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8" r:id="rId2"/>
    <p:sldId id="352" r:id="rId3"/>
    <p:sldId id="269" r:id="rId4"/>
    <p:sldId id="263" r:id="rId5"/>
    <p:sldId id="280" r:id="rId6"/>
    <p:sldId id="281" r:id="rId7"/>
    <p:sldId id="282" r:id="rId8"/>
    <p:sldId id="277" r:id="rId9"/>
    <p:sldId id="276" r:id="rId10"/>
    <p:sldId id="351" r:id="rId11"/>
    <p:sldId id="278" r:id="rId12"/>
    <p:sldId id="316" r:id="rId13"/>
    <p:sldId id="284" r:id="rId14"/>
    <p:sldId id="286" r:id="rId15"/>
    <p:sldId id="353" r:id="rId16"/>
    <p:sldId id="354" r:id="rId17"/>
    <p:sldId id="355" r:id="rId18"/>
    <p:sldId id="285" r:id="rId19"/>
    <p:sldId id="287" r:id="rId20"/>
    <p:sldId id="288" r:id="rId21"/>
    <p:sldId id="289" r:id="rId22"/>
    <p:sldId id="346" r:id="rId23"/>
  </p:sldIdLst>
  <p:sldSz cx="9144000" cy="5143500" type="screen16x9"/>
  <p:notesSz cx="6858000" cy="9144000"/>
  <p:embeddedFontLst>
    <p:embeddedFont>
      <p:font typeface="HY울릉도M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바른고딕" panose="020B0600000101010101" charset="-127"/>
      <p:regular r:id="rId28"/>
      <p:bold r:id="rId29"/>
    </p:embeddedFont>
    <p:embeddedFont>
      <p:font typeface="함초롬돋움" panose="02030504000101010101" pitchFamily="18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03C74"/>
    <a:srgbClr val="F2F2F2"/>
    <a:srgbClr val="404040"/>
    <a:srgbClr val="4BACC6"/>
    <a:srgbClr val="FFFFFF"/>
    <a:srgbClr val="FF0000"/>
    <a:srgbClr val="2900C0"/>
    <a:srgbClr val="1B69C7"/>
    <a:srgbClr val="A2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5097" autoAdjust="0"/>
  </p:normalViewPr>
  <p:slideViewPr>
    <p:cSldViewPr>
      <p:cViewPr varScale="1">
        <p:scale>
          <a:sx n="79" d="100"/>
          <a:sy n="79" d="100"/>
        </p:scale>
        <p:origin x="72" y="5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A7FB-370C-460D-ACD8-B45208CACF9E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749F19B-8D70-43A6-8E73-0ACE7334AEA5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  <a:endParaRPr lang="en-US" altLang="ko-KR" dirty="0"/>
        </a:p>
      </dgm:t>
    </dgm:pt>
    <dgm:pt modelId="{5086D6E6-1E93-4D74-B707-1C08F6D4BD19}" type="par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477057DC-EBF8-4467-B484-11B4AB1A2196}" type="sib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125109E7-7771-48C8-87EC-9089AD5D7591}">
      <dgm:prSet phldrT="[텍스트]"/>
      <dgm:spPr/>
      <dgm:t>
        <a:bodyPr/>
        <a:lstStyle/>
        <a:p>
          <a:pPr latinLnBrk="1"/>
          <a:r>
            <a:rPr lang="en-US" altLang="ko-KR" dirty="0"/>
            <a:t>REV</a:t>
          </a:r>
          <a:r>
            <a:rPr lang="ko-KR" altLang="en-US" dirty="0"/>
            <a:t>방식과 유사</a:t>
          </a:r>
        </a:p>
      </dgm:t>
    </dgm:pt>
    <dgm:pt modelId="{27107CF1-2C48-4F57-BB57-86FA1769A325}" type="par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8930425-0863-45E0-8466-BFEFD0DE717A}" type="sib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04EBD24-85A9-49C2-A4C8-27B1AB8CC209}">
      <dgm:prSet phldrT="[텍스트]"/>
      <dgm:spPr/>
      <dgm:t>
        <a:bodyPr/>
        <a:lstStyle/>
        <a:p>
          <a:pPr latinLnBrk="1"/>
          <a:r>
            <a:rPr lang="ko-KR" altLang="en-US" dirty="0"/>
            <a:t>구현비용 저렴</a:t>
          </a:r>
        </a:p>
      </dgm:t>
    </dgm:pt>
    <dgm:pt modelId="{9832B96A-E75D-4E4F-9FA5-6477B62C7E01}" type="par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8021E52C-D1DD-45F7-B2E1-890C93249446}" type="sib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0DEC03A0-2204-461D-B01F-8511471D25A7}">
      <dgm:prSet phldrT="[텍스트]"/>
      <dgm:spPr/>
      <dgm:t>
        <a:bodyPr/>
        <a:lstStyle/>
        <a:p>
          <a:pPr latinLnBrk="1"/>
          <a:r>
            <a:rPr lang="ko-KR" altLang="en-US" dirty="0"/>
            <a:t>온</a:t>
          </a:r>
          <a:r>
            <a:rPr lang="en-US" altLang="ko-KR" dirty="0"/>
            <a:t>/</a:t>
          </a:r>
          <a:r>
            <a:rPr lang="ko-KR" altLang="en-US" dirty="0"/>
            <a:t>오프 동시투표</a:t>
          </a:r>
        </a:p>
      </dgm:t>
    </dgm:pt>
    <dgm:pt modelId="{793B8E12-05C0-4715-A161-AB21D650FCC3}" type="par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1FB308CB-4E15-4786-94AB-5A7C91E22C2E}" type="sib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80A1539E-F14D-424C-B9BF-66D46BB26942}">
      <dgm:prSet phldrT="[텍스트]"/>
      <dgm:spPr/>
      <dgm:t>
        <a:bodyPr/>
        <a:lstStyle/>
        <a:p>
          <a:pPr latinLnBrk="1"/>
          <a:r>
            <a:rPr lang="ko-KR" altLang="en-US" dirty="0"/>
            <a:t>보안성 강화</a:t>
          </a:r>
        </a:p>
      </dgm:t>
    </dgm:pt>
    <dgm:pt modelId="{EF006059-E511-47A2-875C-2B887BC04A84}" type="par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2E07C5D8-818A-4468-BF04-DAC22669AFD7}" type="sib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69E8659D-D880-4FAC-B0DB-508E77D3BCFE}" type="pres">
      <dgm:prSet presAssocID="{71ADA7FB-370C-460D-ACD8-B45208CACF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27E79-D0C9-4296-B47F-79C5B28ADA0B}" type="pres">
      <dgm:prSet presAssocID="{71ADA7FB-370C-460D-ACD8-B45208CACF9E}" presName="matrix" presStyleCnt="0"/>
      <dgm:spPr/>
    </dgm:pt>
    <dgm:pt modelId="{BEC259D4-E139-477B-8F88-854E343BC9CD}" type="pres">
      <dgm:prSet presAssocID="{71ADA7FB-370C-460D-ACD8-B45208CACF9E}" presName="tile1" presStyleLbl="node1" presStyleIdx="0" presStyleCnt="4"/>
      <dgm:spPr/>
    </dgm:pt>
    <dgm:pt modelId="{9F94745D-D0ED-4C09-8E8E-3F213BF1F4F6}" type="pres">
      <dgm:prSet presAssocID="{71ADA7FB-370C-460D-ACD8-B45208CACF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3BFDB-A4DD-48E3-B2C1-B0CAEDE0FF00}" type="pres">
      <dgm:prSet presAssocID="{71ADA7FB-370C-460D-ACD8-B45208CACF9E}" presName="tile2" presStyleLbl="node1" presStyleIdx="1" presStyleCnt="4" custLinFactNeighborX="3090" custLinFactNeighborY="-5642"/>
      <dgm:spPr/>
    </dgm:pt>
    <dgm:pt modelId="{FB5B4971-814C-4F81-9054-E916F1925C41}" type="pres">
      <dgm:prSet presAssocID="{71ADA7FB-370C-460D-ACD8-B45208CACF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AF2CC4-A337-4743-81F2-DC553DDB45D8}" type="pres">
      <dgm:prSet presAssocID="{71ADA7FB-370C-460D-ACD8-B45208CACF9E}" presName="tile3" presStyleLbl="node1" presStyleIdx="2" presStyleCnt="4"/>
      <dgm:spPr/>
    </dgm:pt>
    <dgm:pt modelId="{E1FFEE47-5AEB-416F-8753-6A1E04C5B39F}" type="pres">
      <dgm:prSet presAssocID="{71ADA7FB-370C-460D-ACD8-B45208CACF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59CE74-4B62-4268-8FB6-18DB2F24469E}" type="pres">
      <dgm:prSet presAssocID="{71ADA7FB-370C-460D-ACD8-B45208CACF9E}" presName="tile4" presStyleLbl="node1" presStyleIdx="3" presStyleCnt="4"/>
      <dgm:spPr/>
    </dgm:pt>
    <dgm:pt modelId="{52F0E356-441F-405A-A1D8-6A6BF7CE4020}" type="pres">
      <dgm:prSet presAssocID="{71ADA7FB-370C-460D-ACD8-B45208CACF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8CBBC49-A9AA-415F-83B0-C8436A82493D}" type="pres">
      <dgm:prSet presAssocID="{71ADA7FB-370C-460D-ACD8-B45208CACF9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9F45C0E-9456-43AD-9326-3F36556E583B}" srcId="{B749F19B-8D70-43A6-8E73-0ACE7334AEA5}" destId="{604EBD24-85A9-49C2-A4C8-27B1AB8CC209}" srcOrd="1" destOrd="0" parTransId="{9832B96A-E75D-4E4F-9FA5-6477B62C7E01}" sibTransId="{8021E52C-D1DD-45F7-B2E1-890C93249446}"/>
    <dgm:cxn modelId="{74E47828-0501-447B-BB5B-608744FBBFF9}" type="presOf" srcId="{B749F19B-8D70-43A6-8E73-0ACE7334AEA5}" destId="{D8CBBC49-A9AA-415F-83B0-C8436A82493D}" srcOrd="0" destOrd="0" presId="urn:microsoft.com/office/officeart/2005/8/layout/matrix1"/>
    <dgm:cxn modelId="{77825A30-5239-4180-89D5-088D2A3C3B0E}" type="presOf" srcId="{604EBD24-85A9-49C2-A4C8-27B1AB8CC209}" destId="{FB5B4971-814C-4F81-9054-E916F1925C41}" srcOrd="1" destOrd="0" presId="urn:microsoft.com/office/officeart/2005/8/layout/matrix1"/>
    <dgm:cxn modelId="{15AD315B-BE6E-4987-B8A9-5642EF3B3B5F}" srcId="{B749F19B-8D70-43A6-8E73-0ACE7334AEA5}" destId="{80A1539E-F14D-424C-B9BF-66D46BB26942}" srcOrd="3" destOrd="0" parTransId="{EF006059-E511-47A2-875C-2B887BC04A84}" sibTransId="{2E07C5D8-818A-4468-BF04-DAC22669AFD7}"/>
    <dgm:cxn modelId="{A0B0A25B-8E38-4327-8E39-99D8A65E3040}" type="presOf" srcId="{80A1539E-F14D-424C-B9BF-66D46BB26942}" destId="{52F0E356-441F-405A-A1D8-6A6BF7CE4020}" srcOrd="1" destOrd="0" presId="urn:microsoft.com/office/officeart/2005/8/layout/matrix1"/>
    <dgm:cxn modelId="{FD1B5A6B-1880-4DF7-8FA1-2DF8E56A4D21}" type="presOf" srcId="{80A1539E-F14D-424C-B9BF-66D46BB26942}" destId="{E059CE74-4B62-4268-8FB6-18DB2F24469E}" srcOrd="0" destOrd="0" presId="urn:microsoft.com/office/officeart/2005/8/layout/matrix1"/>
    <dgm:cxn modelId="{1942B54B-C424-4CC6-A2F6-B9639834BD89}" type="presOf" srcId="{125109E7-7771-48C8-87EC-9089AD5D7591}" destId="{9F94745D-D0ED-4C09-8E8E-3F213BF1F4F6}" srcOrd="1" destOrd="0" presId="urn:microsoft.com/office/officeart/2005/8/layout/matrix1"/>
    <dgm:cxn modelId="{1E7D1074-604F-4D96-B278-42A8E4F3C9A3}" type="presOf" srcId="{604EBD24-85A9-49C2-A4C8-27B1AB8CC209}" destId="{3303BFDB-A4DD-48E3-B2C1-B0CAEDE0FF00}" srcOrd="0" destOrd="0" presId="urn:microsoft.com/office/officeart/2005/8/layout/matrix1"/>
    <dgm:cxn modelId="{E239509A-0E29-43FF-8A67-575D4CA1755D}" srcId="{71ADA7FB-370C-460D-ACD8-B45208CACF9E}" destId="{B749F19B-8D70-43A6-8E73-0ACE7334AEA5}" srcOrd="0" destOrd="0" parTransId="{5086D6E6-1E93-4D74-B707-1C08F6D4BD19}" sibTransId="{477057DC-EBF8-4467-B484-11B4AB1A2196}"/>
    <dgm:cxn modelId="{A6DAC19A-FFD0-435A-B446-726C52CF735F}" type="presOf" srcId="{71ADA7FB-370C-460D-ACD8-B45208CACF9E}" destId="{69E8659D-D880-4FAC-B0DB-508E77D3BCFE}" srcOrd="0" destOrd="0" presId="urn:microsoft.com/office/officeart/2005/8/layout/matrix1"/>
    <dgm:cxn modelId="{9921B2B6-3A21-407C-8B17-6710BA11A335}" type="presOf" srcId="{0DEC03A0-2204-461D-B01F-8511471D25A7}" destId="{E1FFEE47-5AEB-416F-8753-6A1E04C5B39F}" srcOrd="1" destOrd="0" presId="urn:microsoft.com/office/officeart/2005/8/layout/matrix1"/>
    <dgm:cxn modelId="{CC437ACB-C383-49DB-8AAD-43458635AC4B}" type="presOf" srcId="{125109E7-7771-48C8-87EC-9089AD5D7591}" destId="{BEC259D4-E139-477B-8F88-854E343BC9CD}" srcOrd="0" destOrd="0" presId="urn:microsoft.com/office/officeart/2005/8/layout/matrix1"/>
    <dgm:cxn modelId="{CFE77FDF-F9BA-48A3-966E-861F3E86D885}" srcId="{B749F19B-8D70-43A6-8E73-0ACE7334AEA5}" destId="{125109E7-7771-48C8-87EC-9089AD5D7591}" srcOrd="0" destOrd="0" parTransId="{27107CF1-2C48-4F57-BB57-86FA1769A325}" sibTransId="{68930425-0863-45E0-8466-BFEFD0DE717A}"/>
    <dgm:cxn modelId="{5CF7F9FA-0F32-4724-A2AC-802A7AAD3218}" type="presOf" srcId="{0DEC03A0-2204-461D-B01F-8511471D25A7}" destId="{44AF2CC4-A337-4743-81F2-DC553DDB45D8}" srcOrd="0" destOrd="0" presId="urn:microsoft.com/office/officeart/2005/8/layout/matrix1"/>
    <dgm:cxn modelId="{974B06FE-0E0A-4B81-BFDE-5FB3BD0D509B}" srcId="{B749F19B-8D70-43A6-8E73-0ACE7334AEA5}" destId="{0DEC03A0-2204-461D-B01F-8511471D25A7}" srcOrd="2" destOrd="0" parTransId="{793B8E12-05C0-4715-A161-AB21D650FCC3}" sibTransId="{1FB308CB-4E15-4786-94AB-5A7C91E22C2E}"/>
    <dgm:cxn modelId="{76CDFE2F-A672-4EDC-B093-08D05B076236}" type="presParOf" srcId="{69E8659D-D880-4FAC-B0DB-508E77D3BCFE}" destId="{74527E79-D0C9-4296-B47F-79C5B28ADA0B}" srcOrd="0" destOrd="0" presId="urn:microsoft.com/office/officeart/2005/8/layout/matrix1"/>
    <dgm:cxn modelId="{BC7CE305-1F3D-454F-9A07-D455003B90AF}" type="presParOf" srcId="{74527E79-D0C9-4296-B47F-79C5B28ADA0B}" destId="{BEC259D4-E139-477B-8F88-854E343BC9CD}" srcOrd="0" destOrd="0" presId="urn:microsoft.com/office/officeart/2005/8/layout/matrix1"/>
    <dgm:cxn modelId="{8F661DD1-075C-46A8-88CB-11FE1E253885}" type="presParOf" srcId="{74527E79-D0C9-4296-B47F-79C5B28ADA0B}" destId="{9F94745D-D0ED-4C09-8E8E-3F213BF1F4F6}" srcOrd="1" destOrd="0" presId="urn:microsoft.com/office/officeart/2005/8/layout/matrix1"/>
    <dgm:cxn modelId="{0535F296-1996-40C2-92A6-D01ADBF872CA}" type="presParOf" srcId="{74527E79-D0C9-4296-B47F-79C5B28ADA0B}" destId="{3303BFDB-A4DD-48E3-B2C1-B0CAEDE0FF00}" srcOrd="2" destOrd="0" presId="urn:microsoft.com/office/officeart/2005/8/layout/matrix1"/>
    <dgm:cxn modelId="{01BE903D-EA31-48DA-857A-FC8D28E63CD7}" type="presParOf" srcId="{74527E79-D0C9-4296-B47F-79C5B28ADA0B}" destId="{FB5B4971-814C-4F81-9054-E916F1925C41}" srcOrd="3" destOrd="0" presId="urn:microsoft.com/office/officeart/2005/8/layout/matrix1"/>
    <dgm:cxn modelId="{C04AD66D-0CCD-4932-AC89-C08FB4A4DB31}" type="presParOf" srcId="{74527E79-D0C9-4296-B47F-79C5B28ADA0B}" destId="{44AF2CC4-A337-4743-81F2-DC553DDB45D8}" srcOrd="4" destOrd="0" presId="urn:microsoft.com/office/officeart/2005/8/layout/matrix1"/>
    <dgm:cxn modelId="{0224ED04-8A96-4B3B-8A31-95608DD220BD}" type="presParOf" srcId="{74527E79-D0C9-4296-B47F-79C5B28ADA0B}" destId="{E1FFEE47-5AEB-416F-8753-6A1E04C5B39F}" srcOrd="5" destOrd="0" presId="urn:microsoft.com/office/officeart/2005/8/layout/matrix1"/>
    <dgm:cxn modelId="{F29DFCF5-B4E7-45E0-985D-EA9C511E687D}" type="presParOf" srcId="{74527E79-D0C9-4296-B47F-79C5B28ADA0B}" destId="{E059CE74-4B62-4268-8FB6-18DB2F24469E}" srcOrd="6" destOrd="0" presId="urn:microsoft.com/office/officeart/2005/8/layout/matrix1"/>
    <dgm:cxn modelId="{FBA8AE10-1CCE-4823-A98C-441DD961D14D}" type="presParOf" srcId="{74527E79-D0C9-4296-B47F-79C5B28ADA0B}" destId="{52F0E356-441F-405A-A1D8-6A6BF7CE4020}" srcOrd="7" destOrd="0" presId="urn:microsoft.com/office/officeart/2005/8/layout/matrix1"/>
    <dgm:cxn modelId="{D5C05DF2-65AC-41C9-B785-A0A478BF2F9E}" type="presParOf" srcId="{69E8659D-D880-4FAC-B0DB-508E77D3BCFE}" destId="{D8CBBC49-A9AA-415F-83B0-C8436A8249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59D4-E139-477B-8F88-854E343BC9CD}">
      <dsp:nvSpPr>
        <dsp:cNvPr id="0" name=""/>
        <dsp:cNvSpPr/>
      </dsp:nvSpPr>
      <dsp:spPr>
        <a:xfrm rot="16200000">
          <a:off x="546892" y="-546892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REV</a:t>
          </a:r>
          <a:r>
            <a:rPr lang="ko-KR" altLang="en-US" sz="2000" kern="1200" dirty="0"/>
            <a:t>방식과 유사</a:t>
          </a:r>
        </a:p>
      </dsp:txBody>
      <dsp:txXfrm rot="5400000">
        <a:off x="0" y="0"/>
        <a:ext cx="2376264" cy="961859"/>
      </dsp:txXfrm>
    </dsp:sp>
    <dsp:sp modelId="{3303BFDB-A4DD-48E3-B2C1-B0CAEDE0FF00}">
      <dsp:nvSpPr>
        <dsp:cNvPr id="0" name=""/>
        <dsp:cNvSpPr/>
      </dsp:nvSpPr>
      <dsp:spPr>
        <a:xfrm>
          <a:off x="2376264" y="0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구현비용 저렴</a:t>
          </a:r>
        </a:p>
      </dsp:txBody>
      <dsp:txXfrm>
        <a:off x="2376264" y="0"/>
        <a:ext cx="2376264" cy="961859"/>
      </dsp:txXfrm>
    </dsp:sp>
    <dsp:sp modelId="{44AF2CC4-A337-4743-81F2-DC553DDB45D8}">
      <dsp:nvSpPr>
        <dsp:cNvPr id="0" name=""/>
        <dsp:cNvSpPr/>
      </dsp:nvSpPr>
      <dsp:spPr>
        <a:xfrm rot="10800000">
          <a:off x="0" y="1282479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온</a:t>
          </a:r>
          <a:r>
            <a:rPr lang="en-US" altLang="ko-KR" sz="2000" kern="1200" dirty="0"/>
            <a:t>/</a:t>
          </a:r>
          <a:r>
            <a:rPr lang="ko-KR" altLang="en-US" sz="2000" kern="1200" dirty="0"/>
            <a:t>오프 동시투표</a:t>
          </a:r>
        </a:p>
      </dsp:txBody>
      <dsp:txXfrm rot="10800000">
        <a:off x="0" y="1603099"/>
        <a:ext cx="2376264" cy="961859"/>
      </dsp:txXfrm>
    </dsp:sp>
    <dsp:sp modelId="{E059CE74-4B62-4268-8FB6-18DB2F24469E}">
      <dsp:nvSpPr>
        <dsp:cNvPr id="0" name=""/>
        <dsp:cNvSpPr/>
      </dsp:nvSpPr>
      <dsp:spPr>
        <a:xfrm rot="5400000">
          <a:off x="2923156" y="735587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보안성 강화</a:t>
          </a:r>
        </a:p>
      </dsp:txBody>
      <dsp:txXfrm rot="-5400000">
        <a:off x="2376264" y="1603099"/>
        <a:ext cx="2376264" cy="961859"/>
      </dsp:txXfrm>
    </dsp:sp>
    <dsp:sp modelId="{D8CBBC49-A9AA-415F-83B0-C8436A82493D}">
      <dsp:nvSpPr>
        <dsp:cNvPr id="0" name=""/>
        <dsp:cNvSpPr/>
      </dsp:nvSpPr>
      <dsp:spPr>
        <a:xfrm>
          <a:off x="1663384" y="961859"/>
          <a:ext cx="1425758" cy="64123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시스템</a:t>
          </a:r>
          <a:endParaRPr lang="en-US" altLang="ko-KR" sz="2000" kern="1200" dirty="0"/>
        </a:p>
      </dsp:txBody>
      <dsp:txXfrm>
        <a:off x="1694687" y="993162"/>
        <a:ext cx="1363152" cy="57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0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3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개발환경으로는 총 </a:t>
            </a:r>
            <a:r>
              <a:rPr lang="en-US" altLang="ko-KR" dirty="0"/>
              <a:t>4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  <a:r>
              <a:rPr lang="ko-KR" altLang="en-US" dirty="0"/>
              <a:t>안드로이드 스튜디오</a:t>
            </a:r>
            <a:r>
              <a:rPr lang="en-US" altLang="ko-KR" dirty="0"/>
              <a:t>~~~~MySQL</a:t>
            </a:r>
            <a:r>
              <a:rPr lang="ko-KR" altLang="en-US" dirty="0"/>
              <a:t>입니다</a:t>
            </a:r>
            <a:r>
              <a:rPr lang="en-US" altLang="ko-KR" dirty="0"/>
              <a:t>. 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Apache</a:t>
            </a:r>
            <a:r>
              <a:rPr lang="ko-KR" altLang="en-US" dirty="0"/>
              <a:t>서버를 이용하여 자바를 활용한 안드로이드 어플리케이션과 </a:t>
            </a:r>
            <a:r>
              <a:rPr lang="en-US" altLang="ko-KR" dirty="0" err="1"/>
              <a:t>Mysql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) </a:t>
            </a:r>
            <a:r>
              <a:rPr lang="ko-KR" altLang="en-US" dirty="0"/>
              <a:t>이용할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7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1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7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2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8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6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7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81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8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2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9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Web Server / 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수행시나리오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전체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8" y="1092445"/>
            <a:ext cx="906256" cy="9768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1821225" y="1600039"/>
            <a:ext cx="1695443" cy="822863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1803813" y="1789838"/>
            <a:ext cx="1657876" cy="790579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4" y="3741433"/>
            <a:ext cx="1780865" cy="87893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1070" y="1369207"/>
            <a:ext cx="76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5246" y="2104656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38" name="TextBox 37"/>
          <p:cNvSpPr txBox="1"/>
          <p:nvPr/>
        </p:nvSpPr>
        <p:spPr>
          <a:xfrm rot="1500635">
            <a:off x="2127020" y="14143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36724" y="1328299"/>
            <a:ext cx="176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" y="3146842"/>
            <a:ext cx="962347" cy="9623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71646" y="365559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1898474" y="2970998"/>
            <a:ext cx="1581842" cy="602537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5246" y="4109189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V="1">
            <a:off x="1942361" y="3142844"/>
            <a:ext cx="1638249" cy="673284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274542">
            <a:off x="2058857" y="2941061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520505" y="2761509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작성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02" y="1089959"/>
            <a:ext cx="1858132" cy="506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49" y="2069311"/>
            <a:ext cx="1194849" cy="119484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64134" y="2763623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5639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0" y="1956196"/>
            <a:ext cx="2480471" cy="1689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68143" y="1551351"/>
            <a:ext cx="2831017" cy="2616862"/>
            <a:chOff x="5398761" y="1074822"/>
            <a:chExt cx="3193605" cy="3441143"/>
          </a:xfrm>
        </p:grpSpPr>
        <p:sp>
          <p:nvSpPr>
            <p:cNvPr id="11" name="직사각형 10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u="sng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Database</a:t>
              </a: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1732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학생정보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92279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공지사항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6414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설문조사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2280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투표</a:t>
              </a:r>
              <a:r>
                <a:rPr lang="en-US" altLang="ko-KR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</a:t>
              </a:r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선거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7966" y="3778892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건의사항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30010" y="1104877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학생 </a:t>
            </a:r>
            <a:r>
              <a:rPr lang="en-US" altLang="ko-KR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(User)</a:t>
            </a:r>
          </a:p>
          <a:p>
            <a:pPr algn="ctr"/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0011" y="2977085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학생회</a:t>
            </a:r>
            <a:endParaRPr lang="en-US" altLang="ko-KR" sz="2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0554" y="2801047"/>
            <a:ext cx="1734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Web Server</a:t>
            </a:r>
            <a:endParaRPr lang="ko-KR" altLang="en-US" sz="23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09036" y="2041967"/>
            <a:ext cx="2160240" cy="544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46737" y="3131451"/>
            <a:ext cx="2127145" cy="87306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93110" y="1871293"/>
            <a:ext cx="2160240" cy="54489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493312" y="3322340"/>
            <a:ext cx="2159836" cy="912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3715" y="2314415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참여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37965" y="2318745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3714" y="3728740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37966" y="3733070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3715" y="4176192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작성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37965" y="4180522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8673" y="1863736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열람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37966" y="1871293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시행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03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7544" y="1255350"/>
            <a:ext cx="8280920" cy="3630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" y="1703898"/>
            <a:ext cx="2990802" cy="25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8" y="1301107"/>
            <a:ext cx="4697983" cy="3539044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5284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8924" y="1709970"/>
            <a:ext cx="1905000" cy="2367813"/>
            <a:chOff x="478924" y="1709970"/>
            <a:chExt cx="1905000" cy="23678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24" y="1709970"/>
              <a:ext cx="1905000" cy="1905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1560" y="3154453"/>
              <a:ext cx="177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Android studio 2.2.3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87882" y="1590900"/>
            <a:ext cx="2230123" cy="2463799"/>
            <a:chOff x="2487882" y="1590900"/>
            <a:chExt cx="2230123" cy="2463799"/>
          </a:xfrm>
        </p:grpSpPr>
        <p:pic>
          <p:nvPicPr>
            <p:cNvPr id="25" name="Picture 9" descr="C:\Users\onwoo\Pictures\apach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7882" y="1590900"/>
              <a:ext cx="2200275" cy="214314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2707098" y="3154453"/>
              <a:ext cx="20109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APACHE Web Server 2.4 </a:t>
              </a:r>
              <a:endPara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7" name="Picture 10" descr="C:\Users\onwoo\Pictures\mysql.jpg"/>
          <p:cNvPicPr>
            <a:picLocks noChangeAspect="1" noChangeArrowheads="1"/>
          </p:cNvPicPr>
          <p:nvPr/>
        </p:nvPicPr>
        <p:blipFill rotWithShape="1">
          <a:blip r:embed="rId5" cstate="print"/>
          <a:srcRect b="17902"/>
          <a:stretch/>
        </p:blipFill>
        <p:spPr bwMode="auto">
          <a:xfrm>
            <a:off x="6732240" y="1519202"/>
            <a:ext cx="1800225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11" descr="C:\Users\onwoo\Pictures\ph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4247" y="1738174"/>
            <a:ext cx="2270001" cy="192882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9729" y="3154452"/>
            <a:ext cx="8964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 7.1.0 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8264" y="3177537"/>
            <a:ext cx="13284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5.6.13.1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4" y="1074822"/>
            <a:ext cx="8125524" cy="33724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9435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2751616" y="109599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Android Studio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Andriod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app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점유율이 높은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이상의 버전으로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06617" y="1167745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2740649" y="2041844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HTML5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웹페이지 구현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2790717" y="393720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테이블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 투표에 필요한 테이블 구성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중복투표를 막기 위해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투표자는 별도로 관리자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선관위 등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예외처리 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801996" y="2135823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19" name="타원 18"/>
          <p:cNvSpPr/>
          <p:nvPr/>
        </p:nvSpPr>
        <p:spPr>
          <a:xfrm>
            <a:off x="761228" y="3163596"/>
            <a:ext cx="1710822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 server</a:t>
            </a:r>
          </a:p>
        </p:txBody>
      </p:sp>
      <p:sp>
        <p:nvSpPr>
          <p:cNvPr id="25" name="타원 24"/>
          <p:cNvSpPr/>
          <p:nvPr/>
        </p:nvSpPr>
        <p:spPr>
          <a:xfrm>
            <a:off x="770916" y="4025470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DB(MySQL)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790716" y="2970549"/>
            <a:ext cx="5957748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사이의 데이터 송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Apache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웹 서버 구축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개발방법</a:t>
            </a:r>
          </a:p>
        </p:txBody>
      </p:sp>
    </p:spTree>
    <p:extLst>
      <p:ext uri="{BB962C8B-B14F-4D97-AF65-F5344CB8AC3E}">
        <p14:creationId xmlns:p14="http://schemas.microsoft.com/office/powerpoint/2010/main" val="93321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691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 완료한 기능 </a:t>
            </a:r>
            <a:r>
              <a:rPr lang="en-US" altLang="ko-KR" b="1" dirty="0"/>
              <a:t>[</a:t>
            </a:r>
            <a:r>
              <a:rPr lang="ko-KR" altLang="en-US" b="1" dirty="0"/>
              <a:t>어플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투표</a:t>
            </a:r>
            <a:r>
              <a:rPr lang="en-US" altLang="ko-KR" dirty="0"/>
              <a:t>(</a:t>
            </a:r>
            <a:r>
              <a:rPr lang="ko-KR" altLang="en-US" dirty="0"/>
              <a:t>공약</a:t>
            </a:r>
            <a:r>
              <a:rPr lang="en-US" altLang="ko-KR" dirty="0"/>
              <a:t>, </a:t>
            </a:r>
            <a:r>
              <a:rPr lang="ko-KR" altLang="en-US" dirty="0"/>
              <a:t>비밀투표</a:t>
            </a:r>
            <a:r>
              <a:rPr lang="en-US" altLang="ko-KR" dirty="0"/>
              <a:t>,</a:t>
            </a:r>
            <a:r>
              <a:rPr lang="ko-KR" altLang="en-US" dirty="0"/>
              <a:t>시간제한</a:t>
            </a:r>
            <a:r>
              <a:rPr lang="en-US" altLang="ko-KR" dirty="0"/>
              <a:t>) </a:t>
            </a:r>
            <a:r>
              <a:rPr lang="ko-KR" altLang="en-US" dirty="0"/>
              <a:t>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중복투표 방지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공지사항 열람 기능</a:t>
            </a:r>
            <a:endParaRPr lang="en-US" altLang="ko-KR" dirty="0"/>
          </a:p>
          <a:p>
            <a:r>
              <a:rPr lang="en-US" altLang="ko-KR" dirty="0"/>
              <a:t>   -</a:t>
            </a:r>
            <a:r>
              <a:rPr lang="ko-KR" altLang="en-US" dirty="0"/>
              <a:t> 후보자 수에 맞게 버튼 생성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기타 사용자 편의사항</a:t>
            </a:r>
            <a:r>
              <a:rPr lang="en-US" altLang="ko-KR" dirty="0"/>
              <a:t>(</a:t>
            </a:r>
            <a:r>
              <a:rPr lang="ko-KR" altLang="en-US" dirty="0"/>
              <a:t>비밀번호 재확인</a:t>
            </a:r>
            <a:r>
              <a:rPr lang="en-US" altLang="ko-KR" dirty="0"/>
              <a:t>, </a:t>
            </a:r>
            <a:r>
              <a:rPr lang="ko-KR" altLang="en-US" dirty="0"/>
              <a:t>로그아웃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투표 완료 후 후보 득표율 기능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 완료한 기능 </a:t>
            </a:r>
            <a:r>
              <a:rPr lang="en-US" altLang="ko-KR" b="1" dirty="0"/>
              <a:t>[</a:t>
            </a:r>
            <a:r>
              <a:rPr lang="ko-KR" altLang="en-US" b="1" dirty="0"/>
              <a:t>웹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유저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투표 기능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62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652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1470963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개발할 기능</a:t>
            </a:r>
            <a:r>
              <a:rPr lang="en-US" altLang="ko-KR" b="1" dirty="0"/>
              <a:t>[</a:t>
            </a:r>
            <a:r>
              <a:rPr lang="ko-KR" altLang="en-US" b="1" dirty="0"/>
              <a:t>어플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건의함 기능</a:t>
            </a:r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개발할 기능 </a:t>
            </a:r>
            <a:r>
              <a:rPr lang="en-US" altLang="ko-KR" b="1" dirty="0"/>
              <a:t>[</a:t>
            </a:r>
            <a:r>
              <a:rPr lang="ko-KR" altLang="en-US" b="1" dirty="0"/>
              <a:t>웹 </a:t>
            </a:r>
            <a:r>
              <a:rPr lang="en-US" altLang="ko-KR" b="1" dirty="0"/>
              <a:t>/ </a:t>
            </a:r>
            <a:r>
              <a:rPr lang="ko-KR" altLang="en-US" b="1" dirty="0"/>
              <a:t>서버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공지사항 </a:t>
            </a:r>
            <a:r>
              <a:rPr lang="en-US" altLang="ko-KR" dirty="0"/>
              <a:t>/ </a:t>
            </a:r>
            <a:r>
              <a:rPr lang="ko-KR" altLang="en-US" dirty="0"/>
              <a:t>설문조사 작성 기능</a:t>
            </a:r>
            <a:r>
              <a:rPr lang="en-US" altLang="ko-KR" dirty="0"/>
              <a:t>, </a:t>
            </a:r>
            <a:r>
              <a:rPr lang="ko-KR" altLang="en-US" dirty="0"/>
              <a:t>건의함 확인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웹서버에서 투표율 </a:t>
            </a:r>
            <a:r>
              <a:rPr lang="en-US" altLang="ko-KR" dirty="0"/>
              <a:t>/ </a:t>
            </a:r>
            <a:r>
              <a:rPr lang="ko-KR" altLang="en-US" dirty="0"/>
              <a:t>득표율을 그래프로 구현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오프라인에서 투표한</a:t>
            </a:r>
            <a:r>
              <a:rPr lang="en-US" altLang="ko-KR" dirty="0"/>
              <a:t> </a:t>
            </a:r>
            <a:r>
              <a:rPr lang="ko-KR" altLang="en-US" dirty="0"/>
              <a:t>유권자의 투표여부 변경하기 기능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89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졸업작품 </a:t>
            </a:r>
            <a:r>
              <a:rPr lang="en-US" altLang="ko-KR" b="1" dirty="0"/>
              <a:t>GitHub </a:t>
            </a:r>
            <a:r>
              <a:rPr lang="ko-KR" altLang="en-US" b="1" dirty="0"/>
              <a:t>주소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팀원 별 </a:t>
            </a:r>
            <a:r>
              <a:rPr lang="en-US" altLang="ko-KR" b="1" dirty="0"/>
              <a:t>GitHub ID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은종민</a:t>
            </a:r>
            <a:r>
              <a:rPr lang="en-US" altLang="ko-KR" dirty="0"/>
              <a:t>(</a:t>
            </a:r>
            <a:r>
              <a:rPr lang="en-US" altLang="ko-KR" dirty="0" err="1"/>
              <a:t>jongji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박수경</a:t>
            </a:r>
            <a:r>
              <a:rPr lang="en-US" altLang="ko-KR" dirty="0"/>
              <a:t>(tnruddl110)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윤창운</a:t>
            </a:r>
            <a:r>
              <a:rPr lang="en-US" altLang="ko-KR" dirty="0"/>
              <a:t>(yco92)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14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37" y="1453745"/>
            <a:ext cx="6784975" cy="339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89075" y="1084413"/>
            <a:ext cx="416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endParaRPr lang="ko-KR" altLang="en-US" dirty="0">
              <a:solidFill>
                <a:srgbClr val="0000FF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6-1.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1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2908"/>
            <a:ext cx="7848872" cy="316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7.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</a:p>
        </p:txBody>
      </p:sp>
    </p:spTree>
    <p:extLst>
      <p:ext uri="{BB962C8B-B14F-4D97-AF65-F5344CB8AC3E}">
        <p14:creationId xmlns:p14="http://schemas.microsoft.com/office/powerpoint/2010/main" val="274775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지적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사항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5266" y="1566145"/>
            <a:ext cx="6912768" cy="22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200000"/>
              </a:lnSpc>
              <a:buAutoNum type="arabicPeriod"/>
            </a:pPr>
            <a:r>
              <a:rPr lang="ko-KR" altLang="en-US" dirty="0"/>
              <a:t>속도 ↓</a:t>
            </a:r>
            <a:endParaRPr lang="en-US" altLang="ko-KR" dirty="0"/>
          </a:p>
          <a:p>
            <a:pPr marL="342900" lvl="0" indent="-342900" fontAlgn="base">
              <a:lnSpc>
                <a:spcPct val="200000"/>
              </a:lnSpc>
              <a:buAutoNum type="arabicPeriod"/>
            </a:pPr>
            <a:r>
              <a:rPr lang="ko-KR" altLang="en-US" dirty="0"/>
              <a:t>후보 등록 수와 투표 인원을 맞출 것</a:t>
            </a:r>
            <a:endParaRPr lang="en-US" altLang="ko-KR" dirty="0"/>
          </a:p>
          <a:p>
            <a:pPr marL="342900" lvl="0" indent="-342900" fontAlgn="base">
              <a:lnSpc>
                <a:spcPct val="200000"/>
              </a:lnSpc>
              <a:buAutoNum type="arabicPeriod"/>
            </a:pPr>
            <a:r>
              <a:rPr lang="ko-KR" altLang="en-US" dirty="0"/>
              <a:t>미리 등록된 리스트에서만 투표 가능하게</a:t>
            </a:r>
          </a:p>
          <a:p>
            <a:pPr>
              <a:lnSpc>
                <a:spcPct val="20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28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255351"/>
            <a:ext cx="8180137" cy="3534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9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33426" y="1627762"/>
            <a:ext cx="293293" cy="537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33425" y="2203353"/>
            <a:ext cx="606727" cy="378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1358" y="2588684"/>
            <a:ext cx="864096" cy="5014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3114473"/>
            <a:ext cx="1800200" cy="452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53922" y="3617188"/>
            <a:ext cx="606727" cy="457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0649" y="4102999"/>
            <a:ext cx="293293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83163" y="4459501"/>
            <a:ext cx="293293" cy="2943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04248" y="870201"/>
            <a:ext cx="0" cy="4005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285661" y="367881"/>
            <a:ext cx="1036144" cy="4034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 위치</a:t>
            </a:r>
          </a:p>
        </p:txBody>
      </p:sp>
    </p:spTree>
    <p:extLst>
      <p:ext uri="{BB962C8B-B14F-4D97-AF65-F5344CB8AC3E}">
        <p14:creationId xmlns:p14="http://schemas.microsoft.com/office/powerpoint/2010/main" val="189426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3740" y="1107355"/>
            <a:ext cx="7554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전 학생회장 최현규의 구술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해외의 전자투표 사례연구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조희정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중앙선거관리위원회 블로그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(http://blog.naver.com/nec1963/220845056884)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25544"/>
            <a:ext cx="1302300" cy="1762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1892" y="2807215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프로그래밍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천인국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생능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출판사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29381"/>
            <a:ext cx="1302300" cy="1758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4128" y="2828471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이것이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우재남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한빛 미디어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10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97377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895" y="-63921"/>
            <a:ext cx="9144002" cy="520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3648" y="2732671"/>
            <a:ext cx="2103022" cy="5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7980" y="1815666"/>
            <a:ext cx="225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Q &amp; A</a:t>
            </a:r>
            <a:endParaRPr lang="ko-KR" altLang="en-US" sz="5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7875" y="2787774"/>
            <a:ext cx="226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감사합니다</a:t>
            </a:r>
          </a:p>
        </p:txBody>
      </p:sp>
      <p:sp>
        <p:nvSpPr>
          <p:cNvPr id="5" name="자유형 12"/>
          <p:cNvSpPr/>
          <p:nvPr/>
        </p:nvSpPr>
        <p:spPr>
          <a:xfrm>
            <a:off x="0" y="4657554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6095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0404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62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6093" y="796513"/>
            <a:ext cx="7407494" cy="3971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1720" y="914025"/>
            <a:ext cx="4536504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 및 개발방법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개발현황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904574" y="687621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1664" y="359504"/>
            <a:ext cx="1754927" cy="11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408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2" name="타원 1"/>
          <p:cNvSpPr/>
          <p:nvPr/>
        </p:nvSpPr>
        <p:spPr>
          <a:xfrm>
            <a:off x="1234091" y="130962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배경</a:t>
            </a:r>
          </a:p>
        </p:txBody>
      </p:sp>
      <p:sp>
        <p:nvSpPr>
          <p:cNvPr id="18" name="타원 17"/>
          <p:cNvSpPr/>
          <p:nvPr/>
        </p:nvSpPr>
        <p:spPr>
          <a:xfrm>
            <a:off x="1234091" y="2424509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</a:p>
        </p:txBody>
      </p:sp>
      <p:sp>
        <p:nvSpPr>
          <p:cNvPr id="19" name="타원 18"/>
          <p:cNvSpPr/>
          <p:nvPr/>
        </p:nvSpPr>
        <p:spPr>
          <a:xfrm>
            <a:off x="1259632" y="356875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8487" y="139290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매년 선거를 시행할 때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낮은 투표율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투표가 끝남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선거후보의 공약을 제대로 알지 못한 채 투표를 진행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0829" y="255838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투표의 진입장벽을 줄여 투표율을 증가시키고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과반수 미달로 부결되는 일을 줄일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98487" y="372385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사용자들이 후보자의 정보 및 공약 등을 쉽게 알 수 있게 하여 언제 어디서든 투표를 진행한다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50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324150" y="1570466"/>
            <a:ext cx="2891699" cy="31861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점점 투표율이 낮아지고 참여율도 적은 상태에서 회칙상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인원 이상이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투표해야 하는데 투표율이 미치지 못하여 비상대책위원회가 열린다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전자투표가 있다면 많이 참여할 수 있어 투표율이 상승할 것 같다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713551" y="1562424"/>
            <a:ext cx="2883384" cy="31941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학생회장 투표율이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벗어나지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못하고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기업인재대학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학생들이 참여가 어렵다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우선제작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이 후 총학생회 선거까지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투표율을 높일 수 있는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기회가 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61832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前 학생회장과의 인터뷰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053425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학보사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(16.11.28 </a:t>
            </a:r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7"/>
            <a:ext cx="8280920" cy="369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1331640" y="3919577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2316" y="3950935"/>
            <a:ext cx="5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관리와 기술적 쟁점을 종합하여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방식을 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206"/>
            <a:ext cx="7614997" cy="272534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4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123728" y="1923678"/>
          <a:ext cx="4752528" cy="256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화살표: 오른쪽 17"/>
          <p:cNvSpPr/>
          <p:nvPr/>
        </p:nvSpPr>
        <p:spPr>
          <a:xfrm>
            <a:off x="1257401" y="1263621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579" y="129497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하는 시스템은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7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951596"/>
            <a:ext cx="906256" cy="9768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51596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394530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59303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98217" y="2655380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0" y="3422077"/>
            <a:ext cx="2667231" cy="137898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0390" y="2228358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99447" y="16356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97588" y="1639581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79268" y="2789962"/>
            <a:ext cx="144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건의사항 작성</a:t>
            </a:r>
            <a:endParaRPr lang="en-US" altLang="ko-KR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13017" y="3595280"/>
            <a:ext cx="104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정보암호화</a:t>
            </a:r>
            <a:endParaRPr lang="en-US" altLang="ko-KR" sz="1200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72994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56022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55494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32520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415928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80701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41173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83763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106535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2" y="3463067"/>
            <a:ext cx="574985" cy="574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6" y="2038867"/>
            <a:ext cx="962347" cy="96234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33493" y="252608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16672" y="2678834"/>
            <a:ext cx="138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4027" y="2252156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778" y="2087727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48497" y="2826756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  <a:endParaRPr lang="en-US" altLang="ko-KR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63325" y="3761053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66371" y="1677604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354792" y="1269019"/>
            <a:ext cx="1701231" cy="98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8" y="1213605"/>
            <a:ext cx="2771910" cy="755471"/>
          </a:xfrm>
          <a:prstGeom prst="rect">
            <a:avLst/>
          </a:prstGeom>
        </p:spPr>
      </p:pic>
      <p:sp>
        <p:nvSpPr>
          <p:cNvPr id="35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)-web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1165</Words>
  <Application>Microsoft Office PowerPoint</Application>
  <PresentationFormat>화면 슬라이드 쇼(16:9)</PresentationFormat>
  <Paragraphs>266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HY울릉도M</vt:lpstr>
      <vt:lpstr>맑은 고딕</vt:lpstr>
      <vt:lpstr>나눔바른고딕</vt:lpstr>
      <vt:lpstr>Arial</vt:lpstr>
      <vt:lpstr>함초롬돋움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박수경</cp:lastModifiedBy>
  <cp:revision>158</cp:revision>
  <dcterms:created xsi:type="dcterms:W3CDTF">2006-10-05T04:04:58Z</dcterms:created>
  <dcterms:modified xsi:type="dcterms:W3CDTF">2017-05-17T03:11:55Z</dcterms:modified>
</cp:coreProperties>
</file>