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268" r:id="rId2"/>
    <p:sldId id="269" r:id="rId3"/>
    <p:sldId id="263" r:id="rId4"/>
    <p:sldId id="280" r:id="rId5"/>
    <p:sldId id="281" r:id="rId6"/>
    <p:sldId id="282" r:id="rId7"/>
    <p:sldId id="277" r:id="rId8"/>
    <p:sldId id="276" r:id="rId9"/>
    <p:sldId id="278" r:id="rId10"/>
    <p:sldId id="319" r:id="rId11"/>
    <p:sldId id="279" r:id="rId12"/>
    <p:sldId id="320" r:id="rId13"/>
    <p:sldId id="321" r:id="rId14"/>
    <p:sldId id="322" r:id="rId15"/>
    <p:sldId id="323" r:id="rId16"/>
    <p:sldId id="324" r:id="rId17"/>
    <p:sldId id="325" r:id="rId18"/>
    <p:sldId id="274" r:id="rId19"/>
    <p:sldId id="326" r:id="rId20"/>
    <p:sldId id="297" r:id="rId21"/>
    <p:sldId id="299" r:id="rId22"/>
    <p:sldId id="327" r:id="rId23"/>
    <p:sldId id="303" r:id="rId24"/>
    <p:sldId id="329" r:id="rId25"/>
    <p:sldId id="333" r:id="rId26"/>
    <p:sldId id="336" r:id="rId27"/>
    <p:sldId id="341" r:id="rId28"/>
    <p:sldId id="338" r:id="rId29"/>
    <p:sldId id="342" r:id="rId30"/>
    <p:sldId id="348" r:id="rId31"/>
    <p:sldId id="352" r:id="rId32"/>
    <p:sldId id="283" r:id="rId33"/>
    <p:sldId id="317" r:id="rId34"/>
    <p:sldId id="349" r:id="rId35"/>
    <p:sldId id="347" r:id="rId36"/>
    <p:sldId id="344" r:id="rId37"/>
    <p:sldId id="345" r:id="rId38"/>
    <p:sldId id="316" r:id="rId39"/>
    <p:sldId id="284" r:id="rId40"/>
    <p:sldId id="285" r:id="rId41"/>
    <p:sldId id="286" r:id="rId42"/>
    <p:sldId id="350" r:id="rId43"/>
    <p:sldId id="287" r:id="rId44"/>
    <p:sldId id="288" r:id="rId45"/>
    <p:sldId id="289" r:id="rId46"/>
    <p:sldId id="346" r:id="rId47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49"/>
      <p:bold r:id="rId50"/>
    </p:embeddedFont>
    <p:embeddedFont>
      <p:font typeface="함초롬돋움" panose="020B0604000101010101" pitchFamily="50" charset="-127"/>
      <p:regular r:id="rId51"/>
      <p:bold r:id="rId52"/>
    </p:embeddedFont>
    <p:embeddedFont>
      <p:font typeface="HY울릉도M" panose="020B0600000101010101" charset="-127"/>
      <p:regular r:id="rId53"/>
    </p:embeddedFont>
    <p:embeddedFont>
      <p:font typeface="나눔바른고딕" panose="020B0600000101010101" charset="-127"/>
      <p:regular r:id="rId54"/>
      <p:bold r:id="rId5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03C74"/>
    <a:srgbClr val="F2F2F2"/>
    <a:srgbClr val="404040"/>
    <a:srgbClr val="4BACC6"/>
    <a:srgbClr val="FFFFFF"/>
    <a:srgbClr val="FF0000"/>
    <a:srgbClr val="2900C0"/>
    <a:srgbClr val="1B69C7"/>
    <a:srgbClr val="A2D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5097" autoAdjust="0"/>
  </p:normalViewPr>
  <p:slideViewPr>
    <p:cSldViewPr>
      <p:cViewPr varScale="1">
        <p:scale>
          <a:sx n="151" d="100"/>
          <a:sy n="151" d="100"/>
        </p:scale>
        <p:origin x="618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DA7FB-370C-460D-ACD8-B45208CACF9E}" type="doc">
      <dgm:prSet loTypeId="urn:microsoft.com/office/officeart/2005/8/layout/matrix1" loCatId="matrix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B749F19B-8D70-43A6-8E73-0ACE7334AEA5}">
      <dgm:prSet phldrT="[텍스트]"/>
      <dgm:spPr/>
      <dgm:t>
        <a:bodyPr/>
        <a:lstStyle/>
        <a:p>
          <a:pPr latinLnBrk="1"/>
          <a:r>
            <a:rPr lang="ko-KR" altLang="en-US" dirty="0"/>
            <a:t>시스템</a:t>
          </a:r>
          <a:endParaRPr lang="en-US" altLang="ko-KR" dirty="0"/>
        </a:p>
      </dgm:t>
    </dgm:pt>
    <dgm:pt modelId="{5086D6E6-1E93-4D74-B707-1C08F6D4BD19}" type="parTrans" cxnId="{E239509A-0E29-43FF-8A67-575D4CA1755D}">
      <dgm:prSet/>
      <dgm:spPr/>
      <dgm:t>
        <a:bodyPr/>
        <a:lstStyle/>
        <a:p>
          <a:pPr latinLnBrk="1"/>
          <a:endParaRPr lang="ko-KR" altLang="en-US"/>
        </a:p>
      </dgm:t>
    </dgm:pt>
    <dgm:pt modelId="{477057DC-EBF8-4467-B484-11B4AB1A2196}" type="sibTrans" cxnId="{E239509A-0E29-43FF-8A67-575D4CA1755D}">
      <dgm:prSet/>
      <dgm:spPr/>
      <dgm:t>
        <a:bodyPr/>
        <a:lstStyle/>
        <a:p>
          <a:pPr latinLnBrk="1"/>
          <a:endParaRPr lang="ko-KR" altLang="en-US"/>
        </a:p>
      </dgm:t>
    </dgm:pt>
    <dgm:pt modelId="{125109E7-7771-48C8-87EC-9089AD5D7591}">
      <dgm:prSet phldrT="[텍스트]"/>
      <dgm:spPr/>
      <dgm:t>
        <a:bodyPr/>
        <a:lstStyle/>
        <a:p>
          <a:pPr latinLnBrk="1"/>
          <a:r>
            <a:rPr lang="en-US" altLang="ko-KR" dirty="0"/>
            <a:t>REV</a:t>
          </a:r>
          <a:r>
            <a:rPr lang="ko-KR" altLang="en-US" dirty="0"/>
            <a:t>방식과 유사</a:t>
          </a:r>
        </a:p>
      </dgm:t>
    </dgm:pt>
    <dgm:pt modelId="{27107CF1-2C48-4F57-BB57-86FA1769A325}" type="parTrans" cxnId="{CFE77FDF-F9BA-48A3-966E-861F3E86D885}">
      <dgm:prSet/>
      <dgm:spPr/>
      <dgm:t>
        <a:bodyPr/>
        <a:lstStyle/>
        <a:p>
          <a:pPr latinLnBrk="1"/>
          <a:endParaRPr lang="ko-KR" altLang="en-US"/>
        </a:p>
      </dgm:t>
    </dgm:pt>
    <dgm:pt modelId="{68930425-0863-45E0-8466-BFEFD0DE717A}" type="sibTrans" cxnId="{CFE77FDF-F9BA-48A3-966E-861F3E86D885}">
      <dgm:prSet/>
      <dgm:spPr/>
      <dgm:t>
        <a:bodyPr/>
        <a:lstStyle/>
        <a:p>
          <a:pPr latinLnBrk="1"/>
          <a:endParaRPr lang="ko-KR" altLang="en-US"/>
        </a:p>
      </dgm:t>
    </dgm:pt>
    <dgm:pt modelId="{604EBD24-85A9-49C2-A4C8-27B1AB8CC209}">
      <dgm:prSet phldrT="[텍스트]"/>
      <dgm:spPr/>
      <dgm:t>
        <a:bodyPr/>
        <a:lstStyle/>
        <a:p>
          <a:pPr latinLnBrk="1"/>
          <a:r>
            <a:rPr lang="ko-KR" altLang="en-US" dirty="0"/>
            <a:t>구현비용 저렴</a:t>
          </a:r>
        </a:p>
      </dgm:t>
    </dgm:pt>
    <dgm:pt modelId="{9832B96A-E75D-4E4F-9FA5-6477B62C7E01}" type="parTrans" cxnId="{89F45C0E-9456-43AD-9326-3F36556E583B}">
      <dgm:prSet/>
      <dgm:spPr/>
      <dgm:t>
        <a:bodyPr/>
        <a:lstStyle/>
        <a:p>
          <a:pPr latinLnBrk="1"/>
          <a:endParaRPr lang="ko-KR" altLang="en-US"/>
        </a:p>
      </dgm:t>
    </dgm:pt>
    <dgm:pt modelId="{8021E52C-D1DD-45F7-B2E1-890C93249446}" type="sibTrans" cxnId="{89F45C0E-9456-43AD-9326-3F36556E583B}">
      <dgm:prSet/>
      <dgm:spPr/>
      <dgm:t>
        <a:bodyPr/>
        <a:lstStyle/>
        <a:p>
          <a:pPr latinLnBrk="1"/>
          <a:endParaRPr lang="ko-KR" altLang="en-US"/>
        </a:p>
      </dgm:t>
    </dgm:pt>
    <dgm:pt modelId="{0DEC03A0-2204-461D-B01F-8511471D25A7}">
      <dgm:prSet phldrT="[텍스트]"/>
      <dgm:spPr/>
      <dgm:t>
        <a:bodyPr/>
        <a:lstStyle/>
        <a:p>
          <a:pPr latinLnBrk="1"/>
          <a:r>
            <a:rPr lang="ko-KR" altLang="en-US" dirty="0"/>
            <a:t>온</a:t>
          </a:r>
          <a:r>
            <a:rPr lang="en-US" altLang="ko-KR" dirty="0"/>
            <a:t>/</a:t>
          </a:r>
          <a:r>
            <a:rPr lang="ko-KR" altLang="en-US" dirty="0"/>
            <a:t>오프 동시투표</a:t>
          </a:r>
        </a:p>
      </dgm:t>
    </dgm:pt>
    <dgm:pt modelId="{793B8E12-05C0-4715-A161-AB21D650FCC3}" type="parTrans" cxnId="{974B06FE-0E0A-4B81-BFDE-5FB3BD0D509B}">
      <dgm:prSet/>
      <dgm:spPr/>
      <dgm:t>
        <a:bodyPr/>
        <a:lstStyle/>
        <a:p>
          <a:pPr latinLnBrk="1"/>
          <a:endParaRPr lang="ko-KR" altLang="en-US"/>
        </a:p>
      </dgm:t>
    </dgm:pt>
    <dgm:pt modelId="{1FB308CB-4E15-4786-94AB-5A7C91E22C2E}" type="sibTrans" cxnId="{974B06FE-0E0A-4B81-BFDE-5FB3BD0D509B}">
      <dgm:prSet/>
      <dgm:spPr/>
      <dgm:t>
        <a:bodyPr/>
        <a:lstStyle/>
        <a:p>
          <a:pPr latinLnBrk="1"/>
          <a:endParaRPr lang="ko-KR" altLang="en-US"/>
        </a:p>
      </dgm:t>
    </dgm:pt>
    <dgm:pt modelId="{80A1539E-F14D-424C-B9BF-66D46BB26942}">
      <dgm:prSet phldrT="[텍스트]"/>
      <dgm:spPr/>
      <dgm:t>
        <a:bodyPr/>
        <a:lstStyle/>
        <a:p>
          <a:pPr latinLnBrk="1"/>
          <a:r>
            <a:rPr lang="ko-KR" altLang="en-US" dirty="0"/>
            <a:t>보안성 강화</a:t>
          </a:r>
        </a:p>
      </dgm:t>
    </dgm:pt>
    <dgm:pt modelId="{EF006059-E511-47A2-875C-2B887BC04A84}" type="parTrans" cxnId="{15AD315B-BE6E-4987-B8A9-5642EF3B3B5F}">
      <dgm:prSet/>
      <dgm:spPr/>
      <dgm:t>
        <a:bodyPr/>
        <a:lstStyle/>
        <a:p>
          <a:pPr latinLnBrk="1"/>
          <a:endParaRPr lang="ko-KR" altLang="en-US"/>
        </a:p>
      </dgm:t>
    </dgm:pt>
    <dgm:pt modelId="{2E07C5D8-818A-4468-BF04-DAC22669AFD7}" type="sibTrans" cxnId="{15AD315B-BE6E-4987-B8A9-5642EF3B3B5F}">
      <dgm:prSet/>
      <dgm:spPr/>
      <dgm:t>
        <a:bodyPr/>
        <a:lstStyle/>
        <a:p>
          <a:pPr latinLnBrk="1"/>
          <a:endParaRPr lang="ko-KR" altLang="en-US"/>
        </a:p>
      </dgm:t>
    </dgm:pt>
    <dgm:pt modelId="{69E8659D-D880-4FAC-B0DB-508E77D3BCFE}" type="pres">
      <dgm:prSet presAssocID="{71ADA7FB-370C-460D-ACD8-B45208CACF9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4527E79-D0C9-4296-B47F-79C5B28ADA0B}" type="pres">
      <dgm:prSet presAssocID="{71ADA7FB-370C-460D-ACD8-B45208CACF9E}" presName="matrix" presStyleCnt="0"/>
      <dgm:spPr/>
    </dgm:pt>
    <dgm:pt modelId="{BEC259D4-E139-477B-8F88-854E343BC9CD}" type="pres">
      <dgm:prSet presAssocID="{71ADA7FB-370C-460D-ACD8-B45208CACF9E}" presName="tile1" presStyleLbl="node1" presStyleIdx="0" presStyleCnt="4"/>
      <dgm:spPr/>
    </dgm:pt>
    <dgm:pt modelId="{9F94745D-D0ED-4C09-8E8E-3F213BF1F4F6}" type="pres">
      <dgm:prSet presAssocID="{71ADA7FB-370C-460D-ACD8-B45208CACF9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303BFDB-A4DD-48E3-B2C1-B0CAEDE0FF00}" type="pres">
      <dgm:prSet presAssocID="{71ADA7FB-370C-460D-ACD8-B45208CACF9E}" presName="tile2" presStyleLbl="node1" presStyleIdx="1" presStyleCnt="4" custLinFactNeighborX="3090" custLinFactNeighborY="-5642"/>
      <dgm:spPr/>
    </dgm:pt>
    <dgm:pt modelId="{FB5B4971-814C-4F81-9054-E916F1925C41}" type="pres">
      <dgm:prSet presAssocID="{71ADA7FB-370C-460D-ACD8-B45208CACF9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AF2CC4-A337-4743-81F2-DC553DDB45D8}" type="pres">
      <dgm:prSet presAssocID="{71ADA7FB-370C-460D-ACD8-B45208CACF9E}" presName="tile3" presStyleLbl="node1" presStyleIdx="2" presStyleCnt="4"/>
      <dgm:spPr/>
    </dgm:pt>
    <dgm:pt modelId="{E1FFEE47-5AEB-416F-8753-6A1E04C5B39F}" type="pres">
      <dgm:prSet presAssocID="{71ADA7FB-370C-460D-ACD8-B45208CACF9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59CE74-4B62-4268-8FB6-18DB2F24469E}" type="pres">
      <dgm:prSet presAssocID="{71ADA7FB-370C-460D-ACD8-B45208CACF9E}" presName="tile4" presStyleLbl="node1" presStyleIdx="3" presStyleCnt="4"/>
      <dgm:spPr/>
    </dgm:pt>
    <dgm:pt modelId="{52F0E356-441F-405A-A1D8-6A6BF7CE4020}" type="pres">
      <dgm:prSet presAssocID="{71ADA7FB-370C-460D-ACD8-B45208CACF9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8CBBC49-A9AA-415F-83B0-C8436A82493D}" type="pres">
      <dgm:prSet presAssocID="{71ADA7FB-370C-460D-ACD8-B45208CACF9E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A6DAC19A-FFD0-435A-B446-726C52CF735F}" type="presOf" srcId="{71ADA7FB-370C-460D-ACD8-B45208CACF9E}" destId="{69E8659D-D880-4FAC-B0DB-508E77D3BCFE}" srcOrd="0" destOrd="0" presId="urn:microsoft.com/office/officeart/2005/8/layout/matrix1"/>
    <dgm:cxn modelId="{FD1B5A6B-1880-4DF7-8FA1-2DF8E56A4D21}" type="presOf" srcId="{80A1539E-F14D-424C-B9BF-66D46BB26942}" destId="{E059CE74-4B62-4268-8FB6-18DB2F24469E}" srcOrd="0" destOrd="0" presId="urn:microsoft.com/office/officeart/2005/8/layout/matrix1"/>
    <dgm:cxn modelId="{89F45C0E-9456-43AD-9326-3F36556E583B}" srcId="{B749F19B-8D70-43A6-8E73-0ACE7334AEA5}" destId="{604EBD24-85A9-49C2-A4C8-27B1AB8CC209}" srcOrd="1" destOrd="0" parTransId="{9832B96A-E75D-4E4F-9FA5-6477B62C7E01}" sibTransId="{8021E52C-D1DD-45F7-B2E1-890C93249446}"/>
    <dgm:cxn modelId="{9921B2B6-3A21-407C-8B17-6710BA11A335}" type="presOf" srcId="{0DEC03A0-2204-461D-B01F-8511471D25A7}" destId="{E1FFEE47-5AEB-416F-8753-6A1E04C5B39F}" srcOrd="1" destOrd="0" presId="urn:microsoft.com/office/officeart/2005/8/layout/matrix1"/>
    <dgm:cxn modelId="{74E47828-0501-447B-BB5B-608744FBBFF9}" type="presOf" srcId="{B749F19B-8D70-43A6-8E73-0ACE7334AEA5}" destId="{D8CBBC49-A9AA-415F-83B0-C8436A82493D}" srcOrd="0" destOrd="0" presId="urn:microsoft.com/office/officeart/2005/8/layout/matrix1"/>
    <dgm:cxn modelId="{A0B0A25B-8E38-4327-8E39-99D8A65E3040}" type="presOf" srcId="{80A1539E-F14D-424C-B9BF-66D46BB26942}" destId="{52F0E356-441F-405A-A1D8-6A6BF7CE4020}" srcOrd="1" destOrd="0" presId="urn:microsoft.com/office/officeart/2005/8/layout/matrix1"/>
    <dgm:cxn modelId="{974B06FE-0E0A-4B81-BFDE-5FB3BD0D509B}" srcId="{B749F19B-8D70-43A6-8E73-0ACE7334AEA5}" destId="{0DEC03A0-2204-461D-B01F-8511471D25A7}" srcOrd="2" destOrd="0" parTransId="{793B8E12-05C0-4715-A161-AB21D650FCC3}" sibTransId="{1FB308CB-4E15-4786-94AB-5A7C91E22C2E}"/>
    <dgm:cxn modelId="{CFE77FDF-F9BA-48A3-966E-861F3E86D885}" srcId="{B749F19B-8D70-43A6-8E73-0ACE7334AEA5}" destId="{125109E7-7771-48C8-87EC-9089AD5D7591}" srcOrd="0" destOrd="0" parTransId="{27107CF1-2C48-4F57-BB57-86FA1769A325}" sibTransId="{68930425-0863-45E0-8466-BFEFD0DE717A}"/>
    <dgm:cxn modelId="{5CF7F9FA-0F32-4724-A2AC-802A7AAD3218}" type="presOf" srcId="{0DEC03A0-2204-461D-B01F-8511471D25A7}" destId="{44AF2CC4-A337-4743-81F2-DC553DDB45D8}" srcOrd="0" destOrd="0" presId="urn:microsoft.com/office/officeart/2005/8/layout/matrix1"/>
    <dgm:cxn modelId="{77825A30-5239-4180-89D5-088D2A3C3B0E}" type="presOf" srcId="{604EBD24-85A9-49C2-A4C8-27B1AB8CC209}" destId="{FB5B4971-814C-4F81-9054-E916F1925C41}" srcOrd="1" destOrd="0" presId="urn:microsoft.com/office/officeart/2005/8/layout/matrix1"/>
    <dgm:cxn modelId="{CC437ACB-C383-49DB-8AAD-43458635AC4B}" type="presOf" srcId="{125109E7-7771-48C8-87EC-9089AD5D7591}" destId="{BEC259D4-E139-477B-8F88-854E343BC9CD}" srcOrd="0" destOrd="0" presId="urn:microsoft.com/office/officeart/2005/8/layout/matrix1"/>
    <dgm:cxn modelId="{1942B54B-C424-4CC6-A2F6-B9639834BD89}" type="presOf" srcId="{125109E7-7771-48C8-87EC-9089AD5D7591}" destId="{9F94745D-D0ED-4C09-8E8E-3F213BF1F4F6}" srcOrd="1" destOrd="0" presId="urn:microsoft.com/office/officeart/2005/8/layout/matrix1"/>
    <dgm:cxn modelId="{E239509A-0E29-43FF-8A67-575D4CA1755D}" srcId="{71ADA7FB-370C-460D-ACD8-B45208CACF9E}" destId="{B749F19B-8D70-43A6-8E73-0ACE7334AEA5}" srcOrd="0" destOrd="0" parTransId="{5086D6E6-1E93-4D74-B707-1C08F6D4BD19}" sibTransId="{477057DC-EBF8-4467-B484-11B4AB1A2196}"/>
    <dgm:cxn modelId="{1E7D1074-604F-4D96-B278-42A8E4F3C9A3}" type="presOf" srcId="{604EBD24-85A9-49C2-A4C8-27B1AB8CC209}" destId="{3303BFDB-A4DD-48E3-B2C1-B0CAEDE0FF00}" srcOrd="0" destOrd="0" presId="urn:microsoft.com/office/officeart/2005/8/layout/matrix1"/>
    <dgm:cxn modelId="{15AD315B-BE6E-4987-B8A9-5642EF3B3B5F}" srcId="{B749F19B-8D70-43A6-8E73-0ACE7334AEA5}" destId="{80A1539E-F14D-424C-B9BF-66D46BB26942}" srcOrd="3" destOrd="0" parTransId="{EF006059-E511-47A2-875C-2B887BC04A84}" sibTransId="{2E07C5D8-818A-4468-BF04-DAC22669AFD7}"/>
    <dgm:cxn modelId="{76CDFE2F-A672-4EDC-B093-08D05B076236}" type="presParOf" srcId="{69E8659D-D880-4FAC-B0DB-508E77D3BCFE}" destId="{74527E79-D0C9-4296-B47F-79C5B28ADA0B}" srcOrd="0" destOrd="0" presId="urn:microsoft.com/office/officeart/2005/8/layout/matrix1"/>
    <dgm:cxn modelId="{BC7CE305-1F3D-454F-9A07-D455003B90AF}" type="presParOf" srcId="{74527E79-D0C9-4296-B47F-79C5B28ADA0B}" destId="{BEC259D4-E139-477B-8F88-854E343BC9CD}" srcOrd="0" destOrd="0" presId="urn:microsoft.com/office/officeart/2005/8/layout/matrix1"/>
    <dgm:cxn modelId="{8F661DD1-075C-46A8-88CB-11FE1E253885}" type="presParOf" srcId="{74527E79-D0C9-4296-B47F-79C5B28ADA0B}" destId="{9F94745D-D0ED-4C09-8E8E-3F213BF1F4F6}" srcOrd="1" destOrd="0" presId="urn:microsoft.com/office/officeart/2005/8/layout/matrix1"/>
    <dgm:cxn modelId="{0535F296-1996-40C2-92A6-D01ADBF872CA}" type="presParOf" srcId="{74527E79-D0C9-4296-B47F-79C5B28ADA0B}" destId="{3303BFDB-A4DD-48E3-B2C1-B0CAEDE0FF00}" srcOrd="2" destOrd="0" presId="urn:microsoft.com/office/officeart/2005/8/layout/matrix1"/>
    <dgm:cxn modelId="{01BE903D-EA31-48DA-857A-FC8D28E63CD7}" type="presParOf" srcId="{74527E79-D0C9-4296-B47F-79C5B28ADA0B}" destId="{FB5B4971-814C-4F81-9054-E916F1925C41}" srcOrd="3" destOrd="0" presId="urn:microsoft.com/office/officeart/2005/8/layout/matrix1"/>
    <dgm:cxn modelId="{C04AD66D-0CCD-4932-AC89-C08FB4A4DB31}" type="presParOf" srcId="{74527E79-D0C9-4296-B47F-79C5B28ADA0B}" destId="{44AF2CC4-A337-4743-81F2-DC553DDB45D8}" srcOrd="4" destOrd="0" presId="urn:microsoft.com/office/officeart/2005/8/layout/matrix1"/>
    <dgm:cxn modelId="{0224ED04-8A96-4B3B-8A31-95608DD220BD}" type="presParOf" srcId="{74527E79-D0C9-4296-B47F-79C5B28ADA0B}" destId="{E1FFEE47-5AEB-416F-8753-6A1E04C5B39F}" srcOrd="5" destOrd="0" presId="urn:microsoft.com/office/officeart/2005/8/layout/matrix1"/>
    <dgm:cxn modelId="{F29DFCF5-B4E7-45E0-985D-EA9C511E687D}" type="presParOf" srcId="{74527E79-D0C9-4296-B47F-79C5B28ADA0B}" destId="{E059CE74-4B62-4268-8FB6-18DB2F24469E}" srcOrd="6" destOrd="0" presId="urn:microsoft.com/office/officeart/2005/8/layout/matrix1"/>
    <dgm:cxn modelId="{FBA8AE10-1CCE-4823-A98C-441DD961D14D}" type="presParOf" srcId="{74527E79-D0C9-4296-B47F-79C5B28ADA0B}" destId="{52F0E356-441F-405A-A1D8-6A6BF7CE4020}" srcOrd="7" destOrd="0" presId="urn:microsoft.com/office/officeart/2005/8/layout/matrix1"/>
    <dgm:cxn modelId="{D5C05DF2-65AC-41C9-B785-A0A478BF2F9E}" type="presParOf" srcId="{69E8659D-D880-4FAC-B0DB-508E77D3BCFE}" destId="{D8CBBC49-A9AA-415F-83B0-C8436A82493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259D4-E139-477B-8F88-854E343BC9CD}">
      <dsp:nvSpPr>
        <dsp:cNvPr id="0" name=""/>
        <dsp:cNvSpPr/>
      </dsp:nvSpPr>
      <dsp:spPr>
        <a:xfrm rot="16200000">
          <a:off x="546892" y="-546892"/>
          <a:ext cx="1282479" cy="2376264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REV</a:t>
          </a:r>
          <a:r>
            <a:rPr lang="ko-KR" altLang="en-US" sz="2000" kern="1200" dirty="0"/>
            <a:t>방식과 유사</a:t>
          </a:r>
        </a:p>
      </dsp:txBody>
      <dsp:txXfrm rot="5400000">
        <a:off x="0" y="0"/>
        <a:ext cx="2376264" cy="961859"/>
      </dsp:txXfrm>
    </dsp:sp>
    <dsp:sp modelId="{3303BFDB-A4DD-48E3-B2C1-B0CAEDE0FF00}">
      <dsp:nvSpPr>
        <dsp:cNvPr id="0" name=""/>
        <dsp:cNvSpPr/>
      </dsp:nvSpPr>
      <dsp:spPr>
        <a:xfrm>
          <a:off x="2376264" y="0"/>
          <a:ext cx="2376264" cy="1282479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구현비용 저렴</a:t>
          </a:r>
        </a:p>
      </dsp:txBody>
      <dsp:txXfrm>
        <a:off x="2376264" y="0"/>
        <a:ext cx="2376264" cy="961859"/>
      </dsp:txXfrm>
    </dsp:sp>
    <dsp:sp modelId="{44AF2CC4-A337-4743-81F2-DC553DDB45D8}">
      <dsp:nvSpPr>
        <dsp:cNvPr id="0" name=""/>
        <dsp:cNvSpPr/>
      </dsp:nvSpPr>
      <dsp:spPr>
        <a:xfrm rot="10800000">
          <a:off x="0" y="1282479"/>
          <a:ext cx="2376264" cy="1282479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온</a:t>
          </a:r>
          <a:r>
            <a:rPr lang="en-US" altLang="ko-KR" sz="2000" kern="1200" dirty="0"/>
            <a:t>/</a:t>
          </a:r>
          <a:r>
            <a:rPr lang="ko-KR" altLang="en-US" sz="2000" kern="1200" dirty="0"/>
            <a:t>오프 동시투표</a:t>
          </a:r>
        </a:p>
      </dsp:txBody>
      <dsp:txXfrm rot="10800000">
        <a:off x="0" y="1603099"/>
        <a:ext cx="2376264" cy="961859"/>
      </dsp:txXfrm>
    </dsp:sp>
    <dsp:sp modelId="{E059CE74-4B62-4268-8FB6-18DB2F24469E}">
      <dsp:nvSpPr>
        <dsp:cNvPr id="0" name=""/>
        <dsp:cNvSpPr/>
      </dsp:nvSpPr>
      <dsp:spPr>
        <a:xfrm rot="5400000">
          <a:off x="2923156" y="735587"/>
          <a:ext cx="1282479" cy="2376264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보안성 강화</a:t>
          </a:r>
        </a:p>
      </dsp:txBody>
      <dsp:txXfrm rot="-5400000">
        <a:off x="2376264" y="1603099"/>
        <a:ext cx="2376264" cy="961859"/>
      </dsp:txXfrm>
    </dsp:sp>
    <dsp:sp modelId="{D8CBBC49-A9AA-415F-83B0-C8436A82493D}">
      <dsp:nvSpPr>
        <dsp:cNvPr id="0" name=""/>
        <dsp:cNvSpPr/>
      </dsp:nvSpPr>
      <dsp:spPr>
        <a:xfrm>
          <a:off x="1663384" y="961859"/>
          <a:ext cx="1425758" cy="64123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시스템</a:t>
          </a:r>
          <a:endParaRPr lang="en-US" altLang="ko-KR" sz="2000" kern="1200" dirty="0"/>
        </a:p>
      </dsp:txBody>
      <dsp:txXfrm>
        <a:off x="1694687" y="993162"/>
        <a:ext cx="1363152" cy="578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AD714-DCF9-46D0-A4AA-A554C375E47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1C2FC-A9EA-4742-9B39-028E4353A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9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3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024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70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315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84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325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78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573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47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6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5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1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36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29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22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530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767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13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80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25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27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3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837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00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16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700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489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348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251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23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326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개발환경으로는 총 </a:t>
            </a:r>
            <a:r>
              <a:rPr lang="en-US" altLang="ko-KR" dirty="0"/>
              <a:t>4</a:t>
            </a:r>
            <a:r>
              <a:rPr lang="ko-KR" altLang="en-US" dirty="0"/>
              <a:t>가지가 있습니다</a:t>
            </a:r>
            <a:r>
              <a:rPr lang="en-US" altLang="ko-KR" dirty="0"/>
              <a:t>. </a:t>
            </a:r>
            <a:r>
              <a:rPr lang="ko-KR" altLang="en-US" dirty="0"/>
              <a:t>안드로이드 스튜디오</a:t>
            </a:r>
            <a:r>
              <a:rPr lang="en-US" altLang="ko-KR" dirty="0"/>
              <a:t>~~~~MySQL</a:t>
            </a:r>
            <a:r>
              <a:rPr lang="ko-KR" altLang="en-US" dirty="0"/>
              <a:t>입니다</a:t>
            </a:r>
            <a:r>
              <a:rPr lang="en-US" altLang="ko-KR" dirty="0"/>
              <a:t>.  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Apache</a:t>
            </a:r>
            <a:r>
              <a:rPr lang="ko-KR" altLang="en-US" dirty="0"/>
              <a:t>서버를 이용하여 자바를 활용한 안드로이드 어플리케이션과 </a:t>
            </a:r>
            <a:r>
              <a:rPr lang="en-US" altLang="ko-KR" dirty="0" err="1"/>
              <a:t>Mysql</a:t>
            </a:r>
            <a:r>
              <a:rPr lang="ko-KR" altLang="en-US" dirty="0"/>
              <a:t>을 </a:t>
            </a:r>
            <a:r>
              <a:rPr lang="en-US" altLang="ko-KR" dirty="0"/>
              <a:t>(</a:t>
            </a:r>
            <a:r>
              <a:rPr lang="ko-KR" altLang="en-US" dirty="0"/>
              <a:t>어떻게</a:t>
            </a:r>
            <a:r>
              <a:rPr lang="en-US" altLang="ko-KR" dirty="0"/>
              <a:t>) </a:t>
            </a:r>
            <a:r>
              <a:rPr lang="ko-KR" altLang="en-US" dirty="0"/>
              <a:t>이용할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7779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708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51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243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706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8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2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구현하려는 시스템은 앞서 소개한 </a:t>
            </a:r>
            <a:r>
              <a:rPr lang="en-US" altLang="ko-KR" dirty="0"/>
              <a:t>REV</a:t>
            </a:r>
            <a:r>
              <a:rPr lang="ko-KR" altLang="en-US" dirty="0"/>
              <a:t>방식을 선택하였습니다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그러나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의 단점인 </a:t>
            </a:r>
            <a:r>
              <a:rPr lang="ko-KR" altLang="en-US" dirty="0"/>
              <a:t>보안성을 투표매체</a:t>
            </a:r>
            <a:r>
              <a:rPr lang="en-US" altLang="ko-KR" dirty="0"/>
              <a:t>(or</a:t>
            </a:r>
            <a:r>
              <a:rPr lang="ko-KR" altLang="en-US" dirty="0"/>
              <a:t>장치</a:t>
            </a:r>
            <a:r>
              <a:rPr lang="en-US" altLang="ko-KR" dirty="0"/>
              <a:t>)</a:t>
            </a:r>
            <a:r>
              <a:rPr lang="ko-KR" altLang="en-US" dirty="0"/>
              <a:t>를 줄이는 방식을 통해 보완할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비용을 저렴하게 구현할 수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온라인과 오프라인에서 동시에 투표가 진행되어 투표율을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4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41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2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08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1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rgbClr val="29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69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1563638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웹서버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어플을 이용한 전자선거 시스템</a:t>
            </a:r>
            <a:endParaRPr lang="en-US" altLang="ko-KR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r"/>
            <a: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b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(Online Voting system using Web Server / application)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 rot="16200000" flipH="1">
            <a:off x="5610039" y="-842553"/>
            <a:ext cx="47652" cy="70202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904412" y="3108400"/>
            <a:ext cx="2843210" cy="1011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2014152046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 수경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2014156051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종민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2011151025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 창운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자유형 12"/>
          <p:cNvSpPr/>
          <p:nvPr/>
        </p:nvSpPr>
        <p:spPr>
          <a:xfrm>
            <a:off x="0" y="4648606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"/>
          <p:cNvSpPr/>
          <p:nvPr/>
        </p:nvSpPr>
        <p:spPr>
          <a:xfrm rot="10800000">
            <a:off x="3243261" y="4648606"/>
            <a:ext cx="5904412" cy="49719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8894"/>
            <a:ext cx="1979712" cy="19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8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57856" y="1087116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시작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55948" y="1727827"/>
            <a:ext cx="798075" cy="287604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회원가입</a:t>
            </a:r>
            <a:endParaRPr lang="ko-KR" altLang="en-US" sz="1400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85455" y="1670493"/>
            <a:ext cx="837693" cy="41458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회원정보등록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83429" y="1724968"/>
            <a:ext cx="76623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DB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저장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876514" y="2424858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메뉴창</a:t>
            </a:r>
            <a:endParaRPr lang="ko-KR" altLang="en-US" sz="1200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60088" y="3877385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작성</a:t>
            </a:r>
          </a:p>
        </p:txBody>
      </p:sp>
      <p:cxnSp>
        <p:nvCxnSpPr>
          <p:cNvPr id="5" name="직선 화살표 연결선 4"/>
          <p:cNvCxnSpPr>
            <a:cxnSpLocks/>
          </p:cNvCxnSpPr>
          <p:nvPr/>
        </p:nvCxnSpPr>
        <p:spPr>
          <a:xfrm>
            <a:off x="4142133" y="1377542"/>
            <a:ext cx="1063" cy="23481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stCxn id="20" idx="1"/>
          </p:cNvCxnSpPr>
          <p:nvPr/>
        </p:nvCxnSpPr>
        <p:spPr>
          <a:xfrm flipH="1" flipV="1">
            <a:off x="1571366" y="2561958"/>
            <a:ext cx="2305148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cxnSpLocks/>
          </p:cNvCxnSpPr>
          <p:nvPr/>
        </p:nvCxnSpPr>
        <p:spPr>
          <a:xfrm flipH="1" flipV="1">
            <a:off x="4614021" y="2557569"/>
            <a:ext cx="2501854" cy="295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 flipV="1">
            <a:off x="1577981" y="2561959"/>
            <a:ext cx="0" cy="33620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cxnSpLocks/>
          </p:cNvCxnSpPr>
          <p:nvPr/>
        </p:nvCxnSpPr>
        <p:spPr>
          <a:xfrm flipH="1">
            <a:off x="4637531" y="3142225"/>
            <a:ext cx="139833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</p:cNvCxnSpPr>
          <p:nvPr/>
        </p:nvCxnSpPr>
        <p:spPr>
          <a:xfrm flipH="1">
            <a:off x="4637531" y="3139045"/>
            <a:ext cx="7821" cy="71969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</p:cNvCxnSpPr>
          <p:nvPr/>
        </p:nvCxnSpPr>
        <p:spPr>
          <a:xfrm flipH="1">
            <a:off x="6020695" y="3139045"/>
            <a:ext cx="7821" cy="71969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cxnSpLocks/>
          </p:cNvCxnSpPr>
          <p:nvPr/>
        </p:nvCxnSpPr>
        <p:spPr>
          <a:xfrm flipV="1">
            <a:off x="5921032" y="4178381"/>
            <a:ext cx="0" cy="28251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/>
          <p:cNvCxnSpPr>
            <a:cxnSpLocks/>
            <a:stCxn id="34" idx="2"/>
          </p:cNvCxnSpPr>
          <p:nvPr/>
        </p:nvCxnSpPr>
        <p:spPr>
          <a:xfrm rot="16200000" flipH="1">
            <a:off x="5169232" y="3709097"/>
            <a:ext cx="309311" cy="1194288"/>
          </a:xfrm>
          <a:prstGeom prst="bentConnector2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cxnSpLocks/>
          </p:cNvCxnSpPr>
          <p:nvPr/>
        </p:nvCxnSpPr>
        <p:spPr>
          <a:xfrm flipH="1">
            <a:off x="2992523" y="3278859"/>
            <a:ext cx="2486" cy="23882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/>
          <p:cNvCxnSpPr>
            <a:cxnSpLocks/>
          </p:cNvCxnSpPr>
          <p:nvPr/>
        </p:nvCxnSpPr>
        <p:spPr>
          <a:xfrm rot="5400000" flipH="1" flipV="1">
            <a:off x="3358721" y="2467084"/>
            <a:ext cx="334459" cy="701127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/>
          <p:cNvCxnSpPr>
            <a:cxnSpLocks/>
          </p:cNvCxnSpPr>
          <p:nvPr/>
        </p:nvCxnSpPr>
        <p:spPr>
          <a:xfrm flipV="1">
            <a:off x="1458578" y="2474079"/>
            <a:ext cx="2388603" cy="508801"/>
          </a:xfrm>
          <a:prstGeom prst="bentConnector3">
            <a:avLst>
              <a:gd name="adj1" fmla="val -245"/>
            </a:avLst>
          </a:prstGeom>
          <a:ln w="19050">
            <a:solidFill>
              <a:srgbClr val="203C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/>
          <p:cNvCxnSpPr>
            <a:cxnSpLocks/>
          </p:cNvCxnSpPr>
          <p:nvPr/>
        </p:nvCxnSpPr>
        <p:spPr>
          <a:xfrm rot="10800000">
            <a:off x="4617656" y="2477796"/>
            <a:ext cx="2642289" cy="511156"/>
          </a:xfrm>
          <a:prstGeom prst="bentConnector3">
            <a:avLst>
              <a:gd name="adj1" fmla="val 109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cxnSpLocks/>
          </p:cNvCxnSpPr>
          <p:nvPr/>
        </p:nvCxnSpPr>
        <p:spPr>
          <a:xfrm flipH="1">
            <a:off x="4143196" y="2084480"/>
            <a:ext cx="2486" cy="31787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cxnSpLocks/>
            <a:endCxn id="17" idx="1"/>
          </p:cNvCxnSpPr>
          <p:nvPr/>
        </p:nvCxnSpPr>
        <p:spPr>
          <a:xfrm>
            <a:off x="4679011" y="1870666"/>
            <a:ext cx="376937" cy="96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/>
          <p:cNvCxnSpPr>
            <a:cxnSpLocks/>
          </p:cNvCxnSpPr>
          <p:nvPr/>
        </p:nvCxnSpPr>
        <p:spPr>
          <a:xfrm rot="10800000" flipV="1">
            <a:off x="4469964" y="2020891"/>
            <a:ext cx="3354292" cy="181359"/>
          </a:xfrm>
          <a:prstGeom prst="bentConnector3">
            <a:avLst>
              <a:gd name="adj1" fmla="val 22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cxnSpLocks/>
          </p:cNvCxnSpPr>
          <p:nvPr/>
        </p:nvCxnSpPr>
        <p:spPr>
          <a:xfrm flipV="1">
            <a:off x="4488552" y="1992521"/>
            <a:ext cx="0" cy="203481"/>
          </a:xfrm>
          <a:prstGeom prst="straightConnector1">
            <a:avLst/>
          </a:prstGeom>
          <a:ln w="19050">
            <a:solidFill>
              <a:srgbClr val="203C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H="1" flipV="1">
            <a:off x="1396877" y="3488703"/>
            <a:ext cx="1783" cy="34475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645313" y="3295075"/>
            <a:ext cx="432752" cy="18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06457" y="3986271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44808" y="3278859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04428" y="3866363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42120" y="4417689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453868" y="3508071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88814" y="4207319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691235" y="2176924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773235" y="2077250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085570" y="1612920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789295" y="1616647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51041" y="3580563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10736" y="2680409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198299" y="2663521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567041" y="1601659"/>
            <a:ext cx="610346" cy="19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68889" y="2707617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5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메인알고리즘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3604138" y="1604667"/>
            <a:ext cx="1101361" cy="522732"/>
          </a:xfrm>
          <a:prstGeom prst="flowChartDecision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login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cxnSpLocks/>
          </p:cNvCxnSpPr>
          <p:nvPr/>
        </p:nvCxnSpPr>
        <p:spPr>
          <a:xfrm>
            <a:off x="5863392" y="1861331"/>
            <a:ext cx="376937" cy="96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cxnSpLocks/>
          </p:cNvCxnSpPr>
          <p:nvPr/>
        </p:nvCxnSpPr>
        <p:spPr>
          <a:xfrm>
            <a:off x="7143847" y="1860575"/>
            <a:ext cx="376937" cy="96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판단 89"/>
          <p:cNvSpPr/>
          <p:nvPr/>
        </p:nvSpPr>
        <p:spPr>
          <a:xfrm>
            <a:off x="2635730" y="2848586"/>
            <a:ext cx="1101361" cy="522732"/>
          </a:xfrm>
          <a:prstGeom prst="flowChartDecision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설문조사</a:t>
            </a:r>
          </a:p>
        </p:txBody>
      </p:sp>
      <p:sp>
        <p:nvSpPr>
          <p:cNvPr id="91" name="순서도: 판단 90"/>
          <p:cNvSpPr/>
          <p:nvPr/>
        </p:nvSpPr>
        <p:spPr>
          <a:xfrm>
            <a:off x="2599586" y="3466717"/>
            <a:ext cx="1101361" cy="522732"/>
          </a:xfrm>
          <a:prstGeom prst="flowChartDecision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조사목록</a:t>
            </a:r>
          </a:p>
        </p:txBody>
      </p:sp>
      <p:cxnSp>
        <p:nvCxnSpPr>
          <p:cNvPr id="92" name="직선 화살표 연결선 91"/>
          <p:cNvCxnSpPr>
            <a:cxnSpLocks/>
          </p:cNvCxnSpPr>
          <p:nvPr/>
        </p:nvCxnSpPr>
        <p:spPr>
          <a:xfrm>
            <a:off x="1578428" y="2666293"/>
            <a:ext cx="562" cy="30194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cxnSpLocks/>
          </p:cNvCxnSpPr>
          <p:nvPr/>
        </p:nvCxnSpPr>
        <p:spPr>
          <a:xfrm flipH="1">
            <a:off x="1574126" y="3360466"/>
            <a:ext cx="7710" cy="43525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순서도: 판단 94"/>
          <p:cNvSpPr/>
          <p:nvPr/>
        </p:nvSpPr>
        <p:spPr>
          <a:xfrm>
            <a:off x="955821" y="2968059"/>
            <a:ext cx="1101361" cy="522732"/>
          </a:xfrm>
          <a:prstGeom prst="flowChartDecision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</a:p>
        </p:txBody>
      </p:sp>
      <p:cxnSp>
        <p:nvCxnSpPr>
          <p:cNvPr id="96" name="직선 연결선 95"/>
          <p:cNvCxnSpPr>
            <a:cxnSpLocks/>
          </p:cNvCxnSpPr>
          <p:nvPr/>
        </p:nvCxnSpPr>
        <p:spPr>
          <a:xfrm flipV="1">
            <a:off x="4043571" y="2687270"/>
            <a:ext cx="3910" cy="32728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cxnSpLocks/>
          </p:cNvCxnSpPr>
          <p:nvPr/>
        </p:nvCxnSpPr>
        <p:spPr>
          <a:xfrm flipH="1" flipV="1">
            <a:off x="3576630" y="3002760"/>
            <a:ext cx="470851" cy="597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cxnSpLocks/>
          </p:cNvCxnSpPr>
          <p:nvPr/>
        </p:nvCxnSpPr>
        <p:spPr>
          <a:xfrm flipV="1">
            <a:off x="4435295" y="2709613"/>
            <a:ext cx="0" cy="3435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3588392" y="2826468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>
            <a:cxnSpLocks/>
          </p:cNvCxnSpPr>
          <p:nvPr/>
        </p:nvCxnSpPr>
        <p:spPr>
          <a:xfrm flipV="1">
            <a:off x="4427984" y="3042574"/>
            <a:ext cx="504399" cy="328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343746" y="2879935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>
            <a:cxnSpLocks/>
          </p:cNvCxnSpPr>
          <p:nvPr/>
        </p:nvCxnSpPr>
        <p:spPr>
          <a:xfrm flipH="1">
            <a:off x="2969781" y="3903226"/>
            <a:ext cx="2486" cy="23882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cxnSpLocks/>
          </p:cNvCxnSpPr>
          <p:nvPr/>
        </p:nvCxnSpPr>
        <p:spPr>
          <a:xfrm flipH="1">
            <a:off x="3151235" y="4526186"/>
            <a:ext cx="2486" cy="23882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cxnSpLocks/>
          </p:cNvCxnSpPr>
          <p:nvPr/>
        </p:nvCxnSpPr>
        <p:spPr>
          <a:xfrm flipH="1" flipV="1">
            <a:off x="3351691" y="3924851"/>
            <a:ext cx="10820" cy="27493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cxnSpLocks/>
          </p:cNvCxnSpPr>
          <p:nvPr/>
        </p:nvCxnSpPr>
        <p:spPr>
          <a:xfrm flipH="1" flipV="1">
            <a:off x="3366112" y="3305380"/>
            <a:ext cx="10820" cy="27493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판단 104"/>
          <p:cNvSpPr/>
          <p:nvPr/>
        </p:nvSpPr>
        <p:spPr>
          <a:xfrm>
            <a:off x="2599585" y="4080625"/>
            <a:ext cx="1101361" cy="522732"/>
          </a:xfrm>
          <a:prstGeom prst="flowChartDecision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참여</a:t>
            </a:r>
          </a:p>
        </p:txBody>
      </p:sp>
      <p:sp>
        <p:nvSpPr>
          <p:cNvPr id="108" name="구름 107"/>
          <p:cNvSpPr/>
          <p:nvPr/>
        </p:nvSpPr>
        <p:spPr>
          <a:xfrm>
            <a:off x="2717058" y="4765008"/>
            <a:ext cx="817024" cy="313231"/>
          </a:xfrm>
          <a:prstGeom prst="cloud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완료</a:t>
            </a:r>
          </a:p>
        </p:txBody>
      </p:sp>
      <p:sp>
        <p:nvSpPr>
          <p:cNvPr id="109" name="구름 108"/>
          <p:cNvSpPr/>
          <p:nvPr/>
        </p:nvSpPr>
        <p:spPr>
          <a:xfrm>
            <a:off x="1083313" y="3831365"/>
            <a:ext cx="817024" cy="313231"/>
          </a:xfrm>
          <a:prstGeom prst="cloud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확인</a:t>
            </a:r>
          </a:p>
        </p:txBody>
      </p:sp>
      <p:sp>
        <p:nvSpPr>
          <p:cNvPr id="110" name="순서도: 판단 109"/>
          <p:cNvSpPr/>
          <p:nvPr/>
        </p:nvSpPr>
        <p:spPr>
          <a:xfrm>
            <a:off x="4939695" y="2791761"/>
            <a:ext cx="986000" cy="522732"/>
          </a:xfrm>
          <a:prstGeom prst="flowChartDecision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건의함</a:t>
            </a:r>
          </a:p>
        </p:txBody>
      </p:sp>
      <p:sp>
        <p:nvSpPr>
          <p:cNvPr id="111" name="구름 110"/>
          <p:cNvSpPr/>
          <p:nvPr/>
        </p:nvSpPr>
        <p:spPr>
          <a:xfrm>
            <a:off x="5574963" y="3875083"/>
            <a:ext cx="709002" cy="285221"/>
          </a:xfrm>
          <a:prstGeom prst="cloud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확인</a:t>
            </a:r>
          </a:p>
        </p:txBody>
      </p:sp>
      <p:cxnSp>
        <p:nvCxnSpPr>
          <p:cNvPr id="112" name="직선 화살표 연결선 111"/>
          <p:cNvCxnSpPr>
            <a:cxnSpLocks/>
          </p:cNvCxnSpPr>
          <p:nvPr/>
        </p:nvCxnSpPr>
        <p:spPr>
          <a:xfrm flipH="1">
            <a:off x="7104302" y="2557305"/>
            <a:ext cx="4471" cy="44545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749283" y="2988952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투표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1506501" y="2676642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621875" y="2663521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2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화살표 연결선 42"/>
          <p:cNvCxnSpPr>
            <a:cxnSpLocks/>
          </p:cNvCxnSpPr>
          <p:nvPr/>
        </p:nvCxnSpPr>
        <p:spPr>
          <a:xfrm flipH="1">
            <a:off x="4241627" y="4279917"/>
            <a:ext cx="2486" cy="26270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cxnSpLocks/>
          </p:cNvCxnSpPr>
          <p:nvPr/>
        </p:nvCxnSpPr>
        <p:spPr>
          <a:xfrm flipH="1">
            <a:off x="4227355" y="3453323"/>
            <a:ext cx="2486" cy="26270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</p:cNvCxnSpPr>
          <p:nvPr/>
        </p:nvCxnSpPr>
        <p:spPr>
          <a:xfrm flipH="1">
            <a:off x="4228598" y="2956519"/>
            <a:ext cx="2486" cy="26270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857181" y="1137766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투표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94952" y="2530975"/>
            <a:ext cx="949334" cy="328807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후보정보</a:t>
            </a:r>
            <a:endParaRPr lang="ko-KR" altLang="en-US" sz="1400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18587" y="1676170"/>
            <a:ext cx="1009527" cy="508086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진행중인</a:t>
            </a:r>
            <a:endParaRPr lang="en-US" altLang="ko-KR" sz="1400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투표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58194" y="1823481"/>
            <a:ext cx="914006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진행현황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876254" y="3246689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투표</a:t>
            </a:r>
          </a:p>
        </p:txBody>
      </p:sp>
      <p:cxnSp>
        <p:nvCxnSpPr>
          <p:cNvPr id="55" name="직선 화살표 연결선 54"/>
          <p:cNvCxnSpPr>
            <a:cxnSpLocks/>
          </p:cNvCxnSpPr>
          <p:nvPr/>
        </p:nvCxnSpPr>
        <p:spPr>
          <a:xfrm flipH="1">
            <a:off x="4228598" y="1413466"/>
            <a:ext cx="2486" cy="26270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cxnSpLocks/>
            <a:endCxn id="50" idx="1"/>
          </p:cNvCxnSpPr>
          <p:nvPr/>
        </p:nvCxnSpPr>
        <p:spPr>
          <a:xfrm>
            <a:off x="4717558" y="1960581"/>
            <a:ext cx="740636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cxnSpLocks/>
          </p:cNvCxnSpPr>
          <p:nvPr/>
        </p:nvCxnSpPr>
        <p:spPr>
          <a:xfrm flipH="1">
            <a:off x="2743693" y="2638004"/>
            <a:ext cx="974597" cy="134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cxnSpLocks/>
          </p:cNvCxnSpPr>
          <p:nvPr/>
        </p:nvCxnSpPr>
        <p:spPr>
          <a:xfrm flipV="1">
            <a:off x="2755351" y="2742436"/>
            <a:ext cx="959542" cy="749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793998" y="2456836"/>
            <a:ext cx="870224" cy="143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후보자선택</a:t>
            </a:r>
          </a:p>
        </p:txBody>
      </p:sp>
      <p:cxnSp>
        <p:nvCxnSpPr>
          <p:cNvPr id="81" name="연결선: 꺾임 80"/>
          <p:cNvCxnSpPr>
            <a:cxnSpLocks/>
          </p:cNvCxnSpPr>
          <p:nvPr/>
        </p:nvCxnSpPr>
        <p:spPr>
          <a:xfrm rot="16200000" flipV="1">
            <a:off x="4551347" y="3524534"/>
            <a:ext cx="629470" cy="382986"/>
          </a:xfrm>
          <a:prstGeom prst="bentConnector3">
            <a:avLst>
              <a:gd name="adj1" fmla="val 99493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cxnSpLocks/>
          </p:cNvCxnSpPr>
          <p:nvPr/>
        </p:nvCxnSpPr>
        <p:spPr>
          <a:xfrm flipV="1">
            <a:off x="4913558" y="4022329"/>
            <a:ext cx="144017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4985566" y="3639802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3658758" y="3560466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선택</a:t>
            </a:r>
          </a:p>
        </p:txBody>
      </p:sp>
      <p:cxnSp>
        <p:nvCxnSpPr>
          <p:cNvPr id="95" name="연결선: 꺾임 94"/>
          <p:cNvCxnSpPr>
            <a:cxnSpLocks/>
            <a:endCxn id="50" idx="2"/>
          </p:cNvCxnSpPr>
          <p:nvPr/>
        </p:nvCxnSpPr>
        <p:spPr>
          <a:xfrm rot="5400000" flipH="1" flipV="1">
            <a:off x="3957793" y="2768354"/>
            <a:ext cx="2628076" cy="1286732"/>
          </a:xfrm>
          <a:prstGeom prst="bentConnector3">
            <a:avLst>
              <a:gd name="adj1" fmla="val -343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/>
          <p:cNvCxnSpPr>
            <a:cxnSpLocks/>
            <a:stCxn id="50" idx="0"/>
          </p:cNvCxnSpPr>
          <p:nvPr/>
        </p:nvCxnSpPr>
        <p:spPr>
          <a:xfrm rot="16200000" flipV="1">
            <a:off x="4955389" y="863672"/>
            <a:ext cx="588518" cy="1331099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5884325" y="1400802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돌아가기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40219" y="1767390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투표 </a:t>
            </a:r>
            <a:r>
              <a:rPr lang="en-US" altLang="ko-KR" sz="1000" b="1" dirty="0">
                <a:solidFill>
                  <a:schemeClr val="tx1"/>
                </a:solidFill>
              </a:rPr>
              <a:t>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408501" y="2289238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투표 </a:t>
            </a:r>
            <a:r>
              <a:rPr lang="en-US" altLang="ko-KR" sz="1000" b="1" dirty="0">
                <a:solidFill>
                  <a:schemeClr val="tx1"/>
                </a:solidFill>
              </a:rPr>
              <a:t>X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868773" y="2832479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 알고리즘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7" name="순서도: 판단 36"/>
          <p:cNvSpPr/>
          <p:nvPr/>
        </p:nvSpPr>
        <p:spPr>
          <a:xfrm>
            <a:off x="3544888" y="2439125"/>
            <a:ext cx="1345575" cy="565629"/>
          </a:xfrm>
          <a:prstGeom prst="flowChartDecision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후보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38" name="구름 37"/>
          <p:cNvSpPr/>
          <p:nvPr/>
        </p:nvSpPr>
        <p:spPr>
          <a:xfrm>
            <a:off x="3797259" y="4572677"/>
            <a:ext cx="824391" cy="313231"/>
          </a:xfrm>
          <a:prstGeom prst="cloud">
            <a:avLst/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확인</a:t>
            </a:r>
          </a:p>
        </p:txBody>
      </p:sp>
      <p:cxnSp>
        <p:nvCxnSpPr>
          <p:cNvPr id="39" name="직선 화살표 연결선 38"/>
          <p:cNvCxnSpPr>
            <a:cxnSpLocks/>
          </p:cNvCxnSpPr>
          <p:nvPr/>
        </p:nvCxnSpPr>
        <p:spPr>
          <a:xfrm flipH="1">
            <a:off x="4219097" y="2181153"/>
            <a:ext cx="2486" cy="26270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판단 39"/>
          <p:cNvSpPr/>
          <p:nvPr/>
        </p:nvSpPr>
        <p:spPr>
          <a:xfrm>
            <a:off x="3567983" y="3739516"/>
            <a:ext cx="1345575" cy="565629"/>
          </a:xfrm>
          <a:prstGeom prst="flowChartDecision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확인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팝업창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7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9" y="868938"/>
            <a:ext cx="2422872" cy="3983963"/>
          </a:xfrm>
          <a:prstGeom prst="rect">
            <a:avLst/>
          </a:prstGeom>
        </p:spPr>
      </p:pic>
      <p:sp>
        <p:nvSpPr>
          <p:cNvPr id="52" name="제목 1"/>
          <p:cNvSpPr txBox="1">
            <a:spLocks/>
          </p:cNvSpPr>
          <p:nvPr/>
        </p:nvSpPr>
        <p:spPr>
          <a:xfrm>
            <a:off x="496319" y="307351"/>
            <a:ext cx="8384904" cy="60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 시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884003"/>
            <a:ext cx="2453695" cy="3725428"/>
          </a:xfrm>
          <a:prstGeom prst="rect">
            <a:avLst/>
          </a:prstGeom>
        </p:spPr>
      </p:pic>
      <p:sp>
        <p:nvSpPr>
          <p:cNvPr id="11" name="화살표: 오른쪽 10"/>
          <p:cNvSpPr/>
          <p:nvPr/>
        </p:nvSpPr>
        <p:spPr>
          <a:xfrm>
            <a:off x="3190450" y="2746717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/>
          <p:cNvSpPr/>
          <p:nvPr/>
        </p:nvSpPr>
        <p:spPr>
          <a:xfrm>
            <a:off x="6372200" y="2746717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28247" y="2773124"/>
            <a:ext cx="113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69730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496319" y="307351"/>
            <a:ext cx="8384904" cy="60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후 메뉴 창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공지사항</a:t>
            </a:r>
          </a:p>
        </p:txBody>
      </p:sp>
      <p:sp>
        <p:nvSpPr>
          <p:cNvPr id="11" name="화살표: 오른쪽 10"/>
          <p:cNvSpPr/>
          <p:nvPr/>
        </p:nvSpPr>
        <p:spPr>
          <a:xfrm>
            <a:off x="3190450" y="2746717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/>
          <p:cNvSpPr/>
          <p:nvPr/>
        </p:nvSpPr>
        <p:spPr>
          <a:xfrm>
            <a:off x="6372200" y="2746717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88997" y="2632491"/>
            <a:ext cx="179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공지사항은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한줄형식으로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7" y="884003"/>
            <a:ext cx="2479132" cy="3856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181" y="884003"/>
            <a:ext cx="2490389" cy="38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8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496319" y="307351"/>
            <a:ext cx="8384904" cy="60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후 메뉴 창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</a:t>
            </a:r>
          </a:p>
        </p:txBody>
      </p:sp>
      <p:sp>
        <p:nvSpPr>
          <p:cNvPr id="11" name="화살표: 오른쪽 10"/>
          <p:cNvSpPr/>
          <p:nvPr/>
        </p:nvSpPr>
        <p:spPr>
          <a:xfrm>
            <a:off x="2960177" y="2645907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/>
          <p:cNvSpPr/>
          <p:nvPr/>
        </p:nvSpPr>
        <p:spPr>
          <a:xfrm>
            <a:off x="5948192" y="2645907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47" y="884602"/>
            <a:ext cx="2379989" cy="3781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26" y="881017"/>
            <a:ext cx="2347163" cy="37188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14" y="881017"/>
            <a:ext cx="2339543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2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496319" y="307351"/>
            <a:ext cx="8384904" cy="60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후 메뉴 창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투표진행</a:t>
            </a:r>
          </a:p>
        </p:txBody>
      </p:sp>
      <p:sp>
        <p:nvSpPr>
          <p:cNvPr id="11" name="화살표: 오른쪽 10"/>
          <p:cNvSpPr/>
          <p:nvPr/>
        </p:nvSpPr>
        <p:spPr>
          <a:xfrm>
            <a:off x="2960177" y="2645907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/>
          <p:cNvSpPr/>
          <p:nvPr/>
        </p:nvSpPr>
        <p:spPr>
          <a:xfrm>
            <a:off x="6163723" y="2645907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2" y="990934"/>
            <a:ext cx="2339712" cy="38723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33" y="990934"/>
            <a:ext cx="2350844" cy="37957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23112" y="2395315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투표를 완료하기 전 팝업창을 이용하여 재확인</a:t>
            </a:r>
          </a:p>
        </p:txBody>
      </p:sp>
    </p:spTree>
    <p:extLst>
      <p:ext uri="{BB962C8B-B14F-4D97-AF65-F5344CB8AC3E}">
        <p14:creationId xmlns:p14="http://schemas.microsoft.com/office/powerpoint/2010/main" val="387156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496319" y="307351"/>
            <a:ext cx="8384904" cy="60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후 메뉴 창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설문조사</a:t>
            </a:r>
          </a:p>
        </p:txBody>
      </p:sp>
      <p:sp>
        <p:nvSpPr>
          <p:cNvPr id="55" name="화살표: 오른쪽 54"/>
          <p:cNvSpPr/>
          <p:nvPr/>
        </p:nvSpPr>
        <p:spPr>
          <a:xfrm>
            <a:off x="4243325" y="2581651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83618" y="2469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후보 란을 선택 후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00" y="963246"/>
            <a:ext cx="2362405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37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496319" y="307351"/>
            <a:ext cx="8384904" cy="60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후 메뉴 창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건의함</a:t>
            </a:r>
          </a:p>
        </p:txBody>
      </p:sp>
      <p:sp>
        <p:nvSpPr>
          <p:cNvPr id="55" name="화살표: 오른쪽 54"/>
          <p:cNvSpPr/>
          <p:nvPr/>
        </p:nvSpPr>
        <p:spPr>
          <a:xfrm>
            <a:off x="4243325" y="2581651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83618" y="2469559"/>
            <a:ext cx="2656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건의함은 쪽지형식으로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글자수를 제한하여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제출하는 형식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93" y="915567"/>
            <a:ext cx="2296782" cy="375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76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endParaRPr lang="ko-KR" altLang="en-US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92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28716"/>
              </p:ext>
            </p:extLst>
          </p:nvPr>
        </p:nvGraphicFramePr>
        <p:xfrm>
          <a:off x="557625" y="1074822"/>
          <a:ext cx="8199226" cy="160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228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 -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joinapp_to_database.php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-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311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안드로이드로부터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회원가입 데이터를 받아 웹서버를 통해 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DB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 넣어주는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&lt;?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en-US" altLang="ko-KR" sz="13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$con=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mysqli_connect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("localhost", "root", "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jongji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"capstone"); 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sql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에 연결하는 함수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내 도메인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계정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비밀번호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db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00913"/>
              </p:ext>
            </p:extLst>
          </p:nvPr>
        </p:nvGraphicFramePr>
        <p:xfrm>
          <a:off x="551801" y="2665884"/>
          <a:ext cx="82050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37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5613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281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 -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loginapp_to_database.php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281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-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477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DB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에 저장되어 있는 회원 정보를 불러와서 안드로이드 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앱에서 입력한 </a:t>
                      </a:r>
                      <a:endParaRPr lang="en-US" altLang="ko-KR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로그인 정보와 같다면  세션을 맺어주어 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에서 로그인이 되는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568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mysqli_set_charset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($con,"utf8");    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#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언어 인코딩을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utf8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방식으로 지정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stuid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= $_POST['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stuid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'];             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안드로이드에서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stuid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이름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passwd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= $_POST['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passwd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'];      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안드로이드에서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passwd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비밀번호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      ..........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71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56093" y="796513"/>
            <a:ext cx="7407494" cy="3971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51720" y="914025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연구개발 배경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목표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효과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 시나리오</a:t>
            </a:r>
            <a:endParaRPr lang="en-US" altLang="ko-KR" sz="1600" b="1" spc="-150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구성도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 설계</a:t>
            </a:r>
            <a:endParaRPr lang="en-US" altLang="ko-KR" sz="1600" b="1" spc="-150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개발환경 및 개발방법</a:t>
            </a:r>
            <a:endParaRPr lang="en-US" altLang="ko-KR" sz="1600" b="1" spc="-150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데모 환경 설계</a:t>
            </a:r>
            <a:endParaRPr lang="en-US" altLang="ko-KR" sz="1600" b="1" spc="-150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업무분담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종합설계 수행일정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필요기술 및 참고문헌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Contents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904574" y="687621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61664" y="359504"/>
            <a:ext cx="1754927" cy="1109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440864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92073"/>
              </p:ext>
            </p:extLst>
          </p:nvPr>
        </p:nvGraphicFramePr>
        <p:xfrm>
          <a:off x="594786" y="1096131"/>
          <a:ext cx="8199226" cy="1903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395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 -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appconnection_candi_info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-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사용자가 투표를 하기 전 후보자의 사진과 공약을 안드로이드 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으로 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전송해주는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후보자 수에 따라 추가로 생성될 수 있다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&lt;?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en-US" altLang="ko-KR" sz="13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$con=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mysqli_connect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("localhost", "root", "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jongji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"capstone"); 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sql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에 연결하는 함수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내 도메인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계정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비밀번호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db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51340"/>
              </p:ext>
            </p:extLst>
          </p:nvPr>
        </p:nvGraphicFramePr>
        <p:xfrm>
          <a:off x="593010" y="2973874"/>
          <a:ext cx="8199226" cy="197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55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 -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appconnection_vote_input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227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-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282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사용자가 투표한 결과를 안드로이드 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으로부터 받아와서 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DB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에 저장하는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913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vote_result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= $_POST['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vote_result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']; 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안드로이드에서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vote_result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사용자의 투표 결과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vote_yesno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= $_POST['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vote_yesno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']; 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안드로이드에서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vote_yesno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사용자의 투표 유무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373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52447"/>
              </p:ext>
            </p:extLst>
          </p:nvPr>
        </p:nvGraphicFramePr>
        <p:xfrm>
          <a:off x="594786" y="1096130"/>
          <a:ext cx="8199226" cy="17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55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 -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appconnection_vote_status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155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-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210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투표를 완료한 사람에 대해서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투표 진행현황을 안드로이드 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으로 통신하여 보여주는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&lt;?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en-US" altLang="ko-KR" sz="13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$con=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mysqli_connect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("localhost", "root", "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jongji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"capstone"); 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sql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에 연결하는 함수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내 도메인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계정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비밀번호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db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592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</a:t>
            </a:r>
            <a:r>
              <a:rPr lang="en-US" altLang="ko-KR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135295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31520"/>
              </p:ext>
            </p:extLst>
          </p:nvPr>
        </p:nvGraphicFramePr>
        <p:xfrm>
          <a:off x="594786" y="1096130"/>
          <a:ext cx="819922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177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MainActivity</a:t>
                      </a:r>
                      <a:r>
                        <a:rPr lang="en-US" altLang="ko-KR" sz="1400" dirty="0"/>
                        <a:t> - Void </a:t>
                      </a:r>
                      <a:r>
                        <a:rPr lang="en-US" altLang="ko-KR" sz="1400" dirty="0" err="1"/>
                        <a:t>onClick</a:t>
                      </a:r>
                      <a:r>
                        <a:rPr lang="en-US" altLang="ko-KR" sz="1400" dirty="0"/>
                        <a:t>(View v)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14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251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회원가입 페이지로 넘어가는 메소드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754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public void </a:t>
                      </a:r>
                      <a:r>
                        <a:rPr lang="en-US" altLang="ko-KR" sz="1600" dirty="0" err="1"/>
                        <a:t>onClick</a:t>
                      </a:r>
                      <a:r>
                        <a:rPr lang="en-US" altLang="ko-KR" sz="1600" dirty="0"/>
                        <a:t>(View v) {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Intent </a:t>
                      </a:r>
                      <a:r>
                        <a:rPr lang="en-US" altLang="ko-KR" sz="1600" dirty="0" err="1"/>
                        <a:t>intent</a:t>
                      </a:r>
                      <a:r>
                        <a:rPr lang="en-US" altLang="ko-KR" sz="1600" dirty="0"/>
                        <a:t> = new Intent(</a:t>
                      </a:r>
                      <a:r>
                        <a:rPr lang="en-US" altLang="ko-KR" sz="1600" dirty="0" err="1"/>
                        <a:t>getApplicationContext</a:t>
                      </a:r>
                      <a:r>
                        <a:rPr lang="en-US" altLang="ko-KR" sz="1600" dirty="0"/>
                        <a:t>(), </a:t>
                      </a:r>
                      <a:r>
                        <a:rPr lang="en-US" altLang="ko-KR" sz="1600" dirty="0" err="1"/>
                        <a:t>JoinActivity.class</a:t>
                      </a:r>
                      <a:r>
                        <a:rPr lang="en-US" altLang="ko-KR" sz="1600" dirty="0"/>
                        <a:t>);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</a:t>
                      </a:r>
                      <a:r>
                        <a:rPr lang="en-US" altLang="ko-KR" sz="1600" dirty="0" err="1"/>
                        <a:t>startActivity</a:t>
                      </a:r>
                      <a:r>
                        <a:rPr lang="en-US" altLang="ko-KR" sz="1600" dirty="0"/>
                        <a:t>(intent);    }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437181"/>
              </p:ext>
            </p:extLst>
          </p:nvPr>
        </p:nvGraphicFramePr>
        <p:xfrm>
          <a:off x="594786" y="2833490"/>
          <a:ext cx="8199226" cy="154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235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JoinActivity</a:t>
                      </a:r>
                      <a:r>
                        <a:rPr lang="en-US" altLang="ko-KR" sz="1400" dirty="0"/>
                        <a:t> - Void </a:t>
                      </a:r>
                      <a:r>
                        <a:rPr lang="en-US" altLang="ko-KR" sz="1400" dirty="0" err="1"/>
                        <a:t>insertToDatabase</a:t>
                      </a:r>
                      <a:r>
                        <a:rPr lang="en-US" altLang="ko-KR" sz="1400" dirty="0"/>
                        <a:t> (String </a:t>
                      </a:r>
                      <a:r>
                        <a:rPr lang="en-US" altLang="ko-KR" sz="1400" dirty="0" err="1"/>
                        <a:t>stuid</a:t>
                      </a:r>
                      <a:r>
                        <a:rPr lang="en-US" altLang="ko-KR" sz="1400" dirty="0"/>
                        <a:t>, String name, String </a:t>
                      </a:r>
                      <a:r>
                        <a:rPr lang="en-US" altLang="ko-KR" sz="1400" dirty="0" err="1"/>
                        <a:t>passwd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19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333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 회원가입 정보를 보내기 위한 메소드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604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private void </a:t>
                      </a:r>
                      <a:r>
                        <a:rPr lang="en-US" altLang="ko-KR" sz="1600" dirty="0" err="1"/>
                        <a:t>insertToDatabase</a:t>
                      </a:r>
                      <a:r>
                        <a:rPr lang="en-US" altLang="ko-KR" sz="1600" dirty="0"/>
                        <a:t> (String </a:t>
                      </a:r>
                      <a:r>
                        <a:rPr lang="en-US" altLang="ko-KR" sz="1600" dirty="0" err="1"/>
                        <a:t>stuid</a:t>
                      </a:r>
                      <a:r>
                        <a:rPr lang="en-US" altLang="ko-KR" sz="1600" dirty="0"/>
                        <a:t>, String name, String </a:t>
                      </a:r>
                      <a:r>
                        <a:rPr lang="en-US" altLang="ko-KR" sz="1600" dirty="0" err="1"/>
                        <a:t>passwd</a:t>
                      </a:r>
                      <a:r>
                        <a:rPr lang="en-US" altLang="ko-KR" sz="1600" dirty="0"/>
                        <a:t>) {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 ...}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677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72302"/>
              </p:ext>
            </p:extLst>
          </p:nvPr>
        </p:nvGraphicFramePr>
        <p:xfrm>
          <a:off x="594786" y="1066790"/>
          <a:ext cx="81992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283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MenuActivity</a:t>
                      </a:r>
                      <a:r>
                        <a:rPr lang="en-US" altLang="ko-KR" sz="1400" dirty="0"/>
                        <a:t> - Void </a:t>
                      </a:r>
                      <a:r>
                        <a:rPr lang="en-US" altLang="ko-KR" sz="1400" dirty="0" err="1"/>
                        <a:t>onClick</a:t>
                      </a:r>
                      <a:r>
                        <a:rPr lang="en-US" altLang="ko-KR" sz="1400" dirty="0"/>
                        <a:t>(View v)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메뉴 화면에서 원하는 메뉴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투표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공지사항 등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로 넘어가는 메소드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056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void </a:t>
                      </a:r>
                      <a:r>
                        <a:rPr lang="en-US" altLang="ko-KR" sz="1600" dirty="0" err="1"/>
                        <a:t>onClick</a:t>
                      </a:r>
                      <a:r>
                        <a:rPr lang="en-US" altLang="ko-KR" sz="1600" dirty="0"/>
                        <a:t>(view v) {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Switch(</a:t>
                      </a:r>
                      <a:r>
                        <a:rPr lang="en-US" altLang="ko-KR" sz="1600" dirty="0" err="1"/>
                        <a:t>v.getId</a:t>
                      </a:r>
                      <a:r>
                        <a:rPr lang="en-US" altLang="ko-KR" sz="1600" dirty="0"/>
                        <a:t>) {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   case R.id.button1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;   //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회원가입 후 로그인 화면으로 이동</a:t>
                      </a:r>
                    </a:p>
                    <a:p>
                      <a:pPr algn="l" latinLnBrk="1"/>
                      <a:r>
                        <a:rPr lang="ko-KR" altLang="en-US" sz="1600" dirty="0"/>
                        <a:t>         </a:t>
                      </a:r>
                      <a:r>
                        <a:rPr lang="en-US" altLang="ko-KR" sz="1600" dirty="0"/>
                        <a:t>Intent </a:t>
                      </a:r>
                      <a:r>
                        <a:rPr lang="en-US" altLang="ko-KR" sz="1600" dirty="0" err="1"/>
                        <a:t>intent</a:t>
                      </a:r>
                      <a:r>
                        <a:rPr lang="en-US" altLang="ko-KR" sz="1600" dirty="0"/>
                        <a:t> = new Intent(</a:t>
                      </a:r>
                      <a:r>
                        <a:rPr lang="en-US" altLang="ko-KR" sz="1600" dirty="0" err="1"/>
                        <a:t>getApplicationContext</a:t>
                      </a:r>
                      <a:r>
                        <a:rPr lang="en-US" altLang="ko-KR" sz="1600" dirty="0"/>
                        <a:t>(), </a:t>
                      </a:r>
                      <a:r>
                        <a:rPr lang="en-US" altLang="ko-KR" sz="1600" dirty="0" err="1"/>
                        <a:t>VoteActivity.class</a:t>
                      </a:r>
                      <a:r>
                        <a:rPr lang="en-US" altLang="ko-KR" sz="1600" dirty="0"/>
                        <a:t>); 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      </a:t>
                      </a:r>
                      <a:r>
                        <a:rPr lang="en-US" altLang="ko-KR" sz="1600" dirty="0" err="1"/>
                        <a:t>startActivity</a:t>
                      </a:r>
                      <a:r>
                        <a:rPr lang="en-US" altLang="ko-KR" sz="1600" dirty="0"/>
                        <a:t>(intent);   } }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17238"/>
              </p:ext>
            </p:extLst>
          </p:nvPr>
        </p:nvGraphicFramePr>
        <p:xfrm>
          <a:off x="594786" y="3291830"/>
          <a:ext cx="8199226" cy="174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201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RealVoteActivity</a:t>
                      </a:r>
                      <a:r>
                        <a:rPr lang="en-US" altLang="ko-KR" sz="1400" dirty="0"/>
                        <a:t> - Void </a:t>
                      </a:r>
                      <a:r>
                        <a:rPr lang="en-US" altLang="ko-KR" sz="1400" dirty="0" err="1"/>
                        <a:t>VoteResult_insertToDatabase</a:t>
                      </a:r>
                      <a:r>
                        <a:rPr lang="en-US" altLang="ko-KR" sz="1400" dirty="0"/>
                        <a:t> (String </a:t>
                      </a:r>
                      <a:r>
                        <a:rPr lang="en-US" altLang="ko-KR" sz="1400" dirty="0" err="1"/>
                        <a:t>stuid</a:t>
                      </a:r>
                      <a:r>
                        <a:rPr lang="en-US" altLang="ko-KR" sz="1400" dirty="0"/>
                        <a:t>, String name, String </a:t>
                      </a:r>
                      <a:r>
                        <a:rPr lang="en-US" altLang="ko-KR" sz="1400" dirty="0" err="1"/>
                        <a:t>passwd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135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개인의 투표 결과를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 저장하기 위한 메소드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620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private void </a:t>
                      </a:r>
                      <a:r>
                        <a:rPr lang="en-US" altLang="ko-KR" sz="1600" dirty="0" err="1"/>
                        <a:t>VoteResult_insertToDatabase</a:t>
                      </a:r>
                      <a:r>
                        <a:rPr lang="en-US" altLang="ko-KR" sz="1600" dirty="0"/>
                        <a:t> (String </a:t>
                      </a:r>
                      <a:r>
                        <a:rPr lang="en-US" altLang="ko-KR" sz="1600" dirty="0" err="1"/>
                        <a:t>stuid</a:t>
                      </a:r>
                      <a:r>
                        <a:rPr lang="en-US" altLang="ko-KR" sz="1600" dirty="0"/>
                        <a:t>, String name, String </a:t>
                      </a:r>
                      <a:r>
                        <a:rPr lang="en-US" altLang="ko-KR" sz="1600" dirty="0" err="1"/>
                        <a:t>vote_number</a:t>
                      </a:r>
                      <a:r>
                        <a:rPr lang="en-US" altLang="ko-KR" sz="1600" dirty="0"/>
                        <a:t>, String </a:t>
                      </a:r>
                      <a:r>
                        <a:rPr lang="en-US" altLang="ko-KR" sz="1600" dirty="0" err="1"/>
                        <a:t>vote_truefalse</a:t>
                      </a:r>
                      <a:r>
                        <a:rPr lang="en-US" altLang="ko-KR" sz="1600" dirty="0"/>
                        <a:t>) { ...}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47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90719"/>
              </p:ext>
            </p:extLst>
          </p:nvPr>
        </p:nvGraphicFramePr>
        <p:xfrm>
          <a:off x="511499" y="971562"/>
          <a:ext cx="8193010" cy="177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49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84761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395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VoteActivity</a:t>
                      </a:r>
                      <a:r>
                        <a:rPr lang="en-US" altLang="ko-KR" sz="1400" dirty="0"/>
                        <a:t> - Void </a:t>
                      </a:r>
                      <a:r>
                        <a:rPr lang="en-US" altLang="ko-KR" sz="1400" dirty="0" err="1"/>
                        <a:t>electionResult_connectToDatabase</a:t>
                      </a:r>
                      <a:r>
                        <a:rPr lang="en-US" altLang="ko-KR" sz="1400" dirty="0"/>
                        <a:t> (String </a:t>
                      </a:r>
                      <a:r>
                        <a:rPr lang="en-US" altLang="ko-KR" sz="1400" dirty="0" err="1"/>
                        <a:t>stuid</a:t>
                      </a:r>
                      <a:r>
                        <a:rPr lang="en-US" altLang="ko-KR" sz="1400" dirty="0"/>
                        <a:t>, String name, String </a:t>
                      </a:r>
                      <a:r>
                        <a:rPr lang="en-US" altLang="ko-KR" sz="1400" dirty="0" err="1"/>
                        <a:t>passwd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232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232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총 투표 결과를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에서 받아오는 메소드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649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private void </a:t>
                      </a:r>
                      <a:r>
                        <a:rPr lang="en-US" altLang="ko-KR" sz="1600" dirty="0" err="1"/>
                        <a:t>electionResult_connectToDatabase</a:t>
                      </a:r>
                      <a:r>
                        <a:rPr lang="en-US" altLang="ko-KR" sz="1600" dirty="0"/>
                        <a:t> (String </a:t>
                      </a:r>
                      <a:r>
                        <a:rPr lang="en-US" altLang="ko-KR" sz="1600" dirty="0" err="1"/>
                        <a:t>stuid</a:t>
                      </a:r>
                      <a:r>
                        <a:rPr lang="en-US" altLang="ko-KR" sz="1600" dirty="0"/>
                        <a:t>, String name, String </a:t>
                      </a:r>
                      <a:r>
                        <a:rPr lang="en-US" altLang="ko-KR" sz="1600" dirty="0" err="1"/>
                        <a:t>vote_number</a:t>
                      </a:r>
                      <a:r>
                        <a:rPr lang="en-US" altLang="ko-KR" sz="1600" dirty="0"/>
                        <a:t>, String </a:t>
                      </a:r>
                      <a:r>
                        <a:rPr lang="en-US" altLang="ko-KR" sz="1600" dirty="0" err="1"/>
                        <a:t>vote_truefalse</a:t>
                      </a:r>
                      <a:r>
                        <a:rPr lang="en-US" altLang="ko-KR" sz="1600" dirty="0"/>
                        <a:t>) {...}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6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</a:t>
            </a:r>
            <a:r>
              <a:rPr lang="ko-KR" altLang="en-US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환경</a:t>
            </a:r>
          </a:p>
        </p:txBody>
      </p:sp>
    </p:spTree>
    <p:extLst>
      <p:ext uri="{BB962C8B-B14F-4D97-AF65-F5344CB8AC3E}">
        <p14:creationId xmlns:p14="http://schemas.microsoft.com/office/powerpoint/2010/main" val="4014116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(Web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59356"/>
              </p:ext>
            </p:extLst>
          </p:nvPr>
        </p:nvGraphicFramePr>
        <p:xfrm>
          <a:off x="581178" y="1143476"/>
          <a:ext cx="8199226" cy="161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216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PHP -</a:t>
                      </a:r>
                      <a:r>
                        <a:rPr lang="en-US" altLang="ko-KR" sz="1400" dirty="0" err="1"/>
                        <a:t>candidate_list.php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180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306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에서 받아온 후보 리스트를 보여주는 </a:t>
                      </a:r>
                      <a:r>
                        <a:rPr lang="en-US" altLang="ko-KR" sz="1400" dirty="0" err="1"/>
                        <a:t>php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700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&lt;?</a:t>
                      </a:r>
                      <a:r>
                        <a:rPr lang="en-US" altLang="ko-KR" sz="1300" dirty="0" err="1"/>
                        <a:t>php</a:t>
                      </a:r>
                      <a:endParaRPr lang="en-US" altLang="ko-KR" sz="1300" dirty="0"/>
                    </a:p>
                    <a:p>
                      <a:pPr algn="l" latinLnBrk="1"/>
                      <a:r>
                        <a:rPr lang="en-US" altLang="ko-KR" sz="1300" dirty="0"/>
                        <a:t>$con=</a:t>
                      </a:r>
                      <a:r>
                        <a:rPr lang="en-US" altLang="ko-KR" sz="1300" dirty="0" err="1"/>
                        <a:t>mysqli_connect</a:t>
                      </a:r>
                      <a:r>
                        <a:rPr lang="en-US" altLang="ko-KR" sz="1300" dirty="0"/>
                        <a:t>("</a:t>
                      </a:r>
                      <a:r>
                        <a:rPr lang="en-US" altLang="ko-KR" sz="1300" dirty="0" err="1"/>
                        <a:t>Cname</a:t>
                      </a:r>
                      <a:r>
                        <a:rPr lang="en-US" altLang="ko-KR" sz="1300" dirty="0"/>
                        <a:t>", "</a:t>
                      </a:r>
                      <a:r>
                        <a:rPr lang="en-US" altLang="ko-KR" sz="1300" dirty="0" err="1"/>
                        <a:t>Cshortinfo</a:t>
                      </a:r>
                      <a:r>
                        <a:rPr lang="en-US" altLang="ko-KR" sz="1300" dirty="0"/>
                        <a:t>", "C2name", "C2shortinfo"); 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sql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에 연결하는 함수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 후보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 짧은 소개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부회장 후보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부회장 짧은 소개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523795"/>
              </p:ext>
            </p:extLst>
          </p:nvPr>
        </p:nvGraphicFramePr>
        <p:xfrm>
          <a:off x="581178" y="2761282"/>
          <a:ext cx="819922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20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PHP -</a:t>
                      </a:r>
                      <a:r>
                        <a:rPr lang="en-US" altLang="ko-KR" sz="1400" dirty="0" err="1"/>
                        <a:t>candidate_regist.php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172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 후보 정보를 등록하는 </a:t>
                      </a:r>
                      <a:r>
                        <a:rPr lang="en-US" altLang="ko-KR" sz="1400" dirty="0" err="1"/>
                        <a:t>php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659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/>
                        <a:t>Cname</a:t>
                      </a:r>
                      <a:r>
                        <a:rPr lang="en-US" altLang="ko-KR" sz="1300" dirty="0"/>
                        <a:t>: &lt;input type="text" name="</a:t>
                      </a:r>
                      <a:r>
                        <a:rPr lang="en-US" altLang="ko-KR" sz="1300" dirty="0" err="1"/>
                        <a:t>Cname</a:t>
                      </a:r>
                      <a:r>
                        <a:rPr lang="en-US" altLang="ko-KR" sz="1300" dirty="0"/>
                        <a:t>" /&gt;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회장후보 이름</a:t>
                      </a:r>
                    </a:p>
                    <a:p>
                      <a:pPr algn="l" latinLnBrk="1"/>
                      <a:r>
                        <a:rPr lang="en-US" altLang="ko-KR" sz="1300" dirty="0" err="1"/>
                        <a:t>CSinfo</a:t>
                      </a:r>
                      <a:r>
                        <a:rPr lang="en-US" altLang="ko-KR" sz="1300" dirty="0"/>
                        <a:t>: &lt;input type="text" name="</a:t>
                      </a:r>
                      <a:r>
                        <a:rPr lang="en-US" altLang="ko-KR" sz="1300" dirty="0" err="1"/>
                        <a:t>CSinfo</a:t>
                      </a:r>
                      <a:r>
                        <a:rPr lang="en-US" altLang="ko-KR" sz="1300" dirty="0"/>
                        <a:t>" /&gt;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회장후보 짧은 소개</a:t>
                      </a:r>
                    </a:p>
                    <a:p>
                      <a:pPr algn="l" latinLnBrk="1"/>
                      <a:r>
                        <a:rPr lang="en-US" altLang="ko-KR" sz="1300" dirty="0" err="1"/>
                        <a:t>Cinfo</a:t>
                      </a:r>
                      <a:r>
                        <a:rPr lang="en-US" altLang="ko-KR" sz="1300" dirty="0"/>
                        <a:t>: &lt;input type="text" name="</a:t>
                      </a:r>
                      <a:r>
                        <a:rPr lang="en-US" altLang="ko-KR" sz="1300" dirty="0" err="1"/>
                        <a:t>Cinfo</a:t>
                      </a:r>
                      <a:r>
                        <a:rPr lang="en-US" altLang="ko-KR" sz="1300" dirty="0"/>
                        <a:t>" /&gt;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회장후보 소개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장문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 err="1"/>
                        <a:t>Cpromise</a:t>
                      </a:r>
                      <a:r>
                        <a:rPr lang="en-US" altLang="ko-KR" sz="1300" dirty="0"/>
                        <a:t>: &lt;input type="text" name="</a:t>
                      </a:r>
                      <a:r>
                        <a:rPr lang="en-US" altLang="ko-KR" sz="1300" dirty="0" err="1"/>
                        <a:t>Cpromise</a:t>
                      </a:r>
                      <a:r>
                        <a:rPr lang="en-US" altLang="ko-KR" sz="1300" dirty="0"/>
                        <a:t>" /&gt;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회장후보 공약</a:t>
                      </a:r>
                      <a:endParaRPr lang="en-US" altLang="ko-KR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773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(Web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169757"/>
              </p:ext>
            </p:extLst>
          </p:nvPr>
        </p:nvGraphicFramePr>
        <p:xfrm>
          <a:off x="594786" y="1096131"/>
          <a:ext cx="8199226" cy="130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241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PHP - </a:t>
                      </a:r>
                      <a:r>
                        <a:rPr lang="en-US" altLang="ko-KR" sz="1400" dirty="0" err="1"/>
                        <a:t>vote_progress.php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241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241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에서 받은 정보를 이용하여 투표 진행률을 간략히 보여주는 </a:t>
                      </a:r>
                      <a:r>
                        <a:rPr lang="en-US" altLang="ko-KR" sz="1400" dirty="0" err="1"/>
                        <a:t>php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392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echo ($C1VC + $C2VC) / </a:t>
                      </a:r>
                      <a:r>
                        <a:rPr lang="en-US" altLang="ko-KR" sz="1300" dirty="0" err="1"/>
                        <a:t>TotalVoter</a:t>
                      </a:r>
                      <a:r>
                        <a:rPr lang="en-US" altLang="ko-KR" sz="1300" dirty="0"/>
                        <a:t>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현재 들어온 표 합계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유권자 수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투표율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23773"/>
              </p:ext>
            </p:extLst>
          </p:nvPr>
        </p:nvGraphicFramePr>
        <p:xfrm>
          <a:off x="594786" y="2388001"/>
          <a:ext cx="8199226" cy="2195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302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PHP - </a:t>
                      </a:r>
                      <a:r>
                        <a:rPr lang="en-US" altLang="ko-KR" sz="1400" dirty="0" err="1"/>
                        <a:t>candidate_info.php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27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306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와 웹 서버에서 받아온 후보 상세 정보를 보여주는 </a:t>
                      </a:r>
                      <a:r>
                        <a:rPr lang="en-US" altLang="ko-KR" sz="1400" dirty="0" err="1"/>
                        <a:t>php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165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$</a:t>
                      </a:r>
                      <a:r>
                        <a:rPr lang="en-US" altLang="ko-KR" sz="1300" dirty="0" err="1"/>
                        <a:t>Cname</a:t>
                      </a:r>
                      <a:r>
                        <a:rPr lang="en-US" altLang="ko-KR" sz="1300" dirty="0"/>
                        <a:t> = $_POST['</a:t>
                      </a:r>
                      <a:r>
                        <a:rPr lang="en-US" altLang="ko-KR" sz="1300" dirty="0" err="1"/>
                        <a:t>Cname</a:t>
                      </a:r>
                      <a:r>
                        <a:rPr lang="en-US" altLang="ko-KR" sz="1300" dirty="0"/>
                        <a:t>'];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#DB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Cname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회장후보 이름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$</a:t>
                      </a:r>
                      <a:r>
                        <a:rPr lang="en-US" altLang="ko-KR" sz="1300" dirty="0" err="1"/>
                        <a:t>Cinfo</a:t>
                      </a:r>
                      <a:r>
                        <a:rPr lang="en-US" altLang="ko-KR" sz="1300" dirty="0"/>
                        <a:t> = $_POST['</a:t>
                      </a:r>
                      <a:r>
                        <a:rPr lang="en-US" altLang="ko-KR" sz="1300" dirty="0" err="1"/>
                        <a:t>Cinfo</a:t>
                      </a:r>
                      <a:r>
                        <a:rPr lang="en-US" altLang="ko-KR" sz="1300" dirty="0"/>
                        <a:t>'];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#DB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Cinfo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회장후보 소개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$</a:t>
                      </a:r>
                      <a:r>
                        <a:rPr lang="en-US" altLang="ko-KR" sz="1300" dirty="0" err="1"/>
                        <a:t>Cpromise</a:t>
                      </a:r>
                      <a:r>
                        <a:rPr lang="en-US" altLang="ko-KR" sz="1300" dirty="0"/>
                        <a:t> = $_POST['</a:t>
                      </a:r>
                      <a:r>
                        <a:rPr lang="en-US" altLang="ko-KR" sz="1300" dirty="0" err="1"/>
                        <a:t>Cpromise</a:t>
                      </a:r>
                      <a:r>
                        <a:rPr lang="en-US" altLang="ko-KR" sz="1300" dirty="0"/>
                        <a:t>'];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#DB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Cpromise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 공약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$C2name = $_POST['C2name'];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#DB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'C2name'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부회장후보 이름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...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echo "&lt;</a:t>
                      </a:r>
                      <a:r>
                        <a:rPr lang="en-US" altLang="ko-KR" sz="1300" dirty="0" err="1"/>
                        <a:t>img</a:t>
                      </a:r>
                      <a:r>
                        <a:rPr lang="en-US" altLang="ko-KR" sz="1300" dirty="0"/>
                        <a:t> </a:t>
                      </a:r>
                      <a:r>
                        <a:rPr lang="en-US" altLang="ko-KR" sz="1300" dirty="0" err="1"/>
                        <a:t>src</a:t>
                      </a:r>
                      <a:r>
                        <a:rPr lang="en-US" altLang="ko-KR" sz="1300" dirty="0"/>
                        <a:t> ='</a:t>
                      </a:r>
                      <a:r>
                        <a:rPr lang="ko-KR" altLang="en-US" sz="1300" dirty="0"/>
                        <a:t>이미지 위치</a:t>
                      </a:r>
                      <a:r>
                        <a:rPr lang="en-US" altLang="ko-KR" sz="1300" dirty="0"/>
                        <a:t>'&gt;";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후보 사진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201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(Web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39538"/>
              </p:ext>
            </p:extLst>
          </p:nvPr>
        </p:nvGraphicFramePr>
        <p:xfrm>
          <a:off x="594786" y="3092688"/>
          <a:ext cx="819922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198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PHP - </a:t>
                      </a:r>
                      <a:r>
                        <a:rPr lang="en-US" altLang="ko-KR" sz="1400" dirty="0" err="1"/>
                        <a:t>vote_result.php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141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온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오프라인 투표 결과 최종적으로 선출된 회장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부회장을 알려주는 </a:t>
                      </a:r>
                      <a:r>
                        <a:rPr lang="en-US" altLang="ko-KR" sz="1400" dirty="0" err="1"/>
                        <a:t>php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841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if(($C1VC + $C2VC) &gt; $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TotalVoter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/3){  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투표율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33%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초과 검사</a:t>
                      </a:r>
                    </a:p>
                    <a:p>
                      <a:pPr algn="l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if($C1VC &gt; $C2VC)                         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득표 비교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예시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      {echo $C1VC "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당선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";}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   else}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042686"/>
              </p:ext>
            </p:extLst>
          </p:nvPr>
        </p:nvGraphicFramePr>
        <p:xfrm>
          <a:off x="594786" y="1096130"/>
          <a:ext cx="8199226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300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PHP - </a:t>
                      </a:r>
                      <a:r>
                        <a:rPr lang="en-US" altLang="ko-KR" sz="1400" dirty="0" err="1"/>
                        <a:t>real_vote.php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219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표를 넣을 후보를 보여주고 넣은 표를 받아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 저장하는 </a:t>
                      </a:r>
                      <a:r>
                        <a:rPr lang="en-US" altLang="ko-KR" sz="1400" dirty="0" err="1"/>
                        <a:t>php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778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&lt;form name="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list_form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" method="post" action=".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vote_action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/.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" &gt;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            &lt;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tr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&gt;&lt;td&gt;&amp;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nbsp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; &amp;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nbsp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; &lt;input type="radio" name="vote" value="1"&gt;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번 후보</a:t>
                      </a:r>
                    </a:p>
                    <a:p>
                      <a:pPr algn="l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nbsp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; &lt;input type="radio" name="vote" value="2"&gt;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번 후보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&lt;/td&gt;&lt;/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tr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후보 중 하나 선택</a:t>
                      </a:r>
                    </a:p>
                    <a:p>
                      <a:pPr algn="l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&lt;input type="submit" value="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투표하기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" 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59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연구개발 배경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효과</a:t>
            </a:r>
          </a:p>
        </p:txBody>
      </p:sp>
      <p:sp>
        <p:nvSpPr>
          <p:cNvPr id="2" name="타원 1"/>
          <p:cNvSpPr/>
          <p:nvPr/>
        </p:nvSpPr>
        <p:spPr>
          <a:xfrm>
            <a:off x="1234091" y="1309627"/>
            <a:ext cx="992722" cy="78020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배경</a:t>
            </a:r>
          </a:p>
        </p:txBody>
      </p:sp>
      <p:sp>
        <p:nvSpPr>
          <p:cNvPr id="18" name="타원 17"/>
          <p:cNvSpPr/>
          <p:nvPr/>
        </p:nvSpPr>
        <p:spPr>
          <a:xfrm>
            <a:off x="1234091" y="2424509"/>
            <a:ext cx="992722" cy="78020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목표</a:t>
            </a:r>
          </a:p>
        </p:txBody>
      </p:sp>
      <p:sp>
        <p:nvSpPr>
          <p:cNvPr id="19" name="타원 18"/>
          <p:cNvSpPr/>
          <p:nvPr/>
        </p:nvSpPr>
        <p:spPr>
          <a:xfrm>
            <a:off x="1259632" y="3568757"/>
            <a:ext cx="992722" cy="78020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효과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8487" y="139290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1)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매년 선거를 시행할 때 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낮은 투표율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투표가 끝남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2)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선거후보의 공약을 제대로 알지 못한 채 투표를 진행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70829" y="255838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투표의 진입장벽을 줄여 투표율을 증가시키고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</a:p>
          <a:p>
            <a:pPr fontAlgn="base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과반수 미달로 부결되는 일을 줄일 수 있다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98487" y="3723852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사용자들이 후보자의 정보 및 공약 등을 쉽게 알 수 있게 하여 언제 어디서든 투표를 진행한다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503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5-1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8" y="307350"/>
            <a:ext cx="6595962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5-1.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 처리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데이터 암호화 방식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6163" y="1194237"/>
            <a:ext cx="8068285" cy="3537754"/>
          </a:xfrm>
          <a:prstGeom prst="rect">
            <a:avLst/>
          </a:prstGeom>
          <a:solidFill>
            <a:schemeClr val="bg1"/>
          </a:solidFill>
          <a:ln w="38100"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 기법</a:t>
            </a:r>
            <a:r>
              <a:rPr lang="en-US" altLang="ko-KR" sz="2400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: </a:t>
            </a:r>
            <a:r>
              <a:rPr lang="en-US" altLang="ko-KR" sz="2400" dirty="0" err="1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Bcrypt</a:t>
            </a:r>
            <a:r>
              <a:rPr lang="en-US" altLang="ko-KR" sz="24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(hash </a:t>
            </a:r>
            <a:r>
              <a:rPr lang="ko-KR" altLang="en-US" sz="24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 방식</a:t>
            </a:r>
            <a:r>
              <a:rPr lang="en-US" altLang="ko-KR" sz="24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문자열을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hash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만들어 복호화를 불가능하게 만드는 암호화 방식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해커가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hash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값을 취득하더라도 실제 문자열을 알 수 없음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endParaRPr lang="en-US" altLang="ko-KR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hash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기존의 문자열로 되돌릴 순 없지만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입력받은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문자열을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hash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만들었을 때 이 값이 기존의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hash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일치하는지는</a:t>
            </a:r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알 수 있다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063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5-1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8" y="307350"/>
            <a:ext cx="7388050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5-1.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 처리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데이터 전송 암호화 방식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6163" y="1194237"/>
            <a:ext cx="8068285" cy="3537754"/>
          </a:xfrm>
          <a:prstGeom prst="rect">
            <a:avLst/>
          </a:prstGeom>
          <a:solidFill>
            <a:schemeClr val="bg1"/>
          </a:solidFill>
          <a:ln w="38100"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안드로이드와 웹에서 </a:t>
            </a:r>
            <a:r>
              <a:rPr lang="en-US" altLang="ko-KR" sz="24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ko-KR" altLang="en-US" sz="24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값이 전송될 시 웹 보안 방식 </a:t>
            </a:r>
            <a:endParaRPr lang="en-US" altLang="ko-KR" sz="2400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POST 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방식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입력한 데이터가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URL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상에 보이지 않기 때문에 보안 우수</a:t>
            </a:r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</a:br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GET 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방식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입력데이터를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URL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정보에 붙여서 전송하므로 보안이 </a:t>
            </a:r>
            <a:r>
              <a:rPr lang="ko-KR" altLang="en-US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취약된다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.</a:t>
            </a:r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</a:br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 GET</a:t>
            </a:r>
            <a:r>
              <a:rPr lang="ko-KR" altLang="en-US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방식이 전송속도는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POST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방식 보다 빠르지만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비밀번호 등이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URL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에 노출되는 경우를 방지하기 위해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POST 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방식을 사용한다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1784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5-1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5-1.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 처리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41" y="1051515"/>
            <a:ext cx="906256" cy="9768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98" y="1237784"/>
            <a:ext cx="461367" cy="59531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635116" y="2299829"/>
            <a:ext cx="6249251" cy="1044478"/>
          </a:xfrm>
          <a:prstGeom prst="rect">
            <a:avLst/>
          </a:prstGeom>
          <a:solidFill>
            <a:schemeClr val="bg1"/>
          </a:solidFill>
          <a:ln w="38100"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1)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Web(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연결함수를 이용하여 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접속</a:t>
            </a:r>
            <a:endParaRPr lang="en-US" altLang="ko-KR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$con=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mysqli_connect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("localhost", "root", "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jongji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", "login");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35117" y="3723877"/>
            <a:ext cx="6150528" cy="918689"/>
          </a:xfrm>
          <a:prstGeom prst="rect">
            <a:avLst/>
          </a:prstGeom>
          <a:solidFill>
            <a:schemeClr val="bg1"/>
          </a:solidFill>
          <a:ln w="38100"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2) 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암호화방식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Bcrypt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거친다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$hash = 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password_hash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($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passwd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PASSWORD_BCRYPT); </a:t>
            </a:r>
          </a:p>
        </p:txBody>
      </p:sp>
    </p:spTree>
    <p:extLst>
      <p:ext uri="{BB962C8B-B14F-4D97-AF65-F5344CB8AC3E}">
        <p14:creationId xmlns:p14="http://schemas.microsoft.com/office/powerpoint/2010/main" val="1958362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5-1.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 처리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8" y="1315484"/>
            <a:ext cx="7864136" cy="1904337"/>
          </a:xfrm>
          <a:prstGeom prst="rect">
            <a:avLst/>
          </a:prstGeom>
        </p:spPr>
      </p:pic>
      <p:sp>
        <p:nvSpPr>
          <p:cNvPr id="8" name="1/2 액자 7"/>
          <p:cNvSpPr/>
          <p:nvPr/>
        </p:nvSpPr>
        <p:spPr>
          <a:xfrm>
            <a:off x="4404429" y="1504308"/>
            <a:ext cx="518980" cy="402821"/>
          </a:xfrm>
          <a:prstGeom prst="half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0" name="1/2 액자 19"/>
          <p:cNvSpPr/>
          <p:nvPr/>
        </p:nvSpPr>
        <p:spPr>
          <a:xfrm rot="10800000">
            <a:off x="8185380" y="2820868"/>
            <a:ext cx="432048" cy="398953"/>
          </a:xfrm>
          <a:prstGeom prst="half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/>
          <p:cNvSpPr/>
          <p:nvPr/>
        </p:nvSpPr>
        <p:spPr>
          <a:xfrm>
            <a:off x="941752" y="3795886"/>
            <a:ext cx="576064" cy="432069"/>
          </a:xfrm>
          <a:prstGeom prst="rightArrow">
            <a:avLst/>
          </a:prstGeom>
          <a:solidFill>
            <a:schemeClr val="tx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3723878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 처리방식을 거치고 나면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시 패스워드가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알 수 없게 처리된 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저장된다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792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5-1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5-1.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 처리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41" y="1051515"/>
            <a:ext cx="906256" cy="9768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98" y="1237784"/>
            <a:ext cx="461367" cy="59531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721933" y="2427734"/>
            <a:ext cx="6150528" cy="2088232"/>
          </a:xfrm>
          <a:prstGeom prst="rect">
            <a:avLst/>
          </a:prstGeom>
          <a:solidFill>
            <a:schemeClr val="bg1"/>
          </a:solidFill>
          <a:ln w="38100"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3) 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로그인을 위해 비밀번호 요구 시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if (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password_verify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($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passwd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$hash)) {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echo "success";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} </a:t>
            </a:r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else {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echo "wrong password";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174710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5-2</a:t>
            </a:r>
            <a:endParaRPr lang="ko-KR" altLang="en-US" sz="1400" dirty="0">
              <a:solidFill>
                <a:prstClr val="black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8" y="3073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5-2. </a:t>
            </a:r>
            <a:r>
              <a:rPr lang="ko-KR" altLang="en-US" sz="32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스니핑</a:t>
            </a:r>
            <a:r>
              <a:rPr lang="ko-KR" altLang="en-US" sz="3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대책</a:t>
            </a:r>
            <a:endParaRPr lang="en-US" altLang="ko-KR" sz="1600" b="1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897514" y="2146021"/>
            <a:ext cx="2216715" cy="25720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존재하지 않는 </a:t>
            </a:r>
            <a:r>
              <a:rPr lang="en-US" altLang="ko-KR" dirty="0">
                <a:solidFill>
                  <a:srgbClr val="FF0000"/>
                </a:solidFill>
              </a:rPr>
              <a:t>MAC </a:t>
            </a:r>
            <a:r>
              <a:rPr lang="ko-KR" altLang="en-US" dirty="0">
                <a:solidFill>
                  <a:srgbClr val="FF0000"/>
                </a:solidFill>
              </a:rPr>
              <a:t>주소를 </a:t>
            </a:r>
            <a:r>
              <a:rPr lang="ko-KR" altLang="en-US" dirty="0">
                <a:solidFill>
                  <a:prstClr val="black"/>
                </a:solidFill>
              </a:rPr>
              <a:t>이용하여 </a:t>
            </a:r>
            <a:r>
              <a:rPr lang="en-US" altLang="ko-KR" dirty="0">
                <a:solidFill>
                  <a:prstClr val="black"/>
                </a:solidFill>
              </a:rPr>
              <a:t>ping </a:t>
            </a:r>
            <a:r>
              <a:rPr lang="ko-KR" altLang="en-US" dirty="0">
                <a:solidFill>
                  <a:prstClr val="black"/>
                </a:solidFill>
              </a:rPr>
              <a:t>전달</a:t>
            </a:r>
            <a:r>
              <a:rPr lang="en-US" altLang="ko-KR" dirty="0">
                <a:solidFill>
                  <a:prstClr val="black"/>
                </a:solidFill>
              </a:rPr>
              <a:t>.                   </a:t>
            </a:r>
            <a:r>
              <a:rPr lang="ko-KR" altLang="en-US" dirty="0">
                <a:solidFill>
                  <a:prstClr val="black"/>
                </a:solidFill>
              </a:rPr>
              <a:t>일반유저는 메시지를 볼 수 없어 반응이 돌아온 </a:t>
            </a:r>
            <a:endParaRPr lang="en-US" altLang="ko-KR" dirty="0">
              <a:solidFill>
                <a:prstClr val="black"/>
              </a:solidFill>
            </a:endParaRPr>
          </a:p>
          <a:p>
            <a:pPr algn="ctr"/>
            <a:r>
              <a:rPr lang="ko-KR" altLang="en-US" dirty="0">
                <a:solidFill>
                  <a:prstClr val="black"/>
                </a:solidFill>
              </a:rPr>
              <a:t>대상이 </a:t>
            </a:r>
            <a:r>
              <a:rPr lang="ko-KR" altLang="en-US" dirty="0" err="1">
                <a:solidFill>
                  <a:prstClr val="black"/>
                </a:solidFill>
              </a:rPr>
              <a:t>스니퍼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3516871" y="2129354"/>
            <a:ext cx="2216715" cy="25720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dirty="0">
                <a:solidFill>
                  <a:srgbClr val="FF0000"/>
                </a:solidFill>
              </a:rPr>
              <a:t>위조된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 fontAlgn="base"/>
            <a:r>
              <a:rPr lang="en-US" altLang="ko-KR" dirty="0">
                <a:solidFill>
                  <a:srgbClr val="FF0000"/>
                </a:solidFill>
              </a:rPr>
              <a:t>IP datagram</a:t>
            </a:r>
            <a:r>
              <a:rPr lang="ko-KR" altLang="en-US" dirty="0">
                <a:solidFill>
                  <a:prstClr val="black"/>
                </a:solidFill>
              </a:rPr>
              <a:t>을 </a:t>
            </a:r>
            <a:endParaRPr lang="en-US" altLang="ko-KR" dirty="0">
              <a:solidFill>
                <a:prstClr val="black"/>
              </a:solidFill>
            </a:endParaRPr>
          </a:p>
          <a:p>
            <a:pPr algn="ctr" fontAlgn="base"/>
            <a:r>
              <a:rPr lang="ko-KR" altLang="en-US" dirty="0">
                <a:solidFill>
                  <a:prstClr val="black"/>
                </a:solidFill>
              </a:rPr>
              <a:t>보내 이에 대한 </a:t>
            </a:r>
            <a:r>
              <a:rPr lang="en-US" altLang="ko-KR" dirty="0">
                <a:solidFill>
                  <a:prstClr val="black"/>
                </a:solidFill>
              </a:rPr>
              <a:t>Inverse-DNS lookup</a:t>
            </a:r>
            <a:r>
              <a:rPr lang="ko-KR" altLang="en-US" dirty="0">
                <a:solidFill>
                  <a:prstClr val="black"/>
                </a:solidFill>
              </a:rPr>
              <a:t>이 있는지 확인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6136228" y="2143507"/>
            <a:ext cx="2216715" cy="25720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dirty="0">
                <a:solidFill>
                  <a:prstClr val="black"/>
                </a:solidFill>
              </a:rPr>
              <a:t>미리 설정된 </a:t>
            </a:r>
            <a:r>
              <a:rPr lang="en-US" altLang="ko-KR" dirty="0">
                <a:solidFill>
                  <a:prstClr val="black"/>
                </a:solidFill>
              </a:rPr>
              <a:t>ID/PW</a:t>
            </a:r>
            <a:r>
              <a:rPr lang="ko-KR" altLang="en-US" dirty="0">
                <a:solidFill>
                  <a:prstClr val="black"/>
                </a:solidFill>
              </a:rPr>
              <a:t>를 흘려 </a:t>
            </a:r>
            <a:endParaRPr lang="en-US" altLang="ko-KR" dirty="0">
              <a:solidFill>
                <a:prstClr val="black"/>
              </a:solidFill>
            </a:endParaRPr>
          </a:p>
          <a:p>
            <a:pPr algn="ctr" fontAlgn="base"/>
            <a:r>
              <a:rPr lang="ko-KR" altLang="en-US" dirty="0">
                <a:solidFill>
                  <a:srgbClr val="FF0000"/>
                </a:solidFill>
              </a:rPr>
              <a:t>공격자를 유인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algn="ctr" fontAlgn="base"/>
            <a:r>
              <a:rPr lang="ko-KR" altLang="en-US" dirty="0">
                <a:solidFill>
                  <a:prstClr val="black"/>
                </a:solidFill>
              </a:rPr>
              <a:t>감시 프로그램을 이용하여 미끼를 사용하는 시스템을 탐지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2390" y="1143784"/>
            <a:ext cx="6078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Sentinel</a:t>
            </a:r>
            <a:r>
              <a:rPr lang="ko-KR" altLang="en-US" sz="20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이용하여 다음과 같은 방식으로 주기적인 검사를 수행하여 </a:t>
            </a:r>
            <a:r>
              <a:rPr lang="ko-KR" altLang="en-US" sz="2000" dirty="0" err="1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스니퍼를</a:t>
            </a:r>
            <a:r>
              <a:rPr lang="ko-KR" altLang="en-US" sz="20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색출한다</a:t>
            </a:r>
            <a:r>
              <a:rPr lang="en-US" altLang="ko-KR" sz="20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1191702" y="1994349"/>
            <a:ext cx="1512168" cy="3448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Ping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8" name="사각형: 둥근 모서리 17"/>
          <p:cNvSpPr/>
          <p:nvPr/>
        </p:nvSpPr>
        <p:spPr>
          <a:xfrm>
            <a:off x="3853052" y="1999333"/>
            <a:ext cx="1512168" cy="3448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DNS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9" name="사각형: 둥근 모서리 18"/>
          <p:cNvSpPr/>
          <p:nvPr/>
        </p:nvSpPr>
        <p:spPr>
          <a:xfrm>
            <a:off x="6488501" y="1995686"/>
            <a:ext cx="1512168" cy="3448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Decoy</a:t>
            </a:r>
            <a:endParaRPr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97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5-3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98" y="1074822"/>
            <a:ext cx="8185758" cy="4233231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5-3. DB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구성도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관리자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11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5-3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5-3. DB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구성도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6" y="1056872"/>
            <a:ext cx="7865645" cy="453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31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7544" y="1255350"/>
            <a:ext cx="8280920" cy="3630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3" y="1703898"/>
            <a:ext cx="2990802" cy="25960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98" y="1301107"/>
            <a:ext cx="4697983" cy="3539044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528429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8924" y="1709970"/>
            <a:ext cx="1905000" cy="2367813"/>
            <a:chOff x="478924" y="1709970"/>
            <a:chExt cx="1905000" cy="236781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24" y="1709970"/>
              <a:ext cx="1905000" cy="19050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11560" y="3154453"/>
              <a:ext cx="17723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Android studio 2.2.3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487882" y="1590900"/>
            <a:ext cx="2230123" cy="2463799"/>
            <a:chOff x="2487882" y="1590900"/>
            <a:chExt cx="2230123" cy="2463799"/>
          </a:xfrm>
        </p:grpSpPr>
        <p:pic>
          <p:nvPicPr>
            <p:cNvPr id="25" name="Picture 9" descr="C:\Users\onwoo\Pictures\apach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7882" y="1590900"/>
              <a:ext cx="2200275" cy="214314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6" name="TextBox 25"/>
            <p:cNvSpPr txBox="1"/>
            <p:nvPr/>
          </p:nvSpPr>
          <p:spPr>
            <a:xfrm>
              <a:off x="2707098" y="3154453"/>
              <a:ext cx="2010907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5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APACHE Web Server 2.4 </a:t>
              </a:r>
              <a:endPara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27" name="Picture 10" descr="C:\Users\onwoo\Pictures\mysql.jpg"/>
          <p:cNvPicPr>
            <a:picLocks noChangeAspect="1" noChangeArrowheads="1"/>
          </p:cNvPicPr>
          <p:nvPr/>
        </p:nvPicPr>
        <p:blipFill rotWithShape="1">
          <a:blip r:embed="rId5" cstate="print"/>
          <a:srcRect b="17902"/>
          <a:stretch/>
        </p:blipFill>
        <p:spPr bwMode="auto">
          <a:xfrm>
            <a:off x="6732240" y="1519202"/>
            <a:ext cx="1800225" cy="22145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Picture 11" descr="C:\Users\onwoo\Pictures\ph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34247" y="1738174"/>
            <a:ext cx="2270001" cy="1928826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259729" y="3154452"/>
            <a:ext cx="89644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 7.1.0 </a:t>
            </a: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48264" y="3177537"/>
            <a:ext cx="132849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 5.6.13.1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4" y="1074822"/>
            <a:ext cx="8125524" cy="337249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94354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온라인 투표방식이 필요한 이유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</p:txBody>
      </p:sp>
      <p:sp>
        <p:nvSpPr>
          <p:cNvPr id="3" name="사각형: 둥근 모서리 2"/>
          <p:cNvSpPr/>
          <p:nvPr/>
        </p:nvSpPr>
        <p:spPr>
          <a:xfrm>
            <a:off x="1324150" y="1570466"/>
            <a:ext cx="2891699" cy="31861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점점 투표율이 낮아지고 참여율도 적은 상태에서 회칙상 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일정 인원 이상이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투표해야 하는데 투표율이 미치지 못하여 비상대책위원회가 열린다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전자투표가 있다면 많이 참여할 수 있어 투표율이 상승할 것 같다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사각형: 둥근 모서리 18"/>
          <p:cNvSpPr/>
          <p:nvPr/>
        </p:nvSpPr>
        <p:spPr>
          <a:xfrm>
            <a:off x="4713551" y="1562424"/>
            <a:ext cx="2883384" cy="319419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총 학생회장 투표율이 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30% 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이상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벗어나지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못하고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기업인재대학 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학생들이 참여가 어렵다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컴퓨터공학부 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우선제작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이 후 총학생회 선거까지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투표율을 높일 수 있는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기회가 된다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61832" y="1255351"/>
            <a:ext cx="2160240" cy="685660"/>
          </a:xfrm>
          <a:prstGeom prst="roundRect">
            <a:avLst/>
          </a:prstGeom>
          <a:solidFill>
            <a:srgbClr val="A2D7F8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컴퓨터공학부 </a:t>
            </a:r>
            <a:endParaRPr lang="en-US" altLang="ko-KR" sz="14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前 학생회장과의 인터뷰</a:t>
            </a:r>
            <a:endParaRPr lang="ko-KR" altLang="en-US" sz="14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5053425" y="1255351"/>
            <a:ext cx="2160240" cy="685660"/>
          </a:xfrm>
          <a:prstGeom prst="roundRect">
            <a:avLst/>
          </a:prstGeom>
          <a:solidFill>
            <a:srgbClr val="A2D7F8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학보사</a:t>
            </a:r>
            <a:endParaRPr lang="en-US" altLang="ko-KR" sz="14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(16.11.28 </a:t>
            </a:r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기사</a:t>
            </a:r>
            <a:r>
              <a:rPr lang="en-US" altLang="ko-KR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987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37" y="1453745"/>
            <a:ext cx="6784975" cy="381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89075" y="1084413"/>
            <a:ext cx="4163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https://github.com/jongji/capstone.git</a:t>
            </a:r>
            <a:endParaRPr lang="ko-KR" altLang="en-US" dirty="0">
              <a:solidFill>
                <a:srgbClr val="0000FF"/>
              </a:solidFill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6-1. 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Github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116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/>
          <p:cNvSpPr/>
          <p:nvPr/>
        </p:nvSpPr>
        <p:spPr>
          <a:xfrm>
            <a:off x="2751616" y="1095998"/>
            <a:ext cx="575694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Android Studio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이용한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Andriod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app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가장 점유율이 높은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4.0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이상의 버전으로 구현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906617" y="1167745"/>
            <a:ext cx="1647670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Application</a:t>
            </a:r>
          </a:p>
        </p:txBody>
      </p:sp>
      <p:sp>
        <p:nvSpPr>
          <p:cNvPr id="14" name="사각형: 둥근 모서리 13"/>
          <p:cNvSpPr/>
          <p:nvPr/>
        </p:nvSpPr>
        <p:spPr>
          <a:xfrm>
            <a:off x="2740649" y="2041844"/>
            <a:ext cx="575694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HTML5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웹페이지 구현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2790717" y="3937208"/>
            <a:ext cx="575694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학생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 테이블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등 투표에 필요한 테이블 구성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온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오프라인 중복투표를 막기 위해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오프라인 투표자는 별도로 관리자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선관위 등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예외처리 함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18" name="타원 17"/>
          <p:cNvSpPr/>
          <p:nvPr/>
        </p:nvSpPr>
        <p:spPr>
          <a:xfrm>
            <a:off x="801996" y="2135823"/>
            <a:ext cx="1647670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</a:t>
            </a:r>
          </a:p>
        </p:txBody>
      </p:sp>
      <p:sp>
        <p:nvSpPr>
          <p:cNvPr id="19" name="타원 18"/>
          <p:cNvSpPr/>
          <p:nvPr/>
        </p:nvSpPr>
        <p:spPr>
          <a:xfrm>
            <a:off x="761228" y="3163596"/>
            <a:ext cx="1710822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 server</a:t>
            </a:r>
          </a:p>
        </p:txBody>
      </p:sp>
      <p:sp>
        <p:nvSpPr>
          <p:cNvPr id="25" name="타원 24"/>
          <p:cNvSpPr/>
          <p:nvPr/>
        </p:nvSpPr>
        <p:spPr>
          <a:xfrm>
            <a:off x="770916" y="4025470"/>
            <a:ext cx="1647670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DB(MySQL)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2790716" y="2970549"/>
            <a:ext cx="5957748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application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사이의 데이터 송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Apache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이용한 웹 서버 구축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6-2.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개발방법</a:t>
            </a:r>
          </a:p>
        </p:txBody>
      </p:sp>
    </p:spTree>
    <p:extLst>
      <p:ext uri="{BB962C8B-B14F-4D97-AF65-F5344CB8AC3E}">
        <p14:creationId xmlns:p14="http://schemas.microsoft.com/office/powerpoint/2010/main" val="933214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7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환경 설계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91" y="1734296"/>
            <a:ext cx="1485525" cy="14855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5986"/>
            <a:ext cx="1274531" cy="1373835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3131840" y="1995686"/>
            <a:ext cx="29523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</p:cNvCxnSpPr>
          <p:nvPr/>
        </p:nvCxnSpPr>
        <p:spPr>
          <a:xfrm flipH="1">
            <a:off x="3131840" y="2931790"/>
            <a:ext cx="29523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7696" y="3369521"/>
            <a:ext cx="8695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서버가 설치된 개인 노트북 </a:t>
            </a:r>
            <a:r>
              <a:rPr lang="en-US" altLang="ko-KR" dirty="0"/>
              <a:t>/ Android </a:t>
            </a:r>
            <a:r>
              <a:rPr lang="ko-KR" altLang="en-US" dirty="0"/>
              <a:t>기기로 데모</a:t>
            </a:r>
            <a:br>
              <a:rPr lang="en-US" altLang="ko-KR" sz="1200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노트북 </a:t>
            </a:r>
            <a:r>
              <a:rPr lang="en-US" altLang="ko-KR" dirty="0"/>
              <a:t>- </a:t>
            </a:r>
            <a:r>
              <a:rPr lang="ko-KR" altLang="en-US" dirty="0"/>
              <a:t>웹서버 </a:t>
            </a:r>
            <a:r>
              <a:rPr lang="en-US" altLang="ko-KR" dirty="0"/>
              <a:t>/ DB</a:t>
            </a:r>
            <a:r>
              <a:rPr lang="ko-KR" altLang="en-US" dirty="0"/>
              <a:t>서버 구동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앱과 웹에서 로그인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투표</a:t>
            </a:r>
            <a:r>
              <a:rPr lang="en-US" altLang="ko-KR" dirty="0"/>
              <a:t>(</a:t>
            </a:r>
            <a:r>
              <a:rPr lang="ko-KR" altLang="en-US" dirty="0"/>
              <a:t>투표 및 </a:t>
            </a:r>
            <a:r>
              <a:rPr lang="en-US" altLang="ko-KR" dirty="0"/>
              <a:t>real-time </a:t>
            </a:r>
            <a:r>
              <a:rPr lang="ko-KR" altLang="en-US" dirty="0"/>
              <a:t>요소</a:t>
            </a:r>
            <a:r>
              <a:rPr lang="en-US" altLang="ko-KR" dirty="0"/>
              <a:t>), </a:t>
            </a:r>
            <a:r>
              <a:rPr lang="ko-KR" altLang="en-US" dirty="0"/>
              <a:t>공지사항 열람</a:t>
            </a:r>
            <a:r>
              <a:rPr lang="en-US" altLang="ko-KR" dirty="0"/>
              <a:t>/</a:t>
            </a:r>
            <a:r>
              <a:rPr lang="ko-KR" altLang="en-US" dirty="0"/>
              <a:t>작성</a:t>
            </a:r>
            <a:r>
              <a:rPr lang="en-US" altLang="ko-KR" dirty="0"/>
              <a:t>, </a:t>
            </a:r>
            <a:r>
              <a:rPr lang="ko-KR" altLang="en-US" dirty="0"/>
              <a:t>건의사항</a:t>
            </a:r>
            <a:r>
              <a:rPr lang="en-US" altLang="ko-KR" dirty="0"/>
              <a:t>, </a:t>
            </a:r>
            <a:r>
              <a:rPr lang="ko-KR" altLang="en-US" dirty="0"/>
              <a:t>설문 기능을 데모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038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92908"/>
            <a:ext cx="7848872" cy="31646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8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8.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업무분담</a:t>
            </a:r>
          </a:p>
        </p:txBody>
      </p:sp>
    </p:spTree>
    <p:extLst>
      <p:ext uri="{BB962C8B-B14F-4D97-AF65-F5344CB8AC3E}">
        <p14:creationId xmlns:p14="http://schemas.microsoft.com/office/powerpoint/2010/main" val="2747752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9" y="1255351"/>
            <a:ext cx="8180137" cy="3534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9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9.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종합설계 수행일정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33426" y="1627762"/>
            <a:ext cx="293293" cy="537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33425" y="2203353"/>
            <a:ext cx="606727" cy="378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61358" y="2588684"/>
            <a:ext cx="864096" cy="5014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0152" y="3114473"/>
            <a:ext cx="1800200" cy="4526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53922" y="3617188"/>
            <a:ext cx="606727" cy="4577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60649" y="4102999"/>
            <a:ext cx="293293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383163" y="4459501"/>
            <a:ext cx="293293" cy="2943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228184" y="748032"/>
            <a:ext cx="0" cy="40058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710112" y="598224"/>
            <a:ext cx="1036144" cy="40346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 위치</a:t>
            </a:r>
          </a:p>
        </p:txBody>
      </p:sp>
    </p:spTree>
    <p:extLst>
      <p:ext uri="{BB962C8B-B14F-4D97-AF65-F5344CB8AC3E}">
        <p14:creationId xmlns:p14="http://schemas.microsoft.com/office/powerpoint/2010/main" val="1894263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33740" y="1107355"/>
            <a:ext cx="75546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컴퓨터공학부 전 학생회장 최현규의 구술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[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논문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]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해외의 전자투표 사례연구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조희정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중앙선거관리위원회 블로그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(http://blog.naver.com/nec1963/220845056884)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25544"/>
            <a:ext cx="1302300" cy="17624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01892" y="2807215"/>
            <a:ext cx="22981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 프로그래밍</a:t>
            </a:r>
            <a:endParaRPr lang="en-US" altLang="ko-KR" sz="13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천인국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저</a:t>
            </a:r>
            <a:endParaRPr lang="en-US" altLang="ko-KR" sz="1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생능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출판사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829381"/>
            <a:ext cx="1302300" cy="17585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24128" y="2828471"/>
            <a:ext cx="22981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이것이 </a:t>
            </a: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 </a:t>
            </a: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이다</a:t>
            </a:r>
            <a:endParaRPr lang="en-US" altLang="ko-KR" sz="13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우재남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저</a:t>
            </a:r>
            <a:endParaRPr lang="en-US" altLang="ko-KR" sz="1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한빛 미디어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2016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10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필요기술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1973771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895" y="-63921"/>
            <a:ext cx="9144002" cy="5209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3648" y="2732671"/>
            <a:ext cx="2103022" cy="55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7980" y="1815666"/>
            <a:ext cx="2254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Q &amp; A</a:t>
            </a:r>
            <a:endParaRPr lang="ko-KR" altLang="en-US" sz="54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7875" y="2787774"/>
            <a:ext cx="2264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감사합니다</a:t>
            </a:r>
          </a:p>
        </p:txBody>
      </p:sp>
      <p:sp>
        <p:nvSpPr>
          <p:cNvPr id="5" name="자유형 12"/>
          <p:cNvSpPr/>
          <p:nvPr/>
        </p:nvSpPr>
        <p:spPr>
          <a:xfrm>
            <a:off x="0" y="4657554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13"/>
          <p:cNvSpPr/>
          <p:nvPr/>
        </p:nvSpPr>
        <p:spPr>
          <a:xfrm rot="10800000">
            <a:off x="3243261" y="4648606"/>
            <a:ext cx="5904412" cy="49719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6200000" flipH="1">
            <a:off x="5610039" y="-842553"/>
            <a:ext cx="47652" cy="70202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160951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0404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Q &amp; A</a:t>
            </a:r>
          </a:p>
          <a:p>
            <a:pPr algn="ctr"/>
            <a:endParaRPr lang="en-US" altLang="ko-KR" sz="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0404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0404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감사합니다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62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7"/>
            <a:ext cx="8280920" cy="3691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/>
          <p:cNvSpPr/>
          <p:nvPr/>
        </p:nvSpPr>
        <p:spPr>
          <a:xfrm>
            <a:off x="1331640" y="3919577"/>
            <a:ext cx="520829" cy="4006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82316" y="3950935"/>
            <a:ext cx="528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관리와 기술적 쟁점을 종합하여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REV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방식을 선택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55206"/>
            <a:ext cx="7614997" cy="272534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41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6"/>
            <a:ext cx="8280920" cy="3825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/>
          <p:cNvGraphicFramePr/>
          <p:nvPr>
            <p:extLst/>
          </p:nvPr>
        </p:nvGraphicFramePr>
        <p:xfrm>
          <a:off x="2123728" y="1923678"/>
          <a:ext cx="4752528" cy="2564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화살표: 오른쪽 17"/>
          <p:cNvSpPr/>
          <p:nvPr/>
        </p:nvSpPr>
        <p:spPr>
          <a:xfrm>
            <a:off x="1257401" y="1263621"/>
            <a:ext cx="520829" cy="4006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579" y="129497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구현하고자 하는 시스템은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온라인 투표방식이 필요한 이유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979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697588" y="3756140"/>
            <a:ext cx="176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 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 결과</a:t>
            </a:r>
            <a:endParaRPr lang="en-US" altLang="ko-KR" sz="1200" b="1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3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951596"/>
            <a:ext cx="906256" cy="97686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37" y="1951596"/>
            <a:ext cx="1194849" cy="119484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09" y="1934624"/>
            <a:ext cx="1080120" cy="108012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5249762" y="2434096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5279408" y="2711122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13742" y="2394530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828258" y="2659303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48361" y="3119775"/>
            <a:ext cx="2" cy="550016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>
            <a:off x="4452650" y="3662365"/>
            <a:ext cx="3329076" cy="2612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H="1" flipV="1">
            <a:off x="7772766" y="3085137"/>
            <a:ext cx="8960" cy="584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34" y="3494132"/>
            <a:ext cx="574985" cy="57498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898217" y="2655380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Server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00" y="3422077"/>
            <a:ext cx="2667231" cy="137898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314027" y="2342585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 err="1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en-US" altLang="ko-KR" sz="1600" b="1" spc="-150" dirty="0">
              <a:highlight>
                <a:srgbClr val="FFFF00"/>
              </a:highligh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00390" y="2228358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94269" y="3098818"/>
            <a:ext cx="176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건의함 작성</a:t>
            </a:r>
            <a:endParaRPr lang="en-US" altLang="ko-KR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099447" y="1635646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투표결과 확인</a:t>
            </a:r>
            <a:endParaRPr lang="en-US" altLang="ko-KR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97588" y="1639581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</a:t>
            </a:r>
            <a:endParaRPr lang="en-US" altLang="ko-KR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579268" y="2789962"/>
            <a:ext cx="1443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건의사항 작성</a:t>
            </a:r>
            <a:endParaRPr lang="en-US" altLang="ko-KR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13017" y="3595280"/>
            <a:ext cx="104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정보암호화</a:t>
            </a:r>
            <a:endParaRPr lang="en-US" altLang="ko-KR" sz="1200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 시나리오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8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3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37" y="1972994"/>
            <a:ext cx="1194849" cy="119484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09" y="1956022"/>
            <a:ext cx="1080120" cy="108012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5249762" y="2455494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5279408" y="2732520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13742" y="2415928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828258" y="2680701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48361" y="3141173"/>
            <a:ext cx="2" cy="550016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>
            <a:off x="4452650" y="3683763"/>
            <a:ext cx="3329076" cy="2612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H="1" flipV="1">
            <a:off x="7772766" y="3106535"/>
            <a:ext cx="8960" cy="584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2" y="3463067"/>
            <a:ext cx="574985" cy="5749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6" y="2038867"/>
            <a:ext cx="962347" cy="96234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33493" y="2526085"/>
            <a:ext cx="58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16672" y="2678834"/>
            <a:ext cx="138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server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14027" y="2252156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 err="1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en-US" altLang="ko-KR" sz="1600" b="1" spc="-150" dirty="0">
              <a:highlight>
                <a:srgbClr val="FFFF00"/>
              </a:highligh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8778" y="2087727"/>
            <a:ext cx="1444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건의사항 확인</a:t>
            </a:r>
            <a:endParaRPr lang="en-US" altLang="ko-KR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748497" y="2826756"/>
            <a:ext cx="116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공지사항</a:t>
            </a:r>
            <a:endParaRPr lang="en-US" altLang="ko-KR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94269" y="3098818"/>
            <a:ext cx="176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건의함 작성</a:t>
            </a:r>
            <a:endParaRPr lang="en-US" altLang="ko-KR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763325" y="3761053"/>
            <a:ext cx="116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설문조사 결과</a:t>
            </a:r>
            <a:endParaRPr lang="en-US" altLang="ko-KR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466371" y="1677604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유권자 투표정보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선거결과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</a:t>
            </a:r>
            <a:endParaRPr lang="en-US" altLang="ko-KR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5354792" y="1269019"/>
            <a:ext cx="1701231" cy="981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98" y="1213605"/>
            <a:ext cx="2771910" cy="755471"/>
          </a:xfrm>
          <a:prstGeom prst="rect">
            <a:avLst/>
          </a:prstGeom>
        </p:spPr>
      </p:pic>
      <p:sp>
        <p:nvSpPr>
          <p:cNvPr id="35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 시나리오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)-web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49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40" y="1956196"/>
            <a:ext cx="2480471" cy="1689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4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868143" y="1551351"/>
            <a:ext cx="2831017" cy="2616862"/>
            <a:chOff x="5398761" y="1074822"/>
            <a:chExt cx="3193605" cy="3441143"/>
          </a:xfrm>
        </p:grpSpPr>
        <p:sp>
          <p:nvSpPr>
            <p:cNvPr id="11" name="직사각형 10"/>
            <p:cNvSpPr/>
            <p:nvPr/>
          </p:nvSpPr>
          <p:spPr>
            <a:xfrm>
              <a:off x="5398761" y="1074822"/>
              <a:ext cx="3193605" cy="344114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u="sng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Database</a:t>
              </a:r>
            </a:p>
            <a:p>
              <a:pPr algn="ctr"/>
              <a:endParaRPr lang="en-US" altLang="ko-KR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511732" y="2435355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학생정보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092279" y="3115621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공지사항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26414" y="3115621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설문조사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092280" y="2435355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투표</a:t>
              </a:r>
              <a:r>
                <a:rPr lang="en-US" altLang="ko-KR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/</a:t>
              </a:r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선거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317966" y="3778892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건의사항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30010" y="1104877"/>
            <a:ext cx="2717854" cy="175490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일반 학생 </a:t>
            </a:r>
            <a:r>
              <a:rPr lang="en-US" altLang="ko-KR" sz="2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(User)</a:t>
            </a:r>
          </a:p>
          <a:p>
            <a:pPr algn="ctr"/>
            <a:endParaRPr lang="en-US" altLang="ko-KR" sz="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0011" y="2977085"/>
            <a:ext cx="2717854" cy="175490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학생회</a:t>
            </a:r>
            <a:endParaRPr lang="en-US" altLang="ko-KR" sz="25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9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0554" y="2801047"/>
            <a:ext cx="173489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/>
              <a:t>Web Server</a:t>
            </a:r>
            <a:endParaRPr lang="ko-KR" altLang="en-US" sz="23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509036" y="2041967"/>
            <a:ext cx="2160240" cy="5448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446737" y="3131451"/>
            <a:ext cx="2127145" cy="87306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493110" y="1871293"/>
            <a:ext cx="2160240" cy="544896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3493312" y="3322340"/>
            <a:ext cx="2159836" cy="9121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23715" y="2314415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설문조사 참여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937965" y="2318745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건의사항 작성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23714" y="3728740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  <a:r>
              <a:rPr lang="en-US" altLang="ko-KR" sz="1200" dirty="0"/>
              <a:t> </a:t>
            </a:r>
            <a:r>
              <a:rPr lang="ko-KR" altLang="en-US" sz="1200" dirty="0"/>
              <a:t>작성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937966" y="3733070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투표</a:t>
            </a:r>
            <a:r>
              <a:rPr lang="en-US" altLang="ko-KR" sz="1200" dirty="0"/>
              <a:t>/</a:t>
            </a:r>
            <a:r>
              <a:rPr lang="ko-KR" altLang="en-US" sz="1200" dirty="0"/>
              <a:t>선거 등록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23715" y="4176192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설문조사 작성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937965" y="4180522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건의사항 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28673" y="1863736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  <a:r>
              <a:rPr lang="en-US" altLang="ko-KR" sz="1200" dirty="0"/>
              <a:t> </a:t>
            </a:r>
            <a:r>
              <a:rPr lang="ko-KR" altLang="en-US" sz="1200" dirty="0"/>
              <a:t>열람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937966" y="1871293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투표</a:t>
            </a:r>
            <a:r>
              <a:rPr lang="en-US" altLang="ko-KR" sz="1200" dirty="0"/>
              <a:t>/</a:t>
            </a:r>
            <a:r>
              <a:rPr lang="ko-KR" altLang="en-US" sz="1200" dirty="0"/>
              <a:t>선거 시행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구성도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03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3930</Words>
  <Application>Microsoft Office PowerPoint</Application>
  <PresentationFormat>화면 슬라이드 쇼(16:9)</PresentationFormat>
  <Paragraphs>634</Paragraphs>
  <Slides>46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맑은 고딕</vt:lpstr>
      <vt:lpstr>굴림</vt:lpstr>
      <vt:lpstr>함초롬돋움</vt:lpstr>
      <vt:lpstr>Arial</vt:lpstr>
      <vt:lpstr>HY울릉도M</vt:lpstr>
      <vt:lpstr>나눔바른고딕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은종민</cp:lastModifiedBy>
  <cp:revision>148</cp:revision>
  <dcterms:created xsi:type="dcterms:W3CDTF">2006-10-05T04:04:58Z</dcterms:created>
  <dcterms:modified xsi:type="dcterms:W3CDTF">2017-02-22T14:12:04Z</dcterms:modified>
</cp:coreProperties>
</file>