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8" r:id="rId2"/>
    <p:sldId id="269" r:id="rId3"/>
    <p:sldId id="278" r:id="rId4"/>
    <p:sldId id="279" r:id="rId5"/>
    <p:sldId id="282" r:id="rId6"/>
    <p:sldId id="292" r:id="rId7"/>
    <p:sldId id="294" r:id="rId8"/>
    <p:sldId id="293" r:id="rId9"/>
    <p:sldId id="295" r:id="rId10"/>
    <p:sldId id="296" r:id="rId11"/>
    <p:sldId id="284" r:id="rId12"/>
    <p:sldId id="290" r:id="rId13"/>
    <p:sldId id="286" r:id="rId14"/>
    <p:sldId id="287" r:id="rId15"/>
    <p:sldId id="291" r:id="rId16"/>
    <p:sldId id="289" r:id="rId17"/>
    <p:sldId id="263" r:id="rId18"/>
    <p:sldId id="267" r:id="rId19"/>
    <p:sldId id="265" r:id="rId20"/>
    <p:sldId id="280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바른고딕" panose="020B0600000101010101" charset="-127"/>
      <p:regular r:id="rId25"/>
      <p:bold r:id="rId26"/>
    </p:embeddedFont>
    <p:embeddedFont>
      <p:font typeface="함초롬돋움" panose="020B0604000101010101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4BACC6"/>
    <a:srgbClr val="FF0000"/>
    <a:srgbClr val="00B050"/>
    <a:srgbClr val="A2D7F8"/>
    <a:srgbClr val="EA3A60"/>
    <a:srgbClr val="E86E8B"/>
    <a:srgbClr val="F2869D"/>
    <a:srgbClr val="2BB7A0"/>
    <a:srgbClr val="1B6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83645" autoAdjust="0"/>
  </p:normalViewPr>
  <p:slideViewPr>
    <p:cSldViewPr>
      <p:cViewPr varScale="1">
        <p:scale>
          <a:sx n="126" d="100"/>
          <a:sy n="126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1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온라인 투표를 마친 사람이 오프라인에서 투표하려 할 때 먼저 오프라인 선거 관리자가 웹에 로그인을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 </a:t>
            </a:r>
            <a:r>
              <a:rPr lang="en-US" altLang="ko-KR" dirty="0"/>
              <a:t>DB</a:t>
            </a:r>
            <a:r>
              <a:rPr lang="ko-KR" altLang="en-US" dirty="0"/>
              <a:t>에 학생</a:t>
            </a:r>
            <a:r>
              <a:rPr lang="en-US" altLang="ko-KR" dirty="0"/>
              <a:t>id</a:t>
            </a:r>
            <a:r>
              <a:rPr lang="ko-KR" altLang="en-US" dirty="0"/>
              <a:t>를 검색하여 투표의 유무를 알아봅니다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이미 온라인으로 투표를 마친 학생이라면 투표권을 부여하지 않고 투표를 하지 않은 학생이라면 투표권을 부여한 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정보에 투표했음을 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6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온라인 투표를 마친 사람이 오프라인에서 투표하려 할 때 먼저 오프라인 선거 관리자가 웹에 로그인을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 </a:t>
            </a:r>
            <a:r>
              <a:rPr lang="en-US" altLang="ko-KR" dirty="0"/>
              <a:t>DB</a:t>
            </a:r>
            <a:r>
              <a:rPr lang="ko-KR" altLang="en-US" dirty="0"/>
              <a:t>에 학생</a:t>
            </a:r>
            <a:r>
              <a:rPr lang="en-US" altLang="ko-KR" dirty="0"/>
              <a:t>id</a:t>
            </a:r>
            <a:r>
              <a:rPr lang="ko-KR" altLang="en-US" dirty="0"/>
              <a:t>를 검색하여 투표의 유무를 알아봅니다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이미 온라인으로 투표를 마친 학생이라면 투표권을 부여하지 않고 투표를 하지 않은 학생이라면 투표권을 부여한 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정보에 투표했음을 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8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온라인 투표를 마친 사람이 오프라인에서 투표하려 할 때 먼저 오프라인 선거 관리자가 웹에 로그인을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 </a:t>
            </a:r>
            <a:r>
              <a:rPr lang="en-US" altLang="ko-KR" dirty="0"/>
              <a:t>DB</a:t>
            </a:r>
            <a:r>
              <a:rPr lang="ko-KR" altLang="en-US" dirty="0"/>
              <a:t>에 학생</a:t>
            </a:r>
            <a:r>
              <a:rPr lang="en-US" altLang="ko-KR" dirty="0"/>
              <a:t>id</a:t>
            </a:r>
            <a:r>
              <a:rPr lang="ko-KR" altLang="en-US" dirty="0"/>
              <a:t>를 검색하여 투표의 유무를 알아봅니다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이미 온라인으로 투표를 마친 학생이라면 투표권을 부여하지 않고 투표를 하지 않은 학생이라면 투표권을 부여한 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정보에 투표했음을 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7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>
                <a:effectLst/>
              </a:rPr>
              <a:t>iOS </a:t>
            </a:r>
            <a:r>
              <a:rPr lang="ko-KR" altLang="en-US" dirty="0">
                <a:effectLst/>
              </a:rPr>
              <a:t>앱을 개발할 수 있는 </a:t>
            </a:r>
            <a:r>
              <a:rPr lang="en-US" altLang="ko-KR" dirty="0" err="1">
                <a:effectLst/>
              </a:rPr>
              <a:t>Xcode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툴은 </a:t>
            </a:r>
            <a:r>
              <a:rPr lang="en-US" altLang="ko-KR" dirty="0">
                <a:effectLst/>
              </a:rPr>
              <a:t>Mac OS X </a:t>
            </a:r>
            <a:r>
              <a:rPr lang="ko-KR" altLang="en-US" dirty="0">
                <a:effectLst/>
              </a:rPr>
              <a:t>에서만 실행</a:t>
            </a:r>
            <a:endParaRPr lang="en-US" altLang="ko-KR" dirty="0">
              <a:effectLst/>
            </a:endParaRPr>
          </a:p>
          <a:p>
            <a:pPr marL="228600" indent="-228600">
              <a:buAutoNum type="arabicPeriod"/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개발환경대로 윈도우</a:t>
            </a:r>
            <a:r>
              <a:rPr lang="en-US" altLang="ko-KR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os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시행할 경우에는 다소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힘들겟지만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공부를 해보고 안되면 웹을 개발해서 보완해보겠다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5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7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3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7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</a:t>
            </a:r>
            <a:r>
              <a:rPr lang="en-US" altLang="ko-KR" sz="20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 /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2-5)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비밀투표 보장 방법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465439" y="2622463"/>
            <a:ext cx="799799" cy="396437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39066" y="2622463"/>
            <a:ext cx="1780590" cy="394257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투표결과저장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89890" y="1638820"/>
            <a:ext cx="1137134" cy="378207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89890" y="2645907"/>
            <a:ext cx="1137134" cy="363102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투표여부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85058" y="3587354"/>
            <a:ext cx="1137134" cy="363102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투표결과</a:t>
            </a:r>
          </a:p>
        </p:txBody>
      </p:sp>
      <p:cxnSp>
        <p:nvCxnSpPr>
          <p:cNvPr id="34" name="직선 화살표 연결선 33"/>
          <p:cNvCxnSpPr>
            <a:cxnSpLocks/>
            <a:stCxn id="15" idx="3"/>
            <a:endCxn id="17" idx="1"/>
          </p:cNvCxnSpPr>
          <p:nvPr/>
        </p:nvCxnSpPr>
        <p:spPr>
          <a:xfrm flipV="1">
            <a:off x="3419656" y="1827924"/>
            <a:ext cx="1170234" cy="991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stCxn id="15" idx="3"/>
            <a:endCxn id="26" idx="1"/>
          </p:cNvCxnSpPr>
          <p:nvPr/>
        </p:nvCxnSpPr>
        <p:spPr>
          <a:xfrm>
            <a:off x="3419656" y="2819592"/>
            <a:ext cx="1170234" cy="7866"/>
          </a:xfrm>
          <a:prstGeom prst="straightConnector1">
            <a:avLst/>
          </a:prstGeom>
          <a:ln w="28575">
            <a:solidFill>
              <a:srgbClr val="4A7E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15" idx="3"/>
            <a:endCxn id="27" idx="1"/>
          </p:cNvCxnSpPr>
          <p:nvPr/>
        </p:nvCxnSpPr>
        <p:spPr>
          <a:xfrm>
            <a:off x="3419656" y="2819592"/>
            <a:ext cx="1165402" cy="949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5722192" y="1816886"/>
            <a:ext cx="507488" cy="11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</p:cNvCxnSpPr>
          <p:nvPr/>
        </p:nvCxnSpPr>
        <p:spPr>
          <a:xfrm>
            <a:off x="5733608" y="3768905"/>
            <a:ext cx="4482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</p:cNvCxnSpPr>
          <p:nvPr/>
        </p:nvCxnSpPr>
        <p:spPr>
          <a:xfrm flipV="1">
            <a:off x="5730857" y="2815659"/>
            <a:ext cx="447993" cy="1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29680" y="3108208"/>
            <a:ext cx="1193438" cy="36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저장</a:t>
            </a:r>
          </a:p>
        </p:txBody>
      </p:sp>
      <p:cxnSp>
        <p:nvCxnSpPr>
          <p:cNvPr id="89" name="직선 연결선 88"/>
          <p:cNvCxnSpPr>
            <a:cxnSpLocks/>
          </p:cNvCxnSpPr>
          <p:nvPr/>
        </p:nvCxnSpPr>
        <p:spPr>
          <a:xfrm>
            <a:off x="6178850" y="2803218"/>
            <a:ext cx="0" cy="978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92414" y="1621470"/>
            <a:ext cx="1193438" cy="36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저장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6273506" y="1627782"/>
            <a:ext cx="1137134" cy="378207"/>
          </a:xfrm>
          <a:prstGeom prst="rect">
            <a:avLst/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cxnSp>
        <p:nvCxnSpPr>
          <p:cNvPr id="60" name="직선 화살표 연결선 59"/>
          <p:cNvCxnSpPr>
            <a:cxnSpLocks/>
            <a:stCxn id="93" idx="3"/>
            <a:endCxn id="92" idx="1"/>
          </p:cNvCxnSpPr>
          <p:nvPr/>
        </p:nvCxnSpPr>
        <p:spPr>
          <a:xfrm flipV="1">
            <a:off x="7410640" y="1805544"/>
            <a:ext cx="481774" cy="1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3"/>
            <a:endCxn id="15" idx="1"/>
          </p:cNvCxnSpPr>
          <p:nvPr/>
        </p:nvCxnSpPr>
        <p:spPr>
          <a:xfrm flipV="1">
            <a:off x="1265238" y="2819592"/>
            <a:ext cx="373828" cy="1090"/>
          </a:xfrm>
          <a:prstGeom prst="straightConnector1">
            <a:avLst/>
          </a:prstGeom>
          <a:ln w="28575">
            <a:solidFill>
              <a:srgbClr val="4A7E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73178" y="1074822"/>
            <a:ext cx="8496944" cy="357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이름 암호화 후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에서 지원하는 데이터 암호화함수 중 </a:t>
            </a:r>
            <a:r>
              <a:rPr lang="ko-KR" altLang="en-US" dirty="0">
                <a:solidFill>
                  <a:srgbClr val="FF0000"/>
                </a:solidFill>
              </a:rPr>
              <a:t>쌍방향 암호화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( AES_ENCRYPT, AES_DECRYRT)</a:t>
            </a:r>
            <a:r>
              <a:rPr lang="en-US" altLang="ko-KR" dirty="0"/>
              <a:t>.]</a:t>
            </a:r>
            <a:r>
              <a:rPr lang="ko-KR" altLang="en-US" dirty="0">
                <a:solidFill>
                  <a:schemeClr val="tx1"/>
                </a:solidFill>
              </a:rPr>
              <a:t>를 이용한다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삽입 시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암호화된 바이너리 데이터를 </a:t>
            </a:r>
            <a:r>
              <a:rPr lang="en-US" altLang="ko-KR" dirty="0">
                <a:solidFill>
                  <a:schemeClr val="tx1"/>
                </a:solidFill>
              </a:rPr>
              <a:t>HEX</a:t>
            </a:r>
            <a:r>
              <a:rPr lang="ko-KR" altLang="en-US" dirty="0">
                <a:solidFill>
                  <a:schemeClr val="tx1"/>
                </a:solidFill>
              </a:rPr>
              <a:t>로 변환시켜 넣은 후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가져올 때는 </a:t>
            </a:r>
            <a:r>
              <a:rPr lang="en-US" altLang="ko-KR" dirty="0">
                <a:solidFill>
                  <a:schemeClr val="tx1"/>
                </a:solidFill>
              </a:rPr>
              <a:t>HEX</a:t>
            </a:r>
            <a:r>
              <a:rPr lang="ko-KR" altLang="en-US" dirty="0">
                <a:solidFill>
                  <a:schemeClr val="tx1"/>
                </a:solidFill>
              </a:rPr>
              <a:t>를 풀고 복호화 한다</a:t>
            </a:r>
            <a:r>
              <a:rPr lang="en-US" altLang="ko-KR" dirty="0">
                <a:solidFill>
                  <a:schemeClr val="tx1"/>
                </a:solidFill>
              </a:rPr>
              <a:t>.        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2" y="1165179"/>
            <a:ext cx="8087854" cy="12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34" y="1074822"/>
            <a:ext cx="2083676" cy="3709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3) </a:t>
            </a:r>
            <a:r>
              <a:rPr lang="ko-KR" altLang="en-US" sz="3200" dirty="0"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선거공약 및 후보자의 소개</a:t>
            </a:r>
            <a:endParaRPr lang="en-US" altLang="ko-KR" sz="1600" b="1" dirty="0">
              <a:latin typeface="나눔바른고딕" panose="020B0600000101010101" charset="-127"/>
              <a:ea typeface="나눔바른고딕" panose="020B0600000101010101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25" y="2535163"/>
            <a:ext cx="1612518" cy="1612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3" y="1138322"/>
            <a:ext cx="6191437" cy="3660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1466" y="2085328"/>
            <a:ext cx="4580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후보자의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기본 신상정보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후보자가 주장하는 간단한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공약리스트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연설문을 발표하는 후보자의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동영상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5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3) </a:t>
            </a:r>
            <a:r>
              <a:rPr lang="ko-KR" altLang="en-US" sz="3200" dirty="0"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그 외 추가적인 기능</a:t>
            </a:r>
            <a:endParaRPr lang="en-US" altLang="ko-KR" sz="1600" b="1" dirty="0">
              <a:latin typeface="나눔바른고딕" panose="020B0600000101010101" charset="-127"/>
              <a:ea typeface="나눔바른고딕" panose="020B0600000101010101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" y="1563638"/>
            <a:ext cx="2877449" cy="2877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558264"/>
            <a:ext cx="6274166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8644" y="2099356"/>
            <a:ext cx="4347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학생회가 올리는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학생회에서 주최하는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설문조사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바라는 점을 쉽게 전달 할 수 있도록 학생회와 소통하는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</a:t>
            </a:r>
          </a:p>
        </p:txBody>
      </p:sp>
    </p:spTree>
    <p:extLst>
      <p:ext uri="{BB962C8B-B14F-4D97-AF65-F5344CB8AC3E}">
        <p14:creationId xmlns:p14="http://schemas.microsoft.com/office/powerpoint/2010/main" val="209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6" y="2241422"/>
            <a:ext cx="1771641" cy="1771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4) </a:t>
            </a:r>
            <a:r>
              <a:rPr lang="en-US" altLang="ko-KR" sz="32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On,offline</a:t>
            </a:r>
            <a:r>
              <a:rPr lang="en-US" altLang="ko-KR" sz="3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3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선거참여자 분류방법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57" y="1420637"/>
            <a:ext cx="1194288" cy="11098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204" y="1346072"/>
            <a:ext cx="39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온라인 투표 후 오프라인 투표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3" y="2443428"/>
            <a:ext cx="1354493" cy="13544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96" y="2970531"/>
            <a:ext cx="519020" cy="345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76" y="2645907"/>
            <a:ext cx="1016804" cy="10168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77" y="3154309"/>
            <a:ext cx="1194288" cy="110986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87" y="2970530"/>
            <a:ext cx="519020" cy="3458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560">
            <a:off x="6589415" y="2337804"/>
            <a:ext cx="519020" cy="345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9">
            <a:off x="6597710" y="3599936"/>
            <a:ext cx="519020" cy="345875"/>
          </a:xfrm>
          <a:prstGeom prst="rect">
            <a:avLst/>
          </a:prstGeom>
        </p:spPr>
      </p:pic>
      <p:sp>
        <p:nvSpPr>
          <p:cNvPr id="5" name="원형: 비어 있음 4"/>
          <p:cNvSpPr/>
          <p:nvPr/>
        </p:nvSpPr>
        <p:spPr>
          <a:xfrm>
            <a:off x="7662636" y="1808221"/>
            <a:ext cx="797795" cy="806799"/>
          </a:xfrm>
          <a:prstGeom prst="donut">
            <a:avLst/>
          </a:prstGeom>
          <a:solidFill>
            <a:srgbClr val="00B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&quot;허용 안 됨&quot; 기호 11"/>
          <p:cNvSpPr/>
          <p:nvPr/>
        </p:nvSpPr>
        <p:spPr>
          <a:xfrm>
            <a:off x="7662636" y="3662711"/>
            <a:ext cx="736063" cy="701070"/>
          </a:xfrm>
          <a:prstGeom prst="noSmoking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34" y="2700819"/>
            <a:ext cx="684522" cy="6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86" y="3335999"/>
            <a:ext cx="1354493" cy="1354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4) </a:t>
            </a:r>
            <a:r>
              <a:rPr lang="en-US" altLang="ko-KR" sz="32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On,offline</a:t>
            </a:r>
            <a:r>
              <a:rPr lang="en-US" altLang="ko-KR" sz="3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3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선거참여자 분류방법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204" y="1346072"/>
            <a:ext cx="39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오프라인 투표 후 온라인 투표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86" y="1462491"/>
            <a:ext cx="1354493" cy="13544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96" y="2970531"/>
            <a:ext cx="519020" cy="3458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87" y="2970530"/>
            <a:ext cx="519020" cy="3458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560">
            <a:off x="6589415" y="2337804"/>
            <a:ext cx="519020" cy="345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9">
            <a:off x="6597710" y="3599936"/>
            <a:ext cx="519020" cy="345875"/>
          </a:xfrm>
          <a:prstGeom prst="rect">
            <a:avLst/>
          </a:prstGeom>
        </p:spPr>
      </p:pic>
      <p:sp>
        <p:nvSpPr>
          <p:cNvPr id="5" name="원형: 비어 있음 4"/>
          <p:cNvSpPr/>
          <p:nvPr/>
        </p:nvSpPr>
        <p:spPr>
          <a:xfrm>
            <a:off x="7662636" y="1808221"/>
            <a:ext cx="797795" cy="806799"/>
          </a:xfrm>
          <a:prstGeom prst="donut">
            <a:avLst/>
          </a:prstGeom>
          <a:solidFill>
            <a:srgbClr val="00B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&quot;허용 안 됨&quot; 기호 11"/>
          <p:cNvSpPr/>
          <p:nvPr/>
        </p:nvSpPr>
        <p:spPr>
          <a:xfrm>
            <a:off x="7662636" y="3662711"/>
            <a:ext cx="736063" cy="701070"/>
          </a:xfrm>
          <a:prstGeom prst="noSmoking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8" y="2510741"/>
            <a:ext cx="1194288" cy="1109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68" y="2820414"/>
            <a:ext cx="771893" cy="7718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6" y="2241422"/>
            <a:ext cx="1771641" cy="17716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34" y="2700819"/>
            <a:ext cx="684522" cy="6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245219" y="2816984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5) </a:t>
            </a:r>
            <a:r>
              <a:rPr lang="en-US" altLang="ko-KR" sz="3200" dirty="0">
                <a:latin typeface="나눔바른고딕" panose="020B0600000101010101" charset="-127"/>
                <a:ea typeface="나눔바른고딕" panose="020B0600000101010101" charset="-127"/>
              </a:rPr>
              <a:t>Real-time</a:t>
            </a:r>
            <a:r>
              <a:rPr lang="ko-KR" altLang="en-US" sz="3200" dirty="0">
                <a:latin typeface="나눔바른고딕" panose="020B0600000101010101" charset="-127"/>
                <a:ea typeface="나눔바른고딕" panose="020B0600000101010101" charset="-127"/>
              </a:rPr>
              <a:t>성 </a:t>
            </a:r>
            <a:r>
              <a:rPr lang="en-US" altLang="ko-KR" sz="3200" dirty="0">
                <a:latin typeface="나눔바른고딕" panose="020B0600000101010101" charset="-127"/>
                <a:ea typeface="나눔바른고딕" panose="020B0600000101010101" charset="-127"/>
              </a:rPr>
              <a:t>item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0617" y="678192"/>
            <a:ext cx="39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실시간 투표현황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17" y="1299018"/>
            <a:ext cx="1802601" cy="32889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395946"/>
            <a:ext cx="1353755" cy="13537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56" y="1143476"/>
            <a:ext cx="5196273" cy="364012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35896" y="1979454"/>
            <a:ext cx="4924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실시간으로 투표율을 알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실시간으로 투표 남은 시간을 확인할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투표시간이 종료 된 후 개표 수가 반영되어       투명하게 선거결과를 알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2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245219" y="2816984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5) </a:t>
            </a:r>
            <a:r>
              <a:rPr lang="en-US" altLang="ko-KR" sz="3200" dirty="0">
                <a:latin typeface="나눔바른고딕" panose="020B0600000101010101" charset="-127"/>
                <a:ea typeface="나눔바른고딕" panose="020B0600000101010101" charset="-127"/>
              </a:rPr>
              <a:t>Real-time</a:t>
            </a:r>
            <a:r>
              <a:rPr lang="ko-KR" altLang="en-US" sz="3200" dirty="0">
                <a:latin typeface="나눔바른고딕" panose="020B0600000101010101" charset="-127"/>
                <a:ea typeface="나눔바른고딕" panose="020B0600000101010101" charset="-127"/>
              </a:rPr>
              <a:t>성 </a:t>
            </a:r>
            <a:r>
              <a:rPr lang="en-US" altLang="ko-KR" sz="3200" dirty="0">
                <a:latin typeface="나눔바른고딕" panose="020B0600000101010101" charset="-127"/>
                <a:ea typeface="나눔바른고딕" panose="020B0600000101010101" charset="-127"/>
              </a:rPr>
              <a:t>item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0617" y="678192"/>
            <a:ext cx="39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팝업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3903" y="297377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시작일부터 마감 전까지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팝업창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이용하여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남은시간을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알려주면서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투표를 독려하는 홍보가 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16" y="1143476"/>
            <a:ext cx="2126652" cy="37689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9" y="1404278"/>
            <a:ext cx="1353755" cy="1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관리와 기술적 쟁점을 종합하여 </a:t>
            </a:r>
            <a:r>
              <a:rPr lang="en-US" altLang="ko-KR" dirty="0"/>
              <a:t>REV</a:t>
            </a:r>
            <a:r>
              <a:rPr lang="ko-KR" altLang="en-US" dirty="0"/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639155524"/>
              </p:ext>
            </p:extLst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6" y="3390479"/>
            <a:ext cx="426970" cy="905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60" y="1734297"/>
            <a:ext cx="1656183" cy="1656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25314"/>
            <a:ext cx="1912676" cy="19126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7033" y="4213949"/>
            <a:ext cx="1053444" cy="69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7011" y="2853782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320" y="2986574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304" y="1657929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offline vote</a:t>
            </a: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717550" y="2853782"/>
            <a:ext cx="1964124" cy="762512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07499" y="3127984"/>
            <a:ext cx="1964124" cy="762512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5" idx="1"/>
          </p:cNvCxnSpPr>
          <p:nvPr/>
        </p:nvCxnSpPr>
        <p:spPr>
          <a:xfrm>
            <a:off x="5249762" y="2568783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845809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893114" y="2139702"/>
            <a:ext cx="1866172" cy="298581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43771" y="1834811"/>
            <a:ext cx="140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투표를 위한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후보자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유권자 정보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4885" y="2815002"/>
            <a:ext cx="1404465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투표결과 저장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649" y="1268997"/>
            <a:ext cx="928964" cy="1169286"/>
            <a:chOff x="2563984" y="3537991"/>
            <a:chExt cx="1015008" cy="1124440"/>
          </a:xfrm>
        </p:grpSpPr>
        <p:sp>
          <p:nvSpPr>
            <p:cNvPr id="50" name="직사각형 49"/>
            <p:cNvSpPr/>
            <p:nvPr/>
          </p:nvSpPr>
          <p:spPr>
            <a:xfrm>
              <a:off x="2563984" y="3537991"/>
              <a:ext cx="1015008" cy="11244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38536" y="3651870"/>
              <a:ext cx="865903" cy="89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offline</a:t>
              </a:r>
              <a:br>
                <a:rPr lang="en-US" altLang="ko-KR" sz="1200" dirty="0"/>
              </a:br>
              <a:r>
                <a:rPr lang="ko-KR" altLang="en-US" sz="1200" dirty="0"/>
                <a:t>투표자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투표결과 저장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47489" y="2955593"/>
            <a:ext cx="1229431" cy="1719906"/>
            <a:chOff x="2276181" y="2874792"/>
            <a:chExt cx="1015008" cy="1421647"/>
          </a:xfrm>
        </p:grpSpPr>
        <p:sp>
          <p:nvSpPr>
            <p:cNvPr id="40" name="직사각형 39"/>
            <p:cNvSpPr/>
            <p:nvPr/>
          </p:nvSpPr>
          <p:spPr>
            <a:xfrm>
              <a:off x="2276181" y="2874792"/>
              <a:ext cx="1015008" cy="142164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50733" y="2988672"/>
              <a:ext cx="865903" cy="223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유권자 인증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50729" y="3223424"/>
              <a:ext cx="865903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투표 안내사항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50731" y="3511456"/>
              <a:ext cx="865903" cy="329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후보자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정보 및 공약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50730" y="3864264"/>
              <a:ext cx="865903" cy="3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투표내용 및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결과 전송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247941" y="594016"/>
            <a:ext cx="1343803" cy="22931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7335443" y="1329406"/>
            <a:ext cx="1190746" cy="4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후보자 정보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335443" y="1710035"/>
            <a:ext cx="1190745" cy="53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투표내용 및</a:t>
            </a:r>
            <a:r>
              <a:rPr lang="en-US" altLang="ko-KR" sz="1100" dirty="0"/>
              <a:t> </a:t>
            </a:r>
          </a:p>
          <a:p>
            <a:pPr algn="ctr"/>
            <a:r>
              <a:rPr lang="ko-KR" altLang="en-US" sz="1100" dirty="0"/>
              <a:t>결과 저장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46581" y="2845809"/>
            <a:ext cx="4747" cy="1233811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untitl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27" y="4135282"/>
            <a:ext cx="607075" cy="6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73728" y="3385143"/>
            <a:ext cx="140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유권자 이름 폐기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비밀선거 보장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329076" y="2217144"/>
            <a:ext cx="1190746" cy="55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기기별</a:t>
            </a:r>
            <a:r>
              <a:rPr lang="ko-KR" altLang="en-US" sz="1050" dirty="0"/>
              <a:t> 정보저장 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투표권판매방지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7327652" y="709969"/>
            <a:ext cx="1184379" cy="32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유권자 인증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336895" y="1021087"/>
            <a:ext cx="1182927" cy="3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투표자 저장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3" y="1107283"/>
            <a:ext cx="1194288" cy="1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16371" y="914026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19128" y="1143476"/>
            <a:ext cx="4955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추가해야 할 사항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50336" y="914026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/>
                <a:t>Database</a:t>
              </a:r>
            </a:p>
            <a:p>
              <a:pPr algn="ctr"/>
              <a:endParaRPr lang="en-US" altLang="ko-KR" u="sng" dirty="0"/>
            </a:p>
            <a:p>
              <a:pPr algn="ctr"/>
              <a:endParaRPr lang="en-US" altLang="ko-KR" u="sng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투표</a:t>
              </a:r>
              <a:r>
                <a:rPr lang="en-US" altLang="ko-KR" sz="1500"/>
                <a:t>/</a:t>
              </a:r>
              <a:r>
                <a:rPr lang="ko-KR" altLang="en-US" sz="1500"/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건의사항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0010" y="1104877"/>
            <a:ext cx="2717854" cy="1754905"/>
            <a:chOff x="5398761" y="1074822"/>
            <a:chExt cx="3193605" cy="3441143"/>
          </a:xfrm>
        </p:grpSpPr>
        <p:sp>
          <p:nvSpPr>
            <p:cNvPr id="30" name="직사각형 29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일반 학생 </a:t>
              </a:r>
              <a:r>
                <a:rPr lang="en-US" altLang="ko-KR" sz="2500" dirty="0"/>
                <a:t>(User)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868" y="2577665"/>
              <a:ext cx="1420973" cy="877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학생회</a:t>
            </a:r>
            <a:endParaRPr lang="en-US" altLang="ko-KR" sz="2500" dirty="0"/>
          </a:p>
          <a:p>
            <a:pPr algn="ctr"/>
            <a:endParaRPr lang="en-US" altLang="ko-KR" sz="9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</p:spTree>
    <p:extLst>
      <p:ext uri="{BB962C8B-B14F-4D97-AF65-F5344CB8AC3E}">
        <p14:creationId xmlns:p14="http://schemas.microsoft.com/office/powerpoint/2010/main" val="186787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사항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1439939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다른시스템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ios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에서는 투표 불가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AutoNum type="arabicPeriod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 등 구체적 방법 필요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선거공약이나 후보들의 소개내용도 추가되었으면 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AutoNum type="arabicPeriod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4)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On,offline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선거참여자 분류방법과 보안에 대한 해결 방안 보충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5) Real-time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item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시스템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ios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투표 </a:t>
            </a:r>
            <a:endParaRPr lang="en-US" altLang="ko-KR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7254" y="133892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조원들 중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IOS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개발에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적합한 환경을 소유한 사람이 없다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Windows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환경에서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Xamarin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가상머신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Vmware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)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툴을 이용하여 개발할 수 있지만  즉시 테스트 할 수 없다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만약 개발에 성공하여도 앱스토어 등록까지 절차가 까다롭고 시간이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오래걸린다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..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057254" y="3172690"/>
            <a:ext cx="7128792" cy="127126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 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방안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 algn="ctr"/>
            <a:endParaRPr lang="en-US" altLang="ko-KR" sz="8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가상머신을 이용하여 최대한 구현할 수 있도록 노력한다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위에 방법으로 개발에 실패할 경우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웹페이지</a:t>
            </a:r>
            <a:r>
              <a:rPr lang="ko-KR" altLang="en-US" sz="16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투표기능을 구현한다</a:t>
            </a:r>
            <a:r>
              <a:rPr lang="en-US" altLang="ko-KR" sz="16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ko-KR" altLang="en-US" sz="11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9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8787" y="1109269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구체적 방법</a:t>
            </a:r>
            <a:endParaRPr lang="en-US" altLang="ko-KR" sz="1600" b="1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827584" y="1789904"/>
            <a:ext cx="7488832" cy="15019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7755" y="1354625"/>
            <a:ext cx="758238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중복투표 방지 및 인증 방법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 fontAlgn="base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endParaRPr lang="en-US" altLang="ko-KR" sz="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실패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서버에 저장되어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로그인정보가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모두 일치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 확인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(id,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mac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앱 화면에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로그인에 실패하였습니다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.’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팝업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이때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mac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주소를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서버에 저장하여 한 사용자가 다른 기기로 로그인하여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중복투표하는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것을 방지 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06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7756" y="1128315"/>
            <a:ext cx="6690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2000" dirty="0"/>
          </a:p>
          <a:p>
            <a:pPr marL="342900" indent="-342900" fontAlgn="base">
              <a:buFont typeface="+mj-ea"/>
              <a:buAutoNum type="circleNumDbPlain"/>
            </a:pPr>
            <a:r>
              <a:rPr lang="en-US" altLang="ko-KR" sz="2000" b="1" dirty="0"/>
              <a:t>SSL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암호화된 웹 서핑 </a:t>
            </a:r>
            <a:r>
              <a:rPr lang="en-US" altLang="ko-KR" sz="2000" dirty="0"/>
              <a:t>(http://www.modssl.org/)</a:t>
            </a: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 fontAlgn="base">
              <a:buFont typeface="+mj-ea"/>
              <a:buAutoNum type="circleNumDbPlain"/>
            </a:pPr>
            <a:r>
              <a:rPr lang="en-US" altLang="ko-KR" sz="2000" b="1" dirty="0"/>
              <a:t>SSH</a:t>
            </a:r>
            <a:r>
              <a:rPr lang="en-US" altLang="ko-KR" sz="2000" dirty="0"/>
              <a:t> : </a:t>
            </a:r>
            <a:r>
              <a:rPr lang="ko-KR" altLang="en-US" sz="2000" dirty="0"/>
              <a:t>유닉스 시스템에 암호화된 로그인 제공</a:t>
            </a:r>
            <a:r>
              <a:rPr lang="en-US" altLang="ko-KR" sz="2000" dirty="0"/>
              <a:t>.           telnet </a:t>
            </a:r>
            <a:r>
              <a:rPr lang="ko-KR" altLang="en-US" sz="2000" dirty="0"/>
              <a:t>대신 반드시 </a:t>
            </a:r>
            <a:r>
              <a:rPr lang="en-US" altLang="ko-KR" sz="2000" dirty="0"/>
              <a:t>SSH </a:t>
            </a:r>
            <a:r>
              <a:rPr lang="ko-KR" altLang="en-US" sz="2000" dirty="0"/>
              <a:t>사용해야 함</a:t>
            </a:r>
            <a:r>
              <a:rPr lang="en-US" altLang="ko-KR" sz="2000" dirty="0"/>
              <a:t>. </a:t>
            </a:r>
            <a:r>
              <a:rPr lang="ko-KR" altLang="en-US" sz="2000" dirty="0"/>
              <a:t>공개된 도구가 다수 존재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서버 관리</a:t>
            </a:r>
            <a:r>
              <a:rPr lang="en-US" altLang="ko-KR" sz="2000" dirty="0"/>
              <a:t>)</a:t>
            </a: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 fontAlgn="base">
              <a:buFont typeface="+mj-ea"/>
              <a:buAutoNum type="circleNumDbPlain"/>
            </a:pPr>
            <a:r>
              <a:rPr lang="en-US" altLang="ko-KR" sz="2000" b="1" dirty="0"/>
              <a:t>VPN</a:t>
            </a:r>
            <a:r>
              <a:rPr lang="en-US" altLang="ko-KR" sz="2000" dirty="0"/>
              <a:t> : </a:t>
            </a:r>
            <a:r>
              <a:rPr lang="ko-KR" altLang="en-US" sz="2000" dirty="0"/>
              <a:t>인터넷상에서 트래픽 암호화</a:t>
            </a:r>
            <a:r>
              <a:rPr lang="en-US" altLang="ko-KR" sz="2000" dirty="0"/>
              <a:t>. VPN</a:t>
            </a:r>
            <a:r>
              <a:rPr lang="ko-KR" altLang="en-US" sz="2000" dirty="0"/>
              <a:t>을 제공하는 시스템이 해킹 당하면 암호화 이전 데이터가 </a:t>
            </a:r>
            <a:r>
              <a:rPr lang="ko-KR" altLang="en-US" sz="2000" dirty="0" err="1"/>
              <a:t>스니핑</a:t>
            </a:r>
            <a:r>
              <a:rPr lang="ko-KR" altLang="en-US" sz="2000" dirty="0"/>
              <a:t> 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1560" y="28062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2-1)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함초롬돋움" panose="02030504000101010101" pitchFamily="18" charset="-127"/>
              </a:rPr>
              <a:t>암호화 관련</a:t>
            </a:r>
            <a:endParaRPr lang="en-US" altLang="ko-KR" sz="1600" b="1" dirty="0">
              <a:latin typeface="나눔바른고딕" panose="020B0600000101010101" charset="-127"/>
              <a:ea typeface="나눔바른고딕" panose="020B0600000101010101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0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2-2)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스니핑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대책</a:t>
            </a:r>
            <a:endParaRPr lang="en-US" altLang="ko-KR" sz="1600" b="1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897514" y="1322055"/>
            <a:ext cx="2216715" cy="25720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존재하지 않는 </a:t>
            </a:r>
            <a:r>
              <a:rPr lang="en-US" altLang="ko-KR" dirty="0">
                <a:solidFill>
                  <a:srgbClr val="FF0000"/>
                </a:solidFill>
              </a:rPr>
              <a:t>MAC </a:t>
            </a:r>
            <a:r>
              <a:rPr lang="ko-KR" altLang="en-US" dirty="0">
                <a:solidFill>
                  <a:srgbClr val="FF0000"/>
                </a:solidFill>
              </a:rPr>
              <a:t>주소를 </a:t>
            </a:r>
            <a:r>
              <a:rPr lang="ko-KR" altLang="en-US" dirty="0"/>
              <a:t>이용하여 </a:t>
            </a:r>
            <a:r>
              <a:rPr lang="en-US" altLang="ko-KR" dirty="0"/>
              <a:t>ping </a:t>
            </a:r>
            <a:r>
              <a:rPr lang="ko-KR" altLang="en-US" dirty="0"/>
              <a:t>전달</a:t>
            </a:r>
            <a:r>
              <a:rPr lang="en-US" altLang="ko-KR" dirty="0"/>
              <a:t>.                   </a:t>
            </a:r>
            <a:r>
              <a:rPr lang="ko-KR" altLang="en-US" dirty="0"/>
              <a:t>일반유저는 메시지를 볼 수 없어 반응이 돌아온 </a:t>
            </a:r>
            <a:endParaRPr lang="en-US" altLang="ko-KR" dirty="0"/>
          </a:p>
          <a:p>
            <a:pPr algn="ctr"/>
            <a:r>
              <a:rPr lang="ko-KR" altLang="en-US" dirty="0"/>
              <a:t>대상이 </a:t>
            </a:r>
            <a:r>
              <a:rPr lang="ko-KR" altLang="en-US" dirty="0" err="1"/>
              <a:t>스니퍼</a:t>
            </a:r>
            <a:endParaRPr lang="en-US" altLang="ko-KR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3516871" y="1305388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위조된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 fontAlgn="base"/>
            <a:r>
              <a:rPr lang="en-US" altLang="ko-KR" dirty="0">
                <a:solidFill>
                  <a:srgbClr val="FF0000"/>
                </a:solidFill>
              </a:rPr>
              <a:t>IP datagram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 fontAlgn="base"/>
            <a:r>
              <a:rPr lang="ko-KR" altLang="en-US" dirty="0"/>
              <a:t>보내 이에 대한 </a:t>
            </a:r>
            <a:r>
              <a:rPr lang="en-US" altLang="ko-KR" dirty="0"/>
              <a:t>Inverse-DNS lookup</a:t>
            </a:r>
            <a:r>
              <a:rPr lang="ko-KR" altLang="en-US" dirty="0"/>
              <a:t>이 있는지 확인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6136228" y="1319541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/>
              <a:t>미리 설정된 </a:t>
            </a:r>
            <a:r>
              <a:rPr lang="en-US" altLang="ko-KR" dirty="0"/>
              <a:t>ID/PW</a:t>
            </a:r>
            <a:r>
              <a:rPr lang="ko-KR" altLang="en-US" dirty="0"/>
              <a:t>를 흘려 </a:t>
            </a:r>
            <a:endParaRPr lang="en-US" altLang="ko-KR" dirty="0"/>
          </a:p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공격자를 유인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algn="ctr" fontAlgn="base"/>
            <a:r>
              <a:rPr lang="ko-KR" altLang="en-US" dirty="0"/>
              <a:t>감시 프로그램을 이용하여 미끼를 사용하는 시스템을 탐지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517817" y="4097996"/>
            <a:ext cx="60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진척상황에 따라 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Sentinel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툴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이용하여 탐지한다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1191702" y="1170383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3853052" y="1175367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6488501" y="1171720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Decoy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9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2-3)DB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보안 대책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4764" y="1141337"/>
            <a:ext cx="77707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</a:t>
            </a:r>
            <a:r>
              <a:rPr lang="en-US" altLang="ko-KR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접근 제어 </a:t>
            </a:r>
            <a:r>
              <a:rPr lang="en-US" altLang="ko-KR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우회 접근 방지</a:t>
            </a:r>
            <a:r>
              <a:rPr lang="en-US" altLang="ko-KR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fontAlgn="base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에이전트 방식으로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접근제어 솔루션을 설치하여 차단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보안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OS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커널에 프로그램을 설치하여 권한 소유자만 실행 가능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스니핑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된 세션이 권한이 없는 작업을 수행할 경우 세션 종료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N/W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방화벽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(Firewall)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등 서버 접근 시 경유하는 통제 장치를 이용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DBMS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자체적으로 접속 가능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차단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 가능한 제품 이용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19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2-4)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보안 대책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19349" y="1446021"/>
            <a:ext cx="4752528" cy="227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ea"/>
              <a:buAutoNum type="circleNumDbPlain"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모듈의 설치 최소화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정보 출력 제한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철저한 권한 설정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정보 제한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접근 제어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차단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41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1092</Words>
  <Application>Microsoft Office PowerPoint</Application>
  <PresentationFormat>화면 슬라이드 쇼(16:9)</PresentationFormat>
  <Paragraphs>254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나눔바른고딕</vt:lpstr>
      <vt:lpstr>Arial</vt:lpstr>
      <vt:lpstr>Wingdings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은종민</cp:lastModifiedBy>
  <cp:revision>125</cp:revision>
  <dcterms:created xsi:type="dcterms:W3CDTF">2006-10-05T04:04:58Z</dcterms:created>
  <dcterms:modified xsi:type="dcterms:W3CDTF">2017-01-09T02:20:38Z</dcterms:modified>
</cp:coreProperties>
</file>