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9" r:id="rId4"/>
    <p:sldId id="262" r:id="rId5"/>
    <p:sldId id="265" r:id="rId6"/>
    <p:sldId id="263" r:id="rId7"/>
    <p:sldId id="266" r:id="rId8"/>
    <p:sldId id="267" r:id="rId9"/>
    <p:sldId id="268" r:id="rId10"/>
    <p:sldId id="269" r:id="rId11"/>
    <p:sldId id="270" r:id="rId12"/>
    <p:sldId id="271" r:id="rId13"/>
    <p:sldId id="272" r:id="rId14"/>
    <p:sldId id="273" r:id="rId15"/>
    <p:sldId id="274" r:id="rId16"/>
    <p:sldId id="275" r:id="rId17"/>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6"/>
  </p:normalViewPr>
  <p:slideViewPr>
    <p:cSldViewPr snapToGrid="0">
      <p:cViewPr>
        <p:scale>
          <a:sx n="120" d="100"/>
          <a:sy n="120" d="100"/>
        </p:scale>
        <p:origin x="25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E5514-36B6-974C-BB02-04065B7D77D7}" type="datetimeFigureOut">
              <a:t>04/07/2023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D3081-8EC5-3644-853E-196179E6F842}" type="slidenum">
              <a:t>‹#›</a:t>
            </a:fld>
            <a:endParaRPr lang="en-VN"/>
          </a:p>
        </p:txBody>
      </p:sp>
    </p:spTree>
    <p:extLst>
      <p:ext uri="{BB962C8B-B14F-4D97-AF65-F5344CB8AC3E}">
        <p14:creationId xmlns:p14="http://schemas.microsoft.com/office/powerpoint/2010/main" val="2711946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1DDD3081-8EC5-3644-853E-196179E6F842}" type="slidenum">
              <a:t>11</a:t>
            </a:fld>
            <a:endParaRPr lang="en-VN"/>
          </a:p>
        </p:txBody>
      </p:sp>
    </p:spTree>
    <p:extLst>
      <p:ext uri="{BB962C8B-B14F-4D97-AF65-F5344CB8AC3E}">
        <p14:creationId xmlns:p14="http://schemas.microsoft.com/office/powerpoint/2010/main" val="228554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1DDD3081-8EC5-3644-853E-196179E6F842}" type="slidenum">
              <a:t>12</a:t>
            </a:fld>
            <a:endParaRPr lang="en-VN"/>
          </a:p>
        </p:txBody>
      </p:sp>
    </p:spTree>
    <p:extLst>
      <p:ext uri="{BB962C8B-B14F-4D97-AF65-F5344CB8AC3E}">
        <p14:creationId xmlns:p14="http://schemas.microsoft.com/office/powerpoint/2010/main" val="3756357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DE1C8-BD45-5D39-32B7-249BE5C7B8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7913E781-1110-5D9C-227A-D39A284B1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2A06CE9D-C2C1-74CB-B350-0A8FF29A3161}"/>
              </a:ext>
            </a:extLst>
          </p:cNvPr>
          <p:cNvSpPr>
            <a:spLocks noGrp="1"/>
          </p:cNvSpPr>
          <p:nvPr>
            <p:ph type="dt" sz="half" idx="10"/>
          </p:nvPr>
        </p:nvSpPr>
        <p:spPr/>
        <p:txBody>
          <a:bodyPr/>
          <a:lstStyle/>
          <a:p>
            <a:fld id="{B6ACA167-5CE3-0B4A-80EC-C3612A48A56A}" type="datetimeFigureOut">
              <a:t>04/07/2023</a:t>
            </a:fld>
            <a:endParaRPr lang="en-VN"/>
          </a:p>
        </p:txBody>
      </p:sp>
      <p:sp>
        <p:nvSpPr>
          <p:cNvPr id="5" name="Footer Placeholder 4">
            <a:extLst>
              <a:ext uri="{FF2B5EF4-FFF2-40B4-BE49-F238E27FC236}">
                <a16:creationId xmlns:a16="http://schemas.microsoft.com/office/drawing/2014/main" id="{2F460381-F04B-CE8F-F0C6-5FF43D96C7E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0B285C99-E526-05E9-C376-715B009894C9}"/>
              </a:ext>
            </a:extLst>
          </p:cNvPr>
          <p:cNvSpPr>
            <a:spLocks noGrp="1"/>
          </p:cNvSpPr>
          <p:nvPr>
            <p:ph type="sldNum" sz="quarter" idx="12"/>
          </p:nvPr>
        </p:nvSpPr>
        <p:spPr/>
        <p:txBody>
          <a:bodyPr/>
          <a:lstStyle/>
          <a:p>
            <a:fld id="{6400ABA6-C3F6-584F-BE3C-2B56A7B44138}" type="slidenum">
              <a:t>‹#›</a:t>
            </a:fld>
            <a:endParaRPr lang="en-VN"/>
          </a:p>
        </p:txBody>
      </p:sp>
    </p:spTree>
    <p:extLst>
      <p:ext uri="{BB962C8B-B14F-4D97-AF65-F5344CB8AC3E}">
        <p14:creationId xmlns:p14="http://schemas.microsoft.com/office/powerpoint/2010/main" val="162449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ABAD-DD7E-9231-7E3A-4606A07DEDB3}"/>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D97D6984-EF7F-8AC7-9331-A953B2E10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6EC316F7-84F9-78A2-E690-4511A88144CD}"/>
              </a:ext>
            </a:extLst>
          </p:cNvPr>
          <p:cNvSpPr>
            <a:spLocks noGrp="1"/>
          </p:cNvSpPr>
          <p:nvPr>
            <p:ph type="dt" sz="half" idx="10"/>
          </p:nvPr>
        </p:nvSpPr>
        <p:spPr/>
        <p:txBody>
          <a:bodyPr/>
          <a:lstStyle/>
          <a:p>
            <a:fld id="{B6ACA167-5CE3-0B4A-80EC-C3612A48A56A}" type="datetimeFigureOut">
              <a:t>04/07/2023</a:t>
            </a:fld>
            <a:endParaRPr lang="en-VN"/>
          </a:p>
        </p:txBody>
      </p:sp>
      <p:sp>
        <p:nvSpPr>
          <p:cNvPr id="5" name="Footer Placeholder 4">
            <a:extLst>
              <a:ext uri="{FF2B5EF4-FFF2-40B4-BE49-F238E27FC236}">
                <a16:creationId xmlns:a16="http://schemas.microsoft.com/office/drawing/2014/main" id="{F5A33A01-DE9E-0004-7C3C-FA4EA4C56545}"/>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3358951-3F16-0CD1-C1E7-09A155649ACA}"/>
              </a:ext>
            </a:extLst>
          </p:cNvPr>
          <p:cNvSpPr>
            <a:spLocks noGrp="1"/>
          </p:cNvSpPr>
          <p:nvPr>
            <p:ph type="sldNum" sz="quarter" idx="12"/>
          </p:nvPr>
        </p:nvSpPr>
        <p:spPr/>
        <p:txBody>
          <a:bodyPr/>
          <a:lstStyle/>
          <a:p>
            <a:fld id="{6400ABA6-C3F6-584F-BE3C-2B56A7B44138}" type="slidenum">
              <a:t>‹#›</a:t>
            </a:fld>
            <a:endParaRPr lang="en-VN"/>
          </a:p>
        </p:txBody>
      </p:sp>
    </p:spTree>
    <p:extLst>
      <p:ext uri="{BB962C8B-B14F-4D97-AF65-F5344CB8AC3E}">
        <p14:creationId xmlns:p14="http://schemas.microsoft.com/office/powerpoint/2010/main" val="131705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44AF8-2195-5B9E-EC8C-4C6E7A49E1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7D351597-3A87-56DE-279A-E8644D6141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BDE79F5-0B67-F5FE-49FF-0202814A7592}"/>
              </a:ext>
            </a:extLst>
          </p:cNvPr>
          <p:cNvSpPr>
            <a:spLocks noGrp="1"/>
          </p:cNvSpPr>
          <p:nvPr>
            <p:ph type="dt" sz="half" idx="10"/>
          </p:nvPr>
        </p:nvSpPr>
        <p:spPr/>
        <p:txBody>
          <a:bodyPr/>
          <a:lstStyle/>
          <a:p>
            <a:fld id="{B6ACA167-5CE3-0B4A-80EC-C3612A48A56A}" type="datetimeFigureOut">
              <a:t>04/07/2023</a:t>
            </a:fld>
            <a:endParaRPr lang="en-VN"/>
          </a:p>
        </p:txBody>
      </p:sp>
      <p:sp>
        <p:nvSpPr>
          <p:cNvPr id="5" name="Footer Placeholder 4">
            <a:extLst>
              <a:ext uri="{FF2B5EF4-FFF2-40B4-BE49-F238E27FC236}">
                <a16:creationId xmlns:a16="http://schemas.microsoft.com/office/drawing/2014/main" id="{6781FC67-9BFA-DA4F-4031-B1EDEFEBB72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97A2A07-3F6D-C8CE-7FCF-1DA9ACD0C9B9}"/>
              </a:ext>
            </a:extLst>
          </p:cNvPr>
          <p:cNvSpPr>
            <a:spLocks noGrp="1"/>
          </p:cNvSpPr>
          <p:nvPr>
            <p:ph type="sldNum" sz="quarter" idx="12"/>
          </p:nvPr>
        </p:nvSpPr>
        <p:spPr/>
        <p:txBody>
          <a:bodyPr/>
          <a:lstStyle/>
          <a:p>
            <a:fld id="{6400ABA6-C3F6-584F-BE3C-2B56A7B44138}" type="slidenum">
              <a:t>‹#›</a:t>
            </a:fld>
            <a:endParaRPr lang="en-VN"/>
          </a:p>
        </p:txBody>
      </p:sp>
    </p:spTree>
    <p:extLst>
      <p:ext uri="{BB962C8B-B14F-4D97-AF65-F5344CB8AC3E}">
        <p14:creationId xmlns:p14="http://schemas.microsoft.com/office/powerpoint/2010/main" val="325645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D827-CDAF-4831-7287-490D4A00B7CF}"/>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3FBAC9B4-E4ED-F131-C487-686E39E9D6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5DAB85C-0BB0-5192-0E45-F9BE21B88BE9}"/>
              </a:ext>
            </a:extLst>
          </p:cNvPr>
          <p:cNvSpPr>
            <a:spLocks noGrp="1"/>
          </p:cNvSpPr>
          <p:nvPr>
            <p:ph type="dt" sz="half" idx="10"/>
          </p:nvPr>
        </p:nvSpPr>
        <p:spPr/>
        <p:txBody>
          <a:bodyPr/>
          <a:lstStyle/>
          <a:p>
            <a:fld id="{B6ACA167-5CE3-0B4A-80EC-C3612A48A56A}" type="datetimeFigureOut">
              <a:t>04/07/2023</a:t>
            </a:fld>
            <a:endParaRPr lang="en-VN"/>
          </a:p>
        </p:txBody>
      </p:sp>
      <p:sp>
        <p:nvSpPr>
          <p:cNvPr id="5" name="Footer Placeholder 4">
            <a:extLst>
              <a:ext uri="{FF2B5EF4-FFF2-40B4-BE49-F238E27FC236}">
                <a16:creationId xmlns:a16="http://schemas.microsoft.com/office/drawing/2014/main" id="{86CAE21D-BBCE-D86A-D133-9138C9FFD503}"/>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6F0DDF8-3897-EACE-06BA-FBEDDA9E3668}"/>
              </a:ext>
            </a:extLst>
          </p:cNvPr>
          <p:cNvSpPr>
            <a:spLocks noGrp="1"/>
          </p:cNvSpPr>
          <p:nvPr>
            <p:ph type="sldNum" sz="quarter" idx="12"/>
          </p:nvPr>
        </p:nvSpPr>
        <p:spPr/>
        <p:txBody>
          <a:bodyPr/>
          <a:lstStyle/>
          <a:p>
            <a:fld id="{6400ABA6-C3F6-584F-BE3C-2B56A7B44138}" type="slidenum">
              <a:t>‹#›</a:t>
            </a:fld>
            <a:endParaRPr lang="en-VN"/>
          </a:p>
        </p:txBody>
      </p:sp>
    </p:spTree>
    <p:extLst>
      <p:ext uri="{BB962C8B-B14F-4D97-AF65-F5344CB8AC3E}">
        <p14:creationId xmlns:p14="http://schemas.microsoft.com/office/powerpoint/2010/main" val="1674042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7408-B6A3-87C3-A811-A42524FBA3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497B9FD1-E242-40B9-1499-ABC84674B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7E7A6D-C447-CE88-631D-356E363DEE21}"/>
              </a:ext>
            </a:extLst>
          </p:cNvPr>
          <p:cNvSpPr>
            <a:spLocks noGrp="1"/>
          </p:cNvSpPr>
          <p:nvPr>
            <p:ph type="dt" sz="half" idx="10"/>
          </p:nvPr>
        </p:nvSpPr>
        <p:spPr/>
        <p:txBody>
          <a:bodyPr/>
          <a:lstStyle/>
          <a:p>
            <a:fld id="{B6ACA167-5CE3-0B4A-80EC-C3612A48A56A}" type="datetimeFigureOut">
              <a:t>04/07/2023</a:t>
            </a:fld>
            <a:endParaRPr lang="en-VN"/>
          </a:p>
        </p:txBody>
      </p:sp>
      <p:sp>
        <p:nvSpPr>
          <p:cNvPr id="5" name="Footer Placeholder 4">
            <a:extLst>
              <a:ext uri="{FF2B5EF4-FFF2-40B4-BE49-F238E27FC236}">
                <a16:creationId xmlns:a16="http://schemas.microsoft.com/office/drawing/2014/main" id="{5CA27A07-8656-D7F1-71CA-E372D23FB89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1A232A7F-19C5-EF3C-5C2A-E79119DDF025}"/>
              </a:ext>
            </a:extLst>
          </p:cNvPr>
          <p:cNvSpPr>
            <a:spLocks noGrp="1"/>
          </p:cNvSpPr>
          <p:nvPr>
            <p:ph type="sldNum" sz="quarter" idx="12"/>
          </p:nvPr>
        </p:nvSpPr>
        <p:spPr/>
        <p:txBody>
          <a:bodyPr/>
          <a:lstStyle/>
          <a:p>
            <a:fld id="{6400ABA6-C3F6-584F-BE3C-2B56A7B44138}" type="slidenum">
              <a:t>‹#›</a:t>
            </a:fld>
            <a:endParaRPr lang="en-VN"/>
          </a:p>
        </p:txBody>
      </p:sp>
    </p:spTree>
    <p:extLst>
      <p:ext uri="{BB962C8B-B14F-4D97-AF65-F5344CB8AC3E}">
        <p14:creationId xmlns:p14="http://schemas.microsoft.com/office/powerpoint/2010/main" val="157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F296-5D19-F795-70EC-AA918010CCFD}"/>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A59B6DFD-0D3B-46A7-FBA9-DE34CB3329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50C28353-95DD-9BFF-E4CE-EE90F7E64C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C0E85691-5A7D-DBC7-84ED-F4B698EF3094}"/>
              </a:ext>
            </a:extLst>
          </p:cNvPr>
          <p:cNvSpPr>
            <a:spLocks noGrp="1"/>
          </p:cNvSpPr>
          <p:nvPr>
            <p:ph type="dt" sz="half" idx="10"/>
          </p:nvPr>
        </p:nvSpPr>
        <p:spPr/>
        <p:txBody>
          <a:bodyPr/>
          <a:lstStyle/>
          <a:p>
            <a:fld id="{B6ACA167-5CE3-0B4A-80EC-C3612A48A56A}" type="datetimeFigureOut">
              <a:t>04/07/2023</a:t>
            </a:fld>
            <a:endParaRPr lang="en-VN"/>
          </a:p>
        </p:txBody>
      </p:sp>
      <p:sp>
        <p:nvSpPr>
          <p:cNvPr id="6" name="Footer Placeholder 5">
            <a:extLst>
              <a:ext uri="{FF2B5EF4-FFF2-40B4-BE49-F238E27FC236}">
                <a16:creationId xmlns:a16="http://schemas.microsoft.com/office/drawing/2014/main" id="{1A4A8A8B-315A-3114-CD2E-A2E465123F9B}"/>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0DC174D-0D44-6CBF-B749-95A3B7800FE5}"/>
              </a:ext>
            </a:extLst>
          </p:cNvPr>
          <p:cNvSpPr>
            <a:spLocks noGrp="1"/>
          </p:cNvSpPr>
          <p:nvPr>
            <p:ph type="sldNum" sz="quarter" idx="12"/>
          </p:nvPr>
        </p:nvSpPr>
        <p:spPr/>
        <p:txBody>
          <a:bodyPr/>
          <a:lstStyle/>
          <a:p>
            <a:fld id="{6400ABA6-C3F6-584F-BE3C-2B56A7B44138}" type="slidenum">
              <a:t>‹#›</a:t>
            </a:fld>
            <a:endParaRPr lang="en-VN"/>
          </a:p>
        </p:txBody>
      </p:sp>
    </p:spTree>
    <p:extLst>
      <p:ext uri="{BB962C8B-B14F-4D97-AF65-F5344CB8AC3E}">
        <p14:creationId xmlns:p14="http://schemas.microsoft.com/office/powerpoint/2010/main" val="18326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FF1A-B91A-AACD-DB98-F93A374F0104}"/>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561B9BD5-D8DA-F5C0-B78A-173AC461D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637D72-401F-901B-1641-0F4F810AFD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52924994-2A98-E8D7-8DE2-C44A2B8D13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C89C65-8326-EE6C-8752-1072BDE58A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5E629B72-79BA-5DC3-A451-9D43BBDA0848}"/>
              </a:ext>
            </a:extLst>
          </p:cNvPr>
          <p:cNvSpPr>
            <a:spLocks noGrp="1"/>
          </p:cNvSpPr>
          <p:nvPr>
            <p:ph type="dt" sz="half" idx="10"/>
          </p:nvPr>
        </p:nvSpPr>
        <p:spPr/>
        <p:txBody>
          <a:bodyPr/>
          <a:lstStyle/>
          <a:p>
            <a:fld id="{B6ACA167-5CE3-0B4A-80EC-C3612A48A56A}" type="datetimeFigureOut">
              <a:t>04/07/2023</a:t>
            </a:fld>
            <a:endParaRPr lang="en-VN"/>
          </a:p>
        </p:txBody>
      </p:sp>
      <p:sp>
        <p:nvSpPr>
          <p:cNvPr id="8" name="Footer Placeholder 7">
            <a:extLst>
              <a:ext uri="{FF2B5EF4-FFF2-40B4-BE49-F238E27FC236}">
                <a16:creationId xmlns:a16="http://schemas.microsoft.com/office/drawing/2014/main" id="{19E6F521-0BE3-9088-4A41-8971A409288F}"/>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9C870F36-F0F4-D5BF-999E-D381BBE9A4C1}"/>
              </a:ext>
            </a:extLst>
          </p:cNvPr>
          <p:cNvSpPr>
            <a:spLocks noGrp="1"/>
          </p:cNvSpPr>
          <p:nvPr>
            <p:ph type="sldNum" sz="quarter" idx="12"/>
          </p:nvPr>
        </p:nvSpPr>
        <p:spPr/>
        <p:txBody>
          <a:bodyPr/>
          <a:lstStyle/>
          <a:p>
            <a:fld id="{6400ABA6-C3F6-584F-BE3C-2B56A7B44138}" type="slidenum">
              <a:t>‹#›</a:t>
            </a:fld>
            <a:endParaRPr lang="en-VN"/>
          </a:p>
        </p:txBody>
      </p:sp>
    </p:spTree>
    <p:extLst>
      <p:ext uri="{BB962C8B-B14F-4D97-AF65-F5344CB8AC3E}">
        <p14:creationId xmlns:p14="http://schemas.microsoft.com/office/powerpoint/2010/main" val="250174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D088-E635-B1F6-A46F-1D144D303648}"/>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F353C7B7-04FF-C770-47CB-1D18AC84CA99}"/>
              </a:ext>
            </a:extLst>
          </p:cNvPr>
          <p:cNvSpPr>
            <a:spLocks noGrp="1"/>
          </p:cNvSpPr>
          <p:nvPr>
            <p:ph type="dt" sz="half" idx="10"/>
          </p:nvPr>
        </p:nvSpPr>
        <p:spPr/>
        <p:txBody>
          <a:bodyPr/>
          <a:lstStyle/>
          <a:p>
            <a:fld id="{B6ACA167-5CE3-0B4A-80EC-C3612A48A56A}" type="datetimeFigureOut">
              <a:t>04/07/2023</a:t>
            </a:fld>
            <a:endParaRPr lang="en-VN"/>
          </a:p>
        </p:txBody>
      </p:sp>
      <p:sp>
        <p:nvSpPr>
          <p:cNvPr id="4" name="Footer Placeholder 3">
            <a:extLst>
              <a:ext uri="{FF2B5EF4-FFF2-40B4-BE49-F238E27FC236}">
                <a16:creationId xmlns:a16="http://schemas.microsoft.com/office/drawing/2014/main" id="{D5B77A50-2205-71A4-6B43-886819B85606}"/>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6957DBDF-D1F9-9C1D-5417-DC837B066BEF}"/>
              </a:ext>
            </a:extLst>
          </p:cNvPr>
          <p:cNvSpPr>
            <a:spLocks noGrp="1"/>
          </p:cNvSpPr>
          <p:nvPr>
            <p:ph type="sldNum" sz="quarter" idx="12"/>
          </p:nvPr>
        </p:nvSpPr>
        <p:spPr/>
        <p:txBody>
          <a:bodyPr/>
          <a:lstStyle/>
          <a:p>
            <a:fld id="{6400ABA6-C3F6-584F-BE3C-2B56A7B44138}" type="slidenum">
              <a:t>‹#›</a:t>
            </a:fld>
            <a:endParaRPr lang="en-VN"/>
          </a:p>
        </p:txBody>
      </p:sp>
    </p:spTree>
    <p:extLst>
      <p:ext uri="{BB962C8B-B14F-4D97-AF65-F5344CB8AC3E}">
        <p14:creationId xmlns:p14="http://schemas.microsoft.com/office/powerpoint/2010/main" val="112910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DCC95F-A274-D879-7DFE-0BCDC3E5F77C}"/>
              </a:ext>
            </a:extLst>
          </p:cNvPr>
          <p:cNvSpPr>
            <a:spLocks noGrp="1"/>
          </p:cNvSpPr>
          <p:nvPr>
            <p:ph type="dt" sz="half" idx="10"/>
          </p:nvPr>
        </p:nvSpPr>
        <p:spPr/>
        <p:txBody>
          <a:bodyPr/>
          <a:lstStyle/>
          <a:p>
            <a:fld id="{B6ACA167-5CE3-0B4A-80EC-C3612A48A56A}" type="datetimeFigureOut">
              <a:t>04/07/2023</a:t>
            </a:fld>
            <a:endParaRPr lang="en-VN"/>
          </a:p>
        </p:txBody>
      </p:sp>
      <p:sp>
        <p:nvSpPr>
          <p:cNvPr id="3" name="Footer Placeholder 2">
            <a:extLst>
              <a:ext uri="{FF2B5EF4-FFF2-40B4-BE49-F238E27FC236}">
                <a16:creationId xmlns:a16="http://schemas.microsoft.com/office/drawing/2014/main" id="{730186FD-A073-6657-30BB-964AFDFA691E}"/>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DA8C511E-140C-6F5F-E114-1933A354AE8C}"/>
              </a:ext>
            </a:extLst>
          </p:cNvPr>
          <p:cNvSpPr>
            <a:spLocks noGrp="1"/>
          </p:cNvSpPr>
          <p:nvPr>
            <p:ph type="sldNum" sz="quarter" idx="12"/>
          </p:nvPr>
        </p:nvSpPr>
        <p:spPr/>
        <p:txBody>
          <a:bodyPr/>
          <a:lstStyle/>
          <a:p>
            <a:fld id="{6400ABA6-C3F6-584F-BE3C-2B56A7B44138}" type="slidenum">
              <a:t>‹#›</a:t>
            </a:fld>
            <a:endParaRPr lang="en-VN"/>
          </a:p>
        </p:txBody>
      </p:sp>
    </p:spTree>
    <p:extLst>
      <p:ext uri="{BB962C8B-B14F-4D97-AF65-F5344CB8AC3E}">
        <p14:creationId xmlns:p14="http://schemas.microsoft.com/office/powerpoint/2010/main" val="4543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7598-F4C0-772E-5732-F23BCE7B5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EA007F33-7FCB-18B7-358D-18D5CA415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2C35C65F-53C9-10EF-8E2C-FD28433B8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7D96C5-C85C-6B54-A2AB-9EEB90AB50D8}"/>
              </a:ext>
            </a:extLst>
          </p:cNvPr>
          <p:cNvSpPr>
            <a:spLocks noGrp="1"/>
          </p:cNvSpPr>
          <p:nvPr>
            <p:ph type="dt" sz="half" idx="10"/>
          </p:nvPr>
        </p:nvSpPr>
        <p:spPr/>
        <p:txBody>
          <a:bodyPr/>
          <a:lstStyle/>
          <a:p>
            <a:fld id="{B6ACA167-5CE3-0B4A-80EC-C3612A48A56A}" type="datetimeFigureOut">
              <a:t>04/07/2023</a:t>
            </a:fld>
            <a:endParaRPr lang="en-VN"/>
          </a:p>
        </p:txBody>
      </p:sp>
      <p:sp>
        <p:nvSpPr>
          <p:cNvPr id="6" name="Footer Placeholder 5">
            <a:extLst>
              <a:ext uri="{FF2B5EF4-FFF2-40B4-BE49-F238E27FC236}">
                <a16:creationId xmlns:a16="http://schemas.microsoft.com/office/drawing/2014/main" id="{FD2149D8-30B7-E3C3-D86C-19490864B698}"/>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F0D64987-F717-1613-B8B5-357D877CCD7E}"/>
              </a:ext>
            </a:extLst>
          </p:cNvPr>
          <p:cNvSpPr>
            <a:spLocks noGrp="1"/>
          </p:cNvSpPr>
          <p:nvPr>
            <p:ph type="sldNum" sz="quarter" idx="12"/>
          </p:nvPr>
        </p:nvSpPr>
        <p:spPr/>
        <p:txBody>
          <a:bodyPr/>
          <a:lstStyle/>
          <a:p>
            <a:fld id="{6400ABA6-C3F6-584F-BE3C-2B56A7B44138}" type="slidenum">
              <a:t>‹#›</a:t>
            </a:fld>
            <a:endParaRPr lang="en-VN"/>
          </a:p>
        </p:txBody>
      </p:sp>
    </p:spTree>
    <p:extLst>
      <p:ext uri="{BB962C8B-B14F-4D97-AF65-F5344CB8AC3E}">
        <p14:creationId xmlns:p14="http://schemas.microsoft.com/office/powerpoint/2010/main" val="669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F93E-1D02-0730-FDC6-1138894C14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6FB3B07F-C48D-9063-7B66-257212D40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EEF061E0-70B8-DF6A-0496-E7A349719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5E9480-3651-41AF-791E-6278E85DF47F}"/>
              </a:ext>
            </a:extLst>
          </p:cNvPr>
          <p:cNvSpPr>
            <a:spLocks noGrp="1"/>
          </p:cNvSpPr>
          <p:nvPr>
            <p:ph type="dt" sz="half" idx="10"/>
          </p:nvPr>
        </p:nvSpPr>
        <p:spPr/>
        <p:txBody>
          <a:bodyPr/>
          <a:lstStyle/>
          <a:p>
            <a:fld id="{B6ACA167-5CE3-0B4A-80EC-C3612A48A56A}" type="datetimeFigureOut">
              <a:t>04/07/2023</a:t>
            </a:fld>
            <a:endParaRPr lang="en-VN"/>
          </a:p>
        </p:txBody>
      </p:sp>
      <p:sp>
        <p:nvSpPr>
          <p:cNvPr id="6" name="Footer Placeholder 5">
            <a:extLst>
              <a:ext uri="{FF2B5EF4-FFF2-40B4-BE49-F238E27FC236}">
                <a16:creationId xmlns:a16="http://schemas.microsoft.com/office/drawing/2014/main" id="{2E159A15-4942-7075-FC99-ADE11283D689}"/>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EE4B8E0-E7A5-987B-EE28-BD9EBEF6889C}"/>
              </a:ext>
            </a:extLst>
          </p:cNvPr>
          <p:cNvSpPr>
            <a:spLocks noGrp="1"/>
          </p:cNvSpPr>
          <p:nvPr>
            <p:ph type="sldNum" sz="quarter" idx="12"/>
          </p:nvPr>
        </p:nvSpPr>
        <p:spPr/>
        <p:txBody>
          <a:bodyPr/>
          <a:lstStyle/>
          <a:p>
            <a:fld id="{6400ABA6-C3F6-584F-BE3C-2B56A7B44138}" type="slidenum">
              <a:t>‹#›</a:t>
            </a:fld>
            <a:endParaRPr lang="en-VN"/>
          </a:p>
        </p:txBody>
      </p:sp>
    </p:spTree>
    <p:extLst>
      <p:ext uri="{BB962C8B-B14F-4D97-AF65-F5344CB8AC3E}">
        <p14:creationId xmlns:p14="http://schemas.microsoft.com/office/powerpoint/2010/main" val="2564268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A4AB5C-683A-21A1-8E1A-BE4B249A15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42610D40-CA91-ADFA-5908-CA65C895EF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8C619A2-D749-3748-0B90-B2C9D815BB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CA167-5CE3-0B4A-80EC-C3612A48A56A}" type="datetimeFigureOut">
              <a:t>04/07/2023</a:t>
            </a:fld>
            <a:endParaRPr lang="en-VN"/>
          </a:p>
        </p:txBody>
      </p:sp>
      <p:sp>
        <p:nvSpPr>
          <p:cNvPr id="5" name="Footer Placeholder 4">
            <a:extLst>
              <a:ext uri="{FF2B5EF4-FFF2-40B4-BE49-F238E27FC236}">
                <a16:creationId xmlns:a16="http://schemas.microsoft.com/office/drawing/2014/main" id="{AA04E7C3-5807-BB85-71A7-8463FECD7E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32F56276-15A4-F4E0-7DD8-08913017D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0ABA6-C3F6-584F-BE3C-2B56A7B44138}" type="slidenum">
              <a:t>‹#›</a:t>
            </a:fld>
            <a:endParaRPr lang="en-VN"/>
          </a:p>
        </p:txBody>
      </p:sp>
    </p:spTree>
    <p:extLst>
      <p:ext uri="{BB962C8B-B14F-4D97-AF65-F5344CB8AC3E}">
        <p14:creationId xmlns:p14="http://schemas.microsoft.com/office/powerpoint/2010/main" val="1712731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583546-493A-AE2B-7A78-DDBBDE87FFAE}"/>
              </a:ext>
            </a:extLst>
          </p:cNvPr>
          <p:cNvSpPr txBox="1"/>
          <p:nvPr/>
        </p:nvSpPr>
        <p:spPr>
          <a:xfrm>
            <a:off x="2545493" y="150580"/>
            <a:ext cx="9373606" cy="523220"/>
          </a:xfrm>
          <a:prstGeom prst="rect">
            <a:avLst/>
          </a:prstGeom>
          <a:noFill/>
        </p:spPr>
        <p:txBody>
          <a:bodyPr wrap="square" rtlCol="0">
            <a:spAutoFit/>
          </a:bodyPr>
          <a:lstStyle/>
          <a:p>
            <a:r>
              <a:rPr lang="en-VN" sz="2800" b="1">
                <a:latin typeface="Segoe UI" panose="020B0502040204020203" pitchFamily="34" charset="0"/>
                <a:cs typeface="Segoe UI" panose="020B0502040204020203" pitchFamily="34" charset="0"/>
              </a:rPr>
              <a:t>ÔM lấy niềm đau Ôn OOP CK UIT</a:t>
            </a:r>
          </a:p>
        </p:txBody>
      </p:sp>
      <p:sp>
        <p:nvSpPr>
          <p:cNvPr id="5" name="TextBox 4">
            <a:extLst>
              <a:ext uri="{FF2B5EF4-FFF2-40B4-BE49-F238E27FC236}">
                <a16:creationId xmlns:a16="http://schemas.microsoft.com/office/drawing/2014/main" id="{09DBD6A4-6CD6-B46B-F685-B9AC64E4C14B}"/>
              </a:ext>
            </a:extLst>
          </p:cNvPr>
          <p:cNvSpPr txBox="1"/>
          <p:nvPr/>
        </p:nvSpPr>
        <p:spPr>
          <a:xfrm>
            <a:off x="435935" y="661443"/>
            <a:ext cx="7219506" cy="523220"/>
          </a:xfrm>
          <a:prstGeom prst="rect">
            <a:avLst/>
          </a:prstGeom>
          <a:noFill/>
        </p:spPr>
        <p:txBody>
          <a:bodyPr wrap="square" rtlCol="0">
            <a:spAutoFit/>
          </a:bodyPr>
          <a:lstStyle/>
          <a:p>
            <a:r>
              <a:rPr lang="en-VN" sz="2800" b="1"/>
              <a:t>Dạng 1 : Quét sạch </a:t>
            </a:r>
            <a:r>
              <a:rPr lang="en-VN" sz="2800" b="1">
                <a:solidFill>
                  <a:schemeClr val="accent1">
                    <a:lumMod val="75000"/>
                  </a:schemeClr>
                </a:solidFill>
              </a:rPr>
              <a:t> Lý Thuyết OOP</a:t>
            </a:r>
          </a:p>
        </p:txBody>
      </p:sp>
      <p:sp>
        <p:nvSpPr>
          <p:cNvPr id="8" name="TextBox 7">
            <a:extLst>
              <a:ext uri="{FF2B5EF4-FFF2-40B4-BE49-F238E27FC236}">
                <a16:creationId xmlns:a16="http://schemas.microsoft.com/office/drawing/2014/main" id="{D2561BA2-71F6-A26C-BD9C-DBDC675BF61B}"/>
              </a:ext>
            </a:extLst>
          </p:cNvPr>
          <p:cNvSpPr txBox="1"/>
          <p:nvPr/>
        </p:nvSpPr>
        <p:spPr>
          <a:xfrm>
            <a:off x="435935" y="1184663"/>
            <a:ext cx="8123275" cy="954107"/>
          </a:xfrm>
          <a:prstGeom prst="rect">
            <a:avLst/>
          </a:prstGeom>
          <a:noFill/>
        </p:spPr>
        <p:txBody>
          <a:bodyPr wrap="square" rtlCol="0">
            <a:spAutoFit/>
          </a:bodyPr>
          <a:lstStyle/>
          <a:p>
            <a:r>
              <a:rPr lang="en-VN" sz="2800">
                <a:latin typeface="Segoe UI" panose="020B0502040204020203" pitchFamily="34" charset="0"/>
                <a:cs typeface="Segoe UI" panose="020B0502040204020203" pitchFamily="34" charset="0"/>
              </a:rPr>
              <a:t>Câu 1</a:t>
            </a:r>
          </a:p>
          <a:p>
            <a:r>
              <a:rPr lang="en-US" sz="2800">
                <a:latin typeface="Segoe UI" panose="020B0502040204020203" pitchFamily="34" charset="0"/>
                <a:cs typeface="Segoe UI" panose="020B0502040204020203" pitchFamily="34" charset="0"/>
              </a:rPr>
              <a:t>a. Phân biệt </a:t>
            </a:r>
            <a:r>
              <a:rPr lang="en-US" sz="2400">
                <a:latin typeface="Segoe UI" panose="020B0502040204020203" pitchFamily="34" charset="0"/>
                <a:cs typeface="Segoe UI" panose="020B0502040204020203" pitchFamily="34" charset="0"/>
              </a:rPr>
              <a:t>private</a:t>
            </a:r>
            <a:r>
              <a:rPr lang="en-US" sz="2800">
                <a:latin typeface="Segoe UI" panose="020B0502040204020203" pitchFamily="34" charset="0"/>
                <a:cs typeface="Segoe UI" panose="020B0502040204020203" pitchFamily="34" charset="0"/>
              </a:rPr>
              <a:t>, protected, public (1 điểm) </a:t>
            </a:r>
          </a:p>
        </p:txBody>
      </p:sp>
      <p:sp>
        <p:nvSpPr>
          <p:cNvPr id="9" name="TextBox 8">
            <a:extLst>
              <a:ext uri="{FF2B5EF4-FFF2-40B4-BE49-F238E27FC236}">
                <a16:creationId xmlns:a16="http://schemas.microsoft.com/office/drawing/2014/main" id="{EBEFD8D5-19D9-25DE-FAC4-438846D263E3}"/>
              </a:ext>
            </a:extLst>
          </p:cNvPr>
          <p:cNvSpPr txBox="1"/>
          <p:nvPr/>
        </p:nvSpPr>
        <p:spPr>
          <a:xfrm>
            <a:off x="435935" y="2397211"/>
            <a:ext cx="11483164" cy="3416320"/>
          </a:xfrm>
          <a:prstGeom prst="rect">
            <a:avLst/>
          </a:prstGeom>
          <a:noFill/>
        </p:spPr>
        <p:txBody>
          <a:bodyPr wrap="square" rtlCol="0">
            <a:spAutoFit/>
          </a:bodyPr>
          <a:lstStyle/>
          <a:p>
            <a:r>
              <a:rPr lang="en-VN" sz="2400" b="1">
                <a:latin typeface="Segoe UI" panose="020B0502040204020203" pitchFamily="34" charset="0"/>
                <a:cs typeface="Segoe UI" panose="020B0502040204020203" pitchFamily="34" charset="0"/>
              </a:rPr>
              <a:t>Giải:</a:t>
            </a:r>
          </a:p>
          <a:p>
            <a:r>
              <a:rPr lang="vi-VN" sz="2400">
                <a:latin typeface="Segoe UI" panose="020B0502040204020203" pitchFamily="34" charset="0"/>
                <a:cs typeface="Segoe UI" panose="020B0502040204020203" pitchFamily="34" charset="0"/>
              </a:rPr>
              <a:t> Các từ khoá </a:t>
            </a:r>
            <a:r>
              <a:rPr lang="vi-VN" sz="2400" b="1">
                <a:solidFill>
                  <a:schemeClr val="accent1">
                    <a:lumMod val="75000"/>
                  </a:schemeClr>
                </a:solidFill>
                <a:latin typeface="Segoe UI" panose="020B0502040204020203" pitchFamily="34" charset="0"/>
                <a:cs typeface="Segoe UI" panose="020B0502040204020203" pitchFamily="34" charset="0"/>
              </a:rPr>
              <a:t>private, protected và public </a:t>
            </a:r>
            <a:r>
              <a:rPr lang="vi-VN" sz="2400">
                <a:latin typeface="Segoe UI" panose="020B0502040204020203" pitchFamily="34" charset="0"/>
                <a:cs typeface="Segoe UI" panose="020B0502040204020203" pitchFamily="34" charset="0"/>
              </a:rPr>
              <a:t>được sử dụng để xác định </a:t>
            </a:r>
            <a:r>
              <a:rPr lang="vi-VN" sz="2400" b="1">
                <a:solidFill>
                  <a:schemeClr val="accent1">
                    <a:lumMod val="75000"/>
                  </a:schemeClr>
                </a:solidFill>
                <a:latin typeface="Segoe UI" panose="020B0502040204020203" pitchFamily="34" charset="0"/>
                <a:cs typeface="Segoe UI" panose="020B0502040204020203" pitchFamily="34" charset="0"/>
              </a:rPr>
              <a:t>phạm vi truy cập </a:t>
            </a:r>
            <a:r>
              <a:rPr lang="vi-VN" sz="2400">
                <a:latin typeface="Segoe UI" panose="020B0502040204020203" pitchFamily="34" charset="0"/>
                <a:cs typeface="Segoe UI" panose="020B0502040204020203" pitchFamily="34" charset="0"/>
              </a:rPr>
              <a:t>của </a:t>
            </a:r>
            <a:r>
              <a:rPr lang="vi-VN" sz="2400" b="1">
                <a:latin typeface="Segoe UI" panose="020B0502040204020203" pitchFamily="34" charset="0"/>
                <a:cs typeface="Segoe UI" panose="020B0502040204020203" pitchFamily="34" charset="0"/>
              </a:rPr>
              <a:t>các</a:t>
            </a:r>
            <a:r>
              <a:rPr lang="vi-VN" sz="2400">
                <a:latin typeface="Segoe UI" panose="020B0502040204020203" pitchFamily="34" charset="0"/>
                <a:cs typeface="Segoe UI" panose="020B0502040204020203" pitchFamily="34" charset="0"/>
              </a:rPr>
              <a:t> </a:t>
            </a:r>
            <a:r>
              <a:rPr lang="vi-VN" sz="2400" b="1">
                <a:latin typeface="Segoe UI" panose="020B0502040204020203" pitchFamily="34" charset="0"/>
                <a:cs typeface="Segoe UI" panose="020B0502040204020203" pitchFamily="34" charset="0"/>
              </a:rPr>
              <a:t>thuộc tính </a:t>
            </a:r>
            <a:r>
              <a:rPr lang="vi-VN" sz="2400">
                <a:latin typeface="Segoe UI" panose="020B0502040204020203" pitchFamily="34" charset="0"/>
                <a:cs typeface="Segoe UI" panose="020B0502040204020203" pitchFamily="34" charset="0"/>
              </a:rPr>
              <a:t>và </a:t>
            </a:r>
            <a:r>
              <a:rPr lang="vi-VN" sz="2400" b="1">
                <a:latin typeface="Segoe UI" panose="020B0502040204020203" pitchFamily="34" charset="0"/>
                <a:cs typeface="Segoe UI" panose="020B0502040204020203" pitchFamily="34" charset="0"/>
              </a:rPr>
              <a:t>phương thức </a:t>
            </a:r>
            <a:r>
              <a:rPr lang="vi-VN" sz="2400">
                <a:latin typeface="Segoe UI" panose="020B0502040204020203" pitchFamily="34" charset="0"/>
                <a:cs typeface="Segoe UI" panose="020B0502040204020203" pitchFamily="34" charset="0"/>
              </a:rPr>
              <a:t>của một lớp.</a:t>
            </a:r>
          </a:p>
          <a:p>
            <a:pPr marL="457200" indent="-457200">
              <a:buFont typeface="Arial" panose="020B0604020202020204" pitchFamily="34" charset="0"/>
              <a:buChar char="•"/>
            </a:pPr>
            <a:r>
              <a:rPr lang="vi-VN" sz="2400">
                <a:latin typeface="Segoe UI" panose="020B0502040204020203" pitchFamily="34" charset="0"/>
                <a:cs typeface="Segoe UI" panose="020B0502040204020203" pitchFamily="34" charset="0"/>
              </a:rPr>
              <a:t>Public: </a:t>
            </a:r>
            <a:r>
              <a:rPr lang="vi-VN" sz="2400" b="1">
                <a:latin typeface="Segoe UI" panose="020B0502040204020203" pitchFamily="34" charset="0"/>
                <a:cs typeface="Segoe UI" panose="020B0502040204020203" pitchFamily="34" charset="0"/>
              </a:rPr>
              <a:t>Mọi thành phần </a:t>
            </a:r>
            <a:r>
              <a:rPr lang="vi-VN" sz="2400">
                <a:latin typeface="Segoe UI" panose="020B0502040204020203" pitchFamily="34" charset="0"/>
                <a:cs typeface="Segoe UI" panose="020B0502040204020203" pitchFamily="34" charset="0"/>
              </a:rPr>
              <a:t>trong phần </a:t>
            </a:r>
            <a:r>
              <a:rPr lang="vi-VN" sz="2400" b="1">
                <a:solidFill>
                  <a:schemeClr val="accent1">
                    <a:lumMod val="75000"/>
                  </a:schemeClr>
                </a:solidFill>
                <a:latin typeface="Segoe UI" panose="020B0502040204020203" pitchFamily="34" charset="0"/>
                <a:cs typeface="Segoe UI" panose="020B0502040204020203" pitchFamily="34" charset="0"/>
              </a:rPr>
              <a:t>public</a:t>
            </a:r>
            <a:r>
              <a:rPr lang="vi-VN" sz="2400">
                <a:latin typeface="Segoe UI" panose="020B0502040204020203" pitchFamily="34" charset="0"/>
                <a:cs typeface="Segoe UI" panose="020B0502040204020203" pitchFamily="34" charset="0"/>
              </a:rPr>
              <a:t> đều có thể truy xuất trong bất kỳ hàm nào.</a:t>
            </a:r>
          </a:p>
          <a:p>
            <a:pPr marL="457200" indent="-457200">
              <a:buFont typeface="Arial" panose="020B0604020202020204" pitchFamily="34" charset="0"/>
              <a:buChar char="•"/>
            </a:pPr>
            <a:r>
              <a:rPr lang="vi-VN" sz="2400">
                <a:latin typeface="Segoe UI" panose="020B0502040204020203" pitchFamily="34" charset="0"/>
                <a:cs typeface="Segoe UI" panose="020B0502040204020203" pitchFamily="34" charset="0"/>
              </a:rPr>
              <a:t>Private:  </a:t>
            </a:r>
            <a:r>
              <a:rPr lang="vi-VN" sz="2400" b="1">
                <a:solidFill>
                  <a:schemeClr val="accent5">
                    <a:lumMod val="75000"/>
                  </a:schemeClr>
                </a:solidFill>
                <a:latin typeface="Segoe UI" panose="020B0502040204020203" pitchFamily="34" charset="0"/>
                <a:cs typeface="Segoe UI" panose="020B0502040204020203" pitchFamily="34" charset="0"/>
              </a:rPr>
              <a:t>Những thành phần </a:t>
            </a:r>
            <a:r>
              <a:rPr lang="vi-VN" sz="2400">
                <a:latin typeface="Segoe UI" panose="020B0502040204020203" pitchFamily="34" charset="0"/>
                <a:cs typeface="Segoe UI" panose="020B0502040204020203" pitchFamily="34" charset="0"/>
              </a:rPr>
              <a:t>được liệt kê trong phần </a:t>
            </a:r>
            <a:r>
              <a:rPr lang="vi-VN" sz="2400" b="1">
                <a:solidFill>
                  <a:schemeClr val="accent1">
                    <a:lumMod val="75000"/>
                  </a:schemeClr>
                </a:solidFill>
                <a:latin typeface="Segoe UI" panose="020B0502040204020203" pitchFamily="34" charset="0"/>
                <a:cs typeface="Segoe UI" panose="020B0502040204020203" pitchFamily="34" charset="0"/>
              </a:rPr>
              <a:t>private</a:t>
            </a:r>
            <a:r>
              <a:rPr lang="vi-VN" sz="2400">
                <a:latin typeface="Segoe UI" panose="020B0502040204020203" pitchFamily="34" charset="0"/>
                <a:cs typeface="Segoe UI" panose="020B0502040204020203" pitchFamily="34" charset="0"/>
              </a:rPr>
              <a:t> chỉ được </a:t>
            </a:r>
            <a:r>
              <a:rPr lang="vi-VN" sz="2400" b="1">
                <a:solidFill>
                  <a:srgbClr val="FF0000"/>
                </a:solidFill>
                <a:latin typeface="Segoe UI" panose="020B0502040204020203" pitchFamily="34" charset="0"/>
                <a:cs typeface="Segoe UI" panose="020B0502040204020203" pitchFamily="34" charset="0"/>
              </a:rPr>
              <a:t>truy xuất </a:t>
            </a:r>
            <a:r>
              <a:rPr lang="vi-VN" sz="2400" b="1">
                <a:solidFill>
                  <a:schemeClr val="accent5">
                    <a:lumMod val="50000"/>
                  </a:schemeClr>
                </a:solidFill>
                <a:latin typeface="Segoe UI" panose="020B0502040204020203" pitchFamily="34" charset="0"/>
                <a:cs typeface="Segoe UI" panose="020B0502040204020203" pitchFamily="34" charset="0"/>
              </a:rPr>
              <a:t>bên trong phạm vi lớp.</a:t>
            </a:r>
          </a:p>
          <a:p>
            <a:pPr marL="457200" indent="-457200">
              <a:buFont typeface="Arial" panose="020B0604020202020204" pitchFamily="34" charset="0"/>
              <a:buChar char="•"/>
            </a:pPr>
            <a:r>
              <a:rPr lang="vi-VN" sz="2400" b="1">
                <a:solidFill>
                  <a:schemeClr val="accent5">
                    <a:lumMod val="50000"/>
                  </a:schemeClr>
                </a:solidFill>
                <a:latin typeface="Segoe UI" panose="020B0502040204020203" pitchFamily="34" charset="0"/>
                <a:cs typeface="Segoe UI" panose="020B0502040204020203" pitchFamily="34" charset="0"/>
              </a:rPr>
              <a:t>Protected :</a:t>
            </a:r>
            <a:r>
              <a:rPr lang="vi-VN" sz="2400" b="0" i="0">
                <a:solidFill>
                  <a:srgbClr val="111111"/>
                </a:solidFill>
                <a:effectLst/>
                <a:latin typeface="Segoe UI" panose="020B0502040204020203" pitchFamily="34" charset="0"/>
                <a:cs typeface="Segoe UI" panose="020B0502040204020203" pitchFamily="34" charset="0"/>
              </a:rPr>
              <a:t>Các thành phần được khai báo là protected chỉ có thể truy cập từ bên trong lớp hoặc các lớp kế thừa từ lớp đó.</a:t>
            </a:r>
            <a:endParaRPr lang="vi-VN" sz="2400" b="1">
              <a:solidFill>
                <a:schemeClr val="accent5">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0255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FBF554-3DAE-C526-A92D-CB0242C8662E}"/>
              </a:ext>
            </a:extLst>
          </p:cNvPr>
          <p:cNvSpPr txBox="1"/>
          <p:nvPr/>
        </p:nvSpPr>
        <p:spPr>
          <a:xfrm>
            <a:off x="220717" y="168166"/>
            <a:ext cx="12055366" cy="6001643"/>
          </a:xfrm>
          <a:prstGeom prst="rect">
            <a:avLst/>
          </a:prstGeom>
          <a:noFill/>
        </p:spPr>
        <p:txBody>
          <a:bodyPr wrap="square" rtlCol="0">
            <a:spAutoFit/>
          </a:bodyPr>
          <a:lstStyle/>
          <a:p>
            <a:r>
              <a:rPr lang="en-VN" sz="3600" b="1">
                <a:latin typeface="Segoe UI" panose="020B0502040204020203" pitchFamily="34" charset="0"/>
                <a:cs typeface="Segoe UI" panose="020B0502040204020203" pitchFamily="34" charset="0"/>
              </a:rPr>
              <a:t>2018 </a:t>
            </a:r>
            <a:endParaRPr lang="vi-VN" sz="3600" b="0">
              <a:effectLst/>
              <a:latin typeface="Segoe UI" panose="020B0502040204020203" pitchFamily="34" charset="0"/>
              <a:cs typeface="Segoe UI" panose="020B0502040204020203" pitchFamily="34" charset="0"/>
            </a:endParaRPr>
          </a:p>
          <a:p>
            <a:pPr marL="126365" marR="66040" rtl="0" fontAlgn="base">
              <a:spcBef>
                <a:spcPts val="0"/>
              </a:spcBef>
              <a:spcAft>
                <a:spcPts val="0"/>
              </a:spcAft>
              <a:buFont typeface="+mj-lt"/>
              <a:buAutoNum type="arabicPeriod"/>
            </a:pPr>
            <a:r>
              <a:rPr lang="vi-VN" sz="2800" b="0" i="0" u="none" strike="noStrike">
                <a:solidFill>
                  <a:srgbClr val="000000"/>
                </a:solidFill>
                <a:effectLst/>
                <a:latin typeface="Segoe UI" panose="020B0502040204020203" pitchFamily="34" charset="0"/>
                <a:cs typeface="Segoe UI" panose="020B0502040204020203" pitchFamily="34" charset="0"/>
              </a:rPr>
              <a:t>Hàm thuần ảo là gì? Lớp trừu tượng là gì? Cho ví dụ minh họa. (1đ)</a:t>
            </a:r>
          </a:p>
          <a:p>
            <a:pPr marR="66040" indent="354965" rtl="0">
              <a:spcBef>
                <a:spcPts val="0"/>
              </a:spcBef>
              <a:spcAft>
                <a:spcPts val="0"/>
              </a:spcAft>
            </a:pPr>
            <a:r>
              <a:rPr lang="vi-VN" sz="2800" b="0" i="0" u="none" strike="noStrike">
                <a:solidFill>
                  <a:srgbClr val="000000"/>
                </a:solidFill>
                <a:effectLst/>
                <a:latin typeface="Segoe UI" panose="020B0502040204020203" pitchFamily="34" charset="0"/>
                <a:cs typeface="Segoe UI" panose="020B0502040204020203" pitchFamily="34" charset="0"/>
              </a:rPr>
              <a:t>Hàm thuần ảo (Phương thức ảo thuần tuý)</a:t>
            </a:r>
          </a:p>
          <a:p>
            <a:pPr marL="457200" marR="66040" indent="-457200" rtl="0">
              <a:spcBef>
                <a:spcPts val="0"/>
              </a:spcBef>
              <a:spcAft>
                <a:spcPts val="0"/>
              </a:spcAft>
              <a:buFont typeface="Arial" panose="020B0604020202020204" pitchFamily="34" charset="0"/>
              <a:buChar char="•"/>
            </a:pPr>
            <a:r>
              <a:rPr lang="vi-VN" sz="2800" b="0" i="0" u="none" strike="noStrike">
                <a:solidFill>
                  <a:srgbClr val="000000"/>
                </a:solidFill>
                <a:effectLst/>
                <a:latin typeface="Segoe UI" panose="020B0502040204020203" pitchFamily="34" charset="0"/>
                <a:cs typeface="Segoe UI" panose="020B0502040204020203" pitchFamily="34" charset="0"/>
              </a:rPr>
              <a:t> Có ý nghĩa cho việc tổ chức sơ đồ phân cấp các lớp, </a:t>
            </a:r>
          </a:p>
          <a:p>
            <a:pPr marL="457200" marR="66040" indent="-457200" rtl="0">
              <a:spcBef>
                <a:spcPts val="0"/>
              </a:spcBef>
              <a:spcAft>
                <a:spcPts val="0"/>
              </a:spcAft>
              <a:buFont typeface="Arial" panose="020B0604020202020204" pitchFamily="34" charset="0"/>
              <a:buChar char="•"/>
            </a:pPr>
            <a:r>
              <a:rPr lang="vi-VN" sz="2800" b="0" i="0" u="none" strike="noStrike">
                <a:solidFill>
                  <a:srgbClr val="000000"/>
                </a:solidFill>
                <a:effectLst/>
                <a:latin typeface="Segoe UI" panose="020B0502040204020203" pitchFamily="34" charset="0"/>
                <a:cs typeface="Segoe UI" panose="020B0502040204020203" pitchFamily="34" charset="0"/>
              </a:rPr>
              <a:t> đóng vai trò chừa sẵn chỗ trống cho các lớp con điền vào với phiên bản phù hợp. </a:t>
            </a:r>
          </a:p>
          <a:p>
            <a:pPr marL="457200" marR="66040" indent="-457200" rtl="0">
              <a:spcBef>
                <a:spcPts val="0"/>
              </a:spcBef>
              <a:spcAft>
                <a:spcPts val="0"/>
              </a:spcAft>
              <a:buFont typeface="Arial" panose="020B0604020202020204" pitchFamily="34" charset="0"/>
              <a:buChar char="•"/>
            </a:pPr>
            <a:r>
              <a:rPr lang="vi-VN" sz="2800" b="0" i="0" u="none" strike="noStrike">
                <a:solidFill>
                  <a:srgbClr val="000000"/>
                </a:solidFill>
                <a:effectLst/>
                <a:latin typeface="Segoe UI" panose="020B0502040204020203" pitchFamily="34" charset="0"/>
                <a:cs typeface="Segoe UI" panose="020B0502040204020203" pitchFamily="34" charset="0"/>
              </a:rPr>
              <a:t>Phương thức ảo thuần tuý là phương thức ảo không có nội dung, được khai báo với từ khóa virtual và được gán giá trị =0</a:t>
            </a:r>
          </a:p>
          <a:p>
            <a:pPr marL="457200" marR="66040" indent="-457200" rtl="0">
              <a:spcBef>
                <a:spcPts val="0"/>
              </a:spcBef>
              <a:spcAft>
                <a:spcPts val="0"/>
              </a:spcAft>
              <a:buFont typeface="Courier New" panose="02070309020205020404" pitchFamily="49" charset="0"/>
              <a:buChar char="o"/>
            </a:pPr>
            <a:r>
              <a:rPr lang="vi-VN" sz="2800" b="0" i="0" u="none" strike="noStrike">
                <a:solidFill>
                  <a:srgbClr val="000000"/>
                </a:solidFill>
                <a:effectLst/>
                <a:latin typeface="Segoe UI" panose="020B0502040204020203" pitchFamily="34" charset="0"/>
                <a:cs typeface="Segoe UI" panose="020B0502040204020203" pitchFamily="34" charset="0"/>
              </a:rPr>
              <a:t>Khi lớp có phương thức ảo thuần tuý, lớp trở thành </a:t>
            </a:r>
            <a:r>
              <a:rPr lang="vi-VN" sz="2800" b="1" i="0" u="none" strike="noStrike">
                <a:solidFill>
                  <a:srgbClr val="000000"/>
                </a:solidFill>
                <a:effectLst/>
                <a:latin typeface="Segoe UI" panose="020B0502040204020203" pitchFamily="34" charset="0"/>
                <a:cs typeface="Segoe UI" panose="020B0502040204020203" pitchFamily="34" charset="0"/>
              </a:rPr>
              <a:t>lớp cơ sở trừu tượng</a:t>
            </a:r>
            <a:r>
              <a:rPr lang="vi-VN" sz="2800" b="0" i="0" u="none" strike="noStrike">
                <a:solidFill>
                  <a:srgbClr val="000000"/>
                </a:solidFill>
                <a:effectLst/>
                <a:latin typeface="Segoe UI" panose="020B0502040204020203" pitchFamily="34" charset="0"/>
                <a:cs typeface="Segoe UI" panose="020B0502040204020203" pitchFamily="34" charset="0"/>
              </a:rPr>
              <a:t>. Lớp cơ sở trừu tượng không có đối tượng nào thuộc chính nó. </a:t>
            </a:r>
            <a:endParaRPr lang="vi-VN" sz="4800" b="0">
              <a:effectLst/>
              <a:latin typeface="Segoe UI" panose="020B0502040204020203" pitchFamily="34" charset="0"/>
              <a:cs typeface="Segoe UI" panose="020B0502040204020203" pitchFamily="34" charset="0"/>
            </a:endParaRPr>
          </a:p>
          <a:p>
            <a:br>
              <a:rPr lang="vi-VN" sz="4800">
                <a:latin typeface="Segoe UI" panose="020B0502040204020203" pitchFamily="34" charset="0"/>
                <a:cs typeface="Segoe UI" panose="020B0502040204020203" pitchFamily="34" charset="0"/>
              </a:rPr>
            </a:br>
            <a:endParaRPr lang="en-VN" sz="4800" b="1">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56612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FBF554-3DAE-C526-A92D-CB0242C8662E}"/>
              </a:ext>
            </a:extLst>
          </p:cNvPr>
          <p:cNvSpPr txBox="1"/>
          <p:nvPr/>
        </p:nvSpPr>
        <p:spPr>
          <a:xfrm>
            <a:off x="220717" y="168166"/>
            <a:ext cx="12055366" cy="6617196"/>
          </a:xfrm>
          <a:prstGeom prst="rect">
            <a:avLst/>
          </a:prstGeom>
          <a:noFill/>
        </p:spPr>
        <p:txBody>
          <a:bodyPr wrap="square" rtlCol="0">
            <a:spAutoFit/>
          </a:bodyPr>
          <a:lstStyle/>
          <a:p>
            <a:r>
              <a:rPr lang="en-VN" sz="3200" b="1">
                <a:latin typeface="Segoe UI" panose="020B0502040204020203" pitchFamily="34" charset="0"/>
                <a:cs typeface="Segoe UI" panose="020B0502040204020203" pitchFamily="34" charset="0"/>
              </a:rPr>
              <a:t>2018 </a:t>
            </a:r>
            <a:endParaRPr lang="vi-VN" sz="3200" b="0">
              <a:effectLst/>
              <a:latin typeface="Segoe UI" panose="020B0502040204020203" pitchFamily="34" charset="0"/>
              <a:cs typeface="Segoe UI" panose="020B0502040204020203" pitchFamily="34" charset="0"/>
            </a:endParaRPr>
          </a:p>
          <a:p>
            <a:r>
              <a:rPr lang="vi-VN" sz="2800" b="0">
                <a:solidFill>
                  <a:srgbClr val="0000FF"/>
                </a:solidFill>
                <a:effectLst/>
                <a:latin typeface="Menlo" panose="020B0609030804020204" pitchFamily="49" charset="0"/>
              </a:rPr>
              <a:t>class</a:t>
            </a:r>
            <a:r>
              <a:rPr lang="vi-VN" sz="2800" b="0">
                <a:solidFill>
                  <a:srgbClr val="000000"/>
                </a:solidFill>
                <a:effectLst/>
                <a:latin typeface="Menlo" panose="020B0609030804020204" pitchFamily="49" charset="0"/>
              </a:rPr>
              <a:t> </a:t>
            </a:r>
            <a:r>
              <a:rPr lang="vi-VN" sz="2800" b="0">
                <a:solidFill>
                  <a:srgbClr val="2B91AF"/>
                </a:solidFill>
                <a:effectLst/>
                <a:latin typeface="Menlo" panose="020B0609030804020204" pitchFamily="49" charset="0"/>
              </a:rPr>
              <a:t>Shape</a:t>
            </a:r>
            <a:r>
              <a:rPr lang="vi-VN" sz="2800" b="0">
                <a:solidFill>
                  <a:srgbClr val="000000"/>
                </a:solidFill>
                <a:effectLst/>
                <a:latin typeface="Menlo" panose="020B0609030804020204" pitchFamily="49" charset="0"/>
              </a:rPr>
              <a:t> {</a:t>
            </a:r>
            <a:r>
              <a:rPr lang="vi-VN" sz="2800" b="0">
                <a:solidFill>
                  <a:srgbClr val="008000"/>
                </a:solidFill>
                <a:effectLst/>
                <a:latin typeface="Menlo" panose="020B0609030804020204" pitchFamily="49" charset="0"/>
              </a:rPr>
              <a:t> //Lớp trừu tượng</a:t>
            </a:r>
            <a:endParaRPr lang="vi-VN" sz="2800" b="0">
              <a:solidFill>
                <a:srgbClr val="000000"/>
              </a:solidFill>
              <a:effectLst/>
              <a:latin typeface="Menlo" panose="020B0609030804020204" pitchFamily="49" charset="0"/>
            </a:endParaRPr>
          </a:p>
          <a:p>
            <a:r>
              <a:rPr lang="vi-VN" sz="2800" b="0">
                <a:solidFill>
                  <a:srgbClr val="0000FF"/>
                </a:solidFill>
                <a:effectLst/>
                <a:latin typeface="Menlo" panose="020B0609030804020204" pitchFamily="49" charset="0"/>
              </a:rPr>
              <a:t>public:</a:t>
            </a:r>
            <a:endParaRPr lang="vi-VN" sz="2800" b="0">
              <a:solidFill>
                <a:srgbClr val="000000"/>
              </a:solidFill>
              <a:effectLst/>
              <a:latin typeface="Menlo" panose="020B0609030804020204" pitchFamily="49" charset="0"/>
            </a:endParaRPr>
          </a:p>
          <a:p>
            <a:r>
              <a:rPr lang="vi-VN" sz="2800" b="0">
                <a:solidFill>
                  <a:srgbClr val="0000FF"/>
                </a:solidFill>
                <a:effectLst/>
                <a:latin typeface="Menlo" panose="020B0609030804020204" pitchFamily="49" charset="0"/>
              </a:rPr>
              <a:t>virtual</a:t>
            </a:r>
            <a:r>
              <a:rPr lang="vi-VN" sz="2800" b="0">
                <a:solidFill>
                  <a:srgbClr val="000000"/>
                </a:solidFill>
                <a:effectLst/>
                <a:latin typeface="Menlo" panose="020B0609030804020204" pitchFamily="49" charset="0"/>
              </a:rPr>
              <a:t> </a:t>
            </a:r>
            <a:r>
              <a:rPr lang="vi-VN" sz="2800" b="0">
                <a:solidFill>
                  <a:srgbClr val="0000FF"/>
                </a:solidFill>
                <a:effectLst/>
                <a:latin typeface="Menlo" panose="020B0609030804020204" pitchFamily="49" charset="0"/>
              </a:rPr>
              <a:t>void</a:t>
            </a:r>
            <a:r>
              <a:rPr lang="vi-VN" sz="2800" b="0">
                <a:solidFill>
                  <a:srgbClr val="000000"/>
                </a:solidFill>
                <a:effectLst/>
                <a:latin typeface="Menlo" panose="020B0609030804020204" pitchFamily="49" charset="0"/>
              </a:rPr>
              <a:t> </a:t>
            </a:r>
            <a:r>
              <a:rPr lang="vi-VN" sz="2800" b="0">
                <a:solidFill>
                  <a:srgbClr val="74531F"/>
                </a:solidFill>
                <a:effectLst/>
                <a:latin typeface="Menlo" panose="020B0609030804020204" pitchFamily="49" charset="0"/>
              </a:rPr>
              <a:t>draw</a:t>
            </a:r>
            <a:r>
              <a:rPr lang="vi-VN" sz="2800" b="0">
                <a:solidFill>
                  <a:srgbClr val="000000"/>
                </a:solidFill>
                <a:effectLst/>
                <a:latin typeface="Menlo" panose="020B0609030804020204" pitchFamily="49" charset="0"/>
              </a:rPr>
              <a:t>() = </a:t>
            </a:r>
            <a:r>
              <a:rPr lang="vi-VN" sz="2800" b="0">
                <a:solidFill>
                  <a:srgbClr val="098658"/>
                </a:solidFill>
                <a:effectLst/>
                <a:latin typeface="Menlo" panose="020B0609030804020204" pitchFamily="49" charset="0"/>
              </a:rPr>
              <a:t>0</a:t>
            </a:r>
            <a:r>
              <a:rPr lang="vi-VN" sz="2800" b="0">
                <a:solidFill>
                  <a:srgbClr val="000000"/>
                </a:solidFill>
                <a:effectLst/>
                <a:latin typeface="Menlo" panose="020B0609030804020204" pitchFamily="49" charset="0"/>
              </a:rPr>
              <a:t>;</a:t>
            </a:r>
            <a:r>
              <a:rPr lang="vi-VN" sz="2800" b="0">
                <a:solidFill>
                  <a:srgbClr val="008000"/>
                </a:solidFill>
                <a:effectLst/>
                <a:latin typeface="Menlo" panose="020B0609030804020204" pitchFamily="49" charset="0"/>
              </a:rPr>
              <a:t> //Phương thức thuần ảo</a:t>
            </a:r>
            <a:endParaRPr lang="vi-VN" sz="2800" b="0">
              <a:solidFill>
                <a:srgbClr val="000000"/>
              </a:solidFill>
              <a:effectLst/>
              <a:latin typeface="Menlo" panose="020B0609030804020204" pitchFamily="49" charset="0"/>
            </a:endParaRPr>
          </a:p>
          <a:p>
            <a:r>
              <a:rPr lang="vi-VN" sz="2800" b="0">
                <a:solidFill>
                  <a:srgbClr val="000000"/>
                </a:solidFill>
                <a:effectLst/>
                <a:latin typeface="Menlo" panose="020B0609030804020204" pitchFamily="49" charset="0"/>
              </a:rPr>
              <a:t>};</a:t>
            </a:r>
          </a:p>
          <a:p>
            <a:br>
              <a:rPr lang="vi-VN" sz="2800" b="0">
                <a:solidFill>
                  <a:srgbClr val="000000"/>
                </a:solidFill>
                <a:effectLst/>
                <a:latin typeface="Menlo" panose="020B0609030804020204" pitchFamily="49" charset="0"/>
              </a:rPr>
            </a:br>
            <a:r>
              <a:rPr lang="vi-VN" sz="2800" b="0">
                <a:solidFill>
                  <a:srgbClr val="0000FF"/>
                </a:solidFill>
                <a:effectLst/>
                <a:latin typeface="Menlo" panose="020B0609030804020204" pitchFamily="49" charset="0"/>
              </a:rPr>
              <a:t>class</a:t>
            </a:r>
            <a:r>
              <a:rPr lang="vi-VN" sz="2800" b="0">
                <a:solidFill>
                  <a:srgbClr val="000000"/>
                </a:solidFill>
                <a:effectLst/>
                <a:latin typeface="Menlo" panose="020B0609030804020204" pitchFamily="49" charset="0"/>
              </a:rPr>
              <a:t> </a:t>
            </a:r>
            <a:r>
              <a:rPr lang="vi-VN" sz="2800" b="0">
                <a:solidFill>
                  <a:srgbClr val="2B91AF"/>
                </a:solidFill>
                <a:effectLst/>
                <a:latin typeface="Menlo" panose="020B0609030804020204" pitchFamily="49" charset="0"/>
              </a:rPr>
              <a:t>Circle</a:t>
            </a:r>
            <a:r>
              <a:rPr lang="vi-VN" sz="2800" b="0">
                <a:solidFill>
                  <a:srgbClr val="000000"/>
                </a:solidFill>
                <a:effectLst/>
                <a:latin typeface="Menlo" panose="020B0609030804020204" pitchFamily="49" charset="0"/>
              </a:rPr>
              <a:t> : </a:t>
            </a:r>
            <a:r>
              <a:rPr lang="vi-VN" sz="2800" b="0">
                <a:solidFill>
                  <a:srgbClr val="0000FF"/>
                </a:solidFill>
                <a:effectLst/>
                <a:latin typeface="Menlo" panose="020B0609030804020204" pitchFamily="49" charset="0"/>
              </a:rPr>
              <a:t>public</a:t>
            </a:r>
            <a:r>
              <a:rPr lang="vi-VN" sz="2800" b="0">
                <a:solidFill>
                  <a:srgbClr val="000000"/>
                </a:solidFill>
                <a:effectLst/>
                <a:latin typeface="Menlo" panose="020B0609030804020204" pitchFamily="49" charset="0"/>
              </a:rPr>
              <a:t> </a:t>
            </a:r>
            <a:r>
              <a:rPr lang="vi-VN" sz="2800" b="0">
                <a:solidFill>
                  <a:srgbClr val="2B91AF"/>
                </a:solidFill>
                <a:effectLst/>
                <a:latin typeface="Menlo" panose="020B0609030804020204" pitchFamily="49" charset="0"/>
              </a:rPr>
              <a:t>Shape</a:t>
            </a:r>
            <a:r>
              <a:rPr lang="vi-VN" sz="2800" b="0">
                <a:solidFill>
                  <a:srgbClr val="000000"/>
                </a:solidFill>
                <a:effectLst/>
                <a:latin typeface="Menlo" panose="020B0609030804020204" pitchFamily="49" charset="0"/>
              </a:rPr>
              <a:t> {</a:t>
            </a:r>
            <a:r>
              <a:rPr lang="vi-VN" sz="2800" b="0">
                <a:solidFill>
                  <a:srgbClr val="008000"/>
                </a:solidFill>
                <a:effectLst/>
                <a:latin typeface="Menlo" panose="020B0609030804020204" pitchFamily="49" charset="0"/>
              </a:rPr>
              <a:t> //Lớp con kế thừa từ lớp Shape</a:t>
            </a:r>
            <a:endParaRPr lang="vi-VN" sz="2800" b="0">
              <a:solidFill>
                <a:srgbClr val="000000"/>
              </a:solidFill>
              <a:effectLst/>
              <a:latin typeface="Menlo" panose="020B0609030804020204" pitchFamily="49" charset="0"/>
            </a:endParaRPr>
          </a:p>
          <a:p>
            <a:r>
              <a:rPr lang="vi-VN" sz="2800" b="0">
                <a:solidFill>
                  <a:srgbClr val="0000FF"/>
                </a:solidFill>
                <a:effectLst/>
                <a:latin typeface="Menlo" panose="020B0609030804020204" pitchFamily="49" charset="0"/>
              </a:rPr>
              <a:t>public:</a:t>
            </a:r>
            <a:endParaRPr lang="vi-VN" sz="2800" b="0">
              <a:solidFill>
                <a:srgbClr val="000000"/>
              </a:solidFill>
              <a:effectLst/>
              <a:latin typeface="Menlo" panose="020B0609030804020204" pitchFamily="49" charset="0"/>
            </a:endParaRPr>
          </a:p>
          <a:p>
            <a:r>
              <a:rPr lang="vi-VN" sz="2800" b="0">
                <a:solidFill>
                  <a:srgbClr val="0000FF"/>
                </a:solidFill>
                <a:effectLst/>
                <a:latin typeface="Menlo" panose="020B0609030804020204" pitchFamily="49" charset="0"/>
              </a:rPr>
              <a:t>void</a:t>
            </a:r>
            <a:r>
              <a:rPr lang="vi-VN" sz="2800" b="0">
                <a:solidFill>
                  <a:srgbClr val="000000"/>
                </a:solidFill>
                <a:effectLst/>
                <a:latin typeface="Menlo" panose="020B0609030804020204" pitchFamily="49" charset="0"/>
              </a:rPr>
              <a:t> </a:t>
            </a:r>
            <a:r>
              <a:rPr lang="vi-VN" sz="2800" b="0">
                <a:solidFill>
                  <a:srgbClr val="74531F"/>
                </a:solidFill>
                <a:effectLst/>
                <a:latin typeface="Menlo" panose="020B0609030804020204" pitchFamily="49" charset="0"/>
              </a:rPr>
              <a:t>draw</a:t>
            </a:r>
            <a:r>
              <a:rPr lang="vi-VN" sz="2800" b="0">
                <a:solidFill>
                  <a:srgbClr val="000000"/>
                </a:solidFill>
                <a:effectLst/>
                <a:latin typeface="Menlo" panose="020B0609030804020204" pitchFamily="49" charset="0"/>
              </a:rPr>
              <a:t>() {</a:t>
            </a:r>
          </a:p>
          <a:p>
            <a:r>
              <a:rPr lang="vi-VN" sz="2800" b="0">
                <a:solidFill>
                  <a:srgbClr val="008000"/>
                </a:solidFill>
                <a:effectLst/>
                <a:latin typeface="Menlo" panose="020B0609030804020204" pitchFamily="49" charset="0"/>
              </a:rPr>
              <a:t>//Định nghĩa phương thức draw() cho lớp Circle</a:t>
            </a:r>
            <a:endParaRPr lang="vi-VN" sz="2800" b="0">
              <a:solidFill>
                <a:srgbClr val="000000"/>
              </a:solidFill>
              <a:effectLst/>
              <a:latin typeface="Menlo" panose="020B0609030804020204" pitchFamily="49" charset="0"/>
            </a:endParaRPr>
          </a:p>
          <a:p>
            <a:r>
              <a:rPr lang="vi-VN" sz="2800" b="0">
                <a:solidFill>
                  <a:srgbClr val="000000"/>
                </a:solidFill>
                <a:effectLst/>
                <a:latin typeface="Menlo" panose="020B0609030804020204" pitchFamily="49" charset="0"/>
              </a:rPr>
              <a:t>}</a:t>
            </a:r>
          </a:p>
          <a:p>
            <a:r>
              <a:rPr lang="vi-VN" sz="2800" b="0">
                <a:solidFill>
                  <a:srgbClr val="000000"/>
                </a:solidFill>
                <a:effectLst/>
                <a:latin typeface="Menlo" panose="020B0609030804020204" pitchFamily="49" charset="0"/>
              </a:rPr>
              <a:t>};</a:t>
            </a:r>
          </a:p>
          <a:p>
            <a:br>
              <a:rPr lang="en-US" sz="2800"/>
            </a:br>
            <a:endParaRPr lang="en-VN" sz="2800" b="1">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0854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28DE63-C732-54F1-A00B-FD2F89716C7B}"/>
              </a:ext>
            </a:extLst>
          </p:cNvPr>
          <p:cNvSpPr txBox="1"/>
          <p:nvPr/>
        </p:nvSpPr>
        <p:spPr>
          <a:xfrm>
            <a:off x="251460" y="0"/>
            <a:ext cx="9532620" cy="830997"/>
          </a:xfrm>
          <a:prstGeom prst="rect">
            <a:avLst/>
          </a:prstGeom>
          <a:noFill/>
        </p:spPr>
        <p:txBody>
          <a:bodyPr wrap="square" rtlCol="0">
            <a:spAutoFit/>
          </a:bodyPr>
          <a:lstStyle/>
          <a:p>
            <a:r>
              <a:rPr lang="en-US" sz="2400"/>
              <a:t>Câu 1. 2019</a:t>
            </a:r>
          </a:p>
          <a:p>
            <a:r>
              <a:rPr lang="en-US" sz="2400"/>
              <a:t>a. Phân biệt khái niệm overload (tải chồng) và override (ghi đè) (1đ)</a:t>
            </a:r>
            <a:endParaRPr lang="en-VN" sz="2400"/>
          </a:p>
        </p:txBody>
      </p:sp>
      <p:pic>
        <p:nvPicPr>
          <p:cNvPr id="8" name="Picture 7" descr="A picture containing text, screenshot, font, number&#10;&#10;Description automatically generated">
            <a:extLst>
              <a:ext uri="{FF2B5EF4-FFF2-40B4-BE49-F238E27FC236}">
                <a16:creationId xmlns:a16="http://schemas.microsoft.com/office/drawing/2014/main" id="{8C1F449E-AFC7-EED6-398E-6A0B15D62255}"/>
              </a:ext>
            </a:extLst>
          </p:cNvPr>
          <p:cNvPicPr>
            <a:picLocks noChangeAspect="1"/>
          </p:cNvPicPr>
          <p:nvPr/>
        </p:nvPicPr>
        <p:blipFill>
          <a:blip r:embed="rId3"/>
          <a:stretch>
            <a:fillRect/>
          </a:stretch>
        </p:blipFill>
        <p:spPr>
          <a:xfrm>
            <a:off x="1131570" y="801147"/>
            <a:ext cx="7779720" cy="6073200"/>
          </a:xfrm>
          <a:prstGeom prst="rect">
            <a:avLst/>
          </a:prstGeom>
        </p:spPr>
      </p:pic>
    </p:spTree>
    <p:extLst>
      <p:ext uri="{BB962C8B-B14F-4D97-AF65-F5344CB8AC3E}">
        <p14:creationId xmlns:p14="http://schemas.microsoft.com/office/powerpoint/2010/main" val="3420296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0B8FE7-4B01-161E-CC00-3B349F92DA37}"/>
              </a:ext>
            </a:extLst>
          </p:cNvPr>
          <p:cNvSpPr txBox="1"/>
          <p:nvPr/>
        </p:nvSpPr>
        <p:spPr>
          <a:xfrm>
            <a:off x="160020" y="0"/>
            <a:ext cx="11186094" cy="3108543"/>
          </a:xfrm>
          <a:prstGeom prst="rect">
            <a:avLst/>
          </a:prstGeom>
          <a:noFill/>
        </p:spPr>
        <p:txBody>
          <a:bodyPr wrap="square" rtlCol="0">
            <a:spAutoFit/>
          </a:bodyPr>
          <a:lstStyle/>
          <a:p>
            <a:r>
              <a:rPr lang="en-US" sz="2800" b="1"/>
              <a:t>2014</a:t>
            </a:r>
          </a:p>
          <a:p>
            <a:r>
              <a:rPr lang="en-US" sz="2800" b="1"/>
              <a:t>Nêu khái niệm Constructor và Destructor. Phân biệt Constructor mặc định</a:t>
            </a:r>
          </a:p>
          <a:p>
            <a:r>
              <a:rPr lang="en-US" sz="2800" b="1"/>
              <a:t>và Constructor khác.</a:t>
            </a:r>
          </a:p>
          <a:p>
            <a:r>
              <a:rPr lang="vi-VN" sz="2800" b="1" i="0">
                <a:solidFill>
                  <a:srgbClr val="050E17"/>
                </a:solidFill>
                <a:effectLst/>
                <a:latin typeface="Segoe UI" panose="020B0502040204020203" pitchFamily="34" charset="0"/>
                <a:cs typeface="Segoe UI" panose="020B0502040204020203" pitchFamily="34" charset="0"/>
              </a:rPr>
              <a:t>Constructor</a:t>
            </a:r>
            <a:r>
              <a:rPr lang="vi-VN" sz="2800" b="0" i="0">
                <a:solidFill>
                  <a:srgbClr val="050E17"/>
                </a:solidFill>
                <a:effectLst/>
                <a:latin typeface="Segoe UI" panose="020B0502040204020203" pitchFamily="34" charset="0"/>
                <a:cs typeface="Segoe UI" panose="020B0502040204020203" pitchFamily="34" charset="0"/>
              </a:rPr>
              <a:t> là một phương thức đặc biệt của lớp, được sử dụng để khởi tạo đối tượng </a:t>
            </a:r>
            <a:r>
              <a:rPr lang="en-US" sz="2800">
                <a:latin typeface="Segoe UI" panose="020B0502040204020203" pitchFamily="34" charset="0"/>
                <a:cs typeface="Segoe UI" panose="020B0502040204020203" pitchFamily="34" charset="0"/>
              </a:rPr>
              <a:t> .</a:t>
            </a:r>
          </a:p>
          <a:p>
            <a:r>
              <a:rPr lang="vi-VN" sz="2800" b="1"/>
              <a:t>Destructor </a:t>
            </a:r>
            <a:r>
              <a:rPr lang="vi-VN" sz="2800"/>
              <a:t>là một phương thức đặc biệt trong một class hoạt động ngược lại với Constructor; nó hủy các đối tượng của các lớp. </a:t>
            </a:r>
            <a:endParaRPr lang="en-VN" sz="2800"/>
          </a:p>
        </p:txBody>
      </p:sp>
    </p:spTree>
    <p:extLst>
      <p:ext uri="{BB962C8B-B14F-4D97-AF65-F5344CB8AC3E}">
        <p14:creationId xmlns:p14="http://schemas.microsoft.com/office/powerpoint/2010/main" val="3702407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AAB90A-703B-F827-9CA3-82D84686B287}"/>
              </a:ext>
            </a:extLst>
          </p:cNvPr>
          <p:cNvSpPr txBox="1"/>
          <p:nvPr/>
        </p:nvSpPr>
        <p:spPr>
          <a:xfrm>
            <a:off x="331469" y="308610"/>
            <a:ext cx="10784205" cy="6124754"/>
          </a:xfrm>
          <a:prstGeom prst="rect">
            <a:avLst/>
          </a:prstGeom>
          <a:noFill/>
        </p:spPr>
        <p:txBody>
          <a:bodyPr wrap="square" rtlCol="0">
            <a:spAutoFit/>
          </a:bodyPr>
          <a:lstStyle/>
          <a:p>
            <a:r>
              <a:rPr lang="en-US" sz="2800" b="1"/>
              <a:t>Phân biệt Constructor mặc định và Constructor khác.</a:t>
            </a:r>
          </a:p>
          <a:p>
            <a:pPr algn="l"/>
            <a:r>
              <a:rPr lang="vi-VN" sz="2800" b="1" i="0">
                <a:solidFill>
                  <a:srgbClr val="050E17"/>
                </a:solidFill>
                <a:effectLst/>
                <a:latin typeface="-apple-system"/>
              </a:rPr>
              <a:t>Constructor mặc định </a:t>
            </a:r>
          </a:p>
          <a:p>
            <a:pPr marL="457200" indent="-457200" algn="l">
              <a:buFont typeface="Arial" panose="020B0604020202020204" pitchFamily="34" charset="0"/>
              <a:buChar char="•"/>
            </a:pPr>
            <a:r>
              <a:rPr lang="vi-VN" sz="2800" b="1">
                <a:solidFill>
                  <a:srgbClr val="050E17"/>
                </a:solidFill>
                <a:latin typeface="-apple-system"/>
              </a:rPr>
              <a:t>Là </a:t>
            </a:r>
            <a:r>
              <a:rPr lang="vi-VN" sz="2800">
                <a:solidFill>
                  <a:srgbClr val="050E17"/>
                </a:solidFill>
                <a:latin typeface="-apple-system"/>
              </a:rPr>
              <a:t>C</a:t>
            </a:r>
            <a:r>
              <a:rPr lang="vi-VN" sz="2800" b="0" i="0">
                <a:solidFill>
                  <a:srgbClr val="050E17"/>
                </a:solidFill>
                <a:effectLst/>
                <a:latin typeface="-apple-system"/>
              </a:rPr>
              <a:t>onstructor không có tham số và được tự động tạo ra nếu ta không khai báo bất kỳ constructor nào trong lớp.</a:t>
            </a:r>
          </a:p>
          <a:p>
            <a:pPr marL="457200" indent="-457200" algn="l">
              <a:buFont typeface="Arial" panose="020B0604020202020204" pitchFamily="34" charset="0"/>
              <a:buChar char="•"/>
            </a:pPr>
            <a:r>
              <a:rPr lang="vi-VN" sz="2800">
                <a:solidFill>
                  <a:srgbClr val="050E17"/>
                </a:solidFill>
                <a:latin typeface="-apple-system"/>
              </a:rPr>
              <a:t>T</a:t>
            </a:r>
            <a:r>
              <a:rPr lang="vi-VN" sz="2800" b="0" i="0">
                <a:solidFill>
                  <a:srgbClr val="050E17"/>
                </a:solidFill>
                <a:effectLst/>
                <a:latin typeface="-apple-system"/>
              </a:rPr>
              <a:t>hường không thực hiện bất kỳ hành động nào, ngoại trừ việc khởi tạo đối tượng mới.</a:t>
            </a:r>
          </a:p>
          <a:p>
            <a:pPr algn="l"/>
            <a:r>
              <a:rPr lang="vi-VN" sz="2800" b="1" i="0">
                <a:solidFill>
                  <a:srgbClr val="050E17"/>
                </a:solidFill>
                <a:effectLst/>
                <a:latin typeface="-apple-system"/>
              </a:rPr>
              <a:t>Constructor khác </a:t>
            </a:r>
          </a:p>
          <a:p>
            <a:pPr marL="457200" indent="-457200" algn="l">
              <a:buFont typeface="Arial" panose="020B0604020202020204" pitchFamily="34" charset="0"/>
              <a:buChar char="•"/>
            </a:pPr>
            <a:r>
              <a:rPr lang="vi-VN" sz="2800">
                <a:solidFill>
                  <a:srgbClr val="050E17"/>
                </a:solidFill>
                <a:latin typeface="-apple-system"/>
              </a:rPr>
              <a:t>L</a:t>
            </a:r>
            <a:r>
              <a:rPr lang="vi-VN" sz="2800" b="0" i="0">
                <a:solidFill>
                  <a:srgbClr val="050E17"/>
                </a:solidFill>
                <a:effectLst/>
                <a:latin typeface="-apple-system"/>
              </a:rPr>
              <a:t>à constructor được khai báo trong lớp với một hoặc nhiều tham số (đối số).</a:t>
            </a:r>
          </a:p>
          <a:p>
            <a:pPr marL="457200" indent="-457200" algn="l">
              <a:buFont typeface="Arial" panose="020B0604020202020204" pitchFamily="34" charset="0"/>
              <a:buChar char="•"/>
            </a:pPr>
            <a:r>
              <a:rPr lang="vi-VN" sz="2800" b="0" i="0">
                <a:solidFill>
                  <a:srgbClr val="050E17"/>
                </a:solidFill>
                <a:effectLst/>
                <a:latin typeface="-apple-system"/>
              </a:rPr>
              <a:t>Constructor khác thường được sử dụng để khởi tạo các thuộc tính của đối tượng theo các giá trị được truyền vào thông qua tham số.</a:t>
            </a:r>
          </a:p>
          <a:p>
            <a:pPr marL="457200" indent="-457200" algn="l">
              <a:buFont typeface="Arial" panose="020B0604020202020204" pitchFamily="34" charset="0"/>
              <a:buChar char="•"/>
            </a:pPr>
            <a:r>
              <a:rPr lang="vi-VN" sz="2800" b="0" i="0">
                <a:solidFill>
                  <a:srgbClr val="050E17"/>
                </a:solidFill>
                <a:effectLst/>
                <a:latin typeface="-apple-system"/>
              </a:rPr>
              <a:t>Constructor khác có thể được nạp chồng (overloading) bằng cách khai báo nhiều constructor với số lượng và kiểu tham số khác nhau trong cùng một lớp.</a:t>
            </a:r>
          </a:p>
        </p:txBody>
      </p:sp>
    </p:spTree>
    <p:extLst>
      <p:ext uri="{BB962C8B-B14F-4D97-AF65-F5344CB8AC3E}">
        <p14:creationId xmlns:p14="http://schemas.microsoft.com/office/powerpoint/2010/main" val="319069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3B6131-65A4-B6D5-8EBC-2EC62D401678}"/>
              </a:ext>
            </a:extLst>
          </p:cNvPr>
          <p:cNvSpPr txBox="1"/>
          <p:nvPr/>
        </p:nvSpPr>
        <p:spPr>
          <a:xfrm>
            <a:off x="234778" y="247135"/>
            <a:ext cx="11664779" cy="1384995"/>
          </a:xfrm>
          <a:prstGeom prst="rect">
            <a:avLst/>
          </a:prstGeom>
          <a:noFill/>
        </p:spPr>
        <p:txBody>
          <a:bodyPr wrap="square" rtlCol="0">
            <a:spAutoFit/>
          </a:bodyPr>
          <a:lstStyle/>
          <a:p>
            <a:r>
              <a:rPr lang="vi-VN" sz="2800">
                <a:latin typeface="Segoe UI" panose="020B0502040204020203" pitchFamily="34" charset="0"/>
                <a:cs typeface="Segoe UI" panose="020B0502040204020203" pitchFamily="34" charset="0"/>
              </a:rPr>
              <a:t>[2018-2019]</a:t>
            </a:r>
          </a:p>
          <a:p>
            <a:r>
              <a:rPr lang="vi-VN" sz="2800">
                <a:latin typeface="Segoe UI" panose="020B0502040204020203" pitchFamily="34" charset="0"/>
                <a:cs typeface="Segoe UI" panose="020B0502040204020203" pitchFamily="34" charset="0"/>
              </a:rPr>
              <a:t>a. Phân biệt khái niệm lớp và đối tượng trong lập trình hướng đối tượng. b. Trình bày khái niệm đa hình trong lập trình hướng đối tượng ,ví dụ</a:t>
            </a:r>
          </a:p>
        </p:txBody>
      </p:sp>
      <p:sp>
        <p:nvSpPr>
          <p:cNvPr id="5" name="TextBox 4">
            <a:extLst>
              <a:ext uri="{FF2B5EF4-FFF2-40B4-BE49-F238E27FC236}">
                <a16:creationId xmlns:a16="http://schemas.microsoft.com/office/drawing/2014/main" id="{164AD301-B4A8-5675-BD30-C6E151CCC4CB}"/>
              </a:ext>
            </a:extLst>
          </p:cNvPr>
          <p:cNvSpPr txBox="1"/>
          <p:nvPr/>
        </p:nvSpPr>
        <p:spPr>
          <a:xfrm>
            <a:off x="247135" y="1915297"/>
            <a:ext cx="11944865" cy="4154984"/>
          </a:xfrm>
          <a:prstGeom prst="rect">
            <a:avLst/>
          </a:prstGeom>
          <a:noFill/>
        </p:spPr>
        <p:txBody>
          <a:bodyPr wrap="square" rtlCol="0">
            <a:spAutoFit/>
          </a:bodyPr>
          <a:lstStyle/>
          <a:p>
            <a:pPr rtl="0">
              <a:spcBef>
                <a:spcPts val="0"/>
              </a:spcBef>
              <a:spcAft>
                <a:spcPts val="0"/>
              </a:spcAft>
            </a:pPr>
            <a:r>
              <a:rPr lang="vi-VN" sz="2400" b="1" i="0" u="none" strike="noStrike">
                <a:solidFill>
                  <a:srgbClr val="000000"/>
                </a:solidFill>
                <a:effectLst/>
                <a:latin typeface="Quattrocento Sans" panose="020B0502050000020003" pitchFamily="34" charset="0"/>
              </a:rPr>
              <a:t>Class (Lớp) </a:t>
            </a:r>
            <a:r>
              <a:rPr lang="vi-VN" sz="2400" b="0" i="0" u="none" strike="noStrike">
                <a:solidFill>
                  <a:srgbClr val="000000"/>
                </a:solidFill>
                <a:effectLst/>
                <a:latin typeface="Quattrocento Sans" panose="020B0502050000020003" pitchFamily="34" charset="0"/>
              </a:rPr>
              <a:t>là một mô tả trừu tượng của nhóm các đối tượng cùng bản chất.</a:t>
            </a:r>
            <a:endParaRPr lang="vi-VN" sz="2400" b="0">
              <a:effectLst/>
            </a:endParaRPr>
          </a:p>
          <a:p>
            <a:pPr rtl="0">
              <a:spcBef>
                <a:spcPts val="0"/>
              </a:spcBef>
              <a:spcAft>
                <a:spcPts val="0"/>
              </a:spcAft>
            </a:pPr>
            <a:r>
              <a:rPr lang="vi-VN" sz="2400" b="0" i="0" u="none" strike="noStrike">
                <a:solidFill>
                  <a:srgbClr val="000000"/>
                </a:solidFill>
                <a:effectLst/>
                <a:latin typeface="Quattrocento Sans" panose="020B0502050000020003" pitchFamily="34" charset="0"/>
              </a:rPr>
              <a:t>Nó định nghĩa các </a:t>
            </a:r>
            <a:r>
              <a:rPr lang="vi-VN" sz="2400" b="1" i="0" u="none" strike="noStrike">
                <a:solidFill>
                  <a:srgbClr val="000000"/>
                </a:solidFill>
                <a:effectLst/>
                <a:latin typeface="Quattrocento Sans" panose="020B0502050000020003" pitchFamily="34" charset="0"/>
              </a:rPr>
              <a:t>thuộc tính </a:t>
            </a:r>
            <a:r>
              <a:rPr lang="vi-VN" sz="2400" b="0" i="0" u="none" strike="noStrike">
                <a:solidFill>
                  <a:srgbClr val="000000"/>
                </a:solidFill>
                <a:effectLst/>
                <a:latin typeface="Quattrocento Sans" panose="020B0502050000020003" pitchFamily="34" charset="0"/>
              </a:rPr>
              <a:t>và </a:t>
            </a:r>
            <a:r>
              <a:rPr lang="vi-VN" sz="2400" b="1" i="0" u="none" strike="noStrike">
                <a:solidFill>
                  <a:srgbClr val="000000"/>
                </a:solidFill>
                <a:effectLst/>
                <a:latin typeface="Quattrocento Sans" panose="020B0502050000020003" pitchFamily="34" charset="0"/>
              </a:rPr>
              <a:t>phương thức </a:t>
            </a:r>
            <a:r>
              <a:rPr lang="vi-VN" sz="2400" b="0" i="0" u="none" strike="noStrike">
                <a:solidFill>
                  <a:srgbClr val="000000"/>
                </a:solidFill>
                <a:effectLst/>
                <a:latin typeface="Quattrocento Sans" panose="020B0502050000020003" pitchFamily="34" charset="0"/>
              </a:rPr>
              <a:t>(hành vi) mà mỗi đối tượng của lớp sẽ có.</a:t>
            </a:r>
            <a:endParaRPr lang="vi-VN" sz="2400" b="0">
              <a:effectLst/>
            </a:endParaRPr>
          </a:p>
          <a:p>
            <a:pPr rtl="0">
              <a:spcBef>
                <a:spcPts val="0"/>
              </a:spcBef>
              <a:spcAft>
                <a:spcPts val="0"/>
              </a:spcAft>
            </a:pPr>
            <a:r>
              <a:rPr lang="vi-VN" sz="2400" b="0" i="0" u="none" strike="noStrike">
                <a:solidFill>
                  <a:srgbClr val="000000"/>
                </a:solidFill>
                <a:effectLst/>
                <a:latin typeface="Quattrocento Sans" panose="020B0502050000020003" pitchFamily="34" charset="0"/>
              </a:rPr>
              <a:t>Ví dụ: Ta có lớp HocSinh để mô tả thông tin và hành vi của học sinh.</a:t>
            </a:r>
            <a:endParaRPr lang="vi-VN" sz="2400" b="0">
              <a:effectLst/>
            </a:endParaRPr>
          </a:p>
          <a:p>
            <a:pPr rtl="0">
              <a:spcBef>
                <a:spcPts val="0"/>
              </a:spcBef>
              <a:spcAft>
                <a:spcPts val="0"/>
              </a:spcAft>
            </a:pPr>
            <a:br>
              <a:rPr lang="vi-VN" sz="2400" b="0">
                <a:effectLst/>
              </a:rPr>
            </a:br>
            <a:r>
              <a:rPr lang="vi-VN" sz="2400" b="1" i="0" u="none" strike="noStrike">
                <a:solidFill>
                  <a:srgbClr val="050E17"/>
                </a:solidFill>
                <a:effectLst/>
                <a:latin typeface="Arial" panose="020B0604020202020204" pitchFamily="34" charset="0"/>
              </a:rPr>
              <a:t>Đối tượng (Object) </a:t>
            </a:r>
            <a:r>
              <a:rPr lang="vi-VN" sz="2400" b="0" i="0" u="none" strike="noStrike">
                <a:solidFill>
                  <a:srgbClr val="050E17"/>
                </a:solidFill>
                <a:effectLst/>
                <a:latin typeface="Arial" panose="020B0604020202020204" pitchFamily="34" charset="0"/>
              </a:rPr>
              <a:t>là một thực thể được tạo ra từ một lớp. </a:t>
            </a:r>
            <a:endParaRPr lang="vi-VN" sz="2400" b="0">
              <a:effectLst/>
            </a:endParaRPr>
          </a:p>
          <a:p>
            <a:pPr rtl="0">
              <a:spcBef>
                <a:spcPts val="0"/>
              </a:spcBef>
              <a:spcAft>
                <a:spcPts val="0"/>
              </a:spcAft>
            </a:pPr>
            <a:r>
              <a:rPr lang="vi-VN" sz="2400" b="0" i="0" u="none" strike="noStrike">
                <a:solidFill>
                  <a:srgbClr val="050E17"/>
                </a:solidFill>
                <a:effectLst/>
                <a:latin typeface="Arial" panose="020B0604020202020204" pitchFamily="34" charset="0"/>
              </a:rPr>
              <a:t>Mỗi đối tượng có các thuộc tính và phương thức dựa trên khuôn mẫu của lớp mà nó được tạo ra. </a:t>
            </a:r>
            <a:endParaRPr lang="vi-VN" sz="2400" b="0">
              <a:effectLst/>
            </a:endParaRPr>
          </a:p>
          <a:p>
            <a:pPr rtl="0">
              <a:spcBef>
                <a:spcPts val="0"/>
              </a:spcBef>
              <a:spcAft>
                <a:spcPts val="0"/>
              </a:spcAft>
            </a:pPr>
            <a:r>
              <a:rPr lang="vi-VN" sz="2400" b="1" i="0" u="none" strike="noStrike">
                <a:solidFill>
                  <a:srgbClr val="050E17"/>
                </a:solidFill>
                <a:effectLst/>
                <a:latin typeface="Arial" panose="020B0604020202020204" pitchFamily="34" charset="0"/>
              </a:rPr>
              <a:t>Một lớp có thể tạo ra nhiều đối tượng khác nhau.</a:t>
            </a:r>
            <a:endParaRPr lang="vi-VN" sz="2400" b="0">
              <a:effectLst/>
            </a:endParaRPr>
          </a:p>
          <a:p>
            <a:pPr rtl="0">
              <a:spcBef>
                <a:spcPts val="0"/>
              </a:spcBef>
              <a:spcAft>
                <a:spcPts val="0"/>
              </a:spcAft>
            </a:pPr>
            <a:r>
              <a:rPr lang="vi-VN" sz="2400" b="1" i="0" u="none" strike="noStrike">
                <a:solidFill>
                  <a:srgbClr val="050E17"/>
                </a:solidFill>
                <a:effectLst/>
                <a:latin typeface="Arial" panose="020B0604020202020204" pitchFamily="34" charset="0"/>
              </a:rPr>
              <a:t>Ví dụ:</a:t>
            </a:r>
            <a:r>
              <a:rPr lang="vi-VN" sz="2400" b="0" i="0" u="none" strike="noStrike">
                <a:solidFill>
                  <a:srgbClr val="050E17"/>
                </a:solidFill>
                <a:effectLst/>
                <a:latin typeface="Arial" panose="020B0604020202020204" pitchFamily="34" charset="0"/>
              </a:rPr>
              <a:t> Dựa vào lớp </a:t>
            </a:r>
            <a:r>
              <a:rPr lang="vi-VN" sz="2400" b="0" i="0" u="none" strike="noStrike">
                <a:solidFill>
                  <a:srgbClr val="000000"/>
                </a:solidFill>
                <a:effectLst/>
                <a:latin typeface="Calibri" panose="020F0502020204030204" pitchFamily="34" charset="0"/>
              </a:rPr>
              <a:t>HocSinh</a:t>
            </a:r>
            <a:r>
              <a:rPr lang="vi-VN" sz="2400" b="0" i="0" u="none" strike="noStrike">
                <a:solidFill>
                  <a:srgbClr val="050E17"/>
                </a:solidFill>
                <a:effectLst/>
                <a:latin typeface="Arial" panose="020B0604020202020204" pitchFamily="34" charset="0"/>
              </a:rPr>
              <a:t> ở trên, ta tạo ra hai đối tượng </a:t>
            </a:r>
            <a:r>
              <a:rPr lang="vi-VN" sz="2400" b="0" i="0" u="none" strike="noStrike">
                <a:solidFill>
                  <a:srgbClr val="000000"/>
                </a:solidFill>
                <a:effectLst/>
                <a:latin typeface="Calibri" panose="020F0502020204030204" pitchFamily="34" charset="0"/>
              </a:rPr>
              <a:t>hocsinh1</a:t>
            </a:r>
            <a:r>
              <a:rPr lang="vi-VN" sz="2400" b="0" i="0" u="none" strike="noStrike">
                <a:solidFill>
                  <a:srgbClr val="050E17"/>
                </a:solidFill>
                <a:effectLst/>
                <a:latin typeface="Arial" panose="020B0604020202020204" pitchFamily="34" charset="0"/>
              </a:rPr>
              <a:t> và </a:t>
            </a:r>
            <a:r>
              <a:rPr lang="vi-VN" sz="2400" b="0" i="0" u="none" strike="noStrike">
                <a:solidFill>
                  <a:srgbClr val="000000"/>
                </a:solidFill>
                <a:effectLst/>
                <a:latin typeface="Calibri" panose="020F0502020204030204" pitchFamily="34" charset="0"/>
              </a:rPr>
              <a:t>hocsinh2</a:t>
            </a:r>
            <a:r>
              <a:rPr lang="vi-VN" sz="2400" b="0" i="0" u="none" strike="noStrike">
                <a:solidFill>
                  <a:srgbClr val="050E17"/>
                </a:solidFill>
                <a:effectLst/>
                <a:latin typeface="Arial" panose="020B0604020202020204" pitchFamily="34" charset="0"/>
              </a:rPr>
              <a:t>.</a:t>
            </a:r>
            <a:endParaRPr lang="vi-VN" sz="2400" b="0">
              <a:effectLst/>
            </a:endParaRPr>
          </a:p>
          <a:p>
            <a:br>
              <a:rPr lang="vi-VN" sz="2400"/>
            </a:br>
            <a:endParaRPr lang="en-VN" sz="2400"/>
          </a:p>
        </p:txBody>
      </p:sp>
    </p:spTree>
    <p:extLst>
      <p:ext uri="{BB962C8B-B14F-4D97-AF65-F5344CB8AC3E}">
        <p14:creationId xmlns:p14="http://schemas.microsoft.com/office/powerpoint/2010/main" val="3127048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DF329B-CE53-DAA6-7E19-C67F25763501}"/>
              </a:ext>
            </a:extLst>
          </p:cNvPr>
          <p:cNvSpPr txBox="1"/>
          <p:nvPr/>
        </p:nvSpPr>
        <p:spPr>
          <a:xfrm>
            <a:off x="552893" y="778400"/>
            <a:ext cx="10492096" cy="3108543"/>
          </a:xfrm>
          <a:prstGeom prst="rect">
            <a:avLst/>
          </a:prstGeom>
          <a:noFill/>
        </p:spPr>
        <p:txBody>
          <a:bodyPr wrap="square" rtlCol="0">
            <a:spAutoFit/>
          </a:bodyPr>
          <a:lstStyle/>
          <a:p>
            <a:r>
              <a:rPr lang="vi-VN" sz="2800" b="1"/>
              <a:t>Đa hình</a:t>
            </a:r>
            <a:r>
              <a:rPr lang="vi-VN" sz="2800"/>
              <a:t>: Là hiện tượng các đối tượng </a:t>
            </a:r>
            <a:r>
              <a:rPr lang="vi-VN" sz="2800" b="1">
                <a:solidFill>
                  <a:schemeClr val="accent5"/>
                </a:solidFill>
              </a:rPr>
              <a:t>thuộc các lớp khác nhau </a:t>
            </a:r>
            <a:r>
              <a:rPr lang="vi-VN" sz="2800"/>
              <a:t>có khả năng hiểu cùng một thông điệp theo các cách khác nhau</a:t>
            </a:r>
          </a:p>
          <a:p>
            <a:r>
              <a:rPr lang="vi-VN" sz="2800" b="1"/>
              <a:t>Ví dụ: </a:t>
            </a:r>
          </a:p>
          <a:p>
            <a:r>
              <a:rPr lang="vi-VN" sz="2800"/>
              <a:t>Nhận được cùng một thông điệp “nhảy”, một con kangaroo và một con cóc nhảy theo hai kiểu khác nhau: chúng cùng có hành vi “nhảy” nhưng các hành vi này có nội dung khác nhau.</a:t>
            </a:r>
            <a:endParaRPr lang="en-VN" sz="2800"/>
          </a:p>
        </p:txBody>
      </p:sp>
      <p:sp>
        <p:nvSpPr>
          <p:cNvPr id="5" name="TextBox 4">
            <a:extLst>
              <a:ext uri="{FF2B5EF4-FFF2-40B4-BE49-F238E27FC236}">
                <a16:creationId xmlns:a16="http://schemas.microsoft.com/office/drawing/2014/main" id="{A4721832-B0DB-1EA7-603E-340DD744E407}"/>
              </a:ext>
            </a:extLst>
          </p:cNvPr>
          <p:cNvSpPr txBox="1"/>
          <p:nvPr/>
        </p:nvSpPr>
        <p:spPr>
          <a:xfrm>
            <a:off x="308344" y="255181"/>
            <a:ext cx="11068415" cy="523220"/>
          </a:xfrm>
          <a:prstGeom prst="rect">
            <a:avLst/>
          </a:prstGeom>
          <a:noFill/>
        </p:spPr>
        <p:txBody>
          <a:bodyPr wrap="none" rtlCol="0">
            <a:spAutoFit/>
          </a:bodyPr>
          <a:lstStyle/>
          <a:p>
            <a:r>
              <a:rPr lang="vi-VN" sz="2800">
                <a:latin typeface="Segoe UI" panose="020B0502040204020203" pitchFamily="34" charset="0"/>
                <a:cs typeface="Segoe UI" panose="020B0502040204020203" pitchFamily="34" charset="0"/>
              </a:rPr>
              <a:t>b. Trình bày khái niệm đa hình trong lập trình hướng đối tượng ,ví dụ</a:t>
            </a:r>
            <a:endParaRPr lang="en-VN" sz="2800"/>
          </a:p>
        </p:txBody>
      </p:sp>
    </p:spTree>
    <p:extLst>
      <p:ext uri="{BB962C8B-B14F-4D97-AF65-F5344CB8AC3E}">
        <p14:creationId xmlns:p14="http://schemas.microsoft.com/office/powerpoint/2010/main" val="2298024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583546-493A-AE2B-7A78-DDBBDE87FFAE}"/>
              </a:ext>
            </a:extLst>
          </p:cNvPr>
          <p:cNvSpPr txBox="1"/>
          <p:nvPr/>
        </p:nvSpPr>
        <p:spPr>
          <a:xfrm>
            <a:off x="2902688" y="138223"/>
            <a:ext cx="3987210" cy="523220"/>
          </a:xfrm>
          <a:prstGeom prst="rect">
            <a:avLst/>
          </a:prstGeom>
          <a:noFill/>
        </p:spPr>
        <p:txBody>
          <a:bodyPr wrap="square" rtlCol="0">
            <a:spAutoFit/>
          </a:bodyPr>
          <a:lstStyle/>
          <a:p>
            <a:r>
              <a:rPr lang="en-VN" sz="2800" b="1">
                <a:latin typeface="Segoe UI" panose="020B0502040204020203" pitchFamily="34" charset="0"/>
                <a:cs typeface="Segoe UI" panose="020B0502040204020203" pitchFamily="34" charset="0"/>
              </a:rPr>
              <a:t>Ôn OOP CK UIT</a:t>
            </a:r>
          </a:p>
        </p:txBody>
      </p:sp>
      <p:sp>
        <p:nvSpPr>
          <p:cNvPr id="5" name="TextBox 4">
            <a:extLst>
              <a:ext uri="{FF2B5EF4-FFF2-40B4-BE49-F238E27FC236}">
                <a16:creationId xmlns:a16="http://schemas.microsoft.com/office/drawing/2014/main" id="{09DBD6A4-6CD6-B46B-F685-B9AC64E4C14B}"/>
              </a:ext>
            </a:extLst>
          </p:cNvPr>
          <p:cNvSpPr txBox="1"/>
          <p:nvPr/>
        </p:nvSpPr>
        <p:spPr>
          <a:xfrm>
            <a:off x="435935" y="661443"/>
            <a:ext cx="7219506" cy="523220"/>
          </a:xfrm>
          <a:prstGeom prst="rect">
            <a:avLst/>
          </a:prstGeom>
          <a:noFill/>
        </p:spPr>
        <p:txBody>
          <a:bodyPr wrap="square" rtlCol="0">
            <a:spAutoFit/>
          </a:bodyPr>
          <a:lstStyle/>
          <a:p>
            <a:r>
              <a:rPr lang="en-VN" sz="2800" b="1"/>
              <a:t>Dạng 1 : </a:t>
            </a:r>
            <a:r>
              <a:rPr lang="en-VN" sz="2800"/>
              <a:t>Câu 1- </a:t>
            </a:r>
            <a:r>
              <a:rPr lang="en-VN" sz="2800" b="1">
                <a:solidFill>
                  <a:schemeClr val="accent1">
                    <a:lumMod val="75000"/>
                  </a:schemeClr>
                </a:solidFill>
              </a:rPr>
              <a:t>Một số Lý Thuyết OOP</a:t>
            </a:r>
          </a:p>
        </p:txBody>
      </p:sp>
      <p:sp>
        <p:nvSpPr>
          <p:cNvPr id="8" name="TextBox 7">
            <a:extLst>
              <a:ext uri="{FF2B5EF4-FFF2-40B4-BE49-F238E27FC236}">
                <a16:creationId xmlns:a16="http://schemas.microsoft.com/office/drawing/2014/main" id="{D2561BA2-71F6-A26C-BD9C-DBDC675BF61B}"/>
              </a:ext>
            </a:extLst>
          </p:cNvPr>
          <p:cNvSpPr txBox="1"/>
          <p:nvPr/>
        </p:nvSpPr>
        <p:spPr>
          <a:xfrm>
            <a:off x="435935" y="1184663"/>
            <a:ext cx="8123275" cy="1384995"/>
          </a:xfrm>
          <a:prstGeom prst="rect">
            <a:avLst/>
          </a:prstGeom>
          <a:noFill/>
        </p:spPr>
        <p:txBody>
          <a:bodyPr wrap="square" rtlCol="0">
            <a:spAutoFit/>
          </a:bodyPr>
          <a:lstStyle/>
          <a:p>
            <a:r>
              <a:rPr lang="en-VN" sz="2800" b="1">
                <a:latin typeface="Segoe UI" panose="020B0502040204020203" pitchFamily="34" charset="0"/>
                <a:cs typeface="Segoe UI" panose="020B0502040204020203" pitchFamily="34" charset="0"/>
              </a:rPr>
              <a:t>Đề Hk3 -2017</a:t>
            </a:r>
          </a:p>
          <a:p>
            <a:r>
              <a:rPr lang="en-VN" sz="2800">
                <a:latin typeface="Segoe UI" panose="020B0502040204020203" pitchFamily="34" charset="0"/>
                <a:cs typeface="Segoe UI" panose="020B0502040204020203" pitchFamily="34" charset="0"/>
              </a:rPr>
              <a:t>Câu 1</a:t>
            </a:r>
          </a:p>
          <a:p>
            <a:r>
              <a:rPr lang="en-US" sz="2800">
                <a:latin typeface="Segoe UI" panose="020B0502040204020203" pitchFamily="34" charset="0"/>
                <a:cs typeface="Segoe UI" panose="020B0502040204020203" pitchFamily="34" charset="0"/>
              </a:rPr>
              <a:t>a. Phân biệt </a:t>
            </a:r>
            <a:r>
              <a:rPr lang="en-US" sz="2400">
                <a:latin typeface="Segoe UI" panose="020B0502040204020203" pitchFamily="34" charset="0"/>
                <a:cs typeface="Segoe UI" panose="020B0502040204020203" pitchFamily="34" charset="0"/>
              </a:rPr>
              <a:t>private</a:t>
            </a:r>
            <a:r>
              <a:rPr lang="en-US" sz="2800">
                <a:latin typeface="Segoe UI" panose="020B0502040204020203" pitchFamily="34" charset="0"/>
                <a:cs typeface="Segoe UI" panose="020B0502040204020203" pitchFamily="34" charset="0"/>
              </a:rPr>
              <a:t>, protected, public (1 điểm) </a:t>
            </a:r>
          </a:p>
        </p:txBody>
      </p:sp>
      <p:sp>
        <p:nvSpPr>
          <p:cNvPr id="9" name="TextBox 8">
            <a:extLst>
              <a:ext uri="{FF2B5EF4-FFF2-40B4-BE49-F238E27FC236}">
                <a16:creationId xmlns:a16="http://schemas.microsoft.com/office/drawing/2014/main" id="{EBEFD8D5-19D9-25DE-FAC4-438846D263E3}"/>
              </a:ext>
            </a:extLst>
          </p:cNvPr>
          <p:cNvSpPr txBox="1"/>
          <p:nvPr/>
        </p:nvSpPr>
        <p:spPr>
          <a:xfrm>
            <a:off x="361507" y="2721935"/>
            <a:ext cx="11557592" cy="2308324"/>
          </a:xfrm>
          <a:prstGeom prst="rect">
            <a:avLst/>
          </a:prstGeom>
          <a:noFill/>
        </p:spPr>
        <p:txBody>
          <a:bodyPr wrap="square" rtlCol="0">
            <a:spAutoFit/>
          </a:bodyPr>
          <a:lstStyle/>
          <a:p>
            <a:r>
              <a:rPr lang="vi-VN" sz="2400" b="1">
                <a:latin typeface="Segoe UI" panose="020B0502040204020203" pitchFamily="34" charset="0"/>
                <a:cs typeface="Segoe UI" panose="020B0502040204020203" pitchFamily="34" charset="0"/>
              </a:rPr>
              <a:t>Tóm tắt </a:t>
            </a:r>
            <a:r>
              <a:rPr lang="vi-VN" sz="2400">
                <a:latin typeface="Segoe UI" panose="020B0502040204020203" pitchFamily="34" charset="0"/>
                <a:cs typeface="Segoe UI" panose="020B0502040204020203" pitchFamily="34" charset="0"/>
              </a:rPr>
              <a:t>Mọi thành phần trong phần ......</a:t>
            </a:r>
          </a:p>
          <a:p>
            <a:endParaRPr lang="vi-VN" sz="2400" b="1">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vi-VN" sz="2400">
                <a:latin typeface="Segoe UI" panose="020B0502040204020203" pitchFamily="34" charset="0"/>
                <a:cs typeface="Segoe UI" panose="020B0502040204020203" pitchFamily="34" charset="0"/>
              </a:rPr>
              <a:t>public: </a:t>
            </a:r>
            <a:r>
              <a:rPr lang="vi-VN" sz="2400" b="1">
                <a:latin typeface="Segoe UI" panose="020B0502040204020203" pitchFamily="34" charset="0"/>
                <a:cs typeface="Segoe UI" panose="020B0502040204020203" pitchFamily="34" charset="0"/>
              </a:rPr>
              <a:t>truy xuất được </a:t>
            </a:r>
            <a:r>
              <a:rPr lang="vi-VN" sz="2400">
                <a:latin typeface="Segoe UI" panose="020B0502040204020203" pitchFamily="34" charset="0"/>
                <a:cs typeface="Segoe UI" panose="020B0502040204020203" pitchFamily="34" charset="0"/>
              </a:rPr>
              <a:t>từ </a:t>
            </a:r>
            <a:r>
              <a:rPr lang="vi-VN" sz="2400" b="1">
                <a:solidFill>
                  <a:schemeClr val="accent1">
                    <a:lumMod val="75000"/>
                  </a:schemeClr>
                </a:solidFill>
                <a:latin typeface="Segoe UI" panose="020B0502040204020203" pitchFamily="34" charset="0"/>
                <a:cs typeface="Segoe UI" panose="020B0502040204020203" pitchFamily="34" charset="0"/>
              </a:rPr>
              <a:t>mọi nơi</a:t>
            </a:r>
          </a:p>
          <a:p>
            <a:pPr marL="342900" indent="-342900">
              <a:buFont typeface="Arial" panose="020B0604020202020204" pitchFamily="34" charset="0"/>
              <a:buChar char="•"/>
            </a:pPr>
            <a:r>
              <a:rPr lang="vi-VN" sz="2400">
                <a:latin typeface="Segoe UI" panose="020B0502040204020203" pitchFamily="34" charset="0"/>
                <a:cs typeface="Segoe UI" panose="020B0502040204020203" pitchFamily="34" charset="0"/>
              </a:rPr>
              <a:t>private :  chỉ </a:t>
            </a:r>
            <a:r>
              <a:rPr lang="vi-VN" sz="2400" b="1">
                <a:latin typeface="Segoe UI" panose="020B0502040204020203" pitchFamily="34" charset="0"/>
                <a:cs typeface="Segoe UI" panose="020B0502040204020203" pitchFamily="34" charset="0"/>
              </a:rPr>
              <a:t>truy xuất </a:t>
            </a:r>
            <a:r>
              <a:rPr lang="vi-VN" sz="2400">
                <a:latin typeface="Segoe UI" panose="020B0502040204020203" pitchFamily="34" charset="0"/>
                <a:cs typeface="Segoe UI" panose="020B0502040204020203" pitchFamily="34" charset="0"/>
              </a:rPr>
              <a:t>bên </a:t>
            </a:r>
            <a:r>
              <a:rPr lang="vi-VN" sz="2400" b="1">
                <a:solidFill>
                  <a:schemeClr val="accent1">
                    <a:lumMod val="75000"/>
                  </a:schemeClr>
                </a:solidFill>
                <a:latin typeface="Segoe UI" panose="020B0502040204020203" pitchFamily="34" charset="0"/>
                <a:cs typeface="Segoe UI" panose="020B0502040204020203" pitchFamily="34" charset="0"/>
              </a:rPr>
              <a:t>trong lớp</a:t>
            </a:r>
          </a:p>
          <a:p>
            <a:pPr marL="342900" indent="-342900">
              <a:buFont typeface="Arial" panose="020B0604020202020204" pitchFamily="34" charset="0"/>
              <a:buChar char="•"/>
            </a:pPr>
            <a:r>
              <a:rPr lang="vi-VN" sz="2400">
                <a:latin typeface="Segoe UI" panose="020B0502040204020203" pitchFamily="34" charset="0"/>
                <a:cs typeface="Segoe UI" panose="020B0502040204020203" pitchFamily="34" charset="0"/>
              </a:rPr>
              <a:t>protected: </a:t>
            </a:r>
            <a:r>
              <a:rPr lang="vi-VN" sz="2400" b="1">
                <a:latin typeface="Segoe UI" panose="020B0502040204020203" pitchFamily="34" charset="0"/>
                <a:cs typeface="Segoe UI" panose="020B0502040204020203" pitchFamily="34" charset="0"/>
              </a:rPr>
              <a:t>truy xuất </a:t>
            </a:r>
            <a:r>
              <a:rPr lang="vi-VN" sz="2400">
                <a:latin typeface="Segoe UI" panose="020B0502040204020203" pitchFamily="34" charset="0"/>
                <a:cs typeface="Segoe UI" panose="020B0502040204020203" pitchFamily="34" charset="0"/>
              </a:rPr>
              <a:t>bên </a:t>
            </a:r>
            <a:r>
              <a:rPr lang="vi-VN" sz="2400" b="1">
                <a:solidFill>
                  <a:schemeClr val="accent1">
                    <a:lumMod val="75000"/>
                  </a:schemeClr>
                </a:solidFill>
                <a:latin typeface="Segoe UI" panose="020B0502040204020203" pitchFamily="34" charset="0"/>
                <a:cs typeface="Segoe UI" panose="020B0502040204020203" pitchFamily="34" charset="0"/>
              </a:rPr>
              <a:t>trong lớp </a:t>
            </a:r>
            <a:r>
              <a:rPr lang="vi-VN" sz="2400">
                <a:latin typeface="Segoe UI" panose="020B0502040204020203" pitchFamily="34" charset="0"/>
                <a:cs typeface="Segoe UI" panose="020B0502040204020203" pitchFamily="34" charset="0"/>
              </a:rPr>
              <a:t>và </a:t>
            </a:r>
            <a:r>
              <a:rPr lang="vi-VN" sz="2400" b="1">
                <a:solidFill>
                  <a:schemeClr val="accent1">
                    <a:lumMod val="75000"/>
                  </a:schemeClr>
                </a:solidFill>
                <a:latin typeface="Segoe UI" panose="020B0502040204020203" pitchFamily="34" charset="0"/>
                <a:cs typeface="Segoe UI" panose="020B0502040204020203" pitchFamily="34" charset="0"/>
              </a:rPr>
              <a:t>các lớp kế thừa từ lớp đó </a:t>
            </a:r>
          </a:p>
          <a:p>
            <a:pPr marL="342900" indent="-342900">
              <a:buFont typeface="Arial" panose="020B0604020202020204" pitchFamily="34" charset="0"/>
              <a:buChar char="•"/>
            </a:pPr>
            <a:endParaRPr lang="vi-VN" sz="24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5518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583546-493A-AE2B-7A78-DDBBDE87FFAE}"/>
              </a:ext>
            </a:extLst>
          </p:cNvPr>
          <p:cNvSpPr txBox="1"/>
          <p:nvPr/>
        </p:nvSpPr>
        <p:spPr>
          <a:xfrm>
            <a:off x="2902688" y="138223"/>
            <a:ext cx="3987210" cy="523220"/>
          </a:xfrm>
          <a:prstGeom prst="rect">
            <a:avLst/>
          </a:prstGeom>
          <a:noFill/>
        </p:spPr>
        <p:txBody>
          <a:bodyPr wrap="square" rtlCol="0">
            <a:spAutoFit/>
          </a:bodyPr>
          <a:lstStyle/>
          <a:p>
            <a:r>
              <a:rPr lang="en-VN" sz="2800" b="1">
                <a:latin typeface="Segoe UI" panose="020B0502040204020203" pitchFamily="34" charset="0"/>
                <a:cs typeface="Segoe UI" panose="020B0502040204020203" pitchFamily="34" charset="0"/>
              </a:rPr>
              <a:t>Ôn OOP CK UIT</a:t>
            </a:r>
          </a:p>
        </p:txBody>
      </p:sp>
      <p:sp>
        <p:nvSpPr>
          <p:cNvPr id="5" name="TextBox 4">
            <a:extLst>
              <a:ext uri="{FF2B5EF4-FFF2-40B4-BE49-F238E27FC236}">
                <a16:creationId xmlns:a16="http://schemas.microsoft.com/office/drawing/2014/main" id="{09DBD6A4-6CD6-B46B-F685-B9AC64E4C14B}"/>
              </a:ext>
            </a:extLst>
          </p:cNvPr>
          <p:cNvSpPr txBox="1"/>
          <p:nvPr/>
        </p:nvSpPr>
        <p:spPr>
          <a:xfrm>
            <a:off x="326571" y="661443"/>
            <a:ext cx="7328870" cy="523220"/>
          </a:xfrm>
          <a:prstGeom prst="rect">
            <a:avLst/>
          </a:prstGeom>
          <a:noFill/>
        </p:spPr>
        <p:txBody>
          <a:bodyPr wrap="square" rtlCol="0">
            <a:spAutoFit/>
          </a:bodyPr>
          <a:lstStyle/>
          <a:p>
            <a:r>
              <a:rPr lang="en-VN" sz="2800" b="1"/>
              <a:t>Dạng 1 : </a:t>
            </a:r>
            <a:r>
              <a:rPr lang="en-VN" sz="2800"/>
              <a:t>Câu 1- </a:t>
            </a:r>
            <a:r>
              <a:rPr lang="en-VN" sz="2800" b="1">
                <a:solidFill>
                  <a:schemeClr val="accent1">
                    <a:lumMod val="75000"/>
                  </a:schemeClr>
                </a:solidFill>
              </a:rPr>
              <a:t>Một số Lý Thuyết OOP</a:t>
            </a:r>
          </a:p>
        </p:txBody>
      </p:sp>
      <p:sp>
        <p:nvSpPr>
          <p:cNvPr id="8" name="TextBox 7">
            <a:extLst>
              <a:ext uri="{FF2B5EF4-FFF2-40B4-BE49-F238E27FC236}">
                <a16:creationId xmlns:a16="http://schemas.microsoft.com/office/drawing/2014/main" id="{D2561BA2-71F6-A26C-BD9C-DBDC675BF61B}"/>
              </a:ext>
            </a:extLst>
          </p:cNvPr>
          <p:cNvSpPr txBox="1"/>
          <p:nvPr/>
        </p:nvSpPr>
        <p:spPr>
          <a:xfrm>
            <a:off x="152400" y="1184663"/>
            <a:ext cx="11865429" cy="4401205"/>
          </a:xfrm>
          <a:prstGeom prst="rect">
            <a:avLst/>
          </a:prstGeom>
          <a:noFill/>
        </p:spPr>
        <p:txBody>
          <a:bodyPr wrap="square" rtlCol="0">
            <a:spAutoFit/>
          </a:bodyPr>
          <a:lstStyle/>
          <a:p>
            <a:r>
              <a:rPr lang="en-VN" sz="2800" b="1">
                <a:latin typeface="Segoe UI" panose="020B0502040204020203" pitchFamily="34" charset="0"/>
                <a:cs typeface="Segoe UI" panose="020B0502040204020203" pitchFamily="34" charset="0"/>
              </a:rPr>
              <a:t>Đề Hk3 -2017</a:t>
            </a:r>
          </a:p>
          <a:p>
            <a:r>
              <a:rPr lang="en-VN" sz="2800">
                <a:latin typeface="Segoe UI" panose="020B0502040204020203" pitchFamily="34" charset="0"/>
                <a:cs typeface="Segoe UI" panose="020B0502040204020203" pitchFamily="34" charset="0"/>
              </a:rPr>
              <a:t>Câu 1</a:t>
            </a:r>
          </a:p>
          <a:p>
            <a:r>
              <a:rPr lang="en-US" sz="2800">
                <a:latin typeface="Segoe UI" panose="020B0502040204020203" pitchFamily="34" charset="0"/>
                <a:cs typeface="Segoe UI" panose="020B0502040204020203" pitchFamily="34" charset="0"/>
              </a:rPr>
              <a:t>b. Trình bày về constructor (1 điểm)</a:t>
            </a:r>
          </a:p>
          <a:p>
            <a:r>
              <a:rPr lang="en-US" sz="2800" b="1">
                <a:latin typeface="Segoe UI" panose="020B0502040204020203" pitchFamily="34" charset="0"/>
                <a:cs typeface="Segoe UI" panose="020B0502040204020203" pitchFamily="34" charset="0"/>
              </a:rPr>
              <a:t>Giải:</a:t>
            </a:r>
          </a:p>
          <a:p>
            <a:r>
              <a:rPr lang="vi-VN" sz="2800" b="1" i="0">
                <a:solidFill>
                  <a:srgbClr val="050E17"/>
                </a:solidFill>
                <a:effectLst/>
                <a:latin typeface="Segoe UI" panose="020B0502040204020203" pitchFamily="34" charset="0"/>
                <a:cs typeface="Segoe UI" panose="020B0502040204020203" pitchFamily="34" charset="0"/>
              </a:rPr>
              <a:t>Constructor</a:t>
            </a:r>
            <a:r>
              <a:rPr lang="vi-VN" sz="2800" b="0" i="0">
                <a:solidFill>
                  <a:srgbClr val="050E17"/>
                </a:solidFill>
                <a:effectLst/>
                <a:latin typeface="Segoe UI" panose="020B0502040204020203" pitchFamily="34" charset="0"/>
                <a:cs typeface="Segoe UI" panose="020B0502040204020203" pitchFamily="34" charset="0"/>
              </a:rPr>
              <a:t> là một phương thức đặc biệt của lớp, được sử dụng để khởi tạo đối tượng </a:t>
            </a:r>
            <a:r>
              <a:rPr lang="en-US" sz="2800">
                <a:latin typeface="Segoe UI" panose="020B0502040204020203" pitchFamily="34" charset="0"/>
                <a:cs typeface="Segoe UI" panose="020B0502040204020203" pitchFamily="34" charset="0"/>
              </a:rPr>
              <a:t> .</a:t>
            </a:r>
          </a:p>
          <a:p>
            <a:r>
              <a:rPr lang="en-US" sz="2800">
                <a:latin typeface="Segoe UI" panose="020B0502040204020203" pitchFamily="34" charset="0"/>
                <a:cs typeface="Segoe UI" panose="020B0502040204020203" pitchFamily="34" charset="0"/>
              </a:rPr>
              <a:t>Có 3 loại constructor:</a:t>
            </a:r>
          </a:p>
          <a:p>
            <a:pPr marL="514350" indent="-514350">
              <a:buFont typeface="+mj-lt"/>
              <a:buAutoNum type="arabicPeriod"/>
            </a:pPr>
            <a:r>
              <a:rPr lang="en-US" sz="2800">
                <a:latin typeface="Segoe UI" panose="020B0502040204020203" pitchFamily="34" charset="0"/>
                <a:cs typeface="Segoe UI" panose="020B0502040204020203" pitchFamily="34" charset="0"/>
              </a:rPr>
              <a:t>Constructor mặc định</a:t>
            </a:r>
          </a:p>
          <a:p>
            <a:pPr marL="514350" indent="-514350">
              <a:buFont typeface="+mj-lt"/>
              <a:buAutoNum type="arabicPeriod"/>
            </a:pPr>
            <a:r>
              <a:rPr lang="en-US" sz="2800">
                <a:latin typeface="Segoe UI" panose="020B0502040204020203" pitchFamily="34" charset="0"/>
                <a:cs typeface="Segoe UI" panose="020B0502040204020203" pitchFamily="34" charset="0"/>
              </a:rPr>
              <a:t>Constructor có tham số</a:t>
            </a:r>
          </a:p>
          <a:p>
            <a:pPr marL="514350" indent="-514350">
              <a:buFont typeface="+mj-lt"/>
              <a:buAutoNum type="arabicPeriod"/>
            </a:pPr>
            <a:r>
              <a:rPr lang="en-US" sz="2800">
                <a:latin typeface="Segoe UI" panose="020B0502040204020203" pitchFamily="34" charset="0"/>
                <a:cs typeface="Segoe UI" panose="020B0502040204020203" pitchFamily="34" charset="0"/>
              </a:rPr>
              <a:t>Copy constructor</a:t>
            </a:r>
          </a:p>
        </p:txBody>
      </p:sp>
    </p:spTree>
    <p:extLst>
      <p:ext uri="{BB962C8B-B14F-4D97-AF65-F5344CB8AC3E}">
        <p14:creationId xmlns:p14="http://schemas.microsoft.com/office/powerpoint/2010/main" val="416426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checkerboard(across)">
                                      <p:cBhvr>
                                        <p:cTn id="7" dur="500"/>
                                        <p:tgtEl>
                                          <p:spTgt spid="8">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checkerboard(across)">
                                      <p:cBhvr>
                                        <p:cTn id="10" dur="500"/>
                                        <p:tgtEl>
                                          <p:spTgt spid="8">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animEffect transition="in" filter="checkerboard(across)">
                                      <p:cBhvr>
                                        <p:cTn id="13" dur="500"/>
                                        <p:tgtEl>
                                          <p:spTgt spid="8">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8">
                                            <p:txEl>
                                              <p:pRg st="6" end="6"/>
                                            </p:txEl>
                                          </p:spTgt>
                                        </p:tgtEl>
                                        <p:attrNameLst>
                                          <p:attrName>style.visibility</p:attrName>
                                        </p:attrNameLst>
                                      </p:cBhvr>
                                      <p:to>
                                        <p:strVal val="visible"/>
                                      </p:to>
                                    </p:set>
                                    <p:animEffect transition="in" filter="checkerboard(across)">
                                      <p:cBhvr>
                                        <p:cTn id="16" dur="500"/>
                                        <p:tgtEl>
                                          <p:spTgt spid="8">
                                            <p:txEl>
                                              <p:pRg st="6" end="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animEffect transition="in" filter="checkerboard(across)">
                                      <p:cBhvr>
                                        <p:cTn id="19" dur="500"/>
                                        <p:tgtEl>
                                          <p:spTgt spid="8">
                                            <p:txEl>
                                              <p:pRg st="7" end="7"/>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8">
                                            <p:txEl>
                                              <p:pRg st="8" end="8"/>
                                            </p:txEl>
                                          </p:spTgt>
                                        </p:tgtEl>
                                        <p:attrNameLst>
                                          <p:attrName>style.visibility</p:attrName>
                                        </p:attrNameLst>
                                      </p:cBhvr>
                                      <p:to>
                                        <p:strVal val="visible"/>
                                      </p:to>
                                    </p:set>
                                    <p:animEffect transition="in" filter="checkerboard(across)">
                                      <p:cBhvr>
                                        <p:cTn id="2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047EF6D-39C8-B5D8-813E-A0AD42EAE970}"/>
              </a:ext>
            </a:extLst>
          </p:cNvPr>
          <p:cNvSpPr txBox="1"/>
          <p:nvPr/>
        </p:nvSpPr>
        <p:spPr>
          <a:xfrm>
            <a:off x="345989" y="111212"/>
            <a:ext cx="11627708" cy="6848029"/>
          </a:xfrm>
          <a:prstGeom prst="rect">
            <a:avLst/>
          </a:prstGeom>
          <a:noFill/>
        </p:spPr>
        <p:txBody>
          <a:bodyPr wrap="square">
            <a:spAutoFit/>
          </a:bodyPr>
          <a:lstStyle/>
          <a:p>
            <a:pPr algn="ctr" rtl="0">
              <a:spcBef>
                <a:spcPts val="0"/>
              </a:spcBef>
              <a:spcAft>
                <a:spcPts val="0"/>
              </a:spcAft>
            </a:pPr>
            <a:r>
              <a:rPr lang="vi-VN" sz="2800" b="0" i="0" u="none" strike="noStrike">
                <a:solidFill>
                  <a:srgbClr val="000000"/>
                </a:solidFill>
                <a:effectLst/>
                <a:latin typeface="Segoe UI" panose="020B0502040204020203" pitchFamily="34" charset="0"/>
                <a:cs typeface="Segoe UI" panose="020B0502040204020203" pitchFamily="34" charset="0"/>
              </a:rPr>
              <a:t>Đề thi HK2, NH 2019-2020, Môn </a:t>
            </a:r>
            <a:r>
              <a:rPr lang="vi-VN" sz="2800" b="1" i="0" u="none" strike="noStrike">
                <a:solidFill>
                  <a:srgbClr val="000000"/>
                </a:solidFill>
                <a:effectLst/>
                <a:latin typeface="Segoe UI" panose="020B0502040204020203" pitchFamily="34" charset="0"/>
                <a:cs typeface="Segoe UI" panose="020B0502040204020203" pitchFamily="34" charset="0"/>
              </a:rPr>
              <a:t>Lập trình hướng đối tượng</a:t>
            </a:r>
            <a:endParaRPr lang="vi-VN" sz="2800" b="0">
              <a:effectLst/>
              <a:latin typeface="Segoe UI" panose="020B0502040204020203" pitchFamily="34" charset="0"/>
              <a:cs typeface="Segoe UI" panose="020B0502040204020203" pitchFamily="34" charset="0"/>
            </a:endParaRPr>
          </a:p>
          <a:p>
            <a:pPr algn="just" rtl="0">
              <a:spcBef>
                <a:spcPts val="600"/>
              </a:spcBef>
              <a:spcAft>
                <a:spcPts val="600"/>
              </a:spcAft>
            </a:pPr>
            <a:r>
              <a:rPr lang="vi-VN" sz="2800" b="1" i="0" u="none" strike="noStrike">
                <a:solidFill>
                  <a:srgbClr val="000000"/>
                </a:solidFill>
                <a:effectLst/>
                <a:latin typeface="Segoe UI" panose="020B0502040204020203" pitchFamily="34" charset="0"/>
                <a:cs typeface="Segoe UI" panose="020B0502040204020203" pitchFamily="34" charset="0"/>
              </a:rPr>
              <a:t>Câu 1. (2 điểm)</a:t>
            </a:r>
            <a:endParaRPr lang="vi-VN" sz="2800" b="0">
              <a:effectLst/>
              <a:latin typeface="Segoe UI" panose="020B0502040204020203" pitchFamily="34" charset="0"/>
              <a:cs typeface="Segoe UI" panose="020B0502040204020203" pitchFamily="34" charset="0"/>
            </a:endParaRPr>
          </a:p>
          <a:p>
            <a:pPr algn="just" rtl="0" fontAlgn="base">
              <a:spcBef>
                <a:spcPts val="600"/>
              </a:spcBef>
              <a:spcAft>
                <a:spcPts val="0"/>
              </a:spcAft>
              <a:buFont typeface="+mj-lt"/>
              <a:buAutoNum type="arabicPeriod"/>
            </a:pPr>
            <a:r>
              <a:rPr lang="vi-VN" sz="2800" b="0" i="0" u="none" strike="noStrike">
                <a:solidFill>
                  <a:srgbClr val="000000"/>
                </a:solidFill>
                <a:effectLst/>
                <a:latin typeface="Segoe UI" panose="020B0502040204020203" pitchFamily="34" charset="0"/>
                <a:cs typeface="Segoe UI" panose="020B0502040204020203" pitchFamily="34" charset="0"/>
              </a:rPr>
              <a:t>Trình bày những </a:t>
            </a:r>
            <a:r>
              <a:rPr lang="vi-VN" sz="2800" b="1" i="0" u="none" strike="noStrike">
                <a:solidFill>
                  <a:schemeClr val="accent1">
                    <a:lumMod val="75000"/>
                  </a:schemeClr>
                </a:solidFill>
                <a:effectLst/>
                <a:latin typeface="Segoe UI" panose="020B0502040204020203" pitchFamily="34" charset="0"/>
                <a:cs typeface="Segoe UI" panose="020B0502040204020203" pitchFamily="34" charset="0"/>
              </a:rPr>
              <a:t>đặc điểm </a:t>
            </a:r>
            <a:r>
              <a:rPr lang="vi-VN" sz="2800" b="0" i="0" u="none" strike="noStrike">
                <a:solidFill>
                  <a:srgbClr val="000000"/>
                </a:solidFill>
                <a:effectLst/>
                <a:latin typeface="Segoe UI" panose="020B0502040204020203" pitchFamily="34" charset="0"/>
                <a:cs typeface="Segoe UI" panose="020B0502040204020203" pitchFamily="34" charset="0"/>
              </a:rPr>
              <a:t>của tính đóng gói (0.5đ)</a:t>
            </a:r>
          </a:p>
          <a:p>
            <a:pPr marL="457200" algn="just" rtl="0">
              <a:spcBef>
                <a:spcPts val="0"/>
              </a:spcBef>
              <a:spcAft>
                <a:spcPts val="0"/>
              </a:spcAft>
            </a:pPr>
            <a:r>
              <a:rPr lang="vi-VN" sz="2800" b="0" i="0" u="none" strike="noStrike">
                <a:solidFill>
                  <a:srgbClr val="000000"/>
                </a:solidFill>
                <a:effectLst/>
                <a:latin typeface="Segoe UI" panose="020B0502040204020203" pitchFamily="34" charset="0"/>
                <a:cs typeface="Segoe UI" panose="020B0502040204020203" pitchFamily="34" charset="0"/>
              </a:rPr>
              <a:t>Nêu trường hợp có thể </a:t>
            </a:r>
            <a:r>
              <a:rPr lang="vi-VN" sz="2800" b="1" i="0" u="none" strike="noStrike">
                <a:solidFill>
                  <a:srgbClr val="000000"/>
                </a:solidFill>
                <a:effectLst/>
                <a:latin typeface="Segoe UI" panose="020B0502040204020203" pitchFamily="34" charset="0"/>
                <a:cs typeface="Segoe UI" panose="020B0502040204020203" pitchFamily="34" charset="0"/>
              </a:rPr>
              <a:t>vi phạm tính đóng gói </a:t>
            </a:r>
            <a:r>
              <a:rPr lang="vi-VN" sz="2800" b="0" i="0" u="none" strike="noStrike">
                <a:solidFill>
                  <a:srgbClr val="000000"/>
                </a:solidFill>
                <a:effectLst/>
                <a:latin typeface="Segoe UI" panose="020B0502040204020203" pitchFamily="34" charset="0"/>
                <a:cs typeface="Segoe UI" panose="020B0502040204020203" pitchFamily="34" charset="0"/>
              </a:rPr>
              <a:t>(0.25đ)</a:t>
            </a:r>
            <a:endParaRPr lang="vi-VN" sz="2800" b="0">
              <a:effectLst/>
              <a:latin typeface="Segoe UI" panose="020B0502040204020203" pitchFamily="34" charset="0"/>
              <a:cs typeface="Segoe UI" panose="020B0502040204020203" pitchFamily="34" charset="0"/>
            </a:endParaRPr>
          </a:p>
          <a:p>
            <a:pPr marL="457200" algn="just" rtl="0">
              <a:spcBef>
                <a:spcPts val="0"/>
              </a:spcBef>
              <a:spcAft>
                <a:spcPts val="0"/>
              </a:spcAft>
            </a:pPr>
            <a:r>
              <a:rPr lang="vi-VN" sz="2800" b="0" i="0" u="none" strike="noStrike">
                <a:solidFill>
                  <a:srgbClr val="000000"/>
                </a:solidFill>
                <a:effectLst/>
                <a:latin typeface="Segoe UI" panose="020B0502040204020203" pitchFamily="34" charset="0"/>
                <a:cs typeface="Segoe UI" panose="020B0502040204020203" pitchFamily="34" charset="0"/>
              </a:rPr>
              <a:t>Cho ví dụ minh họa (0.25đ)</a:t>
            </a:r>
          </a:p>
          <a:p>
            <a:pPr marL="457200" algn="just" rtl="0">
              <a:spcBef>
                <a:spcPts val="0"/>
              </a:spcBef>
              <a:spcAft>
                <a:spcPts val="0"/>
              </a:spcAft>
            </a:pPr>
            <a:r>
              <a:rPr lang="vi-VN" sz="2800" b="1">
                <a:solidFill>
                  <a:srgbClr val="000000"/>
                </a:solidFill>
                <a:latin typeface="Segoe UI" panose="020B0502040204020203" pitchFamily="34" charset="0"/>
                <a:cs typeface="Segoe UI" panose="020B0502040204020203" pitchFamily="34" charset="0"/>
              </a:rPr>
              <a:t>Giải:</a:t>
            </a:r>
            <a:endParaRPr lang="vi-VN" sz="2800" b="1" i="0" u="none" strike="noStrike">
              <a:solidFill>
                <a:srgbClr val="000000"/>
              </a:solidFill>
              <a:effectLst/>
              <a:latin typeface="Segoe UI" panose="020B0502040204020203" pitchFamily="34" charset="0"/>
              <a:cs typeface="Segoe UI" panose="020B0502040204020203" pitchFamily="34" charset="0"/>
            </a:endParaRPr>
          </a:p>
          <a:p>
            <a:pPr marL="457200" rtl="0">
              <a:spcBef>
                <a:spcPts val="0"/>
              </a:spcBef>
              <a:spcAft>
                <a:spcPts val="0"/>
              </a:spcAft>
            </a:pPr>
            <a:r>
              <a:rPr lang="en-US" sz="3200" b="1">
                <a:effectLst/>
                <a:latin typeface="Segoe UI" panose="020B0502040204020203" pitchFamily="34" charset="0"/>
                <a:cs typeface="Segoe UI" panose="020B0502040204020203" pitchFamily="34" charset="0"/>
              </a:rPr>
              <a:t>Đặc điểm của tính đóng gói:</a:t>
            </a:r>
          </a:p>
          <a:p>
            <a:pPr marL="457200" rtl="0">
              <a:spcBef>
                <a:spcPts val="0"/>
              </a:spcBef>
              <a:spcAft>
                <a:spcPts val="0"/>
              </a:spcAft>
            </a:pPr>
            <a:r>
              <a:rPr lang="vi-VN" sz="3200" b="1">
                <a:solidFill>
                  <a:schemeClr val="accent1">
                    <a:lumMod val="50000"/>
                  </a:schemeClr>
                </a:solidFill>
                <a:latin typeface="Segoe UI" panose="020B0502040204020203" pitchFamily="34" charset="0"/>
                <a:cs typeface="Segoe UI" panose="020B0502040204020203" pitchFamily="34" charset="0"/>
              </a:rPr>
              <a:t>Che dấu thông tin: </a:t>
            </a:r>
          </a:p>
          <a:p>
            <a:pPr marL="457200" rtl="0">
              <a:spcBef>
                <a:spcPts val="0"/>
              </a:spcBef>
              <a:spcAft>
                <a:spcPts val="0"/>
              </a:spcAft>
            </a:pPr>
            <a:r>
              <a:rPr lang="vi-VN" sz="3200">
                <a:latin typeface="Segoe UI" panose="020B0502040204020203" pitchFamily="34" charset="0"/>
                <a:cs typeface="Segoe UI" panose="020B0502040204020203" pitchFamily="34" charset="0"/>
              </a:rPr>
              <a:t>Đóng gói để </a:t>
            </a:r>
            <a:r>
              <a:rPr lang="vi-VN" sz="3200" b="1">
                <a:solidFill>
                  <a:schemeClr val="accent1">
                    <a:lumMod val="75000"/>
                  </a:schemeClr>
                </a:solidFill>
                <a:latin typeface="Segoe UI" panose="020B0502040204020203" pitchFamily="34" charset="0"/>
                <a:cs typeface="Segoe UI" panose="020B0502040204020203" pitchFamily="34" charset="0"/>
              </a:rPr>
              <a:t>che một số thông tin </a:t>
            </a:r>
            <a:r>
              <a:rPr lang="vi-VN" sz="3200">
                <a:latin typeface="Segoe UI" panose="020B0502040204020203" pitchFamily="34" charset="0"/>
                <a:cs typeface="Segoe UI" panose="020B0502040204020203" pitchFamily="34" charset="0"/>
              </a:rPr>
              <a:t>và </a:t>
            </a:r>
            <a:r>
              <a:rPr lang="vi-VN" sz="3200" b="1">
                <a:solidFill>
                  <a:schemeClr val="accent1">
                    <a:lumMod val="75000"/>
                  </a:schemeClr>
                </a:solidFill>
                <a:latin typeface="Segoe UI" panose="020B0502040204020203" pitchFamily="34" charset="0"/>
                <a:cs typeface="Segoe UI" panose="020B0502040204020203" pitchFamily="34" charset="0"/>
              </a:rPr>
              <a:t>chi tiết cài đặt </a:t>
            </a:r>
            <a:r>
              <a:rPr lang="vi-VN" sz="3200">
                <a:latin typeface="Segoe UI" panose="020B0502040204020203" pitchFamily="34" charset="0"/>
                <a:cs typeface="Segoe UI" panose="020B0502040204020203" pitchFamily="34" charset="0"/>
              </a:rPr>
              <a:t>nội bộ để bên ngoài không nhìn thấy.</a:t>
            </a:r>
          </a:p>
          <a:p>
            <a:pPr marL="914400" indent="-457200" rtl="0">
              <a:spcBef>
                <a:spcPts val="0"/>
              </a:spcBef>
              <a:spcAft>
                <a:spcPts val="0"/>
              </a:spcAft>
              <a:buFont typeface="Arial" panose="020B0604020202020204" pitchFamily="34" charset="0"/>
              <a:buChar char="•"/>
            </a:pPr>
            <a:r>
              <a:rPr lang="vi-VN" sz="3200">
                <a:latin typeface="Segoe UI" panose="020B0502040204020203" pitchFamily="34" charset="0"/>
                <a:cs typeface="Segoe UI" panose="020B0502040204020203" pitchFamily="34" charset="0"/>
              </a:rPr>
              <a:t>Tăng tính bảo mật</a:t>
            </a:r>
          </a:p>
          <a:p>
            <a:pPr marL="914400" indent="-457200">
              <a:buFont typeface="Arial" panose="020B0604020202020204" pitchFamily="34" charset="0"/>
              <a:buChar char="•"/>
            </a:pPr>
            <a:r>
              <a:rPr lang="vi-VN" sz="3200" b="0" i="0">
                <a:solidFill>
                  <a:srgbClr val="050E17"/>
                </a:solidFill>
                <a:effectLst/>
                <a:latin typeface="Segoe UI" panose="020B0502040204020203" pitchFamily="34" charset="0"/>
                <a:cs typeface="Segoe UI" panose="020B0502040204020203" pitchFamily="34" charset="0"/>
              </a:rPr>
              <a:t>Cho phép quản lý việc </a:t>
            </a:r>
            <a:r>
              <a:rPr lang="vi-VN" sz="3200" b="1" i="0">
                <a:solidFill>
                  <a:srgbClr val="050E17"/>
                </a:solidFill>
                <a:effectLst/>
                <a:latin typeface="Segoe UI" panose="020B0502040204020203" pitchFamily="34" charset="0"/>
                <a:cs typeface="Segoe UI" panose="020B0502040204020203" pitchFamily="34" charset="0"/>
              </a:rPr>
              <a:t>cập nhật và sửa đổi </a:t>
            </a:r>
            <a:r>
              <a:rPr lang="vi-VN" sz="3200" b="0" i="0">
                <a:solidFill>
                  <a:srgbClr val="050E17"/>
                </a:solidFill>
                <a:effectLst/>
                <a:latin typeface="Segoe UI" panose="020B0502040204020203" pitchFamily="34" charset="0"/>
                <a:cs typeface="Segoe UI" panose="020B0502040204020203" pitchFamily="34" charset="0"/>
              </a:rPr>
              <a:t>dễ dàng hơn.</a:t>
            </a:r>
          </a:p>
          <a:p>
            <a:pPr marL="457200" rtl="0">
              <a:spcBef>
                <a:spcPts val="0"/>
              </a:spcBef>
              <a:spcAft>
                <a:spcPts val="0"/>
              </a:spcAft>
            </a:pPr>
            <a:br>
              <a:rPr lang="vi-VN" sz="3200">
                <a:latin typeface="Segoe UI" panose="020B0502040204020203" pitchFamily="34" charset="0"/>
                <a:cs typeface="Segoe UI" panose="020B0502040204020203" pitchFamily="34" charset="0"/>
              </a:rPr>
            </a:br>
            <a:endParaRPr lang="en-VN" sz="32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0174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047EF6D-39C8-B5D8-813E-A0AD42EAE970}"/>
              </a:ext>
            </a:extLst>
          </p:cNvPr>
          <p:cNvSpPr txBox="1"/>
          <p:nvPr/>
        </p:nvSpPr>
        <p:spPr>
          <a:xfrm>
            <a:off x="185351" y="247135"/>
            <a:ext cx="11724503" cy="6796256"/>
          </a:xfrm>
          <a:prstGeom prst="rect">
            <a:avLst/>
          </a:prstGeom>
          <a:noFill/>
        </p:spPr>
        <p:txBody>
          <a:bodyPr wrap="square">
            <a:spAutoFit/>
          </a:bodyPr>
          <a:lstStyle/>
          <a:p>
            <a:pPr algn="just" rtl="0">
              <a:spcBef>
                <a:spcPts val="600"/>
              </a:spcBef>
              <a:spcAft>
                <a:spcPts val="600"/>
              </a:spcAft>
            </a:pPr>
            <a:r>
              <a:rPr lang="vi-VN" sz="2400" b="1" i="0" u="none" strike="noStrike">
                <a:solidFill>
                  <a:srgbClr val="000000"/>
                </a:solidFill>
                <a:effectLst/>
                <a:latin typeface="Segoe UI" panose="020B0502040204020203" pitchFamily="34" charset="0"/>
                <a:cs typeface="Segoe UI" panose="020B0502040204020203" pitchFamily="34" charset="0"/>
              </a:rPr>
              <a:t>Câu 1. (2 điểm)</a:t>
            </a:r>
            <a:endParaRPr lang="vi-VN" sz="2400" b="0">
              <a:effectLst/>
              <a:latin typeface="Segoe UI" panose="020B0502040204020203" pitchFamily="34" charset="0"/>
              <a:cs typeface="Segoe UI" panose="020B0502040204020203" pitchFamily="34" charset="0"/>
            </a:endParaRPr>
          </a:p>
          <a:p>
            <a:pPr algn="just" rtl="0" fontAlgn="base">
              <a:spcBef>
                <a:spcPts val="600"/>
              </a:spcBef>
              <a:spcAft>
                <a:spcPts val="0"/>
              </a:spcAft>
              <a:buFont typeface="+mj-lt"/>
              <a:buAutoNum type="arabicPeriod"/>
            </a:pPr>
            <a:r>
              <a:rPr lang="vi-VN" sz="2800" b="0" i="0" u="none" strike="noStrike">
                <a:solidFill>
                  <a:srgbClr val="000000"/>
                </a:solidFill>
                <a:effectLst/>
                <a:latin typeface="Segoe UI" panose="020B0502040204020203" pitchFamily="34" charset="0"/>
                <a:cs typeface="Segoe UI" panose="020B0502040204020203" pitchFamily="34" charset="0"/>
              </a:rPr>
              <a:t>Trình bày những </a:t>
            </a:r>
            <a:r>
              <a:rPr lang="vi-VN" sz="2800" b="1" i="0" u="none" strike="noStrike">
                <a:solidFill>
                  <a:schemeClr val="accent1">
                    <a:lumMod val="75000"/>
                  </a:schemeClr>
                </a:solidFill>
                <a:effectLst/>
                <a:latin typeface="Segoe UI" panose="020B0502040204020203" pitchFamily="34" charset="0"/>
                <a:cs typeface="Segoe UI" panose="020B0502040204020203" pitchFamily="34" charset="0"/>
              </a:rPr>
              <a:t>đặc điểm </a:t>
            </a:r>
            <a:r>
              <a:rPr lang="vi-VN" sz="2800" b="0" i="0" u="none" strike="noStrike">
                <a:solidFill>
                  <a:srgbClr val="000000"/>
                </a:solidFill>
                <a:effectLst/>
                <a:latin typeface="Segoe UI" panose="020B0502040204020203" pitchFamily="34" charset="0"/>
                <a:cs typeface="Segoe UI" panose="020B0502040204020203" pitchFamily="34" charset="0"/>
              </a:rPr>
              <a:t>của tính đóng gói (0.5đ)</a:t>
            </a:r>
          </a:p>
          <a:p>
            <a:pPr marL="457200" algn="just" rtl="0">
              <a:spcBef>
                <a:spcPts val="0"/>
              </a:spcBef>
              <a:spcAft>
                <a:spcPts val="0"/>
              </a:spcAft>
            </a:pPr>
            <a:r>
              <a:rPr lang="vi-VN" sz="2800" b="0" i="0" u="none" strike="noStrike">
                <a:solidFill>
                  <a:srgbClr val="000000"/>
                </a:solidFill>
                <a:effectLst/>
                <a:latin typeface="Segoe UI" panose="020B0502040204020203" pitchFamily="34" charset="0"/>
                <a:cs typeface="Segoe UI" panose="020B0502040204020203" pitchFamily="34" charset="0"/>
              </a:rPr>
              <a:t>Nêu trường hợp có thể </a:t>
            </a:r>
            <a:r>
              <a:rPr lang="vi-VN" sz="2800" b="1" i="0" u="none" strike="noStrike">
                <a:solidFill>
                  <a:srgbClr val="000000"/>
                </a:solidFill>
                <a:effectLst/>
                <a:latin typeface="Segoe UI" panose="020B0502040204020203" pitchFamily="34" charset="0"/>
                <a:cs typeface="Segoe UI" panose="020B0502040204020203" pitchFamily="34" charset="0"/>
              </a:rPr>
              <a:t>vi phạm tính đóng gói </a:t>
            </a:r>
            <a:r>
              <a:rPr lang="vi-VN" sz="2800" b="0" i="0" u="none" strike="noStrike">
                <a:solidFill>
                  <a:srgbClr val="000000"/>
                </a:solidFill>
                <a:effectLst/>
                <a:latin typeface="Segoe UI" panose="020B0502040204020203" pitchFamily="34" charset="0"/>
                <a:cs typeface="Segoe UI" panose="020B0502040204020203" pitchFamily="34" charset="0"/>
              </a:rPr>
              <a:t>(0.25đ)</a:t>
            </a:r>
            <a:endParaRPr lang="vi-VN" sz="2800" b="0">
              <a:effectLst/>
              <a:latin typeface="Segoe UI" panose="020B0502040204020203" pitchFamily="34" charset="0"/>
              <a:cs typeface="Segoe UI" panose="020B0502040204020203" pitchFamily="34" charset="0"/>
            </a:endParaRPr>
          </a:p>
          <a:p>
            <a:pPr marL="457200" algn="just" rtl="0">
              <a:spcBef>
                <a:spcPts val="0"/>
              </a:spcBef>
              <a:spcAft>
                <a:spcPts val="0"/>
              </a:spcAft>
            </a:pPr>
            <a:r>
              <a:rPr lang="vi-VN" sz="2800" b="0" i="0" u="none" strike="noStrike">
                <a:solidFill>
                  <a:srgbClr val="000000"/>
                </a:solidFill>
                <a:effectLst/>
                <a:latin typeface="Segoe UI" panose="020B0502040204020203" pitchFamily="34" charset="0"/>
                <a:cs typeface="Segoe UI" panose="020B0502040204020203" pitchFamily="34" charset="0"/>
              </a:rPr>
              <a:t>Cho ví dụ minh họa (0.25đ)</a:t>
            </a:r>
          </a:p>
          <a:p>
            <a:pPr marL="457200" rtl="0">
              <a:spcBef>
                <a:spcPts val="0"/>
              </a:spcBef>
              <a:spcAft>
                <a:spcPts val="0"/>
              </a:spcAft>
            </a:pPr>
            <a:r>
              <a:rPr lang="vi-VN" sz="2800" b="1">
                <a:solidFill>
                  <a:srgbClr val="000000"/>
                </a:solidFill>
                <a:latin typeface="Segoe UI" panose="020B0502040204020203" pitchFamily="34" charset="0"/>
                <a:cs typeface="Segoe UI" panose="020B0502040204020203" pitchFamily="34" charset="0"/>
              </a:rPr>
              <a:t>Giải:</a:t>
            </a:r>
            <a:endParaRPr lang="vi-VN" sz="2800" b="1" i="0" u="none" strike="noStrike">
              <a:solidFill>
                <a:srgbClr val="000000"/>
              </a:solidFill>
              <a:effectLst/>
              <a:latin typeface="Segoe UI" panose="020B0502040204020203" pitchFamily="34" charset="0"/>
              <a:cs typeface="Segoe UI" panose="020B0502040204020203" pitchFamily="34" charset="0"/>
            </a:endParaRPr>
          </a:p>
          <a:p>
            <a:pPr marL="914400" lvl="1"/>
            <a:r>
              <a:rPr lang="vi-VN" sz="2800">
                <a:latin typeface="Segoe UI" panose="020B0502040204020203" pitchFamily="34" charset="0"/>
                <a:cs typeface="Segoe UI" panose="020B0502040204020203" pitchFamily="34" charset="0"/>
              </a:rPr>
              <a:t>Trường hợp vi phạm tính đóng gói :</a:t>
            </a:r>
          </a:p>
          <a:p>
            <a:pPr marL="914400" lvl="1"/>
            <a:r>
              <a:rPr lang="vi-VN" sz="2800" b="0" i="0">
                <a:solidFill>
                  <a:srgbClr val="050E17"/>
                </a:solidFill>
                <a:effectLst/>
                <a:latin typeface="-apple-system"/>
              </a:rPr>
              <a:t>Khai báo tất cả thuộc tính của class với pubplic</a:t>
            </a:r>
          </a:p>
          <a:p>
            <a:pPr marL="914400" lvl="1"/>
            <a:r>
              <a:rPr lang="vi-VN" sz="2800">
                <a:solidFill>
                  <a:srgbClr val="050E17"/>
                </a:solidFill>
                <a:latin typeface="-apple-system"/>
              </a:rPr>
              <a:t>Đ</a:t>
            </a:r>
            <a:r>
              <a:rPr lang="vi-VN" sz="2800" b="0" i="0">
                <a:solidFill>
                  <a:srgbClr val="050E17"/>
                </a:solidFill>
                <a:effectLst/>
                <a:latin typeface="-apple-system"/>
              </a:rPr>
              <a:t>iều này cho phép các class khác truy cập trực tiếp vào thuộc tính, dẫn đến </a:t>
            </a:r>
            <a:r>
              <a:rPr lang="vi-VN" sz="2800" b="1" i="0">
                <a:solidFill>
                  <a:schemeClr val="accent1">
                    <a:lumMod val="75000"/>
                  </a:schemeClr>
                </a:solidFill>
                <a:effectLst/>
                <a:latin typeface="-apple-system"/>
              </a:rPr>
              <a:t>nguy cơ thay đổi dữ liệu không mong muốn.</a:t>
            </a:r>
            <a:endParaRPr lang="vi-VN" sz="2800" b="1" i="0">
              <a:solidFill>
                <a:schemeClr val="accent1">
                  <a:lumMod val="75000"/>
                </a:schemeClr>
              </a:solidFill>
              <a:effectLst/>
              <a:latin typeface="Segoe UI" panose="020B0502040204020203" pitchFamily="34" charset="0"/>
              <a:cs typeface="Segoe UI" panose="020B0502040204020203" pitchFamily="34" charset="0"/>
            </a:endParaRPr>
          </a:p>
          <a:p>
            <a:pPr marL="914400" lvl="1"/>
            <a:r>
              <a:rPr lang="vi-VN" sz="2800" b="1">
                <a:solidFill>
                  <a:schemeClr val="accent1">
                    <a:lumMod val="75000"/>
                  </a:schemeClr>
                </a:solidFill>
                <a:latin typeface="Segoe UI" panose="020B0502040204020203" pitchFamily="34" charset="0"/>
                <a:cs typeface="Segoe UI" panose="020B0502040204020203" pitchFamily="34" charset="0"/>
              </a:rPr>
              <a:t>VD</a:t>
            </a:r>
          </a:p>
          <a:p>
            <a:pPr marL="914400" lvl="1"/>
            <a:r>
              <a:rPr lang="vi-VN" sz="2800" b="1">
                <a:solidFill>
                  <a:schemeClr val="accent1">
                    <a:lumMod val="75000"/>
                  </a:schemeClr>
                </a:solidFill>
                <a:latin typeface="Segoe UI" panose="020B0502040204020203" pitchFamily="34" charset="0"/>
                <a:cs typeface="Segoe UI" panose="020B0502040204020203" pitchFamily="34" charset="0"/>
              </a:rPr>
              <a:t>Ta có một class TKNganHang với thuộc tính là SoDuTK</a:t>
            </a:r>
          </a:p>
          <a:p>
            <a:pPr marL="914400" lvl="1"/>
            <a:r>
              <a:rPr lang="vi-VN" sz="2800" b="1">
                <a:solidFill>
                  <a:schemeClr val="accent1">
                    <a:lumMod val="75000"/>
                  </a:schemeClr>
                </a:solidFill>
                <a:latin typeface="Segoe UI" panose="020B0502040204020203" pitchFamily="34" charset="0"/>
                <a:cs typeface="Segoe UI" panose="020B0502040204020203" pitchFamily="34" charset="0"/>
              </a:rPr>
              <a:t>và phương thưc RutTien</a:t>
            </a:r>
          </a:p>
          <a:p>
            <a:pPr marL="914400" lvl="1"/>
            <a:r>
              <a:rPr lang="vi-VN" sz="2800" b="1">
                <a:solidFill>
                  <a:schemeClr val="accent1">
                    <a:lumMod val="75000"/>
                  </a:schemeClr>
                </a:solidFill>
                <a:latin typeface="Segoe UI" panose="020B0502040204020203" pitchFamily="34" charset="0"/>
                <a:cs typeface="Segoe UI" panose="020B0502040204020203" pitchFamily="34" charset="0"/>
              </a:rPr>
              <a:t>Nêu ta để thuộc tính SoDuTK là public .Thì người khác có thể truy cập vào thuộc tính này và rút tiền. mà ko cần thông qua phươc thức RutTien.</a:t>
            </a:r>
            <a:endParaRPr lang="en-VN" sz="2800" b="1">
              <a:solidFill>
                <a:schemeClr val="accent1">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439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047EF6D-39C8-B5D8-813E-A0AD42EAE970}"/>
              </a:ext>
            </a:extLst>
          </p:cNvPr>
          <p:cNvSpPr txBox="1"/>
          <p:nvPr/>
        </p:nvSpPr>
        <p:spPr>
          <a:xfrm>
            <a:off x="0" y="0"/>
            <a:ext cx="11973697" cy="6786473"/>
          </a:xfrm>
          <a:prstGeom prst="rect">
            <a:avLst/>
          </a:prstGeom>
          <a:noFill/>
        </p:spPr>
        <p:txBody>
          <a:bodyPr wrap="square">
            <a:spAutoFit/>
          </a:bodyPr>
          <a:lstStyle/>
          <a:p>
            <a:pPr algn="ctr" rtl="0">
              <a:spcBef>
                <a:spcPts val="0"/>
              </a:spcBef>
              <a:spcAft>
                <a:spcPts val="0"/>
              </a:spcAft>
            </a:pPr>
            <a:r>
              <a:rPr lang="vi-VN" sz="2800" b="0" i="0" u="none" strike="noStrike">
                <a:solidFill>
                  <a:srgbClr val="000000"/>
                </a:solidFill>
                <a:effectLst/>
                <a:latin typeface="Segoe UI" panose="020B0502040204020203" pitchFamily="34" charset="0"/>
                <a:cs typeface="Segoe UI" panose="020B0502040204020203" pitchFamily="34" charset="0"/>
              </a:rPr>
              <a:t>Đề thi HK2, NH 2019-2020, Môn </a:t>
            </a:r>
            <a:r>
              <a:rPr lang="vi-VN" sz="2800" b="1" i="0" u="none" strike="noStrike">
                <a:solidFill>
                  <a:srgbClr val="000000"/>
                </a:solidFill>
                <a:effectLst/>
                <a:latin typeface="Segoe UI" panose="020B0502040204020203" pitchFamily="34" charset="0"/>
                <a:cs typeface="Segoe UI" panose="020B0502040204020203" pitchFamily="34" charset="0"/>
              </a:rPr>
              <a:t>Lập trình hướng đối tượng</a:t>
            </a:r>
            <a:endParaRPr lang="vi-VN" sz="2800" b="0">
              <a:effectLst/>
              <a:latin typeface="Segoe UI" panose="020B0502040204020203" pitchFamily="34" charset="0"/>
              <a:cs typeface="Segoe UI" panose="020B0502040204020203" pitchFamily="34" charset="0"/>
            </a:endParaRPr>
          </a:p>
          <a:p>
            <a:pPr algn="just" rtl="0">
              <a:spcBef>
                <a:spcPts val="600"/>
              </a:spcBef>
              <a:spcAft>
                <a:spcPts val="600"/>
              </a:spcAft>
            </a:pPr>
            <a:r>
              <a:rPr lang="vi-VN" sz="2800" b="1" i="0" u="none" strike="noStrike">
                <a:solidFill>
                  <a:srgbClr val="000000"/>
                </a:solidFill>
                <a:effectLst/>
                <a:latin typeface="Segoe UI" panose="020B0502040204020203" pitchFamily="34" charset="0"/>
                <a:cs typeface="Segoe UI" panose="020B0502040204020203" pitchFamily="34" charset="0"/>
              </a:rPr>
              <a:t>Câu 1. (2 điểm)</a:t>
            </a:r>
            <a:endParaRPr lang="vi-VN" sz="2800" b="0">
              <a:effectLst/>
              <a:latin typeface="Segoe UI" panose="020B0502040204020203" pitchFamily="34" charset="0"/>
              <a:cs typeface="Segoe UI" panose="020B0502040204020203" pitchFamily="34" charset="0"/>
            </a:endParaRPr>
          </a:p>
          <a:p>
            <a:pPr algn="just" rtl="0" fontAlgn="base">
              <a:spcBef>
                <a:spcPts val="0"/>
              </a:spcBef>
              <a:spcAft>
                <a:spcPts val="0"/>
              </a:spcAft>
              <a:buFont typeface="+mj-lt"/>
              <a:buAutoNum type="arabicPeriod" startAt="2"/>
            </a:pPr>
            <a:r>
              <a:rPr lang="vi-VN" sz="2800" b="0" i="0" u="none" strike="noStrike">
                <a:solidFill>
                  <a:srgbClr val="000000"/>
                </a:solidFill>
                <a:effectLst/>
                <a:latin typeface="Segoe UI" panose="020B0502040204020203" pitchFamily="34" charset="0"/>
                <a:cs typeface="Segoe UI" panose="020B0502040204020203" pitchFamily="34" charset="0"/>
              </a:rPr>
              <a:t>Hãy trình bày những ưu điểm của kế thừa (0.5đ)</a:t>
            </a:r>
          </a:p>
          <a:p>
            <a:pPr marL="457200" algn="just" rtl="0">
              <a:spcBef>
                <a:spcPts val="0"/>
              </a:spcBef>
              <a:spcAft>
                <a:spcPts val="600"/>
              </a:spcAft>
            </a:pPr>
            <a:r>
              <a:rPr lang="vi-VN" sz="2800" b="0" i="0" u="none" strike="noStrike">
                <a:solidFill>
                  <a:srgbClr val="000000"/>
                </a:solidFill>
                <a:effectLst/>
                <a:latin typeface="Segoe UI" panose="020B0502040204020203" pitchFamily="34" charset="0"/>
                <a:cs typeface="Segoe UI" panose="020B0502040204020203" pitchFamily="34" charset="0"/>
              </a:rPr>
              <a:t>Cho ví dụ minh họa (0.5đ)</a:t>
            </a:r>
            <a:endParaRPr lang="vi-VN" sz="2800" b="0">
              <a:effectLst/>
              <a:latin typeface="Segoe UI" panose="020B0502040204020203" pitchFamily="34" charset="0"/>
              <a:cs typeface="Segoe UI" panose="020B0502040204020203" pitchFamily="34" charset="0"/>
            </a:endParaRPr>
          </a:p>
          <a:p>
            <a:r>
              <a:rPr lang="vi-VN" sz="2800" b="1">
                <a:latin typeface="Segoe UI" panose="020B0502040204020203" pitchFamily="34" charset="0"/>
                <a:cs typeface="Segoe UI" panose="020B0502040204020203" pitchFamily="34" charset="0"/>
              </a:rPr>
              <a:t>Ưu điểm của kế thừa</a:t>
            </a:r>
          </a:p>
          <a:p>
            <a:pPr marL="457200" indent="-457200">
              <a:buFont typeface="Arial" panose="020B0604020202020204" pitchFamily="34" charset="0"/>
              <a:buChar char="•"/>
            </a:pPr>
            <a:r>
              <a:rPr lang="vi-VN" sz="2800" b="1">
                <a:latin typeface="Segoe UI" panose="020B0502040204020203" pitchFamily="34" charset="0"/>
                <a:cs typeface="Segoe UI" panose="020B0502040204020203" pitchFamily="34" charset="0"/>
              </a:rPr>
              <a:t>Tái sử dụng code</a:t>
            </a:r>
          </a:p>
          <a:p>
            <a:pPr marL="457200" indent="-457200">
              <a:buFont typeface="Arial" panose="020B0604020202020204" pitchFamily="34" charset="0"/>
              <a:buChar char="•"/>
            </a:pPr>
            <a:r>
              <a:rPr lang="vi-VN" sz="2800" b="1">
                <a:latin typeface="Segoe UI" panose="020B0502040204020203" pitchFamily="34" charset="0"/>
                <a:cs typeface="Segoe UI" panose="020B0502040204020203" pitchFamily="34" charset="0"/>
              </a:rPr>
              <a:t>Tính mở rộng</a:t>
            </a:r>
          </a:p>
          <a:p>
            <a:pPr marL="457200" indent="-457200">
              <a:buFont typeface="Arial" panose="020B0604020202020204" pitchFamily="34" charset="0"/>
              <a:buChar char="•"/>
            </a:pPr>
            <a:r>
              <a:rPr lang="vi-VN" sz="2800" b="1">
                <a:latin typeface="Segoe UI" panose="020B0502040204020203" pitchFamily="34" charset="0"/>
                <a:cs typeface="Segoe UI" panose="020B0502040204020203" pitchFamily="34" charset="0"/>
              </a:rPr>
              <a:t>Đơn giản hoá code</a:t>
            </a:r>
          </a:p>
          <a:p>
            <a:pPr marL="457200" indent="-457200">
              <a:buFont typeface="Arial" panose="020B0604020202020204" pitchFamily="34" charset="0"/>
              <a:buChar char="•"/>
            </a:pPr>
            <a:r>
              <a:rPr lang="en-US" sz="2800" b="1">
                <a:latin typeface="Segoe UI" panose="020B0502040204020203" pitchFamily="34" charset="0"/>
                <a:cs typeface="Segoe UI" panose="020B0502040204020203" pitchFamily="34" charset="0"/>
              </a:rPr>
              <a:t>Cho phép xây dựng 1 lớp mới từ lớp đã có.</a:t>
            </a:r>
          </a:p>
          <a:p>
            <a:pPr marL="457200" indent="-457200">
              <a:buFont typeface="Arial" panose="020B0604020202020204" pitchFamily="34" charset="0"/>
              <a:buChar char="•"/>
            </a:pPr>
            <a:r>
              <a:rPr lang="en-US" sz="2800" b="1" i="0">
                <a:solidFill>
                  <a:srgbClr val="050E17"/>
                </a:solidFill>
                <a:effectLst/>
                <a:latin typeface="-apple-system"/>
              </a:rPr>
              <a:t>Tính tổ chức</a:t>
            </a:r>
            <a:endParaRPr lang="en-US" sz="2800" b="1" i="0">
              <a:solidFill>
                <a:srgbClr val="050E17"/>
              </a:solidFill>
              <a:effectLst/>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2800" b="1" i="0">
                <a:solidFill>
                  <a:srgbClr val="050E17"/>
                </a:solidFill>
                <a:effectLst/>
                <a:latin typeface="-apple-system"/>
              </a:rPr>
              <a:t>Kế thừa giúp hỗ trợ tính đa hình</a:t>
            </a:r>
            <a:endParaRPr lang="vi-VN" sz="2800" b="1" i="0">
              <a:solidFill>
                <a:srgbClr val="050E17"/>
              </a:solidFill>
              <a:effectLst/>
              <a:latin typeface="Segoe UI" panose="020B0502040204020203" pitchFamily="34" charset="0"/>
              <a:cs typeface="Segoe UI" panose="020B0502040204020203" pitchFamily="34" charset="0"/>
            </a:endParaRPr>
          </a:p>
          <a:p>
            <a:r>
              <a:rPr lang="en-VN" sz="2800" b="1">
                <a:solidFill>
                  <a:srgbClr val="050E17"/>
                </a:solidFill>
                <a:latin typeface="Segoe UI" panose="020B0502040204020203" pitchFamily="34" charset="0"/>
                <a:cs typeface="Segoe UI" panose="020B0502040204020203" pitchFamily="34" charset="0"/>
              </a:rPr>
              <a:t>Ví dụ :</a:t>
            </a:r>
            <a:r>
              <a:rPr lang="en-VN" sz="2800">
                <a:solidFill>
                  <a:srgbClr val="050E17"/>
                </a:solidFill>
                <a:latin typeface="Segoe UI" panose="020B0502040204020203" pitchFamily="34" charset="0"/>
                <a:cs typeface="Segoe UI" panose="020B0502040204020203" pitchFamily="34" charset="0"/>
              </a:rPr>
              <a:t> Ta có một lớp cha là DongVat . Với các phương thức như Ten,An,Ngu,DiChuyen. Ta có thể tạo ra các lớp như : Cho, Meo , Ga ,De kế thừa các thuộc tính và phướng thức từ lớp cha DongVat và có thể mở rộng thêm các phương thức khác để mổ tả đặc trưng cho từng con.</a:t>
            </a:r>
            <a:endParaRPr lang="vi-VN" sz="2800" b="1">
              <a:solidFill>
                <a:srgbClr val="050E17"/>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8309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6639E8-AC3E-EA61-F052-42F3384C4A79}"/>
              </a:ext>
            </a:extLst>
          </p:cNvPr>
          <p:cNvSpPr txBox="1"/>
          <p:nvPr/>
        </p:nvSpPr>
        <p:spPr>
          <a:xfrm>
            <a:off x="172996" y="98855"/>
            <a:ext cx="1561924" cy="584775"/>
          </a:xfrm>
          <a:prstGeom prst="rect">
            <a:avLst/>
          </a:prstGeom>
          <a:noFill/>
        </p:spPr>
        <p:txBody>
          <a:bodyPr wrap="square" rtlCol="0">
            <a:spAutoFit/>
          </a:bodyPr>
          <a:lstStyle/>
          <a:p>
            <a:r>
              <a:rPr lang="en-VN" sz="3200" b="1"/>
              <a:t>2016</a:t>
            </a:r>
          </a:p>
        </p:txBody>
      </p:sp>
      <p:sp>
        <p:nvSpPr>
          <p:cNvPr id="5" name="TextBox 4">
            <a:extLst>
              <a:ext uri="{FF2B5EF4-FFF2-40B4-BE49-F238E27FC236}">
                <a16:creationId xmlns:a16="http://schemas.microsoft.com/office/drawing/2014/main" id="{6F592533-2B67-AC9A-28A4-EEB7E396FABB}"/>
              </a:ext>
            </a:extLst>
          </p:cNvPr>
          <p:cNvSpPr txBox="1"/>
          <p:nvPr/>
        </p:nvSpPr>
        <p:spPr>
          <a:xfrm>
            <a:off x="358346" y="852616"/>
            <a:ext cx="11158151" cy="1615827"/>
          </a:xfrm>
          <a:prstGeom prst="rect">
            <a:avLst/>
          </a:prstGeom>
          <a:noFill/>
        </p:spPr>
        <p:txBody>
          <a:bodyPr wrap="square" rtlCol="0">
            <a:spAutoFit/>
          </a:bodyPr>
          <a:lstStyle/>
          <a:p>
            <a:pPr algn="just" rtl="0">
              <a:spcBef>
                <a:spcPts val="600"/>
              </a:spcBef>
              <a:spcAft>
                <a:spcPts val="600"/>
              </a:spcAft>
            </a:pPr>
            <a:r>
              <a:rPr lang="en-US" sz="2800" i="0" u="none" strike="noStrike">
                <a:solidFill>
                  <a:srgbClr val="000000"/>
                </a:solidFill>
                <a:effectLst/>
                <a:latin typeface="Segoe UI" panose="020B0502040204020203" pitchFamily="34" charset="0"/>
                <a:cs typeface="Segoe UI" panose="020B0502040204020203" pitchFamily="34" charset="0"/>
              </a:rPr>
              <a:t>Câu 1. </a:t>
            </a:r>
            <a:endParaRPr lang="en-US" sz="2800">
              <a:effectLst/>
              <a:latin typeface="Segoe UI" panose="020B0502040204020203" pitchFamily="34" charset="0"/>
              <a:cs typeface="Segoe UI" panose="020B0502040204020203" pitchFamily="34" charset="0"/>
            </a:endParaRPr>
          </a:p>
          <a:p>
            <a:pPr algn="just" rtl="0" fontAlgn="base">
              <a:spcBef>
                <a:spcPts val="600"/>
              </a:spcBef>
              <a:spcAft>
                <a:spcPts val="600"/>
              </a:spcAft>
              <a:buFont typeface="+mj-lt"/>
              <a:buAutoNum type="arabicPeriod"/>
            </a:pPr>
            <a:r>
              <a:rPr lang="en-US" sz="2800" i="0" u="none" strike="noStrike">
                <a:solidFill>
                  <a:srgbClr val="000000"/>
                </a:solidFill>
                <a:effectLst/>
                <a:latin typeface="Segoe UI" panose="020B0502040204020203" pitchFamily="34" charset="0"/>
                <a:cs typeface="Segoe UI" panose="020B0502040204020203" pitchFamily="34" charset="0"/>
              </a:rPr>
              <a:t>Phân biệt các </a:t>
            </a:r>
            <a:r>
              <a:rPr lang="en-US" sz="2800" b="1" i="0" u="none" strike="noStrike">
                <a:solidFill>
                  <a:schemeClr val="accent1">
                    <a:lumMod val="75000"/>
                  </a:schemeClr>
                </a:solidFill>
                <a:effectLst/>
                <a:latin typeface="Segoe UI" panose="020B0502040204020203" pitchFamily="34" charset="0"/>
                <a:cs typeface="Segoe UI" panose="020B0502040204020203" pitchFamily="34" charset="0"/>
              </a:rPr>
              <a:t>kiểu kế thừa </a:t>
            </a:r>
            <a:r>
              <a:rPr lang="en-US" sz="2800" i="0" u="none" strike="noStrike">
                <a:solidFill>
                  <a:srgbClr val="000000"/>
                </a:solidFill>
                <a:effectLst/>
                <a:latin typeface="Segoe UI" panose="020B0502040204020203" pitchFamily="34" charset="0"/>
                <a:cs typeface="Segoe UI" panose="020B0502040204020203" pitchFamily="34" charset="0"/>
              </a:rPr>
              <a:t>private, protected, public (1 điểm)</a:t>
            </a:r>
          </a:p>
          <a:p>
            <a:r>
              <a:rPr lang="en-US" sz="2800" b="1">
                <a:effectLst/>
                <a:latin typeface="Segoe UI" panose="020B0502040204020203" pitchFamily="34" charset="0"/>
                <a:cs typeface="Segoe UI" panose="020B0502040204020203" pitchFamily="34" charset="0"/>
              </a:rPr>
              <a:t>Bước 1: </a:t>
            </a:r>
            <a:r>
              <a:rPr lang="en-US" sz="2800">
                <a:effectLst/>
                <a:latin typeface="Segoe UI" panose="020B0502040204020203" pitchFamily="34" charset="0"/>
                <a:cs typeface="Segoe UI" panose="020B0502040204020203" pitchFamily="34" charset="0"/>
              </a:rPr>
              <a:t>Vẽ bảng</a:t>
            </a:r>
            <a:endParaRPr lang="en-VN" sz="2800">
              <a:latin typeface="Segoe UI" panose="020B0502040204020203" pitchFamily="34" charset="0"/>
              <a:cs typeface="Segoe UI" panose="020B0502040204020203" pitchFamily="34" charset="0"/>
            </a:endParaRPr>
          </a:p>
        </p:txBody>
      </p:sp>
      <p:pic>
        <p:nvPicPr>
          <p:cNvPr id="7" name="Picture 6" descr="A picture containing text, screenshot, font, line&#10;&#10;Description automatically generated">
            <a:extLst>
              <a:ext uri="{FF2B5EF4-FFF2-40B4-BE49-F238E27FC236}">
                <a16:creationId xmlns:a16="http://schemas.microsoft.com/office/drawing/2014/main" id="{E9A30817-2172-0B17-734D-CD8314039DE8}"/>
              </a:ext>
            </a:extLst>
          </p:cNvPr>
          <p:cNvPicPr>
            <a:picLocks noChangeAspect="1"/>
          </p:cNvPicPr>
          <p:nvPr/>
        </p:nvPicPr>
        <p:blipFill>
          <a:blip r:embed="rId2"/>
          <a:stretch>
            <a:fillRect/>
          </a:stretch>
        </p:blipFill>
        <p:spPr>
          <a:xfrm>
            <a:off x="358346" y="2468443"/>
            <a:ext cx="10085154" cy="3686400"/>
          </a:xfrm>
          <a:prstGeom prst="rect">
            <a:avLst/>
          </a:prstGeom>
        </p:spPr>
      </p:pic>
    </p:spTree>
    <p:extLst>
      <p:ext uri="{BB962C8B-B14F-4D97-AF65-F5344CB8AC3E}">
        <p14:creationId xmlns:p14="http://schemas.microsoft.com/office/powerpoint/2010/main" val="427693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C17F4F-865F-472D-59FD-E6A4A50E7768}"/>
              </a:ext>
            </a:extLst>
          </p:cNvPr>
          <p:cNvSpPr txBox="1"/>
          <p:nvPr/>
        </p:nvSpPr>
        <p:spPr>
          <a:xfrm>
            <a:off x="210065" y="222422"/>
            <a:ext cx="11120544" cy="4298613"/>
          </a:xfrm>
          <a:prstGeom prst="rect">
            <a:avLst/>
          </a:prstGeom>
          <a:noFill/>
        </p:spPr>
        <p:txBody>
          <a:bodyPr wrap="square" rtlCol="0">
            <a:spAutoFit/>
          </a:bodyPr>
          <a:lstStyle/>
          <a:p>
            <a:r>
              <a:rPr lang="en-VN" sz="2400" b="1">
                <a:latin typeface="Segoe UI" panose="020B0502040204020203" pitchFamily="34" charset="0"/>
                <a:cs typeface="Segoe UI" panose="020B0502040204020203" pitchFamily="34" charset="0"/>
              </a:rPr>
              <a:t>Bước 2:</a:t>
            </a:r>
          </a:p>
          <a:p>
            <a:pPr rtl="0" fontAlgn="base">
              <a:spcBef>
                <a:spcPts val="0"/>
              </a:spcBef>
              <a:spcAft>
                <a:spcPts val="1000"/>
              </a:spcAft>
              <a:buFont typeface="Arial" panose="020B0604020202020204" pitchFamily="34" charset="0"/>
              <a:buChar char="•"/>
            </a:pPr>
            <a:r>
              <a:rPr lang="vi-VN" sz="2400" b="0" i="0" u="none" strike="noStrike">
                <a:solidFill>
                  <a:srgbClr val="000000"/>
                </a:solidFill>
                <a:effectLst/>
                <a:latin typeface="Segoe UI" panose="020B0502040204020203" pitchFamily="34" charset="0"/>
                <a:cs typeface="Segoe UI" panose="020B0502040204020203" pitchFamily="34" charset="0"/>
              </a:rPr>
              <a:t>Thành phần </a:t>
            </a:r>
            <a:r>
              <a:rPr lang="vi-VN" sz="2400" b="1" i="0" u="none" strike="noStrike">
                <a:solidFill>
                  <a:schemeClr val="accent5">
                    <a:lumMod val="75000"/>
                  </a:schemeClr>
                </a:solidFill>
                <a:effectLst/>
                <a:latin typeface="Segoe UI" panose="020B0502040204020203" pitchFamily="34" charset="0"/>
                <a:cs typeface="Segoe UI" panose="020B0502040204020203" pitchFamily="34" charset="0"/>
              </a:rPr>
              <a:t>private ở lớp cha </a:t>
            </a:r>
            <a:r>
              <a:rPr lang="vi-VN" sz="2400" b="0" i="0" u="none" strike="noStrike">
                <a:solidFill>
                  <a:srgbClr val="000000"/>
                </a:solidFill>
                <a:effectLst/>
                <a:latin typeface="Segoe UI" panose="020B0502040204020203" pitchFamily="34" charset="0"/>
                <a:cs typeface="Segoe UI" panose="020B0502040204020203" pitchFamily="34" charset="0"/>
              </a:rPr>
              <a:t>thì </a:t>
            </a:r>
            <a:r>
              <a:rPr lang="vi-VN" sz="2400" b="1" i="0" u="none" strike="noStrike">
                <a:solidFill>
                  <a:schemeClr val="accent5">
                    <a:lumMod val="50000"/>
                  </a:schemeClr>
                </a:solidFill>
                <a:effectLst/>
                <a:latin typeface="Segoe UI" panose="020B0502040204020203" pitchFamily="34" charset="0"/>
                <a:cs typeface="Segoe UI" panose="020B0502040204020203" pitchFamily="34" charset="0"/>
              </a:rPr>
              <a:t>không truy xuất được ở lớp con</a:t>
            </a:r>
          </a:p>
          <a:p>
            <a:pPr rtl="0" fontAlgn="base">
              <a:spcBef>
                <a:spcPts val="0"/>
              </a:spcBef>
              <a:spcAft>
                <a:spcPts val="1000"/>
              </a:spcAft>
              <a:buFont typeface="Arial" panose="020B0604020202020204" pitchFamily="34" charset="0"/>
              <a:buChar char="•"/>
            </a:pPr>
            <a:r>
              <a:rPr lang="vi-VN" sz="2400" b="1" i="0" u="none" strike="noStrike">
                <a:solidFill>
                  <a:schemeClr val="accent5"/>
                </a:solidFill>
                <a:effectLst/>
                <a:latin typeface="Segoe UI" panose="020B0502040204020203" pitchFamily="34" charset="0"/>
                <a:cs typeface="Segoe UI" panose="020B0502040204020203" pitchFamily="34" charset="0"/>
              </a:rPr>
              <a:t>Kế thừa public: </a:t>
            </a:r>
            <a:r>
              <a:rPr lang="vi-VN" sz="2400" b="0" i="0" u="none" strike="noStrike">
                <a:solidFill>
                  <a:srgbClr val="000000"/>
                </a:solidFill>
                <a:effectLst/>
                <a:latin typeface="Segoe UI" panose="020B0502040204020203" pitchFamily="34" charset="0"/>
                <a:cs typeface="Segoe UI" panose="020B0502040204020203" pitchFamily="34" charset="0"/>
              </a:rPr>
              <a:t>Lớp con kế thừa public từ lớp cha thì các thành phần protected của lớp cha trở thành protected của lớp con, các thành phần public của lớp cha trở thành public của lớp con. </a:t>
            </a:r>
          </a:p>
          <a:p>
            <a:pPr rtl="0" fontAlgn="base">
              <a:spcBef>
                <a:spcPts val="0"/>
              </a:spcBef>
              <a:spcAft>
                <a:spcPts val="1000"/>
              </a:spcAft>
              <a:buFont typeface="Arial" panose="020B0604020202020204" pitchFamily="34" charset="0"/>
              <a:buChar char="•"/>
            </a:pPr>
            <a:r>
              <a:rPr lang="vi-VN" sz="2400" b="1" i="0" u="none" strike="noStrike">
                <a:solidFill>
                  <a:schemeClr val="accent5"/>
                </a:solidFill>
                <a:effectLst/>
                <a:latin typeface="Segoe UI" panose="020B0502040204020203" pitchFamily="34" charset="0"/>
                <a:cs typeface="Segoe UI" panose="020B0502040204020203" pitchFamily="34" charset="0"/>
              </a:rPr>
              <a:t>Kế thừa private: </a:t>
            </a:r>
            <a:r>
              <a:rPr lang="vi-VN" sz="2400" b="0" i="0" u="none" strike="noStrike">
                <a:solidFill>
                  <a:srgbClr val="000000"/>
                </a:solidFill>
                <a:effectLst/>
                <a:latin typeface="Segoe UI" panose="020B0502040204020203" pitchFamily="34" charset="0"/>
                <a:cs typeface="Segoe UI" panose="020B0502040204020203" pitchFamily="34" charset="0"/>
              </a:rPr>
              <a:t>Lớp con kế thừa private từ lớp cha thì các thành phần protected va public của lớp cha trở thành private của lớp con. </a:t>
            </a:r>
          </a:p>
          <a:p>
            <a:pPr rtl="0" fontAlgn="base">
              <a:spcBef>
                <a:spcPts val="0"/>
              </a:spcBef>
              <a:spcAft>
                <a:spcPts val="1000"/>
              </a:spcAft>
              <a:buFont typeface="Arial" panose="020B0604020202020204" pitchFamily="34" charset="0"/>
              <a:buChar char="•"/>
            </a:pPr>
            <a:r>
              <a:rPr lang="vi-VN" sz="2400" b="1" i="0" u="none" strike="noStrike">
                <a:solidFill>
                  <a:schemeClr val="accent5"/>
                </a:solidFill>
                <a:effectLst/>
                <a:latin typeface="Segoe UI" panose="020B0502040204020203" pitchFamily="34" charset="0"/>
                <a:cs typeface="Segoe UI" panose="020B0502040204020203" pitchFamily="34" charset="0"/>
              </a:rPr>
              <a:t>Kế thừa protected: </a:t>
            </a:r>
            <a:r>
              <a:rPr lang="vi-VN" sz="2400" b="0" i="0" u="none" strike="noStrike">
                <a:solidFill>
                  <a:srgbClr val="000000"/>
                </a:solidFill>
                <a:effectLst/>
                <a:latin typeface="Segoe UI" panose="020B0502040204020203" pitchFamily="34" charset="0"/>
                <a:cs typeface="Segoe UI" panose="020B0502040204020203" pitchFamily="34" charset="0"/>
              </a:rPr>
              <a:t>Lớp con kế thừa protected từ lớp cha thì các thành phần protected va public của lớp cha trở thành protected của lớp con. </a:t>
            </a:r>
          </a:p>
          <a:p>
            <a:endParaRPr lang="en-VN" sz="24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76120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D2D11C-1AF8-9E08-F83C-D46E0109ACAD}"/>
              </a:ext>
            </a:extLst>
          </p:cNvPr>
          <p:cNvSpPr txBox="1"/>
          <p:nvPr/>
        </p:nvSpPr>
        <p:spPr>
          <a:xfrm>
            <a:off x="0" y="250521"/>
            <a:ext cx="13615792" cy="523220"/>
          </a:xfrm>
          <a:prstGeom prst="rect">
            <a:avLst/>
          </a:prstGeom>
          <a:noFill/>
        </p:spPr>
        <p:txBody>
          <a:bodyPr wrap="square" rtlCol="0">
            <a:spAutoFit/>
          </a:bodyPr>
          <a:lstStyle/>
          <a:p>
            <a:r>
              <a:rPr lang="vi-VN" sz="2800" b="0" i="0" u="none" strike="noStrike">
                <a:solidFill>
                  <a:srgbClr val="000000"/>
                </a:solidFill>
                <a:effectLst/>
                <a:latin typeface="Segoe UI" panose="020B0502040204020203" pitchFamily="34" charset="0"/>
                <a:cs typeface="Segoe UI" panose="020B0502040204020203" pitchFamily="34" charset="0"/>
              </a:rPr>
              <a:t>b)Trình bày các đặc điểm quan trọng của lập trình hướng đối tượng (1 điểm)</a:t>
            </a:r>
            <a:endParaRPr lang="en-VN" sz="280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BE59895B-D4CB-537B-BFAD-3DE5C6F198E6}"/>
              </a:ext>
            </a:extLst>
          </p:cNvPr>
          <p:cNvSpPr txBox="1"/>
          <p:nvPr/>
        </p:nvSpPr>
        <p:spPr>
          <a:xfrm>
            <a:off x="199697" y="966952"/>
            <a:ext cx="11742922" cy="4793620"/>
          </a:xfrm>
          <a:prstGeom prst="rect">
            <a:avLst/>
          </a:prstGeom>
          <a:noFill/>
        </p:spPr>
        <p:txBody>
          <a:bodyPr wrap="square" rtlCol="0">
            <a:spAutoFit/>
          </a:bodyPr>
          <a:lstStyle/>
          <a:p>
            <a:pPr rtl="0" fontAlgn="base">
              <a:spcBef>
                <a:spcPts val="0"/>
              </a:spcBef>
              <a:spcAft>
                <a:spcPts val="280"/>
              </a:spcAft>
              <a:buFont typeface="Arial" panose="020B0604020202020204" pitchFamily="34" charset="0"/>
              <a:buChar char="•"/>
            </a:pPr>
            <a:r>
              <a:rPr lang="vi-VN" sz="2400" b="1" i="0" u="none" strike="noStrike">
                <a:solidFill>
                  <a:srgbClr val="000000"/>
                </a:solidFill>
                <a:effectLst/>
                <a:latin typeface="Segoe UI" panose="020B0502040204020203" pitchFamily="34" charset="0"/>
                <a:cs typeface="Segoe UI" panose="020B0502040204020203" pitchFamily="34" charset="0"/>
              </a:rPr>
              <a:t>Trừu tượng hóa – Abstraction </a:t>
            </a:r>
            <a:r>
              <a:rPr lang="vi-VN" sz="2400" b="0" i="0" u="none" strike="noStrike">
                <a:solidFill>
                  <a:srgbClr val="000000"/>
                </a:solidFill>
                <a:effectLst/>
                <a:latin typeface="Segoe UI" panose="020B0502040204020203" pitchFamily="34" charset="0"/>
                <a:cs typeface="Segoe UI" panose="020B0502040204020203" pitchFamily="34" charset="0"/>
              </a:rPr>
              <a:t>Cách nhìn khái quát hóa về một tập các đối tượng có chung các đặc điểm được quan tâm (và bỏ qua những chi tiết không cần thiết).</a:t>
            </a:r>
          </a:p>
          <a:p>
            <a:pPr rtl="0" fontAlgn="base">
              <a:spcBef>
                <a:spcPts val="0"/>
              </a:spcBef>
              <a:spcAft>
                <a:spcPts val="280"/>
              </a:spcAft>
              <a:buFont typeface="Arial" panose="020B0604020202020204" pitchFamily="34" charset="0"/>
              <a:buChar char="•"/>
            </a:pPr>
            <a:r>
              <a:rPr lang="vi-VN" sz="2400" b="1" i="0" u="none" strike="noStrike">
                <a:solidFill>
                  <a:srgbClr val="000000"/>
                </a:solidFill>
                <a:effectLst/>
                <a:latin typeface="Segoe UI" panose="020B0502040204020203" pitchFamily="34" charset="0"/>
                <a:cs typeface="Segoe UI" panose="020B0502040204020203" pitchFamily="34" charset="0"/>
              </a:rPr>
              <a:t>Đóng gói – Encapsulation </a:t>
            </a:r>
            <a:r>
              <a:rPr lang="vi-VN" sz="2400" b="0" i="0" u="none" strike="noStrike">
                <a:solidFill>
                  <a:srgbClr val="000000"/>
                </a:solidFill>
                <a:effectLst/>
                <a:latin typeface="Segoe UI" panose="020B0502040204020203" pitchFamily="34" charset="0"/>
                <a:cs typeface="Segoe UI" panose="020B0502040204020203" pitchFamily="34" charset="0"/>
              </a:rPr>
              <a:t>Nhóm những gì có liên quan với nhau vào làm một, để sau này có thể dùng một cái tên để gọi đến. Vd: các hàm/ thủ tục đóng gói các câu lệnh, các đối tượng đóng gói  dữ liệu của chúng và các thủ tục có liên quan. </a:t>
            </a:r>
          </a:p>
          <a:p>
            <a:pPr rtl="0" fontAlgn="base">
              <a:spcBef>
                <a:spcPts val="0"/>
              </a:spcBef>
              <a:spcAft>
                <a:spcPts val="280"/>
              </a:spcAft>
              <a:buFont typeface="Arial" panose="020B0604020202020204" pitchFamily="34" charset="0"/>
              <a:buChar char="•"/>
            </a:pPr>
            <a:r>
              <a:rPr lang="vi-VN" sz="2400" b="1" i="0" u="none" strike="noStrike">
                <a:solidFill>
                  <a:srgbClr val="000000"/>
                </a:solidFill>
                <a:effectLst/>
                <a:latin typeface="Segoe UI" panose="020B0502040204020203" pitchFamily="34" charset="0"/>
                <a:cs typeface="Segoe UI" panose="020B0502040204020203" pitchFamily="34" charset="0"/>
              </a:rPr>
              <a:t>Thừa kế - Inheritance </a:t>
            </a:r>
            <a:r>
              <a:rPr lang="vi-VN" sz="2400" b="0" i="0" u="none" strike="noStrike">
                <a:solidFill>
                  <a:srgbClr val="000000"/>
                </a:solidFill>
                <a:effectLst/>
                <a:latin typeface="Segoe UI" panose="020B0502040204020203" pitchFamily="34" charset="0"/>
                <a:cs typeface="Segoe UI" panose="020B0502040204020203" pitchFamily="34" charset="0"/>
              </a:rPr>
              <a:t>cho phép một lớp D có được các thuộc tính và thao tác của lớp C, như thể các thuộc tính và thao tác đó đã được định nghĩa tại lớp D. Cho phép cài đặt nhiều quan hệ giữa các đối tượng: Đặc biệt hóa – Tổng quát hóa</a:t>
            </a:r>
          </a:p>
          <a:p>
            <a:pPr algn="just" rtl="0" fontAlgn="base">
              <a:spcBef>
                <a:spcPts val="600"/>
              </a:spcBef>
              <a:spcAft>
                <a:spcPts val="600"/>
              </a:spcAft>
              <a:buFont typeface="Arial" panose="020B0604020202020204" pitchFamily="34" charset="0"/>
              <a:buChar char="•"/>
            </a:pPr>
            <a:r>
              <a:rPr lang="vi-VN" sz="2400" b="1" i="0" u="none" strike="noStrike">
                <a:solidFill>
                  <a:srgbClr val="000000"/>
                </a:solidFill>
                <a:effectLst/>
                <a:latin typeface="Segoe UI" panose="020B0502040204020203" pitchFamily="34" charset="0"/>
                <a:cs typeface="Segoe UI" panose="020B0502040204020203" pitchFamily="34" charset="0"/>
              </a:rPr>
              <a:t>Đa hình – Polymorphism </a:t>
            </a:r>
            <a:r>
              <a:rPr lang="vi-VN" sz="2400" b="0" i="0" u="none" strike="noStrike">
                <a:solidFill>
                  <a:srgbClr val="000000"/>
                </a:solidFill>
                <a:effectLst/>
                <a:latin typeface="Segoe UI" panose="020B0502040204020203" pitchFamily="34" charset="0"/>
                <a:cs typeface="Segoe UI" panose="020B0502040204020203" pitchFamily="34" charset="0"/>
              </a:rPr>
              <a:t>Là cơ chế cho phép một tên thao tác hoặc thuộc tính có thể được định nghĩa tại nhiều lớp và có thể có nhiều cài đặt khác nhau tại mỗi lớp trong các lớp đó.</a:t>
            </a:r>
          </a:p>
          <a:p>
            <a:endParaRPr lang="en-VN" sz="24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03773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1674</Words>
  <Application>Microsoft Macintosh PowerPoint</Application>
  <PresentationFormat>Widescreen</PresentationFormat>
  <Paragraphs>131</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Calibri</vt:lpstr>
      <vt:lpstr>Calibri Light</vt:lpstr>
      <vt:lpstr>Courier New</vt:lpstr>
      <vt:lpstr>Menlo</vt:lpstr>
      <vt:lpstr>Quattrocento Sans</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Trương Đoàn Vũ</dc:creator>
  <cp:lastModifiedBy>Trương Đoàn Vũ</cp:lastModifiedBy>
  <cp:revision>2</cp:revision>
  <dcterms:created xsi:type="dcterms:W3CDTF">2023-06-30T19:36:12Z</dcterms:created>
  <dcterms:modified xsi:type="dcterms:W3CDTF">2023-07-04T12:38:49Z</dcterms:modified>
</cp:coreProperties>
</file>