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56" r:id="rId2"/>
  </p:sldMasterIdLst>
  <p:notesMasterIdLst>
    <p:notesMasterId r:id="rId4"/>
  </p:notesMasterIdLst>
  <p:sldIdLst>
    <p:sldId id="402" r:id="rId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93DAD96-AC9C-45E4-AC60-D1567D80FBB4}">
          <p14:sldIdLst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90" userDrawn="1">
          <p15:clr>
            <a:srgbClr val="A4A3A4"/>
          </p15:clr>
        </p15:guide>
        <p15:guide id="2" pos="6136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3342" y="114"/>
      </p:cViewPr>
      <p:guideLst>
        <p:guide orient="horz" pos="3090"/>
        <p:guide pos="6136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A438-E07B-4133-90D2-272BCEA3ED7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CA63F-8BE1-43EF-9918-A856789DD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EEE24-ABC2-420C-A2FD-5430EDF39A38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0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01" y="117328"/>
            <a:ext cx="2792999" cy="4766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000" b="1">
                <a:latin typeface="Arial Narrow" pitchFamily="34" charset="0"/>
                <a:ea typeface="LG스마트체 Regular" pitchFamily="50" charset="-127"/>
              </a:defRPr>
            </a:lvl1pPr>
          </a:lstStyle>
          <a:p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50748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8000" y="6457375"/>
            <a:ext cx="1034999" cy="365125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dirty="0" err="1" smtClean="0">
                <a:solidFill>
                  <a:srgbClr val="000000"/>
                </a:solidFill>
              </a:rPr>
              <a:t>유첨</a:t>
            </a:r>
            <a:r>
              <a:rPr lang="ko-KR" altLang="en-US" dirty="0" smtClean="0">
                <a:solidFill>
                  <a:srgbClr val="000000"/>
                </a:solidFill>
              </a:rPr>
              <a:t>  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fld id="{B558C8F3-4D43-495F-A064-D60D04B896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000000"/>
                </a:solidFill>
              </a:rPr>
              <a:t>/32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2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D7A2DBC-EF63-489B-AA3F-F315D6AE9D26}" type="datetimeFigureOut">
              <a:rPr lang="ko-KR" altLang="en-US">
                <a:solidFill>
                  <a:prstClr val="black"/>
                </a:solidFill>
              </a:rPr>
              <a:pPr/>
              <a:t>2023-11-15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F5C3D57-193B-40B9-BEEF-1FE9E6E9A7C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4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977336" y="211278"/>
            <a:ext cx="1904946" cy="266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30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8"/>
          <p:cNvCxnSpPr>
            <a:cxnSpLocks noChangeShapeType="1"/>
          </p:cNvCxnSpPr>
          <p:nvPr userDrawn="1"/>
        </p:nvCxn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562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BF2C10F-AB2C-409F-9635-1486B30D32CD}" type="datetimeFigureOut">
              <a:rPr lang="ko-KR" altLang="en-US" smtClean="0">
                <a:solidFill>
                  <a:srgbClr val="000000"/>
                </a:solidFill>
              </a:rPr>
              <a:pPr/>
              <a:t>2023-11-15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245C5F45-9B77-4C68-A7E2-06214CAABC6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8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860332160,&quot;Placement&quot;:&quot;Header&quot;,&quot;Top&quot;:0.0,&quot;Left&quot;:323.954651,&quot;SlideWidth&quot;:780,&quot;SlideHeight&quot;:540}"/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3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86" tIns="37143" rIns="74286" bIns="37143"/>
          <a:lstStyle/>
          <a:p>
            <a:pPr defTabSz="742857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6" b="1" dirty="0">
              <a:solidFill>
                <a:srgbClr val="000000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4154562" y="134810"/>
            <a:ext cx="1590526" cy="285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6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LGE Internal Use Only</a:t>
            </a:r>
            <a:endParaRPr lang="ko-KR" altLang="en-US" sz="1056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MSIPCMContentMarking" descr="{&quot;HashCode&quot;:-1860332160,&quot;Placement&quot;:&quot;Header&quot;,&quot;Top&quot;:0.0,&quot;Left&quot;:323.954651,&quot;SlideWidth&quot;:780,&quot;SlideHeight&quot;:540}"/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i="1" u="sng" smtClean="0">
                <a:solidFill>
                  <a:srgbClr val="000000"/>
                </a:solidFill>
                <a:latin typeface="Calibri" panose="020F0502020204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200" i="1" u="sng" smtClean="0">
              <a:solidFill>
                <a:srgbClr val="000000"/>
              </a:solidFill>
              <a:latin typeface="Calibri" panose="020F0502020204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2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71473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946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419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891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3446" indent="-27344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99774" indent="-22701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3523" indent="-18186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293706" indent="-18057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65179" indent="-18186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36652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08124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79597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1070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73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46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419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91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364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310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783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" Type="http://schemas.openxmlformats.org/officeDocument/2006/relationships/tags" Target="../tags/tag2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1.emf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5687635" y="1894123"/>
            <a:ext cx="4041781" cy="7197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endParaRPr lang="en-US" altLang="ko-KR" sz="10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569417" y="1899308"/>
          <a:ext cx="4470162" cy="71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162"/>
              </a:tblGrid>
              <a:tr h="715700"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불량 판정의 자동화를 통해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 작업자 감축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불량 검출 정확도 향상 및 판정 시간 단축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기반 일하는 문화의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 확대 전개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69902"/>
              </p:ext>
            </p:extLst>
          </p:nvPr>
        </p:nvGraphicFramePr>
        <p:xfrm>
          <a:off x="1100137" y="2684243"/>
          <a:ext cx="8599436" cy="4084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718"/>
                <a:gridCol w="4299718"/>
              </a:tblGrid>
              <a:tr h="305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세부실행 항목 및 완료 조건</a:t>
                      </a:r>
                      <a:endParaRPr lang="ko-KR" altLang="en-US" sz="12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이행 현황 및 이슈</a:t>
                      </a:r>
                      <a:endParaRPr lang="en-US" altLang="ko-KR" sz="12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3244">
                <a:tc rowSpan="3">
                  <a:txBody>
                    <a:bodyPr/>
                    <a:lstStyle/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BM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모듈조립 후 진행하는 외관검사를 통한 부자재류 누락 검출을 육안 검출방식에서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도면과의 이미지 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Matching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통한 비교 분석 방식을 통해 자동적으로 불량을 검출해 낼 수 있는 시스템을 구축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System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전개도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None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완료조건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 부자재 누락 검출 자동 판정 모델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635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모듈의 부자재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(Tape)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대한 검출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→ 향후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Screw, Pad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류 등 판정 항목에 대한 추가 발굴 예정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635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도면과의 이미지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Matching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통한 간편한 시스템 구축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635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System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수평전개를 통한 판정 </a:t>
                      </a:r>
                      <a:r>
                        <a:rPr lang="ko-KR" altLang="en-US" sz="1000" b="1" kern="1200" baseline="0" dirty="0" err="1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적확도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증대</a:t>
                      </a:r>
                      <a:endParaRPr lang="ko-KR" altLang="en-US" sz="10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자동화 시스템 구축을 위한 현업 인터뷰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3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DX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 검증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Tool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 및 적용 환경 구축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 검증용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입력을 위한 시스템 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양불 판정 기준 수립 및 모듈 이미지의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Database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검증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업로드 및 </a:t>
                      </a:r>
                      <a:r>
                        <a:rPr lang="ko-KR" altLang="en-US" sz="1000" b="0" kern="1200" baseline="0" dirty="0" err="1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머신러닝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진행을 위한 신규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프로그램 제작 및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업체 배포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3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Pilot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모델 검증 및 판정 성능 개선활동 진행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대표모델 선정 후 양불 판정 시스템 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판정결과 확인 및 정확도 향상을 위한 개선 작업 진행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 모델로의 수평전개 진행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3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현업 전파 및 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업체별 시스템 배포 및 판정 환경 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업체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Feedback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수렴 및 개선활동 진행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14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Bottle Neck</a:t>
                      </a:r>
                      <a:endParaRPr lang="ko-KR" altLang="en-US" sz="12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지원요청 사항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 수준 확인 및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구축을 위한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BM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DX 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역량 강화필요</a:t>
                      </a:r>
                      <a:endParaRPr lang="en-US" altLang="ko-KR" sz="1000" b="0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도면을 활용하여 학습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 Set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구성할 수 있는 신규 시스템 구축</a:t>
                      </a:r>
                      <a:endParaRPr lang="en-US" altLang="ko-KR" sz="1000" b="0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검출용 이미지의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Database 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구축을 위한 서버 투자 필요</a:t>
                      </a:r>
                      <a:endParaRPr lang="en-US" altLang="ko-KR" sz="1000" b="0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직사각형 13"/>
          <p:cNvSpPr>
            <a:spLocks noChangeArrowheads="1"/>
          </p:cNvSpPr>
          <p:nvPr/>
        </p:nvSpPr>
        <p:spPr bwMode="auto">
          <a:xfrm>
            <a:off x="53973" y="187537"/>
            <a:ext cx="1714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DX </a:t>
            </a:r>
            <a:r>
              <a:rPr lang="ko-KR" altLang="en-US" sz="20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과제 등록서</a:t>
            </a:r>
            <a:endParaRPr lang="ko-KR" altLang="en-US" sz="200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54883" y="2674463"/>
            <a:ext cx="900000" cy="40704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내용</a:t>
            </a:r>
            <a:endParaRPr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54883" y="810279"/>
            <a:ext cx="900000" cy="3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과제명</a:t>
            </a:r>
            <a:endParaRPr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54883" y="1897913"/>
            <a:ext cx="370897" cy="7151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KPI</a:t>
            </a:r>
            <a:endParaRPr lang="en-US" altLang="ko-KR" sz="12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5" name="직사각형 144"/>
          <p:cNvSpPr/>
          <p:nvPr>
            <p:custDataLst>
              <p:tags r:id="rId3"/>
            </p:custDataLst>
          </p:nvPr>
        </p:nvSpPr>
        <p:spPr>
          <a:xfrm>
            <a:off x="5102173" y="1894123"/>
            <a:ext cx="523781" cy="7197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추진</a:t>
            </a:r>
            <a:endParaRPr lang="en-US" altLang="ko-KR" sz="1200" b="1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일정</a:t>
            </a:r>
            <a:endParaRPr lang="en-US" altLang="ko-KR" sz="12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154883" y="1248385"/>
          <a:ext cx="900000" cy="60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</a:tblGrid>
              <a:tr h="2119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68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기업가치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6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1100137" y="1252005"/>
          <a:ext cx="3962930" cy="60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930"/>
              </a:tblGrid>
              <a:tr h="605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 모듈 조립 후 진행하는 모듈 배면 부자재 부착 검사를 도면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Matching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이용한 자동화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개선하여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사의 품질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생산성 향상 및 업무효율화에 기여함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직사각형 73"/>
          <p:cNvSpPr/>
          <p:nvPr>
            <p:custDataLst>
              <p:tags r:id="rId4"/>
            </p:custDataLst>
          </p:nvPr>
        </p:nvSpPr>
        <p:spPr>
          <a:xfrm>
            <a:off x="5102173" y="810277"/>
            <a:ext cx="523781" cy="10250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실행</a:t>
            </a:r>
            <a:endParaRPr lang="en-US" altLang="ko-KR" sz="1200" b="1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latinLnBrk="0">
              <a:lnSpc>
                <a:spcPts val="1500"/>
              </a:lnSpc>
            </a:pPr>
            <a:r>
              <a:rPr lang="ko-KR" altLang="en-US" sz="1200" b="1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조직</a:t>
            </a:r>
            <a:endParaRPr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5685414" y="811392"/>
          <a:ext cx="413429" cy="102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9"/>
              </a:tblGrid>
              <a:tr h="511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6161428" y="807173"/>
          <a:ext cx="3565767" cy="102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67"/>
              </a:tblGrid>
              <a:tr h="519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유병천 팀장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원종권 선임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임지원 연구원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TV UHD1 Project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226007" y="1275265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6007" y="1484830"/>
            <a:ext cx="144000" cy="1440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573" y="1382253"/>
            <a:ext cx="700564" cy="92333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 defTabSz="6268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DX for Customer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9573" y="1597613"/>
            <a:ext cx="700564" cy="92333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 defTabSz="6268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DX for Company</a:t>
            </a:r>
          </a:p>
        </p:txBody>
      </p:sp>
      <p:cxnSp>
        <p:nvCxnSpPr>
          <p:cNvPr id="172" name="직선 연결선 171"/>
          <p:cNvCxnSpPr/>
          <p:nvPr/>
        </p:nvCxnSpPr>
        <p:spPr>
          <a:xfrm>
            <a:off x="69037" y="709630"/>
            <a:ext cx="978616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00137" y="810277"/>
            <a:ext cx="3956782" cy="3780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AI(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이미지분석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이용한 모듈 배면 부자재 점검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en-US" altLang="ko-KR" sz="12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007" y="1688348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72150" y="2121386"/>
            <a:ext cx="37814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35901" y="2278509"/>
            <a:ext cx="37189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 공정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현황 점검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049132" y="2038036"/>
            <a:ext cx="144000" cy="144000"/>
            <a:chOff x="6416896" y="2127540"/>
            <a:chExt cx="144000" cy="144000"/>
          </a:xfrm>
        </p:grpSpPr>
        <p:sp>
          <p:nvSpPr>
            <p:cNvPr id="45" name="타원 44"/>
            <p:cNvSpPr/>
            <p:nvPr/>
          </p:nvSpPr>
          <p:spPr>
            <a:xfrm>
              <a:off x="6416896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6" name="Text Box 3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442408" y="2144140"/>
              <a:ext cx="92974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10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1" name="Text Box 3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80589" y="2278509"/>
            <a:ext cx="3414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초기 판정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 구현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84786" y="2038036"/>
            <a:ext cx="144000" cy="144000"/>
            <a:chOff x="6647879" y="2127540"/>
            <a:chExt cx="144000" cy="144000"/>
          </a:xfrm>
        </p:grpSpPr>
        <p:sp>
          <p:nvSpPr>
            <p:cNvPr id="43" name="타원 42"/>
            <p:cNvSpPr/>
            <p:nvPr/>
          </p:nvSpPr>
          <p:spPr>
            <a:xfrm>
              <a:off x="6647879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96634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7" name="Text Box 3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97735" y="2278509"/>
            <a:ext cx="320601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확대검증</a:t>
            </a:r>
            <a:endParaRPr lang="ko-KR" altLang="en-US" sz="7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388267" y="2038036"/>
            <a:ext cx="144000" cy="144000"/>
            <a:chOff x="6416896" y="2127540"/>
            <a:chExt cx="144000" cy="144000"/>
          </a:xfrm>
        </p:grpSpPr>
        <p:sp>
          <p:nvSpPr>
            <p:cNvPr id="39" name="타원 38"/>
            <p:cNvSpPr/>
            <p:nvPr/>
          </p:nvSpPr>
          <p:spPr>
            <a:xfrm>
              <a:off x="6416896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" name="Text Box 3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65651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2" name="Text Box 3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756466" y="2278509"/>
            <a:ext cx="3414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 및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구축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856095" y="2038036"/>
            <a:ext cx="144000" cy="144000"/>
            <a:chOff x="6416896" y="2127540"/>
            <a:chExt cx="144000" cy="144000"/>
          </a:xfrm>
        </p:grpSpPr>
        <p:sp>
          <p:nvSpPr>
            <p:cNvPr id="35" name="타원 34"/>
            <p:cNvSpPr/>
            <p:nvPr/>
          </p:nvSpPr>
          <p:spPr>
            <a:xfrm>
              <a:off x="6416896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65652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9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773058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’22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516959" y="2038036"/>
            <a:ext cx="144000" cy="144000"/>
            <a:chOff x="6471415" y="2203421"/>
            <a:chExt cx="144000" cy="144000"/>
          </a:xfrm>
        </p:grpSpPr>
        <p:sp>
          <p:nvSpPr>
            <p:cNvPr id="48" name="타원 47"/>
            <p:cNvSpPr/>
            <p:nvPr/>
          </p:nvSpPr>
          <p:spPr>
            <a:xfrm>
              <a:off x="6471415" y="2203421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Text Box 3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520170" y="2220021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51" name="Text Box 3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19841" y="2278509"/>
            <a:ext cx="338234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수집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69269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‘24</a:t>
            </a:r>
            <a:endParaRPr lang="ko-KR" altLang="en-US" dirty="0"/>
          </a:p>
        </p:txBody>
      </p:sp>
      <p:sp>
        <p:nvSpPr>
          <p:cNvPr id="54" name="Text Box 3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97169" y="2278509"/>
            <a:ext cx="320601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Global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수평전개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1813" y="3703026"/>
            <a:ext cx="4032250" cy="2139483"/>
          </a:xfrm>
          <a:prstGeom prst="rect">
            <a:avLst/>
          </a:prstGeom>
        </p:spPr>
      </p:pic>
      <p:sp>
        <p:nvSpPr>
          <p:cNvPr id="50" name="Text Box 3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06490" y="2278509"/>
            <a:ext cx="37189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 평가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최적화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920440" y="2038036"/>
            <a:ext cx="144000" cy="144000"/>
            <a:chOff x="6647879" y="2127540"/>
            <a:chExt cx="144000" cy="144000"/>
          </a:xfrm>
        </p:grpSpPr>
        <p:sp>
          <p:nvSpPr>
            <p:cNvPr id="55" name="타원 54"/>
            <p:cNvSpPr/>
            <p:nvPr/>
          </p:nvSpPr>
          <p:spPr>
            <a:xfrm>
              <a:off x="6647879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Text Box 3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696634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9090306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‘25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74944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’23</a:t>
            </a:r>
            <a:endParaRPr lang="ko-KR" altLang="en-US" dirty="0"/>
          </a:p>
        </p:txBody>
      </p:sp>
      <p:sp>
        <p:nvSpPr>
          <p:cNvPr id="62" name="Text Box 3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03397" y="2278509"/>
            <a:ext cx="44242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 검증 및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개선활동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452613" y="2038036"/>
            <a:ext cx="144000" cy="144000"/>
            <a:chOff x="6647879" y="2127540"/>
            <a:chExt cx="144000" cy="144000"/>
          </a:xfrm>
        </p:grpSpPr>
        <p:sp>
          <p:nvSpPr>
            <p:cNvPr id="64" name="타원 63"/>
            <p:cNvSpPr/>
            <p:nvPr/>
          </p:nvSpPr>
          <p:spPr>
            <a:xfrm>
              <a:off x="6647879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Text Box 3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696634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13TtKog5EC2ycmDwU4N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13TtKog5EC2ycmDwU4NK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heme/theme1.xml><?xml version="1.0" encoding="utf-8"?>
<a:theme xmlns:a="http://schemas.openxmlformats.org/drawingml/2006/main" name="1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0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3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fontAlgn="auto">
          <a:spcBef>
            <a:spcPts val="0"/>
          </a:spcBef>
          <a:spcAft>
            <a:spcPts val="0"/>
          </a:spcAft>
          <a:defRPr sz="10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lnDef>
      <a:spPr>
        <a:ln w="6350">
          <a:solidFill>
            <a:schemeClr val="tx1">
              <a:lumMod val="50000"/>
              <a:lumOff val="50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lnSpc>
            <a:spcPct val="120000"/>
          </a:lnSpc>
          <a:defRPr sz="1200" i="1" u="sng" smtClean="0">
            <a:solidFill>
              <a:prstClr val="white">
                <a:lumMod val="50000"/>
              </a:prstClr>
            </a:solidFill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18322</TotalTime>
  <Words>383</Words>
  <Application>Microsoft Office PowerPoint</Application>
  <PresentationFormat>A4 용지(210x297mm)</PresentationFormat>
  <Paragraphs>93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LG스마트체 Regular</vt:lpstr>
      <vt:lpstr>LG스마트체2.0 Regular</vt:lpstr>
      <vt:lpstr>굴림</vt:lpstr>
      <vt:lpstr>맑은 고딕</vt:lpstr>
      <vt:lpstr>Arial</vt:lpstr>
      <vt:lpstr>Arial Narrow</vt:lpstr>
      <vt:lpstr>Calibri</vt:lpstr>
      <vt:lpstr>Calibri Light</vt:lpstr>
      <vt:lpstr>Wingdings</vt:lpstr>
      <vt:lpstr>11_Office 테마</vt:lpstr>
      <vt:lpstr>40_기본 디자인</vt:lpstr>
      <vt:lpstr>think-cell Slide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이용환/책임/기술전략팀(christian.lee@lge.com)</dc:creator>
  <cp:lastModifiedBy>원종권/연구원/TV NanoCell Project(jongkwon77.won@lge.com)</cp:lastModifiedBy>
  <cp:revision>317</cp:revision>
  <cp:lastPrinted>2020-04-01T00:43:27Z</cp:lastPrinted>
  <dcterms:created xsi:type="dcterms:W3CDTF">2018-09-03T04:01:31Z</dcterms:created>
  <dcterms:modified xsi:type="dcterms:W3CDTF">2023-11-15T07:02:06Z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2023-11-15T07:02:06Z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69638489-9e35-4085-8872-29ca2185031e</vt:lpwstr>
  </property>
  <property fmtid="{D5CDD505-2E9C-101B-9397-08002B2CF9AE}" pid="8" name="MSIP_Label_cc6ed9fc-fefc-4a0c-a6d6-10cf236c0d4f_ContentBits">
    <vt:lpwstr>1</vt:lpwstr>
  </property>
</Properties>
</file>