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2" r:id="rId2"/>
    <p:sldMasterId id="2147483695" r:id="rId3"/>
    <p:sldMasterId id="2147483701" r:id="rId4"/>
    <p:sldMasterId id="2147483704" r:id="rId5"/>
  </p:sldMasterIdLst>
  <p:notesMasterIdLst>
    <p:notesMasterId r:id="rId7"/>
  </p:notesMasterIdLst>
  <p:sldIdLst>
    <p:sldId id="349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" userDrawn="1">
          <p15:clr>
            <a:srgbClr val="A4A3A4"/>
          </p15:clr>
        </p15:guide>
        <p15:guide id="20" orient="horz" pos="572" userDrawn="1">
          <p15:clr>
            <a:srgbClr val="A4A3A4"/>
          </p15:clr>
        </p15:guide>
        <p15:guide id="21" orient="horz" pos="1684" userDrawn="1">
          <p15:clr>
            <a:srgbClr val="A4A3A4"/>
          </p15:clr>
        </p15:guide>
        <p15:guide id="22" pos="4735" userDrawn="1">
          <p15:clr>
            <a:srgbClr val="A4A3A4"/>
          </p15:clr>
        </p15:guide>
        <p15:guide id="23" pos="6156" userDrawn="1">
          <p15:clr>
            <a:srgbClr val="A4A3A4"/>
          </p15:clr>
        </p15:guide>
        <p15:guide id="24" pos="6213" userDrawn="1">
          <p15:clr>
            <a:srgbClr val="A4A3A4"/>
          </p15:clr>
        </p15:guide>
        <p15:guide id="25" pos="7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00"/>
    <a:srgbClr val="FFFF66"/>
    <a:srgbClr val="FFFFCC"/>
    <a:srgbClr val="99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5" autoAdjust="0"/>
    <p:restoredTop sz="94660"/>
  </p:normalViewPr>
  <p:slideViewPr>
    <p:cSldViewPr>
      <p:cViewPr varScale="1">
        <p:scale>
          <a:sx n="105" d="100"/>
          <a:sy n="105" d="100"/>
        </p:scale>
        <p:origin x="2598" y="108"/>
      </p:cViewPr>
      <p:guideLst>
        <p:guide pos="44"/>
        <p:guide orient="horz" pos="572"/>
        <p:guide orient="horz" pos="1684"/>
        <p:guide pos="4735"/>
        <p:guide pos="6156"/>
        <p:guide pos="6213"/>
        <p:guide pos="76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453B-ED3B-418C-A079-73E36C6CFC4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27DBC-8E62-4732-AAFE-32ABC5212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0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0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7" y="2130426"/>
            <a:ext cx="10363201" cy="14700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0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1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BD99-CCF9-4B2C-ADD9-57C2CD2E37C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03E1-DB63-44E5-8A12-D905476EF15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5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52611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돋움" pitchFamily="50" charset="-127"/>
              <a:cs typeface="Arial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5179647" y="19053"/>
            <a:ext cx="146065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  <a:cs typeface="Arial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6526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03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7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91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3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1" y="49220"/>
            <a:ext cx="310188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04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98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897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1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97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0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2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6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>
            <a:spLocks noGrp="1"/>
          </p:cNvSpPr>
          <p:nvPr>
            <p:ph type="title"/>
          </p:nvPr>
        </p:nvSpPr>
        <p:spPr>
          <a:xfrm>
            <a:off x="121318" y="71440"/>
            <a:ext cx="4875729" cy="398053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2000" b="1" kern="12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209549" y="669591"/>
            <a:ext cx="11717755" cy="325438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20000"/>
              </a:lnSpc>
              <a:buNone/>
              <a:defRPr kumimoji="1" lang="ko-KR" altLang="en-US" sz="16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687216" y="90121"/>
            <a:ext cx="3240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r">
              <a:buNone/>
              <a:defRPr lang="ko-KR" altLang="en-US" sz="1500" b="1" kern="1200" smtClean="0">
                <a:latin typeface="Arial Narrow" panose="020B0606020202030204" pitchFamily="34" charset="0"/>
                <a:ea typeface="LG스마트체 Regular" pitchFamily="50" charset="-127"/>
              </a:defRPr>
            </a:lvl1pPr>
            <a:lvl2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kern="1200"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 algn="r" latinLnBrk="0">
              <a:lnSpc>
                <a:spcPct val="120000"/>
              </a:lnSpc>
              <a:spcBef>
                <a:spcPct val="0"/>
              </a:spcBef>
              <a:tabLst>
                <a:tab pos="3767138" algn="l"/>
              </a:tabLs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9788347-A31F-4247-B456-AAFAC3F217CB}" type="datetimeFigureOut">
              <a:rPr lang="ko-KR" altLang="en-US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2024-01-08</a:t>
            </a:fld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639E3D4A-18FB-44D8-8E63-6350A2C7983C}" type="slidenum">
              <a:rPr lang="ko-KR" altLang="en-US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42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33560" y="170929"/>
            <a:ext cx="11712257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800" b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46187" y="620716"/>
            <a:ext cx="11450919" cy="3077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168102" y="6650481"/>
            <a:ext cx="865791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 p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gray">
          <a:xfrm>
            <a:off x="5467131" y="6660775"/>
            <a:ext cx="1249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 dirty="0">
                <a:solidFill>
                  <a:srgbClr val="595959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dirty="0">
              <a:solidFill>
                <a:srgbClr val="59595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186" y="544512"/>
            <a:ext cx="11699631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46186" y="6654879"/>
            <a:ext cx="116996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4314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BF2C10F-AB2C-409F-9635-1486B30D32CD}" type="datetimeFigureOut">
              <a:rPr lang="ko-KR" altLang="en-US" smtClean="0">
                <a:solidFill>
                  <a:srgbClr val="000000"/>
                </a:solidFill>
              </a:rPr>
              <a:pPr/>
              <a:t>2024-01-08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5C5F45-9B77-4C68-A7E2-06214CAABC6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370A-1C64-434B-8C40-FE45A483E1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D1EF-C6D7-40B7-8C44-5E5C35BC87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4239F93-FDAB-4B39-9BD2-D4AB37740E5E}"/>
              </a:ext>
            </a:extLst>
          </p:cNvPr>
          <p:cNvCxnSpPr/>
          <p:nvPr userDrawn="1"/>
        </p:nvCxnSpPr>
        <p:spPr>
          <a:xfrm>
            <a:off x="1" y="404664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971" algn="ctr" rtl="0" fontAlgn="base" latinLnBrk="1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943" algn="ctr" rtl="0" fontAlgn="base" latinLnBrk="1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0914" algn="ctr" rtl="0" fontAlgn="base" latinLnBrk="1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7886" algn="ctr" rtl="0" fontAlgn="base" latinLnBrk="1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729" indent="-34272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198">
          <a:solidFill>
            <a:schemeClr val="tx1"/>
          </a:solidFill>
          <a:latin typeface="+mn-lt"/>
          <a:ea typeface="+mn-ea"/>
          <a:cs typeface="+mn-cs"/>
        </a:defRPr>
      </a:lvl1pPr>
      <a:lvl2pPr marL="742579" indent="-284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99">
          <a:solidFill>
            <a:schemeClr val="tx1"/>
          </a:solidFill>
          <a:latin typeface="+mn-lt"/>
          <a:ea typeface="+mn-ea"/>
        </a:defRPr>
      </a:lvl2pPr>
      <a:lvl3pPr marL="1142429" indent="-22848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99">
          <a:solidFill>
            <a:schemeClr val="tx1"/>
          </a:solidFill>
          <a:latin typeface="+mn-lt"/>
          <a:ea typeface="+mn-ea"/>
        </a:defRPr>
      </a:lvl3pPr>
      <a:lvl4pPr marL="1597814" indent="-22531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99">
          <a:solidFill>
            <a:schemeClr val="tx1"/>
          </a:solidFill>
          <a:latin typeface="+mn-lt"/>
          <a:ea typeface="+mn-ea"/>
        </a:defRPr>
      </a:lvl4pPr>
      <a:lvl5pPr marL="2056371" indent="-22848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5pPr>
      <a:lvl6pPr marL="2513343" indent="-228486" algn="l" rtl="0" fontAlgn="base" latinLnBrk="1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6pPr>
      <a:lvl7pPr marL="2970314" indent="-228486" algn="l" rtl="0" fontAlgn="base" latinLnBrk="1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7pPr>
      <a:lvl8pPr marL="3427286" indent="-228486" algn="l" rtl="0" fontAlgn="base" latinLnBrk="1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8pPr>
      <a:lvl9pPr marL="3884257" indent="-228486" algn="l" rtl="0" fontAlgn="base" latinLnBrk="1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992544" y="6386473"/>
            <a:ext cx="1046016" cy="421758"/>
          </a:xfrm>
          <a:prstGeom prst="rect">
            <a:avLst/>
          </a:prstGeom>
          <a:noFill/>
        </p:spPr>
      </p:pic>
      <p:sp>
        <p:nvSpPr>
          <p:cNvPr id="4" name="Line 39">
            <a:extLst>
              <a:ext uri="{FF2B5EF4-FFF2-40B4-BE49-F238E27FC236}">
                <a16:creationId xmlns="" xmlns:a16="http://schemas.microsoft.com/office/drawing/2014/main" id="{85B34CEF-AA14-41B3-872F-D47F8C8191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19362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238" tIns="37120" rIns="74238" bIns="3712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25" b="1">
              <a:solidFill>
                <a:srgbClr val="000000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5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285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 dirty="0">
              <a:solidFill>
                <a:srgbClr val="000000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2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91437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i="1" u="sng" smtClean="0">
                <a:solidFill>
                  <a:srgbClr val="000000"/>
                </a:solidFill>
                <a:latin typeface="Calibri" panose="020F0502020204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200" i="1" u="sng" smtClean="0">
              <a:solidFill>
                <a:srgbClr val="000000"/>
              </a:solidFill>
              <a:latin typeface="Calibri" panose="020F0502020204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1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9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95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9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6549" indent="-33654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38183" indent="-27939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36644" indent="-22383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2254" indent="-22224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49451" indent="-22383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06649" indent="-22383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3845" indent="-22383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1043" indent="-22383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78240" indent="-22383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2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52611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돋움" pitchFamily="50" charset="-127"/>
              <a:cs typeface="Arial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5179647" y="19053"/>
            <a:ext cx="146065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  <a:cs typeface="Arial" charset="0"/>
              </a:rPr>
              <a:t>LGE Internal Use Only</a:t>
            </a:r>
          </a:p>
        </p:txBody>
      </p:sp>
      <p:sp>
        <p:nvSpPr>
          <p:cNvPr id="3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15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30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45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61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864" indent="-34286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82" indent="-22857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34" indent="-2285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88" indent="-22857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40" indent="-22857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94" indent="-22857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46" indent="-22857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99" indent="-22857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4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0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2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9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18453"/>
              </p:ext>
            </p:extLst>
          </p:nvPr>
        </p:nvGraphicFramePr>
        <p:xfrm>
          <a:off x="263353" y="458070"/>
          <a:ext cx="11629291" cy="6346162"/>
        </p:xfrm>
        <a:graphic>
          <a:graphicData uri="http://schemas.openxmlformats.org/drawingml/2006/table">
            <a:tbl>
              <a:tblPr/>
              <a:tblGrid>
                <a:gridCol w="1152127"/>
                <a:gridCol w="5315653"/>
                <a:gridCol w="952957"/>
                <a:gridCol w="4208554"/>
              </a:tblGrid>
              <a:tr h="27440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 23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금요일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) 15:30 ~ 16:20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장  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Webex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21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참석자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[LGE UHD1 Project]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원종권 선임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희성전자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정시영 팀장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, [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우인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박병석 수석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[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성진정밀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장우영 부장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합동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김주성 차장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[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네오플라테크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장은우 부장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3231" marR="27550" marT="25431" marB="25431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3231" marR="27550" marT="25431" marB="25431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64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안  건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주요 내용</a:t>
                      </a:r>
                    </a:p>
                  </a:txBody>
                  <a:tcPr marL="33231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41896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LGE </a:t>
                      </a:r>
                      <a:r>
                        <a:rPr kumimoji="1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부자재 검출 </a:t>
                      </a:r>
                      <a:r>
                        <a:rPr kumimoji="1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System </a:t>
                      </a:r>
                      <a:r>
                        <a:rPr kumimoji="1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적용 논의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1.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회의 안건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LGE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부자재 부착 판정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System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작동 원리 설명 및 부자재 부착 검출 시연 진행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원종권 선임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),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시스템 적용을 위한 카메라 설치 가능 여부 검토 및 추가 검토 요청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2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논의사항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1)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라인 내 카메라 설치 관련 논의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-.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희성전자 생산 라인 내 공간이 협소하여 카메라 설치가 어려울 것으로 예상됨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-. Press /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사출처의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경우 천장에 고정하는 방식으로 설치가 가능할 것으로 생각되나 실질적인 판정을 위해서는 후면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측면 등 여러 방향에서의 판정이 필요함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→ 추후 출장 대응을 통해 업체별 라인 점검 및 카메라 설치 가능 여부 확인 예정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→ 천장 고정 방식의 경우 공간 확보에는 유리하나 측정 거리에 대한 검토가 선행되어야 함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자체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검토시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측정 거리에 따른 판정 정확도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유의차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존재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)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2)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흐름라인에서의 양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불 판정을 위해 판정 속도에 대한 검토 필요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-. Tack Time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기준 약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7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초의 속도에서도 판정 가능한 수준의 정확도 확보가 필요함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 자체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Test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를 통한 모듈 이동 속도 별 검출 성능 차이 확인 및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Tack Time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에 따른 흐름라인의 이동 속도 계산 필요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3)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판정 장비 도입 시 투자비용 문의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자체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Test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진행한 카메라의 경우 약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50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만원 이내 비용 발생 및 별도 코딩 작업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/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사후 유지보수 필요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 비전 카메라 장비 등 기존 장비에 대해 저렴하며 자체 유지보수가 가능하기에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비용면에서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유리하다 판단 됨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 최초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Pilot Test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를 위해 현재 검토한 비전 카메라 장비 대여 요청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추후 출장자 통해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Hand-Carry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필요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4)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프로그램 도입 후 유지보수 방법 문의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현재 존재하는 비전장비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도입시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도입비용 및 사후관리 비용 발생으로 인해 적용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검토에 어려움이 있음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3D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도면만으로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Data Set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의 업데이트가 가능하며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추후 업데이트를 위한 가이드 제작 및 배포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5)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실질적인 양불 판정 시스템의 적용을 위해 단순 판정만이 아닌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불량 발생시 컨베이어 라인의 정지 등 부가적인 기능 추가 요청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 단기간에 추가하기는 어려운 가능이며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장기 개선안으로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검토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6)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추가 판정 아이템 제안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펨넛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홀막음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사출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미성형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등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/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사출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미성형의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경우 이미지기반 판정을 위해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양불에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대한 명확한 기준 수립 필요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marL="36000" marR="0" marT="0" marB="0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618" y="74232"/>
            <a:ext cx="9637782" cy="24622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 lIns="91336" tIns="0" rIns="91336" bIns="0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sym typeface="Wingdings" pitchFamily="2" charset="2"/>
              </a:rPr>
              <a:t>회의록</a:t>
            </a:r>
            <a:r>
              <a:rPr lang="en-US" altLang="ko-KR" sz="1600" dirty="0">
                <a:solidFill>
                  <a:schemeClr val="tx1"/>
                </a:solidFill>
                <a:sym typeface="Wingdings" pitchFamily="2" charset="2"/>
              </a:rPr>
              <a:t>] </a:t>
            </a:r>
            <a:r>
              <a:rPr lang="en-US" altLang="ko-KR" sz="1600" dirty="0" smtClean="0">
                <a:solidFill>
                  <a:schemeClr val="tx1"/>
                </a:solidFill>
                <a:sym typeface="Wingdings" pitchFamily="2" charset="2"/>
              </a:rPr>
              <a:t>LGE </a:t>
            </a:r>
            <a:r>
              <a:rPr lang="ko-KR" altLang="en-US" sz="1600" dirty="0" smtClean="0">
                <a:solidFill>
                  <a:schemeClr val="tx1"/>
                </a:solidFill>
                <a:sym typeface="Wingdings" pitchFamily="2" charset="2"/>
              </a:rPr>
              <a:t>부자재 부착 판정 </a:t>
            </a:r>
            <a:r>
              <a:rPr lang="en-US" altLang="ko-KR" sz="1600" dirty="0" smtClean="0">
                <a:solidFill>
                  <a:schemeClr val="tx1"/>
                </a:solidFill>
                <a:sym typeface="Wingdings" pitchFamily="2" charset="2"/>
              </a:rPr>
              <a:t>System </a:t>
            </a:r>
            <a:r>
              <a:rPr lang="ko-KR" altLang="en-US" sz="1600" dirty="0" smtClean="0">
                <a:solidFill>
                  <a:schemeClr val="tx1"/>
                </a:solidFill>
                <a:sym typeface="Wingdings" pitchFamily="2" charset="2"/>
              </a:rPr>
              <a:t>적용 검토 회의</a:t>
            </a:r>
            <a:endParaRPr lang="en-US" altLang="ko-KR" sz="16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45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 Regular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9525">
          <a:noFill/>
        </a:ln>
      </a:spPr>
      <a:bodyPr lIns="0" tIns="0" rIns="0" bIns="0" rtlCol="0" anchor="ctr"/>
      <a:lstStyle>
        <a:defPPr algn="ctr">
          <a:defRPr sz="900" dirty="0" smtClean="0">
            <a:solidFill>
              <a:schemeClr val="bg1">
                <a:lumMod val="50000"/>
              </a:schemeClr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2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4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3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fontAlgn="auto">
          <a:spcBef>
            <a:spcPts val="0"/>
          </a:spcBef>
          <a:spcAft>
            <a:spcPts val="0"/>
          </a:spcAft>
          <a:defRPr sz="1000" b="1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  <a:lnDef>
      <a:spPr>
        <a:ln w="6350">
          <a:solidFill>
            <a:schemeClr val="tx1">
              <a:lumMod val="50000"/>
              <a:lumOff val="50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lnSpc>
            <a:spcPct val="120000"/>
          </a:lnSpc>
          <a:defRPr sz="1200" i="1" u="sng" smtClean="0">
            <a:solidFill>
              <a:prstClr val="white">
                <a:lumMod val="50000"/>
              </a:prstClr>
            </a:solidFill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117452</TotalTime>
  <Words>413</Words>
  <Application>Microsoft Office PowerPoint</Application>
  <PresentationFormat>와이드스크린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LG스마트체 Regular</vt:lpstr>
      <vt:lpstr>LG스마트체2.0 Bold</vt:lpstr>
      <vt:lpstr>LG스마트체2.0 Regular</vt:lpstr>
      <vt:lpstr>LG스마트체2.0 SemiBold</vt:lpstr>
      <vt:lpstr>굴림</vt:lpstr>
      <vt:lpstr>돋움</vt:lpstr>
      <vt:lpstr>맑은 고딕</vt:lpstr>
      <vt:lpstr>Arial</vt:lpstr>
      <vt:lpstr>Arial Narrow</vt:lpstr>
      <vt:lpstr>Calibri</vt:lpstr>
      <vt:lpstr>Trebuchet MS</vt:lpstr>
      <vt:lpstr>Wingdings</vt:lpstr>
      <vt:lpstr>1_Office 테마</vt:lpstr>
      <vt:lpstr>8_기본 디자인</vt:lpstr>
      <vt:lpstr>기본 디자인</vt:lpstr>
      <vt:lpstr>34_기본 디자인</vt:lpstr>
      <vt:lpstr>51_디자인 사용자 지정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곽중근/책임/HE CE/MD팀(jungkeun.kwak@lge.com)</dc:creator>
  <cp:lastModifiedBy>원종권/연구원/TV NanoCell Project(jongkwon77.won@lge.com)</cp:lastModifiedBy>
  <cp:revision>3250</cp:revision>
  <cp:lastPrinted>2023-04-12T07:57:37Z</cp:lastPrinted>
  <dcterms:created xsi:type="dcterms:W3CDTF">2022-01-27T22:45:41Z</dcterms:created>
  <dcterms:modified xsi:type="dcterms:W3CDTF">2024-01-08T02:52:48Z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2024-01-08T02:52:48Z</vt:lpwstr>
  </property>
  <property fmtid="{D5CDD505-2E9C-101B-9397-08002B2CF9AE}" pid="4" name="MSIP_Label_cc6ed9fc-fefc-4a0c-a6d6-10cf236c0d4f_Method">
    <vt:lpwstr>Privileged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033ba8af-24d7-4733-81e7-44b81f791e28</vt:lpwstr>
  </property>
  <property fmtid="{D5CDD505-2E9C-101B-9397-08002B2CF9AE}" pid="8" name="MSIP_Label_cc6ed9fc-fefc-4a0c-a6d6-10cf236c0d4f_ContentBits">
    <vt:lpwstr>1</vt:lpwstr>
  </property>
</Properties>
</file>