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2328" y="1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068-0621-43E1-9E4D-1F21FEF9E0CC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5524-8193-41E7-A8EA-AD597D548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10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068-0621-43E1-9E4D-1F21FEF9E0CC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5524-8193-41E7-A8EA-AD597D548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054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068-0621-43E1-9E4D-1F21FEF9E0CC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5524-8193-41E7-A8EA-AD597D548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11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068-0621-43E1-9E4D-1F21FEF9E0CC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5524-8193-41E7-A8EA-AD597D548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285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068-0621-43E1-9E4D-1F21FEF9E0CC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5524-8193-41E7-A8EA-AD597D548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27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068-0621-43E1-9E4D-1F21FEF9E0CC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5524-8193-41E7-A8EA-AD597D548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768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068-0621-43E1-9E4D-1F21FEF9E0CC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5524-8193-41E7-A8EA-AD597D548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40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068-0621-43E1-9E4D-1F21FEF9E0CC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5524-8193-41E7-A8EA-AD597D548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80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068-0621-43E1-9E4D-1F21FEF9E0CC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5524-8193-41E7-A8EA-AD597D548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132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068-0621-43E1-9E4D-1F21FEF9E0CC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5524-8193-41E7-A8EA-AD597D548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898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8D7068-0621-43E1-9E4D-1F21FEF9E0CC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85524-8193-41E7-A8EA-AD597D548C2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3985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8D7068-0621-43E1-9E4D-1F21FEF9E0CC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85524-8193-41E7-A8EA-AD597D548C2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MSIPCMContentMarking" descr="{&quot;HashCode&quot;:-1860332160,&quot;Placement&quot;:&quot;Header&quot;,&quot;Top&quot;:0.0,&quot;Left&quot;:293.954651,&quot;SlideWidth&quot;:720,&quot;SlideHeight&quot;:540}"/>
          <p:cNvSpPr txBox="1"/>
          <p:nvPr userDrawn="1"/>
        </p:nvSpPr>
        <p:spPr>
          <a:xfrm>
            <a:off x="3733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1200" smtClean="0">
                <a:solidFill>
                  <a:srgbClr val="000000"/>
                </a:solidFill>
                <a:latin typeface="Calibri" panose="020F0502020204030204" pitchFamily="34" charset="0"/>
              </a:rPr>
              <a:t>LGE Internal Use Only</a:t>
            </a:r>
            <a:endParaRPr lang="ko-KR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024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122" y="1538169"/>
            <a:ext cx="8239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이미지 분석을 통한 불량 자동 검출 </a:t>
            </a:r>
            <a:r>
              <a:rPr lang="en-US" altLang="ko-KR" sz="36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System</a:t>
            </a:r>
            <a:endParaRPr lang="ko-KR" altLang="en-US" sz="3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06832" y="4632960"/>
            <a:ext cx="19303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TV UHD1 Project</a:t>
            </a:r>
          </a:p>
          <a:p>
            <a:pPr algn="ctr"/>
            <a:r>
              <a:rPr lang="ko-KR" altLang="en-US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원종권 선임연구원</a:t>
            </a:r>
            <a:endParaRPr lang="ko-KR" altLang="en-US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606832" y="0"/>
            <a:ext cx="1930337" cy="420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4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" t="1861" r="525" b="999"/>
          <a:stretch/>
        </p:blipFill>
        <p:spPr>
          <a:xfrm>
            <a:off x="530791" y="1827936"/>
            <a:ext cx="3751176" cy="208569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199318" y="512064"/>
            <a:ext cx="1098817" cy="1287110"/>
            <a:chOff x="634738" y="512064"/>
            <a:chExt cx="1098817" cy="1287110"/>
          </a:xfrm>
        </p:grpSpPr>
        <p:sp>
          <p:nvSpPr>
            <p:cNvPr id="5" name="사다리꼴 4"/>
            <p:cNvSpPr/>
            <p:nvPr/>
          </p:nvSpPr>
          <p:spPr bwMode="auto">
            <a:xfrm rot="19430140">
              <a:off x="739708" y="854067"/>
              <a:ext cx="993847" cy="945107"/>
            </a:xfrm>
            <a:prstGeom prst="trapezoid">
              <a:avLst>
                <a:gd name="adj" fmla="val 26992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4738" y="512064"/>
              <a:ext cx="659190" cy="673380"/>
            </a:xfrm>
            <a:prstGeom prst="rect">
              <a:avLst/>
            </a:prstGeom>
          </p:spPr>
        </p:pic>
        <p:sp>
          <p:nvSpPr>
            <p:cNvPr id="7" name="Text Box 2"/>
            <p:cNvSpPr txBox="1">
              <a:spLocks noChangeArrowheads="1"/>
            </p:cNvSpPr>
            <p:nvPr/>
          </p:nvSpPr>
          <p:spPr bwMode="auto">
            <a:xfrm>
              <a:off x="980792" y="1271808"/>
              <a:ext cx="620422" cy="2614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311" tIns="45661" rIns="91311" bIns="45661">
              <a:spAutoFit/>
            </a:bodyPr>
            <a:lstStyle/>
            <a:p>
              <a:pPr fontAlgn="base">
                <a:spcAft>
                  <a:spcPct val="0"/>
                </a:spcAft>
              </a:pPr>
              <a:r>
                <a:rPr lang="en-US" altLang="ko-KR" sz="1100" dirty="0">
                  <a:solidFill>
                    <a:srgbClr val="FF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charset="0"/>
                </a:rPr>
                <a:t>OK / NG</a:t>
              </a:r>
            </a:p>
          </p:txBody>
        </p:sp>
      </p:grpSp>
      <p:sp>
        <p:nvSpPr>
          <p:cNvPr id="8" name="직사각형 7"/>
          <p:cNvSpPr/>
          <p:nvPr/>
        </p:nvSpPr>
        <p:spPr>
          <a:xfrm>
            <a:off x="1589991" y="1173884"/>
            <a:ext cx="2281394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435" indent="-46435"/>
            <a:r>
              <a:rPr lang="ko-KR" altLang="en-US" sz="15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육안검사를 통한 불량 판정</a:t>
            </a:r>
            <a:endParaRPr lang="ko-KR" altLang="en-US" sz="1500" dirty="0">
              <a:solidFill>
                <a:prstClr val="black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62461" y="4730025"/>
            <a:ext cx="7019079" cy="719328"/>
          </a:xfrm>
          <a:prstGeom prst="roundRect">
            <a:avLst>
              <a:gd name="adj" fmla="val 3255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육안으로 외관검사 진행 시 </a:t>
            </a:r>
            <a:r>
              <a:rPr lang="en-US" altLang="ko-KR" sz="2400" b="1" dirty="0" smtClean="0"/>
              <a:t>Human Error </a:t>
            </a:r>
            <a:r>
              <a:rPr lang="ko-KR" altLang="en-US" sz="2400" b="1" dirty="0" smtClean="0"/>
              <a:t>발생 우려</a:t>
            </a:r>
            <a:endParaRPr lang="ko-KR" altLang="en-US" sz="2400" b="1" dirty="0"/>
          </a:p>
        </p:txBody>
      </p:sp>
      <p:sp>
        <p:nvSpPr>
          <p:cNvPr id="12" name="직사각형 11"/>
          <p:cNvSpPr/>
          <p:nvPr/>
        </p:nvSpPr>
        <p:spPr>
          <a:xfrm>
            <a:off x="3606832" y="0"/>
            <a:ext cx="1930337" cy="420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9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500"/>
                            </p:stCondLst>
                            <p:childTnLst>
                              <p:par>
                                <p:cTn id="9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8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199318" y="512064"/>
            <a:ext cx="7882222" cy="4937289"/>
            <a:chOff x="199318" y="512064"/>
            <a:chExt cx="7882222" cy="4937289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2" t="1861" r="525" b="999"/>
            <a:stretch/>
          </p:blipFill>
          <p:spPr>
            <a:xfrm>
              <a:off x="530791" y="1827936"/>
              <a:ext cx="3751176" cy="2085695"/>
            </a:xfrm>
            <a:prstGeom prst="rect">
              <a:avLst/>
            </a:prstGeom>
          </p:spPr>
        </p:pic>
        <p:grpSp>
          <p:nvGrpSpPr>
            <p:cNvPr id="5" name="그룹 4"/>
            <p:cNvGrpSpPr/>
            <p:nvPr/>
          </p:nvGrpSpPr>
          <p:grpSpPr>
            <a:xfrm>
              <a:off x="199318" y="512064"/>
              <a:ext cx="1098817" cy="1287110"/>
              <a:chOff x="634738" y="512064"/>
              <a:chExt cx="1098817" cy="1287110"/>
            </a:xfrm>
          </p:grpSpPr>
          <p:sp>
            <p:nvSpPr>
              <p:cNvPr id="6" name="사다리꼴 5"/>
              <p:cNvSpPr/>
              <p:nvPr/>
            </p:nvSpPr>
            <p:spPr bwMode="auto">
              <a:xfrm rot="19430140">
                <a:off x="739708" y="854067"/>
                <a:ext cx="993847" cy="945107"/>
              </a:xfrm>
              <a:prstGeom prst="trapezoid">
                <a:avLst>
                  <a:gd name="adj" fmla="val 26992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rtlCol="0" anchor="ctr"/>
              <a:lstStyle/>
              <a:p>
                <a:pPr algn="ctr"/>
                <a:endParaRPr lang="ko-KR" altLang="en-US" sz="1100" b="1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anose="020B0604020202020204" pitchFamily="34" charset="0"/>
                </a:endParaRPr>
              </a:p>
            </p:txBody>
          </p:sp>
          <p:pic>
            <p:nvPicPr>
              <p:cNvPr id="7" name="그림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738" y="512064"/>
                <a:ext cx="659190" cy="673380"/>
              </a:xfrm>
              <a:prstGeom prst="rect">
                <a:avLst/>
              </a:prstGeom>
            </p:spPr>
          </p:pic>
          <p:sp>
            <p:nvSpPr>
              <p:cNvPr id="8" name="Text Box 2"/>
              <p:cNvSpPr txBox="1">
                <a:spLocks noChangeArrowheads="1"/>
              </p:cNvSpPr>
              <p:nvPr/>
            </p:nvSpPr>
            <p:spPr bwMode="auto">
              <a:xfrm>
                <a:off x="980792" y="1271808"/>
                <a:ext cx="620422" cy="26149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91311" tIns="45661" rIns="91311" bIns="45661">
                <a:spAutoFit/>
              </a:bodyPr>
              <a:lstStyle/>
              <a:p>
                <a:pPr fontAlgn="base">
                  <a:spcAft>
                    <a:spcPct val="0"/>
                  </a:spcAft>
                </a:pPr>
                <a:r>
                  <a:rPr lang="en-US" altLang="ko-KR" sz="1100" dirty="0">
                    <a:solidFill>
                      <a:srgbClr val="FF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  <a:cs typeface="Arial" charset="0"/>
                  </a:rPr>
                  <a:t>OK / NG</a:t>
                </a:r>
              </a:p>
            </p:txBody>
          </p:sp>
        </p:grpSp>
        <p:sp>
          <p:nvSpPr>
            <p:cNvPr id="9" name="직사각형 8"/>
            <p:cNvSpPr/>
            <p:nvPr/>
          </p:nvSpPr>
          <p:spPr>
            <a:xfrm>
              <a:off x="1589991" y="1173884"/>
              <a:ext cx="2281394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6435" indent="-46435"/>
              <a:r>
                <a:rPr lang="ko-KR" altLang="en-US" sz="15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육안검사를 통한 불량 판정</a:t>
              </a:r>
              <a:endParaRPr lang="ko-KR" altLang="en-US" sz="1500" dirty="0">
                <a:solidFill>
                  <a:prstClr val="black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  <p:sp>
          <p:nvSpPr>
            <p:cNvPr id="10" name="모서리가 둥근 직사각형 9"/>
            <p:cNvSpPr/>
            <p:nvPr/>
          </p:nvSpPr>
          <p:spPr>
            <a:xfrm>
              <a:off x="1062461" y="4730025"/>
              <a:ext cx="7019079" cy="719328"/>
            </a:xfrm>
            <a:prstGeom prst="roundRect">
              <a:avLst>
                <a:gd name="adj" fmla="val 32557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 smtClean="0"/>
                <a:t>육안으로 외관검사 진행 시 </a:t>
              </a:r>
              <a:r>
                <a:rPr lang="en-US" altLang="ko-KR" sz="2400" b="1" dirty="0" smtClean="0"/>
                <a:t>Human Error </a:t>
              </a:r>
              <a:r>
                <a:rPr lang="ko-KR" altLang="en-US" sz="2400" b="1" dirty="0" smtClean="0"/>
                <a:t>발생 우려</a:t>
              </a:r>
              <a:endParaRPr lang="ko-KR" altLang="en-US" sz="2400" b="1" dirty="0"/>
            </a:p>
          </p:txBody>
        </p:sp>
      </p:grpSp>
      <p:sp>
        <p:nvSpPr>
          <p:cNvPr id="11" name="직사각형 10"/>
          <p:cNvSpPr/>
          <p:nvPr/>
        </p:nvSpPr>
        <p:spPr>
          <a:xfrm>
            <a:off x="3606832" y="0"/>
            <a:ext cx="1930337" cy="420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512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" t="1861" r="525" b="999"/>
          <a:stretch/>
        </p:blipFill>
        <p:spPr>
          <a:xfrm>
            <a:off x="4768953" y="1827936"/>
            <a:ext cx="3751176" cy="2085695"/>
          </a:xfrm>
          <a:prstGeom prst="rect">
            <a:avLst/>
          </a:prstGeom>
        </p:spPr>
      </p:pic>
      <p:grpSp>
        <p:nvGrpSpPr>
          <p:cNvPr id="9" name="그룹 8"/>
          <p:cNvGrpSpPr/>
          <p:nvPr/>
        </p:nvGrpSpPr>
        <p:grpSpPr>
          <a:xfrm>
            <a:off x="7704883" y="850052"/>
            <a:ext cx="1381836" cy="1133974"/>
            <a:chOff x="7922600" y="2519195"/>
            <a:chExt cx="1381836" cy="1133974"/>
          </a:xfrm>
        </p:grpSpPr>
        <p:sp>
          <p:nvSpPr>
            <p:cNvPr id="6" name="사다리꼴 5"/>
            <p:cNvSpPr/>
            <p:nvPr/>
          </p:nvSpPr>
          <p:spPr bwMode="auto">
            <a:xfrm rot="2169860" flipH="1">
              <a:off x="7922600" y="2655201"/>
              <a:ext cx="1006425" cy="997968"/>
            </a:xfrm>
            <a:prstGeom prst="trapezoid">
              <a:avLst>
                <a:gd name="adj" fmla="val 26992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30792" y="2519195"/>
              <a:ext cx="873644" cy="599297"/>
            </a:xfrm>
            <a:prstGeom prst="rect">
              <a:avLst/>
            </a:prstGeom>
          </p:spPr>
        </p:pic>
        <p:sp>
          <p:nvSpPr>
            <p:cNvPr id="8" name="Text Box 2"/>
            <p:cNvSpPr txBox="1">
              <a:spLocks noChangeArrowheads="1"/>
            </p:cNvSpPr>
            <p:nvPr/>
          </p:nvSpPr>
          <p:spPr bwMode="auto">
            <a:xfrm>
              <a:off x="7990035" y="3143280"/>
              <a:ext cx="620422" cy="2614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311" tIns="45661" rIns="91311" bIns="45661">
              <a:spAutoFit/>
            </a:bodyPr>
            <a:lstStyle/>
            <a:p>
              <a:pPr fontAlgn="base">
                <a:spcAft>
                  <a:spcPct val="0"/>
                </a:spcAft>
              </a:pPr>
              <a:r>
                <a:rPr lang="en-US" altLang="ko-KR" sz="1100" dirty="0">
                  <a:solidFill>
                    <a:srgbClr val="FF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charset="0"/>
                </a:rPr>
                <a:t>OK / NG</a:t>
              </a:r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5015352" y="1173884"/>
            <a:ext cx="209063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435" indent="-46435"/>
            <a:r>
              <a:rPr lang="en-US" altLang="ko-KR" sz="15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Camera</a:t>
            </a:r>
            <a:r>
              <a:rPr lang="ko-KR" altLang="en-US" sz="15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를 통한 자동판정</a:t>
            </a:r>
            <a:endParaRPr lang="ko-KR" altLang="en-US" sz="1500" dirty="0">
              <a:solidFill>
                <a:prstClr val="black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062461" y="4730025"/>
            <a:ext cx="7019079" cy="719328"/>
          </a:xfrm>
          <a:prstGeom prst="roundRect">
            <a:avLst>
              <a:gd name="adj" fmla="val 3255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자동 판정을 통해 에러 방지 및 속도 증가</a:t>
            </a:r>
            <a:endParaRPr lang="ko-KR" altLang="en-US" sz="2400" b="1" dirty="0"/>
          </a:p>
        </p:txBody>
      </p:sp>
      <p:sp>
        <p:nvSpPr>
          <p:cNvPr id="12" name="직사각형 11"/>
          <p:cNvSpPr/>
          <p:nvPr/>
        </p:nvSpPr>
        <p:spPr>
          <a:xfrm>
            <a:off x="3606832" y="0"/>
            <a:ext cx="1930337" cy="420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890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0"/>
                            </p:stCondLst>
                            <p:childTnLst>
                              <p:par>
                                <p:cTn id="13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0"/>
                            </p:stCondLst>
                            <p:childTnLst>
                              <p:par>
                                <p:cTn id="23" presetID="22" presetClass="exit" presetSubtype="8" fill="hold" grpId="1" nodeType="after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1062461" y="4730025"/>
            <a:ext cx="7019079" cy="719328"/>
          </a:xfrm>
          <a:prstGeom prst="roundRect">
            <a:avLst>
              <a:gd name="adj" fmla="val 3255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smtClean="0"/>
              <a:t>이미지 분석을 통한 자동 판별로 변화 추진</a:t>
            </a:r>
            <a:endParaRPr lang="ko-KR" altLang="en-US" sz="2400" b="1" dirty="0"/>
          </a:p>
        </p:txBody>
      </p:sp>
      <p:grpSp>
        <p:nvGrpSpPr>
          <p:cNvPr id="42" name="그룹 41"/>
          <p:cNvGrpSpPr/>
          <p:nvPr/>
        </p:nvGrpSpPr>
        <p:grpSpPr>
          <a:xfrm>
            <a:off x="199318" y="512064"/>
            <a:ext cx="4082649" cy="3401567"/>
            <a:chOff x="199318" y="512064"/>
            <a:chExt cx="4082649" cy="3401567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2" t="1861" r="525" b="999"/>
            <a:stretch/>
          </p:blipFill>
          <p:spPr>
            <a:xfrm>
              <a:off x="530791" y="1827936"/>
              <a:ext cx="3751176" cy="2085695"/>
            </a:xfrm>
            <a:prstGeom prst="rect">
              <a:avLst/>
            </a:prstGeom>
          </p:spPr>
        </p:pic>
        <p:grpSp>
          <p:nvGrpSpPr>
            <p:cNvPr id="30" name="그룹 29"/>
            <p:cNvGrpSpPr/>
            <p:nvPr/>
          </p:nvGrpSpPr>
          <p:grpSpPr>
            <a:xfrm>
              <a:off x="199318" y="512064"/>
              <a:ext cx="1098817" cy="1287110"/>
              <a:chOff x="634738" y="512064"/>
              <a:chExt cx="1098817" cy="1287110"/>
            </a:xfrm>
          </p:grpSpPr>
          <p:sp>
            <p:nvSpPr>
              <p:cNvPr id="31" name="사다리꼴 30"/>
              <p:cNvSpPr/>
              <p:nvPr/>
            </p:nvSpPr>
            <p:spPr bwMode="auto">
              <a:xfrm rot="19430140">
                <a:off x="739708" y="854067"/>
                <a:ext cx="993847" cy="945107"/>
              </a:xfrm>
              <a:prstGeom prst="trapezoid">
                <a:avLst>
                  <a:gd name="adj" fmla="val 26992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rtlCol="0" anchor="ctr"/>
              <a:lstStyle/>
              <a:p>
                <a:pPr algn="ctr"/>
                <a:endParaRPr lang="ko-KR" altLang="en-US" sz="1100" b="1" dirty="0">
                  <a:solidFill>
                    <a:srgbClr val="00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panose="020B0604020202020204" pitchFamily="34" charset="0"/>
                </a:endParaRPr>
              </a:p>
            </p:txBody>
          </p:sp>
          <p:pic>
            <p:nvPicPr>
              <p:cNvPr id="32" name="그림 3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738" y="512064"/>
                <a:ext cx="659190" cy="673380"/>
              </a:xfrm>
              <a:prstGeom prst="rect">
                <a:avLst/>
              </a:prstGeom>
            </p:spPr>
          </p:pic>
          <p:sp>
            <p:nvSpPr>
              <p:cNvPr id="33" name="Text Box 2"/>
              <p:cNvSpPr txBox="1">
                <a:spLocks noChangeArrowheads="1"/>
              </p:cNvSpPr>
              <p:nvPr/>
            </p:nvSpPr>
            <p:spPr bwMode="auto">
              <a:xfrm>
                <a:off x="980792" y="1271808"/>
                <a:ext cx="620422" cy="26149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 lIns="91311" tIns="45661" rIns="91311" bIns="45661">
                <a:spAutoFit/>
              </a:bodyPr>
              <a:lstStyle/>
              <a:p>
                <a:pPr fontAlgn="base">
                  <a:spcAft>
                    <a:spcPct val="0"/>
                  </a:spcAft>
                </a:pPr>
                <a:r>
                  <a:rPr lang="en-US" altLang="ko-KR" sz="1100" dirty="0">
                    <a:solidFill>
                      <a:srgbClr val="FF0000"/>
                    </a:solidFill>
                    <a:latin typeface="Arial Narrow" panose="020B0606020202030204" pitchFamily="34" charset="0"/>
                    <a:ea typeface="LG스마트체2.0 Regular" panose="020B0600000101010101" pitchFamily="50" charset="-127"/>
                    <a:cs typeface="Arial" charset="0"/>
                  </a:rPr>
                  <a:t>OK / NG</a:t>
                </a:r>
              </a:p>
            </p:txBody>
          </p:sp>
        </p:grpSp>
        <p:sp>
          <p:nvSpPr>
            <p:cNvPr id="34" name="직사각형 33"/>
            <p:cNvSpPr/>
            <p:nvPr/>
          </p:nvSpPr>
          <p:spPr>
            <a:xfrm>
              <a:off x="1589991" y="1173884"/>
              <a:ext cx="2281394" cy="3231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46435" indent="-46435"/>
              <a:r>
                <a:rPr lang="ko-KR" altLang="en-US" sz="1500" dirty="0" smtClean="0">
                  <a:solidFill>
                    <a:prstClr val="black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</a:rPr>
                <a:t>육안검사를 통한 불량 판정</a:t>
              </a:r>
              <a:endParaRPr lang="ko-KR" altLang="en-US" sz="1500" dirty="0">
                <a:solidFill>
                  <a:prstClr val="black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endParaRPr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" t="1861" r="525" b="999"/>
          <a:stretch/>
        </p:blipFill>
        <p:spPr>
          <a:xfrm>
            <a:off x="4768953" y="1827936"/>
            <a:ext cx="3751176" cy="2085695"/>
          </a:xfrm>
          <a:prstGeom prst="rect">
            <a:avLst/>
          </a:prstGeom>
        </p:spPr>
      </p:pic>
      <p:grpSp>
        <p:nvGrpSpPr>
          <p:cNvPr id="36" name="그룹 35"/>
          <p:cNvGrpSpPr/>
          <p:nvPr/>
        </p:nvGrpSpPr>
        <p:grpSpPr>
          <a:xfrm>
            <a:off x="7704883" y="850052"/>
            <a:ext cx="1381836" cy="1133974"/>
            <a:chOff x="7922600" y="2519195"/>
            <a:chExt cx="1381836" cy="1133974"/>
          </a:xfrm>
        </p:grpSpPr>
        <p:sp>
          <p:nvSpPr>
            <p:cNvPr id="37" name="사다리꼴 36"/>
            <p:cNvSpPr/>
            <p:nvPr/>
          </p:nvSpPr>
          <p:spPr bwMode="auto">
            <a:xfrm rot="2169860" flipH="1">
              <a:off x="7922600" y="2655201"/>
              <a:ext cx="1006425" cy="997968"/>
            </a:xfrm>
            <a:prstGeom prst="trapezoid">
              <a:avLst>
                <a:gd name="adj" fmla="val 26992"/>
              </a:avLst>
            </a:prstGeom>
            <a:solidFill>
              <a:schemeClr val="tx2">
                <a:lumMod val="20000"/>
                <a:lumOff val="8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rtlCol="0" anchor="ctr"/>
            <a:lstStyle/>
            <a:p>
              <a:pPr algn="ctr"/>
              <a:endParaRPr lang="ko-KR" altLang="en-US" sz="1100" b="1" dirty="0">
                <a:solidFill>
                  <a:srgbClr val="000000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  <a:cs typeface="Arial" panose="020B0604020202020204" pitchFamily="34" charset="0"/>
              </a:endParaRPr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30792" y="2519195"/>
              <a:ext cx="873644" cy="599297"/>
            </a:xfrm>
            <a:prstGeom prst="rect">
              <a:avLst/>
            </a:prstGeom>
          </p:spPr>
        </p:pic>
        <p:sp>
          <p:nvSpPr>
            <p:cNvPr id="39" name="Text Box 2"/>
            <p:cNvSpPr txBox="1">
              <a:spLocks noChangeArrowheads="1"/>
            </p:cNvSpPr>
            <p:nvPr/>
          </p:nvSpPr>
          <p:spPr bwMode="auto">
            <a:xfrm>
              <a:off x="7990035" y="3143280"/>
              <a:ext cx="620422" cy="2614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1311" tIns="45661" rIns="91311" bIns="45661">
              <a:spAutoFit/>
            </a:bodyPr>
            <a:lstStyle/>
            <a:p>
              <a:pPr fontAlgn="base">
                <a:spcAft>
                  <a:spcPct val="0"/>
                </a:spcAft>
              </a:pPr>
              <a:r>
                <a:rPr lang="en-US" altLang="ko-KR" sz="1100" dirty="0">
                  <a:solidFill>
                    <a:srgbClr val="FF0000"/>
                  </a:solidFill>
                  <a:latin typeface="Arial Narrow" panose="020B0606020202030204" pitchFamily="34" charset="0"/>
                  <a:ea typeface="LG스마트체2.0 Regular" panose="020B0600000101010101" pitchFamily="50" charset="-127"/>
                  <a:cs typeface="Arial" charset="0"/>
                </a:rPr>
                <a:t>OK / NG</a:t>
              </a: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5015352" y="1173884"/>
            <a:ext cx="2090637" cy="3231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6435" indent="-46435"/>
            <a:r>
              <a:rPr lang="en-US" altLang="ko-KR" sz="15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Camera</a:t>
            </a:r>
            <a:r>
              <a:rPr lang="ko-KR" altLang="en-US" sz="1500" dirty="0" smtClean="0">
                <a:solidFill>
                  <a:prstClr val="black"/>
                </a:solidFill>
                <a:latin typeface="Arial Narrow" panose="020B0606020202030204" pitchFamily="34" charset="0"/>
                <a:ea typeface="LG스마트체2.0 Regular" panose="020B0600000101010101" pitchFamily="50" charset="-127"/>
              </a:rPr>
              <a:t>를 통한 자동판정</a:t>
            </a:r>
            <a:endParaRPr lang="ko-KR" altLang="en-US" sz="1500" dirty="0">
              <a:solidFill>
                <a:prstClr val="black"/>
              </a:solidFill>
              <a:latin typeface="Arial Narrow" panose="020B0606020202030204" pitchFamily="34" charset="0"/>
              <a:ea typeface="LG스마트체2.0 Regular" panose="020B0600000101010101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606832" y="0"/>
            <a:ext cx="1930337" cy="420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8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" t="1861" r="525" b="999"/>
          <a:stretch/>
        </p:blipFill>
        <p:spPr>
          <a:xfrm>
            <a:off x="1096849" y="1073194"/>
            <a:ext cx="6523152" cy="362694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480457" y="3338286"/>
            <a:ext cx="1161143" cy="124822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088743" y="3338286"/>
            <a:ext cx="1161143" cy="1248228"/>
          </a:xfrm>
          <a:prstGeom prst="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686355" y="2750011"/>
            <a:ext cx="7505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FF0000"/>
                </a:solidFill>
              </a:rPr>
              <a:t>OK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80129" y="2750011"/>
            <a:ext cx="784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 smtClean="0">
                <a:solidFill>
                  <a:srgbClr val="00B050"/>
                </a:solidFill>
              </a:rPr>
              <a:t>NG</a:t>
            </a:r>
            <a:endParaRPr lang="ko-KR" altLang="en-US" sz="3600" b="1" dirty="0">
              <a:solidFill>
                <a:srgbClr val="00B050"/>
              </a:solidFill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062461" y="5557338"/>
            <a:ext cx="7019079" cy="719328"/>
          </a:xfrm>
          <a:prstGeom prst="roundRect">
            <a:avLst>
              <a:gd name="adj" fmla="val 3255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 smtClean="0"/>
              <a:t>Yolo</a:t>
            </a:r>
            <a:r>
              <a:rPr lang="ko-KR" altLang="en-US" sz="2400" b="1" dirty="0" smtClean="0"/>
              <a:t>를 활용한 이미지 반복학습 진행</a:t>
            </a:r>
            <a:endParaRPr lang="ko-KR" altLang="en-US" sz="2400" b="1" dirty="0"/>
          </a:p>
        </p:txBody>
      </p:sp>
      <p:sp>
        <p:nvSpPr>
          <p:cNvPr id="10" name="직사각형 9"/>
          <p:cNvSpPr/>
          <p:nvPr/>
        </p:nvSpPr>
        <p:spPr>
          <a:xfrm>
            <a:off x="3606832" y="0"/>
            <a:ext cx="1930337" cy="4209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41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</TotalTime>
  <Words>86</Words>
  <Application>Microsoft Office PowerPoint</Application>
  <PresentationFormat>화면 슬라이드 쇼(4:3)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LG스마트체 Regular</vt:lpstr>
      <vt:lpstr>LG스마트체2.0 Regular</vt:lpstr>
      <vt:lpstr>맑은 고딕</vt:lpstr>
      <vt:lpstr>Arial</vt:lpstr>
      <vt:lpstr>Arial Narrow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LGE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원종권/연구원/TV NanoCell Project(jongkwon77.won@lge.com)</dc:creator>
  <cp:lastModifiedBy>원종권/연구원/TV NanoCell Project(jongkwon77.won@lge.com)</cp:lastModifiedBy>
  <cp:revision>7</cp:revision>
  <dcterms:created xsi:type="dcterms:W3CDTF">2024-08-26T05:56:49Z</dcterms:created>
  <dcterms:modified xsi:type="dcterms:W3CDTF">2024-08-26T07:14:09Z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c6ed9fc-fefc-4a0c-a6d6-10cf236c0d4f_Enabled">
    <vt:lpwstr>true</vt:lpwstr>
  </property>
  <property fmtid="{D5CDD505-2E9C-101B-9397-08002B2CF9AE}" pid="3" name="MSIP_Label_cc6ed9fc-fefc-4a0c-a6d6-10cf236c0d4f_SetDate">
    <vt:lpwstr>2024-08-26T07:14:09Z</vt:lpwstr>
  </property>
  <property fmtid="{D5CDD505-2E9C-101B-9397-08002B2CF9AE}" pid="4" name="MSIP_Label_cc6ed9fc-fefc-4a0c-a6d6-10cf236c0d4f_Method">
    <vt:lpwstr>Standard</vt:lpwstr>
  </property>
  <property fmtid="{D5CDD505-2E9C-101B-9397-08002B2CF9AE}" pid="5" name="MSIP_Label_cc6ed9fc-fefc-4a0c-a6d6-10cf236c0d4f_Name">
    <vt:lpwstr>Internal use only</vt:lpwstr>
  </property>
  <property fmtid="{D5CDD505-2E9C-101B-9397-08002B2CF9AE}" pid="6" name="MSIP_Label_cc6ed9fc-fefc-4a0c-a6d6-10cf236c0d4f_SiteId">
    <vt:lpwstr>5069cde4-642a-45c0-8094-d0c2dec10be3</vt:lpwstr>
  </property>
  <property fmtid="{D5CDD505-2E9C-101B-9397-08002B2CF9AE}" pid="7" name="MSIP_Label_cc6ed9fc-fefc-4a0c-a6d6-10cf236c0d4f_ActionId">
    <vt:lpwstr>2a3f370c-0c35-4b24-a797-826be11c4a51</vt:lpwstr>
  </property>
  <property fmtid="{D5CDD505-2E9C-101B-9397-08002B2CF9AE}" pid="8" name="MSIP_Label_cc6ed9fc-fefc-4a0c-a6d6-10cf236c0d4f_ContentBits">
    <vt:lpwstr>1</vt:lpwstr>
  </property>
</Properties>
</file>