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92" r:id="rId2"/>
    <p:sldMasterId id="2147483695" r:id="rId3"/>
    <p:sldMasterId id="2147483701" r:id="rId4"/>
    <p:sldMasterId id="2147483704" r:id="rId5"/>
  </p:sldMasterIdLst>
  <p:notesMasterIdLst>
    <p:notesMasterId r:id="rId7"/>
  </p:notesMasterIdLst>
  <p:sldIdLst>
    <p:sldId id="349" r:id="rId6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4" userDrawn="1">
          <p15:clr>
            <a:srgbClr val="A4A3A4"/>
          </p15:clr>
        </p15:guide>
        <p15:guide id="20" orient="horz" pos="572" userDrawn="1">
          <p15:clr>
            <a:srgbClr val="A4A3A4"/>
          </p15:clr>
        </p15:guide>
        <p15:guide id="21" orient="horz" pos="1684" userDrawn="1">
          <p15:clr>
            <a:srgbClr val="A4A3A4"/>
          </p15:clr>
        </p15:guide>
        <p15:guide id="22" pos="4735" userDrawn="1">
          <p15:clr>
            <a:srgbClr val="A4A3A4"/>
          </p15:clr>
        </p15:guide>
        <p15:guide id="23" pos="6156" userDrawn="1">
          <p15:clr>
            <a:srgbClr val="A4A3A4"/>
          </p15:clr>
        </p15:guide>
        <p15:guide id="24" pos="6213" userDrawn="1">
          <p15:clr>
            <a:srgbClr val="A4A3A4"/>
          </p15:clr>
        </p15:guide>
        <p15:guide id="25" pos="7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6600"/>
    <a:srgbClr val="FFFF66"/>
    <a:srgbClr val="FFFFCC"/>
    <a:srgbClr val="99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5" autoAdjust="0"/>
    <p:restoredTop sz="94660"/>
  </p:normalViewPr>
  <p:slideViewPr>
    <p:cSldViewPr>
      <p:cViewPr>
        <p:scale>
          <a:sx n="100" d="100"/>
          <a:sy n="100" d="100"/>
        </p:scale>
        <p:origin x="2754" y="198"/>
      </p:cViewPr>
      <p:guideLst>
        <p:guide pos="44"/>
        <p:guide orient="horz" pos="572"/>
        <p:guide orient="horz" pos="1684"/>
        <p:guide pos="4735"/>
        <p:guide pos="6156"/>
        <p:guide pos="6213"/>
        <p:guide pos="76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98453B-ED3B-418C-A079-73E36C6CFC43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27DBC-8E62-4732-AAFE-32ABC5212C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70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94041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7" y="2130426"/>
            <a:ext cx="10363201" cy="147002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52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04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856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80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761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71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6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61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BD99-CCF9-4B2C-ADD9-57C2CD2E37C9}" type="datetimeFigureOut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2024-01-08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603E1-DB63-44E5-8A12-D905476EF152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95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4"/>
          <p:cNvSpPr>
            <a:spLocks noChangeShapeType="1"/>
          </p:cNvSpPr>
          <p:nvPr userDrawn="1"/>
        </p:nvSpPr>
        <p:spPr bwMode="auto">
          <a:xfrm>
            <a:off x="0" y="52611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5179647" y="19053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  <a:cs typeface="Arial" charset="0"/>
              </a:rPr>
              <a:t>LGE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8652699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10399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0079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9118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3357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678001" y="49220"/>
            <a:ext cx="3101883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ko-KR" dirty="0" smtClean="0"/>
              <a:t>LGE Internal Use Only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0048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9817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48978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6162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9794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609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271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468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8"/>
          <p:cNvSpPr>
            <a:spLocks noGrp="1"/>
          </p:cNvSpPr>
          <p:nvPr>
            <p:ph type="title"/>
          </p:nvPr>
        </p:nvSpPr>
        <p:spPr>
          <a:xfrm>
            <a:off x="121318" y="71440"/>
            <a:ext cx="4875729" cy="398053"/>
          </a:xfrm>
          <a:prstGeom prst="rect">
            <a:avLst/>
          </a:prstGeom>
        </p:spPr>
        <p:txBody>
          <a:bodyPr anchor="ctr"/>
          <a:lstStyle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2000" b="1" kern="1200" dirty="0">
                <a:solidFill>
                  <a:schemeClr val="tx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+mn-cs"/>
              </a:defRPr>
            </a:lvl1pPr>
          </a:lstStyle>
          <a:p>
            <a:endParaRPr lang="ko-KR" altLang="en-US" dirty="0"/>
          </a:p>
        </p:txBody>
      </p:sp>
      <p:sp>
        <p:nvSpPr>
          <p:cNvPr id="7" name="텍스트 개체 틀 11"/>
          <p:cNvSpPr>
            <a:spLocks noGrp="1"/>
          </p:cNvSpPr>
          <p:nvPr>
            <p:ph type="body" sz="quarter" idx="11"/>
          </p:nvPr>
        </p:nvSpPr>
        <p:spPr>
          <a:xfrm>
            <a:off x="209549" y="669591"/>
            <a:ext cx="11717755" cy="325438"/>
          </a:xfrm>
          <a:prstGeom prst="rect">
            <a:avLst/>
          </a:prstGeom>
        </p:spPr>
        <p:txBody>
          <a:bodyPr anchor="t"/>
          <a:lstStyle>
            <a:lvl1pPr marL="228600" indent="-228600">
              <a:lnSpc>
                <a:spcPct val="120000"/>
              </a:lnSpc>
              <a:buNone/>
              <a:defRPr kumimoji="1" lang="ko-KR" altLang="en-US" sz="1600" b="1" dirty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defRPr>
            </a:lvl1pPr>
          </a:lstStyle>
          <a:p>
            <a:pPr marL="0" lvl="0" indent="0" eaLnBrk="0" fontAlgn="base" hangingPunct="0">
              <a:spcBef>
                <a:spcPct val="30000"/>
              </a:spcBef>
              <a:spcAft>
                <a:spcPct val="0"/>
              </a:spcAft>
            </a:pPr>
            <a:endParaRPr lang="ko-KR" altLang="en-US" dirty="0"/>
          </a:p>
        </p:txBody>
      </p:sp>
      <p:sp>
        <p:nvSpPr>
          <p:cNvPr id="8" name="텍스트 개체 틀 6"/>
          <p:cNvSpPr>
            <a:spLocks noGrp="1"/>
          </p:cNvSpPr>
          <p:nvPr>
            <p:ph type="body" sz="quarter" idx="10"/>
          </p:nvPr>
        </p:nvSpPr>
        <p:spPr>
          <a:xfrm>
            <a:off x="8687216" y="90121"/>
            <a:ext cx="3240088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lvl1pPr marL="0" indent="0" algn="r">
              <a:buNone/>
              <a:defRPr lang="ko-KR" altLang="en-US" sz="1500" b="1" kern="1200" smtClean="0">
                <a:latin typeface="Arial Narrow" panose="020B0606020202030204" pitchFamily="34" charset="0"/>
                <a:ea typeface="LG스마트체 Regular" pitchFamily="50" charset="-127"/>
              </a:defRPr>
            </a:lvl1pPr>
            <a:lvl2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2pPr>
            <a:lvl3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3pPr>
            <a:lvl4pPr>
              <a:defRPr lang="ko-KR" altLang="en-US" kern="1200" smtClean="0">
                <a:latin typeface="굴림" pitchFamily="50" charset="-127"/>
                <a:ea typeface="굴림" pitchFamily="50" charset="-127"/>
                <a:cs typeface="+mn-cs"/>
              </a:defRPr>
            </a:lvl4pPr>
            <a:lvl5pPr>
              <a:defRPr lang="ko-KR" altLang="en-US" kern="1200">
                <a:latin typeface="굴림" pitchFamily="50" charset="-127"/>
                <a:ea typeface="굴림" pitchFamily="50" charset="-127"/>
                <a:cs typeface="+mn-cs"/>
              </a:defRPr>
            </a:lvl5pPr>
          </a:lstStyle>
          <a:p>
            <a:pPr lvl="0" algn="r" latinLnBrk="0">
              <a:lnSpc>
                <a:spcPct val="120000"/>
              </a:lnSpc>
              <a:spcBef>
                <a:spcPct val="0"/>
              </a:spcBef>
              <a:tabLst>
                <a:tab pos="3767138" algn="l"/>
              </a:tabLs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616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C9788347-A31F-4247-B456-AAFAC3F217CB}" type="datetimeFigureOut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2024-01-08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639E3D4A-18FB-44D8-8E63-6350A2C7983C}" type="slidenum">
              <a:rPr lang="ko-KR" altLang="en-US" smtClean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pPr/>
              <a:t>‹#›</a:t>
            </a:fld>
            <a:endParaRPr lang="ko-KR" altLang="en-US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642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title"/>
          </p:nvPr>
        </p:nvSpPr>
        <p:spPr>
          <a:xfrm>
            <a:off x="233560" y="170929"/>
            <a:ext cx="11712257" cy="36933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800" b="1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pPr lvl="0" algn="l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246187" y="620716"/>
            <a:ext cx="11450919" cy="30777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ko-KR" altLang="en-US" sz="1400" dirty="0" smtClean="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  <a:cs typeface="+mj-cs"/>
              </a:defRPr>
            </a:lvl1pPr>
            <a:lvl2pPr>
              <a:defRPr lang="ko-KR" altLang="en-US" dirty="0" smtClean="0"/>
            </a:lvl2pPr>
            <a:lvl3pPr>
              <a:defRPr lang="ko-KR" altLang="en-US" dirty="0" smtClean="0"/>
            </a:lvl3pPr>
            <a:lvl4pPr>
              <a:defRPr lang="ko-KR" altLang="en-US" dirty="0" smtClean="0"/>
            </a:lvl4pPr>
            <a:lvl5pPr>
              <a:defRPr lang="ko-KR" altLang="en-US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168102" y="6650481"/>
            <a:ext cx="865791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r">
              <a:defRPr sz="800">
                <a:solidFill>
                  <a:schemeClr val="tx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defRPr>
            </a:lvl1pPr>
          </a:lstStyle>
          <a:p>
            <a:fld id="{F2334CB4-850D-45D0-A107-7A1684607371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/ p</a:t>
            </a:r>
            <a:endParaRPr lang="ko-KR" altLang="en-US" dirty="0">
              <a:solidFill>
                <a:srgbClr val="000000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 userDrawn="1"/>
        </p:nvSpPr>
        <p:spPr bwMode="gray">
          <a:xfrm>
            <a:off x="5467131" y="6660775"/>
            <a:ext cx="124924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1pPr>
            <a:lvl2pPr marL="742950" indent="-28575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 marL="11430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 marL="16002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 marL="2057400" indent="-228600" eaLnBrk="0" hangingPunct="0"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 marL="25146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 marL="29718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 marL="34290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 marL="3886200" indent="-228600" algn="ctr" eaLnBrk="0" fontAlgn="base" hangingPunct="0">
              <a:lnSpc>
                <a:spcPct val="120000"/>
              </a:lnSpc>
              <a:spcBef>
                <a:spcPct val="70000"/>
              </a:spcBef>
              <a:spcAft>
                <a:spcPct val="0"/>
              </a:spcAft>
              <a:buFont typeface="Arial" charset="0"/>
              <a:defRPr kumimoji="1" sz="1200" b="1"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pPr algn="dist" eaLnBrk="1" latinLnBrk="0" hangingPunct="1">
              <a:spcBef>
                <a:spcPct val="50000"/>
              </a:spcBef>
            </a:pP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r>
              <a:rPr lang="en-US" altLang="ko-KR" sz="800" b="0" dirty="0">
                <a:solidFill>
                  <a:srgbClr val="595959"/>
                </a:solidFill>
                <a:latin typeface="LG스마트체2.0 Bold" panose="020B0600000101010101" pitchFamily="50" charset="-127"/>
                <a:ea typeface="LG스마트체2.0 Bold" panose="020B0600000101010101" pitchFamily="50" charset="-127"/>
              </a:rPr>
              <a:t>CONFIDENTIAL</a:t>
            </a:r>
            <a:r>
              <a:rPr lang="ko-KR" altLang="en-US" sz="800" dirty="0">
                <a:solidFill>
                  <a:srgbClr val="595959"/>
                </a:solidFill>
                <a:latin typeface="LG스마트체2.0 SemiBold" panose="020B0600000101010101" pitchFamily="50" charset="-127"/>
                <a:ea typeface="LG스마트체2.0 SemiBold" panose="020B0600000101010101" pitchFamily="50" charset="-127"/>
              </a:rPr>
              <a:t>｜</a:t>
            </a:r>
            <a:endParaRPr lang="en-US" altLang="ko-KR" sz="800" dirty="0">
              <a:solidFill>
                <a:srgbClr val="595959"/>
              </a:solidFill>
              <a:latin typeface="LG스마트체2.0 SemiBold" panose="020B0600000101010101" pitchFamily="50" charset="-127"/>
              <a:ea typeface="LG스마트체2.0 SemiBold" panose="020B0600000101010101" pitchFamily="50" charset="-127"/>
            </a:endParaRP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46186" y="544512"/>
            <a:ext cx="11699631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246186" y="6654879"/>
            <a:ext cx="1169963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4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74314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BF2C10F-AB2C-409F-9635-1486B30D32CD}" type="datetimeFigureOut">
              <a:rPr lang="ko-KR" altLang="en-US" smtClean="0">
                <a:solidFill>
                  <a:srgbClr val="000000"/>
                </a:solidFill>
              </a:rPr>
              <a:pPr/>
              <a:t>2024-01-08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245C5F45-9B77-4C68-A7E2-06214CAABC6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13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370A-1C64-434B-8C40-FE45A483E177}" type="datetimeFigureOut">
              <a:rPr lang="ko-KR" altLang="en-US" smtClean="0"/>
              <a:t>2024-01-08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563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D1EF-C6D7-40B7-8C44-5E5C35BC879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4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xmlns="" id="{C4239F93-FDAB-4B39-9BD2-D4AB37740E5E}"/>
              </a:ext>
            </a:extLst>
          </p:cNvPr>
          <p:cNvCxnSpPr/>
          <p:nvPr userDrawn="1"/>
        </p:nvCxnSpPr>
        <p:spPr>
          <a:xfrm>
            <a:off x="1" y="404664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824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6971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3943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0914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7886" algn="ctr" rtl="0" fontAlgn="base" latinLnBrk="1">
        <a:spcBef>
          <a:spcPct val="0"/>
        </a:spcBef>
        <a:spcAft>
          <a:spcPct val="0"/>
        </a:spcAft>
        <a:defRPr kumimoji="1" sz="4398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729" indent="-34272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198">
          <a:solidFill>
            <a:schemeClr val="tx1"/>
          </a:solidFill>
          <a:latin typeface="+mn-lt"/>
          <a:ea typeface="+mn-ea"/>
          <a:cs typeface="+mn-cs"/>
        </a:defRPr>
      </a:lvl1pPr>
      <a:lvl2pPr marL="742579" indent="-2840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799">
          <a:solidFill>
            <a:schemeClr val="tx1"/>
          </a:solidFill>
          <a:latin typeface="+mn-lt"/>
          <a:ea typeface="+mn-ea"/>
        </a:defRPr>
      </a:lvl2pPr>
      <a:lvl3pPr marL="1142429" indent="-22848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399">
          <a:solidFill>
            <a:schemeClr val="tx1"/>
          </a:solidFill>
          <a:latin typeface="+mn-lt"/>
          <a:ea typeface="+mn-ea"/>
        </a:defRPr>
      </a:lvl3pPr>
      <a:lvl4pPr marL="1597814" indent="-22531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999">
          <a:solidFill>
            <a:schemeClr val="tx1"/>
          </a:solidFill>
          <a:latin typeface="+mn-lt"/>
          <a:ea typeface="+mn-ea"/>
        </a:defRPr>
      </a:lvl4pPr>
      <a:lvl5pPr marL="2056371" indent="-22848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5pPr>
      <a:lvl6pPr marL="2513343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6pPr>
      <a:lvl7pPr marL="2970314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7pPr>
      <a:lvl8pPr marL="3427286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8pPr>
      <a:lvl9pPr marL="3884257" indent="-228486" algn="l" rtl="0" fontAlgn="base" latinLnBrk="1">
        <a:spcBef>
          <a:spcPct val="20000"/>
        </a:spcBef>
        <a:spcAft>
          <a:spcPct val="0"/>
        </a:spcAft>
        <a:buChar char="»"/>
        <a:defRPr kumimoji="1" sz="1999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hyun\Desktop\비전로고_두줄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992544" y="6386473"/>
            <a:ext cx="1046016" cy="421758"/>
          </a:xfrm>
          <a:prstGeom prst="rect">
            <a:avLst/>
          </a:prstGeom>
          <a:noFill/>
        </p:spPr>
      </p:pic>
      <p:sp>
        <p:nvSpPr>
          <p:cNvPr id="4" name="Line 39">
            <a:extLst>
              <a:ext uri="{FF2B5EF4-FFF2-40B4-BE49-F238E27FC236}">
                <a16:creationId xmlns:a16="http://schemas.microsoft.com/office/drawing/2014/main" xmlns="" id="{85B34CEF-AA14-41B3-872F-D47F8C8191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519362"/>
            <a:ext cx="1219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38" tIns="37120" rIns="74238" bIns="3712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625" b="1">
              <a:solidFill>
                <a:srgbClr val="000000"/>
              </a:solidFill>
              <a:latin typeface="Trebuchet MS" pitchFamily="34" charset="0"/>
              <a:ea typeface="돋움" pitchFamily="50" charset="-127"/>
            </a:endParaRPr>
          </a:p>
        </p:txBody>
      </p:sp>
      <p:sp>
        <p:nvSpPr>
          <p:cNvPr id="5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3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12192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9" tIns="45714" rIns="91429" bIns="45714"/>
          <a:lstStyle/>
          <a:p>
            <a:pPr defTabSz="914285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300" b="1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2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 defTabSz="914377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i="1" u="sng" smtClean="0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200" i="1" u="sng" smtClean="0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14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19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395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59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789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36549" indent="-336549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38183" indent="-27939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36644" indent="-223837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92254" indent="-222249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49451" indent="-223837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06649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63845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1043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78240" indent="-223837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4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2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 userDrawn="1"/>
        </p:nvSpPr>
        <p:spPr bwMode="auto">
          <a:xfrm>
            <a:off x="0" y="526110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endParaRPr kumimoji="1" lang="ko-KR" altLang="en-US" sz="1200" dirty="0">
              <a:solidFill>
                <a:srgbClr val="000000"/>
              </a:solidFill>
              <a:latin typeface="Arial" charset="0"/>
              <a:ea typeface="돋움" pitchFamily="50" charset="-127"/>
              <a:cs typeface="Arial" charset="0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 userDrawn="1"/>
        </p:nvSpPr>
        <p:spPr bwMode="auto">
          <a:xfrm>
            <a:off x="5179647" y="19053"/>
            <a:ext cx="1460656" cy="246221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en-US" altLang="ko-KR" sz="1000" dirty="0">
                <a:solidFill>
                  <a:srgbClr val="FFFFFF">
                    <a:lumMod val="75000"/>
                  </a:srgbClr>
                </a:solidFill>
                <a:latin typeface="Arial" charset="0"/>
                <a:ea typeface="돋움" pitchFamily="50" charset="-127"/>
                <a:cs typeface="Arial" charset="0"/>
              </a:rPr>
              <a:t>LGE Internal Use Only</a:t>
            </a:r>
          </a:p>
        </p:txBody>
      </p:sp>
      <p:sp>
        <p:nvSpPr>
          <p:cNvPr id="3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7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15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306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458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612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864" indent="-342864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873" indent="-285721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2882" indent="-22857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034" indent="-22857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188" indent="-22857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340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494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8646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5799" indent="-228576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6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8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2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64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16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70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22" algn="l" defTabSz="914306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9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670084"/>
              </p:ext>
            </p:extLst>
          </p:nvPr>
        </p:nvGraphicFramePr>
        <p:xfrm>
          <a:off x="263353" y="467214"/>
          <a:ext cx="11629291" cy="6346162"/>
        </p:xfrm>
        <a:graphic>
          <a:graphicData uri="http://schemas.openxmlformats.org/drawingml/2006/table">
            <a:tbl>
              <a:tblPr/>
              <a:tblGrid>
                <a:gridCol w="1152127"/>
                <a:gridCol w="5315653"/>
                <a:gridCol w="952957"/>
                <a:gridCol w="4208554"/>
              </a:tblGrid>
              <a:tr h="274405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일자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 23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년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월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5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(</a:t>
                      </a: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금요일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)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15:30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~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16:20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장  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 </a:t>
                      </a:r>
                      <a:r>
                        <a:rPr kumimoji="1" lang="en-US" altLang="ko-KR" sz="11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Webex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42218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참석자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[LGE UHD1 Project]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원종권 선임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희성전자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정시영 팀장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, [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우인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박병석 수석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[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성진정밀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장우영 부장 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[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합동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김주성 차장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 [</a:t>
                      </a:r>
                      <a:r>
                        <a:rPr kumimoji="1" lang="ko-KR" altLang="en-US" sz="11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네오플라테크</a:t>
                      </a:r>
                      <a:r>
                        <a:rPr kumimoji="1" lang="en-US" altLang="ko-KR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] </a:t>
                      </a:r>
                      <a:r>
                        <a:rPr kumimoji="1" lang="ko-KR" altLang="en-US" sz="11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장은우 부장</a:t>
                      </a:r>
                      <a:endParaRPr kumimoji="1" lang="en-US" altLang="ko-KR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3231" marR="27550" marT="25431" marB="25431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684213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33231" marR="27550" marT="25431" marB="25431" anchor="ctr" horzOverflow="overflow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87643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안  건</a:t>
                      </a: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주요 내용</a:t>
                      </a:r>
                    </a:p>
                  </a:txBody>
                  <a:tcPr marL="33231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441896">
                <a:tc>
                  <a:txBody>
                    <a:bodyPr/>
                    <a:lstStyle/>
                    <a:p>
                      <a:pPr marL="0" marR="0" lvl="0" indent="0" algn="ctr" defTabSz="684213" rtl="0" eaLnBrk="1" fontAlgn="base" latinLnBrk="1" hangingPunct="1">
                        <a:lnSpc>
                          <a:spcPts val="15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LGE </a:t>
                      </a:r>
                      <a:r>
                        <a:rPr kumimoji="1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부자재 검출 </a:t>
                      </a:r>
                      <a:r>
                        <a:rPr kumimoji="1" lang="en-US" altLang="ko-KR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System </a:t>
                      </a:r>
                      <a:r>
                        <a:rPr kumimoji="1" lang="ko-KR" altLang="en-US" sz="1100" b="0" i="0" u="none" strike="noStrike" kern="1200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</a:rPr>
                        <a:t>적용 논의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</a:endParaRPr>
                    </a:p>
                  </a:txBody>
                  <a:tcPr marL="0" marR="0" marT="0" marB="0" anchor="ctr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1.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회의 안건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LGE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부자재 부착 판정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System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작동 원리 설명 및 부자재 부착 검출 시연 진행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원종권 선임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),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시스템 적용을 위한 카메라 설치 가능 여부 검토 및 추가 검토 요청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2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논의사항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1)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라인 내 카메라 설치 관련 논의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-.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희성전자 생산 라인 내 공간이 협소하여 카메라 설치가 어려울 것으로 예상됨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-. Press / </a:t>
                      </a:r>
                      <a:r>
                        <a:rPr kumimoji="1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사출처의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경우 천장에 고정하는 방식으로 설치가 가능할 것으로 생각되나 실질적인 판정을 위해서는 후면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측면 등 여러 방향에서의 판정이 필요함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→ 추후 출장 대응을 통해 업체별 라인 점검 및 카메라 설치 가능 여부 확인 예정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→ 천장 고정 방식의 경우 공간 확보에는 유리하나 측정 거리에 대한 검토가 선행되어야 함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자체 </a:t>
                      </a:r>
                      <a:r>
                        <a:rPr kumimoji="1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검토시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측정 거리에 따른 판정 정확도 </a:t>
                      </a:r>
                      <a:r>
                        <a:rPr kumimoji="1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유의차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존재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2)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흐름라인에서의 양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불 판정을 위해 판정 속도에 대한 검토 필요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-. Tack Time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기준 약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7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초의 속도에서도 판정 가능한 수준의 정확도 확보가 필요함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자체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Test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를 통한 모듈 이동 속도 별 검출 성능 차이 확인 및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Tack Time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에 따른 흐름라인의 이동 속도 계산 필요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3)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판정 장비 도입 시 투자비용 문의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자체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Test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진행한 카메라의 경우 약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50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만원 이내 비용 발생 및 별도 코딩 작업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/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사후 유지보수 필요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비전 카메라 장비 등 기존 장비에 대해 저렴하며 자체 유지보수가 가능하기에 </a:t>
                      </a:r>
                      <a:r>
                        <a:rPr kumimoji="1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비용면에서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유리하다 판단 됨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최초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Pilot Test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를 위해 현재 검토한 비전 카메라 장비 대여 요청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추후 출장자 통해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Hand-Carry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필요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4)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프로그램 도입 후 유지보수 방법 문의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현재 존재하는 비전장비 </a:t>
                      </a:r>
                      <a:r>
                        <a:rPr kumimoji="1" lang="ko-KR" altLang="en-US" sz="11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도입시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도입비용 및 사후관리 비용 발생으로 인해 적용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검토에 어려움이 있음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3D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도면만으로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Data Set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의 업데이트가 가능하며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추후 업데이트를 위한 가이드 제작 및 배포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endParaRPr kumimoji="1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5)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실질적인 양불 판정 시스템의 적용을 위해 단순 판정만이 아닌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불량 발생시 컨베이어 라인의 정지 등 부가적인 기능 추가 요청 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541338" algn="l"/>
                        </a:tabLst>
                        <a:defRPr/>
                      </a:pP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 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→ 단기간에 추가하기는 어려운 가능이며</a:t>
                      </a:r>
                      <a:r>
                        <a:rPr kumimoji="1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, </a:t>
                      </a:r>
                      <a:r>
                        <a:rPr kumimoji="1" lang="ko-KR" altLang="en-US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Arial" pitchFamily="34" charset="0"/>
                          <a:sym typeface="Wingdings" pitchFamily="2" charset="2"/>
                        </a:rPr>
                        <a:t>장기 개선안으로 검토</a:t>
                      </a:r>
                      <a:endParaRPr kumimoji="1" lang="en-US" altLang="ko-KR" sz="11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Arial" pitchFamily="34" charset="0"/>
                        <a:sym typeface="Wingdings" pitchFamily="2" charset="2"/>
                      </a:endParaRPr>
                    </a:p>
                  </a:txBody>
                  <a:tcPr marL="36000" marR="0" marT="0" marB="0" horzOverflow="overflow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8618" y="74232"/>
            <a:ext cx="9637782" cy="24622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square" lIns="91336" tIns="0" rIns="91336" bIns="0">
            <a:spAutoFit/>
          </a:bodyPr>
          <a:lstStyle>
            <a:defPPr>
              <a:defRPr lang="ko-KR"/>
            </a:defPPr>
            <a:lvl1pPr marL="342651" indent="-342651" defTabSz="913739" eaLnBrk="0" hangingPunct="0">
              <a:defRPr sz="2000" b="1">
                <a:solidFill>
                  <a:prstClr val="black">
                    <a:lumMod val="95000"/>
                    <a:lumOff val="5000"/>
                  </a:prstClr>
                </a:solidFill>
                <a:latin typeface="Arial Narrow" pitchFamily="34" charset="0"/>
                <a:ea typeface="LG스마트체 Regular" pitchFamily="50" charset="-127"/>
                <a:cs typeface="Arial" pitchFamily="34" charset="0"/>
              </a:defRPr>
            </a:lvl1pPr>
          </a:lstStyle>
          <a:p>
            <a:r>
              <a:rPr lang="en-US" altLang="ko-KR" sz="1600" dirty="0">
                <a:solidFill>
                  <a:schemeClr val="tx1"/>
                </a:solidFill>
                <a:sym typeface="Wingdings" pitchFamily="2" charset="2"/>
              </a:rPr>
              <a:t>[</a:t>
            </a:r>
            <a:r>
              <a:rPr lang="ko-KR" altLang="en-US" sz="1600" dirty="0">
                <a:solidFill>
                  <a:schemeClr val="tx1"/>
                </a:solidFill>
                <a:sym typeface="Wingdings" pitchFamily="2" charset="2"/>
              </a:rPr>
              <a:t>회의록</a:t>
            </a:r>
            <a:r>
              <a:rPr lang="en-US" altLang="ko-KR" sz="1600" dirty="0">
                <a:solidFill>
                  <a:schemeClr val="tx1"/>
                </a:solidFill>
                <a:sym typeface="Wingdings" pitchFamily="2" charset="2"/>
              </a:rPr>
              <a:t>] </a:t>
            </a:r>
            <a:r>
              <a:rPr lang="en-US" altLang="ko-KR" sz="1600" dirty="0" smtClean="0">
                <a:solidFill>
                  <a:schemeClr val="tx1"/>
                </a:solidFill>
                <a:sym typeface="Wingdings" pitchFamily="2" charset="2"/>
              </a:rPr>
              <a:t>LGE </a:t>
            </a:r>
            <a:r>
              <a:rPr lang="ko-KR" altLang="en-US" sz="1600" dirty="0" smtClean="0">
                <a:solidFill>
                  <a:schemeClr val="tx1"/>
                </a:solidFill>
                <a:sym typeface="Wingdings" pitchFamily="2" charset="2"/>
              </a:rPr>
              <a:t>부자재 부착 판정 </a:t>
            </a:r>
            <a:r>
              <a:rPr lang="en-US" altLang="ko-KR" sz="1600" dirty="0" smtClean="0">
                <a:solidFill>
                  <a:schemeClr val="tx1"/>
                </a:solidFill>
                <a:sym typeface="Wingdings" pitchFamily="2" charset="2"/>
              </a:rPr>
              <a:t>System </a:t>
            </a:r>
            <a:r>
              <a:rPr lang="ko-KR" altLang="en-US" sz="1600" dirty="0" smtClean="0">
                <a:solidFill>
                  <a:schemeClr val="tx1"/>
                </a:solidFill>
                <a:sym typeface="Wingdings" pitchFamily="2" charset="2"/>
              </a:rPr>
              <a:t>적용 검토 회의</a:t>
            </a:r>
            <a:endParaRPr lang="en-US" altLang="ko-KR" sz="1600" dirty="0">
              <a:solidFill>
                <a:schemeClr val="tx1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04563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G스마트체 Regular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65000"/>
          </a:schemeClr>
        </a:solidFill>
        <a:ln w="9525">
          <a:noFill/>
        </a:ln>
      </a:spPr>
      <a:bodyPr lIns="0" tIns="0" rIns="0" bIns="0" rtlCol="0" anchor="ctr"/>
      <a:lstStyle>
        <a:defPPr algn="ctr">
          <a:defRPr sz="900" dirty="0" smtClean="0">
            <a:solidFill>
              <a:schemeClr val="bg1">
                <a:lumMod val="50000"/>
              </a:schemeClr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2">
      <a:majorFont>
        <a:latin typeface="Arial Narrow"/>
        <a:ea typeface="LG스마트체 Regular"/>
        <a:cs typeface=""/>
      </a:majorFont>
      <a:minorFont>
        <a:latin typeface="Arial Narrow"/>
        <a:ea typeface="LG스마트체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65000"/>
            <a:lumOff val="35000"/>
          </a:schemeClr>
        </a:solidFill>
        <a:ln w="9525">
          <a:noFill/>
          <a:prstDash val="solid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4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3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fontAlgn="auto">
          <a:spcBef>
            <a:spcPts val="0"/>
          </a:spcBef>
          <a:spcAft>
            <a:spcPts val="0"/>
          </a:spcAft>
          <a:defRPr sz="10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lnDef>
      <a:spPr>
        <a:ln w="6350">
          <a:solidFill>
            <a:schemeClr val="tx1">
              <a:lumMod val="50000"/>
              <a:lumOff val="50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lnSpc>
            <a:spcPct val="120000"/>
          </a:lnSpc>
          <a:defRPr sz="1200" i="1" u="sng" smtClean="0">
            <a:solidFill>
              <a:prstClr val="white">
                <a:lumMod val="50000"/>
              </a:prstClr>
            </a:solidFill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1_디자인 사용자 지정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117448</TotalTime>
  <Words>385</Words>
  <Application>Microsoft Office PowerPoint</Application>
  <PresentationFormat>와이드스크린</PresentationFormat>
  <Paragraphs>32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</vt:i4>
      </vt:variant>
    </vt:vector>
  </HeadingPairs>
  <TitlesOfParts>
    <vt:vector size="18" baseType="lpstr">
      <vt:lpstr>LG스마트체 Regular</vt:lpstr>
      <vt:lpstr>LG스마트체2.0 Bold</vt:lpstr>
      <vt:lpstr>LG스마트체2.0 Regular</vt:lpstr>
      <vt:lpstr>LG스마트체2.0 SemiBold</vt:lpstr>
      <vt:lpstr>굴림</vt:lpstr>
      <vt:lpstr>돋움</vt:lpstr>
      <vt:lpstr>맑은 고딕</vt:lpstr>
      <vt:lpstr>Arial</vt:lpstr>
      <vt:lpstr>Arial Narrow</vt:lpstr>
      <vt:lpstr>Calibri</vt:lpstr>
      <vt:lpstr>Trebuchet MS</vt:lpstr>
      <vt:lpstr>Wingdings</vt:lpstr>
      <vt:lpstr>1_Office 테마</vt:lpstr>
      <vt:lpstr>8_기본 디자인</vt:lpstr>
      <vt:lpstr>기본 디자인</vt:lpstr>
      <vt:lpstr>34_기본 디자인</vt:lpstr>
      <vt:lpstr>51_디자인 사용자 지정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곽중근/책임/HE CE/MD팀(jungkeun.kwak@lge.com)</dc:creator>
  <cp:lastModifiedBy>원종권/연구원/TV NanoCell Project(jongkwon77.won@lge.com)</cp:lastModifiedBy>
  <cp:revision>3249</cp:revision>
  <cp:lastPrinted>2023-04-12T07:57:37Z</cp:lastPrinted>
  <dcterms:created xsi:type="dcterms:W3CDTF">2022-01-27T22:45:41Z</dcterms:created>
  <dcterms:modified xsi:type="dcterms:W3CDTF">2024-01-08T02:45:21Z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2024-01-08T02:45:21Z</vt:lpwstr>
  </property>
  <property fmtid="{D5CDD505-2E9C-101B-9397-08002B2CF9AE}" pid="4" name="MSIP_Label_cc6ed9fc-fefc-4a0c-a6d6-10cf236c0d4f_Method">
    <vt:lpwstr>Privileged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22e612fa-593c-47ae-83cd-25f84121d305</vt:lpwstr>
  </property>
  <property fmtid="{D5CDD505-2E9C-101B-9397-08002B2CF9AE}" pid="8" name="MSIP_Label_cc6ed9fc-fefc-4a0c-a6d6-10cf236c0d4f_ContentBits">
    <vt:lpwstr>1</vt:lpwstr>
  </property>
</Properties>
</file>