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  <p:sldMasterId id="2147483756" r:id="rId2"/>
  </p:sldMasterIdLst>
  <p:notesMasterIdLst>
    <p:notesMasterId r:id="rId4"/>
  </p:notesMasterIdLst>
  <p:sldIdLst>
    <p:sldId id="402" r:id="rId3"/>
  </p:sldIdLst>
  <p:sldSz cx="9906000" cy="6858000" type="A4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제목 없는 구역" id="{193DAD96-AC9C-45E4-AC60-D1567D80FBB4}">
          <p14:sldIdLst>
            <p14:sldId id="4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90" userDrawn="1">
          <p15:clr>
            <a:srgbClr val="A4A3A4"/>
          </p15:clr>
        </p15:guide>
        <p15:guide id="2" pos="6136" userDrawn="1">
          <p15:clr>
            <a:srgbClr val="A4A3A4"/>
          </p15:clr>
        </p15:guide>
        <p15:guide id="3" orient="horz" pos="50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95" autoAdjust="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3372" y="114"/>
      </p:cViewPr>
      <p:guideLst>
        <p:guide orient="horz" pos="3090"/>
        <p:guide pos="6136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39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EA438-E07B-4133-90D2-272BCEA3ED7E}" type="datetimeFigureOut">
              <a:rPr lang="ko-KR" altLang="en-US" smtClean="0"/>
              <a:t>2023-11-14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3013"/>
            <a:ext cx="48450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CA63F-8BE1-43EF-9918-A856789DD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905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1EEE24-ABC2-420C-A2FD-5430EDF39A38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60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01" y="117328"/>
            <a:ext cx="2792999" cy="47667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l">
              <a:defRPr sz="2000" b="1">
                <a:latin typeface="Arial Narrow" pitchFamily="34" charset="0"/>
                <a:ea typeface="LG스마트체 Regular" pitchFamily="50" charset="-127"/>
              </a:defRPr>
            </a:lvl1pPr>
          </a:lstStyle>
          <a:p>
            <a:endParaRPr lang="ko-KR" altLang="en-US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0" y="650748"/>
            <a:ext cx="990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68000" y="6457375"/>
            <a:ext cx="1034999" cy="365125"/>
          </a:xfrm>
          <a:prstGeom prst="rect">
            <a:avLst/>
          </a:prstGeom>
        </p:spPr>
        <p:txBody>
          <a:bodyPr/>
          <a:lstStyle>
            <a:lvl1pPr>
              <a:defRPr sz="1100" b="1">
                <a:latin typeface="Arial Narrow" pitchFamily="34" charset="0"/>
                <a:ea typeface="LG스마트체 Regular" pitchFamily="50" charset="-127"/>
              </a:defRPr>
            </a:lvl1pPr>
          </a:lstStyle>
          <a:p>
            <a:r>
              <a:rPr lang="ko-KR" altLang="en-US" dirty="0" err="1" smtClean="0">
                <a:solidFill>
                  <a:srgbClr val="000000"/>
                </a:solidFill>
              </a:rPr>
              <a:t>유첨</a:t>
            </a:r>
            <a:r>
              <a:rPr lang="ko-KR" altLang="en-US" dirty="0" smtClean="0">
                <a:solidFill>
                  <a:srgbClr val="000000"/>
                </a:solidFill>
              </a:rPr>
              <a:t>  </a:t>
            </a:r>
            <a:r>
              <a:rPr lang="ko-KR" alt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fld id="{B558C8F3-4D43-495F-A064-D60D04B896D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r>
              <a:rPr lang="en-US" altLang="ko-KR" dirty="0" smtClean="0">
                <a:solidFill>
                  <a:srgbClr val="000000"/>
                </a:solidFill>
              </a:rPr>
              <a:t>/32</a:t>
            </a:r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29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5D7A2DBC-EF63-489B-AA3F-F315D6AE9D26}" type="datetimeFigureOut">
              <a:rPr lang="ko-KR" altLang="en-US">
                <a:solidFill>
                  <a:prstClr val="black"/>
                </a:solidFill>
              </a:rPr>
              <a:pPr/>
              <a:t>2023-11-14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/>
          <a:lstStyle/>
          <a:p>
            <a:fld id="{CF5C3D57-193B-40B9-BEEF-1FE9E6E9A7C6}" type="slidenum">
              <a:rPr lang="ko-KR" altLang="en-US">
                <a:solidFill>
                  <a:prstClr val="black"/>
                </a:solidFill>
              </a:rPr>
              <a:pPr/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041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977336" y="211278"/>
            <a:ext cx="1904946" cy="26670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9300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8"/>
          <p:cNvCxnSpPr>
            <a:cxnSpLocks noChangeShapeType="1"/>
          </p:cNvCxnSpPr>
          <p:nvPr userDrawn="1"/>
        </p:nvCxnSpPr>
        <p:spPr bwMode="auto">
          <a:xfrm>
            <a:off x="0" y="549275"/>
            <a:ext cx="99060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656200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6BF2C10F-AB2C-409F-9635-1486B30D32CD}" type="datetimeFigureOut">
              <a:rPr lang="ko-KR" altLang="en-US" smtClean="0">
                <a:solidFill>
                  <a:srgbClr val="000000"/>
                </a:solidFill>
              </a:rPr>
              <a:pPr/>
              <a:t>2023-11-14</a:t>
            </a:fld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/>
          <a:lstStyle/>
          <a:p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/>
          <a:lstStyle/>
          <a:p>
            <a:fld id="{245C5F45-9B77-4C68-A7E2-06214CAABC6A}" type="slidenum">
              <a:rPr lang="ko-KR" altLang="en-US" smtClean="0">
                <a:solidFill>
                  <a:srgbClr val="000000"/>
                </a:solidFill>
              </a:rPr>
              <a:pPr/>
              <a:t>‹#›</a:t>
            </a:fld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985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SIPCMContentMarking" descr="{&quot;HashCode&quot;:-1860332160,&quot;Placement&quot;:&quot;Header&quot;,&quot;Top&quot;:0.0,&quot;Left&quot;:323.954651,&quot;SlideWidth&quot;:780,&quot;SlideHeight&quot;:540}"/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3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1" r:id="rId3"/>
    <p:sldLayoutId id="214748370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4"/>
          <p:cNvSpPr>
            <a:spLocks noChangeShapeType="1"/>
          </p:cNvSpPr>
          <p:nvPr/>
        </p:nvSpPr>
        <p:spPr bwMode="auto">
          <a:xfrm>
            <a:off x="0" y="534987"/>
            <a:ext cx="99060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74286" tIns="37143" rIns="74286" bIns="37143"/>
          <a:lstStyle/>
          <a:p>
            <a:pPr defTabSz="742857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6" b="1" dirty="0">
              <a:solidFill>
                <a:srgbClr val="000000"/>
              </a:solidFill>
              <a:ea typeface="LG스마트체 Regular" panose="020B0600000101010101" pitchFamily="50" charset="-127"/>
            </a:endParaRPr>
          </a:p>
        </p:txBody>
      </p:sp>
      <p:sp>
        <p:nvSpPr>
          <p:cNvPr id="5" name="직사각형 4"/>
          <p:cNvSpPr/>
          <p:nvPr userDrawn="1"/>
        </p:nvSpPr>
        <p:spPr>
          <a:xfrm>
            <a:off x="4154562" y="134810"/>
            <a:ext cx="1590526" cy="285566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6" dirty="0" smtClean="0">
                <a:solidFill>
                  <a:srgbClr val="000000">
                    <a:lumMod val="65000"/>
                    <a:lumOff val="35000"/>
                  </a:srgbClr>
                </a:solidFill>
              </a:rPr>
              <a:t>LGE Internal Use Only</a:t>
            </a:r>
            <a:endParaRPr lang="ko-KR" altLang="en-US" sz="1056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2" name="MSIPCMContentMarking" descr="{&quot;HashCode&quot;:-1860332160,&quot;Placement&quot;:&quot;Header&quot;,&quot;Top&quot;:0.0,&quot;Left&quot;:323.954651,&quot;SlideWidth&quot;:780,&quot;SlideHeight&quot;:540}"/>
          <p:cNvSpPr txBox="1"/>
          <p:nvPr userDrawn="1"/>
        </p:nvSpPr>
        <p:spPr>
          <a:xfrm>
            <a:off x="4114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200" i="1" u="sng" smtClean="0">
                <a:solidFill>
                  <a:srgbClr val="000000"/>
                </a:solidFill>
                <a:latin typeface="Calibri" panose="020F0502020204030204" pitchFamily="34" charset="0"/>
                <a:ea typeface="LG스마트체 Regular" panose="020B0600000101010101" pitchFamily="50" charset="-127"/>
              </a:rPr>
              <a:t>LGE Internal Use Only</a:t>
            </a:r>
            <a:endParaRPr lang="ko-KR" altLang="en-US" sz="1200" i="1" u="sng" smtClean="0">
              <a:solidFill>
                <a:srgbClr val="000000"/>
              </a:solidFill>
              <a:latin typeface="Calibri" panose="020F0502020204030204" pitchFamily="34" charset="0"/>
              <a:ea typeface="LG스마트체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21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371473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742946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114419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485891" algn="ctr" rtl="0" fontAlgn="base" latinLnBrk="1">
        <a:spcBef>
          <a:spcPct val="0"/>
        </a:spcBef>
        <a:spcAft>
          <a:spcPct val="0"/>
        </a:spcAft>
        <a:defRPr kumimoji="1" sz="3575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273446" indent="-273446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600">
          <a:solidFill>
            <a:schemeClr val="tx1"/>
          </a:solidFill>
          <a:latin typeface="+mn-lt"/>
          <a:ea typeface="+mn-ea"/>
          <a:cs typeface="+mn-cs"/>
        </a:defRPr>
      </a:lvl1pPr>
      <a:lvl2pPr marL="599774" indent="-227012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275">
          <a:solidFill>
            <a:schemeClr val="tx1"/>
          </a:solidFill>
          <a:latin typeface="+mn-lt"/>
          <a:ea typeface="+mn-ea"/>
        </a:defRPr>
      </a:lvl2pPr>
      <a:lvl3pPr marL="923523" indent="-181868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</a:defRPr>
      </a:lvl3pPr>
      <a:lvl4pPr marL="1293706" indent="-180577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625">
          <a:solidFill>
            <a:schemeClr val="tx1"/>
          </a:solidFill>
          <a:latin typeface="+mn-lt"/>
          <a:ea typeface="+mn-ea"/>
        </a:defRPr>
      </a:lvl4pPr>
      <a:lvl5pPr marL="1665179" indent="-181868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5pPr>
      <a:lvl6pPr marL="2036652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408124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779597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151070" indent="-181868" algn="l" rtl="0" fontAlgn="base" latinLnBrk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1pPr>
      <a:lvl2pPr marL="371473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2pPr>
      <a:lvl3pPr marL="742946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3pPr>
      <a:lvl4pPr marL="1114419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4pPr>
      <a:lvl5pPr marL="1485891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5pPr>
      <a:lvl6pPr marL="1857364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6pPr>
      <a:lvl7pPr marL="2228837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7pPr>
      <a:lvl8pPr marL="2600310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8pPr>
      <a:lvl9pPr marL="2971783" algn="l" defTabSz="742946" rtl="0" eaLnBrk="1" latinLnBrk="1" hangingPunct="1">
        <a:defRPr sz="14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tags" Target="../tags/tag12.xml"/><Relationship Id="rId18" Type="http://schemas.openxmlformats.org/officeDocument/2006/relationships/tags" Target="../tags/tag17.xml"/><Relationship Id="rId3" Type="http://schemas.openxmlformats.org/officeDocument/2006/relationships/tags" Target="../tags/tag2.xml"/><Relationship Id="rId21" Type="http://schemas.openxmlformats.org/officeDocument/2006/relationships/notesSlide" Target="../notesSlides/notesSlide1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tags" Target="../tags/tag16.xml"/><Relationship Id="rId2" Type="http://schemas.openxmlformats.org/officeDocument/2006/relationships/tags" Target="../tags/tag1.xml"/><Relationship Id="rId16" Type="http://schemas.openxmlformats.org/officeDocument/2006/relationships/tags" Target="../tags/tag15.xml"/><Relationship Id="rId20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24" Type="http://schemas.openxmlformats.org/officeDocument/2006/relationships/image" Target="../media/image2.png"/><Relationship Id="rId5" Type="http://schemas.openxmlformats.org/officeDocument/2006/relationships/tags" Target="../tags/tag4.xml"/><Relationship Id="rId15" Type="http://schemas.openxmlformats.org/officeDocument/2006/relationships/tags" Target="../tags/tag14.xml"/><Relationship Id="rId23" Type="http://schemas.openxmlformats.org/officeDocument/2006/relationships/image" Target="../media/image1.emf"/><Relationship Id="rId10" Type="http://schemas.openxmlformats.org/officeDocument/2006/relationships/tags" Target="../tags/tag9.xml"/><Relationship Id="rId19" Type="http://schemas.openxmlformats.org/officeDocument/2006/relationships/tags" Target="../tags/tag18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tags" Target="../tags/tag13.xml"/><Relationship Id="rId22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직사각형 145"/>
          <p:cNvSpPr/>
          <p:nvPr/>
        </p:nvSpPr>
        <p:spPr>
          <a:xfrm>
            <a:off x="5687635" y="1894123"/>
            <a:ext cx="4041781" cy="719732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endParaRPr lang="en-US" altLang="ko-KR" sz="1000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93" name="표 92"/>
          <p:cNvGraphicFramePr>
            <a:graphicFrameLocks noGrp="1"/>
          </p:cNvGraphicFramePr>
          <p:nvPr>
            <p:extLst/>
          </p:nvPr>
        </p:nvGraphicFramePr>
        <p:xfrm>
          <a:off x="569417" y="1899308"/>
          <a:ext cx="4470162" cy="715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0162"/>
              </a:tblGrid>
              <a:tr h="715700">
                <a:tc>
                  <a:txBody>
                    <a:bodyPr/>
                    <a:lstStyle/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불량 판정의 자동화를 통해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 작업자 감축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불량 검출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정확도 향상 및 판정 시간 단축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93663" marR="0" lvl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DX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기반 일하는 문화의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 확대 전개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468804"/>
              </p:ext>
            </p:extLst>
          </p:nvPr>
        </p:nvGraphicFramePr>
        <p:xfrm>
          <a:off x="1100137" y="2684243"/>
          <a:ext cx="8599436" cy="4115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718"/>
                <a:gridCol w="4299718"/>
              </a:tblGrid>
              <a:tr h="3051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세부실행 항목 및 완료 조건</a:t>
                      </a:r>
                      <a:endParaRPr lang="ko-KR" altLang="en-US" sz="12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이행 현황 및 이슈</a:t>
                      </a:r>
                      <a:endParaRPr lang="en-US" altLang="ko-KR" sz="12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703244">
                <a:tc rowSpan="3">
                  <a:txBody>
                    <a:bodyPr/>
                    <a:lstStyle/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BM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모듈조립 후 진행하는 외관검사를 통한 부자재류 누락 검출을 육안 검출방식에서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도면과의 이미지 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Matching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통한 비교 분석 방식을 통해 자동적으로 불량을 검출해 낼 수 있는 시스템을 구축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System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전개도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None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완료조건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 부자재 누락 검출 자동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 모델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635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모듈의 부자재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(Tape)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에 대한 검출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→ 향후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Screw, Pad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류 등 판정 항목에 대한 추가 발굴 예정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635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도면과의 이미지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Matching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통한 간편한 시스템 구축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171450" lvl="0" indent="635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수평전개를 통한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 </a:t>
                      </a:r>
                      <a:r>
                        <a:rPr lang="ko-KR" altLang="en-US" sz="1000" b="1" kern="1200" baseline="0" dirty="0" err="1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적확도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증대</a:t>
                      </a:r>
                      <a:endParaRPr lang="ko-KR" altLang="en-US" sz="10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자동화 시스템 구축을 위한 현업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인터뷰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3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DX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기반 검증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Tool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개발 및 적용 환경 구축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 검증용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입력을 위한 시스템 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양불 판정 기준 수립 및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Database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검증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업로드를 위한 신규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  (BM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사의 이미지 데이터 및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LGE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도면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Date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의 연동 및 실시간 수정사항 반영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프로그램의 업체 배포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3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개발 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Tool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활용 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Pilot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진행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대표모델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선정 후 양불 판정 시스템 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판정결과 확인 및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정확도 향상을 위한 개선 작업 진행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전 모델로의 수평전개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진행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3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q"/>
                        <a:tabLst/>
                        <a:defRPr/>
                      </a:pP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현업 전파 및 </a:t>
                      </a:r>
                      <a:r>
                        <a:rPr lang="en-US" altLang="ko-KR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</a:t>
                      </a:r>
                      <a:r>
                        <a:rPr lang="ko-KR" altLang="en-US" sz="1000" b="1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업체별 시스템 배포 및 판정 환경 구축</a:t>
                      </a:r>
                      <a:endParaRPr lang="en-US" altLang="ko-KR" sz="1000" b="0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  -.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업체 </a:t>
                      </a:r>
                      <a:r>
                        <a:rPr lang="en-US" altLang="ko-KR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Feedback </a:t>
                      </a:r>
                      <a:r>
                        <a:rPr lang="ko-KR" altLang="en-US" sz="1000" b="0" kern="1200" baseline="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수렴 및 개선활동 진행</a:t>
                      </a:r>
                      <a:endParaRPr lang="en-US" altLang="ko-KR" sz="1000" b="1" kern="1200" baseline="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05143"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2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Bottle Neck</a:t>
                      </a:r>
                      <a:endParaRPr lang="ko-KR" altLang="en-US" sz="1200" b="1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7553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q"/>
                      </a:pPr>
                      <a:r>
                        <a:rPr lang="en-US" altLang="ko-KR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1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지원요청 사항</a:t>
                      </a:r>
                      <a:endParaRPr lang="en-US" altLang="ko-KR" sz="1000" b="1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현 수준 확인 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및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System 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구축을 위한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BM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사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DX 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역량 강화필요</a:t>
                      </a:r>
                      <a:endParaRPr lang="en-US" altLang="ko-KR" sz="1000" b="0" kern="1200" dirty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도면을 활용하여 학습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 Set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을 구성할 수 있는 신규 시스템 구축</a:t>
                      </a:r>
                      <a:endParaRPr lang="en-US" altLang="ko-KR" sz="1000" b="0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  <a:p>
                      <a:pPr marL="271463" lvl="0" indent="-93663" algn="l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Wingdings" pitchFamily="2" charset="2"/>
                        <a:buChar char="§"/>
                      </a:pP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검출용 이미지의 </a:t>
                      </a:r>
                      <a:r>
                        <a:rPr lang="en-US" altLang="ko-KR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Database </a:t>
                      </a:r>
                      <a:r>
                        <a:rPr lang="ko-KR" altLang="en-US" sz="1000" b="0" kern="1200" dirty="0" smtClean="0">
                          <a:solidFill>
                            <a:prstClr val="black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  <a:cs typeface="+mn-cs"/>
                        </a:rPr>
                        <a:t>구축을 위한 서버 투자 필요</a:t>
                      </a:r>
                      <a:endParaRPr lang="en-US" altLang="ko-KR" sz="1000" b="0" kern="1200" dirty="0" smtClean="0">
                        <a:solidFill>
                          <a:prstClr val="black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" name="개체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32"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직사각형 13"/>
          <p:cNvSpPr>
            <a:spLocks noChangeArrowheads="1"/>
          </p:cNvSpPr>
          <p:nvPr/>
        </p:nvSpPr>
        <p:spPr bwMode="auto">
          <a:xfrm>
            <a:off x="53973" y="187537"/>
            <a:ext cx="17140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>
            <a:spAutoFit/>
          </a:bodyPr>
          <a:lstStyle>
            <a:lvl1pPr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1pPr>
            <a:lvl2pPr marL="742950" indent="-28575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2pPr>
            <a:lvl3pPr marL="1143000" indent="-22860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3pPr>
            <a:lvl4pPr marL="1600200" indent="-22860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4pPr>
            <a:lvl5pPr marL="2057400" indent="-228600"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1"/>
                </a:solidFill>
                <a:latin typeface="Arial" charset="0"/>
                <a:ea typeface="돋움" pitchFamily="50" charset="-127"/>
              </a:defRPr>
            </a:lvl9pPr>
          </a:lstStyle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200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DX </a:t>
            </a:r>
            <a:r>
              <a:rPr lang="ko-KR" altLang="en-US" sz="200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charset="0"/>
              </a:rPr>
              <a:t>과제 등록서</a:t>
            </a:r>
            <a:endParaRPr lang="ko-KR" altLang="en-US" sz="2000" dirty="0">
              <a:solidFill>
                <a:srgbClr val="008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54883" y="2674463"/>
            <a:ext cx="900000" cy="407046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내용</a:t>
            </a:r>
            <a:endParaRPr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154883" y="810279"/>
            <a:ext cx="900000" cy="378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과제명</a:t>
            </a:r>
            <a:endParaRPr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154883" y="1897913"/>
            <a:ext cx="370897" cy="71511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en-US" altLang="ko-KR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KPI</a:t>
            </a:r>
            <a:endParaRPr lang="en-US" altLang="ko-KR" sz="12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sp>
        <p:nvSpPr>
          <p:cNvPr id="145" name="직사각형 144"/>
          <p:cNvSpPr/>
          <p:nvPr>
            <p:custDataLst>
              <p:tags r:id="rId3"/>
            </p:custDataLst>
          </p:nvPr>
        </p:nvSpPr>
        <p:spPr>
          <a:xfrm>
            <a:off x="5102173" y="1894123"/>
            <a:ext cx="523781" cy="71973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추진</a:t>
            </a:r>
            <a:endParaRPr lang="en-US" altLang="ko-KR" sz="1200" b="1" kern="0" dirty="0" smtClean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srgbClr val="000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일정</a:t>
            </a:r>
            <a:endParaRPr lang="en-US" altLang="ko-KR" sz="1200" b="1" kern="0" dirty="0">
              <a:solidFill>
                <a:srgbClr val="000000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/>
          </p:nvPr>
        </p:nvGraphicFramePr>
        <p:xfrm>
          <a:off x="154883" y="1248385"/>
          <a:ext cx="900000" cy="60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000"/>
              </a:tblGrid>
              <a:tr h="211902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고객가치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688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기업가치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86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Data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 </a:t>
                      </a:r>
                      <a:r>
                        <a:rPr lang="ko-KR" altLang="en-US" sz="1000" b="1" baseline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활용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/>
          </p:nvPr>
        </p:nvGraphicFramePr>
        <p:xfrm>
          <a:off x="1100137" y="1252005"/>
          <a:ext cx="3962930" cy="605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930"/>
              </a:tblGrid>
              <a:tr h="6053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 모듈 조립 후 진행하는 모듈 배면 부자재 부착 검사를 도면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Matching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을 이용한 자동화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System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으로 개선하여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BM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사의 품질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생산성 향상 및 업무효율화에 기여함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4" name="직사각형 73"/>
          <p:cNvSpPr/>
          <p:nvPr>
            <p:custDataLst>
              <p:tags r:id="rId4"/>
            </p:custDataLst>
          </p:nvPr>
        </p:nvSpPr>
        <p:spPr>
          <a:xfrm>
            <a:off x="5102173" y="810277"/>
            <a:ext cx="523781" cy="10250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latinLnBrk="0">
              <a:lnSpc>
                <a:spcPts val="1500"/>
              </a:lnSpc>
            </a:pPr>
            <a:r>
              <a:rPr lang="ko-KR" altLang="en-US" sz="1200" b="1" kern="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실행</a:t>
            </a:r>
            <a:endParaRPr lang="en-US" altLang="ko-KR" sz="1200" b="1" kern="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  <a:p>
            <a:pPr algn="ctr" latinLnBrk="0">
              <a:lnSpc>
                <a:spcPts val="1500"/>
              </a:lnSpc>
            </a:pPr>
            <a:r>
              <a:rPr lang="ko-KR" altLang="en-US" sz="1200" b="1" kern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  <a:cs typeface="Arial" pitchFamily="34" charset="0"/>
              </a:rPr>
              <a:t>조직</a:t>
            </a:r>
            <a:endParaRPr lang="en-US" altLang="ko-KR" sz="1200" b="1" kern="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>
            <p:extLst/>
          </p:nvPr>
        </p:nvGraphicFramePr>
        <p:xfrm>
          <a:off x="5685414" y="811392"/>
          <a:ext cx="413429" cy="102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429"/>
              </a:tblGrid>
              <a:tr h="511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성명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110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팀명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marL="72000" marR="7200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9" name="표 78"/>
          <p:cNvGraphicFramePr>
            <a:graphicFrameLocks noGrp="1"/>
          </p:cNvGraphicFramePr>
          <p:nvPr>
            <p:extLst/>
          </p:nvPr>
        </p:nvGraphicFramePr>
        <p:xfrm>
          <a:off x="6161428" y="807173"/>
          <a:ext cx="3565767" cy="1026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5767"/>
              </a:tblGrid>
              <a:tr h="51910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유병천 팀장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원종권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선임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/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임지원 연구원</a:t>
                      </a:r>
                      <a:endParaRPr lang="ko-KR" altLang="en-US" sz="1000" baseline="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50723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LG스마트체 Regular" panose="020B0600000101010101" pitchFamily="50" charset="-127"/>
                        </a:rPr>
                        <a:t>TV UHD1 Project</a:t>
                      </a:r>
                      <a:endParaRPr lang="ko-KR" altLang="en-US" sz="1000" dirty="0" smtClean="0">
                        <a:solidFill>
                          <a:schemeClr val="tx1"/>
                        </a:solidFill>
                        <a:latin typeface="Arial Narrow" panose="020B0606020202030204" pitchFamily="34" charset="0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0" name="직사각형 79"/>
          <p:cNvSpPr/>
          <p:nvPr/>
        </p:nvSpPr>
        <p:spPr>
          <a:xfrm>
            <a:off x="226007" y="1275265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226007" y="1484830"/>
            <a:ext cx="144000" cy="144000"/>
          </a:xfrm>
          <a:prstGeom prst="rect">
            <a:avLst/>
          </a:prstGeom>
          <a:solidFill>
            <a:srgbClr val="C0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99573" y="1382253"/>
            <a:ext cx="700564" cy="92333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 defTabSz="6268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DX for Customer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9573" y="1597613"/>
            <a:ext cx="700564" cy="92333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 defTabSz="626864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600" dirty="0" smtClean="0">
                <a:solidFill>
                  <a:srgbClr val="008000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DX for Company</a:t>
            </a:r>
          </a:p>
        </p:txBody>
      </p:sp>
      <p:cxnSp>
        <p:nvCxnSpPr>
          <p:cNvPr id="172" name="직선 연결선 171"/>
          <p:cNvCxnSpPr/>
          <p:nvPr/>
        </p:nvCxnSpPr>
        <p:spPr>
          <a:xfrm>
            <a:off x="69037" y="709630"/>
            <a:ext cx="9786163" cy="0"/>
          </a:xfrm>
          <a:prstGeom prst="line">
            <a:avLst/>
          </a:prstGeom>
          <a:ln w="31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1100137" y="810277"/>
            <a:ext cx="3956782" cy="378002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q"/>
            </a:pP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AI(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이미지분석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)</a:t>
            </a:r>
            <a:r>
              <a:rPr lang="ko-KR" altLang="en-US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을 이용한 모듈 배면 부자재 점검</a:t>
            </a:r>
            <a:r>
              <a:rPr lang="en-US" altLang="ko-KR" sz="1200" b="1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 </a:t>
            </a:r>
            <a:endParaRPr lang="en-US" altLang="ko-KR" sz="1200" b="1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26007" y="1688348"/>
            <a:ext cx="144000" cy="14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5772150" y="2121386"/>
            <a:ext cx="3781425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31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5935901" y="2278509"/>
            <a:ext cx="37189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 공정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현황 점검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6049132" y="2038036"/>
            <a:ext cx="144000" cy="144000"/>
            <a:chOff x="6416896" y="2127540"/>
            <a:chExt cx="144000" cy="144000"/>
          </a:xfrm>
        </p:grpSpPr>
        <p:sp>
          <p:nvSpPr>
            <p:cNvPr id="45" name="타원 44"/>
            <p:cNvSpPr/>
            <p:nvPr/>
          </p:nvSpPr>
          <p:spPr>
            <a:xfrm>
              <a:off x="6416896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6" name="Text Box 3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6442408" y="2144140"/>
              <a:ext cx="92974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10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41" name="Text Box 3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80589" y="2278509"/>
            <a:ext cx="3414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초기 판정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 구현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6984786" y="2038036"/>
            <a:ext cx="144000" cy="144000"/>
            <a:chOff x="6647879" y="2127540"/>
            <a:chExt cx="144000" cy="144000"/>
          </a:xfrm>
        </p:grpSpPr>
        <p:sp>
          <p:nvSpPr>
            <p:cNvPr id="43" name="타원 42"/>
            <p:cNvSpPr/>
            <p:nvPr/>
          </p:nvSpPr>
          <p:spPr>
            <a:xfrm>
              <a:off x="6647879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4" name="Text Box 31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6696634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7" name="Text Box 31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97735" y="2278509"/>
            <a:ext cx="320601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확대검증</a:t>
            </a:r>
            <a:endParaRPr lang="ko-KR" altLang="en-US" sz="700" dirty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8388267" y="2038036"/>
            <a:ext cx="144000" cy="144000"/>
            <a:chOff x="6416896" y="2127540"/>
            <a:chExt cx="144000" cy="144000"/>
          </a:xfrm>
        </p:grpSpPr>
        <p:sp>
          <p:nvSpPr>
            <p:cNvPr id="39" name="타원 38"/>
            <p:cNvSpPr/>
            <p:nvPr/>
          </p:nvSpPr>
          <p:spPr>
            <a:xfrm>
              <a:off x="6416896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0" name="Text Box 31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6465651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3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2" name="Text Box 31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756466" y="2278509"/>
            <a:ext cx="34143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시스템 및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설비 구축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33" name="그룹 32"/>
          <p:cNvGrpSpPr/>
          <p:nvPr/>
        </p:nvGrpSpPr>
        <p:grpSpPr>
          <a:xfrm>
            <a:off x="8856095" y="2038036"/>
            <a:ext cx="144000" cy="144000"/>
            <a:chOff x="6416896" y="2127540"/>
            <a:chExt cx="144000" cy="144000"/>
          </a:xfrm>
        </p:grpSpPr>
        <p:sp>
          <p:nvSpPr>
            <p:cNvPr id="35" name="타원 34"/>
            <p:cNvSpPr/>
            <p:nvPr/>
          </p:nvSpPr>
          <p:spPr>
            <a:xfrm>
              <a:off x="6416896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36" name="Text Box 31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465652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9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5773058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’22</a:t>
            </a:r>
            <a:endParaRPr lang="ko-KR" altLang="en-US" dirty="0"/>
          </a:p>
        </p:txBody>
      </p:sp>
      <p:grpSp>
        <p:nvGrpSpPr>
          <p:cNvPr id="5" name="그룹 4"/>
          <p:cNvGrpSpPr/>
          <p:nvPr/>
        </p:nvGrpSpPr>
        <p:grpSpPr>
          <a:xfrm>
            <a:off x="6516959" y="2038036"/>
            <a:ext cx="144000" cy="144000"/>
            <a:chOff x="6471415" y="2203421"/>
            <a:chExt cx="144000" cy="144000"/>
          </a:xfrm>
        </p:grpSpPr>
        <p:sp>
          <p:nvSpPr>
            <p:cNvPr id="48" name="타원 47"/>
            <p:cNvSpPr/>
            <p:nvPr/>
          </p:nvSpPr>
          <p:spPr>
            <a:xfrm>
              <a:off x="6471415" y="2203421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49" name="Text Box 31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6520170" y="2220021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51" name="Text Box 31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419841" y="2278509"/>
            <a:ext cx="338234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필요 </a:t>
            </a: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Data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수집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669269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24</a:t>
            </a:r>
            <a:endParaRPr lang="ko-KR" altLang="en-US" dirty="0"/>
          </a:p>
        </p:txBody>
      </p:sp>
      <p:sp>
        <p:nvSpPr>
          <p:cNvPr id="54" name="Text Box 3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197169" y="2278509"/>
            <a:ext cx="320601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Global</a:t>
            </a: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수평전개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331813" y="3703026"/>
            <a:ext cx="4032250" cy="2139483"/>
          </a:xfrm>
          <a:prstGeom prst="rect">
            <a:avLst/>
          </a:prstGeom>
        </p:spPr>
      </p:pic>
      <p:sp>
        <p:nvSpPr>
          <p:cNvPr id="50" name="Text Box 31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7806490" y="2278509"/>
            <a:ext cx="371897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en-US" altLang="ko-KR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BM</a:t>
            </a: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사 평가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및 최적화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7920440" y="2038036"/>
            <a:ext cx="144000" cy="144000"/>
            <a:chOff x="6647879" y="2127540"/>
            <a:chExt cx="144000" cy="144000"/>
          </a:xfrm>
        </p:grpSpPr>
        <p:sp>
          <p:nvSpPr>
            <p:cNvPr id="55" name="타원 54"/>
            <p:cNvSpPr/>
            <p:nvPr/>
          </p:nvSpPr>
          <p:spPr>
            <a:xfrm>
              <a:off x="6647879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56" name="Text Box 31"/>
            <p:cNvSpPr txBox="1"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6696634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1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  <p:sp>
        <p:nvSpPr>
          <p:cNvPr id="57" name="직사각형 56"/>
          <p:cNvSpPr/>
          <p:nvPr/>
        </p:nvSpPr>
        <p:spPr>
          <a:xfrm>
            <a:off x="9090306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‘</a:t>
            </a:r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25</a:t>
            </a:r>
            <a:endParaRPr lang="ko-KR" altLang="en-US" dirty="0"/>
          </a:p>
        </p:txBody>
      </p:sp>
      <p:sp>
        <p:nvSpPr>
          <p:cNvPr id="60" name="직사각형 59"/>
          <p:cNvSpPr/>
          <p:nvPr/>
        </p:nvSpPr>
        <p:spPr>
          <a:xfrm>
            <a:off x="6274944" y="1909765"/>
            <a:ext cx="29687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’23</a:t>
            </a:r>
            <a:endParaRPr lang="ko-KR" altLang="en-US" dirty="0"/>
          </a:p>
        </p:txBody>
      </p:sp>
      <p:sp>
        <p:nvSpPr>
          <p:cNvPr id="62" name="Text Box 31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7303397" y="2278509"/>
            <a:ext cx="442429" cy="193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>
            <a:defPPr>
              <a:defRPr lang="ko-KR"/>
            </a:defPPr>
            <a:lvl1pPr marL="134938" indent="-134938">
              <a:spcBef>
                <a:spcPts val="300"/>
              </a:spcBef>
              <a:spcAft>
                <a:spcPts val="200"/>
              </a:spcAft>
              <a:buFont typeface="Wingdings" pitchFamily="2" charset="2"/>
              <a:buChar char="§"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모델 검증 및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  <a:p>
            <a: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ko-KR" altLang="en-US" sz="7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rPr>
              <a:t>개선활동</a:t>
            </a:r>
            <a:endParaRPr lang="en-US" altLang="ko-KR" sz="700" dirty="0" smtClean="0">
              <a:solidFill>
                <a:prstClr val="black"/>
              </a:solidFill>
              <a:latin typeface="Arial Narrow" panose="020B0606020202030204" pitchFamily="34" charset="0"/>
              <a:ea typeface="LG스마트체 Regular" panose="020B0600000101010101" pitchFamily="50" charset="-127"/>
            </a:endParaRPr>
          </a:p>
        </p:txBody>
      </p:sp>
      <p:grpSp>
        <p:nvGrpSpPr>
          <p:cNvPr id="63" name="그룹 62"/>
          <p:cNvGrpSpPr/>
          <p:nvPr/>
        </p:nvGrpSpPr>
        <p:grpSpPr>
          <a:xfrm>
            <a:off x="7452613" y="2038036"/>
            <a:ext cx="144000" cy="144000"/>
            <a:chOff x="6647879" y="2127540"/>
            <a:chExt cx="144000" cy="144000"/>
          </a:xfrm>
        </p:grpSpPr>
        <p:sp>
          <p:nvSpPr>
            <p:cNvPr id="64" name="타원 63"/>
            <p:cNvSpPr/>
            <p:nvPr/>
          </p:nvSpPr>
          <p:spPr>
            <a:xfrm>
              <a:off x="6647879" y="2127540"/>
              <a:ext cx="144000" cy="144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b="1" dirty="0">
                <a:solidFill>
                  <a:prstClr val="white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  <p:sp>
          <p:nvSpPr>
            <p:cNvPr id="65" name="Text Box 31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696634" y="2144140"/>
              <a:ext cx="46488" cy="110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>
              <a:defPPr>
                <a:defRPr lang="ko-KR"/>
              </a:defPPr>
              <a:lvl1pPr marL="134938" indent="-134938">
                <a:spcBef>
                  <a:spcPts val="300"/>
                </a:spcBef>
                <a:spcAft>
                  <a:spcPts val="200"/>
                </a:spcAft>
                <a:buFont typeface="Wingdings" pitchFamily="2" charset="2"/>
                <a:buChar char="§"/>
                <a:defRPr sz="1200" b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pPr marL="0" indent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None/>
              </a:pPr>
              <a:r>
                <a:rPr lang="en-US" altLang="ko-KR" sz="800" b="1" dirty="0" smtClean="0">
                  <a:solidFill>
                    <a:schemeClr val="bg1"/>
                  </a:solidFill>
                  <a:latin typeface="Arial Narrow" panose="020B0606020202030204" pitchFamily="34" charset="0"/>
                  <a:ea typeface="LG스마트체 Regular" panose="020B0600000101010101" pitchFamily="50" charset="-127"/>
                </a:rPr>
                <a:t>6</a:t>
              </a:r>
              <a:endParaRPr lang="ko-KR" altLang="en-US" sz="800" b="1" dirty="0">
                <a:solidFill>
                  <a:schemeClr val="bg1"/>
                </a:solidFill>
                <a:latin typeface="Arial Narrow" panose="020B0606020202030204" pitchFamily="34" charset="0"/>
                <a:ea typeface="LG스마트체 Regular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090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13TtKog5EC2ycmDwU4NK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13TtKog5EC2ycmDwU4NK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Wqkyi9BnEifGi1D035K0A"/>
</p:tagLst>
</file>

<file path=ppt/theme/theme1.xml><?xml version="1.0" encoding="utf-8"?>
<a:theme xmlns:a="http://schemas.openxmlformats.org/drawingml/2006/main" name="1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0_기본 디자인">
  <a:themeElements>
    <a:clrScheme name="7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사용자 지정 3">
      <a:majorFont>
        <a:latin typeface="Arial Narrow"/>
        <a:ea typeface="LG스마트체2.0 Regular"/>
        <a:cs typeface=""/>
      </a:majorFont>
      <a:minorFont>
        <a:latin typeface="Arial Narrow"/>
        <a:ea typeface="LG스마트체2.0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fontAlgn="auto">
          <a:spcBef>
            <a:spcPts val="0"/>
          </a:spcBef>
          <a:spcAft>
            <a:spcPts val="0"/>
          </a:spcAft>
          <a:defRPr sz="1000" b="1" dirty="0" smtClean="0">
            <a:solidFill>
              <a:srgbClr val="008000"/>
            </a:solidFill>
            <a:latin typeface="Arial Narrow" panose="020B0606020202030204" pitchFamily="34" charset="0"/>
            <a:ea typeface="LG스마트체 Regular" panose="020B0600000101010101" pitchFamily="50" charset="-127"/>
            <a:cs typeface="Arial" pitchFamily="34" charset="0"/>
          </a:defRPr>
        </a:defPPr>
      </a:lstStyle>
    </a:spDef>
    <a:lnDef>
      <a:spPr>
        <a:ln w="6350">
          <a:solidFill>
            <a:schemeClr val="tx1">
              <a:lumMod val="50000"/>
              <a:lumOff val="50000"/>
            </a:schemeClr>
          </a:solidFill>
          <a:prstDash val="das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r">
          <a:lnSpc>
            <a:spcPct val="120000"/>
          </a:lnSpc>
          <a:defRPr sz="1200" i="1" u="sng" smtClean="0">
            <a:solidFill>
              <a:prstClr val="white">
                <a:lumMod val="50000"/>
              </a:prstClr>
            </a:solidFill>
            <a:ea typeface="LG스마트체 Regular" panose="020B0600000101010101" pitchFamily="50" charset="-127"/>
          </a:defRPr>
        </a:defPPr>
      </a:lstStyle>
    </a:txDef>
  </a:objectDefaults>
  <a:extraClrSchemeLst>
    <a:extraClrScheme>
      <a:clrScheme name="7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18174</TotalTime>
  <Words>391</Words>
  <Application>Microsoft Office PowerPoint</Application>
  <PresentationFormat>A4 용지(210x297mm)</PresentationFormat>
  <Paragraphs>94</Paragraphs>
  <Slides>1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13" baseType="lpstr">
      <vt:lpstr>LG스마트체 Regular</vt:lpstr>
      <vt:lpstr>LG스마트체2.0 Regular</vt:lpstr>
      <vt:lpstr>굴림</vt:lpstr>
      <vt:lpstr>맑은 고딕</vt:lpstr>
      <vt:lpstr>Arial</vt:lpstr>
      <vt:lpstr>Arial Narrow</vt:lpstr>
      <vt:lpstr>Calibri</vt:lpstr>
      <vt:lpstr>Calibri Light</vt:lpstr>
      <vt:lpstr>Wingdings</vt:lpstr>
      <vt:lpstr>11_Office 테마</vt:lpstr>
      <vt:lpstr>40_기본 디자인</vt:lpstr>
      <vt:lpstr>think-cell Slide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이용환/책임/기술전략팀(christian.lee@lge.com)</dc:creator>
  <cp:lastModifiedBy>원종권/연구원/TV NanoCell Project(jongkwon77.won@lge.com)</cp:lastModifiedBy>
  <cp:revision>313</cp:revision>
  <cp:lastPrinted>2020-04-01T00:43:27Z</cp:lastPrinted>
  <dcterms:created xsi:type="dcterms:W3CDTF">2018-09-03T04:01:31Z</dcterms:created>
  <dcterms:modified xsi:type="dcterms:W3CDTF">2023-11-15T04:25:22Z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2023-11-15T04:25:22Z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1da9b56b-a09a-47c9-9055-cce953ebde3a</vt:lpwstr>
  </property>
  <property fmtid="{D5CDD505-2E9C-101B-9397-08002B2CF9AE}" pid="8" name="MSIP_Label_cc6ed9fc-fefc-4a0c-a6d6-10cf236c0d4f_ContentBits">
    <vt:lpwstr>1</vt:lpwstr>
  </property>
</Properties>
</file>