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4" r:id="rId6"/>
    <p:sldId id="265" r:id="rId7"/>
    <p:sldId id="259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2009"/>
    <a:srgbClr val="BEBE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Beginning and end of the tracks are removed (100m)</a:t>
            </a:r>
          </a:p>
        </p:txBody>
      </p:sp>
    </p:spTree>
    <p:extLst>
      <p:ext uri="{BB962C8B-B14F-4D97-AF65-F5344CB8AC3E}">
        <p14:creationId xmlns:p14="http://schemas.microsoft.com/office/powerpoint/2010/main" val="211216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visal</a:t>
            </a:r>
            <a:r>
              <a:rPr lang="en-GB" dirty="0"/>
              <a:t> attribute (</a:t>
            </a:r>
            <a:r>
              <a:rPr lang="en-GB" dirty="0" err="1"/>
              <a:t>eg.</a:t>
            </a:r>
            <a:r>
              <a:rPr lang="en-GB" dirty="0"/>
              <a:t> size) of uncertainty -&gt; dot size of percentage of points</a:t>
            </a:r>
          </a:p>
        </p:txBody>
      </p:sp>
    </p:spTree>
    <p:extLst>
      <p:ext uri="{BB962C8B-B14F-4D97-AF65-F5344CB8AC3E}">
        <p14:creationId xmlns:p14="http://schemas.microsoft.com/office/powerpoint/2010/main" val="185603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r>
              <a:t>Autor:in und Datum</a:t>
            </a:r>
          </a:p>
        </p:txBody>
      </p:sp>
      <p:sp>
        <p:nvSpPr>
          <p:cNvPr id="1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13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chemeClr val="accent1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10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10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Agenda-Titel</a:t>
            </a:r>
          </a:p>
        </p:txBody>
      </p:sp>
      <p:sp>
        <p:nvSpPr>
          <p:cNvPr id="109" name="Agenda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Agenda-Untertitel</a:t>
            </a:r>
          </a:p>
        </p:txBody>
      </p:sp>
      <p:sp>
        <p:nvSpPr>
          <p:cNvPr id="110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Agendathemen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Aufstellung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kte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Fakten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Quellenangabe</a:t>
            </a:r>
          </a:p>
        </p:txBody>
      </p:sp>
      <p:sp>
        <p:nvSpPr>
          <p:cNvPr id="13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„Bemerkenswert“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eißluftballon von unten vor blauem Himmel"/>
          <p:cNvSpPr>
            <a:spLocks noGrp="1"/>
          </p:cNvSpPr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Nahaufnahme eines Heißluftballons von oben"/>
          <p:cNvSpPr>
            <a:spLocks noGrp="1"/>
          </p:cNvSpPr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Heißluftballon von unten vor blauem Himmel"/>
          <p:cNvSpPr>
            <a:spLocks noGrp="1"/>
          </p:cNvSpPr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eißluftballon von unten vor blauem Himmel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ahaufnahme eines Heißluftballons von oben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el der Präsentatio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Titel der Präsentation</a:t>
            </a:r>
          </a:p>
        </p:txBody>
      </p:sp>
      <p:sp>
        <p:nvSpPr>
          <p:cNvPr id="23" name="Autor:in und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Autor:in und Datum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Präsentationsuntertitel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Heißluftballons von unten"/>
          <p:cNvSpPr>
            <a:spLocks noGrp="1"/>
          </p:cNvSpPr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Folientitel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Folien-Untertitel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43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44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Heißluftballon von unten vor blauem Himmel"/>
          <p:cNvSpPr>
            <a:spLocks noGrp="1"/>
          </p:cNvSpPr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6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7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7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Folien-Untertitel</a:t>
            </a:r>
          </a:p>
        </p:txBody>
      </p:sp>
      <p:sp>
        <p:nvSpPr>
          <p:cNvPr id="82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Folientitel</a:t>
            </a:r>
          </a:p>
        </p:txBody>
      </p:sp>
      <p:sp>
        <p:nvSpPr>
          <p:cNvPr id="8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bschnitt">
    <p:bg>
      <p:bgPr>
        <a:solidFill>
          <a:srgbClr val="003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Titel des Abschnitts</a:t>
            </a:r>
          </a:p>
        </p:txBody>
      </p:sp>
      <p:sp>
        <p:nvSpPr>
          <p:cNvPr id="9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Folientitel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 für Folienpunkt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ichael Fehr, Jon Guler, 07.06.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Michael Fehr, Jon Guler, 07.06.24</a:t>
            </a:r>
          </a:p>
        </p:txBody>
      </p:sp>
      <p:sp>
        <p:nvSpPr>
          <p:cNvPr id="172" name="Identifying Modes of Transpor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Identifying </a:t>
            </a:r>
            <a:r>
              <a:rPr lang="de-CH" dirty="0" err="1"/>
              <a:t>Types</a:t>
            </a:r>
            <a:r>
              <a:rPr dirty="0"/>
              <a:t> of </a:t>
            </a:r>
            <a:r>
              <a:rPr lang="de-CH" dirty="0" err="1"/>
              <a:t>Activity</a:t>
            </a:r>
            <a:endParaRPr dirty="0"/>
          </a:p>
        </p:txBody>
      </p:sp>
      <p:sp>
        <p:nvSpPr>
          <p:cNvPr id="173" name="With personal GPS Data from Switzerlan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With personal GPS Data from Switzerland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Context</a:t>
            </a:r>
          </a:p>
        </p:txBody>
      </p:sp>
      <p:sp>
        <p:nvSpPr>
          <p:cNvPr id="177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2661920"/>
            <a:ext cx="16536353" cy="998728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Background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We have collected GPS data with different types of activity such as hiking, </a:t>
            </a:r>
            <a:br>
              <a:rPr lang="en-US" sz="3200" dirty="0"/>
            </a:br>
            <a:r>
              <a:rPr lang="en-US" sz="3200" dirty="0"/>
              <a:t>jogging, ski-touring and cycling via Strava.</a:t>
            </a:r>
          </a:p>
          <a:p>
            <a:pPr marL="0" indent="0">
              <a:buNone/>
            </a:pPr>
            <a:r>
              <a:rPr lang="en-US" sz="3200" b="1" dirty="0"/>
              <a:t>Goal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This project aims to identify the types of transportation based on their characteristics.</a:t>
            </a:r>
          </a:p>
          <a:p>
            <a:pPr marL="0" indent="0">
              <a:buNone/>
            </a:pPr>
            <a:r>
              <a:rPr lang="en-US" sz="3200" b="1" dirty="0"/>
              <a:t>Additional Data</a:t>
            </a:r>
            <a:r>
              <a:rPr lang="en-US" sz="3200" dirty="0"/>
              <a:t>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Street Data from SwissTLM3D (streets, hiking paths) 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pplication </a:t>
            </a:r>
            <a:r>
              <a:rPr lang="en-US" sz="3200" b="1" dirty="0">
                <a:latin typeface="Arial" panose="020B0604020202020204" pitchFamily="34" charset="0"/>
              </a:rPr>
              <a:t>A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latin typeface="Arial" panose="020B0604020202020204" pitchFamily="34" charset="0"/>
              </a:rPr>
              <a:t>Switzerland</a:t>
            </a:r>
            <a:endParaRPr lang="en-US" sz="3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Conceptual models: 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Street Network (Urban movement space) / continuous movement space / unconstrained / uniform Lagrange perspective</a:t>
            </a:r>
            <a:r>
              <a:rPr lang="en-US" sz="3200" dirty="0">
                <a:latin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 2D</a:t>
            </a: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</a:rPr>
              <a:t>D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ata structures:</a:t>
            </a:r>
            <a:b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Vector data (Shapefiles and GPX)</a:t>
            </a:r>
            <a:endParaRPr lang="en-US" sz="3200" b="1" dirty="0"/>
          </a:p>
        </p:txBody>
      </p:sp>
      <p:pic>
        <p:nvPicPr>
          <p:cNvPr id="4" name="Graphic 3" descr="Cycling outline">
            <a:extLst>
              <a:ext uri="{FF2B5EF4-FFF2-40B4-BE49-F238E27FC236}">
                <a16:creationId xmlns:a16="http://schemas.microsoft.com/office/drawing/2014/main" id="{9CCFEF13-4699-E8AE-67A0-D77F27590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98320" y="3224557"/>
            <a:ext cx="644880" cy="644880"/>
          </a:xfrm>
          <a:prstGeom prst="rect">
            <a:avLst/>
          </a:prstGeom>
        </p:spPr>
      </p:pic>
      <p:pic>
        <p:nvPicPr>
          <p:cNvPr id="6" name="Graphic 5" descr="Cross country skiing outline">
            <a:extLst>
              <a:ext uri="{FF2B5EF4-FFF2-40B4-BE49-F238E27FC236}">
                <a16:creationId xmlns:a16="http://schemas.microsoft.com/office/drawing/2014/main" id="{4101985B-20D1-6DF8-916B-4F0B3E3FF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70694" y="3224557"/>
            <a:ext cx="644880" cy="644880"/>
          </a:xfrm>
          <a:prstGeom prst="rect">
            <a:avLst/>
          </a:prstGeom>
        </p:spPr>
      </p:pic>
      <p:pic>
        <p:nvPicPr>
          <p:cNvPr id="8" name="Graphic 7" descr="Run outline">
            <a:extLst>
              <a:ext uri="{FF2B5EF4-FFF2-40B4-BE49-F238E27FC236}">
                <a16:creationId xmlns:a16="http://schemas.microsoft.com/office/drawing/2014/main" id="{066A76FB-B351-3769-BBB4-321C06B48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943067" y="3224557"/>
            <a:ext cx="644880" cy="644880"/>
          </a:xfrm>
          <a:prstGeom prst="rect">
            <a:avLst/>
          </a:prstGeom>
        </p:spPr>
      </p:pic>
      <p:pic>
        <p:nvPicPr>
          <p:cNvPr id="10" name="Graphic 9" descr="Hike outline">
            <a:extLst>
              <a:ext uri="{FF2B5EF4-FFF2-40B4-BE49-F238E27FC236}">
                <a16:creationId xmlns:a16="http://schemas.microsoft.com/office/drawing/2014/main" id="{8AF4EBD0-2871-AD8F-3A32-5BFF5E4BE1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15440" y="3224557"/>
            <a:ext cx="644880" cy="644880"/>
          </a:xfrm>
          <a:prstGeom prst="rect">
            <a:avLst/>
          </a:prstGeom>
        </p:spPr>
      </p:pic>
      <p:pic>
        <p:nvPicPr>
          <p:cNvPr id="12" name="Graphic 11" descr="Badge Question Mark outline">
            <a:extLst>
              <a:ext uri="{FF2B5EF4-FFF2-40B4-BE49-F238E27FC236}">
                <a16:creationId xmlns:a16="http://schemas.microsoft.com/office/drawing/2014/main" id="{C1E2AE4A-E3DF-59A5-B799-E2D223E157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812134" y="4979417"/>
            <a:ext cx="713600" cy="713600"/>
          </a:xfrm>
          <a:prstGeom prst="rect">
            <a:avLst/>
          </a:prstGeom>
        </p:spPr>
      </p:pic>
      <p:pic>
        <p:nvPicPr>
          <p:cNvPr id="14" name="Graphic 13" descr="Route (Two Pins With A Path) outline">
            <a:extLst>
              <a:ext uri="{FF2B5EF4-FFF2-40B4-BE49-F238E27FC236}">
                <a16:creationId xmlns:a16="http://schemas.microsoft.com/office/drawing/2014/main" id="{381A1EDD-FC95-CEE6-2A4D-433DBF5C831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985440" y="4979417"/>
            <a:ext cx="713600" cy="713600"/>
          </a:xfrm>
          <a:prstGeom prst="rect">
            <a:avLst/>
          </a:prstGeom>
        </p:spPr>
      </p:pic>
      <p:pic>
        <p:nvPicPr>
          <p:cNvPr id="16" name="Graphic 15" descr="Server outline">
            <a:extLst>
              <a:ext uri="{FF2B5EF4-FFF2-40B4-BE49-F238E27FC236}">
                <a16:creationId xmlns:a16="http://schemas.microsoft.com/office/drawing/2014/main" id="{4C5DE52C-8F37-6679-D904-744C5EA1D6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540494" y="9587967"/>
            <a:ext cx="680720" cy="680720"/>
          </a:xfrm>
          <a:prstGeom prst="rect">
            <a:avLst/>
          </a:prstGeom>
        </p:spPr>
      </p:pic>
      <p:pic>
        <p:nvPicPr>
          <p:cNvPr id="3" name="Graphic 2" descr="Folder Search outline">
            <a:extLst>
              <a:ext uri="{FF2B5EF4-FFF2-40B4-BE49-F238E27FC236}">
                <a16:creationId xmlns:a16="http://schemas.microsoft.com/office/drawing/2014/main" id="{B58E71FF-9EDC-D028-370D-1A6F8CE452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520174" y="6531911"/>
            <a:ext cx="721360" cy="72136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4FB9C91D-58F4-7CF2-1F19-0DFB32DAEA3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594635" y="11005543"/>
            <a:ext cx="591960" cy="591960"/>
          </a:xfrm>
          <a:prstGeom prst="rect">
            <a:avLst/>
          </a:prstGeom>
        </p:spPr>
      </p:pic>
      <p:pic>
        <p:nvPicPr>
          <p:cNvPr id="1026" name="Picture 2" descr="Switzerland map Icon - Free PNG &amp; SVG 1617943 - Noun Project">
            <a:extLst>
              <a:ext uri="{FF2B5EF4-FFF2-40B4-BE49-F238E27FC236}">
                <a16:creationId xmlns:a16="http://schemas.microsoft.com/office/drawing/2014/main" id="{ED7A052F-B5BB-0411-BC53-6BF6E0B5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004" y="7837651"/>
            <a:ext cx="881380" cy="88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search Questions &amp; 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Research Questions</a:t>
            </a:r>
          </a:p>
        </p:txBody>
      </p:sp>
      <p:sp>
        <p:nvSpPr>
          <p:cNvPr id="181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54136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400" dirty="0"/>
              <a:t>How accurately can we identify transportation modes based on GPS data features such as speed, elevation change, distance measures and stop frequency? </a:t>
            </a:r>
          </a:p>
          <a:p>
            <a:r>
              <a:rPr lang="en-US" sz="4400" dirty="0"/>
              <a:t>What are the challenges in distinguishing between similar modes (e.g., jogging &amp; biking)?</a:t>
            </a:r>
          </a:p>
          <a:p>
            <a:r>
              <a:rPr lang="en-US" sz="4400" dirty="0"/>
              <a:t>How do factors like street data or environmental data influence the accuracy of transportation mode detection models?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11">
            <a:extLst>
              <a:ext uri="{FF2B5EF4-FFF2-40B4-BE49-F238E27FC236}">
                <a16:creationId xmlns:a16="http://schemas.microsoft.com/office/drawing/2014/main" id="{24244F25-D412-3C7E-EAF4-E705348CAE8E}"/>
              </a:ext>
            </a:extLst>
          </p:cNvPr>
          <p:cNvSpPr txBox="1"/>
          <p:nvPr/>
        </p:nvSpPr>
        <p:spPr>
          <a:xfrm>
            <a:off x="1544320" y="3750612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Exploration</a:t>
            </a:r>
          </a:p>
        </p:txBody>
      </p:sp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Research Plan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964-7426-B581-B625-A48CBE4235B7}"/>
              </a:ext>
            </a:extLst>
          </p:cNvPr>
          <p:cNvSpPr/>
          <p:nvPr/>
        </p:nvSpPr>
        <p:spPr>
          <a:xfrm>
            <a:off x="1330960" y="2783840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0F6C4-6116-D6C5-8588-28879E47A986}"/>
              </a:ext>
            </a:extLst>
          </p:cNvPr>
          <p:cNvSpPr/>
          <p:nvPr/>
        </p:nvSpPr>
        <p:spPr>
          <a:xfrm>
            <a:off x="4378960" y="2783840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8AEB0-EF05-F53F-B6D2-1E2CA762AD14}"/>
              </a:ext>
            </a:extLst>
          </p:cNvPr>
          <p:cNvSpPr txBox="1"/>
          <p:nvPr/>
        </p:nvSpPr>
        <p:spPr>
          <a:xfrm>
            <a:off x="1544320" y="2551775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0239A-6577-572F-4722-6836CD85224B}"/>
              </a:ext>
            </a:extLst>
          </p:cNvPr>
          <p:cNvSpPr/>
          <p:nvPr/>
        </p:nvSpPr>
        <p:spPr>
          <a:xfrm>
            <a:off x="1330960" y="5046632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6E23F-0BBD-505E-ADFA-8A1E2C249B3C}"/>
              </a:ext>
            </a:extLst>
          </p:cNvPr>
          <p:cNvSpPr/>
          <p:nvPr/>
        </p:nvSpPr>
        <p:spPr>
          <a:xfrm>
            <a:off x="4378960" y="5046632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A951B-243E-540C-A681-CA84FB39C33A}"/>
              </a:ext>
            </a:extLst>
          </p:cNvPr>
          <p:cNvSpPr txBox="1"/>
          <p:nvPr/>
        </p:nvSpPr>
        <p:spPr>
          <a:xfrm>
            <a:off x="1544320" y="4872596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DD6AF-9C4B-2181-DF16-290C6CFA9BB8}"/>
              </a:ext>
            </a:extLst>
          </p:cNvPr>
          <p:cNvSpPr/>
          <p:nvPr/>
        </p:nvSpPr>
        <p:spPr>
          <a:xfrm>
            <a:off x="1330960" y="6224903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992311-EBC0-22D4-B442-1CA26676BC49}"/>
              </a:ext>
            </a:extLst>
          </p:cNvPr>
          <p:cNvSpPr/>
          <p:nvPr/>
        </p:nvSpPr>
        <p:spPr>
          <a:xfrm>
            <a:off x="4378960" y="6224903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5729C-3009-052C-82FE-A15D58131CAE}"/>
              </a:ext>
            </a:extLst>
          </p:cNvPr>
          <p:cNvSpPr txBox="1"/>
          <p:nvPr/>
        </p:nvSpPr>
        <p:spPr>
          <a:xfrm>
            <a:off x="1544320" y="6037017"/>
            <a:ext cx="2834640" cy="1012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Function Definition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8C921-B5F0-E7C7-0F9A-72BFEEA4628E}"/>
              </a:ext>
            </a:extLst>
          </p:cNvPr>
          <p:cNvSpPr/>
          <p:nvPr/>
        </p:nvSpPr>
        <p:spPr>
          <a:xfrm>
            <a:off x="1330960" y="7403174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331F1-B783-1428-636A-896E0165F43C}"/>
              </a:ext>
            </a:extLst>
          </p:cNvPr>
          <p:cNvSpPr/>
          <p:nvPr/>
        </p:nvSpPr>
        <p:spPr>
          <a:xfrm>
            <a:off x="4378960" y="7403174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098E2-41D4-17D4-7F6D-CDCECB07AE02}"/>
              </a:ext>
            </a:extLst>
          </p:cNvPr>
          <p:cNvSpPr txBox="1"/>
          <p:nvPr/>
        </p:nvSpPr>
        <p:spPr>
          <a:xfrm>
            <a:off x="1544320" y="7229138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 Model*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9BC25A-127C-9491-7A5D-2CB78B7A0015}"/>
              </a:ext>
            </a:extLst>
          </p:cNvPr>
          <p:cNvSpPr/>
          <p:nvPr/>
        </p:nvSpPr>
        <p:spPr>
          <a:xfrm>
            <a:off x="1330960" y="8581445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1F2FFC-A712-838B-5DE3-A9932BD8EBA0}"/>
              </a:ext>
            </a:extLst>
          </p:cNvPr>
          <p:cNvSpPr/>
          <p:nvPr/>
        </p:nvSpPr>
        <p:spPr>
          <a:xfrm>
            <a:off x="4378960" y="8581445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09069-BF04-B568-6745-EC939EDF023C}"/>
              </a:ext>
            </a:extLst>
          </p:cNvPr>
          <p:cNvSpPr txBox="1"/>
          <p:nvPr/>
        </p:nvSpPr>
        <p:spPr>
          <a:xfrm>
            <a:off x="1544320" y="8407409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Processing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E96364-49C3-0AFB-FB0F-316B93E83CA7}"/>
              </a:ext>
            </a:extLst>
          </p:cNvPr>
          <p:cNvSpPr/>
          <p:nvPr/>
        </p:nvSpPr>
        <p:spPr>
          <a:xfrm>
            <a:off x="1330960" y="9759716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BFD8A7-DBF2-7433-3CB4-0014C8571E93}"/>
              </a:ext>
            </a:extLst>
          </p:cNvPr>
          <p:cNvSpPr/>
          <p:nvPr/>
        </p:nvSpPr>
        <p:spPr>
          <a:xfrm>
            <a:off x="4378960" y="9759716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3B72A3-DB7C-99B3-D5D1-2D3BDBD904C4}"/>
              </a:ext>
            </a:extLst>
          </p:cNvPr>
          <p:cNvSpPr txBox="1"/>
          <p:nvPr/>
        </p:nvSpPr>
        <p:spPr>
          <a:xfrm>
            <a:off x="1544320" y="9585680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Evaluation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B9D313-9709-91A8-79D9-408A62419306}"/>
              </a:ext>
            </a:extLst>
          </p:cNvPr>
          <p:cNvSpPr/>
          <p:nvPr/>
        </p:nvSpPr>
        <p:spPr>
          <a:xfrm>
            <a:off x="1330960" y="10937987"/>
            <a:ext cx="304800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CFD80E-72A0-1F45-A1C3-5B6A2BFBB2EF}"/>
              </a:ext>
            </a:extLst>
          </p:cNvPr>
          <p:cNvSpPr/>
          <p:nvPr/>
        </p:nvSpPr>
        <p:spPr>
          <a:xfrm>
            <a:off x="4378960" y="10937987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BB1C0D-ACFB-F431-6B8C-4D007211A87B}"/>
              </a:ext>
            </a:extLst>
          </p:cNvPr>
          <p:cNvSpPr txBox="1"/>
          <p:nvPr/>
        </p:nvSpPr>
        <p:spPr>
          <a:xfrm>
            <a:off x="1430020" y="10763951"/>
            <a:ext cx="283464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Result Visualization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F1F4CD-6E99-7E58-E59D-13B194F0AB4C}"/>
              </a:ext>
            </a:extLst>
          </p:cNvPr>
          <p:cNvSpPr txBox="1"/>
          <p:nvPr/>
        </p:nvSpPr>
        <p:spPr>
          <a:xfrm>
            <a:off x="5080000" y="2551775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GPX files, SwissTLM3D, transform to coordinate system, 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C5176C-2DD6-3691-2EB3-39D2F2E47C0C}"/>
              </a:ext>
            </a:extLst>
          </p:cNvPr>
          <p:cNvSpPr txBox="1"/>
          <p:nvPr/>
        </p:nvSpPr>
        <p:spPr>
          <a:xfrm>
            <a:off x="5080000" y="4770032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Outlier removal, Interpolation (Strava Tracks -&gt; 10s)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C7D106-4D5C-B3CC-3C6C-80824CE42E3F}"/>
              </a:ext>
            </a:extLst>
          </p:cNvPr>
          <p:cNvSpPr txBox="1"/>
          <p:nvPr/>
        </p:nvSpPr>
        <p:spPr>
          <a:xfrm>
            <a:off x="5079999" y="5950562"/>
            <a:ext cx="16174225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Speed (cross scale), Average 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peed, Elevation Change, Stop Frequency, Distance Measures, Temporal </a:t>
            </a:r>
            <a:r>
              <a:rPr lang="en-US" sz="2200" dirty="0">
                <a:solidFill>
                  <a:schemeClr val="bg1"/>
                </a:solidFill>
              </a:rPr>
              <a:t>Me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asures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63CFD-85D4-69C4-2209-F34E9BD84106}"/>
              </a:ext>
            </a:extLst>
          </p:cNvPr>
          <p:cNvSpPr txBox="1"/>
          <p:nvPr/>
        </p:nvSpPr>
        <p:spPr>
          <a:xfrm>
            <a:off x="5080000" y="7169985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Decision Tree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3FA9A4-1962-A148-1042-9C387485C2BD}"/>
              </a:ext>
            </a:extLst>
          </p:cNvPr>
          <p:cNvSpPr txBox="1"/>
          <p:nvPr/>
        </p:nvSpPr>
        <p:spPr>
          <a:xfrm>
            <a:off x="5171440" y="9378185"/>
            <a:ext cx="11226800" cy="12890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Predictive validation: Accuracy, Precision, Recall, F1-Score, Confusion Matrix (comparison to Random Forest)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6D712D-AE69-B519-D7BC-3AB9C4A5659C}"/>
              </a:ext>
            </a:extLst>
          </p:cNvPr>
          <p:cNvSpPr txBox="1"/>
          <p:nvPr/>
        </p:nvSpPr>
        <p:spPr>
          <a:xfrm>
            <a:off x="5008880" y="10697497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Classification, Accuracy</a:t>
            </a: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970E7EC2-2B76-C5CC-FA8F-B10749F1F8F3}"/>
              </a:ext>
            </a:extLst>
          </p:cNvPr>
          <p:cNvSpPr txBox="1"/>
          <p:nvPr/>
        </p:nvSpPr>
        <p:spPr>
          <a:xfrm>
            <a:off x="5008880" y="8374863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Principal Component Analysis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C73095D-9166-D9F3-0D1A-B28FE2F52BFE}"/>
              </a:ext>
            </a:extLst>
          </p:cNvPr>
          <p:cNvSpPr/>
          <p:nvPr/>
        </p:nvSpPr>
        <p:spPr>
          <a:xfrm>
            <a:off x="843280" y="2783840"/>
            <a:ext cx="772160" cy="8839200"/>
          </a:xfrm>
          <a:prstGeom prst="downArrow">
            <a:avLst/>
          </a:prstGeom>
          <a:solidFill>
            <a:srgbClr val="FFFFFF"/>
          </a:solidFill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6DBEF-D60A-830D-172F-7823BE7D1FB7}"/>
              </a:ext>
            </a:extLst>
          </p:cNvPr>
          <p:cNvSpPr txBox="1"/>
          <p:nvPr/>
        </p:nvSpPr>
        <p:spPr>
          <a:xfrm>
            <a:off x="1988820" y="11624975"/>
            <a:ext cx="11226800" cy="9289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*more details on next slide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EBA9F9-51B3-6598-E260-ED8AFEC01E28}"/>
              </a:ext>
            </a:extLst>
          </p:cNvPr>
          <p:cNvSpPr/>
          <p:nvPr/>
        </p:nvSpPr>
        <p:spPr>
          <a:xfrm>
            <a:off x="1430020" y="3924648"/>
            <a:ext cx="29489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52C9406-D441-046E-5394-7781ECC18B65}"/>
              </a:ext>
            </a:extLst>
          </p:cNvPr>
          <p:cNvSpPr/>
          <p:nvPr/>
        </p:nvSpPr>
        <p:spPr>
          <a:xfrm>
            <a:off x="4378960" y="3924648"/>
            <a:ext cx="18531840" cy="995680"/>
          </a:xfrm>
          <a:prstGeom prst="rect">
            <a:avLst/>
          </a:prstGeom>
          <a:noFill/>
          <a:ln w="28575" cap="flat">
            <a:solidFill>
              <a:srgbClr val="00206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2205FD3D-B610-BEFE-91EF-9194BA313353}"/>
              </a:ext>
            </a:extLst>
          </p:cNvPr>
          <p:cNvSpPr txBox="1"/>
          <p:nvPr/>
        </p:nvSpPr>
        <p:spPr>
          <a:xfrm>
            <a:off x="5080000" y="3648048"/>
            <a:ext cx="11226800" cy="9843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Plots, Visualization, etc. </a:t>
            </a:r>
          </a:p>
        </p:txBody>
      </p:sp>
    </p:spTree>
    <p:extLst>
      <p:ext uri="{BB962C8B-B14F-4D97-AF65-F5344CB8AC3E}">
        <p14:creationId xmlns:p14="http://schemas.microsoft.com/office/powerpoint/2010/main" val="18641660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ossible Proble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Classification Model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8AC697F-C569-2F1E-9052-C8AC86CA8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3273" y="2666887"/>
            <a:ext cx="10885384" cy="10680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F780B9FB-0F98-7356-81F5-74BB947A5551}"/>
              </a:ext>
            </a:extLst>
          </p:cNvPr>
          <p:cNvSpPr/>
          <p:nvPr/>
        </p:nvSpPr>
        <p:spPr>
          <a:xfrm>
            <a:off x="11986054" y="7414053"/>
            <a:ext cx="3237471" cy="2446638"/>
          </a:xfrm>
          <a:prstGeom prst="rect">
            <a:avLst/>
          </a:prstGeom>
          <a:solidFill>
            <a:srgbClr val="000000">
              <a:alpha val="612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734220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 err="1"/>
              <a:t>Preliminary</a:t>
            </a:r>
            <a:r>
              <a:rPr lang="de-CH" dirty="0"/>
              <a:t> </a:t>
            </a:r>
            <a:r>
              <a:rPr lang="de-CH" dirty="0" err="1"/>
              <a:t>Results</a:t>
            </a:r>
            <a:endParaRPr dirty="0"/>
          </a:p>
        </p:txBody>
      </p:sp>
      <p:pic>
        <p:nvPicPr>
          <p:cNvPr id="5" name="Grafik 4" descr="Ein Bild, das Diagramm, Karte, Reihe, Text enthält.&#10;&#10;Automatisch generierte Beschreibung">
            <a:extLst>
              <a:ext uri="{FF2B5EF4-FFF2-40B4-BE49-F238E27FC236}">
                <a16:creationId xmlns:a16="http://schemas.microsoft.com/office/drawing/2014/main" id="{B9AED734-8B2B-2742-A5CF-A0A534AC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585" y="3014019"/>
            <a:ext cx="15548062" cy="992718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8BD7F5F-5108-0807-BC2F-54566530E907}"/>
              </a:ext>
            </a:extLst>
          </p:cNvPr>
          <p:cNvSpPr txBox="1"/>
          <p:nvPr/>
        </p:nvSpPr>
        <p:spPr>
          <a:xfrm>
            <a:off x="18532647" y="5385150"/>
            <a:ext cx="2561599" cy="10674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dirty="0"/>
              <a:t>Buffered tracks</a:t>
            </a:r>
            <a:endParaRPr kumimoji="0" lang="en-GB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7D1896-0382-DAE0-5622-44BCC8E29E99}"/>
              </a:ext>
            </a:extLst>
          </p:cNvPr>
          <p:cNvSpPr txBox="1"/>
          <p:nvPr/>
        </p:nvSpPr>
        <p:spPr>
          <a:xfrm>
            <a:off x="18532647" y="6195907"/>
            <a:ext cx="4361771" cy="10674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dirty="0"/>
              <a:t>Intersected Street network</a:t>
            </a:r>
            <a:endParaRPr kumimoji="0" lang="en-GB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864CE41-E88F-DEA8-19AD-FF2C2060234D}"/>
              </a:ext>
            </a:extLst>
          </p:cNvPr>
          <p:cNvSpPr/>
          <p:nvPr/>
        </p:nvSpPr>
        <p:spPr>
          <a:xfrm>
            <a:off x="17991439" y="6912601"/>
            <a:ext cx="370703" cy="256715"/>
          </a:xfrm>
          <a:prstGeom prst="rect">
            <a:avLst/>
          </a:prstGeom>
          <a:solidFill>
            <a:srgbClr val="BEBEBE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9A36AE-E34B-3C2C-EF94-7135552F15C3}"/>
              </a:ext>
            </a:extLst>
          </p:cNvPr>
          <p:cNvSpPr/>
          <p:nvPr/>
        </p:nvSpPr>
        <p:spPr>
          <a:xfrm>
            <a:off x="17995555" y="6076453"/>
            <a:ext cx="370703" cy="256715"/>
          </a:xfrm>
          <a:prstGeom prst="rect">
            <a:avLst/>
          </a:prstGeom>
          <a:solidFill>
            <a:srgbClr val="FD200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461590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eliminary Resul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Goals &amp; Challenges</a:t>
            </a:r>
            <a:endParaRPr dirty="0"/>
          </a:p>
        </p:txBody>
      </p:sp>
      <p:sp>
        <p:nvSpPr>
          <p:cNvPr id="185" name="Text für Folienpunkt"/>
          <p:cNvSpPr txBox="1">
            <a:spLocks noGrp="1"/>
          </p:cNvSpPr>
          <p:nvPr>
            <p:ph type="body" idx="1"/>
          </p:nvPr>
        </p:nvSpPr>
        <p:spPr>
          <a:xfrm>
            <a:off x="1206500" y="3202024"/>
            <a:ext cx="21971000" cy="82560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Model Accuracy: </a:t>
            </a:r>
            <a:br>
              <a:rPr lang="en-US" dirty="0"/>
            </a:br>
            <a:r>
              <a:rPr lang="en-US" dirty="0"/>
              <a:t>Develop a classification model with high accuracy</a:t>
            </a:r>
          </a:p>
          <a:p>
            <a:r>
              <a:rPr lang="en-US" dirty="0"/>
              <a:t>Key Features: </a:t>
            </a:r>
            <a:br>
              <a:rPr lang="en-US" dirty="0"/>
            </a:br>
            <a:r>
              <a:rPr lang="en-US" dirty="0"/>
              <a:t>Determine the most critical GPS features for differentiating transportation modes</a:t>
            </a:r>
          </a:p>
          <a:p>
            <a:r>
              <a:rPr lang="en-US" dirty="0"/>
              <a:t>Appealing result visualization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Challenges Addressed: Identify challenges in distinguishing similar modes (e.g., jogging &amp; biking) and propose solutions.  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Macintosh PowerPoint</Application>
  <PresentationFormat>Benutzerdefiniert</PresentationFormat>
  <Paragraphs>43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Helvetica Neue Medium</vt:lpstr>
      <vt:lpstr>30_BasicColor</vt:lpstr>
      <vt:lpstr>Identifying Types of Activity</vt:lpstr>
      <vt:lpstr>Context</vt:lpstr>
      <vt:lpstr>Research Questions</vt:lpstr>
      <vt:lpstr>Research Plan</vt:lpstr>
      <vt:lpstr>Classification Model</vt:lpstr>
      <vt:lpstr>Preliminary Results</vt:lpstr>
      <vt:lpstr>Goals &amp;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Jon Guler</cp:lastModifiedBy>
  <cp:revision>42</cp:revision>
  <dcterms:modified xsi:type="dcterms:W3CDTF">2024-06-07T08:03:23Z</dcterms:modified>
</cp:coreProperties>
</file>