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4" r:id="rId6"/>
    <p:sldId id="25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Beginning and end of the tracks are removed (100m)</a:t>
            </a:r>
          </a:p>
        </p:txBody>
      </p:sp>
    </p:spTree>
    <p:extLst>
      <p:ext uri="{BB962C8B-B14F-4D97-AF65-F5344CB8AC3E}">
        <p14:creationId xmlns:p14="http://schemas.microsoft.com/office/powerpoint/2010/main" val="21121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Identifying </a:t>
            </a:r>
            <a:r>
              <a:rPr lang="de-CH" dirty="0" err="1"/>
              <a:t>Types</a:t>
            </a:r>
            <a:r>
              <a:rPr dirty="0"/>
              <a:t> of Transportation</a:t>
            </a:r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2661920"/>
            <a:ext cx="16536353" cy="9987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Background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have collected GPS data with different types of movement/transportation such as hiking, </a:t>
            </a:r>
            <a:br>
              <a:rPr lang="en-US" sz="3200" dirty="0"/>
            </a:br>
            <a:r>
              <a:rPr lang="en-US" sz="3200" dirty="0"/>
              <a:t>jogging, ski-touring and cycling via Strava.</a:t>
            </a:r>
          </a:p>
          <a:p>
            <a:pPr marL="0" indent="0">
              <a:buNone/>
            </a:pPr>
            <a:r>
              <a:rPr lang="en-US" sz="3200" b="1" dirty="0"/>
              <a:t>Goal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project aims to identify the types of transportation based on their characteristics.</a:t>
            </a:r>
          </a:p>
          <a:p>
            <a:pPr marL="0" indent="0">
              <a:buNone/>
            </a:pPr>
            <a:r>
              <a:rPr lang="en-US" sz="3200" b="1" dirty="0"/>
              <a:t>Additional Data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Street Data from SwissTLM3D (streets, hiking paths) 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Switzerland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models: 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Street Network (Urban movement space) / continuous movement space / unconstrained / uniform Lagrange perspective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2D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D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structures: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 data (Shapefiles and GPX)</a:t>
            </a:r>
            <a:endParaRPr lang="en-US" sz="3200" b="1" dirty="0"/>
          </a:p>
        </p:txBody>
      </p:sp>
      <p:pic>
        <p:nvPicPr>
          <p:cNvPr id="4" name="Graphic 3" descr="Cycling outline">
            <a:extLst>
              <a:ext uri="{FF2B5EF4-FFF2-40B4-BE49-F238E27FC236}">
                <a16:creationId xmlns:a16="http://schemas.microsoft.com/office/drawing/2014/main" id="{9CCFEF13-4699-E8AE-67A0-D77F2759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08480" y="3360100"/>
            <a:ext cx="644880" cy="644880"/>
          </a:xfrm>
          <a:prstGeom prst="rect">
            <a:avLst/>
          </a:prstGeom>
        </p:spPr>
      </p:pic>
      <p:pic>
        <p:nvPicPr>
          <p:cNvPr id="6" name="Graphic 5" descr="Cross country skiing outline">
            <a:extLst>
              <a:ext uri="{FF2B5EF4-FFF2-40B4-BE49-F238E27FC236}">
                <a16:creationId xmlns:a16="http://schemas.microsoft.com/office/drawing/2014/main" id="{4101985B-20D1-6DF8-916B-4F0B3E3F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80854" y="3360100"/>
            <a:ext cx="644880" cy="644880"/>
          </a:xfrm>
          <a:prstGeom prst="rect">
            <a:avLst/>
          </a:prstGeom>
        </p:spPr>
      </p:pic>
      <p:pic>
        <p:nvPicPr>
          <p:cNvPr id="8" name="Graphic 7" descr="Run outline">
            <a:extLst>
              <a:ext uri="{FF2B5EF4-FFF2-40B4-BE49-F238E27FC236}">
                <a16:creationId xmlns:a16="http://schemas.microsoft.com/office/drawing/2014/main" id="{066A76FB-B351-3769-BBB4-321C06B4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53227" y="3360100"/>
            <a:ext cx="644880" cy="644880"/>
          </a:xfrm>
          <a:prstGeom prst="rect">
            <a:avLst/>
          </a:prstGeom>
        </p:spPr>
      </p:pic>
      <p:pic>
        <p:nvPicPr>
          <p:cNvPr id="10" name="Graphic 9" descr="Hike outline">
            <a:extLst>
              <a:ext uri="{FF2B5EF4-FFF2-40B4-BE49-F238E27FC236}">
                <a16:creationId xmlns:a16="http://schemas.microsoft.com/office/drawing/2014/main" id="{8AF4EBD0-2871-AD8F-3A32-5BFF5E4BE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25600" y="3360100"/>
            <a:ext cx="644880" cy="644880"/>
          </a:xfrm>
          <a:prstGeom prst="rect">
            <a:avLst/>
          </a:prstGeom>
        </p:spPr>
      </p:pic>
      <p:pic>
        <p:nvPicPr>
          <p:cNvPr id="12" name="Graphic 11" descr="Badge Question Mark outline">
            <a:extLst>
              <a:ext uri="{FF2B5EF4-FFF2-40B4-BE49-F238E27FC236}">
                <a16:creationId xmlns:a16="http://schemas.microsoft.com/office/drawing/2014/main" id="{C1E2AE4A-E3DF-59A5-B799-E2D223E15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812134" y="5412880"/>
            <a:ext cx="713600" cy="713600"/>
          </a:xfrm>
          <a:prstGeom prst="rect">
            <a:avLst/>
          </a:prstGeom>
        </p:spPr>
      </p:pic>
      <p:pic>
        <p:nvPicPr>
          <p:cNvPr id="14" name="Graphic 13" descr="Route (Two Pins With A Path) outline">
            <a:extLst>
              <a:ext uri="{FF2B5EF4-FFF2-40B4-BE49-F238E27FC236}">
                <a16:creationId xmlns:a16="http://schemas.microsoft.com/office/drawing/2014/main" id="{381A1EDD-FC95-CEE6-2A4D-433DBF5C83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985440" y="5412880"/>
            <a:ext cx="713600" cy="7136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4C5DE52C-8F37-6679-D904-744C5EA1D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522574" y="7122160"/>
            <a:ext cx="680720" cy="680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accurately can we identify transportation modes based on GPS data features such as speed, elevation change, distance measures and stop frequency? </a:t>
            </a:r>
          </a:p>
          <a:p>
            <a:r>
              <a:rPr lang="en-US" dirty="0"/>
              <a:t>What are the challenges in distinguishing between similar modes (e.g., jogging &amp; biking)?</a:t>
            </a:r>
          </a:p>
          <a:p>
            <a:r>
              <a:rPr lang="en-US" dirty="0"/>
              <a:t>How do factors like street data or environmental data influence the accuracy of transportation mode detection models?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964-7426-B581-B625-A48CBE4235B7}"/>
              </a:ext>
            </a:extLst>
          </p:cNvPr>
          <p:cNvSpPr/>
          <p:nvPr/>
        </p:nvSpPr>
        <p:spPr>
          <a:xfrm>
            <a:off x="1330960" y="2783840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F6C4-6116-D6C5-8588-28879E47A986}"/>
              </a:ext>
            </a:extLst>
          </p:cNvPr>
          <p:cNvSpPr/>
          <p:nvPr/>
        </p:nvSpPr>
        <p:spPr>
          <a:xfrm>
            <a:off x="4378960" y="2783840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8AEB0-EF05-F53F-B6D2-1E2CA762AD14}"/>
              </a:ext>
            </a:extLst>
          </p:cNvPr>
          <p:cNvSpPr txBox="1"/>
          <p:nvPr/>
        </p:nvSpPr>
        <p:spPr>
          <a:xfrm>
            <a:off x="1544320" y="25517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0239A-6577-572F-4722-6836CD85224B}"/>
              </a:ext>
            </a:extLst>
          </p:cNvPr>
          <p:cNvSpPr/>
          <p:nvPr/>
        </p:nvSpPr>
        <p:spPr>
          <a:xfrm>
            <a:off x="1330960" y="3962111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6E23F-0BBD-505E-ADFA-8A1E2C249B3C}"/>
              </a:ext>
            </a:extLst>
          </p:cNvPr>
          <p:cNvSpPr/>
          <p:nvPr/>
        </p:nvSpPr>
        <p:spPr>
          <a:xfrm>
            <a:off x="4378960" y="3962111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A951B-243E-540C-A681-CA84FB39C33A}"/>
              </a:ext>
            </a:extLst>
          </p:cNvPr>
          <p:cNvSpPr txBox="1"/>
          <p:nvPr/>
        </p:nvSpPr>
        <p:spPr>
          <a:xfrm>
            <a:off x="1544320" y="37880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Exploration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DD6AF-9C4B-2181-DF16-290C6CFA9BB8}"/>
              </a:ext>
            </a:extLst>
          </p:cNvPr>
          <p:cNvSpPr/>
          <p:nvPr/>
        </p:nvSpPr>
        <p:spPr>
          <a:xfrm>
            <a:off x="1330960" y="5140382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92311-EBC0-22D4-B442-1CA26676BC49}"/>
              </a:ext>
            </a:extLst>
          </p:cNvPr>
          <p:cNvSpPr/>
          <p:nvPr/>
        </p:nvSpPr>
        <p:spPr>
          <a:xfrm>
            <a:off x="4378960" y="5140382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729C-3009-052C-82FE-A15D58131CAE}"/>
              </a:ext>
            </a:extLst>
          </p:cNvPr>
          <p:cNvSpPr txBox="1"/>
          <p:nvPr/>
        </p:nvSpPr>
        <p:spPr>
          <a:xfrm>
            <a:off x="1544320" y="4952496"/>
            <a:ext cx="283464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C921-B5F0-E7C7-0F9A-72BFEEA4628E}"/>
              </a:ext>
            </a:extLst>
          </p:cNvPr>
          <p:cNvSpPr/>
          <p:nvPr/>
        </p:nvSpPr>
        <p:spPr>
          <a:xfrm>
            <a:off x="1330960" y="6318653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331F1-B783-1428-636A-896E0165F43C}"/>
              </a:ext>
            </a:extLst>
          </p:cNvPr>
          <p:cNvSpPr/>
          <p:nvPr/>
        </p:nvSpPr>
        <p:spPr>
          <a:xfrm>
            <a:off x="4378960" y="6318653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098E2-41D4-17D4-7F6D-CDCECB07AE02}"/>
              </a:ext>
            </a:extLst>
          </p:cNvPr>
          <p:cNvSpPr txBox="1"/>
          <p:nvPr/>
        </p:nvSpPr>
        <p:spPr>
          <a:xfrm>
            <a:off x="1544320" y="6144617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 Model*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BC25A-127C-9491-7A5D-2CB78B7A0015}"/>
              </a:ext>
            </a:extLst>
          </p:cNvPr>
          <p:cNvSpPr/>
          <p:nvPr/>
        </p:nvSpPr>
        <p:spPr>
          <a:xfrm>
            <a:off x="1330960" y="7496924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F2FFC-A712-838B-5DE3-A9932BD8EBA0}"/>
              </a:ext>
            </a:extLst>
          </p:cNvPr>
          <p:cNvSpPr/>
          <p:nvPr/>
        </p:nvSpPr>
        <p:spPr>
          <a:xfrm>
            <a:off x="4378960" y="7496924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09069-BF04-B568-6745-EC939EDF023C}"/>
              </a:ext>
            </a:extLst>
          </p:cNvPr>
          <p:cNvSpPr txBox="1"/>
          <p:nvPr/>
        </p:nvSpPr>
        <p:spPr>
          <a:xfrm>
            <a:off x="1544320" y="7322888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6364-49C3-0AFB-FB0F-316B93E83CA7}"/>
              </a:ext>
            </a:extLst>
          </p:cNvPr>
          <p:cNvSpPr/>
          <p:nvPr/>
        </p:nvSpPr>
        <p:spPr>
          <a:xfrm>
            <a:off x="1330960" y="8675195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FD8A7-DBF2-7433-3CB4-0014C8571E93}"/>
              </a:ext>
            </a:extLst>
          </p:cNvPr>
          <p:cNvSpPr/>
          <p:nvPr/>
        </p:nvSpPr>
        <p:spPr>
          <a:xfrm>
            <a:off x="4378960" y="8675195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B72A3-DB7C-99B3-D5D1-2D3BDBD904C4}"/>
              </a:ext>
            </a:extLst>
          </p:cNvPr>
          <p:cNvSpPr txBox="1"/>
          <p:nvPr/>
        </p:nvSpPr>
        <p:spPr>
          <a:xfrm>
            <a:off x="1544320" y="8501159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9D313-9709-91A8-79D9-408A62419306}"/>
              </a:ext>
            </a:extLst>
          </p:cNvPr>
          <p:cNvSpPr/>
          <p:nvPr/>
        </p:nvSpPr>
        <p:spPr>
          <a:xfrm>
            <a:off x="1330960" y="9853466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D80E-72A0-1F45-A1C3-5B6A2BFBB2EF}"/>
              </a:ext>
            </a:extLst>
          </p:cNvPr>
          <p:cNvSpPr/>
          <p:nvPr/>
        </p:nvSpPr>
        <p:spPr>
          <a:xfrm>
            <a:off x="4378960" y="9853466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1C0D-ACFB-F431-6B8C-4D007211A87B}"/>
              </a:ext>
            </a:extLst>
          </p:cNvPr>
          <p:cNvSpPr txBox="1"/>
          <p:nvPr/>
        </p:nvSpPr>
        <p:spPr>
          <a:xfrm>
            <a:off x="1430020" y="9679430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Result 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1F4CD-6E99-7E58-E59D-13B194F0AB4C}"/>
              </a:ext>
            </a:extLst>
          </p:cNvPr>
          <p:cNvSpPr txBox="1"/>
          <p:nvPr/>
        </p:nvSpPr>
        <p:spPr>
          <a:xfrm>
            <a:off x="5080000" y="255177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GPX files, SwissTLM3D, transform to coordinate system,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5176C-2DD6-3691-2EB3-39D2F2E47C0C}"/>
              </a:ext>
            </a:extLst>
          </p:cNvPr>
          <p:cNvSpPr txBox="1"/>
          <p:nvPr/>
        </p:nvSpPr>
        <p:spPr>
          <a:xfrm>
            <a:off x="5080000" y="3685511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Plots, etc.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7D106-4D5C-B3CC-3C6C-80824CE42E3F}"/>
              </a:ext>
            </a:extLst>
          </p:cNvPr>
          <p:cNvSpPr txBox="1"/>
          <p:nvPr/>
        </p:nvSpPr>
        <p:spPr>
          <a:xfrm>
            <a:off x="5079999" y="4866041"/>
            <a:ext cx="12837297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Speed, average speed, Elevation Change, stop frequency, Distance measures, Temporal 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63CFD-85D4-69C4-2209-F34E9BD84106}"/>
              </a:ext>
            </a:extLst>
          </p:cNvPr>
          <p:cNvSpPr txBox="1"/>
          <p:nvPr/>
        </p:nvSpPr>
        <p:spPr>
          <a:xfrm>
            <a:off x="5080000" y="6085464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FA9A4-1962-A148-1042-9C387485C2BD}"/>
              </a:ext>
            </a:extLst>
          </p:cNvPr>
          <p:cNvSpPr txBox="1"/>
          <p:nvPr/>
        </p:nvSpPr>
        <p:spPr>
          <a:xfrm>
            <a:off x="5171440" y="8446013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Accuracy, Precision, Recall, F1-Score, Confusion Matrix (comparison to Random Forest)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D712D-AE69-B519-D7BC-3AB9C4A5659C}"/>
              </a:ext>
            </a:extLst>
          </p:cNvPr>
          <p:cNvSpPr txBox="1"/>
          <p:nvPr/>
        </p:nvSpPr>
        <p:spPr>
          <a:xfrm>
            <a:off x="5008880" y="9612976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Classification, Accuracy…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970E7EC2-2B76-C5CC-FA8F-B10749F1F8F3}"/>
              </a:ext>
            </a:extLst>
          </p:cNvPr>
          <p:cNvSpPr txBox="1"/>
          <p:nvPr/>
        </p:nvSpPr>
        <p:spPr>
          <a:xfrm>
            <a:off x="5008880" y="7290342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 (</a:t>
            </a:r>
            <a:r>
              <a:rPr lang="de-CH" dirty="0" err="1"/>
              <a:t>Example</a:t>
            </a:r>
            <a:r>
              <a:rPr lang="de-CH" dirty="0"/>
              <a:t> of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7E1DB-4800-930D-1C1C-86DCCE5A67BB}"/>
              </a:ext>
            </a:extLst>
          </p:cNvPr>
          <p:cNvSpPr/>
          <p:nvPr/>
        </p:nvSpPr>
        <p:spPr>
          <a:xfrm>
            <a:off x="6753860" y="4218602"/>
            <a:ext cx="11249660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Jon: Screenshot from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Drawio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flow chart?</a:t>
            </a:r>
          </a:p>
        </p:txBody>
      </p:sp>
    </p:spTree>
    <p:extLst>
      <p:ext uri="{BB962C8B-B14F-4D97-AF65-F5344CB8AC3E}">
        <p14:creationId xmlns:p14="http://schemas.microsoft.com/office/powerpoint/2010/main" val="4273422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Goals &amp; Challenges</a:t>
            </a:r>
            <a:endParaRPr dirty="0"/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e-CH" dirty="0"/>
              <a:t>Model </a:t>
            </a:r>
            <a:r>
              <a:rPr lang="de-CH" dirty="0" err="1"/>
              <a:t>Accuracy</a:t>
            </a:r>
            <a:r>
              <a:rPr lang="de-CH" dirty="0"/>
              <a:t>: </a:t>
            </a:r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high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identifying</a:t>
            </a:r>
            <a:r>
              <a:rPr lang="de-CH" dirty="0"/>
              <a:t> </a:t>
            </a:r>
            <a:r>
              <a:rPr lang="de-CH" dirty="0" err="1"/>
              <a:t>hiking</a:t>
            </a:r>
            <a:r>
              <a:rPr lang="de-CH" dirty="0"/>
              <a:t>, </a:t>
            </a:r>
            <a:r>
              <a:rPr lang="de-CH" dirty="0" err="1"/>
              <a:t>jogging</a:t>
            </a:r>
            <a:r>
              <a:rPr lang="de-CH" dirty="0"/>
              <a:t>, </a:t>
            </a:r>
            <a:r>
              <a:rPr lang="de-CH" dirty="0" err="1"/>
              <a:t>cycling</a:t>
            </a:r>
            <a:r>
              <a:rPr lang="de-CH" dirty="0"/>
              <a:t>, and </a:t>
            </a:r>
            <a:r>
              <a:rPr lang="de-CH" dirty="0" err="1"/>
              <a:t>ski</a:t>
            </a:r>
            <a:r>
              <a:rPr lang="de-CH" dirty="0"/>
              <a:t> </a:t>
            </a:r>
            <a:r>
              <a:rPr lang="de-CH" dirty="0" err="1"/>
              <a:t>touring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GPS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provide</a:t>
            </a:r>
            <a:r>
              <a:rPr lang="de-CH" dirty="0"/>
              <a:t> a </a:t>
            </a:r>
            <a:r>
              <a:rPr lang="de-CH" dirty="0" err="1"/>
              <a:t>visualization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. </a:t>
            </a:r>
          </a:p>
          <a:p>
            <a:r>
              <a:rPr lang="de-CH" dirty="0"/>
              <a:t>Key Features: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GPS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differentiating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. </a:t>
            </a:r>
          </a:p>
          <a:p>
            <a:r>
              <a:rPr lang="de-CH" dirty="0" err="1"/>
              <a:t>Practical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: Highlight potential </a:t>
            </a:r>
            <a:r>
              <a:rPr lang="de-CH" dirty="0" err="1"/>
              <a:t>applications</a:t>
            </a:r>
            <a:r>
              <a:rPr lang="de-CH" dirty="0"/>
              <a:t> in </a:t>
            </a:r>
            <a:r>
              <a:rPr lang="de-CH" dirty="0" err="1"/>
              <a:t>fitness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and urban </a:t>
            </a:r>
            <a:r>
              <a:rPr lang="de-CH" dirty="0" err="1"/>
              <a:t>planning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Challenges </a:t>
            </a:r>
            <a:r>
              <a:rPr lang="de-CH" dirty="0" err="1"/>
              <a:t>Addressed</a:t>
            </a:r>
            <a:r>
              <a:rPr lang="de-CH" dirty="0"/>
              <a:t>: </a:t>
            </a: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 in </a:t>
            </a:r>
            <a:r>
              <a:rPr lang="de-CH" dirty="0" err="1"/>
              <a:t>distinguishing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 (e.g., </a:t>
            </a:r>
            <a:r>
              <a:rPr lang="de-CH" dirty="0" err="1"/>
              <a:t>jogging</a:t>
            </a:r>
            <a:r>
              <a:rPr lang="de-CH" dirty="0"/>
              <a:t> &amp; </a:t>
            </a:r>
            <a:r>
              <a:rPr lang="de-CH" dirty="0" err="1"/>
              <a:t>biking</a:t>
            </a:r>
            <a:r>
              <a:rPr lang="de-CH" dirty="0"/>
              <a:t>) and </a:t>
            </a:r>
            <a:r>
              <a:rPr lang="de-CH" dirty="0" err="1"/>
              <a:t>propose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. 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Benutzerdefiniert</PresentationFormat>
  <Paragraphs>38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Medium</vt:lpstr>
      <vt:lpstr>30_BasicColor</vt:lpstr>
      <vt:lpstr>Identifying Types of Transportation</vt:lpstr>
      <vt:lpstr>Context</vt:lpstr>
      <vt:lpstr>Research Questions</vt:lpstr>
      <vt:lpstr>Research Plan</vt:lpstr>
      <vt:lpstr>Research Plan (Example of Decision Tree)</vt:lpstr>
      <vt:lpstr>Goals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Guler</cp:lastModifiedBy>
  <cp:revision>22</cp:revision>
  <dcterms:modified xsi:type="dcterms:W3CDTF">2024-06-06T19:58:24Z</dcterms:modified>
</cp:coreProperties>
</file>