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450" r:id="rId2"/>
    <p:sldId id="264" r:id="rId3"/>
    <p:sldId id="448" r:id="rId4"/>
    <p:sldId id="453" r:id="rId5"/>
    <p:sldId id="479" r:id="rId6"/>
    <p:sldId id="454" r:id="rId7"/>
    <p:sldId id="47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263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배달의민족 주아" panose="0202060302010102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33D62-6F09-41D8-89D4-A91F19DC388B}" v="1" dt="2020-03-23T08:25:50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8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 JONGMIN" userId="170aca8f04467c0e" providerId="LiveId" clId="{19433D62-6F09-41D8-89D4-A91F19DC388B}"/>
    <pc:docChg chg="modSld">
      <pc:chgData name="OH JONGMIN" userId="170aca8f04467c0e" providerId="LiveId" clId="{19433D62-6F09-41D8-89D4-A91F19DC388B}" dt="2020-03-23T08:26:19.202" v="4" actId="255"/>
      <pc:docMkLst>
        <pc:docMk/>
      </pc:docMkLst>
      <pc:sldChg chg="modSp">
        <pc:chgData name="OH JONGMIN" userId="170aca8f04467c0e" providerId="LiveId" clId="{19433D62-6F09-41D8-89D4-A91F19DC388B}" dt="2020-03-23T08:26:19.202" v="4" actId="255"/>
        <pc:sldMkLst>
          <pc:docMk/>
          <pc:sldMk cId="1606103003" sldId="264"/>
        </pc:sldMkLst>
        <pc:spChg chg="mod">
          <ac:chgData name="OH JONGMIN" userId="170aca8f04467c0e" providerId="LiveId" clId="{19433D62-6F09-41D8-89D4-A91F19DC388B}" dt="2020-03-23T08:26:19.202" v="4" actId="255"/>
          <ac:spMkLst>
            <pc:docMk/>
            <pc:sldMk cId="1606103003" sldId="264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E3D19-A53A-4539-B900-A1A677A8CAED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E9747-9C4A-46A1-A0D7-2F07C5809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3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6</a:t>
            </a:r>
            <a:r>
              <a:rPr lang="ko-KR" altLang="en-US" dirty="0"/>
              <a:t>조 발표하도록 하겠습니다</a:t>
            </a:r>
            <a:r>
              <a:rPr lang="en-US" altLang="ko-KR" dirty="0"/>
              <a:t>. </a:t>
            </a:r>
            <a:r>
              <a:rPr lang="ko-KR" altLang="en-US" dirty="0"/>
              <a:t>먼저 발표자 오종민 그리고 </a:t>
            </a:r>
            <a:r>
              <a:rPr lang="ko-KR" altLang="en-US" dirty="0" err="1"/>
              <a:t>정창훈</a:t>
            </a:r>
            <a:r>
              <a:rPr lang="ko-KR" altLang="en-US" dirty="0"/>
              <a:t> 학생과 윤승원학생 이렇게 </a:t>
            </a:r>
            <a:r>
              <a:rPr lang="en-US" altLang="ko-KR" dirty="0"/>
              <a:t>3</a:t>
            </a:r>
            <a:r>
              <a:rPr lang="ko-KR" altLang="en-US" dirty="0"/>
              <a:t>명으로 구성되어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B2A3D-98B2-4A65-BC76-5F202708F5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6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6</a:t>
            </a:r>
            <a:r>
              <a:rPr lang="ko-KR" altLang="en-US" dirty="0"/>
              <a:t>조 발표하도록 하겠습니다</a:t>
            </a:r>
            <a:r>
              <a:rPr lang="en-US" altLang="ko-KR" dirty="0"/>
              <a:t>. </a:t>
            </a:r>
            <a:r>
              <a:rPr lang="ko-KR" altLang="en-US" dirty="0"/>
              <a:t>먼저 발표자 오종민 그리고 </a:t>
            </a:r>
            <a:r>
              <a:rPr lang="ko-KR" altLang="en-US" dirty="0" err="1"/>
              <a:t>정창훈</a:t>
            </a:r>
            <a:r>
              <a:rPr lang="ko-KR" altLang="en-US" dirty="0"/>
              <a:t> 학생과 윤승원학생 이렇게 </a:t>
            </a:r>
            <a:r>
              <a:rPr lang="en-US" altLang="ko-KR" dirty="0"/>
              <a:t>3</a:t>
            </a:r>
            <a:r>
              <a:rPr lang="ko-KR" altLang="en-US" dirty="0"/>
              <a:t>명으로 구성되어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B2A3D-98B2-4A65-BC76-5F202708F5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0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FF7E8-CA1C-4FF0-B532-4C3747103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94CAB-2ED5-4ACC-9C80-CCDED354E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451FF-748D-4F4E-B50D-8B65979B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F011B-D901-4B61-A20C-52E3A76D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4B6E8-E08F-4337-AAA3-85D73DC6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10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10BE1-90FB-4FB8-9315-119EB51B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42890D-2EE6-4523-9B3B-41D526958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BC907-B2D0-44D4-B646-FD309274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6E886-CEC4-4C76-BC5E-7EBE055C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2A81F4-1603-4825-86B2-A214C83D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42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102FAE-BA24-4276-AA67-59B5451E0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2F5D6F-CBD8-485B-8C92-7206F9D9E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57435-B6B4-4691-80CA-DBACCEBF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64BFF-EF6A-49F3-8A4E-F1F9CF57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137A3-AAE3-4941-8461-AE1CDCE1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15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FF8B0-4C78-4ABA-B181-9F837CA9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679F0-8E11-4235-9289-C38559571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79329-7F4A-4656-9532-3D694CC5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3C663-1C89-40EC-BC45-DA76962D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33868-276E-4D2A-A108-C27E1575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9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A0DFA-40CF-441F-A376-D9623D9F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177D7-F116-41CD-822C-CF3ED6FD8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600555-B614-43DA-8AC8-D7E9F4CD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433D6-B3A5-4F89-994F-28C5DA06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1B620-27FF-4171-9783-C47B3F96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28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6D361-1893-4243-8330-F537B200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5F83E-CD32-4955-815C-8396F6762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907542-DD3A-4D22-BC8E-1EB186738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41E63-E54E-459A-9246-4BA35618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8B191F-55A3-43AF-8D2D-1AB58470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F5DFA2-7CBE-47DF-A251-27EFF32C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40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391D9-0137-4CD7-81CF-661FFE37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D66CFF-1A79-4139-9578-3F71A0BFF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50F223-5752-4B3E-B35D-B4FDE8F08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1ED68D-A447-4465-B4DF-3E04B0B4B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135407-7E9A-4EF8-B089-EB66340D2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4645A7-6122-4DF2-9F9E-EA99BC6A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EACF0C-CFF9-4B04-992C-0764E388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C6A6EB-537B-41AC-93DF-70274C20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9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742E0-948D-4D00-A24C-E1465590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D46698-5EC1-451B-8323-6C56496D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DB685A-7E71-468D-8865-74D276D7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E7F63E-A0F0-44E6-8795-E7470947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4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45EAAA-8B9C-4FE5-9AC7-BD116751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A8A484-6478-46CF-AB5D-6814FA12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AF3CA8-091D-4429-9A17-2DD35C32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20C80-5FE3-45D6-A02E-2BB8E87A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2ADA1-498D-4C9A-B830-65BC781A1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81E3E4-0901-493E-9203-AF3CC8518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8268A-4790-41A4-9CB0-5136AF0E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A7381-8C95-4FE6-9FA9-5909FB6C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E6F3E7-898F-4C8B-9FA3-11285662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8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835D5-E7D4-404B-A69E-5A9A3A12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5FD935-C73A-476A-941B-E0E610A3F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D4FE2A-D815-4C46-ACD7-2B1286534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553E0-7D93-4B3B-AB7C-F49F8FE3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DF46-E9BA-451E-A194-665646EAE1D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D40DEE-7BCC-4253-A5E5-D0E3E830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0E216-0F58-4565-BE3D-0EDE9F80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16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AD7E69-54C3-4FF6-B431-9CF110A3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3E50D-18B6-41F8-80D0-8C8C1F8B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844CC-7117-40D7-ADBE-08A7BEEF2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DF46-E9BA-451E-A194-665646EAE1D0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18EA2-F2CB-4351-B69F-7C1F5CFD9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DCB46-E1E9-486F-81C5-D9E371531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9175-A430-460F-B35C-7ADE6694A1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2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crosoftDocs/azure-docs/blob/master/articles/vpn-gateway/point-to-site-how-to-vpn-client-install-azure-cert.md" TargetMode="Externa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4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9.jpg"/><Relationship Id="rId5" Type="http://schemas.openxmlformats.org/officeDocument/2006/relationships/hyperlink" Target="https://github.com/jongmin6794/TIL" TargetMode="External"/><Relationship Id="rId10" Type="http://schemas.openxmlformats.org/officeDocument/2006/relationships/image" Target="../media/image8.jpg"/><Relationship Id="rId4" Type="http://schemas.openxmlformats.org/officeDocument/2006/relationships/hyperlink" Target="mailto:ojm6794@naver.com" TargetMode="External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Docs/azure-docs/blob/master/articles/vpn-gateway/vpn-gateway-howto-point-to-site-resource-manager-portal.m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stakara48/AZ-103-MicrosoftAzureAdministrator/blob/master/Instructions/Labs/VNet%20Peering%20and%20Service%20Chaining%20(az-100-04).m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0BEF8AF6-2F8A-4358-BC73-C848C691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599" y="3429000"/>
            <a:ext cx="4290401" cy="34354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130E99-97FD-43E9-A636-F2D8B0240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2D298C-AD1E-4DD5-BAFB-F8131A481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5422" y="5666866"/>
            <a:ext cx="5438666" cy="1191134"/>
          </a:xfrm>
          <a:prstGeom prst="rect">
            <a:avLst/>
          </a:prstGeom>
        </p:spPr>
      </p:pic>
      <p:sp>
        <p:nvSpPr>
          <p:cNvPr id="17" name="AutoShape 4" descr="관련 이미지">
            <a:extLst>
              <a:ext uri="{FF2B5EF4-FFF2-40B4-BE49-F238E27FC236}">
                <a16:creationId xmlns:a16="http://schemas.microsoft.com/office/drawing/2014/main" id="{85E5D488-127A-4610-A4C7-1E7B6904D5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11CAC7-BF26-400D-95C9-F2503E7A92E3}"/>
              </a:ext>
            </a:extLst>
          </p:cNvPr>
          <p:cNvSpPr txBox="1"/>
          <p:nvPr/>
        </p:nvSpPr>
        <p:spPr>
          <a:xfrm>
            <a:off x="1297696" y="1719145"/>
            <a:ext cx="914614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Azure VPN</a:t>
            </a:r>
          </a:p>
          <a:p>
            <a:pPr algn="just"/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919937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5848709" y="6269121"/>
            <a:ext cx="62857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vNet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 및 </a:t>
            </a:r>
            <a:r>
              <a:rPr lang="ko-KR" altLang="en-US" sz="25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설정세팅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네이밍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리소스 그룹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5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서브넷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44287" y="150765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 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CFF953-DD77-45BF-8ED3-C418400E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471E345-F2EB-4928-81C3-7C731E35A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915" y="1389706"/>
            <a:ext cx="5569249" cy="39149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9CCEA38-6A7F-4DF9-9562-412F9304A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792" y="527671"/>
            <a:ext cx="2503095" cy="546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02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8080075" y="6269121"/>
            <a:ext cx="417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Vnet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gateway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생성 및 설정 세팅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44287" y="150765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r>
              <a:rPr lang="en-US" altLang="ko-KR" sz="300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 ?</a:t>
            </a:r>
            <a:endParaRPr lang="en-US" altLang="ko-KR" sz="30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CFF953-DD77-45BF-8ED3-C418400E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5EB89AA-CABD-46C6-9638-DE1BEC573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87" y="1379998"/>
            <a:ext cx="5123543" cy="42696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3D342F-3640-4967-80BC-6BF51A17D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330" y="1130060"/>
            <a:ext cx="5879383" cy="45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08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8206596" y="6269121"/>
            <a:ext cx="405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Vnet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gateway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설정과 생성완료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44287" y="150765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 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CFF953-DD77-45BF-8ED3-C418400E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AF0A400-E1ED-409E-9C05-8AAFBD8E5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26" y="898406"/>
            <a:ext cx="5883585" cy="48719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B13829B-F603-45D5-9836-5727BD841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877" y="517151"/>
            <a:ext cx="3573104" cy="54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621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8517146" y="6269121"/>
            <a:ext cx="3741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게이트 웨이 생성 및 설정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44287" y="150765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 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CFF953-DD77-45BF-8ED3-C418400E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5A02097-58BC-46C3-B16F-D2E05ED10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84" y="1336174"/>
            <a:ext cx="5579335" cy="41856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46A5C2-665A-41E4-9F30-E06C7B2B7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221" y="1336174"/>
            <a:ext cx="5519085" cy="40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322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444287" y="5070861"/>
            <a:ext cx="497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Install an exported client certificate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44287" y="150765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 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CFF953-DD77-45BF-8ED3-C418400E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7EB2A41-E3EE-492B-AB0D-57B94759B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691" y="1674309"/>
            <a:ext cx="3934244" cy="38743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928A1B-7551-46A3-9B07-E72D372C9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373" y="1040169"/>
            <a:ext cx="3821503" cy="2763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FF0AC2-6868-44A9-A363-13CD91EFB488}"/>
              </a:ext>
            </a:extLst>
          </p:cNvPr>
          <p:cNvSpPr txBox="1"/>
          <p:nvPr/>
        </p:nvSpPr>
        <p:spPr>
          <a:xfrm>
            <a:off x="8701176" y="6421521"/>
            <a:ext cx="370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게이트웨이 </a:t>
            </a:r>
            <a:r>
              <a:rPr lang="ko-KR" alt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에져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설정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연결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80D2EF-DF57-42F4-ACD4-720D94F5DE79}"/>
              </a:ext>
            </a:extLst>
          </p:cNvPr>
          <p:cNvSpPr/>
          <p:nvPr/>
        </p:nvSpPr>
        <p:spPr>
          <a:xfrm>
            <a:off x="444287" y="58163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5"/>
              </a:rPr>
              <a:t>https://github.com/MicrosoftDocs/azure-docs/blob/master/articles/vpn-gateway/point-to-site-how-to-vpn-client-install-azure-cert.md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3CE62E-EFA0-42D8-8A67-369EAADE3135}"/>
              </a:ext>
            </a:extLst>
          </p:cNvPr>
          <p:cNvSpPr txBox="1"/>
          <p:nvPr/>
        </p:nvSpPr>
        <p:spPr>
          <a:xfrm>
            <a:off x="444287" y="3995431"/>
            <a:ext cx="4979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Upload the root certificate public certificate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F5011B-3F63-48DF-ADF2-A36E8B61ED33}"/>
              </a:ext>
            </a:extLst>
          </p:cNvPr>
          <p:cNvSpPr txBox="1"/>
          <p:nvPr/>
        </p:nvSpPr>
        <p:spPr>
          <a:xfrm>
            <a:off x="6367384" y="746603"/>
            <a:ext cx="4979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Generate and install the VPN client configuration package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A7E77-5E57-4687-92D5-1CCDD7F4CDE3}"/>
              </a:ext>
            </a:extLst>
          </p:cNvPr>
          <p:cNvSpPr txBox="1"/>
          <p:nvPr/>
        </p:nvSpPr>
        <p:spPr>
          <a:xfrm>
            <a:off x="7637507" y="5754270"/>
            <a:ext cx="2549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Connect to Azure</a:t>
            </a:r>
          </a:p>
        </p:txBody>
      </p:sp>
    </p:spTree>
    <p:extLst>
      <p:ext uri="{BB962C8B-B14F-4D97-AF65-F5344CB8AC3E}">
        <p14:creationId xmlns:p14="http://schemas.microsoft.com/office/powerpoint/2010/main" val="25817487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2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44287" y="234695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&amp; 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058652" y="1818940"/>
            <a:ext cx="5520850" cy="30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Thank you!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3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Q</a:t>
            </a:r>
            <a:r>
              <a:rPr lang="en-US" altLang="ko-KR" sz="13800" dirty="0">
                <a:solidFill>
                  <a:srgbClr val="CC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&amp;</a:t>
            </a:r>
            <a:r>
              <a:rPr lang="en-US" altLang="ko-KR" sz="13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ko-KR" altLang="en-US" sz="24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8FFC4-DE3C-4065-B130-8AD47525D0FE}"/>
              </a:ext>
            </a:extLst>
          </p:cNvPr>
          <p:cNvSpPr txBox="1"/>
          <p:nvPr/>
        </p:nvSpPr>
        <p:spPr>
          <a:xfrm>
            <a:off x="6717482" y="6312094"/>
            <a:ext cx="54124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그동안 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지도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해주신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박장우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강사님 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합니다</a:t>
            </a:r>
            <a:endParaRPr lang="en-US" altLang="ko-KR" sz="25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DE5CCA7-45E1-4A4C-9867-DD48D25E1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958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노트북, 사람, 테이블, 컴퓨터이(가) 표시된 사진&#10;&#10;자동 생성된 설명">
            <a:extLst>
              <a:ext uri="{FF2B5EF4-FFF2-40B4-BE49-F238E27FC236}">
                <a16:creationId xmlns:a16="http://schemas.microsoft.com/office/drawing/2014/main" id="{96D5826A-9961-46E5-A44C-BC94F0364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472" y="2851900"/>
            <a:ext cx="2587066" cy="1940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41869" y="2033377"/>
            <a:ext cx="5526451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발표자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오종민</a:t>
            </a:r>
            <a:endParaRPr lang="en-US" altLang="ko-KR" sz="22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메일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/>
              </a:rPr>
              <a:t>ojm6794@naver.com</a:t>
            </a:r>
            <a:endParaRPr lang="en-US" altLang="ko-KR" sz="22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전화번호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010-4568-6794</a:t>
            </a:r>
          </a:p>
          <a:p>
            <a:pPr algn="just"/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GIT </a:t>
            </a:r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 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5"/>
              </a:rPr>
              <a:t>https://github.com/jongmin6794/TIL</a:t>
            </a:r>
            <a:endParaRPr lang="en-US" altLang="ko-KR" sz="22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나이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비밀 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( 90</a:t>
            </a:r>
            <a:r>
              <a:rPr lang="ko-KR" altLang="en-US" sz="22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년대생</a:t>
            </a:r>
            <a:r>
              <a:rPr lang="ko-KR" altLang="en-US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just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성격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긍정 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활발</a:t>
            </a:r>
            <a:endParaRPr 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거주지 </a:t>
            </a:r>
            <a:r>
              <a:rPr lang="en-US" altLang="ko-KR" sz="2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신림</a:t>
            </a:r>
            <a:endParaRPr lang="en-US" altLang="ko-KR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2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</a:t>
            </a:r>
            <a:r>
              <a:rPr lang="ko-KR" altLang="en-US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IT CEO &amp; AI </a:t>
            </a:r>
            <a:r>
              <a:rPr lang="ko-KR" altLang="en-US" sz="22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개발자</a:t>
            </a:r>
            <a:endParaRPr lang="en-US" altLang="ko-KR" sz="22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8EE7AD-854F-4133-8205-F17E1C7430ED}"/>
              </a:ext>
            </a:extLst>
          </p:cNvPr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C34541-59B9-4B6F-B886-CE05FE555FB2}"/>
              </a:ext>
            </a:extLst>
          </p:cNvPr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CDB1F8-CE24-4F0E-BB4B-B5EE1A74B25E}"/>
              </a:ext>
            </a:extLst>
          </p:cNvPr>
          <p:cNvSpPr/>
          <p:nvPr/>
        </p:nvSpPr>
        <p:spPr>
          <a:xfrm>
            <a:off x="6217920" y="2125386"/>
            <a:ext cx="92701" cy="28488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130E99-97FD-43E9-A636-F2D8B02405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F11CAC7-BF26-400D-95C9-F2503E7A92E3}"/>
              </a:ext>
            </a:extLst>
          </p:cNvPr>
          <p:cNvSpPr txBox="1"/>
          <p:nvPr/>
        </p:nvSpPr>
        <p:spPr>
          <a:xfrm>
            <a:off x="-402120" y="37326"/>
            <a:ext cx="55005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en-US" altLang="ko-KR" sz="3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zure </a:t>
            </a:r>
            <a:r>
              <a:rPr lang="en-US" altLang="ko-KR" sz="3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</a:t>
            </a:r>
            <a:r>
              <a:rPr lang="en-US" altLang="ko-KR" sz="3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oad </a:t>
            </a:r>
            <a:r>
              <a:rPr lang="en-US" altLang="ko-KR" sz="3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r>
              <a:rPr lang="en-US" altLang="ko-KR" sz="3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alancer</a:t>
            </a:r>
          </a:p>
          <a:p>
            <a:pPr algn="just"/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07705-EA11-46F4-9764-38E01BF63362}"/>
              </a:ext>
            </a:extLst>
          </p:cNvPr>
          <p:cNvSpPr txBox="1"/>
          <p:nvPr/>
        </p:nvSpPr>
        <p:spPr>
          <a:xfrm>
            <a:off x="6641869" y="6359009"/>
            <a:ext cx="566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 함께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AI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전문가로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꿈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이뤄 나가요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 descr="사람, 실내, 테이블, 남자이(가) 표시된 사진&#10;&#10;자동 생성된 설명">
            <a:extLst>
              <a:ext uri="{FF2B5EF4-FFF2-40B4-BE49-F238E27FC236}">
                <a16:creationId xmlns:a16="http://schemas.microsoft.com/office/drawing/2014/main" id="{D60FC635-C456-48AB-A89E-CFFC7664A89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0" b="12549"/>
          <a:stretch/>
        </p:blipFill>
        <p:spPr>
          <a:xfrm>
            <a:off x="404151" y="1099155"/>
            <a:ext cx="1756762" cy="2320826"/>
          </a:xfrm>
          <a:prstGeom prst="rect">
            <a:avLst/>
          </a:prstGeom>
        </p:spPr>
      </p:pic>
      <p:pic>
        <p:nvPicPr>
          <p:cNvPr id="8" name="그림 7" descr="실외, 건물, 사람, 남자이(가) 표시된 사진&#10;&#10;자동 생성된 설명">
            <a:extLst>
              <a:ext uri="{FF2B5EF4-FFF2-40B4-BE49-F238E27FC236}">
                <a16:creationId xmlns:a16="http://schemas.microsoft.com/office/drawing/2014/main" id="{AA4D8162-C65F-4BCB-BC08-9A2760B2FE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9" y="3831346"/>
            <a:ext cx="1714377" cy="2285836"/>
          </a:xfrm>
          <a:prstGeom prst="rect">
            <a:avLst/>
          </a:prstGeom>
        </p:spPr>
      </p:pic>
      <p:pic>
        <p:nvPicPr>
          <p:cNvPr id="12" name="그림 11" descr="착용, 남자, 여자, 모자이(가) 표시된 사진&#10;&#10;자동 생성된 설명">
            <a:extLst>
              <a:ext uri="{FF2B5EF4-FFF2-40B4-BE49-F238E27FC236}">
                <a16:creationId xmlns:a16="http://schemas.microsoft.com/office/drawing/2014/main" id="{827364A7-5679-4555-A44C-78A24A00719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7" b="21932"/>
          <a:stretch/>
        </p:blipFill>
        <p:spPr>
          <a:xfrm>
            <a:off x="2570257" y="1267035"/>
            <a:ext cx="1448453" cy="1434304"/>
          </a:xfrm>
          <a:prstGeom prst="rect">
            <a:avLst/>
          </a:prstGeom>
        </p:spPr>
      </p:pic>
      <p:pic>
        <p:nvPicPr>
          <p:cNvPr id="15" name="그림 14" descr="남자, 자동차, 평면, 보는이(가) 표시된 사진&#10;&#10;자동 생성된 설명">
            <a:extLst>
              <a:ext uri="{FF2B5EF4-FFF2-40B4-BE49-F238E27FC236}">
                <a16:creationId xmlns:a16="http://schemas.microsoft.com/office/drawing/2014/main" id="{B9115DB6-07FE-4272-8785-30B9BA8580D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5" b="14782"/>
          <a:stretch/>
        </p:blipFill>
        <p:spPr>
          <a:xfrm>
            <a:off x="4402748" y="4035223"/>
            <a:ext cx="1628444" cy="2081959"/>
          </a:xfrm>
          <a:prstGeom prst="rect">
            <a:avLst/>
          </a:prstGeom>
        </p:spPr>
      </p:pic>
      <p:pic>
        <p:nvPicPr>
          <p:cNvPr id="17" name="그림 16" descr="방, 테이블, 컴퓨터이(가) 표시된 사진&#10;&#10;자동 생성된 설명">
            <a:extLst>
              <a:ext uri="{FF2B5EF4-FFF2-40B4-BE49-F238E27FC236}">
                <a16:creationId xmlns:a16="http://schemas.microsoft.com/office/drawing/2014/main" id="{CCCD2307-EC30-42C8-A8DF-2E340277E4B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50" b="28809"/>
          <a:stretch/>
        </p:blipFill>
        <p:spPr>
          <a:xfrm>
            <a:off x="2063472" y="5037424"/>
            <a:ext cx="2102105" cy="1552417"/>
          </a:xfrm>
          <a:prstGeom prst="rect">
            <a:avLst/>
          </a:prstGeom>
        </p:spPr>
      </p:pic>
      <p:pic>
        <p:nvPicPr>
          <p:cNvPr id="19" name="그림 18" descr="사람, 의류, 여자, 가장이(가) 표시된 사진&#10;&#10;자동 생성된 설명">
            <a:extLst>
              <a:ext uri="{FF2B5EF4-FFF2-40B4-BE49-F238E27FC236}">
                <a16:creationId xmlns:a16="http://schemas.microsoft.com/office/drawing/2014/main" id="{298D6B53-2AFE-4C51-8F95-068304EDF1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128" y="1373233"/>
            <a:ext cx="1448454" cy="19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030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171148" y="2521059"/>
            <a:ext cx="47378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hat is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VPN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514350" indent="-514350" algn="just">
              <a:buAutoNum type="arabicPeriod"/>
            </a:pPr>
            <a:r>
              <a:rPr lang="en-US" altLang="ko-KR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Vpn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종류</a:t>
            </a: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 algn="just">
              <a:buAutoNum type="arabicPeriod"/>
            </a:pP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ow?</a:t>
            </a:r>
          </a:p>
          <a:p>
            <a:pPr marL="514350" indent="-514350" algn="just">
              <a:buAutoNum type="arabicPeriod"/>
            </a:pP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n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4197" y="2952616"/>
            <a:ext cx="15273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928BF1-184E-48B6-AEAD-51D332E23CCA}"/>
              </a:ext>
            </a:extLst>
          </p:cNvPr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28E79-61DF-4002-9D0E-ECDDDB4DB7E3}"/>
              </a:ext>
            </a:extLst>
          </p:cNvPr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80DFF2-5BCE-479D-B0F5-D6A9F0C5567B}"/>
              </a:ext>
            </a:extLst>
          </p:cNvPr>
          <p:cNvSpPr txBox="1"/>
          <p:nvPr/>
        </p:nvSpPr>
        <p:spPr>
          <a:xfrm>
            <a:off x="367394" y="37326"/>
            <a:ext cx="231829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r>
              <a:rPr lang="en-US" altLang="ko-KR" sz="35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zure </a:t>
            </a:r>
            <a:r>
              <a:rPr lang="en-US" altLang="ko-KR" sz="3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VPN</a:t>
            </a:r>
            <a:endParaRPr lang="en-US" altLang="ko-KR" sz="35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AD850E-0CC0-4FBE-9FA4-3FC44CB9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E52448-D960-4A7B-AF9D-25BF53AD37AF}"/>
              </a:ext>
            </a:extLst>
          </p:cNvPr>
          <p:cNvSpPr/>
          <p:nvPr/>
        </p:nvSpPr>
        <p:spPr>
          <a:xfrm>
            <a:off x="6217920" y="2125386"/>
            <a:ext cx="92701" cy="28488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37363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20528" y="2667253"/>
            <a:ext cx="737542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endParaRPr lang="en-US" altLang="ko-KR" sz="5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1143000" indent="-1143000" algn="just">
              <a:buAutoNum type="arabicPeriod"/>
            </a:pP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</a:t>
            </a: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hat is </a:t>
            </a: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VPN?</a:t>
            </a:r>
            <a:endParaRPr lang="en-US" altLang="ko-KR" sz="60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 algn="just">
              <a:buAutoNum type="arabicPeriod"/>
            </a:pP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928BF1-184E-48B6-AEAD-51D332E23CCA}"/>
              </a:ext>
            </a:extLst>
          </p:cNvPr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28E79-61DF-4002-9D0E-ECDDDB4DB7E3}"/>
              </a:ext>
            </a:extLst>
          </p:cNvPr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AD850E-0CC0-4FBE-9FA4-3FC44CB9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78A6C7-34FB-4525-8497-4279055CC20D}"/>
              </a:ext>
            </a:extLst>
          </p:cNvPr>
          <p:cNvSpPr txBox="1"/>
          <p:nvPr/>
        </p:nvSpPr>
        <p:spPr>
          <a:xfrm>
            <a:off x="4288993" y="3988634"/>
            <a:ext cx="42569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Virtual Private Network</a:t>
            </a:r>
          </a:p>
        </p:txBody>
      </p:sp>
    </p:spTree>
    <p:extLst>
      <p:ext uri="{BB962C8B-B14F-4D97-AF65-F5344CB8AC3E}">
        <p14:creationId xmlns:p14="http://schemas.microsoft.com/office/powerpoint/2010/main" val="90453365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9747848" y="6273154"/>
            <a:ext cx="223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VPN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개념과 기능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44287" y="150765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hat is VPN ?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1D0E79-A75F-4E01-ABE9-2EFDA7C1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5BDBE4-29C3-451D-A5CF-0DD9072C37CB}"/>
              </a:ext>
            </a:extLst>
          </p:cNvPr>
          <p:cNvSpPr txBox="1"/>
          <p:nvPr/>
        </p:nvSpPr>
        <p:spPr>
          <a:xfrm>
            <a:off x="631393" y="1897812"/>
            <a:ext cx="11348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2000" dirty="0" err="1">
                <a:latin typeface="Gulim" panose="020B0600000101010101" pitchFamily="34" charset="-127"/>
                <a:ea typeface="Gulim" panose="020B0600000101010101" pitchFamily="34" charset="-127"/>
              </a:rPr>
              <a:t>vpn</a:t>
            </a:r>
            <a:r>
              <a:rPr lang="en-US" altLang="ko-KR" sz="2000" dirty="0"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2000" dirty="0" err="1">
                <a:latin typeface="Gulim" panose="020B0600000101010101" pitchFamily="34" charset="-127"/>
                <a:ea typeface="Gulim" panose="020B0600000101010101" pitchFamily="34" charset="-127"/>
              </a:rPr>
              <a:t>가상사설망</a:t>
            </a:r>
            <a:r>
              <a:rPr lang="en-US" altLang="ko-KR" sz="2000" dirty="0"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2000" dirty="0">
                <a:latin typeface="Gulim" panose="020B0600000101010101" pitchFamily="34" charset="-127"/>
                <a:ea typeface="Gulim" panose="020B0600000101010101" pitchFamily="34" charset="-127"/>
              </a:rPr>
              <a:t>이란 내부 사용자들이 </a:t>
            </a:r>
            <a:r>
              <a:rPr lang="ko-KR" altLang="en-US" sz="2000" dirty="0" err="1">
                <a:latin typeface="Gulim" panose="020B0600000101010101" pitchFamily="34" charset="-127"/>
                <a:ea typeface="Gulim" panose="020B0600000101010101" pitchFamily="34" charset="-127"/>
              </a:rPr>
              <a:t>사설망</a:t>
            </a:r>
            <a:r>
              <a:rPr lang="ko-KR" altLang="en-US" sz="2000" dirty="0">
                <a:latin typeface="Gulim" panose="020B0600000101010101" pitchFamily="34" charset="-127"/>
                <a:ea typeface="Gulim" panose="020B0600000101010101" pitchFamily="34" charset="-127"/>
              </a:rPr>
              <a:t> 내부 혹은 외부에서 서로 안전하게 통신할 수 있는 채널을 형성 접근제어 기능을 제공해주는 솔루션으로 아래의 기능을 기본적으로 제공한다</a:t>
            </a:r>
            <a:r>
              <a:rPr lang="en-US" altLang="ko-KR" sz="2000" dirty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lang="en-US" sz="2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4EC9B2-CBC2-43D8-AB8E-00700FAA6419}"/>
              </a:ext>
            </a:extLst>
          </p:cNvPr>
          <p:cNvSpPr txBox="1"/>
          <p:nvPr/>
        </p:nvSpPr>
        <p:spPr>
          <a:xfrm>
            <a:off x="957280" y="3240655"/>
            <a:ext cx="5279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주소관리</a:t>
            </a:r>
            <a:r>
              <a:rPr 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사설망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 주소의 비공개성</a:t>
            </a:r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FF7FE8-AE2E-4328-B9AF-B37956144CB1}"/>
              </a:ext>
            </a:extLst>
          </p:cNvPr>
          <p:cNvSpPr txBox="1"/>
          <p:nvPr/>
        </p:nvSpPr>
        <p:spPr>
          <a:xfrm>
            <a:off x="957279" y="4317128"/>
            <a:ext cx="73758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 관리 기능</a:t>
            </a:r>
            <a:r>
              <a:rPr 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암호화 키 생성 및 갱신</a:t>
            </a:r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5B4EB0-38F7-4A71-A6D4-F83E34E4CCA2}"/>
              </a:ext>
            </a:extLst>
          </p:cNvPr>
          <p:cNvSpPr txBox="1"/>
          <p:nvPr/>
        </p:nvSpPr>
        <p:spPr>
          <a:xfrm>
            <a:off x="957280" y="3752926"/>
            <a:ext cx="94576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암호화 기능 </a:t>
            </a:r>
            <a:r>
              <a:rPr 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데이터 보호 및 네트워크 침입의 차단하기 위한 암호화 기능</a:t>
            </a:r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4B9AB0-0D5D-4633-BDCE-0919719BC0F7}"/>
              </a:ext>
            </a:extLst>
          </p:cNvPr>
          <p:cNvSpPr txBox="1"/>
          <p:nvPr/>
        </p:nvSpPr>
        <p:spPr>
          <a:xfrm>
            <a:off x="957279" y="2676453"/>
            <a:ext cx="62198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사용자인증 기능 </a:t>
            </a:r>
            <a:r>
              <a:rPr 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외부 사용자의 인증 기능 지원</a:t>
            </a:r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27F765-2AF3-404F-B701-2878C64C56FC}"/>
              </a:ext>
            </a:extLst>
          </p:cNvPr>
          <p:cNvSpPr txBox="1"/>
          <p:nvPr/>
        </p:nvSpPr>
        <p:spPr>
          <a:xfrm>
            <a:off x="296214" y="1338520"/>
            <a:ext cx="52793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VPN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Virtual Private 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FB5517-18F1-4A10-908F-1A11C9B16E68}"/>
              </a:ext>
            </a:extLst>
          </p:cNvPr>
          <p:cNvSpPr txBox="1"/>
          <p:nvPr/>
        </p:nvSpPr>
        <p:spPr>
          <a:xfrm>
            <a:off x="972968" y="4935401"/>
            <a:ext cx="91371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프로토콜 호환성 </a:t>
            </a:r>
            <a:r>
              <a:rPr 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공중망에서 제공되는 </a:t>
            </a:r>
            <a:r>
              <a:rPr lang="ko-KR" altLang="en-US" sz="20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프로토콜간의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 호환성 확보</a:t>
            </a:r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25B332-852D-4D1A-8317-7B5FF0E46842}"/>
              </a:ext>
            </a:extLst>
          </p:cNvPr>
          <p:cNvSpPr txBox="1"/>
          <p:nvPr/>
        </p:nvSpPr>
        <p:spPr>
          <a:xfrm>
            <a:off x="972967" y="5499603"/>
            <a:ext cx="111385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터널링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기술 </a:t>
            </a:r>
            <a:r>
              <a:rPr 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데이터 전송 시 패킷을 </a:t>
            </a:r>
            <a:r>
              <a:rPr lang="ko-KR" altLang="en-US" sz="20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캡슐화하여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 첨부된 헤더의 정보에 포함된 라우팅 정보를 이용하여 논리적 경로를 이용한 패킷 송수신이 가능하도록 하는 기술</a:t>
            </a:r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6585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21479" y="2513364"/>
            <a:ext cx="8120331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endParaRPr lang="en-US" altLang="ko-KR" sz="5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en-US" altLang="ko-KR" sz="8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en-US" altLang="ko-KR" sz="8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VPN</a:t>
            </a:r>
            <a:r>
              <a:rPr lang="en-US" altLang="ko-KR" sz="8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8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종류</a:t>
            </a:r>
            <a:r>
              <a:rPr lang="en-US" altLang="ko-KR" sz="8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marL="514350" indent="-514350" algn="just">
              <a:buAutoNum type="arabicPeriod"/>
            </a:pP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928BF1-184E-48B6-AEAD-51D332E23CCA}"/>
              </a:ext>
            </a:extLst>
          </p:cNvPr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28E79-61DF-4002-9D0E-ECDDDB4DB7E3}"/>
              </a:ext>
            </a:extLst>
          </p:cNvPr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AD850E-0CC0-4FBE-9FA4-3FC44CB9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0534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8923269" y="6410421"/>
            <a:ext cx="324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VPN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터널링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종류와 개념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44287" y="150765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VPN </a:t>
            </a: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종류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1D0E79-A75F-4E01-ABE9-2EFDA7C1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5BDBE4-29C3-451D-A5CF-0DD9072C37CB}"/>
              </a:ext>
            </a:extLst>
          </p:cNvPr>
          <p:cNvSpPr txBox="1"/>
          <p:nvPr/>
        </p:nvSpPr>
        <p:spPr>
          <a:xfrm>
            <a:off x="6757358" y="777891"/>
            <a:ext cx="527936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Point- to-site </a:t>
            </a:r>
            <a:r>
              <a:rPr 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Gulim" panose="020B0600000101010101" pitchFamily="34" charset="-127"/>
                <a:ea typeface="Gulim" panose="020B0600000101010101" pitchFamily="34" charset="-127"/>
              </a:rPr>
              <a:t>클라이언트 개인 컴퓨터와 하나의 데이터센터와의 터널링을 통한 연결을 의미한다</a:t>
            </a:r>
            <a:r>
              <a:rPr lang="en-US" altLang="ko-KR" sz="2000" dirty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lang="en-US" sz="2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4EC9B2-CBC2-43D8-AB8E-00700FAA6419}"/>
              </a:ext>
            </a:extLst>
          </p:cNvPr>
          <p:cNvSpPr txBox="1"/>
          <p:nvPr/>
        </p:nvSpPr>
        <p:spPr>
          <a:xfrm>
            <a:off x="6757358" y="1847821"/>
            <a:ext cx="527936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Site-to-site </a:t>
            </a:r>
            <a:r>
              <a:rPr 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회사와 한데이터 센터와의 터널링을 통한 연결을 의미한다</a:t>
            </a:r>
            <a:r>
              <a:rPr lang="en-US" altLang="ko-KR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. 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추가로 라우터 장비가 필요하다</a:t>
            </a:r>
            <a:r>
              <a:rPr lang="en-US" altLang="ko-KR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FF7FE8-AE2E-4328-B9AF-B37956144CB1}"/>
              </a:ext>
            </a:extLst>
          </p:cNvPr>
          <p:cNvSpPr txBox="1"/>
          <p:nvPr/>
        </p:nvSpPr>
        <p:spPr>
          <a:xfrm>
            <a:off x="444285" y="4886725"/>
            <a:ext cx="115356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ExpressRoute </a:t>
            </a:r>
            <a:r>
              <a:rPr 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회사와 </a:t>
            </a:r>
            <a:r>
              <a:rPr lang="en-US" altLang="ko-KR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azure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전체와의 연결을 의미한다</a:t>
            </a:r>
            <a:r>
              <a:rPr lang="en-US" altLang="ko-KR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. 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고비용이지만 높은 수준의 서비스가 제공된다</a:t>
            </a:r>
            <a:r>
              <a:rPr lang="en-US" altLang="ko-KR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5B4EB0-38F7-4A71-A6D4-F83E34E4CCA2}"/>
              </a:ext>
            </a:extLst>
          </p:cNvPr>
          <p:cNvSpPr txBox="1"/>
          <p:nvPr/>
        </p:nvSpPr>
        <p:spPr>
          <a:xfrm>
            <a:off x="6757357" y="3854170"/>
            <a:ext cx="52225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vNet</a:t>
            </a:r>
            <a:r>
              <a:rPr 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-to-</a:t>
            </a:r>
            <a:r>
              <a:rPr 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vNet</a:t>
            </a:r>
            <a:r>
              <a:rPr 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서로 다른 데이터 </a:t>
            </a:r>
            <a:r>
              <a:rPr lang="ko-KR" altLang="en-US" sz="20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센터들과의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 연결을 의미한다</a:t>
            </a:r>
            <a:r>
              <a:rPr lang="en-US" altLang="ko-KR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4B9AB0-0D5D-4633-BDCE-0919719BC0F7}"/>
              </a:ext>
            </a:extLst>
          </p:cNvPr>
          <p:cNvSpPr txBox="1"/>
          <p:nvPr/>
        </p:nvSpPr>
        <p:spPr>
          <a:xfrm>
            <a:off x="6757357" y="3036585"/>
            <a:ext cx="53426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vNet</a:t>
            </a:r>
            <a:r>
              <a:rPr 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peering </a:t>
            </a:r>
            <a:r>
              <a:rPr 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하나의 데이터 센터 내에서 여러 </a:t>
            </a:r>
            <a:r>
              <a:rPr lang="en-US" altLang="ko-KR" sz="20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vnet</a:t>
            </a:r>
            <a:r>
              <a:rPr lang="ko-KR" altLang="en-US" sz="20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들간의</a:t>
            </a:r>
            <a:r>
              <a:rPr lang="ko-KR" altLang="en-US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 통신을 의미한다</a:t>
            </a:r>
            <a:r>
              <a:rPr lang="en-US" altLang="ko-KR" sz="2000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endParaRPr lang="en-US" sz="20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A834B8-8A4D-43F5-A767-8C6B46352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79" y="868310"/>
            <a:ext cx="6363378" cy="3954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BCFBB8-DCE4-48B1-939A-BEE034179828}"/>
              </a:ext>
            </a:extLst>
          </p:cNvPr>
          <p:cNvSpPr txBox="1"/>
          <p:nvPr/>
        </p:nvSpPr>
        <p:spPr>
          <a:xfrm>
            <a:off x="444284" y="5691572"/>
            <a:ext cx="11535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터널링기술의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종류에는 </a:t>
            </a:r>
            <a:r>
              <a:rPr 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PPTP, L2TP, SSTP, IKEv2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존재한다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sz="1700" dirty="0">
                <a:latin typeface="GulimChe" panose="020B0609000101010101" pitchFamily="49" charset="-127"/>
                <a:ea typeface="GulimChe" panose="020B0609000101010101" pitchFamily="49" charset="-127"/>
              </a:rPr>
              <a:t>PPTP</a:t>
            </a:r>
            <a:r>
              <a:rPr lang="ko-KR" altLang="en-US" sz="1700" dirty="0">
                <a:latin typeface="GulimChe" panose="020B0609000101010101" pitchFamily="49" charset="-127"/>
                <a:ea typeface="GulimChe" panose="020B0609000101010101" pitchFamily="49" charset="-127"/>
              </a:rPr>
              <a:t>는 예전의 기술로 현재는 거의 쓰이지 않으며 </a:t>
            </a:r>
            <a:r>
              <a:rPr lang="en-US" altLang="ko-KR" sz="1700" dirty="0">
                <a:latin typeface="GulimChe" panose="020B0609000101010101" pitchFamily="49" charset="-127"/>
                <a:ea typeface="GulimChe" panose="020B0609000101010101" pitchFamily="49" charset="-127"/>
              </a:rPr>
              <a:t>SSTP</a:t>
            </a:r>
            <a:r>
              <a:rPr lang="ko-KR" altLang="en-US" sz="1700" dirty="0">
                <a:latin typeface="GulimChe" panose="020B0609000101010101" pitchFamily="49" charset="-127"/>
                <a:ea typeface="GulimChe" panose="020B0609000101010101" pitchFamily="49" charset="-127"/>
              </a:rPr>
              <a:t>는 세션이 끊길 때마다 클라이언트가 재접속을 </a:t>
            </a:r>
            <a:r>
              <a:rPr lang="ko-KR" altLang="en-US" sz="1700" dirty="0" err="1">
                <a:latin typeface="GulimChe" panose="020B0609000101010101" pitchFamily="49" charset="-127"/>
                <a:ea typeface="GulimChe" panose="020B0609000101010101" pitchFamily="49" charset="-127"/>
              </a:rPr>
              <a:t>해주어야하나</a:t>
            </a:r>
            <a:r>
              <a:rPr lang="en-US" altLang="ko-KR" sz="1700" dirty="0">
                <a:latin typeface="GulimChe" panose="020B0609000101010101" pitchFamily="49" charset="-127"/>
                <a:ea typeface="GulimChe" panose="020B0609000101010101" pitchFamily="49" charset="-127"/>
              </a:rPr>
              <a:t>, IKEv2</a:t>
            </a:r>
            <a:r>
              <a:rPr lang="ko-KR" altLang="en-US" sz="1700" dirty="0">
                <a:latin typeface="GulimChe" panose="020B0609000101010101" pitchFamily="49" charset="-127"/>
                <a:ea typeface="GulimChe" panose="020B0609000101010101" pitchFamily="49" charset="-127"/>
              </a:rPr>
              <a:t>같은 경우는 추가 접속 요청 없이 자동으로 접속이 유지된다</a:t>
            </a:r>
            <a:r>
              <a:rPr lang="en-US" altLang="ko-KR" sz="1700" dirty="0">
                <a:latin typeface="GulimChe" panose="020B0609000101010101" pitchFamily="49" charset="-127"/>
                <a:ea typeface="GulimChe" panose="020B0609000101010101" pitchFamily="49" charset="-127"/>
              </a:rPr>
              <a:t>.</a:t>
            </a:r>
            <a:endParaRPr lang="en-US" sz="1700" dirty="0"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8930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90682" y="1782989"/>
            <a:ext cx="381063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endParaRPr lang="en-US" altLang="ko-KR" sz="5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en-US" altLang="ko-KR" sz="8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en-US" altLang="ko-KR" sz="8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r>
              <a:rPr lang="en-US" altLang="ko-KR" sz="8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ow? </a:t>
            </a:r>
            <a:endParaRPr lang="en-US" altLang="ko-KR" sz="8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 algn="just">
              <a:buAutoNum type="arabicPeriod"/>
            </a:pP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928BF1-184E-48B6-AEAD-51D332E23CCA}"/>
              </a:ext>
            </a:extLst>
          </p:cNvPr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28E79-61DF-4002-9D0E-ECDDDB4DB7E3}"/>
              </a:ext>
            </a:extLst>
          </p:cNvPr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AD850E-0CC0-4FBE-9FA4-3FC44CB9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6C39F0-E82F-4983-AA1A-C98492A784EF}"/>
              </a:ext>
            </a:extLst>
          </p:cNvPr>
          <p:cNvSpPr txBox="1"/>
          <p:nvPr/>
        </p:nvSpPr>
        <p:spPr>
          <a:xfrm>
            <a:off x="2078965" y="3400987"/>
            <a:ext cx="788454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endParaRPr lang="en-US" altLang="ko-KR" sz="5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just"/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어떻게 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VPN</a:t>
            </a:r>
            <a:r>
              <a:rPr lang="ko-KR" alt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구성할까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 (point-to-site, peering)</a:t>
            </a:r>
          </a:p>
          <a:p>
            <a:pPr marL="514350" indent="-514350" algn="just">
              <a:buAutoNum type="arabicPeriod"/>
            </a:pPr>
            <a:endParaRPr lang="en-US" altLang="ko-KR" sz="2800" dirty="0">
              <a:ln>
                <a:solidFill>
                  <a:schemeClr val="accent1">
                    <a:alpha val="0"/>
                  </a:schemeClr>
                </a:solidFill>
              </a:ln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D70107-1C2B-4B15-844E-1C4BB5CD4F06}"/>
              </a:ext>
            </a:extLst>
          </p:cNvPr>
          <p:cNvSpPr/>
          <p:nvPr/>
        </p:nvSpPr>
        <p:spPr>
          <a:xfrm>
            <a:off x="2973238" y="41462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https://github.com/MicrosoftDocs/azure-docs/blob/master/articles/vpn-gateway/vpn-gateway-howto-point-to-site-resource-manager-portal.md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FC7963-AEC1-4CC4-9B84-D292490ED685}"/>
              </a:ext>
            </a:extLst>
          </p:cNvPr>
          <p:cNvSpPr/>
          <p:nvPr/>
        </p:nvSpPr>
        <p:spPr>
          <a:xfrm>
            <a:off x="2973238" y="51399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https://github.com/astakara48/AZ-103-MicrosoftAzureAdministrator/blob/master/Instructions/Labs/VNet%20Peering%20and%20Service%20Chaining%20(az-100-04).md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7199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7540171" y="6338132"/>
            <a:ext cx="451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VPN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리소스 그룹 생성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 설정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-20129" y="-1"/>
            <a:ext cx="148918" cy="6874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127944" y="-1"/>
            <a:ext cx="168270" cy="674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44287" y="150765"/>
            <a:ext cx="861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 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CFF953-DD77-45BF-8ED3-C418400E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29" y="153485"/>
            <a:ext cx="1480086" cy="29455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187BB23-E68B-4DAE-B0F8-ACE18D80B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869" y="1364342"/>
            <a:ext cx="5634974" cy="3802743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C9A9F97-B5AD-4D48-81FD-33BBD1DF7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9" y="1302627"/>
            <a:ext cx="5967456" cy="419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032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529</Words>
  <Application>Microsoft Office PowerPoint</Application>
  <PresentationFormat>와이드스크린</PresentationFormat>
  <Paragraphs>73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GulimChe</vt:lpstr>
      <vt:lpstr>Arial</vt:lpstr>
      <vt:lpstr>Gulim</vt:lpstr>
      <vt:lpstr>뫼비우스 Regular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JONGMIN</dc:creator>
  <cp:lastModifiedBy>OH JONGMIN</cp:lastModifiedBy>
  <cp:revision>67</cp:revision>
  <dcterms:created xsi:type="dcterms:W3CDTF">2019-12-13T11:35:59Z</dcterms:created>
  <dcterms:modified xsi:type="dcterms:W3CDTF">2020-03-23T08:26:20Z</dcterms:modified>
</cp:coreProperties>
</file>