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596" r:id="rId3"/>
    <p:sldId id="605" r:id="rId4"/>
    <p:sldId id="612" r:id="rId5"/>
    <p:sldId id="613" r:id="rId6"/>
    <p:sldId id="597" r:id="rId7"/>
    <p:sldId id="607" r:id="rId8"/>
    <p:sldId id="608" r:id="rId9"/>
    <p:sldId id="609" r:id="rId10"/>
    <p:sldId id="611" r:id="rId11"/>
    <p:sldId id="599" r:id="rId12"/>
    <p:sldId id="628" r:id="rId13"/>
    <p:sldId id="642" r:id="rId14"/>
    <p:sldId id="629" r:id="rId15"/>
    <p:sldId id="627" r:id="rId16"/>
    <p:sldId id="643" r:id="rId17"/>
    <p:sldId id="630" r:id="rId18"/>
    <p:sldId id="631" r:id="rId19"/>
    <p:sldId id="644" r:id="rId20"/>
    <p:sldId id="636" r:id="rId21"/>
    <p:sldId id="633" r:id="rId22"/>
    <p:sldId id="645" r:id="rId23"/>
    <p:sldId id="637" r:id="rId24"/>
    <p:sldId id="635" r:id="rId25"/>
    <p:sldId id="638" r:id="rId26"/>
    <p:sldId id="641" r:id="rId27"/>
    <p:sldId id="639" r:id="rId28"/>
    <p:sldId id="65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3D2CD6E-CABA-4974-B1CA-74367FE92C0B}">
          <p14:sldIdLst>
            <p14:sldId id="257"/>
          </p14:sldIdLst>
        </p14:section>
        <p14:section name="Title &amp; Outline" id="{0ED3679C-6A21-4EAD-9C3F-A90A085EC66E}">
          <p14:sldIdLst>
            <p14:sldId id="596"/>
            <p14:sldId id="605"/>
            <p14:sldId id="612"/>
            <p14:sldId id="613"/>
            <p14:sldId id="597"/>
            <p14:sldId id="607"/>
            <p14:sldId id="608"/>
            <p14:sldId id="609"/>
            <p14:sldId id="611"/>
            <p14:sldId id="599"/>
            <p14:sldId id="628"/>
            <p14:sldId id="642"/>
            <p14:sldId id="629"/>
            <p14:sldId id="627"/>
            <p14:sldId id="643"/>
            <p14:sldId id="630"/>
            <p14:sldId id="631"/>
            <p14:sldId id="644"/>
            <p14:sldId id="636"/>
            <p14:sldId id="633"/>
            <p14:sldId id="645"/>
            <p14:sldId id="637"/>
            <p14:sldId id="635"/>
            <p14:sldId id="638"/>
            <p14:sldId id="641"/>
            <p14:sldId id="639"/>
            <p14:sldId id="6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33"/>
    <a:srgbClr val="FFFFCC"/>
    <a:srgbClr val="CCFFCC"/>
    <a:srgbClr val="99FFCC"/>
    <a:srgbClr val="FF0000"/>
    <a:srgbClr val="A81A00"/>
    <a:srgbClr val="806100"/>
    <a:srgbClr val="C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5623" autoAdjust="0"/>
  </p:normalViewPr>
  <p:slideViewPr>
    <p:cSldViewPr snapToGrid="0">
      <p:cViewPr varScale="1">
        <p:scale>
          <a:sx n="70" d="100"/>
          <a:sy n="70" d="100"/>
        </p:scale>
        <p:origin x="9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-11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1DCF46-A418-4CD1-B1AB-E60458EA37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F8336-38B2-490D-8971-58C1768510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5486-307B-457F-8D18-68B91EE724F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994FB-BBC1-43E4-A41B-B15D1A77B7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3EC3A-F33F-4033-8A60-49EEFD7DFA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7A-BFF6-4AC3-B712-C148A74FB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99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49E9-F5E5-4D6B-A7A4-A8198CC61D4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CEEB-90E3-4918-82AC-4D9A4B2C8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1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FF7A5-1ACC-4C71-8000-0C76279E3FD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96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3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9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8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1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2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1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1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-51676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7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6"/>
            <a:ext cx="8229600" cy="51535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5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933"/>
            <a:ext cx="8229600" cy="51197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516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844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2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5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486"/>
            <a:ext cx="8229600" cy="5133168"/>
          </a:xfrm>
        </p:spPr>
        <p:txBody>
          <a:bodyPr>
            <a:noAutofit/>
          </a:bodyPr>
          <a:lstStyle>
            <a:lvl1pPr>
              <a:defRPr sz="1350"/>
            </a:lvl1pPr>
            <a:lvl2pPr>
              <a:defRPr sz="1125"/>
            </a:lvl2pPr>
            <a:lvl3pPr>
              <a:spcBef>
                <a:spcPts val="169"/>
              </a:spcBef>
              <a:defRPr sz="1013"/>
            </a:lvl3pPr>
            <a:lvl4pPr>
              <a:spcBef>
                <a:spcPts val="169"/>
              </a:spcBef>
              <a:defRPr sz="1013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65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390"/>
            <a:ext cx="8229600" cy="54102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100853"/>
            <a:ext cx="8229600" cy="584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50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5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7"/>
            <a:ext cx="8229600" cy="4568091"/>
          </a:xfrm>
        </p:spPr>
        <p:txBody>
          <a:bodyPr>
            <a:noAutofit/>
          </a:bodyPr>
          <a:lstStyle>
            <a:lvl1pPr>
              <a:defRPr sz="1238"/>
            </a:lvl1pPr>
            <a:lvl2pPr>
              <a:defRPr sz="1013"/>
            </a:lvl2pPr>
            <a:lvl3pPr>
              <a:defRPr sz="900"/>
            </a:lvl3pPr>
            <a:lvl4pPr>
              <a:defRPr sz="9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4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125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4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68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04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656"/>
            <a:ext cx="8229600" cy="511299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4490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788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5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142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8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6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656"/>
            <a:ext cx="8229600" cy="511299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4490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788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49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3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390"/>
            <a:ext cx="8229600" cy="54102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099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23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525"/>
            <a:r>
              <a:rPr lang="en-US" spc="-8">
                <a:latin typeface="Arial"/>
                <a:cs typeface="Arial"/>
              </a:rPr>
              <a:t>HYU 2018 TIPW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2015-02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92869"/>
            <a:fld id="{81D60167-4931-47E6-BA6A-407CBD079E47}" type="slidenum">
              <a:rPr lang="en-US" altLang="ko-KR" smtClean="0">
                <a:latin typeface="Arial"/>
                <a:cs typeface="Arial"/>
              </a:rPr>
              <a:pPr marL="92869"/>
              <a:t>‹#›</a:t>
            </a:fld>
            <a:endParaRPr lang="ko-KR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7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1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3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4129"/>
            <a:ext cx="8229600" cy="59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390"/>
            <a:ext cx="8229600" cy="5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F-O7PxqOe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rwye1u1E4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9l198dhBH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Jx7_FCTpb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goherab.tistory.com/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8" y="1795574"/>
            <a:ext cx="7772400" cy="1143000"/>
          </a:xfrm>
        </p:spPr>
        <p:txBody>
          <a:bodyPr/>
          <a:lstStyle/>
          <a:p>
            <a:r>
              <a:rPr lang="en-US" altLang="ko-KR" sz="3200" dirty="0"/>
              <a:t>Customizable virtual assistant service </a:t>
            </a:r>
            <a:br>
              <a:rPr lang="en-US" altLang="ko-KR" sz="3200" dirty="0"/>
            </a:br>
            <a:r>
              <a:rPr lang="en-US" altLang="ko-KR" sz="3200" dirty="0"/>
              <a:t>for specific user </a:t>
            </a:r>
            <a:br>
              <a:rPr lang="en-US" altLang="ko-KR" sz="3200" dirty="0"/>
            </a:br>
            <a:endParaRPr lang="zh-CN" altLang="en-US" sz="1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8236" y="3757280"/>
            <a:ext cx="6867525" cy="1752600"/>
          </a:xfrm>
        </p:spPr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 err="1"/>
              <a:t>Hanyang</a:t>
            </a:r>
            <a:r>
              <a:rPr lang="en-US" altLang="zh-CN" sz="2800" dirty="0"/>
              <a:t> University</a:t>
            </a:r>
          </a:p>
          <a:p>
            <a:r>
              <a:rPr lang="ko-KR" altLang="en-US" sz="2800" dirty="0"/>
              <a:t> 박종민</a:t>
            </a:r>
            <a:endParaRPr lang="en-US" altLang="ko-KR" sz="2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2276475" y="-414227"/>
            <a:ext cx="6867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endParaRPr lang="en-US" altLang="zh-CN" sz="2000" kern="0" dirty="0"/>
          </a:p>
          <a:p>
            <a:pPr algn="r"/>
            <a:r>
              <a:rPr lang="en-US" altLang="zh-CN" sz="2000" kern="0" dirty="0"/>
              <a:t>Network Protocol : Term Project</a:t>
            </a:r>
          </a:p>
        </p:txBody>
      </p:sp>
    </p:spTree>
    <p:extLst>
      <p:ext uri="{BB962C8B-B14F-4D97-AF65-F5344CB8AC3E}">
        <p14:creationId xmlns:p14="http://schemas.microsoft.com/office/powerpoint/2010/main" val="274751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BD3C156-4851-425B-A7DF-3A1799D5B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2" y="940838"/>
            <a:ext cx="4572396" cy="5357324"/>
          </a:xfrm>
        </p:spPr>
      </p:pic>
    </p:spTree>
    <p:extLst>
      <p:ext uri="{BB962C8B-B14F-4D97-AF65-F5344CB8AC3E}">
        <p14:creationId xmlns:p14="http://schemas.microsoft.com/office/powerpoint/2010/main" val="334491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현재 날씨 </a:t>
            </a:r>
            <a:r>
              <a:rPr lang="en-US" altLang="ko-KR" sz="1800" dirty="0"/>
              <a:t>/ </a:t>
            </a:r>
            <a:r>
              <a:rPr lang="ko-KR" altLang="en-US" sz="1800" dirty="0"/>
              <a:t>일기예보</a:t>
            </a:r>
            <a:endParaRPr lang="en-US" altLang="ko-KR" sz="1800" dirty="0"/>
          </a:p>
          <a:p>
            <a:r>
              <a:rPr lang="ko-KR" altLang="en-US" sz="1800" dirty="0"/>
              <a:t>다음 일정 </a:t>
            </a:r>
            <a:r>
              <a:rPr lang="en-US" altLang="ko-KR" sz="1800" dirty="0"/>
              <a:t>/</a:t>
            </a:r>
            <a:r>
              <a:rPr lang="ko-KR" altLang="en-US" sz="1800" dirty="0"/>
              <a:t> 다음 일정까지 경로 및 시간</a:t>
            </a:r>
            <a:endParaRPr lang="en-US" altLang="ko-KR" sz="1800" dirty="0"/>
          </a:p>
          <a:p>
            <a:r>
              <a:rPr lang="ko-KR" altLang="en-US" sz="1800" dirty="0"/>
              <a:t>점심 추천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기능들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7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2F4B56-4E77-45A0-AB33-0900D5CA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641" y="914400"/>
            <a:ext cx="6314717" cy="54102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908CFF8-64D4-46D9-B73F-442265E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topology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CD13A-F666-4407-8526-3A6D4D9EB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F08C-DDD0-4578-A4F1-570DE310F5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1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50C26-7FF0-4E91-A5ED-4CBB0225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FEBE45-F222-4373-8F60-4F13A071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 </a:t>
            </a:r>
            <a:r>
              <a:rPr lang="ko-KR" altLang="en-US" dirty="0"/>
              <a:t>좌표 획득 및 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AF4BC-F9CF-47C4-9105-FC0F3CDA8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AF32-4FA8-4759-A7C5-36FDEAA11A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1B3AE8D0-630D-446E-BC57-73125D399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4390"/>
            <a:ext cx="4408414" cy="257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3B8CB-3DAF-4296-8AAC-CB8B4DB74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" y="5130206"/>
            <a:ext cx="123444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386109-9777-4B90-BB47-C45F89FBE9A5}"/>
              </a:ext>
            </a:extLst>
          </p:cNvPr>
          <p:cNvSpPr txBox="1"/>
          <p:nvPr/>
        </p:nvSpPr>
        <p:spPr>
          <a:xfrm>
            <a:off x="5159829" y="1023257"/>
            <a:ext cx="328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위치의 날씨정보</a:t>
            </a:r>
            <a:endParaRPr lang="en-US" altLang="ko-KR" dirty="0"/>
          </a:p>
          <a:p>
            <a:r>
              <a:rPr lang="ko-KR" altLang="en-US" dirty="0"/>
              <a:t>경로 검색 시 출발지로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CD9ED-DF1C-4E29-9016-3456A099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3922774"/>
            <a:ext cx="1112644" cy="103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1AF571-4A53-4E44-BA00-CDABF430D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022" y="4267200"/>
            <a:ext cx="1898619" cy="1371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BF1191-F017-4637-AAE7-392D2D9135E0}"/>
              </a:ext>
            </a:extLst>
          </p:cNvPr>
          <p:cNvCxnSpPr>
            <a:stCxn id="9" idx="3"/>
          </p:cNvCxnSpPr>
          <p:nvPr/>
        </p:nvCxnSpPr>
        <p:spPr bwMode="auto">
          <a:xfrm>
            <a:off x="1943224" y="4437887"/>
            <a:ext cx="3554062" cy="60219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61BD4C-0774-42E4-A616-4D4C0B99042D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5020" y="5302972"/>
            <a:ext cx="3432266" cy="74622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&quot;허용 안 됨&quot; 기호 15">
            <a:extLst>
              <a:ext uri="{FF2B5EF4-FFF2-40B4-BE49-F238E27FC236}">
                <a16:creationId xmlns:a16="http://schemas.microsoft.com/office/drawing/2014/main" id="{4CBCEF5A-C0C8-49A1-A0C1-00E074F07867}"/>
              </a:ext>
            </a:extLst>
          </p:cNvPr>
          <p:cNvSpPr/>
          <p:nvPr/>
        </p:nvSpPr>
        <p:spPr bwMode="auto">
          <a:xfrm>
            <a:off x="3235235" y="5568781"/>
            <a:ext cx="424542" cy="410399"/>
          </a:xfrm>
          <a:prstGeom prst="noSmoking">
            <a:avLst/>
          </a:prstGeom>
          <a:solidFill>
            <a:srgbClr val="FF00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0C389F9C-05D6-4C79-AF70-C56DA02563BF}"/>
              </a:ext>
            </a:extLst>
          </p:cNvPr>
          <p:cNvSpPr/>
          <p:nvPr/>
        </p:nvSpPr>
        <p:spPr bwMode="auto">
          <a:xfrm>
            <a:off x="3235235" y="4432930"/>
            <a:ext cx="424542" cy="444685"/>
          </a:xfrm>
          <a:prstGeom prst="donut">
            <a:avLst/>
          </a:prstGeom>
          <a:solidFill>
            <a:srgbClr val="0000FF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62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B7C836-9FDD-41DF-9DC8-CCFD892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좌표 획득 및 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30BCA-5B0D-4EFC-B828-64D5FA9CA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358A-7B78-4363-A856-BD48E7DD7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F5DC48-ADB5-414A-8874-A636C5AF4257}"/>
              </a:ext>
            </a:extLst>
          </p:cNvPr>
          <p:cNvCxnSpPr>
            <a:cxnSpLocks/>
          </p:cNvCxnSpPr>
          <p:nvPr/>
        </p:nvCxnSpPr>
        <p:spPr bwMode="auto">
          <a:xfrm>
            <a:off x="7895794" y="162790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1CEF1-4F80-489A-AB75-4CB1468E1A5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776845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CCB04D-B170-4A29-A227-1CDBA41364AC}"/>
              </a:ext>
            </a:extLst>
          </p:cNvPr>
          <p:cNvSpPr/>
          <p:nvPr/>
        </p:nvSpPr>
        <p:spPr bwMode="auto">
          <a:xfrm>
            <a:off x="3813896" y="966354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Rasp pi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2DCDD1-9920-4ADE-B2AE-5295A5F20347}"/>
              </a:ext>
            </a:extLst>
          </p:cNvPr>
          <p:cNvSpPr/>
          <p:nvPr/>
        </p:nvSpPr>
        <p:spPr bwMode="auto">
          <a:xfrm>
            <a:off x="7159339" y="945572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Cloud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BFE809-4E87-49D9-9D68-97A6A51782F2}"/>
              </a:ext>
            </a:extLst>
          </p:cNvPr>
          <p:cNvSpPr/>
          <p:nvPr/>
        </p:nvSpPr>
        <p:spPr bwMode="auto">
          <a:xfrm>
            <a:off x="457200" y="966354"/>
            <a:ext cx="1527461" cy="810491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Geolocation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API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806798-47C9-407B-BFE9-48E98FEE2187}"/>
              </a:ext>
            </a:extLst>
          </p:cNvPr>
          <p:cNvCxnSpPr>
            <a:cxnSpLocks/>
          </p:cNvCxnSpPr>
          <p:nvPr/>
        </p:nvCxnSpPr>
        <p:spPr bwMode="auto">
          <a:xfrm>
            <a:off x="1175903" y="1756063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5FE887-B1EB-4C26-8AF0-576A7F4E0E20}"/>
              </a:ext>
            </a:extLst>
          </p:cNvPr>
          <p:cNvCxnSpPr/>
          <p:nvPr/>
        </p:nvCxnSpPr>
        <p:spPr bwMode="auto">
          <a:xfrm flipH="1">
            <a:off x="1175903" y="2400300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A48906-3939-4923-BDB1-2712DF1E7B87}"/>
              </a:ext>
            </a:extLst>
          </p:cNvPr>
          <p:cNvCxnSpPr/>
          <p:nvPr/>
        </p:nvCxnSpPr>
        <p:spPr bwMode="auto">
          <a:xfrm>
            <a:off x="1197551" y="2959315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E96A5-F4FA-40E1-8332-2B4186B3FB71}"/>
              </a:ext>
            </a:extLst>
          </p:cNvPr>
          <p:cNvSpPr txBox="1"/>
          <p:nvPr/>
        </p:nvSpPr>
        <p:spPr>
          <a:xfrm>
            <a:off x="1944832" y="1729038"/>
            <a:ext cx="190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geolocation body {AP list}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48CA1-854D-441F-84DD-E4FBFB7A86F1}"/>
              </a:ext>
            </a:extLst>
          </p:cNvPr>
          <p:cNvSpPr txBox="1"/>
          <p:nvPr/>
        </p:nvSpPr>
        <p:spPr>
          <a:xfrm>
            <a:off x="2432338" y="2629492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E8E424-1192-47AC-A090-2C6284C7E326}"/>
              </a:ext>
            </a:extLst>
          </p:cNvPr>
          <p:cNvCxnSpPr/>
          <p:nvPr/>
        </p:nvCxnSpPr>
        <p:spPr bwMode="auto">
          <a:xfrm>
            <a:off x="4572000" y="3990109"/>
            <a:ext cx="33510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353B04-5B49-499F-8EC3-D78A79486A23}"/>
              </a:ext>
            </a:extLst>
          </p:cNvPr>
          <p:cNvSpPr txBox="1"/>
          <p:nvPr/>
        </p:nvSpPr>
        <p:spPr>
          <a:xfrm>
            <a:off x="4760771" y="3322996"/>
            <a:ext cx="329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Headers = {“geo”: “</a:t>
            </a:r>
            <a:r>
              <a:rPr lang="en-US" altLang="ko-KR" dirty="0" err="1"/>
              <a:t>lat</a:t>
            </a:r>
            <a:r>
              <a:rPr lang="en-US" altLang="ko-KR" dirty="0"/>
              <a:t>, </a:t>
            </a:r>
            <a:r>
              <a:rPr lang="en-US" altLang="ko-KR" dirty="0" err="1"/>
              <a:t>lng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	   “auth”: “</a:t>
            </a:r>
            <a:r>
              <a:rPr lang="en-US" altLang="ko-KR" dirty="0" err="1"/>
              <a:t>user_id</a:t>
            </a:r>
            <a:r>
              <a:rPr lang="en-US" altLang="ko-KR" dirty="0"/>
              <a:t>”}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8D26D-0F58-4DCD-875F-C15461752A8D}"/>
              </a:ext>
            </a:extLst>
          </p:cNvPr>
          <p:cNvCxnSpPr/>
          <p:nvPr/>
        </p:nvCxnSpPr>
        <p:spPr bwMode="auto">
          <a:xfrm flipH="1">
            <a:off x="4572000" y="4821382"/>
            <a:ext cx="33237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80325-3A17-48BF-B4CC-3726535D1867}"/>
              </a:ext>
            </a:extLst>
          </p:cNvPr>
          <p:cNvSpPr txBox="1"/>
          <p:nvPr/>
        </p:nvSpPr>
        <p:spPr>
          <a:xfrm>
            <a:off x="5390280" y="4438194"/>
            <a:ext cx="32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 or 403</a:t>
            </a:r>
          </a:p>
        </p:txBody>
      </p:sp>
    </p:spTree>
    <p:extLst>
      <p:ext uri="{BB962C8B-B14F-4D97-AF65-F5344CB8AC3E}">
        <p14:creationId xmlns:p14="http://schemas.microsoft.com/office/powerpoint/2010/main" val="213496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9A8F7C-6720-41EF-A6BF-7182DC96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위치 좌표 획득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10C7C-CD45-4329-B741-186A4526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315B8-F373-4B8F-902C-0BAF80642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온라인 미디어 6" title="[my_assistant test] login and get geo-location info">
            <a:hlinkClick r:id="" action="ppaction://media"/>
            <a:extLst>
              <a:ext uri="{FF2B5EF4-FFF2-40B4-BE49-F238E27FC236}">
                <a16:creationId xmlns:a16="http://schemas.microsoft.com/office/drawing/2014/main" id="{92785955-3FC9-4DAA-B468-2D9A422D948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8000" y="13334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BAC6B3-4408-4A5B-9C50-8F3F242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날씨 </a:t>
            </a:r>
            <a:r>
              <a:rPr lang="en-US" altLang="ko-KR" dirty="0"/>
              <a:t>/ </a:t>
            </a:r>
            <a:r>
              <a:rPr lang="ko-KR" altLang="en-US" dirty="0"/>
              <a:t>일기 예보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0E103-AB11-44B2-849F-7F80A3F07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B7E52-6EED-48A4-8D27-605B3DA1D7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AB6DB514-1102-4A90-AC52-82C3C76E5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5" y="1179884"/>
            <a:ext cx="4633362" cy="2941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49438-B965-4427-B895-E99D0AA98ABC}"/>
              </a:ext>
            </a:extLst>
          </p:cNvPr>
          <p:cNvSpPr txBox="1"/>
          <p:nvPr/>
        </p:nvSpPr>
        <p:spPr>
          <a:xfrm>
            <a:off x="696686" y="4256314"/>
            <a:ext cx="31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 알람에 맞춰 날씨정보를 제공</a:t>
            </a:r>
          </a:p>
        </p:txBody>
      </p:sp>
    </p:spTree>
    <p:extLst>
      <p:ext uri="{BB962C8B-B14F-4D97-AF65-F5344CB8AC3E}">
        <p14:creationId xmlns:p14="http://schemas.microsoft.com/office/powerpoint/2010/main" val="15935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B7C836-9FDD-41DF-9DC8-CCFD892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날씨</a:t>
            </a:r>
            <a:r>
              <a:rPr lang="en-US" altLang="ko-KR" dirty="0"/>
              <a:t>/</a:t>
            </a:r>
            <a:r>
              <a:rPr lang="ko-KR" altLang="en-US" dirty="0"/>
              <a:t>일기 예보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30BCA-5B0D-4EFC-B828-64D5FA9CA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358A-7B78-4363-A856-BD48E7DD7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F5DC48-ADB5-414A-8874-A636C5AF4257}"/>
              </a:ext>
            </a:extLst>
          </p:cNvPr>
          <p:cNvCxnSpPr>
            <a:cxnSpLocks/>
          </p:cNvCxnSpPr>
          <p:nvPr/>
        </p:nvCxnSpPr>
        <p:spPr bwMode="auto">
          <a:xfrm>
            <a:off x="7895794" y="162790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1CEF1-4F80-489A-AB75-4CB1468E1A5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776845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CCB04D-B170-4A29-A227-1CDBA41364AC}"/>
              </a:ext>
            </a:extLst>
          </p:cNvPr>
          <p:cNvSpPr/>
          <p:nvPr/>
        </p:nvSpPr>
        <p:spPr bwMode="auto">
          <a:xfrm>
            <a:off x="3813896" y="966354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Cloud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2DCDD1-9920-4ADE-B2AE-5295A5F20347}"/>
              </a:ext>
            </a:extLst>
          </p:cNvPr>
          <p:cNvSpPr/>
          <p:nvPr/>
        </p:nvSpPr>
        <p:spPr bwMode="auto">
          <a:xfrm>
            <a:off x="7159339" y="945572"/>
            <a:ext cx="1527461" cy="810491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Weather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API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BFE809-4E87-49D9-9D68-97A6A51782F2}"/>
              </a:ext>
            </a:extLst>
          </p:cNvPr>
          <p:cNvSpPr/>
          <p:nvPr/>
        </p:nvSpPr>
        <p:spPr bwMode="auto">
          <a:xfrm>
            <a:off x="457200" y="966354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Rasp pi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806798-47C9-407B-BFE9-48E98FEE2187}"/>
              </a:ext>
            </a:extLst>
          </p:cNvPr>
          <p:cNvCxnSpPr>
            <a:cxnSpLocks/>
          </p:cNvCxnSpPr>
          <p:nvPr/>
        </p:nvCxnSpPr>
        <p:spPr bwMode="auto">
          <a:xfrm>
            <a:off x="1175903" y="1756063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5FE887-B1EB-4C26-8AF0-576A7F4E0E20}"/>
              </a:ext>
            </a:extLst>
          </p:cNvPr>
          <p:cNvCxnSpPr/>
          <p:nvPr/>
        </p:nvCxnSpPr>
        <p:spPr bwMode="auto">
          <a:xfrm flipH="1">
            <a:off x="1175903" y="5564787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A48906-3939-4923-BDB1-2712DF1E7B87}"/>
              </a:ext>
            </a:extLst>
          </p:cNvPr>
          <p:cNvCxnSpPr/>
          <p:nvPr/>
        </p:nvCxnSpPr>
        <p:spPr bwMode="auto">
          <a:xfrm>
            <a:off x="1197551" y="2979818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E96A5-F4FA-40E1-8332-2B4186B3FB71}"/>
              </a:ext>
            </a:extLst>
          </p:cNvPr>
          <p:cNvSpPr txBox="1"/>
          <p:nvPr/>
        </p:nvSpPr>
        <p:spPr>
          <a:xfrm>
            <a:off x="1340646" y="1926973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/weather-svc/~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48CA1-854D-441F-84DD-E4FBFB7A86F1}"/>
              </a:ext>
            </a:extLst>
          </p:cNvPr>
          <p:cNvSpPr txBox="1"/>
          <p:nvPr/>
        </p:nvSpPr>
        <p:spPr>
          <a:xfrm>
            <a:off x="2366535" y="5195455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E8E424-1192-47AC-A090-2C6284C7E326}"/>
              </a:ext>
            </a:extLst>
          </p:cNvPr>
          <p:cNvCxnSpPr/>
          <p:nvPr/>
        </p:nvCxnSpPr>
        <p:spPr bwMode="auto">
          <a:xfrm>
            <a:off x="4572000" y="3543302"/>
            <a:ext cx="33510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353B04-5B49-499F-8EC3-D78A79486A23}"/>
              </a:ext>
            </a:extLst>
          </p:cNvPr>
          <p:cNvSpPr txBox="1"/>
          <p:nvPr/>
        </p:nvSpPr>
        <p:spPr>
          <a:xfrm>
            <a:off x="1343465" y="2311115"/>
            <a:ext cx="329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Headers = {“geo”: “</a:t>
            </a:r>
            <a:r>
              <a:rPr lang="en-US" altLang="ko-KR" dirty="0" err="1"/>
              <a:t>lat</a:t>
            </a:r>
            <a:r>
              <a:rPr lang="en-US" altLang="ko-KR" dirty="0"/>
              <a:t>, </a:t>
            </a:r>
            <a:r>
              <a:rPr lang="en-US" altLang="ko-KR" dirty="0" err="1"/>
              <a:t>lng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	   “auth”: “</a:t>
            </a:r>
            <a:r>
              <a:rPr lang="en-US" altLang="ko-KR" dirty="0" err="1"/>
              <a:t>user_id</a:t>
            </a:r>
            <a:r>
              <a:rPr lang="en-US" altLang="ko-KR" dirty="0"/>
              <a:t>”}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8D26D-0F58-4DCD-875F-C15461752A8D}"/>
              </a:ext>
            </a:extLst>
          </p:cNvPr>
          <p:cNvCxnSpPr/>
          <p:nvPr/>
        </p:nvCxnSpPr>
        <p:spPr bwMode="auto">
          <a:xfrm flipH="1">
            <a:off x="4572000" y="4821382"/>
            <a:ext cx="33237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A10949-324C-4E39-8FA6-EC0995DE9701}"/>
              </a:ext>
            </a:extLst>
          </p:cNvPr>
          <p:cNvSpPr txBox="1"/>
          <p:nvPr/>
        </p:nvSpPr>
        <p:spPr>
          <a:xfrm>
            <a:off x="5810145" y="4505094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40EF1-7037-4818-B054-7AC8927D38F0}"/>
              </a:ext>
            </a:extLst>
          </p:cNvPr>
          <p:cNvSpPr txBox="1"/>
          <p:nvPr/>
        </p:nvSpPr>
        <p:spPr>
          <a:xfrm>
            <a:off x="4866853" y="3120735"/>
            <a:ext cx="26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</a:t>
            </a:r>
            <a:r>
              <a:rPr lang="en-US" altLang="ko-KR" dirty="0" err="1"/>
              <a:t>weather?geolocation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3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9A8F7C-6720-41EF-A6BF-7182DC96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날씨</a:t>
            </a:r>
            <a:r>
              <a:rPr lang="en-US" altLang="ko-KR" dirty="0"/>
              <a:t>/</a:t>
            </a:r>
            <a:r>
              <a:rPr lang="ko-KR" altLang="en-US" dirty="0"/>
              <a:t>일기 예보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10C7C-CD45-4329-B741-186A4526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315B8-F373-4B8F-902C-0BAF80642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8" name="온라인 미디어 7" title="[my_assistant test] current weather and forecast">
            <a:hlinkClick r:id="" action="ppaction://media"/>
            <a:extLst>
              <a:ext uri="{FF2B5EF4-FFF2-40B4-BE49-F238E27FC236}">
                <a16:creationId xmlns:a16="http://schemas.microsoft.com/office/drawing/2014/main" id="{794D1508-A957-48BF-A80C-DE585D87AF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8000" y="12953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F4456A-F260-4AC6-8189-23FE8A1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9EE00-C8C3-4339-8275-CEED05451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72E8-588F-43D1-A402-1F4C3E3011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8959FBC-8858-486E-BEC5-67CFE00C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704" y="1302884"/>
            <a:ext cx="2676525" cy="1933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76ECF1-FD36-4A28-94C7-3E7E13232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71" y="1302884"/>
            <a:ext cx="2252709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EDDC3-8A4F-4811-BACC-3CE32004D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1838073"/>
            <a:ext cx="950458" cy="863195"/>
          </a:xfrm>
          <a:prstGeom prst="rect">
            <a:avLst/>
          </a:prstGeom>
        </p:spPr>
      </p:pic>
      <p:pic>
        <p:nvPicPr>
          <p:cNvPr id="11" name="그래픽 10" descr="프로그래머">
            <a:extLst>
              <a:ext uri="{FF2B5EF4-FFF2-40B4-BE49-F238E27FC236}">
                <a16:creationId xmlns:a16="http://schemas.microsoft.com/office/drawing/2014/main" id="{EE9CA0D3-4FAB-4736-B9F9-1B6E6B0A5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771" y="5097916"/>
            <a:ext cx="914400" cy="914400"/>
          </a:xfrm>
          <a:prstGeom prst="rect">
            <a:avLst/>
          </a:prstGeom>
        </p:spPr>
      </p:pic>
      <p:pic>
        <p:nvPicPr>
          <p:cNvPr id="13" name="그래픽 12" descr="스마트폰">
            <a:extLst>
              <a:ext uri="{FF2B5EF4-FFF2-40B4-BE49-F238E27FC236}">
                <a16:creationId xmlns:a16="http://schemas.microsoft.com/office/drawing/2014/main" id="{5FB9BDCE-15C3-48F0-BFDA-99434A12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4343" y="4104130"/>
            <a:ext cx="914400" cy="914400"/>
          </a:xfrm>
          <a:prstGeom prst="rect">
            <a:avLst/>
          </a:prstGeom>
        </p:spPr>
      </p:pic>
      <p:pic>
        <p:nvPicPr>
          <p:cNvPr id="17" name="그래픽 16" descr="무선">
            <a:extLst>
              <a:ext uri="{FF2B5EF4-FFF2-40B4-BE49-F238E27FC236}">
                <a16:creationId xmlns:a16="http://schemas.microsoft.com/office/drawing/2014/main" id="{7DC21C95-2066-4C3E-BF49-386AE7D87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847753">
            <a:off x="2116208" y="4918368"/>
            <a:ext cx="763336" cy="7633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E2D4ED-A836-4F3C-B5D7-72C9313CEE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2551" y="4109697"/>
            <a:ext cx="2333056" cy="22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</a:t>
            </a:r>
            <a:r>
              <a:rPr lang="ko-KR" altLang="en-US" sz="2000" dirty="0"/>
              <a:t> </a:t>
            </a:r>
            <a:r>
              <a:rPr lang="en-US" altLang="ko-KR" sz="2000" dirty="0"/>
              <a:t>assistant</a:t>
            </a:r>
            <a:r>
              <a:rPr lang="ko-KR" altLang="en-US" sz="2000" dirty="0"/>
              <a:t>는 개인 비서처럼 사용자가 요구하는 작업을 처리하고 사용자에게 특화된 서비스를 제공하는 </a:t>
            </a:r>
            <a:r>
              <a:rPr lang="en-US" altLang="ko-KR" sz="2000" dirty="0"/>
              <a:t>software agent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virtual assistant service?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2A1F8-E91C-443A-AD20-344A9B72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00" y="3045018"/>
            <a:ext cx="1800000" cy="1909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ED041F-DCBF-4377-AD72-20CB9C62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00" y="3046109"/>
            <a:ext cx="2056400" cy="190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3DCF0-E057-4B35-BFC3-8C3FA7E6B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000" y="3046109"/>
            <a:ext cx="1800000" cy="19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B7C836-9FDD-41DF-9DC8-CCFD892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30BCA-5B0D-4EFC-B828-64D5FA9CA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358A-7B78-4363-A856-BD48E7DD7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F5DC48-ADB5-414A-8874-A636C5AF4257}"/>
              </a:ext>
            </a:extLst>
          </p:cNvPr>
          <p:cNvCxnSpPr>
            <a:cxnSpLocks/>
          </p:cNvCxnSpPr>
          <p:nvPr/>
        </p:nvCxnSpPr>
        <p:spPr bwMode="auto">
          <a:xfrm>
            <a:off x="8488075" y="150812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1CEF1-4F80-489A-AB75-4CB1468E1A5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50812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806798-47C9-407B-BFE9-48E98FEE2187}"/>
              </a:ext>
            </a:extLst>
          </p:cNvPr>
          <p:cNvCxnSpPr>
            <a:cxnSpLocks/>
          </p:cNvCxnSpPr>
          <p:nvPr/>
        </p:nvCxnSpPr>
        <p:spPr bwMode="auto">
          <a:xfrm>
            <a:off x="670322" y="1540335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E96A5-F4FA-40E1-8332-2B4186B3FB71}"/>
              </a:ext>
            </a:extLst>
          </p:cNvPr>
          <p:cNvSpPr txBox="1"/>
          <p:nvPr/>
        </p:nvSpPr>
        <p:spPr>
          <a:xfrm>
            <a:off x="623991" y="1777675"/>
            <a:ext cx="200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/schedule-svc/~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48CA1-854D-441F-84DD-E4FBFB7A86F1}"/>
              </a:ext>
            </a:extLst>
          </p:cNvPr>
          <p:cNvSpPr txBox="1"/>
          <p:nvPr/>
        </p:nvSpPr>
        <p:spPr>
          <a:xfrm>
            <a:off x="4312320" y="5275940"/>
            <a:ext cx="30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Json(route, duration, cost…)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10949-324C-4E39-8FA6-EC0995DE9701}"/>
              </a:ext>
            </a:extLst>
          </p:cNvPr>
          <p:cNvSpPr txBox="1"/>
          <p:nvPr/>
        </p:nvSpPr>
        <p:spPr>
          <a:xfrm>
            <a:off x="3776236" y="3949586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(</a:t>
            </a:r>
            <a:r>
              <a:rPr lang="en-US" altLang="ko-KR" dirty="0" err="1"/>
              <a:t>lat,lng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40EF1-7037-4818-B054-7AC8927D38F0}"/>
              </a:ext>
            </a:extLst>
          </p:cNvPr>
          <p:cNvSpPr txBox="1"/>
          <p:nvPr/>
        </p:nvSpPr>
        <p:spPr>
          <a:xfrm>
            <a:off x="3439186" y="3475375"/>
            <a:ext cx="26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geocoding/address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CCAA16-B28E-4DA6-A887-F2070BB5988C}"/>
              </a:ext>
            </a:extLst>
          </p:cNvPr>
          <p:cNvSpPr/>
          <p:nvPr/>
        </p:nvSpPr>
        <p:spPr bwMode="auto">
          <a:xfrm>
            <a:off x="1950838" y="947960"/>
            <a:ext cx="1340645" cy="584938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Cloud Server</a:t>
            </a: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AC14A5F-EB55-45F0-B301-13AC1A351D72}"/>
              </a:ext>
            </a:extLst>
          </p:cNvPr>
          <p:cNvSpPr/>
          <p:nvPr/>
        </p:nvSpPr>
        <p:spPr bwMode="auto">
          <a:xfrm>
            <a:off x="0" y="923191"/>
            <a:ext cx="1340645" cy="584938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Rasp pi</a:t>
            </a: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167CFD-B1E1-4FC5-B363-DDDB4B4A5DA4}"/>
              </a:ext>
            </a:extLst>
          </p:cNvPr>
          <p:cNvCxnSpPr>
            <a:cxnSpLocks/>
          </p:cNvCxnSpPr>
          <p:nvPr/>
        </p:nvCxnSpPr>
        <p:spPr bwMode="auto">
          <a:xfrm>
            <a:off x="2632797" y="1540335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8930680-3C2F-4767-8957-B7DA3458C4C2}"/>
              </a:ext>
            </a:extLst>
          </p:cNvPr>
          <p:cNvSpPr/>
          <p:nvPr/>
        </p:nvSpPr>
        <p:spPr bwMode="auto">
          <a:xfrm>
            <a:off x="3901677" y="939909"/>
            <a:ext cx="1340645" cy="584938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Calendar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API server</a:t>
            </a: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54483D-6688-4F02-BD0E-8BCB4FBDE82E}"/>
              </a:ext>
            </a:extLst>
          </p:cNvPr>
          <p:cNvSpPr/>
          <p:nvPr/>
        </p:nvSpPr>
        <p:spPr bwMode="auto">
          <a:xfrm>
            <a:off x="5852516" y="928660"/>
            <a:ext cx="1340645" cy="584938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Geocoding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API server</a:t>
            </a: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74158BB-94E7-4658-B437-70F5172AA738}"/>
              </a:ext>
            </a:extLst>
          </p:cNvPr>
          <p:cNvSpPr/>
          <p:nvPr/>
        </p:nvSpPr>
        <p:spPr bwMode="auto">
          <a:xfrm>
            <a:off x="7803355" y="939909"/>
            <a:ext cx="1340645" cy="584938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Direction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API server</a:t>
            </a: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AB21E66-2E85-4587-963D-4866E9CBB379}"/>
              </a:ext>
            </a:extLst>
          </p:cNvPr>
          <p:cNvCxnSpPr>
            <a:cxnSpLocks/>
          </p:cNvCxnSpPr>
          <p:nvPr/>
        </p:nvCxnSpPr>
        <p:spPr bwMode="auto">
          <a:xfrm>
            <a:off x="6522028" y="150812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3B7B90-2065-49B6-BAC3-EB1F87D3E8F2}"/>
              </a:ext>
            </a:extLst>
          </p:cNvPr>
          <p:cNvCxnSpPr/>
          <p:nvPr/>
        </p:nvCxnSpPr>
        <p:spPr bwMode="auto">
          <a:xfrm>
            <a:off x="711025" y="2254827"/>
            <a:ext cx="196247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083E57-4615-43C2-BF34-32BB11197073}"/>
              </a:ext>
            </a:extLst>
          </p:cNvPr>
          <p:cNvSpPr txBox="1"/>
          <p:nvPr/>
        </p:nvSpPr>
        <p:spPr>
          <a:xfrm>
            <a:off x="2652122" y="2148229"/>
            <a:ext cx="200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/calendar/events 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84CBBC-8D4B-4775-860F-799805DBBC70}"/>
              </a:ext>
            </a:extLst>
          </p:cNvPr>
          <p:cNvCxnSpPr/>
          <p:nvPr/>
        </p:nvCxnSpPr>
        <p:spPr bwMode="auto">
          <a:xfrm>
            <a:off x="2621160" y="2511529"/>
            <a:ext cx="196247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33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11C8CB-5781-4A4B-A706-9E1C7926DBB2}"/>
              </a:ext>
            </a:extLst>
          </p:cNvPr>
          <p:cNvCxnSpPr>
            <a:cxnSpLocks/>
          </p:cNvCxnSpPr>
          <p:nvPr/>
        </p:nvCxnSpPr>
        <p:spPr bwMode="auto">
          <a:xfrm>
            <a:off x="2642858" y="3880720"/>
            <a:ext cx="39311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EAFF9E5-124E-4BC9-B48A-63F3BF7870D6}"/>
              </a:ext>
            </a:extLst>
          </p:cNvPr>
          <p:cNvCxnSpPr/>
          <p:nvPr/>
        </p:nvCxnSpPr>
        <p:spPr bwMode="auto">
          <a:xfrm flipH="1">
            <a:off x="2652122" y="2930236"/>
            <a:ext cx="19198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4E205F-E2D8-4733-980F-7F242F2BCE9A}"/>
              </a:ext>
            </a:extLst>
          </p:cNvPr>
          <p:cNvSpPr txBox="1"/>
          <p:nvPr/>
        </p:nvSpPr>
        <p:spPr>
          <a:xfrm>
            <a:off x="2998426" y="2598569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(events)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729E84-E3F4-40ED-8C52-9ADFBE1E842B}"/>
              </a:ext>
            </a:extLst>
          </p:cNvPr>
          <p:cNvCxnSpPr/>
          <p:nvPr/>
        </p:nvCxnSpPr>
        <p:spPr bwMode="auto">
          <a:xfrm flipH="1">
            <a:off x="2673500" y="4353790"/>
            <a:ext cx="386990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1027C8-5385-499B-B3F0-B4D7D6F17362}"/>
              </a:ext>
            </a:extLst>
          </p:cNvPr>
          <p:cNvCxnSpPr>
            <a:cxnSpLocks/>
          </p:cNvCxnSpPr>
          <p:nvPr/>
        </p:nvCxnSpPr>
        <p:spPr bwMode="auto">
          <a:xfrm>
            <a:off x="2632793" y="5150427"/>
            <a:ext cx="591768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6F0BA2-CC5E-4E13-95A8-C9776C39704E}"/>
              </a:ext>
            </a:extLst>
          </p:cNvPr>
          <p:cNvSpPr txBox="1"/>
          <p:nvPr/>
        </p:nvSpPr>
        <p:spPr>
          <a:xfrm>
            <a:off x="3656523" y="4707720"/>
            <a:ext cx="46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direction/?origin=</a:t>
            </a:r>
            <a:r>
              <a:rPr lang="en-US" altLang="ko-KR" dirty="0" err="1"/>
              <a:t>lat,lng&amp;goal</a:t>
            </a:r>
            <a:r>
              <a:rPr lang="en-US" altLang="ko-KR" dirty="0"/>
              <a:t>=</a:t>
            </a:r>
            <a:r>
              <a:rPr lang="en-US" altLang="ko-KR" dirty="0" err="1"/>
              <a:t>lat,lng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C57148-7105-4CBA-8125-417D41F7E7C0}"/>
              </a:ext>
            </a:extLst>
          </p:cNvPr>
          <p:cNvCxnSpPr/>
          <p:nvPr/>
        </p:nvCxnSpPr>
        <p:spPr bwMode="auto">
          <a:xfrm flipH="1">
            <a:off x="2632793" y="5645272"/>
            <a:ext cx="585251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873A9A-67CF-4DF2-B9CC-A880C0AB5B62}"/>
              </a:ext>
            </a:extLst>
          </p:cNvPr>
          <p:cNvCxnSpPr/>
          <p:nvPr/>
        </p:nvCxnSpPr>
        <p:spPr bwMode="auto">
          <a:xfrm flipH="1">
            <a:off x="658689" y="6038718"/>
            <a:ext cx="196247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C42EC7-E215-4F2B-A6B4-DCDA71D39F82}"/>
              </a:ext>
            </a:extLst>
          </p:cNvPr>
          <p:cNvSpPr txBox="1"/>
          <p:nvPr/>
        </p:nvSpPr>
        <p:spPr>
          <a:xfrm>
            <a:off x="1214693" y="5678461"/>
            <a:ext cx="82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7503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9A8F7C-6720-41EF-A6BF-7182DC96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10C7C-CD45-4329-B741-186A4526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315B8-F373-4B8F-902C-0BAF80642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온라인 미디어 6" title="[my_assistant test] next schedule">
            <a:hlinkClick r:id="" action="ppaction://media"/>
            <a:extLst>
              <a:ext uri="{FF2B5EF4-FFF2-40B4-BE49-F238E27FC236}">
                <a16:creationId xmlns:a16="http://schemas.microsoft.com/office/drawing/2014/main" id="{995D1A04-ACED-42F0-B2AE-15830F18167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8800" y="13334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F5B8C2-E505-46D0-B530-E0F8557F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99" y="1039115"/>
            <a:ext cx="3698630" cy="29015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64D5D45-E271-4C0A-8A36-EEE8B90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 추천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8081-8B9B-4FD1-A8A9-8180D8E4B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CE090-981B-499F-A4BD-C38818ED0C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954EC-8113-4524-8598-A7D527C3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77" y="1608359"/>
            <a:ext cx="1673975" cy="201113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8C8130-CBB4-496B-A3AB-0A0AFCBF0199}"/>
              </a:ext>
            </a:extLst>
          </p:cNvPr>
          <p:cNvCxnSpPr/>
          <p:nvPr/>
        </p:nvCxnSpPr>
        <p:spPr bwMode="auto">
          <a:xfrm>
            <a:off x="4114800" y="2613927"/>
            <a:ext cx="128451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7D35351-EE3F-4603-9671-396E8898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77" y="3856264"/>
            <a:ext cx="1819517" cy="1766668"/>
          </a:xfrm>
          <a:prstGeom prst="rect">
            <a:avLst/>
          </a:prstGeom>
        </p:spPr>
      </p:pic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DED862F6-C94E-47AC-9503-97486CC78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406" y="470853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E0178D-2FC7-4903-A15B-8CC475C4F951}"/>
              </a:ext>
            </a:extLst>
          </p:cNvPr>
          <p:cNvSpPr txBox="1"/>
          <p:nvPr/>
        </p:nvSpPr>
        <p:spPr>
          <a:xfrm>
            <a:off x="5595257" y="5769429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Meat    rice   noodles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185266-0883-45B9-9C3C-990B2BA4C3FA}"/>
              </a:ext>
            </a:extLst>
          </p:cNvPr>
          <p:cNvCxnSpPr/>
          <p:nvPr/>
        </p:nvCxnSpPr>
        <p:spPr bwMode="auto">
          <a:xfrm>
            <a:off x="2472314" y="5170714"/>
            <a:ext cx="2927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4415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B7C836-9FDD-41DF-9DC8-CCFD892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 추천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30BCA-5B0D-4EFC-B828-64D5FA9CA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358A-7B78-4363-A856-BD48E7DD7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F5DC48-ADB5-414A-8874-A636C5AF4257}"/>
              </a:ext>
            </a:extLst>
          </p:cNvPr>
          <p:cNvCxnSpPr>
            <a:cxnSpLocks/>
          </p:cNvCxnSpPr>
          <p:nvPr/>
        </p:nvCxnSpPr>
        <p:spPr bwMode="auto">
          <a:xfrm>
            <a:off x="7895794" y="1627909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51CEF1-4F80-489A-AB75-4CB1468E1A5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776845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CCB04D-B170-4A29-A227-1CDBA41364AC}"/>
              </a:ext>
            </a:extLst>
          </p:cNvPr>
          <p:cNvSpPr/>
          <p:nvPr/>
        </p:nvSpPr>
        <p:spPr bwMode="auto">
          <a:xfrm>
            <a:off x="3813896" y="966354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Cloud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2DCDD1-9920-4ADE-B2AE-5295A5F20347}"/>
              </a:ext>
            </a:extLst>
          </p:cNvPr>
          <p:cNvSpPr/>
          <p:nvPr/>
        </p:nvSpPr>
        <p:spPr bwMode="auto">
          <a:xfrm>
            <a:off x="7159339" y="945572"/>
            <a:ext cx="1527461" cy="810491"/>
          </a:xfrm>
          <a:prstGeom prst="round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  <a:ea typeface="굴림" pitchFamily="50" charset="-127"/>
              </a:rPr>
              <a:t>한양대</a:t>
            </a:r>
            <a:endParaRPr lang="en-US" altLang="ko-KR" sz="2000" dirty="0"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오늘의 메뉴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BFE809-4E87-49D9-9D68-97A6A51782F2}"/>
              </a:ext>
            </a:extLst>
          </p:cNvPr>
          <p:cNvSpPr/>
          <p:nvPr/>
        </p:nvSpPr>
        <p:spPr bwMode="auto">
          <a:xfrm>
            <a:off x="457200" y="966354"/>
            <a:ext cx="1527461" cy="810491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Rasp pi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806798-47C9-407B-BFE9-48E98FEE2187}"/>
              </a:ext>
            </a:extLst>
          </p:cNvPr>
          <p:cNvCxnSpPr>
            <a:cxnSpLocks/>
          </p:cNvCxnSpPr>
          <p:nvPr/>
        </p:nvCxnSpPr>
        <p:spPr bwMode="auto">
          <a:xfrm>
            <a:off x="1175903" y="1756063"/>
            <a:ext cx="0" cy="474518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5FE887-B1EB-4C26-8AF0-576A7F4E0E20}"/>
              </a:ext>
            </a:extLst>
          </p:cNvPr>
          <p:cNvCxnSpPr/>
          <p:nvPr/>
        </p:nvCxnSpPr>
        <p:spPr bwMode="auto">
          <a:xfrm flipH="1">
            <a:off x="1175903" y="5564787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A48906-3939-4923-BDB1-2712DF1E7B87}"/>
              </a:ext>
            </a:extLst>
          </p:cNvPr>
          <p:cNvCxnSpPr/>
          <p:nvPr/>
        </p:nvCxnSpPr>
        <p:spPr bwMode="auto">
          <a:xfrm>
            <a:off x="1197551" y="2460272"/>
            <a:ext cx="339609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E96A5-F4FA-40E1-8332-2B4186B3FB71}"/>
              </a:ext>
            </a:extLst>
          </p:cNvPr>
          <p:cNvSpPr txBox="1"/>
          <p:nvPr/>
        </p:nvSpPr>
        <p:spPr>
          <a:xfrm>
            <a:off x="1370249" y="2053381"/>
            <a:ext cx="30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/meal-svc/recommendation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48CA1-854D-441F-84DD-E4FBFB7A86F1}"/>
              </a:ext>
            </a:extLst>
          </p:cNvPr>
          <p:cNvSpPr txBox="1"/>
          <p:nvPr/>
        </p:nvSpPr>
        <p:spPr>
          <a:xfrm>
            <a:off x="2366535" y="5195455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E8E424-1192-47AC-A090-2C6284C7E326}"/>
              </a:ext>
            </a:extLst>
          </p:cNvPr>
          <p:cNvCxnSpPr/>
          <p:nvPr/>
        </p:nvCxnSpPr>
        <p:spPr bwMode="auto">
          <a:xfrm>
            <a:off x="4593648" y="3283530"/>
            <a:ext cx="33510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353B04-5B49-499F-8EC3-D78A79486A23}"/>
              </a:ext>
            </a:extLst>
          </p:cNvPr>
          <p:cNvSpPr txBox="1"/>
          <p:nvPr/>
        </p:nvSpPr>
        <p:spPr>
          <a:xfrm>
            <a:off x="5341357" y="2896496"/>
            <a:ext cx="32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scraping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78D26D-0F58-4DCD-875F-C15461752A8D}"/>
              </a:ext>
            </a:extLst>
          </p:cNvPr>
          <p:cNvCxnSpPr/>
          <p:nvPr/>
        </p:nvCxnSpPr>
        <p:spPr bwMode="auto">
          <a:xfrm flipH="1">
            <a:off x="4572000" y="4821382"/>
            <a:ext cx="33237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A10949-324C-4E39-8FA6-EC0995DE9701}"/>
              </a:ext>
            </a:extLst>
          </p:cNvPr>
          <p:cNvSpPr txBox="1"/>
          <p:nvPr/>
        </p:nvSpPr>
        <p:spPr>
          <a:xfrm>
            <a:off x="5810145" y="4505094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1651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9A8F7C-6720-41EF-A6BF-7182DC96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 추천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10C7C-CD45-4329-B741-186A4526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315B8-F373-4B8F-902C-0BAF80642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8" name="온라인 미디어 7" title="[my_assistant test] meal recommendation">
            <a:hlinkClick r:id="" action="ppaction://media"/>
            <a:extLst>
              <a:ext uri="{FF2B5EF4-FFF2-40B4-BE49-F238E27FC236}">
                <a16:creationId xmlns:a16="http://schemas.microsoft.com/office/drawing/2014/main" id="{8AB34136-944B-41C9-9B9D-038E1ABAB14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8000" y="13334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7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0D9CDE-ECFD-4C85-825E-AEB594D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7BC0C-D77E-4004-8735-A0B49957D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77BF9-F34F-46D5-97C3-FBE391475B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194E7C-37ED-4887-926C-63BE9099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04912"/>
            <a:ext cx="5629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6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D24946-3813-404E-8B81-42D53484A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71" y="4139293"/>
            <a:ext cx="5570858" cy="174579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0F38CC0-8B27-4A71-ADD7-980C7364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D9DA5-29F7-408E-943A-0E146354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E7F00-EEDB-4D0F-A4EA-CE09E3CA62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37139B-C422-42A8-8917-27682CA8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3" y="838200"/>
            <a:ext cx="5457825" cy="21812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115EBFA-7ED3-4B2B-A852-ECEA9F3BAC23}"/>
              </a:ext>
            </a:extLst>
          </p:cNvPr>
          <p:cNvSpPr/>
          <p:nvPr/>
        </p:nvSpPr>
        <p:spPr bwMode="auto">
          <a:xfrm>
            <a:off x="3654152" y="2884714"/>
            <a:ext cx="1589314" cy="953862"/>
          </a:xfrm>
          <a:prstGeom prst="down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41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A29F452-E57A-4421-AD02-EED02F79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9DE3E-92C2-4E23-ABA5-33AC1F860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6291-42C0-4B1A-BF79-0A8B433FFB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68C458D-99F8-4155-8875-C3C621B26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340" y="1021439"/>
            <a:ext cx="1475509" cy="1558767"/>
          </a:xfrm>
          <a:prstGeom prst="rect">
            <a:avLst/>
          </a:prstGeom>
        </p:spPr>
      </p:pic>
      <p:pic>
        <p:nvPicPr>
          <p:cNvPr id="11" name="내용 개체 틀 6" descr="남자">
            <a:extLst>
              <a:ext uri="{FF2B5EF4-FFF2-40B4-BE49-F238E27FC236}">
                <a16:creationId xmlns:a16="http://schemas.microsoft.com/office/drawing/2014/main" id="{5E63331E-CBAA-40B2-827E-61F7E91E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447800" y="1281344"/>
            <a:ext cx="1298862" cy="12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251C92-2B93-47DA-BEF2-F2E6B3EF7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245" y="3906100"/>
            <a:ext cx="1475509" cy="1410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87831A-4EE6-424F-8C60-43721953D4A0}"/>
              </a:ext>
            </a:extLst>
          </p:cNvPr>
          <p:cNvSpPr txBox="1"/>
          <p:nvPr/>
        </p:nvSpPr>
        <p:spPr>
          <a:xfrm>
            <a:off x="3432462" y="5389488"/>
            <a:ext cx="227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Recommender system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D1ABED-8685-4F0E-B226-0A760A98B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320" y="928621"/>
            <a:ext cx="1445361" cy="87220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97ED43-AD46-4BF4-A6AA-279E8219E9AB}"/>
              </a:ext>
            </a:extLst>
          </p:cNvPr>
          <p:cNvCxnSpPr/>
          <p:nvPr/>
        </p:nvCxnSpPr>
        <p:spPr bwMode="auto">
          <a:xfrm>
            <a:off x="2545773" y="2005445"/>
            <a:ext cx="397971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D60B3F-3C24-42F5-BCF6-67D6646EAF31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5294681" y="2580206"/>
            <a:ext cx="1840414" cy="159693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15D51-1533-4373-BEEE-5AE7F3AED730}"/>
              </a:ext>
            </a:extLst>
          </p:cNvPr>
          <p:cNvCxnSpPr/>
          <p:nvPr/>
        </p:nvCxnSpPr>
        <p:spPr bwMode="auto">
          <a:xfrm flipH="1" flipV="1">
            <a:off x="2265218" y="2580206"/>
            <a:ext cx="1569027" cy="190866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5B209C-E848-4AD8-B13B-0C6449651C3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610955" y="3634173"/>
            <a:ext cx="1447200" cy="8712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029434A2-8C95-4A0C-A3FB-C7D648CE4A71}"/>
              </a:ext>
            </a:extLst>
          </p:cNvPr>
          <p:cNvSpPr/>
          <p:nvPr/>
        </p:nvSpPr>
        <p:spPr bwMode="auto">
          <a:xfrm rot="7898302">
            <a:off x="3087998" y="1960120"/>
            <a:ext cx="6387188" cy="3207885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FBC58-FAB2-4689-9737-999F6C4DFF31}"/>
              </a:ext>
            </a:extLst>
          </p:cNvPr>
          <p:cNvSpPr txBox="1"/>
          <p:nvPr/>
        </p:nvSpPr>
        <p:spPr>
          <a:xfrm>
            <a:off x="6552480" y="4003242"/>
            <a:ext cx="227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192114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8E902-73D6-43D5-8F85-466CB6CD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9F630-A2A9-4964-900F-A8C9D8449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11E78-F8A3-41D9-BE78-E7D1F71020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D1EBD-7FC7-40A2-BAF3-60D4BA5C9C9A}"/>
              </a:ext>
            </a:extLst>
          </p:cNvPr>
          <p:cNvSpPr txBox="1"/>
          <p:nvPr/>
        </p:nvSpPr>
        <p:spPr>
          <a:xfrm>
            <a:off x="457200" y="5970814"/>
            <a:ext cx="822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://goherab.tistory.com/52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nc/3.0/"/>
              </a:rPr>
              <a:t>CC BY-NC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2DC20-58D0-4BDC-BEB5-0EAF9E6E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452802-2E8A-4239-984B-1C80F418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범용적인 </a:t>
            </a:r>
            <a:r>
              <a:rPr lang="en-US" altLang="ko-KR" dirty="0"/>
              <a:t>Assistant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가 아닌 특정 사용자를 타겟으로 하는</a:t>
            </a:r>
            <a:endParaRPr lang="en-US" altLang="ko-KR" dirty="0"/>
          </a:p>
          <a:p>
            <a:r>
              <a:rPr lang="en-US" altLang="ko-KR" dirty="0"/>
              <a:t>Customizable</a:t>
            </a:r>
            <a:r>
              <a:rPr lang="ko-KR" altLang="en-US" dirty="0"/>
              <a:t> </a:t>
            </a:r>
            <a:r>
              <a:rPr lang="en-US" altLang="ko-KR" dirty="0"/>
              <a:t>Assistant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</a:p>
          <a:p>
            <a:endParaRPr lang="en-US" altLang="ko-KR" dirty="0"/>
          </a:p>
          <a:p>
            <a:r>
              <a:rPr lang="ko-KR" altLang="en-US" dirty="0"/>
              <a:t>내가 안 쓰는 기능은 없애고 필요한 기능은 만들어서 추가 할 수 있는 나 자신에게 최적화된 </a:t>
            </a:r>
            <a:r>
              <a:rPr lang="en-US" altLang="ko-KR" dirty="0"/>
              <a:t>assistant service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E9147E-DB40-45C8-B7B1-81FBD7C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from other assistant services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03420-6522-4DAD-B5D4-5513AD728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4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E9147E-DB40-45C8-B7B1-81FBD7C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from other assistant services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03420-6522-4DAD-B5D4-5513AD728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F67A9-6C78-4FBA-B966-2CEB9C4929F4}"/>
              </a:ext>
            </a:extLst>
          </p:cNvPr>
          <p:cNvSpPr txBox="1"/>
          <p:nvPr/>
        </p:nvSpPr>
        <p:spPr>
          <a:xfrm>
            <a:off x="4572000" y="1491915"/>
            <a:ext cx="3614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위치에서 다음 일정 장소까지 늦지 않게 도착 할 수 있는 가장 늦은 출발시각과 같은 </a:t>
            </a:r>
            <a:endParaRPr lang="en-US" altLang="ko-KR" dirty="0"/>
          </a:p>
          <a:p>
            <a:r>
              <a:rPr lang="ko-KR" altLang="en-US" dirty="0"/>
              <a:t>구체적이고 어려운 질문에 대답을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8268AE3-D931-4E31-9D2D-B3DF88E7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006642"/>
            <a:ext cx="3043237" cy="5410200"/>
          </a:xfrm>
        </p:spPr>
      </p:pic>
    </p:spTree>
    <p:extLst>
      <p:ext uri="{BB962C8B-B14F-4D97-AF65-F5344CB8AC3E}">
        <p14:creationId xmlns:p14="http://schemas.microsoft.com/office/powerpoint/2010/main" val="175684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E9147E-DB40-45C8-B7B1-81FBD7C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 from other assistant services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03420-6522-4DAD-B5D4-5513AD728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F67A9-6C78-4FBA-B966-2CEB9C4929F4}"/>
              </a:ext>
            </a:extLst>
          </p:cNvPr>
          <p:cNvSpPr txBox="1"/>
          <p:nvPr/>
        </p:nvSpPr>
        <p:spPr>
          <a:xfrm>
            <a:off x="4572000" y="1491915"/>
            <a:ext cx="3614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기호에 따른 점심 추천을 해줄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사용자가 기피하는 음식이나 선호하는 음식을 카드결제 내역을 이용하거나 직접 사용자의 취향을 입력하는 방식으로 하 확인 하여 추천 할 수 있다</a:t>
            </a:r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4FF67C-2856-40BF-8BA3-CC6ABA98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066800"/>
            <a:ext cx="3043237" cy="5410200"/>
          </a:xfrm>
        </p:spPr>
      </p:pic>
    </p:spTree>
    <p:extLst>
      <p:ext uri="{BB962C8B-B14F-4D97-AF65-F5344CB8AC3E}">
        <p14:creationId xmlns:p14="http://schemas.microsoft.com/office/powerpoint/2010/main" val="29130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아침 잠이 많아 조금이라도 더 늦장 부리고 싶은 욕구 실현에 도움을 주는 프로그램을 개발하고 싶었다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아침에 해야 할 일을 효율적</a:t>
            </a:r>
            <a:r>
              <a:rPr lang="en-US" altLang="ko-KR" sz="1800" dirty="0"/>
              <a:t>?</a:t>
            </a:r>
            <a:r>
              <a:rPr lang="ko-KR" altLang="en-US" sz="1800" dirty="0"/>
              <a:t>으로 하여 조금이라도 더 침대에서 눈감고 있고 싶었다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아침에 꼭 확인해야 하는 정보들</a:t>
            </a:r>
            <a:endParaRPr lang="en-US" altLang="ko-KR" sz="1800" dirty="0"/>
          </a:p>
          <a:p>
            <a:r>
              <a:rPr lang="ko-KR" altLang="en-US" sz="1800" dirty="0"/>
              <a:t>우산 챙겨야 하는지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오늘은 마스크를 써야 하는지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집에서 몇 시에 나가야 지각을 면할 수 있는지 즉 몇 시까지 침대에 누워있어도 되는지</a:t>
            </a:r>
          </a:p>
          <a:p>
            <a:endParaRPr lang="en-US" altLang="ko-KR" sz="1800" dirty="0"/>
          </a:p>
          <a:p>
            <a:r>
              <a:rPr lang="ko-KR" altLang="en-US" sz="1800" dirty="0"/>
              <a:t>나 자신에게 가장 최적화되어 있는 </a:t>
            </a:r>
            <a:r>
              <a:rPr lang="en-US" altLang="ko-KR" sz="1800" dirty="0"/>
              <a:t>virtual assistant service</a:t>
            </a:r>
            <a:r>
              <a:rPr lang="ko-KR" altLang="en-US" sz="1800" dirty="0"/>
              <a:t>를 개발하고 싶음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9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A66B312-3631-4F0D-B510-BAC9D5043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06" y="1010792"/>
            <a:ext cx="5558788" cy="355785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27D7496-CA77-4253-9D37-C80580F9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97838-CFB5-4451-BDBF-CE4A4B0F4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DD2FE-8E87-4D12-A081-C381F58EF6F2}"/>
              </a:ext>
            </a:extLst>
          </p:cNvPr>
          <p:cNvSpPr txBox="1"/>
          <p:nvPr/>
        </p:nvSpPr>
        <p:spPr>
          <a:xfrm>
            <a:off x="457200" y="483616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스마트폰 알람에 맞춰 </a:t>
            </a:r>
            <a:r>
              <a:rPr lang="en-US" altLang="ko-KR" dirty="0"/>
              <a:t>My Assistant Client</a:t>
            </a:r>
            <a:r>
              <a:rPr lang="ko-KR" altLang="en-US" dirty="0"/>
              <a:t>가 </a:t>
            </a:r>
            <a:r>
              <a:rPr lang="en-US" altLang="ko-KR" dirty="0"/>
              <a:t>sleep </a:t>
            </a:r>
            <a:r>
              <a:rPr lang="ko-KR" altLang="en-US" dirty="0"/>
              <a:t>상태에서 깨어난다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Server</a:t>
            </a:r>
            <a:r>
              <a:rPr lang="ko-KR" altLang="en-US" dirty="0"/>
              <a:t>에게 아침 브리핑 </a:t>
            </a:r>
            <a:r>
              <a:rPr lang="en-US" altLang="ko-KR" dirty="0"/>
              <a:t>Service</a:t>
            </a:r>
            <a:r>
              <a:rPr lang="ko-KR" altLang="en-US" dirty="0"/>
              <a:t>를 요청한다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</a:t>
            </a:r>
            <a:r>
              <a:rPr lang="ko-KR" altLang="en-US" dirty="0"/>
              <a:t>를 받은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Cloud</a:t>
            </a:r>
            <a:r>
              <a:rPr lang="ko-KR" altLang="en-US" dirty="0"/>
              <a:t>내에 </a:t>
            </a:r>
            <a:r>
              <a:rPr lang="en-US" altLang="ko-KR" dirty="0"/>
              <a:t>App</a:t>
            </a:r>
            <a:r>
              <a:rPr lang="ko-KR" altLang="en-US" dirty="0"/>
              <a:t>들을 이용하여 사용자가 원하는 </a:t>
            </a:r>
            <a:r>
              <a:rPr lang="en-US" altLang="ko-KR" dirty="0"/>
              <a:t>Response</a:t>
            </a:r>
            <a:r>
              <a:rPr lang="ko-KR" altLang="en-US" dirty="0"/>
              <a:t>를 생성해내고 이를 </a:t>
            </a:r>
            <a:r>
              <a:rPr lang="en-US" altLang="ko-KR" dirty="0"/>
              <a:t>Client</a:t>
            </a:r>
            <a:r>
              <a:rPr lang="ko-KR" altLang="en-US" dirty="0"/>
              <a:t>에게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를 받은 </a:t>
            </a:r>
            <a:r>
              <a:rPr lang="en-US" altLang="ko-KR" dirty="0"/>
              <a:t>My Assistant Client</a:t>
            </a:r>
            <a:r>
              <a:rPr lang="ko-KR" altLang="en-US" dirty="0"/>
              <a:t>는 음성으로 브리핑을 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눈감고 누워만 있어도 날씨정보와 교통정보를 효율적으로</a:t>
            </a:r>
            <a:r>
              <a:rPr lang="en-US" altLang="ko-KR" dirty="0"/>
              <a:t>? </a:t>
            </a:r>
            <a:r>
              <a:rPr lang="ko-KR" altLang="en-US" dirty="0"/>
              <a:t>획득할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4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DCFD270-BA87-45BE-9340-EEBDD8CF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1039906"/>
            <a:ext cx="4877223" cy="515918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0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1179FF-7FF3-466D-A058-312616F8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88" y="914400"/>
            <a:ext cx="5288623" cy="54102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7982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37116</TotalTime>
  <Words>721</Words>
  <Application>Microsoft Office PowerPoint</Application>
  <PresentationFormat>화면 슬라이드 쇼(4:3)</PresentationFormat>
  <Paragraphs>170</Paragraphs>
  <Slides>28</Slides>
  <Notes>8</Notes>
  <HiddenSlides>0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等线</vt:lpstr>
      <vt:lpstr>굴림</vt:lpstr>
      <vt:lpstr>맑은 고딕</vt:lpstr>
      <vt:lpstr>Arial</vt:lpstr>
      <vt:lpstr>Calibri</vt:lpstr>
      <vt:lpstr>Times New Roman</vt:lpstr>
      <vt:lpstr>1_기본 디자인</vt:lpstr>
      <vt:lpstr>Customizable virtual assistant service  for specific user  </vt:lpstr>
      <vt:lpstr>What is virtual assistant service?</vt:lpstr>
      <vt:lpstr>Difference from other assistant services</vt:lpstr>
      <vt:lpstr>Difference from other assistant services</vt:lpstr>
      <vt:lpstr>Difference from other assistant services</vt:lpstr>
      <vt:lpstr>motivation</vt:lpstr>
      <vt:lpstr>Goal</vt:lpstr>
      <vt:lpstr>Project Plan</vt:lpstr>
      <vt:lpstr>Project Plan</vt:lpstr>
      <vt:lpstr>Project Plan</vt:lpstr>
      <vt:lpstr>구현된 기능들</vt:lpstr>
      <vt:lpstr>Network topology</vt:lpstr>
      <vt:lpstr>GPS 좌표 획득 및 로그인</vt:lpstr>
      <vt:lpstr>좌표 획득 및 로그인</vt:lpstr>
      <vt:lpstr>현재 위치 좌표 획득, 로그인</vt:lpstr>
      <vt:lpstr>현재 날씨 / 일기 예보</vt:lpstr>
      <vt:lpstr>현재 날씨/일기 예보</vt:lpstr>
      <vt:lpstr>현재 날씨/일기 예보</vt:lpstr>
      <vt:lpstr>다음 일정</vt:lpstr>
      <vt:lpstr>다음 일정</vt:lpstr>
      <vt:lpstr>다음 일정</vt:lpstr>
      <vt:lpstr>식사 추천</vt:lpstr>
      <vt:lpstr>식사 추천</vt:lpstr>
      <vt:lpstr>식사 추천</vt:lpstr>
      <vt:lpstr>Future work</vt:lpstr>
      <vt:lpstr>Future work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TIPW</dc:title>
  <dc:creator>赵豪俊</dc:creator>
  <cp:lastModifiedBy>Jongmin Park</cp:lastModifiedBy>
  <cp:revision>1076</cp:revision>
  <dcterms:created xsi:type="dcterms:W3CDTF">2018-01-04T06:23:55Z</dcterms:created>
  <dcterms:modified xsi:type="dcterms:W3CDTF">2019-06-19T11:38:22Z</dcterms:modified>
</cp:coreProperties>
</file>