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286" r:id="rId3"/>
    <p:sldId id="309" r:id="rId4"/>
    <p:sldId id="294" r:id="rId5"/>
    <p:sldId id="296" r:id="rId6"/>
    <p:sldId id="293" r:id="rId7"/>
    <p:sldId id="292" r:id="rId8"/>
    <p:sldId id="312" r:id="rId9"/>
    <p:sldId id="310" r:id="rId10"/>
    <p:sldId id="313" r:id="rId11"/>
    <p:sldId id="299" r:id="rId12"/>
    <p:sldId id="318" r:id="rId13"/>
    <p:sldId id="317" r:id="rId14"/>
    <p:sldId id="322" r:id="rId15"/>
    <p:sldId id="320" r:id="rId16"/>
    <p:sldId id="323" r:id="rId17"/>
    <p:sldId id="315" r:id="rId18"/>
    <p:sldId id="324" r:id="rId19"/>
    <p:sldId id="325" r:id="rId20"/>
    <p:sldId id="288" r:id="rId21"/>
    <p:sldId id="308" r:id="rId22"/>
    <p:sldId id="328" r:id="rId23"/>
    <p:sldId id="329" r:id="rId24"/>
    <p:sldId id="330" r:id="rId25"/>
    <p:sldId id="331" r:id="rId26"/>
    <p:sldId id="27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47072E-F071-4213-A836-471F7AE728A4}">
          <p14:sldIdLst>
            <p14:sldId id="261"/>
            <p14:sldId id="286"/>
            <p14:sldId id="309"/>
            <p14:sldId id="294"/>
            <p14:sldId id="296"/>
            <p14:sldId id="293"/>
            <p14:sldId id="292"/>
            <p14:sldId id="312"/>
            <p14:sldId id="310"/>
            <p14:sldId id="313"/>
            <p14:sldId id="299"/>
            <p14:sldId id="318"/>
            <p14:sldId id="317"/>
            <p14:sldId id="322"/>
            <p14:sldId id="320"/>
            <p14:sldId id="323"/>
            <p14:sldId id="315"/>
            <p14:sldId id="324"/>
            <p14:sldId id="325"/>
            <p14:sldId id="288"/>
            <p14:sldId id="308"/>
            <p14:sldId id="328"/>
            <p14:sldId id="329"/>
            <p14:sldId id="330"/>
            <p14:sldId id="331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82" autoAdjust="0"/>
  </p:normalViewPr>
  <p:slideViewPr>
    <p:cSldViewPr>
      <p:cViewPr varScale="1">
        <p:scale>
          <a:sx n="72" d="100"/>
          <a:sy n="72" d="100"/>
        </p:scale>
        <p:origin x="20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756A6-980F-4981-915E-53878AF1944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3308-1851-4643-A203-6DE67EAB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4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ko-KR" altLang="en-US" dirty="0"/>
              <a:t>을 이용하여 리뷰 텍스트의 </a:t>
            </a:r>
            <a:r>
              <a:rPr lang="ko-KR" altLang="en-US" dirty="0" err="1"/>
              <a:t>별점을</a:t>
            </a:r>
            <a:r>
              <a:rPr lang="ko-KR" altLang="en-US" dirty="0"/>
              <a:t> 예측하는 모델을 만들었다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10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7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24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24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14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8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99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39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56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71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애플리케이션 </a:t>
            </a:r>
            <a:r>
              <a:rPr lang="ko-KR" altLang="en-US" dirty="0" err="1"/>
              <a:t>프런트엔드에</a:t>
            </a:r>
            <a:r>
              <a:rPr lang="ko-KR" altLang="en-US" dirty="0"/>
              <a:t> 게시판 기능을 구현하였다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리뷰 작성</a:t>
            </a:r>
            <a:r>
              <a:rPr lang="en-US" altLang="ko-KR" dirty="0"/>
              <a:t>, </a:t>
            </a:r>
            <a:r>
              <a:rPr lang="ko-KR" altLang="en-US" dirty="0"/>
              <a:t>리뷰 </a:t>
            </a:r>
            <a:r>
              <a:rPr lang="ko-KR" altLang="en-US" dirty="0" err="1"/>
              <a:t>별점</a:t>
            </a:r>
            <a:r>
              <a:rPr lang="ko-KR" altLang="en-US" dirty="0"/>
              <a:t> 예측</a:t>
            </a:r>
            <a:r>
              <a:rPr lang="en-US" altLang="ko-KR" dirty="0"/>
              <a:t>, </a:t>
            </a:r>
            <a:r>
              <a:rPr lang="ko-KR" altLang="en-US" dirty="0"/>
              <a:t>리뷰 검색</a:t>
            </a:r>
            <a:r>
              <a:rPr lang="en-US" altLang="ko-KR" dirty="0"/>
              <a:t>/</a:t>
            </a:r>
            <a:r>
              <a:rPr lang="ko-KR" altLang="en-US" dirty="0"/>
              <a:t>삭제 등이 가능하다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0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ko-KR" altLang="en-US" dirty="0"/>
              <a:t>과 </a:t>
            </a:r>
            <a:r>
              <a:rPr lang="en-US" altLang="ko-KR" dirty="0"/>
              <a:t>Selenium</a:t>
            </a:r>
            <a:r>
              <a:rPr lang="ko-KR" altLang="en-US" dirty="0"/>
              <a:t>으로 자동화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주어진 </a:t>
            </a:r>
            <a:r>
              <a:rPr lang="en-US" altLang="ko-KR" dirty="0" err="1"/>
              <a:t>url</a:t>
            </a:r>
            <a:r>
              <a:rPr lang="ko-KR" altLang="en-US" dirty="0"/>
              <a:t>에 연결을 하고 자동적으로 스크롤을 페이지 최하단까지 내린다</a:t>
            </a:r>
            <a:r>
              <a:rPr lang="en-US" altLang="ko-KR" dirty="0"/>
              <a:t>. </a:t>
            </a: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리뷰 댓글의 </a:t>
            </a:r>
            <a:r>
              <a:rPr lang="en-US" altLang="ko-KR" dirty="0"/>
              <a:t>‘</a:t>
            </a:r>
            <a:r>
              <a:rPr lang="ko-KR" altLang="en-US" dirty="0" err="1"/>
              <a:t>더보기</a:t>
            </a:r>
            <a:r>
              <a:rPr lang="en-US" altLang="ko-KR" dirty="0"/>
              <a:t>‘ </a:t>
            </a:r>
            <a:r>
              <a:rPr lang="ko-KR" altLang="en-US" dirty="0"/>
              <a:t>버튼이 나타나면 이를 클릭한다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클릭은 최대 </a:t>
            </a:r>
            <a:r>
              <a:rPr lang="en-US" altLang="ko-KR" dirty="0"/>
              <a:t>30</a:t>
            </a:r>
            <a:r>
              <a:rPr lang="ko-KR" altLang="en-US" dirty="0"/>
              <a:t>번까지 하며</a:t>
            </a:r>
            <a:r>
              <a:rPr lang="en-US" altLang="ko-KR" dirty="0"/>
              <a:t>, </a:t>
            </a:r>
            <a:r>
              <a:rPr lang="ko-KR" altLang="en-US" dirty="0"/>
              <a:t>각 리뷰의 </a:t>
            </a:r>
            <a:r>
              <a:rPr lang="ko-KR" altLang="en-US" dirty="0" err="1"/>
              <a:t>별점과</a:t>
            </a:r>
            <a:r>
              <a:rPr lang="ko-KR" altLang="en-US" dirty="0"/>
              <a:t> 리뷰 내용을 크롤링하여 </a:t>
            </a:r>
            <a:r>
              <a:rPr lang="en-US" altLang="ko-KR" dirty="0"/>
              <a:t>csv</a:t>
            </a:r>
            <a:r>
              <a:rPr lang="ko-KR" altLang="en-US" dirty="0"/>
              <a:t>로 저장해준다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점</a:t>
            </a:r>
            <a:r>
              <a:rPr lang="en-US" altLang="ko-KR" dirty="0"/>
              <a:t>,5</a:t>
            </a:r>
            <a:r>
              <a:rPr lang="ko-KR" altLang="en-US" dirty="0" err="1"/>
              <a:t>점짜리</a:t>
            </a:r>
            <a:r>
              <a:rPr lang="ko-KR" altLang="en-US" dirty="0"/>
              <a:t> 리뷰가 너무 많아서 추려주었다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30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리뷰 작성페이지에서 리뷰를 작성한다</a:t>
            </a:r>
            <a:r>
              <a:rPr lang="en-US" altLang="ko-KR" dirty="0"/>
              <a:t>. </a:t>
            </a:r>
            <a:r>
              <a:rPr lang="ko-KR" altLang="en-US" dirty="0"/>
              <a:t>예시로</a:t>
            </a:r>
            <a:r>
              <a:rPr lang="en-US" altLang="ko-KR" dirty="0"/>
              <a:t> </a:t>
            </a:r>
            <a:r>
              <a:rPr lang="ko-KR" altLang="en-US" dirty="0" err="1"/>
              <a:t>별점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점이나 </a:t>
            </a:r>
            <a:r>
              <a:rPr lang="en-US" altLang="ko-KR" dirty="0"/>
              <a:t>2</a:t>
            </a:r>
            <a:r>
              <a:rPr lang="ko-KR" altLang="en-US" dirty="0"/>
              <a:t>점이 예상되는 리뷰 댓글을 남겼다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53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 쓴 리뷰가 좌측 상단에 </a:t>
            </a:r>
            <a:r>
              <a:rPr lang="en-US" altLang="ko-KR" dirty="0"/>
              <a:t>38.01%</a:t>
            </a:r>
            <a:r>
              <a:rPr lang="ko-KR" altLang="en-US" dirty="0"/>
              <a:t>의 확률로 </a:t>
            </a:r>
            <a:r>
              <a:rPr lang="en-US" altLang="ko-KR" dirty="0"/>
              <a:t>1</a:t>
            </a:r>
            <a:r>
              <a:rPr lang="ko-KR" altLang="en-US" dirty="0"/>
              <a:t>점이 예측되었다고 결과가 나왔다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전체 리뷰 게시판에 예상평점과 함께 포스트 되었으며</a:t>
            </a:r>
            <a:r>
              <a:rPr lang="en-US" altLang="ko-KR" dirty="0"/>
              <a:t>, </a:t>
            </a:r>
            <a:r>
              <a:rPr lang="ko-KR" altLang="en-US" dirty="0"/>
              <a:t>노란색 표시한 댓글은 이전에 남긴 </a:t>
            </a:r>
            <a:r>
              <a:rPr lang="ko-KR" altLang="en-US" dirty="0" err="1"/>
              <a:t>리뷰댓글인데</a:t>
            </a:r>
            <a:r>
              <a:rPr lang="ko-KR" altLang="en-US" dirty="0"/>
              <a:t> 각각 </a:t>
            </a:r>
            <a:r>
              <a:rPr lang="en-US" altLang="ko-KR" dirty="0"/>
              <a:t>3</a:t>
            </a:r>
            <a:r>
              <a:rPr lang="ko-KR" altLang="en-US" dirty="0"/>
              <a:t>점</a:t>
            </a:r>
            <a:r>
              <a:rPr lang="en-US" altLang="ko-KR" dirty="0"/>
              <a:t>, 5</a:t>
            </a:r>
            <a:r>
              <a:rPr lang="ko-KR" altLang="en-US" dirty="0"/>
              <a:t>점이 예측되었다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신규 유저 수</a:t>
            </a:r>
            <a:r>
              <a:rPr lang="en-US" altLang="ko-KR" dirty="0"/>
              <a:t>, </a:t>
            </a:r>
            <a:r>
              <a:rPr lang="ko-KR" altLang="en-US" dirty="0"/>
              <a:t>유저 평균 점수</a:t>
            </a:r>
            <a:r>
              <a:rPr lang="en-US" altLang="ko-KR" dirty="0"/>
              <a:t>, </a:t>
            </a:r>
            <a:r>
              <a:rPr lang="ko-KR" altLang="en-US" dirty="0"/>
              <a:t>앱 평균 </a:t>
            </a:r>
            <a:r>
              <a:rPr lang="ko-KR" altLang="en-US" dirty="0" err="1"/>
              <a:t>별점</a:t>
            </a:r>
            <a:r>
              <a:rPr lang="en-US" altLang="ko-KR" dirty="0"/>
              <a:t>, </a:t>
            </a:r>
            <a:r>
              <a:rPr lang="ko-KR" altLang="en-US" dirty="0"/>
              <a:t>리뷰 게시글 검색</a:t>
            </a:r>
            <a:r>
              <a:rPr lang="en-US" altLang="ko-KR" dirty="0"/>
              <a:t>/</a:t>
            </a:r>
            <a:r>
              <a:rPr lang="ko-KR" altLang="en-US" dirty="0"/>
              <a:t>삭제 기능 또한 구현하였다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최근 리뷰 예측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점 </a:t>
            </a:r>
            <a:r>
              <a:rPr lang="en-US" altLang="ko-KR" dirty="0"/>
              <a:t>: </a:t>
            </a:r>
            <a:r>
              <a:rPr lang="ko-KR" altLang="en-US" dirty="0"/>
              <a:t>문제들을 한눈에 들어오게는 못하나요</a:t>
            </a:r>
            <a:r>
              <a:rPr lang="en-US" altLang="ko-KR" dirty="0"/>
              <a:t>? </a:t>
            </a:r>
            <a:r>
              <a:rPr lang="ko-KR" altLang="en-US" dirty="0"/>
              <a:t>접속도 가끔 </a:t>
            </a:r>
            <a:r>
              <a:rPr lang="ko-KR" altLang="en-US" dirty="0" err="1"/>
              <a:t>에러뜨고</a:t>
            </a:r>
            <a:r>
              <a:rPr lang="ko-KR" altLang="en-US" dirty="0"/>
              <a:t> </a:t>
            </a:r>
            <a:r>
              <a:rPr lang="ko-KR" altLang="en-US" dirty="0" err="1"/>
              <a:t>렉걸리고</a:t>
            </a:r>
            <a:r>
              <a:rPr lang="ko-KR" altLang="en-US" dirty="0"/>
              <a:t> 예측 </a:t>
            </a:r>
            <a:r>
              <a:rPr lang="ko-KR" altLang="en-US" dirty="0" err="1"/>
              <a:t>정홛고고</a:t>
            </a:r>
            <a:r>
              <a:rPr lang="ko-KR" altLang="en-US" dirty="0"/>
              <a:t> 낮아요</a:t>
            </a:r>
            <a:r>
              <a:rPr lang="en-US" altLang="ko-KR" dirty="0"/>
              <a:t>. </a:t>
            </a:r>
            <a:r>
              <a:rPr lang="ko-KR" altLang="en-US" dirty="0"/>
              <a:t>제 토익 최고 점수보다 훨씬 낮게 점수가 나오네요</a:t>
            </a:r>
            <a:r>
              <a:rPr lang="en-US" altLang="ko-KR" dirty="0"/>
              <a:t>. </a:t>
            </a:r>
            <a:r>
              <a:rPr lang="ko-KR" altLang="en-US" dirty="0"/>
              <a:t>이런 식으로 앱 만들지 마세요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이전 리뷰 예측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점 </a:t>
            </a:r>
            <a:r>
              <a:rPr lang="en-US" altLang="ko-KR" dirty="0"/>
              <a:t>: </a:t>
            </a:r>
            <a:r>
              <a:rPr lang="ko-KR" altLang="en-US" dirty="0"/>
              <a:t>게임 말고 그냥 </a:t>
            </a:r>
            <a:r>
              <a:rPr lang="ko-KR" altLang="en-US" dirty="0" err="1"/>
              <a:t>단어랑</a:t>
            </a:r>
            <a:r>
              <a:rPr lang="ko-KR" altLang="en-US" dirty="0"/>
              <a:t> 단어 뜻을 볼 수 있는 기능이 생기면 </a:t>
            </a:r>
            <a:r>
              <a:rPr lang="ko-KR" altLang="en-US" dirty="0" err="1"/>
              <a:t>좋겠어요</a:t>
            </a:r>
            <a:r>
              <a:rPr lang="en-US" altLang="ko-KR" dirty="0"/>
              <a:t>. </a:t>
            </a:r>
            <a:r>
              <a:rPr lang="ko-KR" altLang="en-US" dirty="0"/>
              <a:t>게임 기능만 있으니 불편하네요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</a:t>
            </a:r>
            <a:r>
              <a:rPr lang="ko-KR" altLang="en-US" dirty="0" err="1"/>
              <a:t>학원다닐</a:t>
            </a:r>
            <a:r>
              <a:rPr lang="ko-KR" altLang="en-US" dirty="0"/>
              <a:t> 시간과 돈을 소비할 수 없는 저에겐 </a:t>
            </a:r>
            <a:r>
              <a:rPr lang="ko-KR" altLang="en-US" dirty="0" err="1"/>
              <a:t>딱이네요</a:t>
            </a:r>
            <a:r>
              <a:rPr lang="en-US" altLang="ko-KR" dirty="0"/>
              <a:t>. </a:t>
            </a:r>
            <a:r>
              <a:rPr lang="ko-KR" altLang="en-US" dirty="0"/>
              <a:t>난이도도 그렇고 재미도 없고 비용지불이 아깝지 않았습니다</a:t>
            </a:r>
            <a:r>
              <a:rPr lang="en-US" altLang="ko-KR" dirty="0"/>
              <a:t>. </a:t>
            </a:r>
            <a:r>
              <a:rPr lang="ko-KR" altLang="en-US" dirty="0" err="1"/>
              <a:t>굿이에요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4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정규표현식을 통하여 리뷰 텍스트를 </a:t>
            </a:r>
            <a:r>
              <a:rPr lang="ko-KR" altLang="en-US" dirty="0" err="1"/>
              <a:t>전처리한다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모델에 </a:t>
            </a:r>
            <a:r>
              <a:rPr lang="ko-KR" altLang="en-US" dirty="0" err="1"/>
              <a:t>넣었을때</a:t>
            </a:r>
            <a:r>
              <a:rPr lang="ko-KR" altLang="en-US" dirty="0"/>
              <a:t> 의미가 없거나 처리 할 수 없는 이모티콘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한글 자모음</a:t>
            </a:r>
            <a:r>
              <a:rPr lang="en-US" altLang="ko-KR" dirty="0"/>
              <a:t>, 2</a:t>
            </a:r>
            <a:r>
              <a:rPr lang="ko-KR" altLang="en-US" dirty="0"/>
              <a:t>개이상의 띄어쓰기를 제거해준다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3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8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0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96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7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6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3308-1851-4643-A203-6DE67EAB0F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6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2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8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1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4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8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8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D065-804A-46D3-9D56-04C21734C34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9D28-A8E0-4012-8836-FD31CA866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1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4149082"/>
            <a:ext cx="9144001" cy="2708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1"/>
            <a:ext cx="9144001" cy="4149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730FF-7345-47A9-B4E2-BBBD0AE8156F}"/>
              </a:ext>
            </a:extLst>
          </p:cNvPr>
          <p:cNvSpPr txBox="1"/>
          <p:nvPr/>
        </p:nvSpPr>
        <p:spPr>
          <a:xfrm>
            <a:off x="5658177" y="479715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코트라 고딕체" panose="02020603020101020101" pitchFamily="18" charset="-127"/>
              </a:rPr>
              <a:t>정종목</a:t>
            </a:r>
            <a:endParaRPr lang="ko-KR" altLang="en-US" sz="14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8F79B-3CB2-4D04-9587-BE5342D2897F}"/>
              </a:ext>
            </a:extLst>
          </p:cNvPr>
          <p:cNvSpPr txBox="1"/>
          <p:nvPr/>
        </p:nvSpPr>
        <p:spPr>
          <a:xfrm>
            <a:off x="5004048" y="1556792"/>
            <a:ext cx="4028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>
                <a:solidFill>
                  <a:srgbClr val="FFFF00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망고</a:t>
            </a:r>
            <a:r>
              <a:rPr lang="ko-KR" altLang="en-US" sz="4800" dirty="0" err="1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토익</a:t>
            </a:r>
            <a:endParaRPr lang="en-US" altLang="ko-KR" sz="48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endParaRPr lang="en-US" altLang="ko-KR" sz="48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en-US" altLang="ko-KR" sz="20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Payload </a:t>
            </a:r>
            <a:r>
              <a:rPr lang="ko-KR" altLang="en-US" sz="20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팀</a:t>
            </a:r>
            <a:endParaRPr lang="en-US" altLang="ko-KR" sz="20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en-US" altLang="ko-KR" sz="20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Project Portfolio</a:t>
            </a:r>
            <a:endParaRPr lang="ko-KR" altLang="en-US" sz="20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8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패딩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BA85F-CD5A-4448-A478-C00B449E3584}"/>
              </a:ext>
            </a:extLst>
          </p:cNvPr>
          <p:cNvSpPr txBox="1"/>
          <p:nvPr/>
        </p:nvSpPr>
        <p:spPr>
          <a:xfrm>
            <a:off x="467544" y="126876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Keras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pad_sequences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인코딩된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리뷰 벡터들의 길이를 맞춰준다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차원이 너무 커지는 것을 방지하기 위해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벡터의 길이는 데이터셋의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90%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포함하는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37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개로 맞춰준다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46829A-88FE-46F3-A2BB-F6B386F8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192353"/>
            <a:ext cx="2947736" cy="11169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E9A926-3A48-4B1B-AAE0-F4A678CCA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226711"/>
            <a:ext cx="65055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4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6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Train/test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데이터셋 분할과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원핫인코딩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E2CF2-58A0-4D50-BE55-97B8A514D847}"/>
              </a:ext>
            </a:extLst>
          </p:cNvPr>
          <p:cNvSpPr txBox="1"/>
          <p:nvPr/>
        </p:nvSpPr>
        <p:spPr>
          <a:xfrm>
            <a:off x="395536" y="1591682"/>
            <a:ext cx="7481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Label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별점은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범주형 변수이므로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원핫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인코딩 처리해준다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E6FFE-BF34-44F7-97FB-8158D514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5" y="4938861"/>
            <a:ext cx="6981825" cy="151447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511E689-A8A9-4410-ABFD-870814E5B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55730"/>
              </p:ext>
            </p:extLst>
          </p:nvPr>
        </p:nvGraphicFramePr>
        <p:xfrm>
          <a:off x="871852" y="1996966"/>
          <a:ext cx="1175792" cy="19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026310026"/>
                    </a:ext>
                  </a:extLst>
                </a:gridCol>
              </a:tblGrid>
              <a:tr h="384362">
                <a:tc>
                  <a:txBody>
                    <a:bodyPr/>
                    <a:lstStyle/>
                    <a:p>
                      <a:r>
                        <a:rPr lang="en-US" dirty="0"/>
                        <a:t>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94888"/>
                  </a:ext>
                </a:extLst>
              </a:tr>
              <a:tr h="384362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982037"/>
                  </a:ext>
                </a:extLst>
              </a:tr>
              <a:tr h="384362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11189"/>
                  </a:ext>
                </a:extLst>
              </a:tr>
              <a:tr h="384362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52105"/>
                  </a:ext>
                </a:extLst>
              </a:tr>
              <a:tr h="3843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379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5E20150-0155-472B-AD7A-84033BF139A7}"/>
              </a:ext>
            </a:extLst>
          </p:cNvPr>
          <p:cNvSpPr/>
          <p:nvPr/>
        </p:nvSpPr>
        <p:spPr>
          <a:xfrm>
            <a:off x="2339752" y="2564904"/>
            <a:ext cx="504056" cy="353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9FCB9AA-BFAC-415F-8306-AB76D26CA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67255"/>
              </p:ext>
            </p:extLst>
          </p:nvPr>
        </p:nvGraphicFramePr>
        <p:xfrm>
          <a:off x="3252194" y="1965435"/>
          <a:ext cx="3048000" cy="156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551584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7964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4031156"/>
                    </a:ext>
                  </a:extLst>
                </a:gridCol>
              </a:tblGrid>
              <a:tr h="41542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45857"/>
                  </a:ext>
                </a:extLst>
              </a:tr>
              <a:tr h="3532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848"/>
                  </a:ext>
                </a:extLst>
              </a:tr>
              <a:tr h="35329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51597"/>
                  </a:ext>
                </a:extLst>
              </a:tr>
              <a:tr h="41542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187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87AD326-9528-40B0-871A-03EFD4C8879F}"/>
              </a:ext>
            </a:extLst>
          </p:cNvPr>
          <p:cNvSpPr txBox="1"/>
          <p:nvPr/>
        </p:nvSpPr>
        <p:spPr>
          <a:xfrm>
            <a:off x="539552" y="4541058"/>
            <a:ext cx="748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Sklearn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train_test_split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통해 데이터셋을 분할해준다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507957-3BEA-440E-B6FE-37259CBAD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94" y="3592438"/>
            <a:ext cx="31813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6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338FAC3-E636-4CFD-BDD8-A0929574EEB3}"/>
              </a:ext>
            </a:extLst>
          </p:cNvPr>
          <p:cNvGrpSpPr/>
          <p:nvPr/>
        </p:nvGrpSpPr>
        <p:grpSpPr>
          <a:xfrm>
            <a:off x="914570" y="692696"/>
            <a:ext cx="7301746" cy="3426767"/>
            <a:chOff x="179512" y="2636912"/>
            <a:chExt cx="9001000" cy="41044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B1E7721-26D6-4B6A-8822-A46D09CC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2636912"/>
              <a:ext cx="8856984" cy="3905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A6209B-FE53-4126-B319-7202E14BAEE7}"/>
                </a:ext>
              </a:extLst>
            </p:cNvPr>
            <p:cNvSpPr txBox="1"/>
            <p:nvPr/>
          </p:nvSpPr>
          <p:spPr>
            <a:xfrm>
              <a:off x="1530425" y="6525924"/>
              <a:ext cx="7650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사진</a:t>
              </a:r>
              <a:r>
                <a:rPr lang="en-US" sz="800" dirty="0"/>
                <a:t> </a:t>
              </a:r>
              <a:r>
                <a:rPr lang="ko-KR" altLang="en-US" sz="800" dirty="0"/>
                <a:t>출처 </a:t>
              </a:r>
              <a:r>
                <a:rPr lang="en-US" altLang="ko-KR" sz="800" dirty="0"/>
                <a:t>: </a:t>
              </a:r>
              <a:r>
                <a:rPr lang="en-US" sz="800" dirty="0"/>
                <a:t>https://www.researchgate.net/figure/The-structure-of-the-Long-Short-Term-Memory-LSTM-neural-network-Reproduced-from-Yan_fig8_334268507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LSTM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004E3-3901-4A9F-A0B8-A132A525B667}"/>
              </a:ext>
            </a:extLst>
          </p:cNvPr>
          <p:cNvSpPr txBox="1"/>
          <p:nvPr/>
        </p:nvSpPr>
        <p:spPr>
          <a:xfrm>
            <a:off x="-6556" y="3933056"/>
            <a:ext cx="91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RNN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뒤로 갈수록 앞에 있던 입력 값의 영향력이 약해진다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그러므로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긴 텍스트의 경우 충분한 기억력을 갖지 못한다면 예측을 잘 못 할 수도 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장기 의존성 문제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Long-Term Dependencies Problem)</a:t>
            </a: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나는 커피를 병에 담아서 점심시간에 마시려 했지만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점심시간이 되어 내 병을 열자 애석하게도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커피는 차갑게 식어 있었다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RNN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기억력이 충분하지 못하면 빈칸의 단어를 예측해내지 못한다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</a:p>
          <a:p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LSTM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이를 보완하여 이전 입력 값에 대한 가중치를 조절해준다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83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338FAC3-E636-4CFD-BDD8-A0929574EEB3}"/>
              </a:ext>
            </a:extLst>
          </p:cNvPr>
          <p:cNvGrpSpPr/>
          <p:nvPr/>
        </p:nvGrpSpPr>
        <p:grpSpPr>
          <a:xfrm>
            <a:off x="914570" y="779512"/>
            <a:ext cx="7301746" cy="3426767"/>
            <a:chOff x="179512" y="2636912"/>
            <a:chExt cx="9001000" cy="41044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B1E7721-26D6-4B6A-8822-A46D09CC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2636912"/>
              <a:ext cx="8856984" cy="3905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A6209B-FE53-4126-B319-7202E14BAEE7}"/>
                </a:ext>
              </a:extLst>
            </p:cNvPr>
            <p:cNvSpPr txBox="1"/>
            <p:nvPr/>
          </p:nvSpPr>
          <p:spPr>
            <a:xfrm>
              <a:off x="1530425" y="6525924"/>
              <a:ext cx="7650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사진</a:t>
              </a:r>
              <a:r>
                <a:rPr lang="en-US" sz="800" dirty="0"/>
                <a:t> </a:t>
              </a:r>
              <a:r>
                <a:rPr lang="ko-KR" altLang="en-US" sz="800" dirty="0"/>
                <a:t>출처 </a:t>
              </a:r>
              <a:r>
                <a:rPr lang="en-US" altLang="ko-KR" sz="800" dirty="0"/>
                <a:t>: </a:t>
              </a:r>
              <a:r>
                <a:rPr lang="en-US" sz="800" dirty="0"/>
                <a:t>https://www.researchgate.net/figure/The-structure-of-the-Long-Short-Term-Memory-LSTM-neural-network-Reproduced-from-Yan_fig8_334268507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LSTM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004E3-3901-4A9F-A0B8-A132A525B667}"/>
              </a:ext>
            </a:extLst>
          </p:cNvPr>
          <p:cNvSpPr txBox="1"/>
          <p:nvPr/>
        </p:nvSpPr>
        <p:spPr>
          <a:xfrm>
            <a:off x="-6556" y="4084037"/>
            <a:ext cx="91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LSTM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은닉층의 셀에 망각 게이트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 게이트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출력 게이트가 있고 이를 통해 기억해야할 것은 오래 기억하고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잊어야 할 기억은 지워낸다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</a:p>
          <a:p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삭제게이트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시점의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값과 이전 시점의 은닉상태가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시그모이드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활성함수를 지나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0~1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출력 값을 갖는다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가까울수록 정보를 온전히 기억한 것이다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Cell State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이를 곱해 주어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얼만큼 잊을지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결정한다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D580FE-611F-4F18-AFFC-FBF1102EC3FA}"/>
              </a:ext>
            </a:extLst>
          </p:cNvPr>
          <p:cNvSpPr/>
          <p:nvPr/>
        </p:nvSpPr>
        <p:spPr>
          <a:xfrm>
            <a:off x="2267744" y="1916832"/>
            <a:ext cx="792088" cy="165618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338FAC3-E636-4CFD-BDD8-A0929574EEB3}"/>
              </a:ext>
            </a:extLst>
          </p:cNvPr>
          <p:cNvGrpSpPr/>
          <p:nvPr/>
        </p:nvGrpSpPr>
        <p:grpSpPr>
          <a:xfrm>
            <a:off x="914570" y="779512"/>
            <a:ext cx="7301746" cy="3426767"/>
            <a:chOff x="179512" y="2636912"/>
            <a:chExt cx="9001000" cy="41044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B1E7721-26D6-4B6A-8822-A46D09CC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2636912"/>
              <a:ext cx="8856984" cy="3905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A6209B-FE53-4126-B319-7202E14BAEE7}"/>
                </a:ext>
              </a:extLst>
            </p:cNvPr>
            <p:cNvSpPr txBox="1"/>
            <p:nvPr/>
          </p:nvSpPr>
          <p:spPr>
            <a:xfrm>
              <a:off x="1530425" y="6525924"/>
              <a:ext cx="7650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사진</a:t>
              </a:r>
              <a:r>
                <a:rPr lang="en-US" sz="800" dirty="0"/>
                <a:t> </a:t>
              </a:r>
              <a:r>
                <a:rPr lang="ko-KR" altLang="en-US" sz="800" dirty="0"/>
                <a:t>출처 </a:t>
              </a:r>
              <a:r>
                <a:rPr lang="en-US" altLang="ko-KR" sz="800" dirty="0"/>
                <a:t>: </a:t>
              </a:r>
              <a:r>
                <a:rPr lang="en-US" sz="800" dirty="0"/>
                <a:t>https://www.researchgate.net/figure/The-structure-of-the-Long-Short-Term-Memory-LSTM-neural-network-Reproduced-from-Yan_fig8_334268507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LSTM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004E3-3901-4A9F-A0B8-A132A525B667}"/>
              </a:ext>
            </a:extLst>
          </p:cNvPr>
          <p:cNvSpPr txBox="1"/>
          <p:nvPr/>
        </p:nvSpPr>
        <p:spPr>
          <a:xfrm>
            <a:off x="-6556" y="4084037"/>
            <a:ext cx="91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입력게이트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시점의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값과 이전 시점의 은닉상태가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시그모이드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활성함수와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하이퍼볼릭탄젠트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함수를 지나 각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0~1 / -1~1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출력 값을 갖는다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새롭게 추출한 특징을 얼만큼 사용할 지를 결정한다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D580FE-611F-4F18-AFFC-FBF1102EC3FA}"/>
              </a:ext>
            </a:extLst>
          </p:cNvPr>
          <p:cNvSpPr/>
          <p:nvPr/>
        </p:nvSpPr>
        <p:spPr>
          <a:xfrm>
            <a:off x="3347864" y="2204864"/>
            <a:ext cx="1728192" cy="14131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338FAC3-E636-4CFD-BDD8-A0929574EEB3}"/>
              </a:ext>
            </a:extLst>
          </p:cNvPr>
          <p:cNvGrpSpPr/>
          <p:nvPr/>
        </p:nvGrpSpPr>
        <p:grpSpPr>
          <a:xfrm>
            <a:off x="914570" y="779512"/>
            <a:ext cx="7301746" cy="3426767"/>
            <a:chOff x="179512" y="2636912"/>
            <a:chExt cx="9001000" cy="41044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B1E7721-26D6-4B6A-8822-A46D09CC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2636912"/>
              <a:ext cx="8856984" cy="3905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A6209B-FE53-4126-B319-7202E14BAEE7}"/>
                </a:ext>
              </a:extLst>
            </p:cNvPr>
            <p:cNvSpPr txBox="1"/>
            <p:nvPr/>
          </p:nvSpPr>
          <p:spPr>
            <a:xfrm>
              <a:off x="1530425" y="6525924"/>
              <a:ext cx="7650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사진</a:t>
              </a:r>
              <a:r>
                <a:rPr lang="en-US" sz="800" dirty="0"/>
                <a:t> </a:t>
              </a:r>
              <a:r>
                <a:rPr lang="ko-KR" altLang="en-US" sz="800" dirty="0"/>
                <a:t>출처 </a:t>
              </a:r>
              <a:r>
                <a:rPr lang="en-US" altLang="ko-KR" sz="800" dirty="0"/>
                <a:t>: </a:t>
              </a:r>
              <a:r>
                <a:rPr lang="en-US" sz="800" dirty="0"/>
                <a:t>https://www.researchgate.net/figure/The-structure-of-the-Long-Short-Term-Memory-LSTM-neural-network-Reproduced-from-Yan_fig8_334268507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LSTM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004E3-3901-4A9F-A0B8-A132A525B667}"/>
              </a:ext>
            </a:extLst>
          </p:cNvPr>
          <p:cNvSpPr txBox="1"/>
          <p:nvPr/>
        </p:nvSpPr>
        <p:spPr>
          <a:xfrm>
            <a:off x="-6556" y="4365104"/>
            <a:ext cx="91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출력 게이트</a:t>
            </a:r>
            <a:endParaRPr lang="en-US" altLang="ko-KR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시점의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값과 이전 시점의 은닉상태가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시그모이드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활성함수를 지난다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시점의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Cell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로부터 은닉 상태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단기 상태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얼마나 내보낼 지를 결정한다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하이퍼볼릭탄젠트를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취하는 이유는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출력값을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다시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-1~1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제한시키기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위해서이다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AF5E8E-B8B4-4C68-9657-C5BC68D1D547}"/>
              </a:ext>
            </a:extLst>
          </p:cNvPr>
          <p:cNvSpPr/>
          <p:nvPr/>
        </p:nvSpPr>
        <p:spPr>
          <a:xfrm>
            <a:off x="4932040" y="1916832"/>
            <a:ext cx="1440160" cy="178443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338FAC3-E636-4CFD-BDD8-A0929574EEB3}"/>
              </a:ext>
            </a:extLst>
          </p:cNvPr>
          <p:cNvGrpSpPr/>
          <p:nvPr/>
        </p:nvGrpSpPr>
        <p:grpSpPr>
          <a:xfrm>
            <a:off x="914570" y="779512"/>
            <a:ext cx="7301746" cy="3426767"/>
            <a:chOff x="179512" y="2636912"/>
            <a:chExt cx="9001000" cy="41044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B1E7721-26D6-4B6A-8822-A46D09CC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2636912"/>
              <a:ext cx="8856984" cy="3905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A6209B-FE53-4126-B319-7202E14BAEE7}"/>
                </a:ext>
              </a:extLst>
            </p:cNvPr>
            <p:cNvSpPr txBox="1"/>
            <p:nvPr/>
          </p:nvSpPr>
          <p:spPr>
            <a:xfrm>
              <a:off x="1530425" y="6525924"/>
              <a:ext cx="7650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사진</a:t>
              </a:r>
              <a:r>
                <a:rPr lang="en-US" sz="800" dirty="0"/>
                <a:t> </a:t>
              </a:r>
              <a:r>
                <a:rPr lang="ko-KR" altLang="en-US" sz="800" dirty="0"/>
                <a:t>출처 </a:t>
              </a:r>
              <a:r>
                <a:rPr lang="en-US" altLang="ko-KR" sz="800" dirty="0"/>
                <a:t>: </a:t>
              </a:r>
              <a:r>
                <a:rPr lang="en-US" sz="800" dirty="0"/>
                <a:t>https://www.researchgate.net/figure/The-structure-of-the-Long-Short-Term-Memory-LSTM-neural-network-Reproduced-from-Yan_fig8_334268507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LSTM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004E3-3901-4A9F-A0B8-A132A525B667}"/>
              </a:ext>
            </a:extLst>
          </p:cNvPr>
          <p:cNvSpPr txBox="1"/>
          <p:nvPr/>
        </p:nvSpPr>
        <p:spPr>
          <a:xfrm>
            <a:off x="-6556" y="4365104"/>
            <a:ext cx="91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Cell</a:t>
            </a:r>
            <a:r>
              <a:rPr lang="ko-KR" altLang="en-US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State (</a:t>
            </a:r>
            <a:r>
              <a:rPr lang="ko-KR" altLang="en-US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장기 상태</a:t>
            </a:r>
            <a:r>
              <a:rPr lang="en-US" altLang="ko-KR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기억을 오래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유지할수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장기 상태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시점의 입력을 얼마나 반영할지 삭제 게이트를 통해 정해지고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시점의 새로운 입력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특징을 얼마나 반영할지 입력 게이트를 통해 결정한다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AF5E8E-B8B4-4C68-9657-C5BC68D1D547}"/>
              </a:ext>
            </a:extLst>
          </p:cNvPr>
          <p:cNvSpPr/>
          <p:nvPr/>
        </p:nvSpPr>
        <p:spPr>
          <a:xfrm>
            <a:off x="1044512" y="1628800"/>
            <a:ext cx="7054976" cy="3600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094DA9-D186-4204-9759-AC0C521F50D2}"/>
              </a:ext>
            </a:extLst>
          </p:cNvPr>
          <p:cNvCxnSpPr/>
          <p:nvPr/>
        </p:nvCxnSpPr>
        <p:spPr>
          <a:xfrm>
            <a:off x="4355976" y="1988840"/>
            <a:ext cx="0" cy="28803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7D8500-B841-4A78-9521-36706DB35281}"/>
              </a:ext>
            </a:extLst>
          </p:cNvPr>
          <p:cNvCxnSpPr/>
          <p:nvPr/>
        </p:nvCxnSpPr>
        <p:spPr>
          <a:xfrm>
            <a:off x="4644008" y="1988840"/>
            <a:ext cx="0" cy="28803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B29FD0-5A5C-4A41-8563-2AA36A2C3B2D}"/>
              </a:ext>
            </a:extLst>
          </p:cNvPr>
          <p:cNvCxnSpPr>
            <a:cxnSpLocks/>
          </p:cNvCxnSpPr>
          <p:nvPr/>
        </p:nvCxnSpPr>
        <p:spPr>
          <a:xfrm flipH="1">
            <a:off x="4355976" y="2276872"/>
            <a:ext cx="28803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7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8547F6-5FF4-4646-9F70-0FD18B0C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052736"/>
            <a:ext cx="9144000" cy="42266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004E3-3901-4A9F-A0B8-A132A525B667}"/>
              </a:ext>
            </a:extLst>
          </p:cNvPr>
          <p:cNvSpPr txBox="1"/>
          <p:nvPr/>
        </p:nvSpPr>
        <p:spPr>
          <a:xfrm>
            <a:off x="0" y="2348880"/>
            <a:ext cx="9143998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임베딩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입력 벡터의 차원을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맞춰주었다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벡터내의 단어들을 밀집벡터로 만들어주는 작업이다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rate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0~1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확률로 뉴런을 랜덤으로 제거하는 기법이다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 배치를 학습할 때 각 배치별로 매번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drop-out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적용하여 학습한다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하나에  집중하여 결과가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overfitting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되는 것을 방지하기 위해 사용한다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Softmax</a:t>
            </a:r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활성함수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 범주 분류기의 출력 노드에서 일반적으로 사용된다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 받은 값을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0~1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사이의 출력이 되도록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정규화하여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출력 값의 총합은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60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8547F6-5FF4-4646-9F70-0FD18B0C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002600"/>
            <a:ext cx="9144000" cy="42266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004E3-3901-4A9F-A0B8-A132A525B667}"/>
              </a:ext>
            </a:extLst>
          </p:cNvPr>
          <p:cNvSpPr txBox="1"/>
          <p:nvPr/>
        </p:nvSpPr>
        <p:spPr>
          <a:xfrm>
            <a:off x="2" y="3158966"/>
            <a:ext cx="9143998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Earlystopping</a:t>
            </a:r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과적합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방지를 위해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 데이터 손실이 이전 대비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증가 할 경우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학습을 조기 종료한다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Checkpoint</a:t>
            </a: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 데이터 손실이 낮아질 경우에만 모델을 저장한다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 데이터 정확도가 높아질 때만 저장할 경우와 큰 차이가 없었다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손실 함수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멀티클래스 분류이기때문에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categorical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crossentropy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사용하였다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61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8547F6-5FF4-4646-9F70-0FD18B0C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980728"/>
            <a:ext cx="9144000" cy="42266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004E3-3901-4A9F-A0B8-A132A525B667}"/>
              </a:ext>
            </a:extLst>
          </p:cNvPr>
          <p:cNvSpPr txBox="1"/>
          <p:nvPr/>
        </p:nvSpPr>
        <p:spPr>
          <a:xfrm>
            <a:off x="12443" y="5207328"/>
            <a:ext cx="9143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4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DE179-2478-4390-B47B-186C2B9CDF24}"/>
              </a:ext>
            </a:extLst>
          </p:cNvPr>
          <p:cNvSpPr txBox="1"/>
          <p:nvPr/>
        </p:nvSpPr>
        <p:spPr>
          <a:xfrm>
            <a:off x="1763688" y="4186823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  </a:t>
            </a:r>
            <a:r>
              <a:rPr lang="en-US" altLang="ko-KR" sz="6000" dirty="0">
                <a:solidFill>
                  <a:srgbClr val="E9E41C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LSTM</a:t>
            </a:r>
            <a:r>
              <a:rPr lang="ko-KR" altLang="en-US" sz="6000" dirty="0">
                <a:solidFill>
                  <a:schemeClr val="bg1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을 이용한 </a:t>
            </a:r>
            <a:endParaRPr lang="en-US" altLang="ko-KR" sz="6000" dirty="0">
              <a:solidFill>
                <a:schemeClr val="bg1"/>
              </a:solidFill>
              <a:highlight>
                <a:srgbClr val="000000"/>
              </a:highlight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sz="6000" dirty="0" err="1">
                <a:solidFill>
                  <a:srgbClr val="E9E41C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별점</a:t>
            </a:r>
            <a:r>
              <a:rPr lang="ko-KR" altLang="en-US" sz="6000" dirty="0">
                <a:solidFill>
                  <a:srgbClr val="E9E41C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예측 </a:t>
            </a:r>
            <a:r>
              <a:rPr lang="ko-KR" altLang="en-US" sz="6000" dirty="0">
                <a:solidFill>
                  <a:schemeClr val="bg1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리뷰게시판</a:t>
            </a:r>
            <a:endParaRPr lang="en-US" altLang="ko-KR" sz="6000" dirty="0">
              <a:solidFill>
                <a:schemeClr val="bg1"/>
              </a:solidFill>
              <a:highlight>
                <a:srgbClr val="000000"/>
              </a:highlight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sz="40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    </a:t>
            </a:r>
            <a:endParaRPr lang="ko-KR" altLang="en-US" sz="16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38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EC8D4-1F5A-4705-B4C8-EEE0781BD25E}"/>
              </a:ext>
            </a:extLst>
          </p:cNvPr>
          <p:cNvSpPr txBox="1"/>
          <p:nvPr/>
        </p:nvSpPr>
        <p:spPr>
          <a:xfrm>
            <a:off x="1259632" y="601524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C1A72-61E2-422B-B8AE-52817E298A7D}"/>
              </a:ext>
            </a:extLst>
          </p:cNvPr>
          <p:cNvSpPr txBox="1"/>
          <p:nvPr/>
        </p:nvSpPr>
        <p:spPr>
          <a:xfrm>
            <a:off x="5409" y="5623500"/>
            <a:ext cx="89318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 자체를 최대한 간단하게 만들었지만 세번째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에포크부터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과적합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문제가 발생했다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 드롭 아웃 또한 조정해보았지만 검증 데이터 셋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손실값에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큰 차이는 없었다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</a:p>
          <a:p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1F8F67-89B9-47E9-A07C-C1F3C36D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86731"/>
            <a:ext cx="56959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EC8D4-1F5A-4705-B4C8-EEE0781BD25E}"/>
              </a:ext>
            </a:extLst>
          </p:cNvPr>
          <p:cNvSpPr txBox="1"/>
          <p:nvPr/>
        </p:nvSpPr>
        <p:spPr>
          <a:xfrm>
            <a:off x="1049142" y="476672"/>
            <a:ext cx="12186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3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F096FE-C4BF-45F8-843C-36805194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4676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8526C7-DE2E-42E2-AEC5-501702596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328320"/>
            <a:ext cx="6036247" cy="514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496AE-FCCC-4DCF-B994-61ECAE030E48}"/>
              </a:ext>
            </a:extLst>
          </p:cNvPr>
          <p:cNvSpPr txBox="1"/>
          <p:nvPr/>
        </p:nvSpPr>
        <p:spPr>
          <a:xfrm>
            <a:off x="2" y="5842670"/>
            <a:ext cx="91439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EarlyStopping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인해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에포크에서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학습이 종료되었고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에포크에서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사용된 모델을 저장하였다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 테스트 정확도는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58%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나왔다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44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DE179-2478-4390-B47B-186C2B9CDF24}"/>
              </a:ext>
            </a:extLst>
          </p:cNvPr>
          <p:cNvSpPr txBox="1"/>
          <p:nvPr/>
        </p:nvSpPr>
        <p:spPr>
          <a:xfrm>
            <a:off x="5436096" y="4000995"/>
            <a:ext cx="3816424" cy="238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E9E41C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게시판</a:t>
            </a:r>
            <a:r>
              <a:rPr lang="ko-KR" altLang="en-US" sz="7200" dirty="0">
                <a:solidFill>
                  <a:schemeClr val="bg1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endParaRPr lang="en-US" altLang="ko-KR" sz="7200" dirty="0">
              <a:solidFill>
                <a:schemeClr val="bg1"/>
              </a:solidFill>
              <a:highlight>
                <a:srgbClr val="000000"/>
              </a:highlight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sz="7200" dirty="0">
                <a:solidFill>
                  <a:schemeClr val="bg1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구현</a:t>
            </a:r>
            <a:endParaRPr lang="ko-KR" altLang="en-US" sz="20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25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611560" y="5486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 작성페이지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D95265-DA2F-47C6-B4D6-CDA2F6BA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3" y="1104737"/>
            <a:ext cx="7494333" cy="4535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F0BCB-EFB2-4FAF-9609-28719C006A0E}"/>
              </a:ext>
            </a:extLst>
          </p:cNvPr>
          <p:cNvSpPr txBox="1"/>
          <p:nvPr/>
        </p:nvSpPr>
        <p:spPr>
          <a:xfrm>
            <a:off x="611560" y="5642084"/>
            <a:ext cx="42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별점이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예측되는 리뷰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87F478-8E26-40EC-9865-A5F3CA217CE3}"/>
              </a:ext>
            </a:extLst>
          </p:cNvPr>
          <p:cNvSpPr/>
          <p:nvPr/>
        </p:nvSpPr>
        <p:spPr>
          <a:xfrm>
            <a:off x="2199166" y="3055026"/>
            <a:ext cx="4893114" cy="123807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EC8D4-1F5A-4705-B4C8-EEE0781BD25E}"/>
              </a:ext>
            </a:extLst>
          </p:cNvPr>
          <p:cNvSpPr txBox="1"/>
          <p:nvPr/>
        </p:nvSpPr>
        <p:spPr>
          <a:xfrm>
            <a:off x="1485704" y="393900"/>
            <a:ext cx="77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</a:t>
            </a:r>
            <a:endParaRPr lang="en-US" altLang="ko-KR" sz="28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48F47F-7E09-4E25-A39B-671C55C4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764704"/>
            <a:ext cx="9216000" cy="3221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79F5DB-8844-4AFC-ABD7-490003E9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855383"/>
            <a:ext cx="9216000" cy="2435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5B246C-8320-4730-8111-959AFBC19BD8}"/>
              </a:ext>
            </a:extLst>
          </p:cNvPr>
          <p:cNvSpPr txBox="1"/>
          <p:nvPr/>
        </p:nvSpPr>
        <p:spPr>
          <a:xfrm>
            <a:off x="2" y="6322336"/>
            <a:ext cx="9143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웹을 통해 리뷰가 입력되면 모델에 입력 후 예상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별점과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확률을 출력하고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저장한다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031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-36512" y="241484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 게시판 구현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D67ECC-4850-425E-B176-50348E1897A3}"/>
              </a:ext>
            </a:extLst>
          </p:cNvPr>
          <p:cNvGrpSpPr/>
          <p:nvPr/>
        </p:nvGrpSpPr>
        <p:grpSpPr>
          <a:xfrm>
            <a:off x="-36512" y="692696"/>
            <a:ext cx="9180512" cy="5972252"/>
            <a:chOff x="-1" y="1345180"/>
            <a:chExt cx="9144001" cy="597225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F7AA87-E6A1-4D33-92AD-7980289F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45180"/>
              <a:ext cx="9144000" cy="416764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38DD18-D488-457B-BC96-DCB4A6935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5115731"/>
              <a:ext cx="9144000" cy="2201701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95ABC6-368A-4719-85F9-BC55A09C5CCF}"/>
              </a:ext>
            </a:extLst>
          </p:cNvPr>
          <p:cNvSpPr/>
          <p:nvPr/>
        </p:nvSpPr>
        <p:spPr>
          <a:xfrm>
            <a:off x="-36511" y="1215916"/>
            <a:ext cx="2160240" cy="90498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8A0A68-00B4-4176-90AB-027E15783D7B}"/>
              </a:ext>
            </a:extLst>
          </p:cNvPr>
          <p:cNvSpPr/>
          <p:nvPr/>
        </p:nvSpPr>
        <p:spPr>
          <a:xfrm>
            <a:off x="1907704" y="3730922"/>
            <a:ext cx="6120000" cy="28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855042-2418-4DF4-AFE1-B137A058602B}"/>
              </a:ext>
            </a:extLst>
          </p:cNvPr>
          <p:cNvSpPr/>
          <p:nvPr/>
        </p:nvSpPr>
        <p:spPr>
          <a:xfrm>
            <a:off x="8424428" y="3730203"/>
            <a:ext cx="216024" cy="28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8590EF-E751-4A24-B3F9-760E2B3FE54F}"/>
              </a:ext>
            </a:extLst>
          </p:cNvPr>
          <p:cNvSpPr/>
          <p:nvPr/>
        </p:nvSpPr>
        <p:spPr>
          <a:xfrm>
            <a:off x="1907704" y="4121686"/>
            <a:ext cx="6120000" cy="288000"/>
          </a:xfrm>
          <a:prstGeom prst="rect">
            <a:avLst/>
          </a:prstGeom>
          <a:noFill/>
          <a:ln w="34925">
            <a:solidFill>
              <a:srgbClr val="E9E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1EFD84-0013-42E6-94D3-34FA6928E9EB}"/>
              </a:ext>
            </a:extLst>
          </p:cNvPr>
          <p:cNvSpPr/>
          <p:nvPr/>
        </p:nvSpPr>
        <p:spPr>
          <a:xfrm>
            <a:off x="1907704" y="4514918"/>
            <a:ext cx="6120000" cy="288000"/>
          </a:xfrm>
          <a:prstGeom prst="rect">
            <a:avLst/>
          </a:prstGeom>
          <a:noFill/>
          <a:ln w="34925">
            <a:solidFill>
              <a:srgbClr val="E9E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8932CB-DDC4-4962-9FB4-CD5E3F55C145}"/>
              </a:ext>
            </a:extLst>
          </p:cNvPr>
          <p:cNvSpPr/>
          <p:nvPr/>
        </p:nvSpPr>
        <p:spPr>
          <a:xfrm>
            <a:off x="8424428" y="4121686"/>
            <a:ext cx="216024" cy="288000"/>
          </a:xfrm>
          <a:prstGeom prst="rect">
            <a:avLst/>
          </a:prstGeom>
          <a:noFill/>
          <a:ln w="34925">
            <a:solidFill>
              <a:srgbClr val="E9E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03B055-65BE-42BC-B64B-6F9D13B1BC6B}"/>
              </a:ext>
            </a:extLst>
          </p:cNvPr>
          <p:cNvSpPr/>
          <p:nvPr/>
        </p:nvSpPr>
        <p:spPr>
          <a:xfrm>
            <a:off x="8424428" y="4514918"/>
            <a:ext cx="216024" cy="288000"/>
          </a:xfrm>
          <a:prstGeom prst="rect">
            <a:avLst/>
          </a:prstGeom>
          <a:noFill/>
          <a:ln w="34925">
            <a:solidFill>
              <a:srgbClr val="E9E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E2E5D-5EE2-401C-B112-2FFA7BBF1E73}"/>
              </a:ext>
            </a:extLst>
          </p:cNvPr>
          <p:cNvSpPr txBox="1"/>
          <p:nvPr/>
        </p:nvSpPr>
        <p:spPr>
          <a:xfrm>
            <a:off x="4932040" y="3334810"/>
            <a:ext cx="2736304" cy="3385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마지막 </a:t>
            </a:r>
            <a:r>
              <a:rPr lang="ko-KR" altLang="en-US" sz="1600" b="1"/>
              <a:t>리뷰와 예측 </a:t>
            </a:r>
            <a:r>
              <a:rPr lang="ko-KR" altLang="en-US" sz="1600" b="1" dirty="0"/>
              <a:t>평점</a:t>
            </a:r>
            <a:endParaRPr 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16E377-9ABD-4FED-9A15-221F6BB70A91}"/>
              </a:ext>
            </a:extLst>
          </p:cNvPr>
          <p:cNvSpPr txBox="1"/>
          <p:nvPr/>
        </p:nvSpPr>
        <p:spPr>
          <a:xfrm>
            <a:off x="5615944" y="4107064"/>
            <a:ext cx="2411760" cy="338554"/>
          </a:xfrm>
          <a:prstGeom prst="rect">
            <a:avLst/>
          </a:prstGeom>
          <a:noFill/>
          <a:ln w="12700">
            <a:solidFill>
              <a:srgbClr val="E9E41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이전 </a:t>
            </a:r>
            <a:r>
              <a:rPr lang="ko-KR" altLang="en-US" sz="1600" b="1"/>
              <a:t>리뷰와 예측 </a:t>
            </a:r>
            <a:r>
              <a:rPr lang="ko-KR" altLang="en-US" sz="1600" b="1" dirty="0"/>
              <a:t>평점</a:t>
            </a:r>
            <a:endParaRPr lang="en-US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D3E660-377A-4F00-BBAD-6CD2D95540AE}"/>
              </a:ext>
            </a:extLst>
          </p:cNvPr>
          <p:cNvSpPr/>
          <p:nvPr/>
        </p:nvSpPr>
        <p:spPr>
          <a:xfrm>
            <a:off x="-36512" y="4829638"/>
            <a:ext cx="9144001" cy="1743554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357358-72F4-4B74-85B7-2B24BD012A0D}"/>
              </a:ext>
            </a:extLst>
          </p:cNvPr>
          <p:cNvSpPr txBox="1"/>
          <p:nvPr/>
        </p:nvSpPr>
        <p:spPr>
          <a:xfrm>
            <a:off x="4287615" y="5628944"/>
            <a:ext cx="3744416" cy="33855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웹 </a:t>
            </a:r>
            <a:r>
              <a:rPr lang="ko-KR" altLang="en-US" sz="1600" b="1" dirty="0" err="1"/>
              <a:t>크롤링</a:t>
            </a:r>
            <a:r>
              <a:rPr lang="ko-KR" altLang="en-US" sz="1600" b="1" dirty="0"/>
              <a:t> 후 </a:t>
            </a:r>
            <a:r>
              <a:rPr lang="en-US" sz="1600" b="1" dirty="0"/>
              <a:t>DB</a:t>
            </a:r>
            <a:r>
              <a:rPr lang="ko-KR" altLang="en-US" sz="1600" b="1" dirty="0"/>
              <a:t>에 저장된 리뷰데이터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4515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8F79B-3CB2-4D04-9587-BE5342D2897F}"/>
              </a:ext>
            </a:extLst>
          </p:cNvPr>
          <p:cNvSpPr txBox="1"/>
          <p:nvPr/>
        </p:nvSpPr>
        <p:spPr>
          <a:xfrm>
            <a:off x="4788024" y="2996952"/>
            <a:ext cx="4676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FFFF00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Thank</a:t>
            </a:r>
            <a:r>
              <a:rPr lang="en-US" altLang="ko-KR" sz="4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you</a:t>
            </a:r>
            <a:endParaRPr lang="ko-KR" altLang="en-US" sz="20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49106-3A41-4B50-BEFC-84725F4C1678}"/>
              </a:ext>
            </a:extLst>
          </p:cNvPr>
          <p:cNvSpPr txBox="1"/>
          <p:nvPr/>
        </p:nvSpPr>
        <p:spPr>
          <a:xfrm>
            <a:off x="111515" y="5169386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코트라 볼드체"/>
                <a:ea typeface="코트라 볼드체"/>
              </a:rPr>
              <a:t>github.com/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코트라 볼드체"/>
                <a:ea typeface="코트라 볼드체"/>
              </a:rPr>
              <a:t>mangotoeic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코트라 볼드체"/>
              <a:ea typeface="코트라 볼드체"/>
            </a:endParaRPr>
          </a:p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코트라 볼드체"/>
                <a:ea typeface="코트라 볼드체"/>
              </a:rPr>
              <a:t>g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코트라 볼드체"/>
                <a:ea typeface="코트라 볼드체"/>
              </a:rPr>
              <a:t>ithub.com/jongmok1031</a:t>
            </a:r>
          </a:p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31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DE179-2478-4390-B47B-186C2B9CDF24}"/>
              </a:ext>
            </a:extLst>
          </p:cNvPr>
          <p:cNvSpPr txBox="1"/>
          <p:nvPr/>
        </p:nvSpPr>
        <p:spPr>
          <a:xfrm>
            <a:off x="2991201" y="4077072"/>
            <a:ext cx="6693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E9E41C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LSTM </a:t>
            </a:r>
            <a:r>
              <a:rPr lang="ko-KR" altLang="en-US" sz="7200" dirty="0">
                <a:solidFill>
                  <a:srgbClr val="E9E41C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endParaRPr lang="en-US" altLang="ko-KR" sz="7200" dirty="0">
              <a:solidFill>
                <a:srgbClr val="E9E41C"/>
              </a:solidFill>
              <a:highlight>
                <a:srgbClr val="000000"/>
              </a:highlight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sz="7200" dirty="0" err="1">
                <a:solidFill>
                  <a:schemeClr val="bg1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별점</a:t>
            </a:r>
            <a:r>
              <a:rPr lang="ko-KR" altLang="en-US" sz="7200" dirty="0">
                <a:solidFill>
                  <a:schemeClr val="bg1"/>
                </a:solidFill>
                <a:highlight>
                  <a:srgbClr val="000000"/>
                </a:highligh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예측 모델</a:t>
            </a:r>
            <a:endParaRPr lang="ko-KR" altLang="en-US" sz="2000" dirty="0">
              <a:solidFill>
                <a:schemeClr val="bg1"/>
              </a:solidFill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25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813328" y="530677"/>
            <a:ext cx="75750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수집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구글 앱스토어의 교육 앱들의 리뷰와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별점을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BeautifulSoup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Selenium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크롤링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csv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파일로 저장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6F6F82-6950-4234-AFEB-F7837A818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36186"/>
            <a:ext cx="4968552" cy="452643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2481C0F-C8CF-4D4A-8438-4A9E8DD57369}"/>
              </a:ext>
            </a:extLst>
          </p:cNvPr>
          <p:cNvGrpSpPr/>
          <p:nvPr/>
        </p:nvGrpSpPr>
        <p:grpSpPr>
          <a:xfrm>
            <a:off x="4824027" y="2036186"/>
            <a:ext cx="4104456" cy="2716542"/>
            <a:chOff x="4860032" y="3717032"/>
            <a:chExt cx="4104456" cy="271654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4F9204-88F3-426B-8781-F0DE846FD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032" y="3717032"/>
              <a:ext cx="4104456" cy="271654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E3D12E-646D-4DA1-8D1E-12A1DF8037FA}"/>
                </a:ext>
              </a:extLst>
            </p:cNvPr>
            <p:cNvSpPr/>
            <p:nvPr/>
          </p:nvSpPr>
          <p:spPr>
            <a:xfrm>
              <a:off x="5220072" y="3933056"/>
              <a:ext cx="576064" cy="216024"/>
            </a:xfrm>
            <a:prstGeom prst="rect">
              <a:avLst/>
            </a:prstGeom>
            <a:noFill/>
            <a:ln>
              <a:solidFill>
                <a:srgbClr val="E9E4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9E2935-79B3-441A-A1F1-6B060C4796DD}"/>
                </a:ext>
              </a:extLst>
            </p:cNvPr>
            <p:cNvSpPr/>
            <p:nvPr/>
          </p:nvSpPr>
          <p:spPr>
            <a:xfrm>
              <a:off x="5246028" y="4149080"/>
              <a:ext cx="3718459" cy="360040"/>
            </a:xfrm>
            <a:prstGeom prst="rect">
              <a:avLst/>
            </a:prstGeom>
            <a:noFill/>
            <a:ln>
              <a:solidFill>
                <a:srgbClr val="E9E4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DB02B2B-B576-43CC-B34D-A76E353B9D9C}"/>
              </a:ext>
            </a:extLst>
          </p:cNvPr>
          <p:cNvSpPr txBox="1"/>
          <p:nvPr/>
        </p:nvSpPr>
        <p:spPr>
          <a:xfrm>
            <a:off x="5781294" y="4881775"/>
            <a:ext cx="3149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별점당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리뷰 수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점과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점짜리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리뷰가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2~4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 리뷰보다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월등히 많아서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추려주었다 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9A0A44A-EF4D-4B41-9D32-8D78704CC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344" y="5420384"/>
            <a:ext cx="1008112" cy="10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6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5" y="548680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데이터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18293C-CC02-4186-B321-9261AC41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153156"/>
            <a:ext cx="7953375" cy="28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33367-6E9F-4FEA-9E46-FE84A2286042}"/>
              </a:ext>
            </a:extLst>
          </p:cNvPr>
          <p:cNvSpPr txBox="1"/>
          <p:nvPr/>
        </p:nvSpPr>
        <p:spPr>
          <a:xfrm>
            <a:off x="514993" y="4149080"/>
            <a:ext cx="8305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이모티콘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영어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숫자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ㅠㅠ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ㅋㅋ와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같은 한글 자음모음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특수기호 등을 제거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아래와 같은 문장이 남는다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72F70E-D645-432F-8197-F37EA1AEE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5314563"/>
            <a:ext cx="6205468" cy="7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5" y="548680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토큰화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E2CF2-58A0-4D50-BE55-97B8A514D847}"/>
              </a:ext>
            </a:extLst>
          </p:cNvPr>
          <p:cNvSpPr txBox="1"/>
          <p:nvPr/>
        </p:nvSpPr>
        <p:spPr>
          <a:xfrm>
            <a:off x="399170" y="1349915"/>
            <a:ext cx="77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자연어 처리 패키지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Konlpy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Okt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클래스를 통해 토큰화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Okt.morphs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형태소 추출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형태소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일정한 의미가 있는 가장 작은 말의 단위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3A1A75-82E8-414E-9351-EA57E7571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2" y="3068960"/>
            <a:ext cx="3468898" cy="27515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DD7E04-7545-44D2-ABCD-EDD95E46C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51" y="3669292"/>
            <a:ext cx="4538435" cy="16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5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인코딩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E2CF2-58A0-4D50-BE55-97B8A514D847}"/>
              </a:ext>
            </a:extLst>
          </p:cNvPr>
          <p:cNvSpPr txBox="1"/>
          <p:nvPr/>
        </p:nvSpPr>
        <p:spPr>
          <a:xfrm>
            <a:off x="395536" y="1477814"/>
            <a:ext cx="834715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정수 인코딩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Keras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Tokenizer()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각 단어에 대한 인덱싱을 진행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    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모델이 텍스트를 처리 할 수 있도록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리뷰를 정수 벡터로 만든다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단어 집합의 최대 크기는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 이하로 등장하는 희귀 단어를 제외한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7132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단어를 갖는다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AB8686-13E8-4A0A-86C6-5390F0C3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90309"/>
            <a:ext cx="5229984" cy="13587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93CAB9-23E6-40E8-8AEC-B897BA7AF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64" y="4385126"/>
            <a:ext cx="6515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인코딩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E2CF2-58A0-4D50-BE55-97B8A514D847}"/>
              </a:ext>
            </a:extLst>
          </p:cNvPr>
          <p:cNvSpPr txBox="1"/>
          <p:nvPr/>
        </p:nvSpPr>
        <p:spPr>
          <a:xfrm>
            <a:off x="395536" y="1477814"/>
            <a:ext cx="834715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정수 인코딩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Keras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Tokenizer()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각 단어에 대한 인덱싱을 진행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    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모델이 텍스트를 처리 할 수 있도록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리뷰를 정수 벡터로 만든다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단어 집합의 최대 크기는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 이하로 등장하는 희귀 단어를 제외한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7132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단어를 갖는다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FD4F32-F6D5-46AF-A010-E3C19296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9" y="2815101"/>
            <a:ext cx="5544616" cy="34942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20C025-2E1B-42D2-84CC-25CB95F3C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806926"/>
            <a:ext cx="4329286" cy="11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2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6691668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" y="0"/>
            <a:ext cx="9144001" cy="16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B6A00-2E79-41E4-AAF7-1815B9FAAE70}"/>
              </a:ext>
            </a:extLst>
          </p:cNvPr>
          <p:cNvSpPr txBox="1"/>
          <p:nvPr/>
        </p:nvSpPr>
        <p:spPr>
          <a:xfrm>
            <a:off x="1121374" y="548680"/>
            <a:ext cx="287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패딩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BA85F-CD5A-4448-A478-C00B449E3584}"/>
              </a:ext>
            </a:extLst>
          </p:cNvPr>
          <p:cNvSpPr txBox="1"/>
          <p:nvPr/>
        </p:nvSpPr>
        <p:spPr>
          <a:xfrm>
            <a:off x="467544" y="126876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Keras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pad_sequences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인코딩된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리뷰 벡터들의 길이를 맞춰준다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차원이 너무 커지는 것을 방지하기 위해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벡터의 길이는 데이터셋의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90%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포함하는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37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개로 맞춰준다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4EAEE7-DADB-466B-B8E9-B91FECBEA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8" y="2204864"/>
            <a:ext cx="5543550" cy="809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0BEFC0-CF5A-49D9-9D14-5321F4678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0" y="3027263"/>
            <a:ext cx="6884352" cy="342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6956</TotalTime>
  <Words>1181</Words>
  <Application>Microsoft Office PowerPoint</Application>
  <PresentationFormat>화면 슬라이드 쇼(4:3)</PresentationFormat>
  <Paragraphs>183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charter</vt:lpstr>
      <vt:lpstr>G마켓 산스 TTF Medium</vt:lpstr>
      <vt:lpstr>맑은 고딕</vt:lpstr>
      <vt:lpstr>코트라 볼드체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jongmok chung</cp:lastModifiedBy>
  <cp:revision>82</cp:revision>
  <dcterms:created xsi:type="dcterms:W3CDTF">2012-12-05T16:44:20Z</dcterms:created>
  <dcterms:modified xsi:type="dcterms:W3CDTF">2020-12-21T07:25:12Z</dcterms:modified>
</cp:coreProperties>
</file>