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65" r:id="rId2"/>
  </p:sldMasterIdLst>
  <p:notesMasterIdLst>
    <p:notesMasterId r:id="rId6"/>
  </p:notesMasterIdLst>
  <p:sldIdLst>
    <p:sldId id="259" r:id="rId3"/>
    <p:sldId id="266" r:id="rId4"/>
    <p:sldId id="264" r:id="rId5"/>
  </p:sldIdLst>
  <p:sldSz cx="12192000" cy="6858000"/>
  <p:notesSz cx="6858000" cy="9144000"/>
  <p:embeddedFontLst>
    <p:embeddedFont>
      <p:font typeface="나눔스퀘어 Bold" panose="020B0600000101010101" pitchFamily="34" charset="-127"/>
      <p:bold r:id="rId7"/>
    </p:embeddedFont>
    <p:embeddedFont>
      <p:font typeface="나눔스퀘어 ExtraBold" panose="020B0600000101010101" pitchFamily="34" charset="-12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53585A"/>
    <a:srgbClr val="FD8204"/>
    <a:srgbClr val="8C9192"/>
    <a:srgbClr val="CBC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 autoAdjust="0"/>
    <p:restoredTop sz="94660"/>
  </p:normalViewPr>
  <p:slideViewPr>
    <p:cSldViewPr snapToGrid="0">
      <p:cViewPr>
        <p:scale>
          <a:sx n="130" d="100"/>
          <a:sy n="130" d="100"/>
        </p:scale>
        <p:origin x="8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009AEC-FB35-4DF1-9E0B-665823505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C9F14B-A3DD-4FF9-9BEC-6D55707115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62F6306-545C-430D-A6F0-8ED34543EFC6}" type="datetimeFigureOut">
              <a:rPr lang="ko-KR" altLang="en-US" smtClean="0"/>
              <a:pPr/>
              <a:t>2025. 6. 28.</a:t>
            </a:fld>
            <a:endParaRPr lang="ko-KR" altLang="en-US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5ACB1DA8-8A99-497E-A8EE-773993537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4A01C0B-7E16-4C20-A52D-2B7791C2A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CF2EC-859C-4BA4-80AA-EF0601022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E8161-5D1D-4C5D-845B-14E719B88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614048A5-74E0-476C-9D25-9C51DFC90CB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Bold" panose="020B0600000101010101" pitchFamily="50" charset="-127"/>
        <a:ea typeface="나눔스퀘어 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107304" y="525462"/>
            <a:ext cx="5578475" cy="4054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B02AD-1D54-4CF6-94AB-811CE87224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350838" y="716598"/>
            <a:ext cx="4990782" cy="4035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400" kern="1200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  <a:lvl2pPr>
              <a:defRPr lang="ko-KR" altLang="en-US" sz="2600" kern="12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2pPr>
            <a:lvl3pPr>
              <a:defRPr lang="ko-KR" altLang="en-US" sz="2600" kern="12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3pPr>
            <a:lvl4pPr>
              <a:defRPr lang="ko-KR" altLang="en-US" sz="2600" kern="1200" smtClean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4pPr>
            <a:lvl5pPr>
              <a:defRPr lang="ko-KR" altLang="en-US" sz="2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5pPr>
          </a:lstStyle>
          <a:p>
            <a:pPr lvl="0"/>
            <a:r>
              <a:rPr lang="ko-KR" altLang="en-US"/>
              <a:t>마스터 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50838" y="1188720"/>
            <a:ext cx="10774362" cy="0"/>
          </a:xfrm>
          <a:prstGeom prst="line">
            <a:avLst/>
          </a:prstGeom>
          <a:ln w="12700">
            <a:solidFill>
              <a:srgbClr val="CBC8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1" hasCustomPrompt="1"/>
          </p:nvPr>
        </p:nvSpPr>
        <p:spPr>
          <a:xfrm>
            <a:off x="3902074" y="1120775"/>
            <a:ext cx="5396859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32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2" hasCustomPrompt="1"/>
          </p:nvPr>
        </p:nvSpPr>
        <p:spPr>
          <a:xfrm>
            <a:off x="7482840" y="5280661"/>
            <a:ext cx="4536433" cy="9531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2400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날짜</a:t>
            </a:r>
            <a:endParaRPr lang="en-US" altLang="ko-KR"/>
          </a:p>
          <a:p>
            <a:pPr lvl="0"/>
            <a:r>
              <a:rPr lang="ko-KR" altLang="en-US"/>
              <a:t>소속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4CAA3A-02E3-040B-280D-E57E7A137166}"/>
              </a:ext>
            </a:extLst>
          </p:cNvPr>
          <p:cNvSpPr/>
          <p:nvPr userDrawn="1"/>
        </p:nvSpPr>
        <p:spPr>
          <a:xfrm>
            <a:off x="0" y="0"/>
            <a:ext cx="12192000" cy="90000"/>
          </a:xfrm>
          <a:prstGeom prst="rect">
            <a:avLst/>
          </a:prstGeom>
          <a:solidFill>
            <a:srgbClr val="53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A80822-B428-CCB9-D022-0159FAEA33B7}"/>
              </a:ext>
            </a:extLst>
          </p:cNvPr>
          <p:cNvSpPr/>
          <p:nvPr userDrawn="1"/>
        </p:nvSpPr>
        <p:spPr>
          <a:xfrm>
            <a:off x="10681466" y="0"/>
            <a:ext cx="1510534" cy="90000"/>
          </a:xfrm>
          <a:prstGeom prst="rect">
            <a:avLst/>
          </a:prstGeom>
          <a:solidFill>
            <a:srgbClr val="C00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754B9-CE71-458D-8A13-13A817F6B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09118" y="241849"/>
            <a:ext cx="133301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03420" cy="6858000"/>
          </a:xfrm>
          <a:prstGeom prst="rect">
            <a:avLst/>
          </a:prstGeom>
          <a:solidFill>
            <a:srgbClr val="53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5413" y="967740"/>
            <a:ext cx="2452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0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25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98934" y="63944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303B02AD-1D54-4CF6-94AB-811CE87224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제목 개체 틀 1"/>
          <p:cNvSpPr txBox="1">
            <a:spLocks/>
          </p:cNvSpPr>
          <p:nvPr userDrawn="1"/>
        </p:nvSpPr>
        <p:spPr>
          <a:xfrm>
            <a:off x="554565" y="2188255"/>
            <a:ext cx="10515600" cy="40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ko-KR" altLang="en-US" sz="2000" kern="12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32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jongmoonha/Signal_Processing_Practice/blob/main/e_Feature_CWRU_DE_IR.ipynb" TargetMode="External"/><Relationship Id="rId3" Type="http://schemas.openxmlformats.org/officeDocument/2006/relationships/hyperlink" Target="https://colab.research.google.com/github/jongmoonha/Signal_Processing_Practice/blob/main/%5BPractice_Python%202%5D%20Data%20Load%20and%20Plot.ipynb" TargetMode="External"/><Relationship Id="rId7" Type="http://schemas.openxmlformats.org/officeDocument/2006/relationships/hyperlink" Target="https://colab.research.google.com/github/jongmoonha/Signal_Processing_Practice/blob/main/d_Envelope.ipynb" TargetMode="External"/><Relationship Id="rId2" Type="http://schemas.openxmlformats.org/officeDocument/2006/relationships/hyperlink" Target="https://colab.research.google.com/github/jongmoonha/Signal_Processing_Practice/blob/main/%5BPractice_Python%201%5D%20Basics.ipyn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github/jongmoonha/Signal_Processing_Practice/blob/main/c_Time_frequency.ipynb" TargetMode="External"/><Relationship Id="rId5" Type="http://schemas.openxmlformats.org/officeDocument/2006/relationships/hyperlink" Target="https://colab.research.google.com/github/jongmoonha/Signal_Processing_Practice/blob/main/b_Filtering.ipynb" TargetMode="External"/><Relationship Id="rId10" Type="http://schemas.openxmlformats.org/officeDocument/2006/relationships/hyperlink" Target="https://colab.research.google.com/github/jongmoonha/Signal_Processing_Practice/blob/main/g_deconvolution.ipynb" TargetMode="External"/><Relationship Id="rId4" Type="http://schemas.openxmlformats.org/officeDocument/2006/relationships/hyperlink" Target="https://colab.research.google.com/github/jongmoonha/Signal_Processing_Practice/blob/main/a_FFT.ipynb" TargetMode="External"/><Relationship Id="rId9" Type="http://schemas.openxmlformats.org/officeDocument/2006/relationships/hyperlink" Target="https://colab.research.google.com/github/jongmoonha/Signal_Processing_Practice/blob/main/f_Time_frequency_advanced.ipyn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70ABC94-8922-4582-9612-29132FABFFAA}"/>
              </a:ext>
            </a:extLst>
          </p:cNvPr>
          <p:cNvGrpSpPr/>
          <p:nvPr/>
        </p:nvGrpSpPr>
        <p:grpSpPr>
          <a:xfrm>
            <a:off x="1474237" y="1694856"/>
            <a:ext cx="9243526" cy="2958974"/>
            <a:chOff x="2209800" y="1956113"/>
            <a:chExt cx="7772400" cy="2958974"/>
          </a:xfrm>
        </p:grpSpPr>
        <p:sp>
          <p:nvSpPr>
            <p:cNvPr id="3" name="제목 1">
              <a:extLst>
                <a:ext uri="{FF2B5EF4-FFF2-40B4-BE49-F238E27FC236}">
                  <a16:creationId xmlns:a16="http://schemas.microsoft.com/office/drawing/2014/main" id="{A70FB655-1486-441A-AA29-30FF6150E394}"/>
                </a:ext>
              </a:extLst>
            </p:cNvPr>
            <p:cNvSpPr txBox="1">
              <a:spLocks/>
            </p:cNvSpPr>
            <p:nvPr/>
          </p:nvSpPr>
          <p:spPr>
            <a:xfrm>
              <a:off x="2209800" y="1956113"/>
              <a:ext cx="7772400" cy="110251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2600" kern="120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4400" b="1" dirty="0"/>
                <a:t>설비진단 교육</a:t>
              </a:r>
            </a:p>
          </p:txBody>
        </p:sp>
        <p:sp>
          <p:nvSpPr>
            <p:cNvPr id="4" name="부제목 2">
              <a:extLst>
                <a:ext uri="{FF2B5EF4-FFF2-40B4-BE49-F238E27FC236}">
                  <a16:creationId xmlns:a16="http://schemas.microsoft.com/office/drawing/2014/main" id="{66FE1D81-632F-4102-B384-F7C109DF0753}"/>
                </a:ext>
              </a:extLst>
            </p:cNvPr>
            <p:cNvSpPr txBox="1">
              <a:spLocks/>
            </p:cNvSpPr>
            <p:nvPr/>
          </p:nvSpPr>
          <p:spPr>
            <a:xfrm>
              <a:off x="2895600" y="4321883"/>
              <a:ext cx="6400800" cy="59320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3200" b="1" dirty="0"/>
                <a:t>실습 세팅 </a:t>
              </a:r>
              <a:r>
                <a:rPr lang="en-US" altLang="ko-KR" sz="3200" b="1" dirty="0"/>
                <a:t>(</a:t>
              </a:r>
              <a:r>
                <a:rPr lang="en-US" altLang="ko-KR" sz="3200" b="1" dirty="0" err="1"/>
                <a:t>Colab</a:t>
              </a:r>
              <a:r>
                <a:rPr lang="en-US" altLang="ko-KR" sz="3200" b="1" dirty="0"/>
                <a:t>)</a:t>
              </a:r>
              <a:endParaRPr lang="ko-KR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35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73185B-3FE9-1E32-C5D9-9B15A5A272F7}"/>
              </a:ext>
            </a:extLst>
          </p:cNvPr>
          <p:cNvSpPr txBox="1"/>
          <p:nvPr/>
        </p:nvSpPr>
        <p:spPr>
          <a:xfrm>
            <a:off x="215650" y="333980"/>
            <a:ext cx="1097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None/>
            </a:pPr>
            <a:r>
              <a:rPr lang="ko-KR" altLang="en-US" sz="2000" b="1" dirty="0"/>
              <a:t>아래 링크를 클릭하시면 각 노트북을 </a:t>
            </a:r>
            <a:r>
              <a:rPr lang="en" altLang="ko-KR" sz="2000" b="1" dirty="0"/>
              <a:t>Google </a:t>
            </a:r>
            <a:r>
              <a:rPr lang="en" altLang="ko-KR" sz="2000" b="1" dirty="0" err="1"/>
              <a:t>Colab</a:t>
            </a:r>
            <a:r>
              <a:rPr lang="ko-KR" altLang="en-US" sz="2000" b="1" dirty="0"/>
              <a:t>에서 바로 </a:t>
            </a:r>
            <a:r>
              <a:rPr lang="ko-KR" altLang="en-US" sz="2000" b="1" dirty="0" err="1"/>
              <a:t>열어보실</a:t>
            </a:r>
            <a:r>
              <a:rPr lang="ko-KR" altLang="en-US" sz="2000" b="1" dirty="0"/>
              <a:t> 수 있습니다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BD83F-FBEF-FEEC-8818-87DD3427B0EB}"/>
              </a:ext>
            </a:extLst>
          </p:cNvPr>
          <p:cNvSpPr txBox="1"/>
          <p:nvPr/>
        </p:nvSpPr>
        <p:spPr>
          <a:xfrm>
            <a:off x="432619" y="1090246"/>
            <a:ext cx="1175938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altLang="ko-KR" dirty="0"/>
              <a:t>[</a:t>
            </a:r>
            <a:r>
              <a:rPr lang="en" altLang="ko-KR" dirty="0" err="1"/>
              <a:t>Practice_Python</a:t>
            </a:r>
            <a:r>
              <a:rPr lang="en" altLang="ko-KR" dirty="0"/>
              <a:t> 1] </a:t>
            </a:r>
            <a:r>
              <a:rPr lang="en" altLang="ko-KR" dirty="0" err="1"/>
              <a:t>Basics.ipynb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2"/>
              </a:rPr>
              <a:t>https://colab.research.google.com/github/jongmoonha/Signal_Processing_Practice/blob/main/%5BPractice_Python%201%5D%20Basics.ipynb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/>
              <a:t>[</a:t>
            </a:r>
            <a:r>
              <a:rPr lang="en" altLang="ko-KR" dirty="0" err="1"/>
              <a:t>Practice_Python</a:t>
            </a:r>
            <a:r>
              <a:rPr lang="en" altLang="ko-KR" dirty="0"/>
              <a:t> 2] Data Load and </a:t>
            </a:r>
            <a:r>
              <a:rPr lang="en" altLang="ko-KR" dirty="0" err="1"/>
              <a:t>Plot.ipynb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3"/>
              </a:rPr>
              <a:t>https://colab.research.google.com/github/jongmoonha/Signal_Processing_Practice/blob/main/%5BPractice_Python%202%5D%20Data%20Load%20and%20Plot.ipynb</a:t>
            </a:r>
            <a:endParaRPr lang="en" altLang="ko-KR" sz="1200" dirty="0"/>
          </a:p>
          <a:p>
            <a:pPr marL="180975" indent="-180975"/>
            <a:r>
              <a:rPr lang="en" altLang="ko-KR" sz="10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a_FFT.ipynb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4"/>
              </a:rPr>
              <a:t>https://colab.research.google.com/github/jongmoonha/Signal_Processing_Practice/blob/main/a_FFT.ipynb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b_Filtering.ipynb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5"/>
              </a:rPr>
              <a:t>https://colab.research.google.com/github/jongmoonha/Signal_Processing_Practice/blob/main/b_Filtering.ipynb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c_Time_frequency.ipynb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6"/>
              </a:rPr>
              <a:t>https://colab.research.google.com/github/jongmoonha/Signal_Processing_Practice/blob/main/c_Time_frequency.ipynb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d_Envelope.ipynb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7"/>
              </a:rPr>
              <a:t>https://colab.research.google.com/github/jongmoonha/Signal_Processing_Practice/blob/main/d_Envelope.ipynb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e_Feature_CWRU_DE_IR.ipynb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8"/>
              </a:rPr>
              <a:t>https://colab.research.google.com/github/jongmoonha/Signal_Processing_Practice/blob/main/e_Feature_CWRU_DE_IR.ipynb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f_Time_frequency_advanced.ipynb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9"/>
              </a:rPr>
              <a:t>https://colab.research.google.com/github/jongmoonha/Signal_Processing_Practice/blob/main/f_Time_frequency_advanced.ipynb</a:t>
            </a:r>
            <a:r>
              <a:rPr lang="en" altLang="ko-KR" sz="1200" dirty="0"/>
              <a:t> </a:t>
            </a:r>
          </a:p>
          <a:p>
            <a:pPr marL="180975" indent="-180975"/>
            <a:endParaRPr lang="en" altLang="ko-KR" sz="10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" altLang="ko-KR" dirty="0" err="1"/>
              <a:t>g_deconvolution.ipynb</a:t>
            </a:r>
            <a:endParaRPr lang="en" altLang="ko-KR" dirty="0"/>
          </a:p>
          <a:p>
            <a:pPr marL="180975" indent="3175"/>
            <a:r>
              <a:rPr lang="en" altLang="ko-KR" sz="1200" dirty="0">
                <a:hlinkClick r:id="rId10"/>
              </a:rPr>
              <a:t>https://colab.research.google.com/github/jongmoonha/Signal_Processing_Practice/blob/main/g_deconvolution.ipynb</a:t>
            </a:r>
            <a:r>
              <a:rPr lang="en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03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9F4E03-9610-45D2-AAB7-F946491F1C5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964" y="81966"/>
            <a:ext cx="6201372" cy="914400"/>
          </a:xfrm>
        </p:spPr>
        <p:txBody>
          <a:bodyPr/>
          <a:lstStyle/>
          <a:p>
            <a:pPr algn="l"/>
            <a:r>
              <a:rPr lang="ko-KR" altLang="en-US" dirty="0"/>
              <a:t>간단한 실행 방법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62FB1-82F6-0C4F-8350-95E5516C60CC}"/>
              </a:ext>
            </a:extLst>
          </p:cNvPr>
          <p:cNvSpPr txBox="1"/>
          <p:nvPr/>
        </p:nvSpPr>
        <p:spPr>
          <a:xfrm>
            <a:off x="389694" y="996366"/>
            <a:ext cx="613077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F0502020204030204" pitchFamily="34" charset="0"/>
              </a:rPr>
              <a:t>코드 실행</a:t>
            </a:r>
          </a:p>
          <a:p>
            <a:pPr algn="l">
              <a:spcAft>
                <a:spcPts val="600"/>
              </a:spcAft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 방법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1)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     버튼 클릭</a:t>
            </a:r>
            <a:endParaRPr lang="en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 방법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2)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Ctrl + Enter: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셀 실행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 방법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3)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Shift + Enter: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셀 실행 후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다음셀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이동</a:t>
            </a:r>
            <a:b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</a:b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dirty="0">
                <a:solidFill>
                  <a:srgbClr val="212121"/>
                </a:solidFill>
                <a:highlight>
                  <a:srgbClr val="FFFF00"/>
                </a:highlight>
                <a:latin typeface="Roboto" panose="020F0502020204030204" pitchFamily="34" charset="0"/>
              </a:rPr>
              <a:t>코드 전체 실행</a:t>
            </a:r>
            <a:endParaRPr lang="en-US" altLang="ko-KR" dirty="0">
              <a:solidFill>
                <a:srgbClr val="212121"/>
              </a:solidFill>
              <a:highlight>
                <a:srgbClr val="FFFF00"/>
              </a:highlight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  상단 메뉴 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</a:rPr>
              <a:t>”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런타임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</a:rPr>
              <a:t>”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  <a:sym typeface="Wingdings" pitchFamily="2" charset="2"/>
              </a:rPr>
              <a:t> 모두 실행</a:t>
            </a:r>
            <a:endParaRPr lang="en-US" altLang="ko-KR" dirty="0">
              <a:solidFill>
                <a:srgbClr val="212121"/>
              </a:solidFill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endParaRPr lang="ko-KR" altLang="en-US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F0502020204030204" pitchFamily="34" charset="0"/>
              </a:rPr>
              <a:t>셀 생성</a:t>
            </a:r>
            <a:r>
              <a:rPr lang="en-US" altLang="ko-KR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F0502020204030204" pitchFamily="34" charset="0"/>
              </a:rPr>
              <a:t>, </a:t>
            </a:r>
            <a:r>
              <a:rPr lang="ko-KR" altLang="en-US" b="1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Roboto" panose="020F0502020204030204" pitchFamily="34" charset="0"/>
              </a:rPr>
              <a:t>삭제</a:t>
            </a:r>
          </a:p>
          <a:p>
            <a:pPr algn="l">
              <a:spcAft>
                <a:spcPts val="600"/>
              </a:spcAft>
            </a:pP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방법 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</a:rPr>
              <a:t>1)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 셀 하단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</a:rPr>
              <a:t>,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 상단에 마우스 위치한 후            버튼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방법 </a:t>
            </a:r>
            <a:r>
              <a:rPr lang="en-US" altLang="ko-KR" dirty="0">
                <a:solidFill>
                  <a:srgbClr val="212121"/>
                </a:solidFill>
                <a:latin typeface="Roboto" panose="020F0502020204030204" pitchFamily="34" charset="0"/>
              </a:rPr>
              <a:t>2)</a:t>
            </a:r>
            <a:r>
              <a:rPr lang="ko-KR" altLang="en-US" dirty="0">
                <a:solidFill>
                  <a:srgbClr val="212121"/>
                </a:solidFill>
                <a:latin typeface="Roboto" panose="020F0502020204030204" pitchFamily="34" charset="0"/>
              </a:rPr>
              <a:t> </a:t>
            </a:r>
            <a:endParaRPr lang="en-US" altLang="ko-KR" dirty="0">
              <a:solidFill>
                <a:srgbClr val="212121"/>
              </a:solidFill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[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셀 배경 선택 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]</a:t>
            </a:r>
          </a:p>
          <a:p>
            <a:pPr algn="l">
              <a:spcAft>
                <a:spcPts val="600"/>
              </a:spcAft>
            </a:pP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a: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위에 셀 생성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b: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아래에 셀 생성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 + d: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셀 삭제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" altLang="ko-KR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z: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셀 삭제 취소</a:t>
            </a:r>
            <a:br>
              <a:rPr lang="ko-KR" alt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</a:br>
            <a:endParaRPr lang="ko-KR" altLang="en-US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9EC923-730C-F5FE-FD69-D2B78FAD6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8" b="60962"/>
          <a:stretch/>
        </p:blipFill>
        <p:spPr>
          <a:xfrm>
            <a:off x="5204100" y="4695145"/>
            <a:ext cx="6707134" cy="17158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4CD50-1A38-E9DD-7EF3-77800245D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3" t="29415" r="92427" b="66625"/>
          <a:stretch/>
        </p:blipFill>
        <p:spPr>
          <a:xfrm>
            <a:off x="1337845" y="1402324"/>
            <a:ext cx="276161" cy="2761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3D5AD4F-A4C2-267B-10A4-99A57D83E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6" t="29379" r="49226" b="66738"/>
          <a:stretch/>
        </p:blipFill>
        <p:spPr>
          <a:xfrm>
            <a:off x="4627231" y="4154691"/>
            <a:ext cx="521637" cy="22092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AF0A67-CC09-E5BB-D9AC-3552BB650EF5}"/>
              </a:ext>
            </a:extLst>
          </p:cNvPr>
          <p:cNvSpPr/>
          <p:nvPr/>
        </p:nvSpPr>
        <p:spPr>
          <a:xfrm>
            <a:off x="8099279" y="5868707"/>
            <a:ext cx="503136" cy="194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C1FC2F-A20F-1ABA-C27E-18DDE0B265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69"/>
          <a:stretch/>
        </p:blipFill>
        <p:spPr>
          <a:xfrm>
            <a:off x="5970009" y="447014"/>
            <a:ext cx="5251847" cy="33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450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468</Words>
  <Application>Microsoft Macintosh PowerPoint</Application>
  <PresentationFormat>와이드스크린</PresentationFormat>
  <Paragraphs>45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Roboto</vt:lpstr>
      <vt:lpstr>나눔스퀘어 Bold</vt:lpstr>
      <vt:lpstr>나눔스퀘어 ExtraBold</vt:lpstr>
      <vt:lpstr>Arial</vt:lpstr>
      <vt:lpstr>디자인 사용자 지정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Jong Moon</dc:creator>
  <cp:lastModifiedBy>Jong Moon Ha</cp:lastModifiedBy>
  <cp:revision>404</cp:revision>
  <dcterms:created xsi:type="dcterms:W3CDTF">2021-01-25T05:48:23Z</dcterms:created>
  <dcterms:modified xsi:type="dcterms:W3CDTF">2025-06-28T01:02:04Z</dcterms:modified>
</cp:coreProperties>
</file>