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layfair Display 1 Bold" panose="020B0600000101010101" charset="0"/>
      <p:regular r:id="rId20"/>
    </p:embeddedFont>
    <p:embeddedFont>
      <p:font typeface="Public Sans" panose="020B0600000101010101" charset="0"/>
      <p:regular r:id="rId21"/>
    </p:embeddedFont>
    <p:embeddedFont>
      <p:font typeface="210 디딤고딕" panose="020B0600000101010101" charset="-127"/>
      <p:regular r:id="rId22"/>
    </p:embeddedFont>
    <p:embeddedFont>
      <p:font typeface="Playfair Display 2" panose="020B0600000101010101" charset="0"/>
      <p:regular r:id="rId23"/>
    </p:embeddedFont>
    <p:embeddedFont>
      <p:font typeface="Playfair Display 1" panose="020B0600000101010101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1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605834" y="3511392"/>
            <a:ext cx="9363889" cy="669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spc="907">
                <a:solidFill>
                  <a:srgbClr val="2B2C30"/>
                </a:solidFill>
                <a:latin typeface="Playfair Display 1 Bold"/>
              </a:rPr>
              <a:t>(BITE PAIR ENCODING)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2617129"/>
            <a:ext cx="4096651" cy="179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158"/>
              </a:lnSpc>
            </a:pPr>
            <a:r>
              <a:rPr lang="en-US" sz="14459" spc="72">
                <a:solidFill>
                  <a:srgbClr val="2B2C30"/>
                </a:solidFill>
                <a:latin typeface="Playfair Display 2"/>
              </a:rPr>
              <a:t>BPE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407" y="8420100"/>
            <a:ext cx="786243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2B2C30"/>
                </a:solidFill>
                <a:latin typeface="Public Sans"/>
                <a:ea typeface="Public Sans"/>
              </a:rPr>
              <a:t>1조 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2B2C30"/>
                </a:solidFill>
                <a:ea typeface="Public Sans"/>
              </a:rPr>
              <a:t>박종현     이가영    정명수    사공명흔    박송지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0974" y="4843786"/>
            <a:ext cx="11551107" cy="518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9"/>
              </a:lnSpc>
              <a:spcBef>
                <a:spcPct val="0"/>
              </a:spcBef>
            </a:pPr>
            <a:r>
              <a:rPr lang="en-US" sz="2899">
                <a:solidFill>
                  <a:srgbClr val="2B2C30"/>
                </a:solidFill>
                <a:latin typeface="210 디딤고딕"/>
                <a:ea typeface="210 디딤고딕"/>
              </a:rPr>
              <a:t>논문 “ Neural Machine Translation of Rare Words with Subword Units ”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402165" y="4624196"/>
            <a:ext cx="4489135" cy="4286808"/>
          </a:xfrm>
          <a:custGeom>
            <a:avLst/>
            <a:gdLst/>
            <a:ahLst/>
            <a:cxnLst/>
            <a:rect l="l" t="t" r="r" b="b"/>
            <a:pathLst>
              <a:path w="4489135" h="4286808">
                <a:moveTo>
                  <a:pt x="0" y="0"/>
                </a:moveTo>
                <a:lnTo>
                  <a:pt x="4489135" y="0"/>
                </a:lnTo>
                <a:lnTo>
                  <a:pt x="4489135" y="4286808"/>
                </a:lnTo>
                <a:lnTo>
                  <a:pt x="0" y="428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2165" y="2712726"/>
            <a:ext cx="4489135" cy="2129462"/>
          </a:xfrm>
          <a:custGeom>
            <a:avLst/>
            <a:gdLst/>
            <a:ahLst/>
            <a:cxnLst/>
            <a:rect l="l" t="t" r="r" b="b"/>
            <a:pathLst>
              <a:path w="4489135" h="2129462">
                <a:moveTo>
                  <a:pt x="0" y="0"/>
                </a:moveTo>
                <a:lnTo>
                  <a:pt x="4489135" y="0"/>
                </a:lnTo>
                <a:lnTo>
                  <a:pt x="4489135" y="2129461"/>
                </a:lnTo>
                <a:lnTo>
                  <a:pt x="0" y="2129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4.1 SUBWORD STATISTICS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17660" y="4025928"/>
            <a:ext cx="9819811" cy="38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7"/>
              </a:lnSpc>
            </a:pPr>
            <a:r>
              <a:rPr lang="en-US" sz="2898">
                <a:solidFill>
                  <a:srgbClr val="2B2C30"/>
                </a:solidFill>
                <a:latin typeface="210 디딤고딕"/>
                <a:ea typeface="210 디딤고딕"/>
              </a:rPr>
              <a:t>이전 SMT 연구의 단점</a:t>
            </a:r>
          </a:p>
          <a:p>
            <a:pPr algn="just">
              <a:lnSpc>
                <a:spcPts val="4347"/>
              </a:lnSpc>
            </a:pPr>
            <a:r>
              <a:rPr lang="en-US" sz="2898">
                <a:solidFill>
                  <a:srgbClr val="2B2C30"/>
                </a:solidFill>
                <a:latin typeface="210 디딤고딕"/>
                <a:ea typeface="210 디딤고딕"/>
              </a:rPr>
              <a:t> - 알려지지 않은 단어 문제 완전히 해결x</a:t>
            </a:r>
          </a:p>
          <a:p>
            <a:pPr algn="just">
              <a:lnSpc>
                <a:spcPts val="4347"/>
              </a:lnSpc>
            </a:pPr>
            <a:endParaRPr lang="en-US" sz="2898">
              <a:solidFill>
                <a:srgbClr val="2B2C30"/>
              </a:solidFill>
              <a:latin typeface="210 디딤고딕"/>
              <a:ea typeface="210 디딤고딕"/>
            </a:endParaRPr>
          </a:p>
          <a:p>
            <a:pPr algn="just">
              <a:lnSpc>
                <a:spcPts val="4347"/>
              </a:lnSpc>
            </a:pPr>
            <a:endParaRPr lang="en-US" sz="2898">
              <a:solidFill>
                <a:srgbClr val="2B2C30"/>
              </a:solidFill>
              <a:latin typeface="210 디딤고딕"/>
              <a:ea typeface="210 디딤고딕"/>
            </a:endParaRPr>
          </a:p>
          <a:p>
            <a:pPr algn="just">
              <a:lnSpc>
                <a:spcPts val="4347"/>
              </a:lnSpc>
            </a:pPr>
            <a:r>
              <a:rPr lang="en-US" sz="2898">
                <a:solidFill>
                  <a:srgbClr val="2B2C30"/>
                </a:solidFill>
                <a:latin typeface="210 디딤고딕"/>
                <a:ea typeface="210 디딤고딕"/>
              </a:rPr>
              <a:t>BPE방법을 선택</a:t>
            </a:r>
          </a:p>
          <a:p>
            <a:pPr algn="just">
              <a:lnSpc>
                <a:spcPts val="4347"/>
              </a:lnSpc>
            </a:pPr>
            <a:r>
              <a:rPr lang="en-US" sz="2898">
                <a:solidFill>
                  <a:srgbClr val="2B2C30"/>
                </a:solidFill>
                <a:latin typeface="210 디딤고딕"/>
                <a:ea typeface="210 디딤고딕"/>
              </a:rPr>
              <a:t>- Open-vocabulary 목표를 충족</a:t>
            </a:r>
          </a:p>
          <a:p>
            <a:pPr algn="just">
              <a:lnSpc>
                <a:spcPts val="4347"/>
              </a:lnSpc>
              <a:spcBef>
                <a:spcPct val="0"/>
              </a:spcBef>
            </a:pPr>
            <a:endParaRPr lang="en-US" sz="2898">
              <a:solidFill>
                <a:srgbClr val="2B2C30"/>
              </a:solidFill>
              <a:latin typeface="210 디딤고딕"/>
              <a:ea typeface="210 디딤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3562905" y="2432878"/>
            <a:ext cx="12498979" cy="2710622"/>
          </a:xfrm>
          <a:custGeom>
            <a:avLst/>
            <a:gdLst/>
            <a:ahLst/>
            <a:cxnLst/>
            <a:rect l="l" t="t" r="r" b="b"/>
            <a:pathLst>
              <a:path w="12498979" h="2710622">
                <a:moveTo>
                  <a:pt x="0" y="0"/>
                </a:moveTo>
                <a:lnTo>
                  <a:pt x="12498978" y="0"/>
                </a:lnTo>
                <a:lnTo>
                  <a:pt x="12498978" y="2710622"/>
                </a:lnTo>
                <a:lnTo>
                  <a:pt x="0" y="2710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92870" y="6392982"/>
            <a:ext cx="12498979" cy="2645012"/>
          </a:xfrm>
          <a:custGeom>
            <a:avLst/>
            <a:gdLst/>
            <a:ahLst/>
            <a:cxnLst/>
            <a:rect l="l" t="t" r="r" b="b"/>
            <a:pathLst>
              <a:path w="12498979" h="2645012">
                <a:moveTo>
                  <a:pt x="0" y="0"/>
                </a:moveTo>
                <a:lnTo>
                  <a:pt x="12498979" y="0"/>
                </a:lnTo>
                <a:lnTo>
                  <a:pt x="12498979" y="2645012"/>
                </a:lnTo>
                <a:lnTo>
                  <a:pt x="0" y="2645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 4.2 TRANSLATION EXPERIMENTS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4660" y="3521489"/>
            <a:ext cx="209981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2B2C30"/>
                </a:solidFill>
                <a:latin typeface="210 디딤고딕"/>
              </a:rPr>
              <a:t>Table 2.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4626" y="7258288"/>
            <a:ext cx="209981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2B2C30"/>
                </a:solidFill>
                <a:latin typeface="210 디딤고딕"/>
              </a:rPr>
              <a:t>Table 3.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338457" y="3145162"/>
            <a:ext cx="5724766" cy="5259197"/>
          </a:xfrm>
          <a:custGeom>
            <a:avLst/>
            <a:gdLst/>
            <a:ahLst/>
            <a:cxnLst/>
            <a:rect l="l" t="t" r="r" b="b"/>
            <a:pathLst>
              <a:path w="5724766" h="5259197">
                <a:moveTo>
                  <a:pt x="0" y="0"/>
                </a:moveTo>
                <a:lnTo>
                  <a:pt x="5724766" y="0"/>
                </a:lnTo>
                <a:lnTo>
                  <a:pt x="5724766" y="5259198"/>
                </a:lnTo>
                <a:lnTo>
                  <a:pt x="0" y="5259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57494" y="3145162"/>
            <a:ext cx="5793739" cy="5259197"/>
          </a:xfrm>
          <a:custGeom>
            <a:avLst/>
            <a:gdLst/>
            <a:ahLst/>
            <a:cxnLst/>
            <a:rect l="l" t="t" r="r" b="b"/>
            <a:pathLst>
              <a:path w="5793739" h="5259197">
                <a:moveTo>
                  <a:pt x="0" y="0"/>
                </a:moveTo>
                <a:lnTo>
                  <a:pt x="5793739" y="0"/>
                </a:lnTo>
                <a:lnTo>
                  <a:pt x="5793739" y="5259198"/>
                </a:lnTo>
                <a:lnTo>
                  <a:pt x="0" y="5259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5.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57494" y="8773637"/>
            <a:ext cx="5793739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영어 -&gt; 러시아어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03971" y="8773637"/>
            <a:ext cx="5793739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영어 -&gt; 독일어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6. 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7593" y="2918663"/>
            <a:ext cx="16208771" cy="550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57"/>
              </a:lnSpc>
            </a:pPr>
            <a:r>
              <a:rPr lang="en-US" sz="2905">
                <a:solidFill>
                  <a:srgbClr val="2B2C30"/>
                </a:solidFill>
                <a:latin typeface="210 디딤고딕"/>
                <a:ea typeface="210 디딤고딕"/>
              </a:rPr>
              <a:t>하위 단어 모델의 어휘 크기를 줄이면 실제로 정확도를 향상시킬 수 있다는 사실 발견!!!!</a:t>
            </a:r>
          </a:p>
          <a:p>
            <a:pPr>
              <a:lnSpc>
                <a:spcPts val="4357"/>
              </a:lnSpc>
            </a:pPr>
            <a:endParaRPr lang="en-US" sz="2905">
              <a:solidFill>
                <a:srgbClr val="2B2C30"/>
              </a:solidFill>
              <a:latin typeface="210 디딤고딕"/>
              <a:ea typeface="210 디딤고딕"/>
            </a:endParaRPr>
          </a:p>
          <a:p>
            <a:pPr>
              <a:lnSpc>
                <a:spcPts val="4357"/>
              </a:lnSpc>
            </a:pPr>
            <a:endParaRPr lang="en-US" sz="2905">
              <a:solidFill>
                <a:srgbClr val="2B2C30"/>
              </a:solidFill>
              <a:latin typeface="210 디딤고딕"/>
              <a:ea typeface="210 디딤고딕"/>
            </a:endParaRPr>
          </a:p>
          <a:p>
            <a:pPr>
              <a:lnSpc>
                <a:spcPts val="4357"/>
              </a:lnSpc>
            </a:pPr>
            <a:r>
              <a:rPr lang="en-US" sz="2905">
                <a:solidFill>
                  <a:srgbClr val="2B2C30"/>
                </a:solidFill>
                <a:latin typeface="210 디딤고딕"/>
                <a:ea typeface="210 디딤고딕"/>
              </a:rPr>
              <a:t>향후 연구방향: </a:t>
            </a:r>
          </a:p>
          <a:p>
            <a:pPr>
              <a:lnSpc>
                <a:spcPts val="4357"/>
              </a:lnSpc>
            </a:pPr>
            <a:r>
              <a:rPr lang="en-US" sz="2905">
                <a:solidFill>
                  <a:srgbClr val="2B2C30"/>
                </a:solidFill>
                <a:ea typeface="210 디딤고딕"/>
              </a:rPr>
              <a:t>번역 작업에 적합한 최적의 어휘 크기를 학습</a:t>
            </a:r>
          </a:p>
          <a:p>
            <a:pPr>
              <a:lnSpc>
                <a:spcPts val="4357"/>
              </a:lnSpc>
            </a:pPr>
            <a:endParaRPr lang="en-US" sz="2905">
              <a:solidFill>
                <a:srgbClr val="2B2C30"/>
              </a:solidFill>
              <a:ea typeface="210 디딤고딕"/>
            </a:endParaRPr>
          </a:p>
          <a:p>
            <a:pPr>
              <a:lnSpc>
                <a:spcPts val="4357"/>
              </a:lnSpc>
            </a:pPr>
            <a:endParaRPr lang="en-US" sz="2905">
              <a:solidFill>
                <a:srgbClr val="2B2C30"/>
              </a:solidFill>
              <a:ea typeface="210 디딤고딕"/>
            </a:endParaRPr>
          </a:p>
          <a:p>
            <a:pPr>
              <a:lnSpc>
                <a:spcPts val="4357"/>
              </a:lnSpc>
            </a:pPr>
            <a:r>
              <a:rPr lang="en-US" sz="2905">
                <a:solidFill>
                  <a:srgbClr val="2B2C30"/>
                </a:solidFill>
                <a:latin typeface="210 디딤고딕"/>
                <a:ea typeface="210 디딤고딕"/>
              </a:rPr>
              <a:t>대부분의 언어쌍에는 하위 단어 세분화가 적합하므로 대규모 NMT 어휘나 백오프 모델이 </a:t>
            </a:r>
          </a:p>
          <a:p>
            <a:pPr>
              <a:lnSpc>
                <a:spcPts val="4357"/>
              </a:lnSpc>
            </a:pPr>
            <a:r>
              <a:rPr lang="en-US" sz="2905">
                <a:solidFill>
                  <a:srgbClr val="2B2C30"/>
                </a:solidFill>
                <a:ea typeface="210 디딤고딕"/>
              </a:rPr>
              <a:t>필요하지 않다고 생각</a:t>
            </a:r>
          </a:p>
          <a:p>
            <a:pPr>
              <a:lnSpc>
                <a:spcPts val="4357"/>
              </a:lnSpc>
              <a:spcBef>
                <a:spcPct val="0"/>
              </a:spcBef>
            </a:pPr>
            <a:endParaRPr lang="en-US" sz="2905">
              <a:solidFill>
                <a:srgbClr val="2B2C30"/>
              </a:solidFill>
              <a:ea typeface="210 디딤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4870" y="3080154"/>
            <a:ext cx="13208550" cy="2218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layfair Display 1"/>
              </a:rPr>
              <a:t>“Beauty in language emerges from small fragments. Like a short poem, BPE delicately decomposes text into meaningful units.”</a:t>
            </a:r>
          </a:p>
        </p:txBody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287123" y="8838733"/>
            <a:ext cx="1682491" cy="36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 2"/>
              </a:rPr>
              <a:t>BPE jo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46733" y="5805125"/>
            <a:ext cx="1926467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 dirty="0">
                <a:solidFill>
                  <a:srgbClr val="2B2C30"/>
                </a:solidFill>
                <a:latin typeface="210 디딤고딕"/>
              </a:rPr>
              <a:t>-</a:t>
            </a:r>
            <a:r>
              <a:rPr lang="en-US" sz="2500" dirty="0" err="1">
                <a:solidFill>
                  <a:srgbClr val="2B2C30"/>
                </a:solidFill>
                <a:latin typeface="210 디딤고딕"/>
              </a:rPr>
              <a:t>Dlrk</a:t>
            </a:r>
            <a:r>
              <a:rPr lang="en-US" sz="2500" dirty="0">
                <a:solidFill>
                  <a:srgbClr val="2B2C30"/>
                </a:solidFill>
                <a:latin typeface="210 디딤고딕"/>
              </a:rPr>
              <a:t> Dud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36213" y="166373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2429993" y="3846978"/>
            <a:ext cx="4323935" cy="438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210 디딤고딕"/>
              </a:rPr>
              <a:t> 3. Subword Translation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356" y="3846978"/>
            <a:ext cx="2785647" cy="438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210 디딤고딕"/>
              </a:rPr>
              <a:t> 1. 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16933" y="3846978"/>
            <a:ext cx="5468666" cy="876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210 디딤고딕"/>
              </a:rPr>
              <a:t> 2. Neural Machine </a:t>
            </a:r>
          </a:p>
          <a:p>
            <a:pPr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210 디딤고딕"/>
              </a:rPr>
              <a:t>     Translation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455283" y="3466306"/>
            <a:ext cx="15303309" cy="4763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6287369" y="3396967"/>
            <a:ext cx="138677" cy="13867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16606" y="3396967"/>
            <a:ext cx="138677" cy="13867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566107" y="3401730"/>
            <a:ext cx="138677" cy="13867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85945" y="7093492"/>
            <a:ext cx="138677" cy="13867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flipV="1">
            <a:off x="1524623" y="7167593"/>
            <a:ext cx="15303309" cy="4763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7428025" y="7103017"/>
            <a:ext cx="138677" cy="13867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35446" y="7103017"/>
            <a:ext cx="138677" cy="13867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06871" y="942975"/>
            <a:ext cx="16230600" cy="648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CONTENT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704784" y="4374104"/>
            <a:ext cx="4053808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</a:rPr>
              <a:t> 3.1 Related Work</a:t>
            </a: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 3.2 Byte pair Encoding_예제</a:t>
            </a:r>
          </a:p>
          <a:p>
            <a:pPr algn="just">
              <a:lnSpc>
                <a:spcPts val="3750"/>
              </a:lnSpc>
              <a:spcBef>
                <a:spcPct val="0"/>
              </a:spcBef>
            </a:pPr>
            <a:endParaRPr lang="en-US" sz="2500">
              <a:solidFill>
                <a:srgbClr val="2B2C30"/>
              </a:solidFill>
              <a:latin typeface="210 디딤고딕"/>
              <a:ea typeface="210 디딤고딕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85945" y="7613169"/>
            <a:ext cx="2785647" cy="438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210 디딤고딕"/>
              </a:rPr>
              <a:t>4. Evaluation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5283" y="8136989"/>
            <a:ext cx="4034460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</a:rPr>
              <a:t> 4.1 Subword statistics</a:t>
            </a:r>
          </a:p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</a:rPr>
              <a:t> 4.2 Translation experiments</a:t>
            </a:r>
          </a:p>
          <a:p>
            <a:pPr algn="just">
              <a:lnSpc>
                <a:spcPts val="3750"/>
              </a:lnSpc>
              <a:spcBef>
                <a:spcPct val="0"/>
              </a:spcBef>
            </a:pPr>
            <a:endParaRPr lang="en-US" sz="2500">
              <a:solidFill>
                <a:srgbClr val="2B2C30"/>
              </a:solidFill>
              <a:latin typeface="210 디딤고딕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358687" y="7613169"/>
            <a:ext cx="2785647" cy="438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0"/>
              </a:lnSpc>
            </a:pPr>
            <a:r>
              <a:rPr lang="en-US" sz="2900">
                <a:solidFill>
                  <a:srgbClr val="2B2C30"/>
                </a:solidFill>
                <a:latin typeface="210 디딤고딕"/>
              </a:rPr>
              <a:t>5. Analysis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428025" y="8136989"/>
            <a:ext cx="3620975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 dirty="0">
                <a:solidFill>
                  <a:srgbClr val="2B2C30"/>
                </a:solidFill>
                <a:latin typeface="210 디딤고딕"/>
              </a:rPr>
              <a:t> 5.1 Unigram accuracy</a:t>
            </a:r>
          </a:p>
          <a:p>
            <a:pPr algn="just">
              <a:lnSpc>
                <a:spcPts val="3750"/>
              </a:lnSpc>
            </a:pPr>
            <a:r>
              <a:rPr lang="en-US" sz="2500" dirty="0">
                <a:solidFill>
                  <a:srgbClr val="2B2C30"/>
                </a:solidFill>
                <a:latin typeface="210 디딤고딕"/>
              </a:rPr>
              <a:t> 5.2 Manual </a:t>
            </a:r>
            <a:r>
              <a:rPr lang="en-US" sz="2500" dirty="0" err="1">
                <a:solidFill>
                  <a:srgbClr val="2B2C30"/>
                </a:solidFill>
                <a:latin typeface="210 디딤고딕"/>
              </a:rPr>
              <a:t>Anlysis</a:t>
            </a:r>
            <a:endParaRPr lang="en-US" sz="2500" dirty="0">
              <a:solidFill>
                <a:srgbClr val="2B2C30"/>
              </a:solidFill>
              <a:latin typeface="210 디딤고딕"/>
            </a:endParaRPr>
          </a:p>
          <a:p>
            <a:pPr algn="just">
              <a:lnSpc>
                <a:spcPts val="3750"/>
              </a:lnSpc>
              <a:spcBef>
                <a:spcPct val="0"/>
              </a:spcBef>
            </a:pPr>
            <a:endParaRPr lang="en-US" sz="2500" dirty="0">
              <a:solidFill>
                <a:srgbClr val="2B2C30"/>
              </a:solidFill>
              <a:latin typeface="210 디딤고딕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566106" y="7536969"/>
            <a:ext cx="252149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 dirty="0">
                <a:solidFill>
                  <a:srgbClr val="2B2C30"/>
                </a:solidFill>
                <a:latin typeface="210 디딤고딕"/>
              </a:rPr>
              <a:t> 6.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401507" y="3619709"/>
            <a:ext cx="5231487" cy="5231487"/>
          </a:xfrm>
          <a:custGeom>
            <a:avLst/>
            <a:gdLst/>
            <a:ahLst/>
            <a:cxnLst/>
            <a:rect l="l" t="t" r="r" b="b"/>
            <a:pathLst>
              <a:path w="5231487" h="5231487">
                <a:moveTo>
                  <a:pt x="0" y="0"/>
                </a:moveTo>
                <a:lnTo>
                  <a:pt x="5231486" y="0"/>
                </a:lnTo>
                <a:lnTo>
                  <a:pt x="5231486" y="5231487"/>
                </a:lnTo>
                <a:lnTo>
                  <a:pt x="0" y="5231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75809" y="2824549"/>
            <a:ext cx="3082883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ea typeface="210 디딤고딕"/>
              </a:rPr>
              <a:t>기존 신경망 번역 모델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10641118" y="5079070"/>
            <a:ext cx="1009461" cy="100946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01600" y="127000"/>
              <a:ext cx="711200" cy="482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155405" y="5299214"/>
            <a:ext cx="4695220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</a:rPr>
              <a:t>Shortlist </a:t>
            </a:r>
          </a:p>
          <a:p>
            <a:pPr algn="ctr"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 bigram 모델</a:t>
            </a:r>
          </a:p>
          <a:p>
            <a:pPr algn="ctr"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BPE 알고리즘 단어 분할 기술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89467" y="4382487"/>
            <a:ext cx="302709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 서브워드 유닛 토큰화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ABSTRACT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38048" y="4830033"/>
            <a:ext cx="2998246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210 디딤고딕"/>
              </a:rPr>
              <a:t>OOV</a:t>
            </a:r>
          </a:p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210 디딤고딕"/>
              </a:rPr>
              <a:t>Rare Word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2B2C30"/>
                </a:solidFill>
                <a:ea typeface="210 디딤고딕"/>
              </a:rPr>
              <a:t>문제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538367" y="4428835"/>
            <a:ext cx="6984325" cy="5028180"/>
            <a:chOff x="0" y="0"/>
            <a:chExt cx="1839493" cy="13242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39493" cy="1324294"/>
            </a:xfrm>
            <a:custGeom>
              <a:avLst/>
              <a:gdLst/>
              <a:ahLst/>
              <a:cxnLst/>
              <a:rect l="l" t="t" r="r" b="b"/>
              <a:pathLst>
                <a:path w="1839493" h="1324294">
                  <a:moveTo>
                    <a:pt x="56532" y="0"/>
                  </a:moveTo>
                  <a:lnTo>
                    <a:pt x="1782961" y="0"/>
                  </a:lnTo>
                  <a:cubicBezTo>
                    <a:pt x="1797954" y="0"/>
                    <a:pt x="1812333" y="5956"/>
                    <a:pt x="1822935" y="16558"/>
                  </a:cubicBezTo>
                  <a:cubicBezTo>
                    <a:pt x="1833537" y="27160"/>
                    <a:pt x="1839493" y="41539"/>
                    <a:pt x="1839493" y="56532"/>
                  </a:cubicBezTo>
                  <a:lnTo>
                    <a:pt x="1839493" y="1267762"/>
                  </a:lnTo>
                  <a:cubicBezTo>
                    <a:pt x="1839493" y="1298984"/>
                    <a:pt x="1814183" y="1324294"/>
                    <a:pt x="1782961" y="1324294"/>
                  </a:cubicBezTo>
                  <a:lnTo>
                    <a:pt x="56532" y="1324294"/>
                  </a:lnTo>
                  <a:cubicBezTo>
                    <a:pt x="41539" y="1324294"/>
                    <a:pt x="27160" y="1318338"/>
                    <a:pt x="16558" y="1307737"/>
                  </a:cubicBezTo>
                  <a:cubicBezTo>
                    <a:pt x="5956" y="1297135"/>
                    <a:pt x="0" y="1282756"/>
                    <a:pt x="0" y="1267762"/>
                  </a:cubicBezTo>
                  <a:lnTo>
                    <a:pt x="0" y="56532"/>
                  </a:lnTo>
                  <a:cubicBezTo>
                    <a:pt x="0" y="41539"/>
                    <a:pt x="5956" y="27160"/>
                    <a:pt x="16558" y="16558"/>
                  </a:cubicBezTo>
                  <a:cubicBezTo>
                    <a:pt x="27160" y="5956"/>
                    <a:pt x="41539" y="0"/>
                    <a:pt x="56532" y="0"/>
                  </a:cubicBezTo>
                  <a:close/>
                </a:path>
              </a:pathLst>
            </a:custGeom>
            <a:solidFill>
              <a:srgbClr val="FAE2D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1839493" cy="14004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1651" y="4443344"/>
            <a:ext cx="6984325" cy="5028180"/>
            <a:chOff x="0" y="0"/>
            <a:chExt cx="1839493" cy="13242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39493" cy="1324294"/>
            </a:xfrm>
            <a:custGeom>
              <a:avLst/>
              <a:gdLst/>
              <a:ahLst/>
              <a:cxnLst/>
              <a:rect l="l" t="t" r="r" b="b"/>
              <a:pathLst>
                <a:path w="1839493" h="1324294">
                  <a:moveTo>
                    <a:pt x="56532" y="0"/>
                  </a:moveTo>
                  <a:lnTo>
                    <a:pt x="1782961" y="0"/>
                  </a:lnTo>
                  <a:cubicBezTo>
                    <a:pt x="1797954" y="0"/>
                    <a:pt x="1812333" y="5956"/>
                    <a:pt x="1822935" y="16558"/>
                  </a:cubicBezTo>
                  <a:cubicBezTo>
                    <a:pt x="1833537" y="27160"/>
                    <a:pt x="1839493" y="41539"/>
                    <a:pt x="1839493" y="56532"/>
                  </a:cubicBezTo>
                  <a:lnTo>
                    <a:pt x="1839493" y="1267762"/>
                  </a:lnTo>
                  <a:cubicBezTo>
                    <a:pt x="1839493" y="1298984"/>
                    <a:pt x="1814183" y="1324294"/>
                    <a:pt x="1782961" y="1324294"/>
                  </a:cubicBezTo>
                  <a:lnTo>
                    <a:pt x="56532" y="1324294"/>
                  </a:lnTo>
                  <a:cubicBezTo>
                    <a:pt x="41539" y="1324294"/>
                    <a:pt x="27160" y="1318338"/>
                    <a:pt x="16558" y="1307737"/>
                  </a:cubicBezTo>
                  <a:cubicBezTo>
                    <a:pt x="5956" y="1297135"/>
                    <a:pt x="0" y="1282756"/>
                    <a:pt x="0" y="1267762"/>
                  </a:cubicBezTo>
                  <a:lnTo>
                    <a:pt x="0" y="56532"/>
                  </a:lnTo>
                  <a:cubicBezTo>
                    <a:pt x="0" y="41539"/>
                    <a:pt x="5956" y="27160"/>
                    <a:pt x="16558" y="16558"/>
                  </a:cubicBezTo>
                  <a:cubicBezTo>
                    <a:pt x="27160" y="5956"/>
                    <a:pt x="41539" y="0"/>
                    <a:pt x="56532" y="0"/>
                  </a:cubicBezTo>
                  <a:close/>
                </a:path>
              </a:pathLst>
            </a:custGeom>
            <a:solidFill>
              <a:srgbClr val="DAFAF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839493" cy="14004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935602" y="6858876"/>
            <a:ext cx="278212" cy="379787"/>
            <a:chOff x="0" y="0"/>
            <a:chExt cx="595413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5413" cy="812800"/>
            </a:xfrm>
            <a:custGeom>
              <a:avLst/>
              <a:gdLst/>
              <a:ahLst/>
              <a:cxnLst/>
              <a:rect l="l" t="t" r="r" b="b"/>
              <a:pathLst>
                <a:path w="595413" h="812800">
                  <a:moveTo>
                    <a:pt x="297706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392213" y="0"/>
                  </a:lnTo>
                  <a:lnTo>
                    <a:pt x="392213" y="406400"/>
                  </a:lnTo>
                  <a:lnTo>
                    <a:pt x="595413" y="406400"/>
                  </a:lnTo>
                  <a:lnTo>
                    <a:pt x="297706" y="812800"/>
                  </a:ln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03200" y="-76200"/>
              <a:ext cx="189013" cy="787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422581" y="7784329"/>
            <a:ext cx="321589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Subword 토큰화 이용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64616" y="7784329"/>
            <a:ext cx="5298394" cy="89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2"/>
              </a:lnSpc>
            </a:pPr>
            <a:r>
              <a:rPr lang="en-US" sz="2401">
                <a:solidFill>
                  <a:srgbClr val="2B2C30"/>
                </a:solidFill>
                <a:latin typeface="210 디딤고딕"/>
                <a:ea typeface="210 디딤고딕"/>
              </a:rPr>
              <a:t>그러나, 언어간 형태소 합성 정도 차이,</a:t>
            </a:r>
          </a:p>
          <a:p>
            <a:pPr>
              <a:lnSpc>
                <a:spcPts val="3602"/>
              </a:lnSpc>
            </a:pPr>
            <a:r>
              <a:rPr lang="en-US" sz="2401">
                <a:solidFill>
                  <a:srgbClr val="2B2C30"/>
                </a:solidFill>
                <a:latin typeface="210 디딤고딕"/>
                <a:ea typeface="210 디딤고딕"/>
              </a:rPr>
              <a:t> 다른 알파벳의 문제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689" y="1028700"/>
            <a:ext cx="16230600" cy="60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0982" lvl="1">
              <a:lnSpc>
                <a:spcPts val="5200"/>
              </a:lnSpc>
              <a:spcBef>
                <a:spcPct val="0"/>
              </a:spcBef>
            </a:pPr>
            <a:r>
              <a:rPr lang="en-US" sz="3714" spc="843" dirty="0" smtClean="0">
                <a:solidFill>
                  <a:srgbClr val="2B2C30"/>
                </a:solidFill>
                <a:latin typeface="Public Sans"/>
              </a:rPr>
              <a:t>1.INTRODCUTION</a:t>
            </a:r>
            <a:endParaRPr lang="en-US" sz="3714" spc="843" dirty="0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20106" y="2819110"/>
            <a:ext cx="14004131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신경망 기계 번역은 최근 많이 발전되었으나, Rare 단어 번역과 OOV는 아직 해결되지 않은 문제가 있다.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35922" y="5403996"/>
            <a:ext cx="5555782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단어 수준 모델의 경우,</a:t>
            </a:r>
          </a:p>
          <a:p>
            <a:pPr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ea typeface="210 디딤고딕"/>
              </a:rPr>
              <a:t>어휘를 벗어난 경우 단어의 조회로 해결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68244" y="5625302"/>
            <a:ext cx="6324571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목표: 희귀 단어에 대한 back-off 모델 없이도 </a:t>
            </a:r>
          </a:p>
          <a:p>
            <a:pPr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ea typeface="210 디딤고딕"/>
              </a:rPr>
              <a:t>자체에서 어휘 번역을 모델링 하는 것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891423" y="6942925"/>
            <a:ext cx="278212" cy="379787"/>
            <a:chOff x="0" y="0"/>
            <a:chExt cx="595413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95413" cy="812800"/>
            </a:xfrm>
            <a:custGeom>
              <a:avLst/>
              <a:gdLst/>
              <a:ahLst/>
              <a:cxnLst/>
              <a:rect l="l" t="t" r="r" b="b"/>
              <a:pathLst>
                <a:path w="595413" h="812800">
                  <a:moveTo>
                    <a:pt x="297706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392213" y="0"/>
                  </a:lnTo>
                  <a:lnTo>
                    <a:pt x="392213" y="406400"/>
                  </a:lnTo>
                  <a:lnTo>
                    <a:pt x="595413" y="406400"/>
                  </a:lnTo>
                  <a:lnTo>
                    <a:pt x="297706" y="812800"/>
                  </a:ln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203200" y="-76200"/>
              <a:ext cx="189013" cy="787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2.NEURAL MACHINE TRANSLATION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205336" y="1991362"/>
            <a:ext cx="4133247" cy="8056551"/>
          </a:xfrm>
          <a:custGeom>
            <a:avLst/>
            <a:gdLst/>
            <a:ahLst/>
            <a:cxnLst/>
            <a:rect l="l" t="t" r="r" b="b"/>
            <a:pathLst>
              <a:path w="4133247" h="8056551">
                <a:moveTo>
                  <a:pt x="0" y="0"/>
                </a:moveTo>
                <a:lnTo>
                  <a:pt x="4133246" y="0"/>
                </a:lnTo>
                <a:lnTo>
                  <a:pt x="4133246" y="8056551"/>
                </a:lnTo>
                <a:lnTo>
                  <a:pt x="0" y="8056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49264" y="4810098"/>
            <a:ext cx="10810693" cy="1695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5"/>
              </a:lnSpc>
            </a:pPr>
            <a:r>
              <a:rPr lang="en-US" sz="2500">
                <a:solidFill>
                  <a:srgbClr val="2B2C30"/>
                </a:solidFill>
                <a:ea typeface="210 디딤고딕"/>
              </a:rPr>
              <a:t>신경망 기계 번역에 대한 설명</a:t>
            </a:r>
          </a:p>
          <a:p>
            <a:pPr marL="539751" lvl="1" indent="-269876" algn="l">
              <a:lnSpc>
                <a:spcPts val="4575"/>
              </a:lnSpc>
              <a:buFont typeface="Arial"/>
              <a:buChar char="•"/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수업에서 배웠던 순전파, 역전파를 이용한 딥러닝 모델에 대한 설명</a:t>
            </a:r>
          </a:p>
          <a:p>
            <a:pPr>
              <a:lnSpc>
                <a:spcPts val="4575"/>
              </a:lnSpc>
            </a:pPr>
            <a:endParaRPr lang="en-US" sz="2500">
              <a:solidFill>
                <a:srgbClr val="2B2C30"/>
              </a:solidFill>
              <a:latin typeface="210 디딤고딕"/>
              <a:ea typeface="210 디딤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 3. Subword Translation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728622" y="5344808"/>
            <a:ext cx="6971926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2B2C30"/>
                </a:solidFill>
                <a:latin typeface="210 디딤고딕"/>
                <a:ea typeface="210 디딤고딕"/>
              </a:rPr>
              <a:t>Subword 토큰화로 번역에 도움이 될 범주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86921" y="2950543"/>
            <a:ext cx="17231202" cy="6161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2799">
                <a:solidFill>
                  <a:srgbClr val="2B2C30"/>
                </a:solidFill>
                <a:latin typeface="210 디딤고딕"/>
                <a:ea typeface="210 디딤고딕"/>
              </a:rPr>
              <a:t>• named entities: 대상 텍스트를 그대로 발음</a:t>
            </a:r>
          </a:p>
          <a:p>
            <a:pPr algn="just">
              <a:lnSpc>
                <a:spcPts val="4725"/>
              </a:lnSpc>
            </a:pPr>
            <a:r>
              <a:rPr lang="en-US" sz="2700">
                <a:solidFill>
                  <a:srgbClr val="2B2C30"/>
                </a:solidFill>
                <a:latin typeface="210 디딤고딕"/>
                <a:ea typeface="210 디딤고딕"/>
              </a:rPr>
              <a:t>  - 버락 오바마(영어)           바라쿠 오바마(일본어)</a:t>
            </a:r>
          </a:p>
          <a:p>
            <a:pPr algn="just">
              <a:lnSpc>
                <a:spcPts val="4899"/>
              </a:lnSpc>
            </a:pPr>
            <a:endParaRPr lang="en-US" sz="2700">
              <a:solidFill>
                <a:srgbClr val="2B2C30"/>
              </a:solidFill>
              <a:latin typeface="210 디딤고딕"/>
              <a:ea typeface="210 디딤고딕"/>
            </a:endParaRPr>
          </a:p>
          <a:p>
            <a:pPr algn="just">
              <a:lnSpc>
                <a:spcPts val="4899"/>
              </a:lnSpc>
            </a:pPr>
            <a:endParaRPr lang="en-US" sz="2700">
              <a:solidFill>
                <a:srgbClr val="2B2C30"/>
              </a:solidFill>
              <a:latin typeface="210 디딤고딕"/>
              <a:ea typeface="210 디딤고딕"/>
            </a:endParaRPr>
          </a:p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210 디딤고딕"/>
                <a:ea typeface="210 디딤고딕"/>
              </a:rPr>
              <a:t>• 유사어, 외래어: 공통의 어원을 가진 동음이의어와 외래어</a:t>
            </a:r>
          </a:p>
          <a:p>
            <a:pPr algn="just">
              <a:lnSpc>
                <a:spcPts val="4050"/>
              </a:lnSpc>
            </a:pPr>
            <a:r>
              <a:rPr lang="en-US" sz="2700">
                <a:solidFill>
                  <a:srgbClr val="2B2C30"/>
                </a:solidFill>
                <a:latin typeface="210 디딤고딕"/>
                <a:ea typeface="210 디딤고딕"/>
              </a:rPr>
              <a:t>  - 밀실공포증(영어)             클라우스트로포비아(러시아어)</a:t>
            </a:r>
          </a:p>
          <a:p>
            <a:pPr algn="just">
              <a:lnSpc>
                <a:spcPts val="4376"/>
              </a:lnSpc>
            </a:pPr>
            <a:endParaRPr lang="en-US" sz="2700">
              <a:solidFill>
                <a:srgbClr val="2B2C30"/>
              </a:solidFill>
              <a:latin typeface="210 디딤고딕"/>
              <a:ea typeface="210 디딤고딕"/>
            </a:endParaRPr>
          </a:p>
          <a:p>
            <a:pPr algn="just">
              <a:lnSpc>
                <a:spcPts val="4199"/>
              </a:lnSpc>
            </a:pPr>
            <a:endParaRPr lang="en-US" sz="2700">
              <a:solidFill>
                <a:srgbClr val="2B2C30"/>
              </a:solidFill>
              <a:latin typeface="210 디딤고딕"/>
              <a:ea typeface="210 디딤고딕"/>
            </a:endParaRPr>
          </a:p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210 디딤고딕"/>
                <a:ea typeface="210 디딤고딕"/>
              </a:rPr>
              <a:t>• 형태소 합성어:  여러 형태소를 합성한 합성어</a:t>
            </a:r>
          </a:p>
          <a:p>
            <a:pPr algn="just">
              <a:lnSpc>
                <a:spcPts val="4050"/>
              </a:lnSpc>
            </a:pPr>
            <a:r>
              <a:rPr lang="en-US" sz="2700">
                <a:solidFill>
                  <a:srgbClr val="2B2C30"/>
                </a:solidFill>
                <a:latin typeface="210 디딤고딕"/>
                <a:ea typeface="210 디딤고딕"/>
              </a:rPr>
              <a:t>  - 태양계(영어)             소넨시스템(소네+시스템)(독일어)</a:t>
            </a:r>
          </a:p>
          <a:p>
            <a:pPr algn="just">
              <a:lnSpc>
                <a:spcPts val="4376"/>
              </a:lnSpc>
              <a:spcBef>
                <a:spcPct val="0"/>
              </a:spcBef>
            </a:pPr>
            <a:endParaRPr lang="en-US" sz="2700">
              <a:solidFill>
                <a:srgbClr val="2B2C30"/>
              </a:solidFill>
              <a:latin typeface="210 디딤고딕"/>
              <a:ea typeface="210 디딤고딕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1528462" y="3896867"/>
            <a:ext cx="617925" cy="0"/>
          </a:xfrm>
          <a:prstGeom prst="line">
            <a:avLst/>
          </a:prstGeom>
          <a:ln w="47625" cap="flat">
            <a:solidFill>
              <a:srgbClr val="2B2C3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>
            <a:off x="11528462" y="6255601"/>
            <a:ext cx="617925" cy="0"/>
          </a:xfrm>
          <a:prstGeom prst="line">
            <a:avLst/>
          </a:prstGeom>
          <a:ln w="47625" cap="flat">
            <a:solidFill>
              <a:srgbClr val="2B2C3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>
            <a:off x="10910538" y="8351397"/>
            <a:ext cx="617925" cy="0"/>
          </a:xfrm>
          <a:prstGeom prst="line">
            <a:avLst/>
          </a:prstGeom>
          <a:ln w="47625" cap="flat">
            <a:solidFill>
              <a:srgbClr val="2B2C3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2171271" y="3000950"/>
            <a:ext cx="4057596" cy="3770563"/>
            <a:chOff x="0" y="0"/>
            <a:chExt cx="1068667" cy="9930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68667" cy="993070"/>
            </a:xfrm>
            <a:custGeom>
              <a:avLst/>
              <a:gdLst/>
              <a:ahLst/>
              <a:cxnLst/>
              <a:rect l="l" t="t" r="r" b="b"/>
              <a:pathLst>
                <a:path w="1068667" h="993070">
                  <a:moveTo>
                    <a:pt x="97308" y="0"/>
                  </a:moveTo>
                  <a:lnTo>
                    <a:pt x="971359" y="0"/>
                  </a:lnTo>
                  <a:cubicBezTo>
                    <a:pt x="1025101" y="0"/>
                    <a:pt x="1068667" y="43566"/>
                    <a:pt x="1068667" y="97308"/>
                  </a:cubicBezTo>
                  <a:lnTo>
                    <a:pt x="1068667" y="895762"/>
                  </a:lnTo>
                  <a:cubicBezTo>
                    <a:pt x="1068667" y="949504"/>
                    <a:pt x="1025101" y="993070"/>
                    <a:pt x="971359" y="993070"/>
                  </a:cubicBezTo>
                  <a:lnTo>
                    <a:pt x="97308" y="993070"/>
                  </a:lnTo>
                  <a:cubicBezTo>
                    <a:pt x="71501" y="993070"/>
                    <a:pt x="46750" y="982818"/>
                    <a:pt x="28501" y="964569"/>
                  </a:cubicBezTo>
                  <a:cubicBezTo>
                    <a:pt x="10252" y="946320"/>
                    <a:pt x="0" y="921570"/>
                    <a:pt x="0" y="89576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AE2D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1068667" cy="1069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018517" y="3194655"/>
            <a:ext cx="3421253" cy="3421253"/>
          </a:xfrm>
          <a:custGeom>
            <a:avLst/>
            <a:gdLst/>
            <a:ahLst/>
            <a:cxnLst/>
            <a:rect l="l" t="t" r="r" b="b"/>
            <a:pathLst>
              <a:path w="3421253" h="3421253">
                <a:moveTo>
                  <a:pt x="0" y="0"/>
                </a:moveTo>
                <a:lnTo>
                  <a:pt x="3421253" y="0"/>
                </a:lnTo>
                <a:lnTo>
                  <a:pt x="3421253" y="3421253"/>
                </a:lnTo>
                <a:lnTo>
                  <a:pt x="0" y="3421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956454" y="4497224"/>
            <a:ext cx="598558" cy="598558"/>
          </a:xfrm>
          <a:custGeom>
            <a:avLst/>
            <a:gdLst/>
            <a:ahLst/>
            <a:cxnLst/>
            <a:rect l="l" t="t" r="r" b="b"/>
            <a:pathLst>
              <a:path w="598558" h="598558">
                <a:moveTo>
                  <a:pt x="0" y="0"/>
                </a:moveTo>
                <a:lnTo>
                  <a:pt x="598558" y="0"/>
                </a:lnTo>
                <a:lnTo>
                  <a:pt x="598558" y="598557"/>
                </a:lnTo>
                <a:lnTo>
                  <a:pt x="0" y="5985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675653" y="4676682"/>
            <a:ext cx="578592" cy="310336"/>
          </a:xfrm>
          <a:custGeom>
            <a:avLst/>
            <a:gdLst/>
            <a:ahLst/>
            <a:cxnLst/>
            <a:rect l="l" t="t" r="r" b="b"/>
            <a:pathLst>
              <a:path w="578592" h="310336">
                <a:moveTo>
                  <a:pt x="0" y="0"/>
                </a:moveTo>
                <a:lnTo>
                  <a:pt x="578593" y="0"/>
                </a:lnTo>
                <a:lnTo>
                  <a:pt x="578593" y="310335"/>
                </a:lnTo>
                <a:lnTo>
                  <a:pt x="0" y="310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193643" y="4638582"/>
            <a:ext cx="256498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Subword 토큰화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573000" y="4226840"/>
            <a:ext cx="3462644" cy="1086138"/>
            <a:chOff x="-56741" y="-64568"/>
            <a:chExt cx="4616858" cy="1448184"/>
          </a:xfrm>
        </p:grpSpPr>
        <p:sp>
          <p:nvSpPr>
            <p:cNvPr id="11" name="TextBox 11"/>
            <p:cNvSpPr txBox="1"/>
            <p:nvPr/>
          </p:nvSpPr>
          <p:spPr>
            <a:xfrm>
              <a:off x="-56741" y="-64568"/>
              <a:ext cx="4616858" cy="6497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50"/>
                </a:lnSpc>
                <a:spcBef>
                  <a:spcPct val="0"/>
                </a:spcBef>
              </a:pPr>
              <a:r>
                <a:rPr lang="en-US" sz="2500" dirty="0" err="1">
                  <a:solidFill>
                    <a:srgbClr val="2B2C30"/>
                  </a:solidFill>
                  <a:latin typeface="210 디딤고딕"/>
                  <a:ea typeface="210 디딤고딕"/>
                </a:rPr>
                <a:t>시간과</a:t>
              </a:r>
              <a:r>
                <a:rPr lang="en-US" sz="2500" dirty="0">
                  <a:solidFill>
                    <a:srgbClr val="2B2C30"/>
                  </a:solidFill>
                  <a:latin typeface="210 디딤고딕"/>
                  <a:ea typeface="210 디딤고딕"/>
                </a:rPr>
                <a:t> </a:t>
              </a:r>
              <a:r>
                <a:rPr lang="en-US" sz="2500" dirty="0" err="1">
                  <a:solidFill>
                    <a:srgbClr val="2B2C30"/>
                  </a:solidFill>
                  <a:latin typeface="210 디딤고딕"/>
                  <a:ea typeface="210 디딤고딕"/>
                </a:rPr>
                <a:t>메모리</a:t>
              </a:r>
              <a:r>
                <a:rPr lang="en-US" sz="2500" dirty="0">
                  <a:solidFill>
                    <a:srgbClr val="2B2C30"/>
                  </a:solidFill>
                  <a:latin typeface="210 디딤고딕"/>
                  <a:ea typeface="210 디딤고딕"/>
                </a:rPr>
                <a:t> </a:t>
              </a:r>
              <a:r>
                <a:rPr lang="en-US" sz="2500" dirty="0" err="1">
                  <a:solidFill>
                    <a:srgbClr val="2B2C30"/>
                  </a:solidFill>
                  <a:latin typeface="210 디딤고딕"/>
                  <a:ea typeface="210 디딤고딕"/>
                </a:rPr>
                <a:t>효율</a:t>
              </a:r>
              <a:r>
                <a:rPr lang="en-US" sz="2500" dirty="0">
                  <a:solidFill>
                    <a:srgbClr val="2B2C30"/>
                  </a:solidFill>
                  <a:latin typeface="210 디딤고딕"/>
                  <a:ea typeface="210 디딤고딕"/>
                </a:rPr>
                <a:t>  UP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82443" y="799416"/>
              <a:ext cx="3419980" cy="584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50"/>
                </a:lnSpc>
                <a:spcBef>
                  <a:spcPct val="0"/>
                </a:spcBef>
              </a:pPr>
              <a:r>
                <a:rPr lang="en-US" sz="2500" dirty="0" err="1">
                  <a:solidFill>
                    <a:srgbClr val="2B2C30"/>
                  </a:solidFill>
                  <a:ea typeface="210 디딤고딕"/>
                </a:rPr>
                <a:t>백오프</a:t>
              </a:r>
              <a:r>
                <a:rPr lang="en-US" sz="2500" dirty="0">
                  <a:solidFill>
                    <a:srgbClr val="2B2C30"/>
                  </a:solidFill>
                  <a:ea typeface="210 디딤고딕"/>
                </a:rPr>
                <a:t> </a:t>
              </a:r>
              <a:r>
                <a:rPr lang="en-US" sz="2500" dirty="0" err="1">
                  <a:solidFill>
                    <a:srgbClr val="2B2C30"/>
                  </a:solidFill>
                  <a:ea typeface="210 디딤고딕"/>
                </a:rPr>
                <a:t>모델</a:t>
              </a:r>
              <a:r>
                <a:rPr lang="en-US" sz="2500" dirty="0">
                  <a:solidFill>
                    <a:srgbClr val="2B2C30"/>
                  </a:solidFill>
                  <a:ea typeface="210 디딤고딕"/>
                </a:rPr>
                <a:t> </a:t>
              </a:r>
              <a:r>
                <a:rPr lang="en-US" sz="2500" dirty="0" err="1">
                  <a:solidFill>
                    <a:srgbClr val="2B2C30"/>
                  </a:solidFill>
                  <a:ea typeface="210 디딤고딕"/>
                </a:rPr>
                <a:t>불필요</a:t>
              </a:r>
              <a:endParaRPr lang="en-US" sz="2500" dirty="0">
                <a:solidFill>
                  <a:srgbClr val="2B2C30"/>
                </a:solidFill>
                <a:ea typeface="210 디딤고딕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723150" y="7580176"/>
            <a:ext cx="14721815" cy="139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24"/>
              </a:lnSpc>
            </a:pPr>
            <a:r>
              <a:rPr lang="en-US" sz="2499">
                <a:solidFill>
                  <a:srgbClr val="2B2C30"/>
                </a:solidFill>
                <a:latin typeface="210 디딤고딕"/>
                <a:ea typeface="210 디딤고딕"/>
              </a:rPr>
              <a:t>1. 분할화 되지 않은 단어의 shortlist 사용, 희귀한 단어에만 하위 단어 단위 사용하는 방법</a:t>
            </a:r>
          </a:p>
          <a:p>
            <a:pPr algn="just">
              <a:lnSpc>
                <a:spcPts val="3724"/>
              </a:lnSpc>
            </a:pPr>
            <a:endParaRPr lang="en-US" sz="2499">
              <a:solidFill>
                <a:srgbClr val="2B2C30"/>
              </a:solidFill>
              <a:latin typeface="210 디딤고딕"/>
              <a:ea typeface="210 디딤고딕"/>
            </a:endParaRPr>
          </a:p>
          <a:p>
            <a:pPr algn="just">
              <a:lnSpc>
                <a:spcPts val="3724"/>
              </a:lnSpc>
            </a:pPr>
            <a:r>
              <a:rPr lang="en-US" sz="2499">
                <a:solidFill>
                  <a:srgbClr val="2B2C30"/>
                </a:solidFill>
                <a:latin typeface="210 디딤고딕"/>
                <a:ea typeface="210 디딤고딕"/>
              </a:rPr>
              <a:t>2. BPE기반 분할 알고리즘 제안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3.1 Related 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3.2 BPE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8787724" y="7035458"/>
            <a:ext cx="7132886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 주의할 점 </a:t>
            </a:r>
          </a:p>
          <a:p>
            <a:pPr marL="539751" lvl="1" indent="-269876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기존 단어 경계를 넘나드는 쌍은 고려하지 않는다.</a:t>
            </a:r>
          </a:p>
          <a:p>
            <a:pPr marL="539751" lvl="1" indent="-269876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2B2C30"/>
                </a:solidFill>
                <a:latin typeface="210 디딤고딕"/>
                <a:ea typeface="210 디딤고딕"/>
              </a:rPr>
              <a:t>단어 끝 부분에 특수기호 ‘.’ 추가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515656" y="2364398"/>
            <a:ext cx="14721815" cy="4156710"/>
            <a:chOff x="0" y="0"/>
            <a:chExt cx="19629087" cy="5542280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19629087" cy="5628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endParaRPr/>
            </a:p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C30"/>
                  </a:solidFill>
                  <a:ea typeface="210 디딤고딕"/>
                </a:rPr>
                <a:t>서브워드 토큰화 알고리즘 중 하나</a:t>
              </a:r>
            </a:p>
            <a:p>
              <a:pPr>
                <a:lnSpc>
                  <a:spcPts val="3749"/>
                </a:lnSpc>
              </a:pPr>
              <a:endParaRPr lang="en-US" sz="2499">
                <a:solidFill>
                  <a:srgbClr val="2B2C30"/>
                </a:solidFill>
                <a:ea typeface="210 디딤고딕"/>
              </a:endParaRPr>
            </a:p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C30"/>
                  </a:solidFill>
                  <a:latin typeface="210 디딤고딕"/>
                </a:rPr>
                <a:t>1. low          l  o  w        /       lowest           l  o  w  e  s  t</a:t>
              </a:r>
            </a:p>
            <a:p>
              <a:pPr>
                <a:lnSpc>
                  <a:spcPts val="3749"/>
                </a:lnSpc>
              </a:pPr>
              <a:endParaRPr lang="en-US" sz="2499">
                <a:solidFill>
                  <a:srgbClr val="2B2C30"/>
                </a:solidFill>
                <a:latin typeface="210 디딤고딕"/>
              </a:endParaRPr>
            </a:p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C30"/>
                  </a:solidFill>
                  <a:latin typeface="210 디딤고딕"/>
                </a:rPr>
                <a:t>2. </a:t>
              </a:r>
              <a:r>
                <a:rPr lang="en-US" sz="2499">
                  <a:solidFill>
                    <a:srgbClr val="2B2C30"/>
                  </a:solidFill>
                  <a:latin typeface="210 디딤고딕"/>
                  <a:ea typeface="210 디딤고딕"/>
                </a:rPr>
                <a:t>가장 빈번한 쌍 (l,o)를 새로운 문자 lo(n-gram)로 대체</a:t>
              </a:r>
            </a:p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C30"/>
                  </a:solidFill>
                  <a:latin typeface="210 디딤고딕"/>
                </a:rPr>
                <a:t>       </a:t>
              </a:r>
            </a:p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C30"/>
                  </a:solidFill>
                  <a:latin typeface="210 디딤고딕"/>
                </a:rPr>
                <a:t>3. </a:t>
              </a:r>
              <a:r>
                <a:rPr lang="en-US" sz="2499">
                  <a:solidFill>
                    <a:srgbClr val="2B2C30"/>
                  </a:solidFill>
                  <a:latin typeface="210 디딤고딕"/>
                  <a:ea typeface="210 디딤고딕"/>
                </a:rPr>
                <a:t>빈도가 높은 n-gram 계속해서 병합되면서 새로운 심볼 생성</a:t>
              </a:r>
            </a:p>
            <a:p>
              <a:pPr>
                <a:lnSpc>
                  <a:spcPts val="3749"/>
                </a:lnSpc>
              </a:pPr>
              <a:endParaRPr lang="en-US" sz="2499">
                <a:solidFill>
                  <a:srgbClr val="2B2C30"/>
                </a:solidFill>
                <a:latin typeface="210 디딤고딕"/>
                <a:ea typeface="210 디딤고딕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1394188" y="2136584"/>
              <a:ext cx="649545" cy="0"/>
            </a:xfrm>
            <a:prstGeom prst="line">
              <a:avLst/>
            </a:prstGeom>
            <a:ln w="50800" cap="flat">
              <a:solidFill>
                <a:srgbClr val="2B2C3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6845518" y="2161984"/>
              <a:ext cx="649545" cy="0"/>
            </a:xfrm>
            <a:prstGeom prst="line">
              <a:avLst/>
            </a:prstGeom>
            <a:ln w="50800" cap="flat">
              <a:solidFill>
                <a:srgbClr val="2B2C30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9" name="TextBox 9"/>
          <p:cNvSpPr txBox="1"/>
          <p:nvPr/>
        </p:nvSpPr>
        <p:spPr>
          <a:xfrm>
            <a:off x="2515656" y="7025933"/>
            <a:ext cx="4153652" cy="189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2B2C30"/>
                </a:solidFill>
                <a:ea typeface="210 디딤고딕"/>
              </a:rPr>
              <a:t>장점</a:t>
            </a:r>
          </a:p>
          <a:p>
            <a:pPr marL="539749" lvl="1" indent="-269875">
              <a:lnSpc>
                <a:spcPts val="37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2B2C30"/>
                </a:solidFill>
                <a:latin typeface="210 디딤고딕"/>
                <a:ea typeface="210 디딤고딕"/>
              </a:rPr>
              <a:t>shortlist가 필요없다.</a:t>
            </a:r>
          </a:p>
          <a:p>
            <a:pPr marL="539749" lvl="1" indent="-269875">
              <a:lnSpc>
                <a:spcPts val="37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2B2C30"/>
                </a:solidFill>
                <a:latin typeface="210 디딤고딕"/>
                <a:ea typeface="210 디딤고딕"/>
              </a:rPr>
              <a:t>OOV 문제 해결</a:t>
            </a:r>
          </a:p>
          <a:p>
            <a:pPr>
              <a:lnSpc>
                <a:spcPts val="4017"/>
              </a:lnSpc>
              <a:spcBef>
                <a:spcPct val="0"/>
              </a:spcBef>
            </a:pPr>
            <a:endParaRPr lang="en-US" sz="2499">
              <a:solidFill>
                <a:srgbClr val="2B2C30"/>
              </a:solidFill>
              <a:latin typeface="210 디딤고딕"/>
              <a:ea typeface="210 디딤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48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</a:rPr>
              <a:t> 4. Evaluation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41379" y="2847988"/>
            <a:ext cx="15961584" cy="1822094"/>
            <a:chOff x="0" y="0"/>
            <a:chExt cx="4274726" cy="4879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487981"/>
            </a:xfrm>
            <a:custGeom>
              <a:avLst/>
              <a:gdLst/>
              <a:ahLst/>
              <a:cxnLst/>
              <a:rect l="l" t="t" r="r" b="b"/>
              <a:pathLst>
                <a:path w="4274726" h="487981">
                  <a:moveTo>
                    <a:pt x="0" y="0"/>
                  </a:moveTo>
                  <a:lnTo>
                    <a:pt x="4274726" y="0"/>
                  </a:lnTo>
                  <a:lnTo>
                    <a:pt x="4274726" y="487981"/>
                  </a:lnTo>
                  <a:lnTo>
                    <a:pt x="0" y="4879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4274726" cy="5641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76553" y="3027137"/>
            <a:ext cx="15826410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2458" dirty="0" err="1">
                <a:solidFill>
                  <a:srgbClr val="2B2C30"/>
                </a:solidFill>
                <a:ea typeface="210 디딤고딕"/>
              </a:rPr>
              <a:t>목표</a:t>
            </a:r>
            <a:endParaRPr lang="en-US" sz="2458" dirty="0">
              <a:solidFill>
                <a:srgbClr val="2B2C30"/>
              </a:solidFill>
              <a:ea typeface="210 디딤고딕"/>
            </a:endParaRPr>
          </a:p>
          <a:p>
            <a:pPr marL="530805" lvl="1" indent="-265402" algn="just">
              <a:lnSpc>
                <a:spcPts val="3687"/>
              </a:lnSpc>
              <a:buFont typeface="Arial"/>
              <a:buChar char="•"/>
            </a:pP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신경망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기계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번역에서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희귀하고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모르는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단어를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서브워드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단위로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표현하여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번역을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개선할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수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있을까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?</a:t>
            </a:r>
          </a:p>
          <a:p>
            <a:pPr marL="530805" lvl="1" indent="-265402" algn="just">
              <a:lnSpc>
                <a:spcPts val="3687"/>
              </a:lnSpc>
              <a:spcBef>
                <a:spcPct val="0"/>
              </a:spcBef>
              <a:buFont typeface="Arial"/>
              <a:buChar char="•"/>
            </a:pP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어휘크기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,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텍스트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크기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및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번역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품질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측면에서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양식별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하위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단어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단위로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세분화하는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것이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가장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좋은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방법은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 </a:t>
            </a:r>
            <a:r>
              <a:rPr lang="en-US" sz="2458" dirty="0" err="1">
                <a:solidFill>
                  <a:srgbClr val="2B2C30"/>
                </a:solidFill>
                <a:latin typeface="210 디딤고딕"/>
                <a:ea typeface="210 디딤고딕"/>
              </a:rPr>
              <a:t>무엇일까</a:t>
            </a:r>
            <a:r>
              <a:rPr lang="en-US" sz="2458" dirty="0">
                <a:solidFill>
                  <a:srgbClr val="2B2C30"/>
                </a:solidFill>
                <a:latin typeface="210 디딤고딕"/>
                <a:ea typeface="210 디딤고딕"/>
              </a:rPr>
              <a:t>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1379" y="5396474"/>
            <a:ext cx="15783693" cy="331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ea typeface="210 디딤고딕"/>
              </a:rPr>
              <a:t>평가 지표</a:t>
            </a:r>
          </a:p>
          <a:p>
            <a:pPr algn="just">
              <a:lnSpc>
                <a:spcPts val="3750"/>
              </a:lnSpc>
            </a:pPr>
            <a:endParaRPr lang="en-US" sz="2500">
              <a:solidFill>
                <a:srgbClr val="2B2C30"/>
              </a:solidFill>
              <a:ea typeface="210 디딤고딕"/>
            </a:endParaRP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2B2C30"/>
                </a:solidFill>
                <a:latin typeface="210 디딤고딕"/>
              </a:rPr>
              <a:t>BLEU </a:t>
            </a:r>
          </a:p>
          <a:p>
            <a:pPr algn="just">
              <a:lnSpc>
                <a:spcPts val="3750"/>
              </a:lnSpc>
            </a:pPr>
            <a:endParaRPr lang="en-US" sz="2500">
              <a:solidFill>
                <a:srgbClr val="2B2C30"/>
              </a:solidFill>
              <a:latin typeface="210 디딤고딕"/>
            </a:endParaRP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2B2C30"/>
                </a:solidFill>
                <a:latin typeface="210 디딤고딕"/>
              </a:rPr>
              <a:t>CHRF3(character n-gram F3 score)</a:t>
            </a:r>
          </a:p>
          <a:p>
            <a:pPr algn="just">
              <a:lnSpc>
                <a:spcPts val="3750"/>
              </a:lnSpc>
            </a:pPr>
            <a:endParaRPr lang="en-US" sz="2500">
              <a:solidFill>
                <a:srgbClr val="2B2C30"/>
              </a:solidFill>
              <a:latin typeface="210 디딤고딕"/>
            </a:endParaRPr>
          </a:p>
          <a:p>
            <a:pPr marL="539751" lvl="1" indent="-269876" algn="just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2B2C30"/>
                </a:solidFill>
                <a:latin typeface="210 디딤고딕"/>
              </a:rPr>
              <a:t>unigram F1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516</Words>
  <Application>Microsoft Office PowerPoint</Application>
  <PresentationFormat>사용자 지정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Calibri</vt:lpstr>
      <vt:lpstr>Playfair Display 1 Bold</vt:lpstr>
      <vt:lpstr>Public Sans</vt:lpstr>
      <vt:lpstr>210 디딤고딕</vt:lpstr>
      <vt:lpstr>Playfair Display 2</vt:lpstr>
      <vt:lpstr>Playfair Display 1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Windows 사용자</cp:lastModifiedBy>
  <cp:revision>2</cp:revision>
  <dcterms:created xsi:type="dcterms:W3CDTF">2006-08-16T00:00:00Z</dcterms:created>
  <dcterms:modified xsi:type="dcterms:W3CDTF">2024-01-22T08:46:02Z</dcterms:modified>
  <dc:identifier>DAF6kUDOaWg</dc:identifier>
</cp:coreProperties>
</file>