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CD4D0-FCC2-4333-A1FC-391DF4C1962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072D8-C917-4384-91CD-096C31DB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3586-6696-4429-9B20-760028D49CD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83DF-DFA7-441E-AD0C-7F0B5BD8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8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3586-6696-4429-9B20-760028D49CD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83DF-DFA7-441E-AD0C-7F0B5BD8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3586-6696-4429-9B20-760028D49CD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83DF-DFA7-441E-AD0C-7F0B5BD8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3586-6696-4429-9B20-760028D49CD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83DF-DFA7-441E-AD0C-7F0B5BD8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3586-6696-4429-9B20-760028D49CD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83DF-DFA7-441E-AD0C-7F0B5BD8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1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3586-6696-4429-9B20-760028D49CD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83DF-DFA7-441E-AD0C-7F0B5BD8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4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3586-6696-4429-9B20-760028D49CD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83DF-DFA7-441E-AD0C-7F0B5BD8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3586-6696-4429-9B20-760028D49CD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83DF-DFA7-441E-AD0C-7F0B5BD8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0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3586-6696-4429-9B20-760028D49CD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83DF-DFA7-441E-AD0C-7F0B5BD8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3586-6696-4429-9B20-760028D49CD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83DF-DFA7-441E-AD0C-7F0B5BD8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6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3586-6696-4429-9B20-760028D49CD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83DF-DFA7-441E-AD0C-7F0B5BD8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5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3586-6696-4429-9B20-760028D49CD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183DF-DFA7-441E-AD0C-7F0B5BD8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16568"/>
            <a:ext cx="6246490" cy="531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483768" y="188640"/>
            <a:ext cx="4248472" cy="108012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4608004" y="12687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ne Callout 1 16"/>
          <p:cNvSpPr/>
          <p:nvPr/>
        </p:nvSpPr>
        <p:spPr>
          <a:xfrm>
            <a:off x="6300192" y="1765588"/>
            <a:ext cx="1152128" cy="518512"/>
          </a:xfrm>
          <a:prstGeom prst="borderCallout1">
            <a:avLst>
              <a:gd name="adj1" fmla="val 18750"/>
              <a:gd name="adj2" fmla="val -8333"/>
              <a:gd name="adj3" fmla="val 46891"/>
              <a:gd name="adj4" fmla="val -257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Controla la capa Front </a:t>
            </a:r>
            <a:r>
              <a:rPr lang="es-VE" sz="800" dirty="0" err="1" smtClean="0">
                <a:solidFill>
                  <a:schemeClr val="tx1"/>
                </a:solidFill>
              </a:rPr>
              <a:t>End</a:t>
            </a:r>
            <a:r>
              <a:rPr lang="es-VE" sz="800" dirty="0" smtClean="0">
                <a:solidFill>
                  <a:schemeClr val="tx1"/>
                </a:solidFill>
              </a:rPr>
              <a:t> MVC, HTML5 y CSS3.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1187624" y="1700808"/>
            <a:ext cx="1152128" cy="648072"/>
          </a:xfrm>
          <a:prstGeom prst="borderCallout1">
            <a:avLst>
              <a:gd name="adj1" fmla="val 20220"/>
              <a:gd name="adj2" fmla="val 103441"/>
              <a:gd name="adj3" fmla="val 207076"/>
              <a:gd name="adj4" fmla="val 1375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Controla la capa de Negocio (Web </a:t>
            </a:r>
            <a:r>
              <a:rPr lang="es-VE" sz="800" dirty="0" err="1" smtClean="0">
                <a:solidFill>
                  <a:schemeClr val="tx1"/>
                </a:solidFill>
              </a:rPr>
              <a:t>Services</a:t>
            </a:r>
            <a:r>
              <a:rPr lang="es-VE" sz="800" dirty="0" smtClean="0">
                <a:solidFill>
                  <a:schemeClr val="tx1"/>
                </a:solidFill>
              </a:rPr>
              <a:t>) basado en WCF Microsoft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6300192" y="3898620"/>
            <a:ext cx="1152128" cy="734536"/>
          </a:xfrm>
          <a:prstGeom prst="borderCallout1">
            <a:avLst>
              <a:gd name="adj1" fmla="val 18750"/>
              <a:gd name="adj2" fmla="val -8333"/>
              <a:gd name="adj3" fmla="val 46891"/>
              <a:gd name="adj4" fmla="val -257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Web </a:t>
            </a:r>
            <a:r>
              <a:rPr lang="es-VE" sz="800" dirty="0" err="1" smtClean="0">
                <a:solidFill>
                  <a:schemeClr val="tx1"/>
                </a:solidFill>
              </a:rPr>
              <a:t>Services</a:t>
            </a:r>
            <a:r>
              <a:rPr lang="es-VE" sz="800" dirty="0" smtClean="0">
                <a:solidFill>
                  <a:schemeClr val="tx1"/>
                </a:solidFill>
              </a:rPr>
              <a:t> dedicado a traducir la respuesta de los API de Vista e interactúa con </a:t>
            </a:r>
            <a:r>
              <a:rPr lang="es-VE" sz="800" dirty="0" err="1" smtClean="0">
                <a:solidFill>
                  <a:schemeClr val="tx1"/>
                </a:solidFill>
              </a:rPr>
              <a:t>Payment</a:t>
            </a:r>
            <a:r>
              <a:rPr lang="es-VE" sz="800" dirty="0" smtClean="0">
                <a:solidFill>
                  <a:schemeClr val="tx1"/>
                </a:solidFill>
              </a:rPr>
              <a:t> del Merchant 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7596336" y="2636912"/>
            <a:ext cx="864096" cy="734536"/>
          </a:xfrm>
          <a:prstGeom prst="borderCallout1">
            <a:avLst>
              <a:gd name="adj1" fmla="val 18750"/>
              <a:gd name="adj2" fmla="val -8333"/>
              <a:gd name="adj3" fmla="val 46891"/>
              <a:gd name="adj4" fmla="val -257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Servidor dedicado al manejo de Caché.</a:t>
            </a:r>
          </a:p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2.5 Gb de Caché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Line Callout 1 20"/>
          <p:cNvSpPr/>
          <p:nvPr/>
        </p:nvSpPr>
        <p:spPr>
          <a:xfrm>
            <a:off x="1277469" y="3898620"/>
            <a:ext cx="1152128" cy="648072"/>
          </a:xfrm>
          <a:prstGeom prst="borderCallout1">
            <a:avLst>
              <a:gd name="adj1" fmla="val 20220"/>
              <a:gd name="adj2" fmla="val 103441"/>
              <a:gd name="adj3" fmla="val -37489"/>
              <a:gd name="adj4" fmla="val 1098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Capa de Datos dedicado a los usuarios del Web </a:t>
            </a:r>
            <a:r>
              <a:rPr lang="es-VE" sz="800" dirty="0" err="1" smtClean="0">
                <a:solidFill>
                  <a:schemeClr val="tx1"/>
                </a:solidFill>
              </a:rPr>
              <a:t>Site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Line Callout 1 21"/>
          <p:cNvSpPr/>
          <p:nvPr/>
        </p:nvSpPr>
        <p:spPr>
          <a:xfrm>
            <a:off x="1475656" y="4969387"/>
            <a:ext cx="1152128" cy="737512"/>
          </a:xfrm>
          <a:prstGeom prst="borderCallout1">
            <a:avLst>
              <a:gd name="adj1" fmla="val 20220"/>
              <a:gd name="adj2" fmla="val 103441"/>
              <a:gd name="adj3" fmla="val 29531"/>
              <a:gd name="adj4" fmla="val 1587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Servidor contiene los API de Vista (Web </a:t>
            </a:r>
            <a:r>
              <a:rPr lang="es-VE" sz="800" dirty="0" err="1" smtClean="0">
                <a:solidFill>
                  <a:schemeClr val="tx1"/>
                </a:solidFill>
              </a:rPr>
              <a:t>Servcices</a:t>
            </a:r>
            <a:r>
              <a:rPr lang="es-VE" sz="800" dirty="0" smtClean="0">
                <a:solidFill>
                  <a:schemeClr val="tx1"/>
                </a:solidFill>
              </a:rPr>
              <a:t>).</a:t>
            </a:r>
          </a:p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CPU 8 </a:t>
            </a:r>
            <a:r>
              <a:rPr lang="es-VE" sz="800" dirty="0" err="1" smtClean="0">
                <a:solidFill>
                  <a:schemeClr val="tx1"/>
                </a:solidFill>
              </a:rPr>
              <a:t>Cores</a:t>
            </a:r>
            <a:r>
              <a:rPr lang="es-VE" sz="8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8 Gb </a:t>
            </a:r>
            <a:r>
              <a:rPr lang="es-VE" sz="800" dirty="0" err="1" smtClean="0">
                <a:solidFill>
                  <a:schemeClr val="tx1"/>
                </a:solidFill>
              </a:rPr>
              <a:t>Ram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Line Callout 1 22"/>
          <p:cNvSpPr/>
          <p:nvPr/>
        </p:nvSpPr>
        <p:spPr>
          <a:xfrm>
            <a:off x="6660232" y="4969387"/>
            <a:ext cx="1152128" cy="734536"/>
          </a:xfrm>
          <a:prstGeom prst="borderCallout1">
            <a:avLst>
              <a:gd name="adj1" fmla="val 18750"/>
              <a:gd name="adj2" fmla="val -8333"/>
              <a:gd name="adj3" fmla="val 44816"/>
              <a:gd name="adj4" fmla="val -317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Servidor que contiene el </a:t>
            </a:r>
            <a:r>
              <a:rPr lang="es-VE" sz="800" dirty="0" err="1" smtClean="0">
                <a:solidFill>
                  <a:schemeClr val="tx1"/>
                </a:solidFill>
              </a:rPr>
              <a:t>Payment</a:t>
            </a:r>
            <a:r>
              <a:rPr lang="es-VE" sz="800" dirty="0" smtClean="0">
                <a:solidFill>
                  <a:schemeClr val="tx1"/>
                </a:solidFill>
              </a:rPr>
              <a:t> del Merchant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5364088" y="5589240"/>
            <a:ext cx="1152128" cy="648072"/>
          </a:xfrm>
          <a:prstGeom prst="borderCallout1">
            <a:avLst>
              <a:gd name="adj1" fmla="val 18750"/>
              <a:gd name="adj2" fmla="val -8333"/>
              <a:gd name="adj3" fmla="val -2904"/>
              <a:gd name="adj4" fmla="val -264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Servidor SQL contiene VISTAIT_CCVISTA4</a:t>
            </a:r>
          </a:p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CPU 4 </a:t>
            </a:r>
            <a:r>
              <a:rPr lang="es-VE" sz="800" dirty="0" err="1" smtClean="0">
                <a:solidFill>
                  <a:schemeClr val="tx1"/>
                </a:solidFill>
              </a:rPr>
              <a:t>Cores</a:t>
            </a:r>
            <a:endParaRPr lang="es-VE" sz="800" dirty="0" smtClean="0">
              <a:solidFill>
                <a:schemeClr val="tx1"/>
              </a:solidFill>
            </a:endParaRPr>
          </a:p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18 Gb </a:t>
            </a:r>
            <a:r>
              <a:rPr lang="es-VE" sz="800" dirty="0" err="1" smtClean="0">
                <a:solidFill>
                  <a:schemeClr val="tx1"/>
                </a:solidFill>
              </a:rPr>
              <a:t>Ram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577530"/>
              </p:ext>
            </p:extLst>
          </p:nvPr>
        </p:nvGraphicFramePr>
        <p:xfrm>
          <a:off x="3851275" y="476250"/>
          <a:ext cx="838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Visio" r:id="rId4" imgW="837627" imgH="542836" progId="Visio.Drawing.11">
                  <p:embed/>
                </p:oleObj>
              </mc:Choice>
              <mc:Fallback>
                <p:oleObj name="Visio" r:id="rId4" imgW="837627" imgH="54283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76250"/>
                        <a:ext cx="838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536847"/>
              </p:ext>
            </p:extLst>
          </p:nvPr>
        </p:nvGraphicFramePr>
        <p:xfrm>
          <a:off x="2916238" y="333375"/>
          <a:ext cx="6937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Visio" r:id="rId6" imgW="694288" imgH="742857" progId="Visio.Drawing.11">
                  <p:embed/>
                </p:oleObj>
              </mc:Choice>
              <mc:Fallback>
                <p:oleObj name="Visio" r:id="rId6" imgW="694288" imgH="74285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33375"/>
                        <a:ext cx="69373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504488"/>
              </p:ext>
            </p:extLst>
          </p:nvPr>
        </p:nvGraphicFramePr>
        <p:xfrm>
          <a:off x="4859338" y="333375"/>
          <a:ext cx="4381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Visio" r:id="rId8" imgW="438114" imgH="704797" progId="Visio.Drawing.11">
                  <p:embed/>
                </p:oleObj>
              </mc:Choice>
              <mc:Fallback>
                <p:oleObj name="Visio" r:id="rId8" imgW="438114" imgH="70479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33375"/>
                        <a:ext cx="4381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827213"/>
              </p:ext>
            </p:extLst>
          </p:nvPr>
        </p:nvGraphicFramePr>
        <p:xfrm>
          <a:off x="5508625" y="476250"/>
          <a:ext cx="8191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Visio" r:id="rId10" imgW="819271" imgH="552554" progId="Visio.Drawing.11">
                  <p:embed/>
                </p:oleObj>
              </mc:Choice>
              <mc:Fallback>
                <p:oleObj name="Visio" r:id="rId10" imgW="819271" imgH="552554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76250"/>
                        <a:ext cx="8191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Callout 1 28"/>
          <p:cNvSpPr/>
          <p:nvPr/>
        </p:nvSpPr>
        <p:spPr>
          <a:xfrm>
            <a:off x="4860032" y="1765588"/>
            <a:ext cx="1008112" cy="518512"/>
          </a:xfrm>
          <a:prstGeom prst="borderCallout1">
            <a:avLst>
              <a:gd name="adj1" fmla="val 18750"/>
              <a:gd name="adj2" fmla="val -8333"/>
              <a:gd name="adj3" fmla="val 46891"/>
              <a:gd name="adj4" fmla="val -257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Instancias A3.</a:t>
            </a:r>
          </a:p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CPU 4 </a:t>
            </a:r>
            <a:r>
              <a:rPr lang="es-VE" sz="800" dirty="0" err="1" smtClean="0">
                <a:solidFill>
                  <a:schemeClr val="tx1"/>
                </a:solidFill>
              </a:rPr>
              <a:t>Cores</a:t>
            </a:r>
            <a:endParaRPr lang="es-VE" sz="800" dirty="0" smtClean="0">
              <a:solidFill>
                <a:schemeClr val="tx1"/>
              </a:solidFill>
            </a:endParaRPr>
          </a:p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7Gb Memoria </a:t>
            </a:r>
            <a:r>
              <a:rPr lang="es-VE" sz="800" dirty="0" err="1" smtClean="0">
                <a:solidFill>
                  <a:schemeClr val="tx1"/>
                </a:solidFill>
              </a:rPr>
              <a:t>Ram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Line Callout 1 29"/>
          <p:cNvSpPr/>
          <p:nvPr/>
        </p:nvSpPr>
        <p:spPr>
          <a:xfrm>
            <a:off x="4860032" y="2780928"/>
            <a:ext cx="1080120" cy="518512"/>
          </a:xfrm>
          <a:prstGeom prst="borderCallout1">
            <a:avLst>
              <a:gd name="adj1" fmla="val 18750"/>
              <a:gd name="adj2" fmla="val -8333"/>
              <a:gd name="adj3" fmla="val 46891"/>
              <a:gd name="adj4" fmla="val -257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Instancias A6.</a:t>
            </a:r>
          </a:p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CPU 4 </a:t>
            </a:r>
            <a:r>
              <a:rPr lang="es-VE" sz="800" dirty="0" err="1" smtClean="0">
                <a:solidFill>
                  <a:schemeClr val="tx1"/>
                </a:solidFill>
              </a:rPr>
              <a:t>Cores</a:t>
            </a:r>
            <a:endParaRPr lang="es-VE" sz="800" dirty="0" smtClean="0">
              <a:solidFill>
                <a:schemeClr val="tx1"/>
              </a:solidFill>
            </a:endParaRPr>
          </a:p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28Gb Memoria </a:t>
            </a:r>
            <a:r>
              <a:rPr lang="es-VE" sz="800" dirty="0" err="1" smtClean="0">
                <a:solidFill>
                  <a:schemeClr val="tx1"/>
                </a:solidFill>
              </a:rPr>
              <a:t>Ram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Line Callout 1 30"/>
          <p:cNvSpPr/>
          <p:nvPr/>
        </p:nvSpPr>
        <p:spPr>
          <a:xfrm>
            <a:off x="4860032" y="3963400"/>
            <a:ext cx="1080120" cy="518512"/>
          </a:xfrm>
          <a:prstGeom prst="borderCallout1">
            <a:avLst>
              <a:gd name="adj1" fmla="val 18750"/>
              <a:gd name="adj2" fmla="val -8333"/>
              <a:gd name="adj3" fmla="val 46891"/>
              <a:gd name="adj4" fmla="val -257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Instancias  A3.</a:t>
            </a:r>
          </a:p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CPU 4 </a:t>
            </a:r>
            <a:r>
              <a:rPr lang="es-VE" sz="800" dirty="0" err="1" smtClean="0">
                <a:solidFill>
                  <a:schemeClr val="tx1"/>
                </a:solidFill>
              </a:rPr>
              <a:t>Cores</a:t>
            </a:r>
            <a:endParaRPr lang="es-VE" sz="800" dirty="0" smtClean="0">
              <a:solidFill>
                <a:schemeClr val="tx1"/>
              </a:solidFill>
            </a:endParaRPr>
          </a:p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7 Gb Memoria </a:t>
            </a:r>
            <a:r>
              <a:rPr lang="es-VE" sz="800" dirty="0" err="1" smtClean="0">
                <a:solidFill>
                  <a:schemeClr val="tx1"/>
                </a:solidFill>
              </a:rPr>
              <a:t>Ram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194094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1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4202857" y="2194094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/>
              <a:t>6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3599892" y="3299440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1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4094845" y="3299440"/>
            <a:ext cx="324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20</a:t>
            </a:r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3599892" y="4374190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1</a:t>
            </a:r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4094845" y="4374190"/>
            <a:ext cx="324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10</a:t>
            </a:r>
            <a:endParaRPr lang="en-US" sz="800" dirty="0"/>
          </a:p>
        </p:txBody>
      </p:sp>
      <p:sp>
        <p:nvSpPr>
          <p:cNvPr id="39" name="Line Callout 1 38"/>
          <p:cNvSpPr/>
          <p:nvPr/>
        </p:nvSpPr>
        <p:spPr>
          <a:xfrm>
            <a:off x="35496" y="2716148"/>
            <a:ext cx="1025949" cy="648072"/>
          </a:xfrm>
          <a:prstGeom prst="borderCallout1">
            <a:avLst>
              <a:gd name="adj1" fmla="val 20220"/>
              <a:gd name="adj2" fmla="val 103441"/>
              <a:gd name="adj3" fmla="val 38938"/>
              <a:gd name="adj4" fmla="val 1357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>
                <a:solidFill>
                  <a:schemeClr val="tx1"/>
                </a:solidFill>
              </a:rPr>
              <a:t>SQL Azure 100 DTUS </a:t>
            </a:r>
          </a:p>
          <a:p>
            <a:pPr algn="ctr"/>
            <a:r>
              <a:rPr lang="es-VE" sz="800" dirty="0" err="1" smtClean="0">
                <a:solidFill>
                  <a:schemeClr val="tx1"/>
                </a:solidFill>
              </a:rPr>
              <a:t>Size</a:t>
            </a:r>
            <a:r>
              <a:rPr lang="es-VE" sz="800" dirty="0" smtClean="0">
                <a:solidFill>
                  <a:schemeClr val="tx1"/>
                </a:solidFill>
              </a:rPr>
              <a:t> 20 GB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0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80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137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Microsoft Visio Drawing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Cristopher Sanchez Romero</dc:creator>
  <cp:lastModifiedBy>Cristopher Sanchez Romero</cp:lastModifiedBy>
  <cp:revision>19</cp:revision>
  <dcterms:created xsi:type="dcterms:W3CDTF">2015-04-06T20:28:45Z</dcterms:created>
  <dcterms:modified xsi:type="dcterms:W3CDTF">2015-04-07T18:18:42Z</dcterms:modified>
</cp:coreProperties>
</file>