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3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6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0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4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2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19FF-2130-481C-8EA8-CAE7A9261C0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E27C-1631-4CFB-8F39-CA07EC07B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0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549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/>
              <a:t>3</a:t>
            </a:r>
            <a:r>
              <a:rPr lang="ko-KR" altLang="en-US" sz="4400" b="1" dirty="0" smtClean="0"/>
              <a:t>가지 유형의 단순 </a:t>
            </a:r>
            <a:r>
              <a:rPr lang="ko-KR" altLang="en-US" sz="4400" b="1" dirty="0" err="1" smtClean="0"/>
              <a:t>분류기법</a:t>
            </a:r>
            <a:endParaRPr lang="ko-KR" altLang="en-US" sz="4400" b="1" dirty="0"/>
          </a:p>
        </p:txBody>
      </p:sp>
      <p:sp>
        <p:nvSpPr>
          <p:cNvPr id="6" name="직사각형 5"/>
          <p:cNvSpPr/>
          <p:nvPr/>
        </p:nvSpPr>
        <p:spPr>
          <a:xfrm>
            <a:off x="1" y="1506071"/>
            <a:ext cx="1219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 단순 규칙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 단순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분류모형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 K-</a:t>
            </a:r>
            <a:r>
              <a:rPr lang="ko-KR" altLang="en-US" dirty="0" smtClean="0"/>
              <a:t>최근접이웃기법</a:t>
            </a:r>
            <a:r>
              <a:rPr lang="en-US" altLang="ko-KR" dirty="0" smtClean="0"/>
              <a:t>(K-nearest neighbor) </a:t>
            </a:r>
          </a:p>
        </p:txBody>
      </p:sp>
    </p:spTree>
    <p:extLst>
      <p:ext uri="{BB962C8B-B14F-4D97-AF65-F5344CB8AC3E}">
        <p14:creationId xmlns:p14="http://schemas.microsoft.com/office/powerpoint/2010/main" val="30302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3" y="0"/>
            <a:ext cx="9881908" cy="84352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15436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b="0" i="0" dirty="0" smtClean="0">
                <a:effectLst/>
                <a:latin typeface="se-nanumgothic"/>
              </a:rPr>
              <a:t>위의 결과를 보면 </a:t>
            </a:r>
            <a:r>
              <a:rPr lang="en-US" altLang="ko-KR" b="0" i="0" dirty="0" smtClean="0">
                <a:effectLst/>
                <a:latin typeface="se-nanumgothic"/>
              </a:rPr>
              <a:t>A-priori probabilities</a:t>
            </a:r>
            <a:r>
              <a:rPr lang="ko-KR" altLang="en-US" b="0" i="0" dirty="0" smtClean="0">
                <a:effectLst/>
                <a:latin typeface="se-nanumgothic"/>
              </a:rPr>
              <a:t>에서 각 속성별 비율</a:t>
            </a:r>
            <a:r>
              <a:rPr lang="en-US" altLang="ko-KR" b="0" i="0" dirty="0" smtClean="0">
                <a:effectLst/>
                <a:latin typeface="se-nanumgothic"/>
              </a:rPr>
              <a:t>(</a:t>
            </a:r>
            <a:r>
              <a:rPr lang="ko-KR" altLang="en-US" b="0" i="0" dirty="0" err="1" smtClean="0">
                <a:effectLst/>
                <a:latin typeface="se-nanumgothic"/>
              </a:rPr>
              <a:t>사전확률</a:t>
            </a:r>
            <a:r>
              <a:rPr lang="en-US" altLang="ko-KR" b="0" i="0" dirty="0" smtClean="0">
                <a:effectLst/>
                <a:latin typeface="se-nanumgothic"/>
              </a:rPr>
              <a:t>)</a:t>
            </a:r>
            <a:r>
              <a:rPr lang="ko-KR" altLang="en-US" b="0" i="0" dirty="0" smtClean="0">
                <a:effectLst/>
                <a:latin typeface="se-nanumgothic"/>
              </a:rPr>
              <a:t>이 나오게 되며</a:t>
            </a:r>
            <a:r>
              <a:rPr lang="en-US" altLang="ko-KR" b="0" i="0" dirty="0" smtClean="0">
                <a:effectLst/>
                <a:latin typeface="se-nanumgothic"/>
              </a:rPr>
              <a:t>, Conditional probabilities</a:t>
            </a:r>
            <a:r>
              <a:rPr lang="ko-KR" altLang="en-US" b="0" i="0" dirty="0" smtClean="0">
                <a:effectLst/>
                <a:latin typeface="se-nanumgothic"/>
              </a:rPr>
              <a:t>에서 각 </a:t>
            </a:r>
            <a:r>
              <a:rPr lang="ko-KR" altLang="en-US" b="0" i="0" dirty="0" err="1" smtClean="0">
                <a:effectLst/>
                <a:latin typeface="se-nanumgothic"/>
              </a:rPr>
              <a:t>예측변수가</a:t>
            </a:r>
            <a:r>
              <a:rPr lang="ko-KR" altLang="en-US" b="0" i="0" dirty="0" smtClean="0">
                <a:effectLst/>
                <a:latin typeface="se-nanumgothic"/>
              </a:rPr>
              <a:t> </a:t>
            </a:r>
            <a:r>
              <a:rPr lang="ko-KR" altLang="en-US" b="0" i="0" dirty="0" err="1" smtClean="0">
                <a:effectLst/>
                <a:latin typeface="se-nanumgothic"/>
              </a:rPr>
              <a:t>범주형일</a:t>
            </a:r>
            <a:r>
              <a:rPr lang="ko-KR" altLang="en-US" b="0" i="0" dirty="0" smtClean="0">
                <a:effectLst/>
                <a:latin typeface="se-nanumgothic"/>
              </a:rPr>
              <a:t> 때는 </a:t>
            </a:r>
            <a:r>
              <a:rPr lang="en-US" altLang="ko-KR" b="0" i="0" dirty="0" smtClean="0">
                <a:effectLst/>
                <a:latin typeface="se-nanumgothic"/>
              </a:rPr>
              <a:t>P(</a:t>
            </a:r>
            <a:r>
              <a:rPr lang="ko-KR" altLang="en-US" b="0" i="0" dirty="0" smtClean="0">
                <a:effectLst/>
                <a:latin typeface="se-nanumgothic"/>
              </a:rPr>
              <a:t>예측변수 </a:t>
            </a:r>
            <a:r>
              <a:rPr lang="en-US" altLang="ko-KR" b="0" i="0" dirty="0" smtClean="0">
                <a:effectLst/>
                <a:latin typeface="se-nanumgothic"/>
              </a:rPr>
              <a:t>| Class)</a:t>
            </a:r>
            <a:r>
              <a:rPr lang="ko-KR" altLang="en-US" b="0" i="0" dirty="0" err="1" smtClean="0">
                <a:effectLst/>
                <a:latin typeface="se-nanumgothic"/>
              </a:rPr>
              <a:t>를</a:t>
            </a:r>
            <a:r>
              <a:rPr lang="ko-KR" altLang="en-US" b="0" i="0" dirty="0" smtClean="0">
                <a:effectLst/>
                <a:latin typeface="se-nanumgothic"/>
              </a:rPr>
              <a:t> 나타내며 </a:t>
            </a:r>
            <a:r>
              <a:rPr lang="ko-KR" altLang="en-US" b="0" i="0" dirty="0" err="1" smtClean="0">
                <a:effectLst/>
                <a:latin typeface="se-nanumgothic"/>
              </a:rPr>
              <a:t>수치형</a:t>
            </a:r>
            <a:r>
              <a:rPr lang="ko-KR" altLang="en-US" b="0" i="0" dirty="0" smtClean="0">
                <a:effectLst/>
                <a:latin typeface="se-nanumgothic"/>
              </a:rPr>
              <a:t> 변수일 때는 평균과 표준편차를 나타내게 됩니다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7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96414"/>
            <a:ext cx="12384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7)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훈련된 모델로 테스트 데이터의 분류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예측값을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구하기 위해서는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predict()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함수를 사용하면 되며 각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레코드별의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사후확률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(p(Class |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예측변수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))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을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구할려면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predict()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함수의 인자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type="raw"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로 설정하고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,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단순히 분류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예측값을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구할려면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type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인자를 별도로 설정하지 않으면 됩니다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4" y="1132634"/>
            <a:ext cx="10246130" cy="28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7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9413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8)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다음으로 학습 데이터와 테스트 데이터의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혼동행렬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(Confusion Matrix)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을 만들어 정확도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(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정분류율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)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을 확인합니다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.  </a:t>
            </a:r>
          </a:p>
          <a:p>
            <a:pPr fontAlgn="base"/>
            <a:r>
              <a:rPr lang="en-US" altLang="ko-KR" dirty="0">
                <a:solidFill>
                  <a:srgbClr val="636363"/>
                </a:solidFill>
                <a:latin typeface="se-nanumgothic"/>
              </a:rPr>
              <a:t> </a:t>
            </a:r>
            <a:r>
              <a:rPr lang="en-US" altLang="ko-KR" dirty="0" smtClean="0">
                <a:solidFill>
                  <a:srgbClr val="636363"/>
                </a:solidFill>
                <a:latin typeface="se-nanumgothic"/>
              </a:rPr>
              <a:t>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 R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에서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혼동행렬을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구할려면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caret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패키지의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confusionMatrix()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함수를 사용하면 됩니다</a:t>
            </a:r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2" y="646331"/>
            <a:ext cx="9039708" cy="70308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01870" y="20287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b="0" i="0" dirty="0" smtClean="0">
                <a:effectLst/>
                <a:latin typeface="se-nanumgothic"/>
              </a:rPr>
              <a:t>위의 </a:t>
            </a:r>
            <a:r>
              <a:rPr lang="en-US" altLang="ko-KR" b="0" i="0" dirty="0" smtClean="0">
                <a:effectLst/>
                <a:latin typeface="se-nanumgothic"/>
              </a:rPr>
              <a:t>confusionMatrix() </a:t>
            </a:r>
            <a:r>
              <a:rPr lang="ko-KR" altLang="en-US" b="0" i="0" dirty="0" smtClean="0">
                <a:effectLst/>
                <a:latin typeface="se-nanumgothic"/>
              </a:rPr>
              <a:t>함수 결과의 일부만 나타낸 것입니다</a:t>
            </a:r>
            <a:r>
              <a:rPr lang="en-US" altLang="ko-KR" b="0" i="0" dirty="0" smtClean="0">
                <a:effectLst/>
                <a:latin typeface="se-nanumgothic"/>
              </a:rPr>
              <a:t>. </a:t>
            </a:r>
            <a:r>
              <a:rPr lang="ko-KR" altLang="en-US" b="0" i="0" dirty="0" smtClean="0">
                <a:effectLst/>
                <a:latin typeface="se-nanumgothic"/>
              </a:rPr>
              <a:t>각 </a:t>
            </a:r>
            <a:r>
              <a:rPr lang="ko-KR" altLang="en-US" b="0" i="0" dirty="0" err="1" smtClean="0">
                <a:effectLst/>
                <a:latin typeface="se-nanumgothic"/>
              </a:rPr>
              <a:t>혼동행렬의</a:t>
            </a:r>
            <a:r>
              <a:rPr lang="ko-KR" altLang="en-US" b="0" i="0" dirty="0" smtClean="0">
                <a:effectLst/>
                <a:latin typeface="se-nanumgothic"/>
              </a:rPr>
              <a:t> 정확도</a:t>
            </a:r>
            <a:r>
              <a:rPr lang="en-US" altLang="ko-KR" b="0" i="0" dirty="0" smtClean="0">
                <a:effectLst/>
                <a:latin typeface="se-nanumgothic"/>
              </a:rPr>
              <a:t>(Accuracy)</a:t>
            </a:r>
            <a:r>
              <a:rPr lang="ko-KR" altLang="en-US" b="0" i="0" dirty="0" err="1" smtClean="0">
                <a:effectLst/>
                <a:latin typeface="se-nanumgothic"/>
              </a:rPr>
              <a:t>를</a:t>
            </a:r>
            <a:r>
              <a:rPr lang="ko-KR" altLang="en-US" b="0" i="0" dirty="0" smtClean="0">
                <a:effectLst/>
                <a:latin typeface="se-nanumgothic"/>
              </a:rPr>
              <a:t> 확인하면 학습 데이터는 </a:t>
            </a:r>
            <a:r>
              <a:rPr lang="en-US" altLang="ko-KR" b="0" i="0" dirty="0" smtClean="0">
                <a:effectLst/>
                <a:latin typeface="se-nanumgothic"/>
              </a:rPr>
              <a:t>80.7%, </a:t>
            </a:r>
            <a:r>
              <a:rPr lang="ko-KR" altLang="en-US" b="0" i="0" dirty="0" smtClean="0">
                <a:effectLst/>
                <a:latin typeface="se-nanumgothic"/>
              </a:rPr>
              <a:t>테스트 데이터는 </a:t>
            </a:r>
            <a:r>
              <a:rPr lang="en-US" altLang="ko-KR" b="0" i="0" dirty="0" smtClean="0">
                <a:effectLst/>
                <a:latin typeface="se-nanumgothic"/>
              </a:rPr>
              <a:t>79.8%</a:t>
            </a:r>
            <a:r>
              <a:rPr lang="ko-KR" altLang="en-US" b="0" i="0" dirty="0" smtClean="0">
                <a:effectLst/>
                <a:latin typeface="se-nanumgothic"/>
              </a:rPr>
              <a:t>임을 확인할 수 있습니다</a:t>
            </a:r>
            <a:r>
              <a:rPr lang="en-US" altLang="ko-KR" b="0" i="0" dirty="0" smtClean="0">
                <a:effectLst/>
                <a:latin typeface="se-nanumgothic"/>
              </a:rPr>
              <a:t>.</a:t>
            </a:r>
          </a:p>
          <a:p>
            <a:pPr fontAlgn="base"/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30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088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9)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이진분류기의 성능을 평가하는 다른 방법으로 향상 차트를 이용할 수 있는 데 이를 그리면 다음과 같습니다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1" y="531438"/>
            <a:ext cx="9523408" cy="12839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1" y="1977459"/>
            <a:ext cx="64960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i="0" dirty="0" smtClean="0">
                <a:solidFill>
                  <a:srgbClr val="636363"/>
                </a:solidFill>
                <a:effectLst/>
                <a:latin typeface="inherit"/>
              </a:rPr>
              <a:t>요약</a:t>
            </a:r>
            <a:endParaRPr lang="ko-KR" altLang="en-US" b="0" i="0" dirty="0" smtClean="0">
              <a:solidFill>
                <a:srgbClr val="636363"/>
              </a:solidFill>
              <a:effectLst/>
              <a:latin typeface="se-nanumgothic"/>
            </a:endParaRPr>
          </a:p>
          <a:p>
            <a:pPr fontAlgn="base"/>
            <a:r>
              <a:rPr lang="en-US" altLang="ko-KR" b="1" i="0" dirty="0" smtClean="0">
                <a:solidFill>
                  <a:srgbClr val="636363"/>
                </a:solidFill>
                <a:effectLst/>
                <a:latin typeface="inherit"/>
              </a:rPr>
              <a:t>- </a:t>
            </a:r>
            <a:r>
              <a:rPr lang="ko-KR" altLang="en-US" b="1" i="0" dirty="0" err="1" smtClean="0">
                <a:solidFill>
                  <a:srgbClr val="636363"/>
                </a:solidFill>
                <a:effectLst/>
                <a:latin typeface="inherit"/>
              </a:rPr>
              <a:t>나이브</a:t>
            </a:r>
            <a:r>
              <a:rPr lang="ko-KR" altLang="en-US" b="1" i="0" dirty="0" smtClean="0">
                <a:solidFill>
                  <a:srgbClr val="636363"/>
                </a:solidFill>
                <a:effectLst/>
                <a:latin typeface="inherit"/>
              </a:rPr>
              <a:t> </a:t>
            </a:r>
            <a:r>
              <a:rPr lang="ko-KR" altLang="en-US" b="1" i="0" dirty="0" err="1" smtClean="0">
                <a:solidFill>
                  <a:srgbClr val="636363"/>
                </a:solidFill>
                <a:effectLst/>
                <a:latin typeface="inherit"/>
              </a:rPr>
              <a:t>베이즈</a:t>
            </a:r>
            <a:r>
              <a:rPr lang="ko-KR" altLang="en-US" b="1" i="0" dirty="0" smtClean="0">
                <a:solidFill>
                  <a:srgbClr val="636363"/>
                </a:solidFill>
                <a:effectLst/>
                <a:latin typeface="inherit"/>
              </a:rPr>
              <a:t> 분류기</a:t>
            </a:r>
            <a:r>
              <a:rPr lang="en-US" altLang="ko-KR" b="1" i="0" dirty="0" smtClean="0">
                <a:solidFill>
                  <a:srgbClr val="636363"/>
                </a:solidFill>
                <a:effectLst/>
                <a:latin typeface="inherit"/>
              </a:rPr>
              <a:t>(Naïve Bayes Classification)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는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예측변수들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사이의 독립을 가정하는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베이즈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정리를 적용한 확률 분류기의 일종이며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FlightDelays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데이터에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나이브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베이즈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분류기 모델링을 수행한 결과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,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테스트 데이터의 정확도는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79.8%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로 나타남</a:t>
            </a:r>
            <a:r>
              <a:rPr lang="ko-KR" altLang="en-US" dirty="0" smtClean="0">
                <a:solidFill>
                  <a:srgbClr val="636363"/>
                </a:solidFill>
                <a:latin typeface="se-nanumgothic"/>
              </a:rPr>
              <a:t>을 확인 할 수 있습니다</a:t>
            </a:r>
            <a:r>
              <a:rPr lang="en-US" altLang="ko-KR" dirty="0" smtClean="0">
                <a:solidFill>
                  <a:srgbClr val="636363"/>
                </a:solidFill>
                <a:latin typeface="se-nanumgothic"/>
              </a:rPr>
              <a:t>.</a:t>
            </a:r>
            <a:endParaRPr lang="en-US" altLang="ko-KR" b="0" i="0" dirty="0" smtClean="0">
              <a:solidFill>
                <a:srgbClr val="636363"/>
              </a:solidFill>
              <a:effectLst/>
              <a:latin typeface="se-nanumgothic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이진 분류기의 성능을 평가하는 방법은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혼동행렬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및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향상차트가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있습니다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55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 </a:t>
            </a:r>
            <a:r>
              <a:rPr lang="en-US" altLang="ko-KR" dirty="0"/>
              <a:t>K-</a:t>
            </a:r>
            <a:r>
              <a:rPr lang="ko-KR" altLang="en-US" dirty="0"/>
              <a:t>최근접이웃기법</a:t>
            </a:r>
            <a:r>
              <a:rPr lang="en-US" altLang="ko-KR" dirty="0"/>
              <a:t>(K-nearest neighbor)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– </a:t>
            </a:r>
            <a:r>
              <a:rPr lang="ko-KR" altLang="en-US" dirty="0"/>
              <a:t>학습용 데이터 집합에서 분류하고자 하는 레코드 와 가장 유사한 </a:t>
            </a:r>
            <a:r>
              <a:rPr lang="en-US" altLang="ko-KR" dirty="0"/>
              <a:t>k</a:t>
            </a:r>
            <a:r>
              <a:rPr lang="ko-KR" altLang="en-US" dirty="0"/>
              <a:t>개의 레코드를 찾아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이들 </a:t>
            </a:r>
            <a:r>
              <a:rPr lang="ko-KR" altLang="en-US" dirty="0"/>
              <a:t>데이터 의 우세한 집단으로 분류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-1" y="108343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se-nanumgothic"/>
              </a:rPr>
              <a:t>KNN </a:t>
            </a:r>
            <a:r>
              <a:rPr lang="ko-KR" altLang="en-US" dirty="0">
                <a:latin typeface="se-nanumgothic"/>
              </a:rPr>
              <a:t>판별 분석방법은 공간적 다수결 분류법</a:t>
            </a:r>
            <a:r>
              <a:rPr lang="en-US" altLang="ko-KR" dirty="0">
                <a:latin typeface="se-nanumgothic"/>
              </a:rPr>
              <a:t>, K </a:t>
            </a:r>
            <a:r>
              <a:rPr lang="ko-KR" altLang="en-US" dirty="0" err="1">
                <a:latin typeface="se-nanumgothic"/>
              </a:rPr>
              <a:t>최근린법</a:t>
            </a:r>
            <a:r>
              <a:rPr lang="en-US" altLang="ko-KR" dirty="0">
                <a:latin typeface="se-nanumgothic"/>
              </a:rPr>
              <a:t>, </a:t>
            </a:r>
            <a:r>
              <a:rPr lang="ko-KR" altLang="en-US" dirty="0">
                <a:latin typeface="se-nanumgothic"/>
              </a:rPr>
              <a:t>또는 </a:t>
            </a:r>
            <a:r>
              <a:rPr lang="en-US" altLang="ko-KR" dirty="0">
                <a:latin typeface="se-nanumgothic"/>
              </a:rPr>
              <a:t>K-NN </a:t>
            </a:r>
            <a:r>
              <a:rPr lang="ko-KR" altLang="en-US" dirty="0">
                <a:latin typeface="se-nanumgothic"/>
              </a:rPr>
              <a:t>법 등으로 불리며</a:t>
            </a:r>
            <a:r>
              <a:rPr lang="en-US" altLang="ko-KR" dirty="0">
                <a:latin typeface="se-nanumgothic"/>
              </a:rPr>
              <a:t>, </a:t>
            </a:r>
            <a:r>
              <a:rPr lang="ko-KR" altLang="en-US" dirty="0">
                <a:latin typeface="se-nanumgothic"/>
              </a:rPr>
              <a:t>분석대상</a:t>
            </a:r>
            <a:r>
              <a:rPr lang="en-US" altLang="ko-KR" dirty="0">
                <a:latin typeface="se-nanumgothic"/>
              </a:rPr>
              <a:t>(</a:t>
            </a:r>
            <a:r>
              <a:rPr lang="ko-KR" altLang="en-US" dirty="0">
                <a:latin typeface="se-nanumgothic"/>
              </a:rPr>
              <a:t>새로운 데이터</a:t>
            </a:r>
            <a:r>
              <a:rPr lang="en-US" altLang="ko-KR" dirty="0">
                <a:latin typeface="se-nanumgothic"/>
              </a:rPr>
              <a:t>)</a:t>
            </a:r>
            <a:r>
              <a:rPr lang="ko-KR" altLang="en-US" dirty="0">
                <a:latin typeface="se-nanumgothic"/>
              </a:rPr>
              <a:t>을 중심으로 가장 가까운 </a:t>
            </a:r>
            <a:r>
              <a:rPr lang="en-US" altLang="ko-KR" dirty="0">
                <a:latin typeface="se-nanumgothic"/>
              </a:rPr>
              <a:t>k</a:t>
            </a:r>
            <a:r>
              <a:rPr lang="ko-KR" altLang="en-US" dirty="0">
                <a:latin typeface="se-nanumgothic"/>
              </a:rPr>
              <a:t>개 요소들 중에서 가장 많은 수의 집단으로 분류하는 방법입니다</a:t>
            </a:r>
            <a:r>
              <a:rPr lang="en-US" altLang="ko-KR" dirty="0" smtClean="0">
                <a:latin typeface="se-nanumgothic"/>
              </a:rPr>
              <a:t>.</a:t>
            </a:r>
          </a:p>
          <a:p>
            <a:pPr fontAlgn="base"/>
            <a:r>
              <a:rPr lang="ko-KR" altLang="en-US" dirty="0" smtClean="0">
                <a:latin typeface="se-nanumgothic"/>
              </a:rPr>
              <a:t>가까운 </a:t>
            </a:r>
            <a:r>
              <a:rPr lang="en-US" altLang="ko-KR" dirty="0">
                <a:latin typeface="se-nanumgothic"/>
              </a:rPr>
              <a:t>k</a:t>
            </a:r>
            <a:r>
              <a:rPr lang="ko-KR" altLang="en-US" dirty="0">
                <a:latin typeface="se-nanumgothic"/>
              </a:rPr>
              <a:t>개수 요소를 </a:t>
            </a:r>
            <a:r>
              <a:rPr lang="ko-KR" altLang="en-US" dirty="0" err="1">
                <a:latin typeface="se-nanumgothic"/>
              </a:rPr>
              <a:t>최근접</a:t>
            </a:r>
            <a:r>
              <a:rPr lang="ko-KR" altLang="en-US" dirty="0">
                <a:latin typeface="se-nanumgothic"/>
              </a:rPr>
              <a:t> </a:t>
            </a:r>
            <a:r>
              <a:rPr lang="ko-KR" altLang="en-US" dirty="0" err="1">
                <a:latin typeface="se-nanumgothic"/>
              </a:rPr>
              <a:t>이웃갯수라고</a:t>
            </a:r>
            <a:r>
              <a:rPr lang="ko-KR" altLang="en-US" dirty="0">
                <a:latin typeface="se-nanumgothic"/>
              </a:rPr>
              <a:t> 하며 이를 어떻게 설정하느냐에 따라 결과가 달라집니다</a:t>
            </a:r>
            <a:r>
              <a:rPr lang="en-US" altLang="ko-KR" dirty="0">
                <a:latin typeface="se-nanumgothic"/>
              </a:rPr>
              <a:t>.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" y="20991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 dirty="0">
                <a:solidFill>
                  <a:srgbClr val="636363"/>
                </a:solidFill>
                <a:latin typeface="se-nanumgothic"/>
              </a:rPr>
              <a:t>KNN 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판별 분석방법의 </a:t>
            </a:r>
            <a:r>
              <a:rPr lang="ko-KR" altLang="en-US" b="1" dirty="0" smtClean="0">
                <a:solidFill>
                  <a:srgbClr val="636363"/>
                </a:solidFill>
                <a:latin typeface="se-nanumgothic"/>
              </a:rPr>
              <a:t>기본원리</a:t>
            </a:r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2449140"/>
            <a:ext cx="12191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se-nanumgothic"/>
              </a:rPr>
              <a:t>KNN </a:t>
            </a:r>
            <a:r>
              <a:rPr lang="ko-KR" altLang="en-US" dirty="0">
                <a:latin typeface="se-nanumgothic"/>
              </a:rPr>
              <a:t>판별 분석방법은 분석대상</a:t>
            </a:r>
            <a:r>
              <a:rPr lang="en-US" altLang="ko-KR" dirty="0">
                <a:latin typeface="se-nanumgothic"/>
              </a:rPr>
              <a:t>(</a:t>
            </a:r>
            <a:r>
              <a:rPr lang="ko-KR" altLang="en-US" dirty="0">
                <a:latin typeface="se-nanumgothic"/>
              </a:rPr>
              <a:t>새로운 데이터</a:t>
            </a:r>
            <a:r>
              <a:rPr lang="en-US" altLang="ko-KR" dirty="0">
                <a:latin typeface="se-nanumgothic"/>
              </a:rPr>
              <a:t>)</a:t>
            </a:r>
            <a:r>
              <a:rPr lang="ko-KR" altLang="en-US" dirty="0">
                <a:latin typeface="se-nanumgothic"/>
              </a:rPr>
              <a:t>을 중심으로 가장 가까운 </a:t>
            </a:r>
            <a:r>
              <a:rPr lang="en-US" altLang="ko-KR" dirty="0">
                <a:latin typeface="se-nanumgothic"/>
              </a:rPr>
              <a:t>k</a:t>
            </a:r>
            <a:r>
              <a:rPr lang="ko-KR" altLang="en-US" dirty="0">
                <a:latin typeface="se-nanumgothic"/>
              </a:rPr>
              <a:t>개 요소들 중에서 가장 많은 수의 집단으로 분류하는 방법입니다</a:t>
            </a:r>
            <a:r>
              <a:rPr lang="en-US" altLang="ko-KR" dirty="0">
                <a:latin typeface="se-nanumgothic"/>
              </a:rPr>
              <a:t>. </a:t>
            </a:r>
            <a:r>
              <a:rPr lang="ko-KR" altLang="en-US" dirty="0">
                <a:latin typeface="se-nanumgothic"/>
              </a:rPr>
              <a:t>예를 들어 아래 그림처럼 원과 세모의 데이터가 있고</a:t>
            </a:r>
            <a:r>
              <a:rPr lang="en-US" altLang="ko-KR" dirty="0">
                <a:latin typeface="se-nanumgothic"/>
              </a:rPr>
              <a:t>, "?" </a:t>
            </a:r>
            <a:r>
              <a:rPr lang="ko-KR" altLang="en-US" dirty="0">
                <a:latin typeface="se-nanumgothic"/>
              </a:rPr>
              <a:t>데이터가 </a:t>
            </a:r>
            <a:r>
              <a:rPr lang="en-US" altLang="ko-KR" dirty="0">
                <a:latin typeface="se-nanumgothic"/>
              </a:rPr>
              <a:t>k(</a:t>
            </a:r>
            <a:r>
              <a:rPr lang="ko-KR" altLang="en-US" dirty="0" err="1">
                <a:latin typeface="se-nanumgothic"/>
              </a:rPr>
              <a:t>최근접</a:t>
            </a:r>
            <a:r>
              <a:rPr lang="ko-KR" altLang="en-US" dirty="0">
                <a:latin typeface="se-nanumgothic"/>
              </a:rPr>
              <a:t> </a:t>
            </a:r>
            <a:r>
              <a:rPr lang="ko-KR" altLang="en-US" dirty="0" err="1">
                <a:latin typeface="se-nanumgothic"/>
              </a:rPr>
              <a:t>이웃갯수</a:t>
            </a:r>
            <a:r>
              <a:rPr lang="en-US" altLang="ko-KR" dirty="0">
                <a:latin typeface="se-nanumgothic"/>
              </a:rPr>
              <a:t>)=5</a:t>
            </a:r>
            <a:r>
              <a:rPr lang="ko-KR" altLang="en-US" dirty="0">
                <a:latin typeface="se-nanumgothic"/>
              </a:rPr>
              <a:t>인 </a:t>
            </a:r>
            <a:r>
              <a:rPr lang="en-US" altLang="ko-KR" dirty="0">
                <a:latin typeface="se-nanumgothic"/>
              </a:rPr>
              <a:t>KNN </a:t>
            </a:r>
            <a:r>
              <a:rPr lang="ko-KR" altLang="en-US" dirty="0">
                <a:latin typeface="se-nanumgothic"/>
              </a:rPr>
              <a:t>기법으로 분류한다면</a:t>
            </a:r>
            <a:r>
              <a:rPr lang="en-US" altLang="ko-KR" dirty="0">
                <a:latin typeface="se-nanumgothic"/>
              </a:rPr>
              <a:t>, </a:t>
            </a:r>
            <a:r>
              <a:rPr lang="ko-KR" altLang="en-US" dirty="0">
                <a:latin typeface="se-nanumgothic"/>
              </a:rPr>
              <a:t>제일 가까운 </a:t>
            </a:r>
            <a:r>
              <a:rPr lang="en-US" altLang="ko-KR" dirty="0">
                <a:latin typeface="se-nanumgothic"/>
              </a:rPr>
              <a:t>5</a:t>
            </a:r>
            <a:r>
              <a:rPr lang="ko-KR" altLang="en-US" dirty="0">
                <a:latin typeface="se-nanumgothic"/>
              </a:rPr>
              <a:t>개 데이터</a:t>
            </a:r>
            <a:r>
              <a:rPr lang="en-US" altLang="ko-KR" dirty="0">
                <a:latin typeface="se-nanumgothic"/>
              </a:rPr>
              <a:t>(</a:t>
            </a:r>
            <a:r>
              <a:rPr lang="ko-KR" altLang="en-US" dirty="0">
                <a:latin typeface="se-nanumgothic"/>
              </a:rPr>
              <a:t>큰 원 안</a:t>
            </a:r>
            <a:r>
              <a:rPr lang="en-US" altLang="ko-KR" dirty="0">
                <a:latin typeface="se-nanumgothic"/>
              </a:rPr>
              <a:t>)</a:t>
            </a:r>
            <a:r>
              <a:rPr lang="ko-KR" altLang="en-US" dirty="0">
                <a:latin typeface="se-nanumgothic"/>
              </a:rPr>
              <a:t>에 세모</a:t>
            </a:r>
            <a:r>
              <a:rPr lang="en-US" altLang="ko-KR" dirty="0">
                <a:latin typeface="se-nanumgothic"/>
              </a:rPr>
              <a:t>(3</a:t>
            </a:r>
            <a:r>
              <a:rPr lang="ko-KR" altLang="en-US" dirty="0">
                <a:latin typeface="se-nanumgothic"/>
              </a:rPr>
              <a:t>개</a:t>
            </a:r>
            <a:r>
              <a:rPr lang="en-US" altLang="ko-KR" dirty="0">
                <a:latin typeface="se-nanumgothic"/>
              </a:rPr>
              <a:t>) &gt; </a:t>
            </a:r>
            <a:r>
              <a:rPr lang="ko-KR" altLang="en-US" dirty="0">
                <a:latin typeface="se-nanumgothic"/>
              </a:rPr>
              <a:t>원</a:t>
            </a:r>
            <a:r>
              <a:rPr lang="en-US" altLang="ko-KR" dirty="0">
                <a:latin typeface="se-nanumgothic"/>
              </a:rPr>
              <a:t>(2</a:t>
            </a:r>
            <a:r>
              <a:rPr lang="ko-KR" altLang="en-US" dirty="0">
                <a:latin typeface="se-nanumgothic"/>
              </a:rPr>
              <a:t>개</a:t>
            </a:r>
            <a:r>
              <a:rPr lang="en-US" altLang="ko-KR" dirty="0">
                <a:latin typeface="se-nanumgothic"/>
              </a:rPr>
              <a:t>) </a:t>
            </a:r>
            <a:r>
              <a:rPr lang="ko-KR" altLang="en-US" dirty="0">
                <a:latin typeface="se-nanumgothic"/>
              </a:rPr>
              <a:t>임으로 </a:t>
            </a:r>
            <a:r>
              <a:rPr lang="en-US" altLang="ko-KR" dirty="0">
                <a:latin typeface="se-nanumgothic"/>
              </a:rPr>
              <a:t>"?" </a:t>
            </a:r>
            <a:r>
              <a:rPr lang="ko-KR" altLang="en-US" dirty="0">
                <a:latin typeface="se-nanumgothic"/>
              </a:rPr>
              <a:t>데이터를 세모로 분류하는 </a:t>
            </a:r>
            <a:r>
              <a:rPr lang="ko-KR" altLang="en-US" dirty="0" smtClean="0">
                <a:latin typeface="se-nanumgothic"/>
              </a:rPr>
              <a:t>기법입니다</a:t>
            </a:r>
            <a:endParaRPr lang="ko-KR" altLang="en-US" b="0" i="0" baseline="3000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9469"/>
            <a:ext cx="3822493" cy="267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6748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err="1">
                <a:latin typeface="inherit"/>
              </a:rPr>
              <a:t>최근접</a:t>
            </a:r>
            <a:r>
              <a:rPr lang="ko-KR" altLang="en-US" b="1" dirty="0">
                <a:latin typeface="inherit"/>
              </a:rPr>
              <a:t> </a:t>
            </a:r>
            <a:r>
              <a:rPr lang="ko-KR" altLang="en-US" b="1" dirty="0" err="1">
                <a:latin typeface="inherit"/>
              </a:rPr>
              <a:t>이웃갯수</a:t>
            </a:r>
            <a:r>
              <a:rPr lang="ko-KR" altLang="en-US" b="1" dirty="0">
                <a:latin typeface="inherit"/>
              </a:rPr>
              <a:t> </a:t>
            </a:r>
            <a:r>
              <a:rPr lang="en-US" altLang="ko-KR" b="1" dirty="0">
                <a:latin typeface="inherit"/>
              </a:rPr>
              <a:t>k</a:t>
            </a:r>
            <a:r>
              <a:rPr lang="ko-KR" altLang="en-US" b="1" dirty="0">
                <a:latin typeface="inherit"/>
              </a:rPr>
              <a:t>의 선택</a:t>
            </a:r>
            <a:endParaRPr lang="ko-KR" altLang="en-US" dirty="0">
              <a:latin typeface="inherit"/>
            </a:endParaRPr>
          </a:p>
          <a:p>
            <a:pPr fontAlgn="base"/>
            <a:r>
              <a:rPr lang="ko-KR" altLang="en-US" dirty="0" err="1">
                <a:latin typeface="se-nanumgothic"/>
              </a:rPr>
              <a:t>최근접</a:t>
            </a:r>
            <a:r>
              <a:rPr lang="ko-KR" altLang="en-US" dirty="0">
                <a:latin typeface="se-nanumgothic"/>
              </a:rPr>
              <a:t> </a:t>
            </a:r>
            <a:r>
              <a:rPr lang="ko-KR" altLang="en-US" dirty="0" err="1">
                <a:latin typeface="se-nanumgothic"/>
              </a:rPr>
              <a:t>이웃갯수</a:t>
            </a:r>
            <a:r>
              <a:rPr lang="ko-KR" altLang="en-US" dirty="0">
                <a:latin typeface="se-nanumgothic"/>
              </a:rPr>
              <a:t> </a:t>
            </a:r>
            <a:r>
              <a:rPr lang="en-US" altLang="ko-KR" dirty="0">
                <a:latin typeface="se-nanumgothic"/>
              </a:rPr>
              <a:t>k</a:t>
            </a:r>
            <a:r>
              <a:rPr lang="ko-KR" altLang="en-US" dirty="0">
                <a:latin typeface="se-nanumgothic"/>
              </a:rPr>
              <a:t>의 선택에 따라 </a:t>
            </a:r>
            <a:r>
              <a:rPr lang="ko-KR" altLang="en-US" dirty="0" err="1">
                <a:latin typeface="se-nanumgothic"/>
              </a:rPr>
              <a:t>분류결과가</a:t>
            </a:r>
            <a:r>
              <a:rPr lang="ko-KR" altLang="en-US" dirty="0">
                <a:latin typeface="se-nanumgothic"/>
              </a:rPr>
              <a:t> 달라질 수 있습니다</a:t>
            </a:r>
            <a:r>
              <a:rPr lang="en-US" altLang="ko-KR" dirty="0">
                <a:latin typeface="se-nanumgothic"/>
              </a:rPr>
              <a:t>. k</a:t>
            </a:r>
            <a:r>
              <a:rPr lang="ko-KR" altLang="en-US" dirty="0" err="1">
                <a:latin typeface="se-nanumgothic"/>
              </a:rPr>
              <a:t>를</a:t>
            </a:r>
            <a:r>
              <a:rPr lang="ko-KR" altLang="en-US" dirty="0">
                <a:latin typeface="se-nanumgothic"/>
              </a:rPr>
              <a:t> 너무 크게 설정할 경우</a:t>
            </a:r>
            <a:r>
              <a:rPr lang="en-US" altLang="ko-KR" dirty="0">
                <a:latin typeface="se-nanumgothic"/>
              </a:rPr>
              <a:t>, </a:t>
            </a:r>
            <a:r>
              <a:rPr lang="ko-KR" altLang="en-US" dirty="0">
                <a:latin typeface="se-nanumgothic"/>
              </a:rPr>
              <a:t>주변에 있는 데이터와 근접성이 떨어져 클러스터링이 잘 이루어지지 않고</a:t>
            </a:r>
            <a:r>
              <a:rPr lang="en-US" altLang="ko-KR" dirty="0">
                <a:latin typeface="se-nanumgothic"/>
              </a:rPr>
              <a:t>, </a:t>
            </a:r>
            <a:r>
              <a:rPr lang="ko-KR" altLang="en-US" dirty="0">
                <a:latin typeface="se-nanumgothic"/>
              </a:rPr>
              <a:t>반대로 너무 작게 설정할 경우</a:t>
            </a:r>
            <a:r>
              <a:rPr lang="en-US" altLang="ko-KR" dirty="0">
                <a:latin typeface="se-nanumgothic"/>
              </a:rPr>
              <a:t>, </a:t>
            </a:r>
            <a:r>
              <a:rPr lang="ko-KR" altLang="en-US" dirty="0">
                <a:latin typeface="se-nanumgothic"/>
              </a:rPr>
              <a:t>이상치 혹은 잡음 데이터와 이웃이 될 가능성이 있으므로 </a:t>
            </a:r>
            <a:r>
              <a:rPr lang="ko-KR" altLang="en-US" dirty="0" smtClean="0">
                <a:latin typeface="se-nanumgothic"/>
              </a:rPr>
              <a:t>적절한 </a:t>
            </a:r>
            <a:r>
              <a:rPr lang="en-US" altLang="ko-KR" dirty="0">
                <a:latin typeface="se-nanumgothic"/>
              </a:rPr>
              <a:t>k</a:t>
            </a:r>
            <a:r>
              <a:rPr lang="ko-KR" altLang="en-US" dirty="0" err="1">
                <a:latin typeface="se-nanumgothic"/>
              </a:rPr>
              <a:t>를</a:t>
            </a:r>
            <a:r>
              <a:rPr lang="ko-KR" altLang="en-US" dirty="0">
                <a:latin typeface="se-nanumgothic"/>
              </a:rPr>
              <a:t> 선택하는 것이 중요합니다</a:t>
            </a:r>
            <a:r>
              <a:rPr lang="en-US" altLang="ko-KR" dirty="0">
                <a:latin typeface="se-nanumgothic"/>
              </a:rPr>
              <a:t>.</a:t>
            </a:r>
            <a:endParaRPr lang="ko-KR" altLang="en-US" dirty="0">
              <a:latin typeface="inherit"/>
            </a:endParaRPr>
          </a:p>
          <a:p>
            <a:pPr fontAlgn="base"/>
            <a:r>
              <a:rPr lang="ko-KR" altLang="en-US" dirty="0">
                <a:latin typeface="se-nanumgothic"/>
              </a:rPr>
              <a:t>일반적으로</a:t>
            </a:r>
            <a:r>
              <a:rPr lang="en-US" altLang="ko-KR" dirty="0">
                <a:latin typeface="se-nanumgothic"/>
              </a:rPr>
              <a:t>k</a:t>
            </a:r>
            <a:r>
              <a:rPr lang="ko-KR" altLang="en-US" dirty="0">
                <a:latin typeface="se-nanumgothic"/>
              </a:rPr>
              <a:t>의 값은 </a:t>
            </a:r>
            <a:r>
              <a:rPr lang="en-US" altLang="ko-KR" dirty="0">
                <a:latin typeface="se-nanumgothic"/>
              </a:rPr>
              <a:t>1~20</a:t>
            </a:r>
            <a:r>
              <a:rPr lang="ko-KR" altLang="en-US" dirty="0">
                <a:latin typeface="se-nanumgothic"/>
              </a:rPr>
              <a:t>의 범위 내에 결정되며</a:t>
            </a:r>
            <a:r>
              <a:rPr lang="en-US" altLang="ko-KR" dirty="0">
                <a:latin typeface="se-nanumgothic"/>
              </a:rPr>
              <a:t>(</a:t>
            </a:r>
            <a:r>
              <a:rPr lang="ko-KR" altLang="en-US" dirty="0">
                <a:latin typeface="se-nanumgothic"/>
              </a:rPr>
              <a:t>데이터에 따라 다르지만</a:t>
            </a:r>
            <a:r>
              <a:rPr lang="en-US" altLang="ko-KR" dirty="0">
                <a:latin typeface="se-nanumgothic"/>
              </a:rPr>
              <a:t>) </a:t>
            </a:r>
            <a:r>
              <a:rPr lang="ko-KR" altLang="en-US" dirty="0">
                <a:latin typeface="se-nanumgothic"/>
              </a:rPr>
              <a:t>훈련 데이터 </a:t>
            </a:r>
            <a:r>
              <a:rPr lang="ko-KR" altLang="en-US" dirty="0" err="1">
                <a:latin typeface="se-nanumgothic"/>
              </a:rPr>
              <a:t>갯수의</a:t>
            </a:r>
            <a:r>
              <a:rPr lang="ko-KR" altLang="en-US" dirty="0">
                <a:latin typeface="se-nanumgothic"/>
              </a:rPr>
              <a:t> 제곱근으로 설정하기도 합니다</a:t>
            </a:r>
            <a:r>
              <a:rPr lang="en-US" altLang="ko-KR" dirty="0" smtClean="0">
                <a:latin typeface="se-nanumgothic"/>
              </a:rPr>
              <a:t>.</a:t>
            </a:r>
            <a:r>
              <a:rPr lang="ko-KR" altLang="en-US" dirty="0" smtClean="0">
                <a:latin typeface="se-nanumgothic"/>
              </a:rPr>
              <a:t> </a:t>
            </a:r>
            <a:r>
              <a:rPr lang="ko-KR" altLang="en-US" dirty="0">
                <a:latin typeface="se-nanumgothic"/>
              </a:rPr>
              <a:t>또한</a:t>
            </a:r>
            <a:r>
              <a:rPr lang="en-US" altLang="ko-KR" dirty="0">
                <a:latin typeface="se-nanumgothic"/>
              </a:rPr>
              <a:t>, k</a:t>
            </a:r>
            <a:r>
              <a:rPr lang="ko-KR" altLang="en-US" dirty="0">
                <a:latin typeface="se-nanumgothic"/>
              </a:rPr>
              <a:t>의 선택에 있어서 하나의 </a:t>
            </a:r>
            <a:r>
              <a:rPr lang="ko-KR" altLang="en-US" dirty="0" err="1">
                <a:latin typeface="se-nanumgothic"/>
              </a:rPr>
              <a:t>클러스터링</a:t>
            </a:r>
            <a:r>
              <a:rPr lang="ko-KR" altLang="en-US" dirty="0">
                <a:latin typeface="se-nanumgothic"/>
              </a:rPr>
              <a:t> 안에 클래스 수가 나오는 경우를 피하기 위하여 홀수를 사용합니다</a:t>
            </a:r>
            <a:r>
              <a:rPr lang="en-US" altLang="ko-KR" dirty="0">
                <a:latin typeface="se-nanumgothic"/>
              </a:rPr>
              <a:t>. </a:t>
            </a:r>
            <a:r>
              <a:rPr lang="ko-KR" altLang="en-US" dirty="0">
                <a:latin typeface="se-nanumgothic"/>
              </a:rPr>
              <a:t>가장 많이 사용되고 합리적인 </a:t>
            </a:r>
            <a:r>
              <a:rPr lang="en-US" altLang="ko-KR" dirty="0">
                <a:latin typeface="se-nanumgothic"/>
              </a:rPr>
              <a:t>k </a:t>
            </a:r>
            <a:r>
              <a:rPr lang="ko-KR" altLang="en-US" dirty="0">
                <a:latin typeface="se-nanumgothic"/>
              </a:rPr>
              <a:t>선택하는 방법은 학습용 데이터와 테스트 데이터를 </a:t>
            </a:r>
            <a:r>
              <a:rPr lang="ko-KR" altLang="en-US" dirty="0" err="1">
                <a:latin typeface="se-nanumgothic"/>
              </a:rPr>
              <a:t>나우고</a:t>
            </a:r>
            <a:r>
              <a:rPr lang="ko-KR" altLang="en-US" dirty="0">
                <a:latin typeface="se-nanumgothic"/>
              </a:rPr>
              <a:t> 다양한 </a:t>
            </a:r>
            <a:r>
              <a:rPr lang="en-US" altLang="ko-KR" dirty="0">
                <a:latin typeface="se-nanumgothic"/>
              </a:rPr>
              <a:t>k</a:t>
            </a:r>
            <a:r>
              <a:rPr lang="ko-KR" altLang="en-US" dirty="0">
                <a:latin typeface="se-nanumgothic"/>
              </a:rPr>
              <a:t>값에 대하여 제일 작은 오차율을 나타내는 </a:t>
            </a:r>
            <a:r>
              <a:rPr lang="en-US" altLang="ko-KR" dirty="0">
                <a:latin typeface="se-nanumgothic"/>
              </a:rPr>
              <a:t>k</a:t>
            </a:r>
            <a:r>
              <a:rPr lang="ko-KR" altLang="en-US" dirty="0" err="1">
                <a:latin typeface="se-nanumgothic"/>
              </a:rPr>
              <a:t>를</a:t>
            </a:r>
            <a:r>
              <a:rPr lang="ko-KR" altLang="en-US" dirty="0">
                <a:latin typeface="se-nanumgothic"/>
              </a:rPr>
              <a:t> 선택하는 </a:t>
            </a:r>
            <a:r>
              <a:rPr lang="ko-KR" altLang="en-US" dirty="0" smtClean="0">
                <a:latin typeface="se-nanumgothic"/>
              </a:rPr>
              <a:t>방법입니다</a:t>
            </a:r>
            <a:r>
              <a:rPr lang="ko-KR" altLang="en-US" dirty="0">
                <a:latin typeface="se-nanumgothic"/>
              </a:rPr>
              <a:t/>
            </a:r>
            <a:br>
              <a:rPr lang="ko-KR" altLang="en-US" dirty="0">
                <a:latin typeface="se-nanumgothic"/>
              </a:rPr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6948"/>
            <a:ext cx="10448144" cy="42301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892" y="2578308"/>
            <a:ext cx="314793" cy="32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7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651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solidFill>
                  <a:srgbClr val="636363"/>
                </a:solidFill>
                <a:latin typeface="se-nanumgothic"/>
              </a:rPr>
              <a:t>R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에서 </a:t>
            </a:r>
            <a:r>
              <a:rPr lang="en-US" altLang="ko-KR" b="1" dirty="0">
                <a:solidFill>
                  <a:srgbClr val="636363"/>
                </a:solidFill>
                <a:latin typeface="se-nanumgothic"/>
              </a:rPr>
              <a:t>KNN </a:t>
            </a:r>
            <a:r>
              <a:rPr lang="ko-KR" altLang="en-US" b="1" dirty="0" err="1">
                <a:solidFill>
                  <a:srgbClr val="636363"/>
                </a:solidFill>
                <a:latin typeface="se-nanumgothic"/>
              </a:rPr>
              <a:t>판별분석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 실시하기 </a:t>
            </a:r>
            <a:r>
              <a:rPr lang="en-US" altLang="ko-KR" b="1" dirty="0">
                <a:solidFill>
                  <a:srgbClr val="636363"/>
                </a:solidFill>
                <a:latin typeface="se-nanumgothic"/>
              </a:rPr>
              <a:t>: 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위스콘신 유방암 진단 </a:t>
            </a:r>
            <a:r>
              <a:rPr lang="ko-KR" altLang="en-US" b="1" dirty="0" err="1" smtClean="0">
                <a:solidFill>
                  <a:srgbClr val="636363"/>
                </a:solidFill>
                <a:latin typeface="se-nanumgothic"/>
              </a:rPr>
              <a:t>데이터셋</a:t>
            </a:r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184"/>
            <a:ext cx="12192000" cy="9900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904135"/>
            <a:ext cx="12067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se-nanumgothic"/>
              </a:rPr>
              <a:t>위스콘신 유방암 진단 데이터는 </a:t>
            </a:r>
            <a:r>
              <a:rPr lang="en-US" altLang="ko-KR" dirty="0">
                <a:latin typeface="se-nanumgothic"/>
              </a:rPr>
              <a:t>569</a:t>
            </a:r>
            <a:r>
              <a:rPr lang="ko-KR" altLang="en-US" dirty="0">
                <a:latin typeface="se-nanumgothic"/>
              </a:rPr>
              <a:t>개의 암 조직검사 예시가 들어있으며 </a:t>
            </a:r>
            <a:r>
              <a:rPr lang="en-US" altLang="ko-KR" dirty="0">
                <a:latin typeface="se-nanumgothic"/>
              </a:rPr>
              <a:t>32</a:t>
            </a:r>
            <a:r>
              <a:rPr lang="ko-KR" altLang="en-US" dirty="0">
                <a:latin typeface="se-nanumgothic"/>
              </a:rPr>
              <a:t>개의 변수를 가집니다</a:t>
            </a:r>
            <a:r>
              <a:rPr lang="en-US" altLang="ko-KR" dirty="0">
                <a:latin typeface="se-nanumgothic"/>
              </a:rPr>
              <a:t>. 32</a:t>
            </a:r>
            <a:r>
              <a:rPr lang="ko-KR" altLang="en-US" dirty="0">
                <a:latin typeface="se-nanumgothic"/>
              </a:rPr>
              <a:t>개 변수 중 식별번호</a:t>
            </a:r>
            <a:r>
              <a:rPr lang="en-US" altLang="ko-KR" dirty="0">
                <a:latin typeface="se-nanumgothic"/>
              </a:rPr>
              <a:t>(id)</a:t>
            </a:r>
            <a:r>
              <a:rPr lang="ko-KR" altLang="en-US" dirty="0">
                <a:latin typeface="se-nanumgothic"/>
              </a:rPr>
              <a:t>와 암 진단</a:t>
            </a:r>
            <a:r>
              <a:rPr lang="en-US" altLang="ko-KR" dirty="0">
                <a:latin typeface="se-nanumgothic"/>
              </a:rPr>
              <a:t>(diagnosis)</a:t>
            </a:r>
            <a:r>
              <a:rPr lang="ko-KR" altLang="en-US" dirty="0">
                <a:latin typeface="se-nanumgothic"/>
              </a:rPr>
              <a:t>은 범주형 변수</a:t>
            </a:r>
            <a:r>
              <a:rPr lang="en-US" altLang="ko-KR" dirty="0">
                <a:latin typeface="se-nanumgothic"/>
              </a:rPr>
              <a:t>, </a:t>
            </a:r>
            <a:r>
              <a:rPr lang="ko-KR" altLang="en-US" dirty="0">
                <a:latin typeface="se-nanumgothic"/>
              </a:rPr>
              <a:t>나머지 </a:t>
            </a:r>
            <a:r>
              <a:rPr lang="en-US" altLang="ko-KR" dirty="0">
                <a:latin typeface="se-nanumgothic"/>
              </a:rPr>
              <a:t>30</a:t>
            </a:r>
            <a:r>
              <a:rPr lang="ko-KR" altLang="en-US" dirty="0">
                <a:latin typeface="se-nanumgothic"/>
              </a:rPr>
              <a:t>개 는 </a:t>
            </a:r>
            <a:r>
              <a:rPr lang="ko-KR" altLang="en-US" dirty="0" err="1">
                <a:latin typeface="se-nanumgothic"/>
              </a:rPr>
              <a:t>수치형</a:t>
            </a:r>
            <a:r>
              <a:rPr lang="ko-KR" altLang="en-US" dirty="0">
                <a:latin typeface="se-nanumgothic"/>
              </a:rPr>
              <a:t> 변수로 되어있으며 암 </a:t>
            </a:r>
            <a:r>
              <a:rPr lang="ko-KR" altLang="en-US" dirty="0" err="1">
                <a:latin typeface="se-nanumgothic"/>
              </a:rPr>
              <a:t>진단변수</a:t>
            </a:r>
            <a:r>
              <a:rPr lang="en-US" altLang="ko-KR" dirty="0">
                <a:latin typeface="se-nanumgothic"/>
              </a:rPr>
              <a:t>(diagnosis)</a:t>
            </a:r>
            <a:r>
              <a:rPr lang="ko-KR" altLang="en-US" dirty="0">
                <a:latin typeface="se-nanumgothic"/>
              </a:rPr>
              <a:t>는 악성을 나타내는 </a:t>
            </a:r>
            <a:r>
              <a:rPr lang="en-US" altLang="ko-KR" dirty="0">
                <a:latin typeface="se-nanumgothic"/>
              </a:rPr>
              <a:t>"M", </a:t>
            </a:r>
            <a:r>
              <a:rPr lang="ko-KR" altLang="en-US" dirty="0">
                <a:latin typeface="se-nanumgothic"/>
              </a:rPr>
              <a:t>양성을 나타내는 </a:t>
            </a:r>
            <a:r>
              <a:rPr lang="en-US" altLang="ko-KR" dirty="0">
                <a:latin typeface="se-nanumgothic"/>
              </a:rPr>
              <a:t>"B"</a:t>
            </a:r>
            <a:r>
              <a:rPr lang="ko-KR" altLang="en-US" dirty="0">
                <a:latin typeface="se-nanumgothic"/>
              </a:rPr>
              <a:t>로 코드화 되어 있습니다</a:t>
            </a:r>
            <a:r>
              <a:rPr lang="en-US" altLang="ko-KR" dirty="0">
                <a:latin typeface="se-nanumgothic"/>
              </a:rPr>
              <a:t>. </a:t>
            </a:r>
            <a:endParaRPr lang="en-US" altLang="ko-KR" dirty="0" smtClean="0">
              <a:latin typeface="se-nanumgothic"/>
            </a:endParaRPr>
          </a:p>
          <a:p>
            <a:pPr fontAlgn="base"/>
            <a:endParaRPr lang="en-US" altLang="ko-KR" b="0" i="0" dirty="0">
              <a:effectLst/>
              <a:latin typeface="se-nanumgothic"/>
              <a:ea typeface="Dotum" panose="020B0600000101010101" pitchFamily="50" charset="-127"/>
            </a:endParaRPr>
          </a:p>
          <a:p>
            <a:pPr fontAlgn="base"/>
            <a:r>
              <a:rPr lang="ko-KR" altLang="en-US" dirty="0"/>
              <a:t>예제의 목적은 </a:t>
            </a:r>
            <a:r>
              <a:rPr lang="en-US" altLang="ko-KR" dirty="0"/>
              <a:t>30</a:t>
            </a:r>
            <a:r>
              <a:rPr lang="ko-KR" altLang="en-US" dirty="0"/>
              <a:t>개의 </a:t>
            </a:r>
            <a:r>
              <a:rPr lang="ko-KR" altLang="en-US" dirty="0" err="1"/>
              <a:t>수치형</a:t>
            </a:r>
            <a:r>
              <a:rPr lang="ko-KR" altLang="en-US" dirty="0"/>
              <a:t> 변수로 암이 악성인지 양성인지 분류하는 것이 </a:t>
            </a:r>
            <a:r>
              <a:rPr lang="ko-KR" altLang="en-US" dirty="0" smtClean="0"/>
              <a:t>되겠습니다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2955"/>
            <a:ext cx="7200564" cy="1594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65828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데이터 불러오기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36973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/>
              <a:t>위에서 확인할 수 있듯이</a:t>
            </a:r>
            <a:r>
              <a:rPr lang="en-US" altLang="ko-KR" dirty="0"/>
              <a:t>, </a:t>
            </a:r>
            <a:r>
              <a:rPr lang="ko-KR" altLang="en-US" dirty="0"/>
              <a:t>불러온 데이터의 행 수는 </a:t>
            </a:r>
            <a:r>
              <a:rPr lang="en-US" altLang="ko-KR" dirty="0"/>
              <a:t>569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열 수는 </a:t>
            </a:r>
            <a:r>
              <a:rPr lang="en-US" altLang="ko-KR" dirty="0"/>
              <a:t>32</a:t>
            </a:r>
            <a:r>
              <a:rPr lang="ko-KR" altLang="en-US" dirty="0"/>
              <a:t>개입니다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584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2215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Source Code Pro"/>
              </a:rPr>
              <a:t>2. </a:t>
            </a:r>
            <a:r>
              <a:rPr lang="ko-KR" altLang="en-US" dirty="0" smtClean="0">
                <a:latin typeface="Source Code Pro"/>
              </a:rPr>
              <a:t>식별번호</a:t>
            </a:r>
            <a:r>
              <a:rPr lang="en-US" altLang="ko-KR" dirty="0">
                <a:latin typeface="Source Code Pro"/>
              </a:rPr>
              <a:t>(id) </a:t>
            </a:r>
            <a:r>
              <a:rPr lang="ko-KR" altLang="en-US" dirty="0" smtClean="0">
                <a:latin typeface="Source Code Pro"/>
              </a:rPr>
              <a:t>제거</a:t>
            </a:r>
            <a:endParaRPr lang="en-US" altLang="ko-KR" dirty="0" smtClean="0">
              <a:latin typeface="Source Code Pro"/>
            </a:endParaRPr>
          </a:p>
          <a:p>
            <a:r>
              <a:rPr lang="en-US" altLang="ko-KR" dirty="0">
                <a:latin typeface="Source Code Pro"/>
              </a:rPr>
              <a:t> </a:t>
            </a:r>
            <a:r>
              <a:rPr lang="en-US" altLang="ko-KR" dirty="0" smtClean="0">
                <a:latin typeface="Source Code Pro"/>
              </a:rPr>
              <a:t>   </a:t>
            </a:r>
            <a:r>
              <a:rPr lang="ko-KR" altLang="en-US" dirty="0" smtClean="0">
                <a:latin typeface="Source Code Pro"/>
              </a:rPr>
              <a:t>모델에 </a:t>
            </a:r>
            <a:r>
              <a:rPr lang="ko-KR" altLang="en-US" dirty="0" err="1" smtClean="0">
                <a:latin typeface="Source Code Pro"/>
              </a:rPr>
              <a:t>필요없는</a:t>
            </a:r>
            <a:r>
              <a:rPr lang="ko-KR" altLang="en-US" dirty="0" smtClean="0">
                <a:latin typeface="Source Code Pro"/>
              </a:rPr>
              <a:t> 식별번호 제거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3" y="838546"/>
            <a:ext cx="5114667" cy="13442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510665"/>
            <a:ext cx="121906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R</a:t>
            </a:r>
            <a:r>
              <a:rPr lang="ko-KR" altLang="en-US" dirty="0" err="1"/>
              <a:t>에서</a:t>
            </a:r>
            <a:r>
              <a:rPr lang="ko-KR" altLang="en-US" dirty="0"/>
              <a:t> KNN </a:t>
            </a:r>
            <a:r>
              <a:rPr lang="ko-KR" altLang="en-US" dirty="0" err="1"/>
              <a:t>판별분석</a:t>
            </a:r>
            <a:r>
              <a:rPr lang="ko-KR" altLang="en-US" dirty="0"/>
              <a:t> 실시하기 : </a:t>
            </a:r>
            <a:r>
              <a:rPr lang="ko-KR" altLang="en-US" dirty="0" smtClean="0"/>
              <a:t>표준화하기</a:t>
            </a:r>
            <a:endParaRPr lang="en-US" altLang="ko-KR" dirty="0" smtClean="0"/>
          </a:p>
          <a:p>
            <a:r>
              <a:rPr lang="ko-KR" altLang="en-US" dirty="0"/>
              <a:t>변수 </a:t>
            </a:r>
            <a:r>
              <a:rPr lang="en-US" altLang="ko-KR" dirty="0"/>
              <a:t>"radius_mean", "area_mean", "smoothness_mean"</a:t>
            </a:r>
            <a:r>
              <a:rPr lang="ko-KR" altLang="en-US" dirty="0"/>
              <a:t>의 기술 통계량을 </a:t>
            </a:r>
            <a:r>
              <a:rPr lang="en-US" altLang="ko-KR" dirty="0"/>
              <a:t>summary() </a:t>
            </a:r>
            <a:r>
              <a:rPr lang="ko-KR" altLang="en-US" dirty="0"/>
              <a:t>함수로 구하면 아래와 같습니다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3-1) </a:t>
            </a:r>
            <a:r>
              <a:rPr lang="ko-KR" altLang="en-US" dirty="0" smtClean="0"/>
              <a:t>기술 </a:t>
            </a:r>
            <a:r>
              <a:rPr lang="ko-KR" altLang="en-US" dirty="0"/>
              <a:t>통계량 확인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1125"/>
            <a:ext cx="8281724" cy="19250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883" y="4826675"/>
            <a:ext cx="121906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위에서 "</a:t>
            </a:r>
            <a:r>
              <a:rPr lang="ko-KR" altLang="en-US" dirty="0" err="1"/>
              <a:t>radius_mean</a:t>
            </a:r>
            <a:r>
              <a:rPr lang="ko-KR" altLang="en-US" dirty="0"/>
              <a:t>", "</a:t>
            </a:r>
            <a:r>
              <a:rPr lang="ko-KR" altLang="en-US" dirty="0" err="1"/>
              <a:t>area_mean</a:t>
            </a:r>
            <a:r>
              <a:rPr lang="ko-KR" altLang="en-US" dirty="0"/>
              <a:t>", "</a:t>
            </a:r>
            <a:r>
              <a:rPr lang="ko-KR" altLang="en-US" dirty="0" err="1"/>
              <a:t>smoothness_mean</a:t>
            </a:r>
            <a:r>
              <a:rPr lang="ko-KR" altLang="en-US" dirty="0"/>
              <a:t>" 변수 각각 평균, 최소, 최대값들의 스케일이 다름을 확인할 수 있습니다. </a:t>
            </a:r>
          </a:p>
          <a:p>
            <a:r>
              <a:rPr lang="ko-KR" altLang="en-US" dirty="0"/>
              <a:t>KNN </a:t>
            </a:r>
            <a:r>
              <a:rPr lang="ko-KR" altLang="en-US" dirty="0" err="1"/>
              <a:t>분류기법은</a:t>
            </a:r>
            <a:r>
              <a:rPr lang="ko-KR" altLang="en-US" dirty="0"/>
              <a:t> 거리 계산을 기반으로 동작하는 알고리즘이기 때문에 변수들의 스케일에 민감합니다. 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수치형</a:t>
            </a:r>
            <a:r>
              <a:rPr lang="ko-KR" altLang="en-US" dirty="0"/>
              <a:t> 변수들을 표준 범위로 변환시킬 필요가 있습니다. 이 과정을 변수 </a:t>
            </a:r>
            <a:r>
              <a:rPr lang="ko-KR" altLang="en-US" dirty="0" err="1"/>
              <a:t>표준화라고</a:t>
            </a:r>
            <a:r>
              <a:rPr lang="ko-KR" altLang="en-US" dirty="0"/>
              <a:t> 합니다. </a:t>
            </a:r>
          </a:p>
          <a:p>
            <a:r>
              <a:rPr lang="ko-KR" altLang="en-US" dirty="0"/>
              <a:t>변수 표준화는 </a:t>
            </a:r>
            <a:r>
              <a:rPr lang="ko-KR" altLang="en-US" dirty="0" err="1"/>
              <a:t>Z</a:t>
            </a:r>
            <a:r>
              <a:rPr lang="ko-KR" altLang="en-US" dirty="0"/>
              <a:t> 표준화(정규화)와 범위 표준화가 있으며 이번에 사용할 표준화 방법은 범위 표준화입니다.</a:t>
            </a:r>
          </a:p>
          <a:p>
            <a:endParaRPr lang="ko-KR" altLang="en-US" dirty="0"/>
          </a:p>
          <a:p>
            <a:r>
              <a:rPr lang="ko-KR" altLang="en-US" dirty="0"/>
              <a:t>범위 표준화 사용자 정의 함수를 만들어 </a:t>
            </a:r>
            <a:r>
              <a:rPr lang="ko-KR" altLang="en-US" dirty="0" err="1"/>
              <a:t>수치형</a:t>
            </a:r>
            <a:r>
              <a:rPr lang="ko-KR" altLang="en-US" dirty="0"/>
              <a:t> 데이터에 모두 범위 표준화시키도록 하겠습니다.</a:t>
            </a:r>
          </a:p>
        </p:txBody>
      </p:sp>
    </p:spTree>
    <p:extLst>
      <p:ext uri="{BB962C8B-B14F-4D97-AF65-F5344CB8AC3E}">
        <p14:creationId xmlns:p14="http://schemas.microsoft.com/office/powerpoint/2010/main" val="360622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6"/>
            <a:ext cx="7908324" cy="2972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318460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se-nanumgothic"/>
              </a:rPr>
              <a:t>다른 </a:t>
            </a:r>
            <a:r>
              <a:rPr lang="ko-KR" altLang="en-US" dirty="0" err="1">
                <a:latin typeface="se-nanumgothic"/>
              </a:rPr>
              <a:t>수치형</a:t>
            </a:r>
            <a:r>
              <a:rPr lang="ko-KR" altLang="en-US" dirty="0">
                <a:latin typeface="se-nanumgothic"/>
              </a:rPr>
              <a:t> 변수 대표로 </a:t>
            </a:r>
            <a:r>
              <a:rPr lang="en-US" altLang="ko-KR" dirty="0">
                <a:latin typeface="se-nanumgothic"/>
              </a:rPr>
              <a:t>area_mean </a:t>
            </a:r>
            <a:r>
              <a:rPr lang="ko-KR" altLang="en-US" dirty="0">
                <a:latin typeface="se-nanumgothic"/>
              </a:rPr>
              <a:t>변수만 범위 표준화 결과를 확인하면 최소값 </a:t>
            </a:r>
            <a:r>
              <a:rPr lang="en-US" altLang="ko-KR" dirty="0">
                <a:latin typeface="se-nanumgothic"/>
              </a:rPr>
              <a:t>0</a:t>
            </a:r>
            <a:r>
              <a:rPr lang="ko-KR" altLang="en-US" dirty="0">
                <a:latin typeface="se-nanumgothic"/>
              </a:rPr>
              <a:t>에서 최대값 </a:t>
            </a:r>
            <a:r>
              <a:rPr lang="en-US" altLang="ko-KR" dirty="0">
                <a:latin typeface="se-nanumgothic"/>
              </a:rPr>
              <a:t>1</a:t>
            </a:r>
            <a:r>
              <a:rPr lang="ko-KR" altLang="en-US" dirty="0">
                <a:latin typeface="se-nanumgothic"/>
              </a:rPr>
              <a:t>로 스케일이 바뀌었음을 확인할 수 있습니다</a:t>
            </a:r>
            <a:r>
              <a:rPr lang="en-US" altLang="ko-KR" dirty="0" smtClean="0">
                <a:latin typeface="se-nanumgothic"/>
              </a:rPr>
              <a:t>.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5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 단순 규칙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– </a:t>
            </a:r>
            <a:r>
              <a:rPr lang="ko-KR" altLang="en-US" dirty="0" smtClean="0"/>
              <a:t>모든 예측변수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배제한 상태에서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값만을 이용하여 레코드를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집단중의</a:t>
            </a:r>
            <a:r>
              <a:rPr lang="ko-KR" altLang="en-US" dirty="0" smtClean="0"/>
              <a:t> 하나 로 분류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단순한 규칙은 이 레코드를 규모가 가장 큰 집단에 속하는 것으로 분류하는 것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460"/>
            <a:ext cx="8572500" cy="48482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793933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 </a:t>
            </a:r>
            <a:r>
              <a:rPr lang="ko-KR" altLang="en-US" dirty="0" err="1" smtClean="0"/>
              <a:t>재무보고서</a:t>
            </a:r>
            <a:r>
              <a:rPr lang="ko-KR" altLang="en-US" dirty="0" smtClean="0"/>
              <a:t> 감사 사례에서 </a:t>
            </a:r>
            <a:r>
              <a:rPr lang="ko-KR" altLang="en-US" dirty="0" err="1" smtClean="0"/>
              <a:t>단순규칙</a:t>
            </a:r>
            <a:r>
              <a:rPr lang="ko-KR" altLang="en-US" dirty="0" smtClean="0"/>
              <a:t> 적용 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– </a:t>
            </a:r>
            <a:r>
              <a:rPr lang="ko-KR" altLang="en-US" dirty="0" smtClean="0"/>
              <a:t>학습용 집합에서 조사된 전체 기업 중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가 신뢰할 만하다고 나타났음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– </a:t>
            </a:r>
            <a:r>
              <a:rPr lang="ko-KR" altLang="en-US" dirty="0" smtClean="0"/>
              <a:t>추후 모든 기업에 대해서 “정상제무제표 제출 </a:t>
            </a:r>
            <a:r>
              <a:rPr lang="ko-KR" altLang="en-US" dirty="0" err="1" smtClean="0"/>
              <a:t>기업”으로</a:t>
            </a:r>
            <a:r>
              <a:rPr lang="ko-KR" altLang="en-US" dirty="0" smtClean="0"/>
              <a:t> 분류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908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1731"/>
            <a:ext cx="1210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>
                <a:solidFill>
                  <a:srgbClr val="636363"/>
                </a:solidFill>
                <a:latin typeface="se-nanumgothic"/>
              </a:rPr>
              <a:t>4. R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에서 </a:t>
            </a:r>
            <a:r>
              <a:rPr lang="en-US" altLang="ko-KR" b="1" dirty="0">
                <a:solidFill>
                  <a:srgbClr val="636363"/>
                </a:solidFill>
                <a:latin typeface="se-nanumgothic"/>
              </a:rPr>
              <a:t>KNN </a:t>
            </a:r>
            <a:r>
              <a:rPr lang="ko-KR" altLang="en-US" b="1" dirty="0" err="1">
                <a:solidFill>
                  <a:srgbClr val="636363"/>
                </a:solidFill>
                <a:latin typeface="se-nanumgothic"/>
              </a:rPr>
              <a:t>판별분석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 실시하기 </a:t>
            </a:r>
            <a:r>
              <a:rPr lang="en-US" altLang="ko-KR" b="1" dirty="0">
                <a:solidFill>
                  <a:srgbClr val="636363"/>
                </a:solidFill>
                <a:latin typeface="se-nanumgothic"/>
              </a:rPr>
              <a:t>: 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훈련용 데이터와 테스트용 데이터 </a:t>
            </a:r>
            <a:r>
              <a:rPr lang="ko-KR" altLang="en-US" b="1" dirty="0" smtClean="0">
                <a:solidFill>
                  <a:srgbClr val="636363"/>
                </a:solidFill>
                <a:latin typeface="se-nanumgothic"/>
              </a:rPr>
              <a:t>분리하기</a:t>
            </a:r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88233" y="614480"/>
            <a:ext cx="1219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636363"/>
                </a:solidFill>
                <a:latin typeface="se-nanumgothic"/>
              </a:rPr>
              <a:t>모델의 일반적인 성능을 평가하기 위하여 교차 검증</a:t>
            </a:r>
            <a:r>
              <a:rPr lang="en-US" altLang="ko-KR" dirty="0">
                <a:solidFill>
                  <a:srgbClr val="636363"/>
                </a:solidFill>
                <a:latin typeface="se-nanumgothic"/>
              </a:rPr>
              <a:t>(hold-out cross validation)</a:t>
            </a:r>
            <a:r>
              <a:rPr lang="ko-KR" altLang="en-US" dirty="0">
                <a:solidFill>
                  <a:srgbClr val="636363"/>
                </a:solidFill>
                <a:latin typeface="se-nanumgothic"/>
              </a:rPr>
              <a:t>을 실시하여 봅시다</a:t>
            </a:r>
            <a:r>
              <a:rPr lang="en-US" altLang="ko-KR" dirty="0">
                <a:solidFill>
                  <a:srgbClr val="636363"/>
                </a:solidFill>
                <a:latin typeface="se-nanumgothic"/>
              </a:rPr>
              <a:t>. </a:t>
            </a:r>
            <a:r>
              <a:rPr lang="ko-KR" altLang="en-US" dirty="0">
                <a:solidFill>
                  <a:srgbClr val="636363"/>
                </a:solidFill>
                <a:latin typeface="se-nanumgothic"/>
              </a:rPr>
              <a:t>훈련용 데이터를 </a:t>
            </a:r>
            <a:r>
              <a:rPr lang="en-US" altLang="ko-KR" dirty="0">
                <a:solidFill>
                  <a:srgbClr val="636363"/>
                </a:solidFill>
                <a:latin typeface="se-nanumgothic"/>
              </a:rPr>
              <a:t>80%, </a:t>
            </a:r>
            <a:r>
              <a:rPr lang="ko-KR" altLang="en-US" dirty="0">
                <a:solidFill>
                  <a:srgbClr val="636363"/>
                </a:solidFill>
                <a:latin typeface="se-nanumgothic"/>
              </a:rPr>
              <a:t>테스트용 데이터를 </a:t>
            </a:r>
            <a:r>
              <a:rPr lang="en-US" altLang="ko-KR" dirty="0">
                <a:solidFill>
                  <a:srgbClr val="636363"/>
                </a:solidFill>
                <a:latin typeface="se-nanumgothic"/>
              </a:rPr>
              <a:t>20%</a:t>
            </a:r>
            <a:r>
              <a:rPr lang="ko-KR" altLang="en-US" dirty="0">
                <a:solidFill>
                  <a:srgbClr val="636363"/>
                </a:solidFill>
                <a:latin typeface="se-nanumgothic"/>
              </a:rPr>
              <a:t>로 하여 아래와 같이 데이터를 </a:t>
            </a:r>
            <a:r>
              <a:rPr lang="ko-KR" altLang="en-US" dirty="0" smtClean="0">
                <a:solidFill>
                  <a:srgbClr val="636363"/>
                </a:solidFill>
                <a:latin typeface="se-nanumgothic"/>
              </a:rPr>
              <a:t>분리했습니다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" y="1384228"/>
            <a:ext cx="10683380" cy="26102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642" y="3994484"/>
            <a:ext cx="12137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se-nanumgothic"/>
              </a:rPr>
              <a:t>위의 결과로 훈련용 데이터 수는 </a:t>
            </a:r>
            <a:r>
              <a:rPr lang="en-US" altLang="ko-KR" dirty="0">
                <a:latin typeface="se-nanumgothic"/>
              </a:rPr>
              <a:t>456</a:t>
            </a:r>
            <a:r>
              <a:rPr lang="ko-KR" altLang="en-US" dirty="0">
                <a:latin typeface="se-nanumgothic"/>
              </a:rPr>
              <a:t>개</a:t>
            </a:r>
            <a:r>
              <a:rPr lang="en-US" altLang="ko-KR" dirty="0">
                <a:latin typeface="se-nanumgothic"/>
              </a:rPr>
              <a:t>, </a:t>
            </a:r>
            <a:r>
              <a:rPr lang="ko-KR" altLang="en-US" dirty="0">
                <a:latin typeface="se-nanumgothic"/>
              </a:rPr>
              <a:t>테스트용 데이터는 </a:t>
            </a:r>
            <a:r>
              <a:rPr lang="en-US" altLang="ko-KR" dirty="0">
                <a:latin typeface="se-nanumgothic"/>
              </a:rPr>
              <a:t>113</a:t>
            </a:r>
            <a:r>
              <a:rPr lang="ko-KR" altLang="en-US" dirty="0">
                <a:latin typeface="se-nanumgothic"/>
              </a:rPr>
              <a:t>개가 각각 만들어지게 </a:t>
            </a:r>
            <a:r>
              <a:rPr lang="ko-KR" altLang="en-US" dirty="0" smtClean="0">
                <a:latin typeface="se-nanumgothic"/>
              </a:rPr>
              <a:t>됩니다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71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>
                <a:solidFill>
                  <a:srgbClr val="636363"/>
                </a:solidFill>
                <a:latin typeface="se-nanumgothic"/>
              </a:rPr>
              <a:t>5. R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에서 </a:t>
            </a:r>
            <a:r>
              <a:rPr lang="en-US" altLang="ko-KR" b="1" dirty="0">
                <a:solidFill>
                  <a:srgbClr val="636363"/>
                </a:solidFill>
                <a:latin typeface="+mj-lt"/>
              </a:rPr>
              <a:t>KNN</a:t>
            </a:r>
            <a:r>
              <a:rPr lang="en-US" altLang="ko-KR" b="1" dirty="0">
                <a:solidFill>
                  <a:srgbClr val="636363"/>
                </a:solidFill>
                <a:latin typeface="se-nanumgothic"/>
              </a:rPr>
              <a:t> </a:t>
            </a:r>
            <a:r>
              <a:rPr lang="ko-KR" altLang="en-US" b="1" dirty="0" err="1">
                <a:solidFill>
                  <a:srgbClr val="636363"/>
                </a:solidFill>
                <a:latin typeface="se-nanumgothic"/>
              </a:rPr>
              <a:t>판별분석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 실시하기 </a:t>
            </a:r>
            <a:r>
              <a:rPr lang="en-US" altLang="ko-KR" b="1" dirty="0">
                <a:solidFill>
                  <a:srgbClr val="636363"/>
                </a:solidFill>
                <a:latin typeface="se-nanumgothic"/>
              </a:rPr>
              <a:t>: </a:t>
            </a:r>
            <a:r>
              <a:rPr lang="ko-KR" altLang="en-US" b="1" dirty="0">
                <a:solidFill>
                  <a:srgbClr val="636363"/>
                </a:solidFill>
                <a:latin typeface="se-nanumgothic"/>
              </a:rPr>
              <a:t>모델 학습 및 성능 </a:t>
            </a:r>
            <a:r>
              <a:rPr lang="ko-KR" altLang="en-US" b="1" dirty="0" smtClean="0">
                <a:solidFill>
                  <a:srgbClr val="636363"/>
                </a:solidFill>
                <a:latin typeface="se-nanumgothic"/>
              </a:rPr>
              <a:t>평가하기</a:t>
            </a:r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94437"/>
            <a:ext cx="12055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+mj-lt"/>
              </a:rPr>
              <a:t>R</a:t>
            </a:r>
            <a:r>
              <a:rPr lang="ko-KR" altLang="en-US" dirty="0">
                <a:latin typeface="+mj-lt"/>
              </a:rPr>
              <a:t>에서 </a:t>
            </a:r>
            <a:r>
              <a:rPr lang="en-US" altLang="ko-KR" dirty="0">
                <a:latin typeface="+mj-lt"/>
              </a:rPr>
              <a:t>KNN </a:t>
            </a:r>
            <a:r>
              <a:rPr lang="ko-KR" altLang="en-US" dirty="0" err="1">
                <a:latin typeface="+mj-lt"/>
              </a:rPr>
              <a:t>판별분석을</a:t>
            </a:r>
            <a:r>
              <a:rPr lang="ko-KR" altLang="en-US" dirty="0">
                <a:latin typeface="+mj-lt"/>
              </a:rPr>
              <a:t> 실시하는 함수는 여러 개가 존재하며 그 중 </a:t>
            </a:r>
            <a:r>
              <a:rPr lang="en-US" altLang="ko-KR" dirty="0">
                <a:latin typeface="+mj-lt"/>
              </a:rPr>
              <a:t>class </a:t>
            </a:r>
            <a:r>
              <a:rPr lang="ko-KR" altLang="en-US" dirty="0">
                <a:latin typeface="+mj-lt"/>
              </a:rPr>
              <a:t>패키지의 </a:t>
            </a:r>
            <a:r>
              <a:rPr lang="en-US" altLang="ko-KR" dirty="0">
                <a:latin typeface="+mj-lt"/>
              </a:rPr>
              <a:t>knn() </a:t>
            </a:r>
            <a:r>
              <a:rPr lang="ko-KR" altLang="en-US" dirty="0" smtClean="0">
                <a:latin typeface="+mj-lt"/>
              </a:rPr>
              <a:t>함수</a:t>
            </a:r>
            <a:r>
              <a:rPr lang="ko-KR" altLang="en-US" b="1" dirty="0" smtClean="0">
                <a:latin typeface="+mj-lt"/>
                <a:ea typeface="Dotum" panose="020B0600000101010101" pitchFamily="50" charset="-127"/>
              </a:rPr>
              <a:t>를 이용했습니다</a:t>
            </a:r>
            <a:r>
              <a:rPr lang="en-US" altLang="ko-KR" b="1" dirty="0" smtClean="0">
                <a:latin typeface="+mj-lt"/>
                <a:ea typeface="Dotum" panose="020B0600000101010101" pitchFamily="50" charset="-127"/>
              </a:rPr>
              <a:t>.</a:t>
            </a:r>
            <a:r>
              <a:rPr lang="ko-KR" altLang="en-US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988874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u="sng" dirty="0">
                <a:latin typeface="+mj-lt"/>
              </a:rPr>
              <a:t>KNN </a:t>
            </a:r>
            <a:r>
              <a:rPr lang="ko-KR" altLang="en-US" u="sng" dirty="0" err="1">
                <a:latin typeface="+mj-lt"/>
              </a:rPr>
              <a:t>판별분석</a:t>
            </a:r>
            <a:r>
              <a:rPr lang="ko-KR" altLang="en-US" u="sng" dirty="0">
                <a:latin typeface="+mj-lt"/>
              </a:rPr>
              <a:t> 모델을 만들 때</a:t>
            </a:r>
            <a:r>
              <a:rPr lang="en-US" altLang="ko-KR" u="sng" dirty="0">
                <a:latin typeface="+mj-lt"/>
              </a:rPr>
              <a:t>, k(</a:t>
            </a:r>
            <a:r>
              <a:rPr lang="ko-KR" altLang="en-US" u="sng" dirty="0" err="1">
                <a:latin typeface="+mj-lt"/>
              </a:rPr>
              <a:t>최근접</a:t>
            </a:r>
            <a:r>
              <a:rPr lang="ko-KR" altLang="en-US" u="sng" dirty="0">
                <a:latin typeface="+mj-lt"/>
              </a:rPr>
              <a:t> 이웃 </a:t>
            </a:r>
            <a:r>
              <a:rPr lang="ko-KR" altLang="en-US" u="sng" dirty="0" err="1">
                <a:latin typeface="+mj-lt"/>
              </a:rPr>
              <a:t>갯수</a:t>
            </a:r>
            <a:r>
              <a:rPr lang="en-US" altLang="ko-KR" u="sng" dirty="0">
                <a:latin typeface="+mj-lt"/>
              </a:rPr>
              <a:t>)</a:t>
            </a:r>
            <a:r>
              <a:rPr lang="ko-KR" altLang="en-US" u="sng" dirty="0">
                <a:latin typeface="+mj-lt"/>
              </a:rPr>
              <a:t>는 사용자 임의로 정할 수 있으나 </a:t>
            </a:r>
            <a:r>
              <a:rPr lang="en-US" altLang="ko-KR" u="sng" dirty="0">
                <a:latin typeface="+mj-lt"/>
              </a:rPr>
              <a:t>k</a:t>
            </a:r>
            <a:r>
              <a:rPr lang="ko-KR" altLang="en-US" u="sng" dirty="0">
                <a:latin typeface="+mj-lt"/>
              </a:rPr>
              <a:t>값에 따라 분석 결과가 달라짐으로 정확도 등 특정 근거를 통해 </a:t>
            </a:r>
            <a:r>
              <a:rPr lang="en-US" altLang="ko-KR" u="sng" dirty="0">
                <a:latin typeface="+mj-lt"/>
              </a:rPr>
              <a:t>k</a:t>
            </a:r>
            <a:r>
              <a:rPr lang="ko-KR" altLang="en-US" u="sng" dirty="0">
                <a:latin typeface="+mj-lt"/>
              </a:rPr>
              <a:t>값을 신중하게 결정하여야 합니다</a:t>
            </a:r>
            <a:r>
              <a:rPr lang="en-US" altLang="ko-KR" u="sng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일반적으로 데이터 수의 제곱근을 </a:t>
            </a:r>
            <a:r>
              <a:rPr lang="en-US" altLang="ko-KR" dirty="0">
                <a:latin typeface="+mj-lt"/>
              </a:rPr>
              <a:t>k</a:t>
            </a:r>
            <a:r>
              <a:rPr lang="ko-KR" altLang="en-US" dirty="0">
                <a:latin typeface="+mj-lt"/>
              </a:rPr>
              <a:t>로 정해 시도할 수 있으며 클래스간의 </a:t>
            </a:r>
            <a:r>
              <a:rPr lang="ko-KR" altLang="en-US" dirty="0" err="1">
                <a:latin typeface="+mj-lt"/>
              </a:rPr>
              <a:t>동점값을</a:t>
            </a:r>
            <a:r>
              <a:rPr lang="ko-KR" altLang="en-US" dirty="0">
                <a:latin typeface="+mj-lt"/>
              </a:rPr>
              <a:t> 피하기 위해 </a:t>
            </a:r>
            <a:r>
              <a:rPr lang="ko-KR" altLang="en-US" dirty="0" err="1">
                <a:latin typeface="+mj-lt"/>
              </a:rPr>
              <a:t>홀수값만</a:t>
            </a:r>
            <a:r>
              <a:rPr lang="ko-KR" altLang="en-US" dirty="0">
                <a:latin typeface="+mj-lt"/>
              </a:rPr>
              <a:t> 사용해야 하는 규칙도 있습니다</a:t>
            </a:r>
            <a:r>
              <a:rPr lang="en-US" altLang="ko-KR" dirty="0" smtClean="0">
                <a:latin typeface="+mj-lt"/>
              </a:rPr>
              <a:t>.</a:t>
            </a:r>
            <a:r>
              <a:rPr lang="ko-KR" altLang="en-US" dirty="0" smtClean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위의 행수가 </a:t>
            </a:r>
            <a:r>
              <a:rPr lang="en-US" altLang="ko-KR" dirty="0">
                <a:latin typeface="+mj-lt"/>
              </a:rPr>
              <a:t>456</a:t>
            </a:r>
            <a:r>
              <a:rPr lang="ko-KR" altLang="en-US" dirty="0">
                <a:latin typeface="+mj-lt"/>
              </a:rPr>
              <a:t>개임으로 </a:t>
            </a:r>
            <a:r>
              <a:rPr lang="en-US" altLang="ko-KR" dirty="0">
                <a:latin typeface="+mj-lt"/>
              </a:rPr>
              <a:t>k=21</a:t>
            </a:r>
            <a:r>
              <a:rPr lang="ko-KR" altLang="en-US" dirty="0">
                <a:latin typeface="+mj-lt"/>
              </a:rPr>
              <a:t>로 먼저 </a:t>
            </a:r>
            <a:r>
              <a:rPr lang="ko-KR" altLang="en-US" dirty="0" smtClean="0">
                <a:latin typeface="+mj-lt"/>
              </a:rPr>
              <a:t>시도해보겠습니다</a:t>
            </a:r>
            <a:endParaRPr lang="ko-KR" altLang="en-US" b="0" i="0" dirty="0">
              <a:effectLst/>
              <a:latin typeface="+mj-lt"/>
              <a:ea typeface="Dot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4590"/>
            <a:ext cx="12163903" cy="1475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68180" y="3669632"/>
            <a:ext cx="12123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코드에서</a:t>
            </a:r>
            <a:r>
              <a:rPr lang="en-US" altLang="ko-KR" dirty="0"/>
              <a:t>"test_pred"</a:t>
            </a:r>
            <a:r>
              <a:rPr lang="ko-KR" altLang="en-US" dirty="0"/>
              <a:t>은 </a:t>
            </a:r>
            <a:r>
              <a:rPr lang="en-US" altLang="ko-KR" dirty="0"/>
              <a:t>KNN</a:t>
            </a:r>
            <a:r>
              <a:rPr lang="ko-KR" altLang="en-US" dirty="0" err="1"/>
              <a:t>를</a:t>
            </a:r>
            <a:r>
              <a:rPr lang="ko-KR" altLang="en-US" dirty="0"/>
              <a:t> 통해 예측된 </a:t>
            </a:r>
            <a:r>
              <a:rPr lang="en-US" altLang="ko-KR" dirty="0"/>
              <a:t>class(Iris </a:t>
            </a:r>
            <a:r>
              <a:rPr lang="ko-KR" altLang="en-US" dirty="0" err="1"/>
              <a:t>예측분류</a:t>
            </a:r>
            <a:r>
              <a:rPr lang="en-US" altLang="ko-KR" dirty="0"/>
              <a:t>)</a:t>
            </a:r>
            <a:r>
              <a:rPr lang="ko-KR" altLang="en-US" dirty="0"/>
              <a:t>가 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20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973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>
                <a:latin typeface="+mj-lt"/>
              </a:rPr>
              <a:t>전체적으로 </a:t>
            </a:r>
            <a:r>
              <a:rPr lang="en-US" altLang="ko-KR" dirty="0">
                <a:latin typeface="+mj-lt"/>
              </a:rPr>
              <a:t>KNN </a:t>
            </a:r>
            <a:r>
              <a:rPr lang="ko-KR" altLang="en-US" dirty="0">
                <a:latin typeface="+mj-lt"/>
              </a:rPr>
              <a:t>모델의 성능이 얼마나 되는지에 대해 </a:t>
            </a:r>
            <a:r>
              <a:rPr lang="ko-KR" altLang="en-US" dirty="0" err="1">
                <a:latin typeface="+mj-lt"/>
              </a:rPr>
              <a:t>혼동행렬</a:t>
            </a:r>
            <a:r>
              <a:rPr lang="ko-KR" altLang="en-US" dirty="0">
                <a:latin typeface="+mj-lt"/>
              </a:rPr>
              <a:t> 및 </a:t>
            </a:r>
            <a:r>
              <a:rPr lang="ko-KR" altLang="en-US" dirty="0" err="1">
                <a:latin typeface="+mj-lt"/>
              </a:rPr>
              <a:t>정분류율와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오분류율을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계산했습니다</a:t>
            </a:r>
            <a:r>
              <a:rPr lang="en-US" altLang="ko-KR" dirty="0" smtClean="0">
                <a:latin typeface="+mj-lt"/>
              </a:rPr>
              <a:t>.</a:t>
            </a:r>
            <a:endParaRPr lang="ko-KR" altLang="en-US" b="0" i="0" dirty="0">
              <a:effectLst/>
              <a:latin typeface="+mj-lt"/>
              <a:ea typeface="Dot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7"/>
            <a:ext cx="7045313" cy="27938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3495907"/>
            <a:ext cx="11947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+mj-lt"/>
              </a:rPr>
              <a:t>위의 혼동행렬에서 행이 실제 암 진단</a:t>
            </a:r>
            <a:r>
              <a:rPr lang="en-US" altLang="ko-KR" dirty="0">
                <a:latin typeface="+mj-lt"/>
              </a:rPr>
              <a:t>(diagnosis)</a:t>
            </a:r>
            <a:r>
              <a:rPr lang="ko-KR" altLang="en-US" dirty="0">
                <a:latin typeface="+mj-lt"/>
              </a:rPr>
              <a:t>이며 열이 </a:t>
            </a:r>
            <a:r>
              <a:rPr lang="en-US" altLang="ko-KR" dirty="0">
                <a:latin typeface="+mj-lt"/>
              </a:rPr>
              <a:t>KNN</a:t>
            </a:r>
            <a:r>
              <a:rPr lang="ko-KR" altLang="en-US" dirty="0">
                <a:latin typeface="+mj-lt"/>
              </a:rPr>
              <a:t>로 예측된 분류입니다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행렬의 </a:t>
            </a:r>
            <a:r>
              <a:rPr lang="ko-KR" altLang="en-US" dirty="0" err="1">
                <a:latin typeface="+mj-lt"/>
              </a:rPr>
              <a:t>대각원소가</a:t>
            </a:r>
            <a:r>
              <a:rPr lang="ko-KR" altLang="en-US" dirty="0">
                <a:latin typeface="+mj-lt"/>
              </a:rPr>
              <a:t> 모델에 의해 </a:t>
            </a:r>
            <a:r>
              <a:rPr lang="ko-KR" altLang="en-US" dirty="0" err="1">
                <a:latin typeface="+mj-lt"/>
              </a:rPr>
              <a:t>정분류된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Case</a:t>
            </a:r>
            <a:r>
              <a:rPr lang="ko-KR" altLang="en-US" dirty="0">
                <a:latin typeface="+mj-lt"/>
              </a:rPr>
              <a:t>이며 이외는 </a:t>
            </a:r>
            <a:r>
              <a:rPr lang="ko-KR" altLang="en-US" dirty="0" err="1">
                <a:latin typeface="+mj-lt"/>
              </a:rPr>
              <a:t>오분류라고</a:t>
            </a:r>
            <a:r>
              <a:rPr lang="ko-KR" altLang="en-US" dirty="0">
                <a:latin typeface="+mj-lt"/>
              </a:rPr>
              <a:t> 판단하고 되겠습니다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위의 행렬을 보면 </a:t>
            </a:r>
            <a:r>
              <a:rPr lang="en-US" altLang="ko-KR" dirty="0">
                <a:latin typeface="+mj-lt"/>
              </a:rPr>
              <a:t>5</a:t>
            </a:r>
            <a:r>
              <a:rPr lang="ko-KR" altLang="en-US" dirty="0">
                <a:latin typeface="+mj-lt"/>
              </a:rPr>
              <a:t>개를 제외하고 모두 </a:t>
            </a:r>
            <a:r>
              <a:rPr lang="ko-KR" altLang="en-US" dirty="0" err="1">
                <a:latin typeface="+mj-lt"/>
              </a:rPr>
              <a:t>정분류됨을</a:t>
            </a:r>
            <a:r>
              <a:rPr lang="ko-KR" altLang="en-US" dirty="0">
                <a:latin typeface="+mj-lt"/>
              </a:rPr>
              <a:t> 확인할 수 있습니다</a:t>
            </a:r>
            <a:r>
              <a:rPr lang="en-US" altLang="ko-KR" dirty="0">
                <a:latin typeface="+mj-lt"/>
              </a:rPr>
              <a:t>.</a:t>
            </a:r>
            <a:r>
              <a:rPr lang="ko-KR" altLang="en-US" dirty="0">
                <a:latin typeface="+mj-lt"/>
              </a:rPr>
              <a:t>학습된 </a:t>
            </a:r>
            <a:r>
              <a:rPr lang="en-US" altLang="ko-KR" dirty="0">
                <a:latin typeface="+mj-lt"/>
              </a:rPr>
              <a:t>KNN </a:t>
            </a:r>
            <a:r>
              <a:rPr lang="ko-KR" altLang="en-US" dirty="0">
                <a:latin typeface="+mj-lt"/>
              </a:rPr>
              <a:t>모델은 </a:t>
            </a:r>
            <a:r>
              <a:rPr lang="ko-KR" altLang="en-US" dirty="0" err="1">
                <a:latin typeface="+mj-lt"/>
              </a:rPr>
              <a:t>정분류율은</a:t>
            </a:r>
            <a:r>
              <a:rPr lang="ko-KR" altLang="en-US" dirty="0">
                <a:latin typeface="+mj-lt"/>
              </a:rPr>
              <a:t> 약 </a:t>
            </a:r>
            <a:r>
              <a:rPr lang="en-US" altLang="ko-KR" dirty="0">
                <a:latin typeface="+mj-lt"/>
              </a:rPr>
              <a:t>96%</a:t>
            </a:r>
            <a:r>
              <a:rPr lang="ko-KR" altLang="en-US" dirty="0">
                <a:latin typeface="+mj-lt"/>
              </a:rPr>
              <a:t>이며 </a:t>
            </a:r>
            <a:r>
              <a:rPr lang="ko-KR" altLang="en-US" dirty="0" err="1">
                <a:latin typeface="+mj-lt"/>
              </a:rPr>
              <a:t>오분류율은</a:t>
            </a:r>
            <a:r>
              <a:rPr lang="ko-KR" altLang="en-US" dirty="0">
                <a:latin typeface="+mj-lt"/>
              </a:rPr>
              <a:t> 반대로 </a:t>
            </a:r>
            <a:r>
              <a:rPr lang="en-US" altLang="ko-KR" dirty="0">
                <a:latin typeface="+mj-lt"/>
              </a:rPr>
              <a:t>4%</a:t>
            </a:r>
            <a:r>
              <a:rPr lang="ko-KR" altLang="en-US" dirty="0">
                <a:latin typeface="+mj-lt"/>
              </a:rPr>
              <a:t>임을 확인할 수 </a:t>
            </a:r>
            <a:r>
              <a:rPr lang="ko-KR" altLang="en-US" dirty="0" smtClean="0">
                <a:latin typeface="+mj-lt"/>
              </a:rPr>
              <a:t>있습니다</a:t>
            </a:r>
            <a:r>
              <a:rPr lang="en-US" altLang="ko-KR" dirty="0" smtClean="0">
                <a:latin typeface="+mj-lt"/>
              </a:rPr>
              <a:t>.</a:t>
            </a:r>
            <a:endParaRPr lang="ko-KR" altLang="en-US" b="0" i="0" dirty="0">
              <a:effectLst/>
              <a:latin typeface="+mj-lt"/>
              <a:ea typeface="Dotum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4549676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+mj-lt"/>
              </a:rPr>
              <a:t>- KNN </a:t>
            </a:r>
            <a:r>
              <a:rPr lang="ko-KR" altLang="en-US" b="1" dirty="0">
                <a:latin typeface="+mj-lt"/>
              </a:rPr>
              <a:t>판별 분석방법</a:t>
            </a:r>
            <a:r>
              <a:rPr lang="ko-KR" altLang="en-US" dirty="0">
                <a:latin typeface="+mj-lt"/>
              </a:rPr>
              <a:t>은 공간적 다수결 분류법</a:t>
            </a:r>
            <a:r>
              <a:rPr lang="en-US" altLang="ko-KR" dirty="0">
                <a:latin typeface="+mj-lt"/>
              </a:rPr>
              <a:t>, K </a:t>
            </a:r>
            <a:r>
              <a:rPr lang="ko-KR" altLang="en-US" dirty="0" err="1">
                <a:latin typeface="+mj-lt"/>
              </a:rPr>
              <a:t>최근리법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또는 </a:t>
            </a:r>
            <a:r>
              <a:rPr lang="en-US" altLang="ko-KR" dirty="0">
                <a:latin typeface="+mj-lt"/>
              </a:rPr>
              <a:t>K-NN </a:t>
            </a:r>
            <a:r>
              <a:rPr lang="ko-KR" altLang="en-US" dirty="0">
                <a:latin typeface="+mj-lt"/>
              </a:rPr>
              <a:t>법 등으로 불리며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분석대상을</a:t>
            </a:r>
            <a:r>
              <a:rPr lang="ko-KR" altLang="en-US" dirty="0">
                <a:latin typeface="+mj-lt"/>
              </a:rPr>
              <a:t> 중심으로 가장 가까운 </a:t>
            </a:r>
            <a:r>
              <a:rPr lang="en-US" altLang="ko-KR" dirty="0">
                <a:latin typeface="+mj-lt"/>
              </a:rPr>
              <a:t>k</a:t>
            </a:r>
            <a:r>
              <a:rPr lang="ko-KR" altLang="en-US" dirty="0">
                <a:latin typeface="+mj-lt"/>
              </a:rPr>
              <a:t>개 요소들 중에서 가장 많은 수의 집단으로 분류하는 </a:t>
            </a:r>
            <a:r>
              <a:rPr lang="ko-KR" altLang="en-US" dirty="0" smtClean="0">
                <a:latin typeface="+mj-lt"/>
              </a:rPr>
              <a:t>방법</a:t>
            </a:r>
            <a:endParaRPr lang="en-US" altLang="ko-KR" dirty="0">
              <a:latin typeface="+mj-lt"/>
            </a:endParaRPr>
          </a:p>
          <a:p>
            <a:pPr fontAlgn="base"/>
            <a:r>
              <a:rPr lang="en-US" altLang="ko-KR" dirty="0">
                <a:latin typeface="+mj-lt"/>
              </a:rPr>
              <a:t>- KNN </a:t>
            </a:r>
            <a:r>
              <a:rPr lang="ko-KR" altLang="en-US" dirty="0" err="1">
                <a:latin typeface="+mj-lt"/>
              </a:rPr>
              <a:t>분류기법은</a:t>
            </a:r>
            <a:r>
              <a:rPr lang="ko-KR" altLang="en-US" dirty="0">
                <a:latin typeface="+mj-lt"/>
              </a:rPr>
              <a:t> 거리 계산을 기반으로 동작하는 알고리즘이기 때문에 변수들의 스케일에 </a:t>
            </a:r>
            <a:r>
              <a:rPr lang="ko-KR" altLang="en-US" dirty="0" smtClean="0">
                <a:latin typeface="+mj-lt"/>
              </a:rPr>
              <a:t>민감합니다</a:t>
            </a:r>
            <a:r>
              <a:rPr lang="en-US" altLang="ko-KR" dirty="0" smtClean="0">
                <a:latin typeface="+mj-lt"/>
              </a:rPr>
              <a:t>.</a:t>
            </a:r>
            <a:endParaRPr lang="en-US" altLang="ko-KR" dirty="0">
              <a:latin typeface="+mj-lt"/>
            </a:endParaRPr>
          </a:p>
          <a:p>
            <a:pPr fontAlgn="base"/>
            <a:r>
              <a:rPr lang="en-US" altLang="ko-KR" dirty="0">
                <a:latin typeface="+mj-lt"/>
              </a:rPr>
              <a:t>- </a:t>
            </a:r>
            <a:r>
              <a:rPr lang="ko-KR" altLang="en-US" dirty="0">
                <a:latin typeface="+mj-lt"/>
              </a:rPr>
              <a:t>따라서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수치형</a:t>
            </a:r>
            <a:r>
              <a:rPr lang="ko-KR" altLang="en-US" dirty="0">
                <a:latin typeface="+mj-lt"/>
              </a:rPr>
              <a:t> 변수들을 표준 범위로 변환시킬 </a:t>
            </a:r>
            <a:r>
              <a:rPr lang="ko-KR" altLang="en-US" dirty="0" smtClean="0">
                <a:latin typeface="+mj-lt"/>
              </a:rPr>
              <a:t>필요합니다</a:t>
            </a:r>
            <a:r>
              <a:rPr lang="en-US" altLang="ko-KR" dirty="0" smtClean="0">
                <a:latin typeface="+mj-lt"/>
              </a:rPr>
              <a:t>.(</a:t>
            </a:r>
            <a:r>
              <a:rPr lang="ko-KR" altLang="en-US" dirty="0">
                <a:latin typeface="+mj-lt"/>
              </a:rPr>
              <a:t>변수 표준화 및 정규화</a:t>
            </a:r>
            <a:r>
              <a:rPr lang="en-US" altLang="ko-KR" dirty="0">
                <a:latin typeface="+mj-lt"/>
              </a:rPr>
              <a:t>).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 smtClean="0">
                <a:latin typeface="+mj-lt"/>
              </a:rPr>
              <a:t>KNN </a:t>
            </a:r>
            <a:r>
              <a:rPr lang="ko-KR" altLang="en-US" dirty="0">
                <a:latin typeface="+mj-lt"/>
              </a:rPr>
              <a:t>판별 분석방법의 결과는 </a:t>
            </a:r>
            <a:r>
              <a:rPr lang="en-US" altLang="ko-KR" dirty="0">
                <a:latin typeface="+mj-lt"/>
              </a:rPr>
              <a:t>k(</a:t>
            </a:r>
            <a:r>
              <a:rPr lang="ko-KR" altLang="en-US" dirty="0" err="1">
                <a:latin typeface="+mj-lt"/>
              </a:rPr>
              <a:t>최근접</a:t>
            </a:r>
            <a:r>
              <a:rPr lang="ko-KR" altLang="en-US" dirty="0">
                <a:latin typeface="+mj-lt"/>
              </a:rPr>
              <a:t> 이웃 </a:t>
            </a:r>
            <a:r>
              <a:rPr lang="ko-KR" altLang="en-US" dirty="0" err="1">
                <a:latin typeface="+mj-lt"/>
              </a:rPr>
              <a:t>갯수</a:t>
            </a:r>
            <a:r>
              <a:rPr lang="en-US" altLang="ko-KR" dirty="0">
                <a:latin typeface="+mj-lt"/>
              </a:rPr>
              <a:t>)</a:t>
            </a:r>
            <a:r>
              <a:rPr lang="ko-KR" altLang="en-US" dirty="0">
                <a:latin typeface="+mj-lt"/>
              </a:rPr>
              <a:t>에 따라 달라짐으로 </a:t>
            </a:r>
            <a:r>
              <a:rPr lang="en-US" altLang="ko-KR" dirty="0">
                <a:latin typeface="+mj-lt"/>
              </a:rPr>
              <a:t>k</a:t>
            </a:r>
            <a:r>
              <a:rPr lang="ko-KR" altLang="en-US" dirty="0" err="1">
                <a:latin typeface="+mj-lt"/>
              </a:rPr>
              <a:t>를</a:t>
            </a:r>
            <a:r>
              <a:rPr lang="ko-KR" altLang="en-US" dirty="0">
                <a:latin typeface="+mj-lt"/>
              </a:rPr>
              <a:t> 신중하게 </a:t>
            </a:r>
            <a:r>
              <a:rPr lang="ko-KR" altLang="en-US" dirty="0" smtClean="0">
                <a:latin typeface="+mj-lt"/>
              </a:rPr>
              <a:t>고려해야 합니다</a:t>
            </a:r>
            <a:r>
              <a:rPr lang="en-US" altLang="ko-KR" dirty="0" smtClean="0">
                <a:latin typeface="+mj-lt"/>
              </a:rPr>
              <a:t>.</a:t>
            </a:r>
            <a:endParaRPr lang="en-US" altLang="ko-KR" dirty="0">
              <a:latin typeface="+mj-lt"/>
            </a:endParaRPr>
          </a:p>
          <a:p>
            <a:pPr fontAlgn="base"/>
            <a:r>
              <a:rPr lang="en-US" altLang="ko-KR" dirty="0">
                <a:latin typeface="+mj-lt"/>
              </a:rPr>
              <a:t>- </a:t>
            </a:r>
            <a:r>
              <a:rPr lang="ko-KR" altLang="en-US" dirty="0">
                <a:latin typeface="+mj-lt"/>
              </a:rPr>
              <a:t>데이터 </a:t>
            </a:r>
            <a:r>
              <a:rPr lang="ko-KR" altLang="en-US" dirty="0" err="1">
                <a:latin typeface="+mj-lt"/>
              </a:rPr>
              <a:t>갯수의</a:t>
            </a:r>
            <a:r>
              <a:rPr lang="ko-KR" altLang="en-US" dirty="0">
                <a:latin typeface="+mj-lt"/>
              </a:rPr>
              <a:t> 제곱근을 </a:t>
            </a:r>
            <a:r>
              <a:rPr lang="en-US" altLang="ko-KR" dirty="0">
                <a:latin typeface="+mj-lt"/>
              </a:rPr>
              <a:t>k</a:t>
            </a:r>
            <a:r>
              <a:rPr lang="ko-KR" altLang="en-US" dirty="0">
                <a:latin typeface="+mj-lt"/>
              </a:rPr>
              <a:t>개의 </a:t>
            </a:r>
            <a:r>
              <a:rPr lang="ko-KR" altLang="en-US" dirty="0" err="1">
                <a:latin typeface="+mj-lt"/>
              </a:rPr>
              <a:t>갯수로</a:t>
            </a:r>
            <a:r>
              <a:rPr lang="ko-KR" altLang="en-US" dirty="0">
                <a:latin typeface="+mj-lt"/>
              </a:rPr>
              <a:t> 시도하거나 </a:t>
            </a:r>
            <a:r>
              <a:rPr lang="en-US" altLang="ko-KR" dirty="0">
                <a:latin typeface="+mj-lt"/>
              </a:rPr>
              <a:t>k</a:t>
            </a:r>
            <a:r>
              <a:rPr lang="ko-KR" altLang="en-US" dirty="0" err="1">
                <a:latin typeface="+mj-lt"/>
              </a:rPr>
              <a:t>를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홀수개로</a:t>
            </a:r>
            <a:r>
              <a:rPr lang="ko-KR" altLang="en-US" dirty="0">
                <a:latin typeface="+mj-lt"/>
              </a:rPr>
              <a:t> 하여 시도해야한다는 규칙 등이 </a:t>
            </a:r>
            <a:r>
              <a:rPr lang="ko-KR" altLang="en-US" dirty="0" smtClean="0">
                <a:latin typeface="+mj-lt"/>
              </a:rPr>
              <a:t>있습니다</a:t>
            </a:r>
            <a:r>
              <a:rPr lang="en-US" altLang="ko-KR" dirty="0" smtClean="0">
                <a:latin typeface="+mj-lt"/>
              </a:rPr>
              <a:t>.</a:t>
            </a:r>
            <a:endParaRPr lang="en-US" altLang="ko-KR" dirty="0">
              <a:latin typeface="+mj-lt"/>
            </a:endParaRPr>
          </a:p>
          <a:p>
            <a:pPr fontAlgn="base"/>
            <a:r>
              <a:rPr lang="en-US" altLang="ko-KR" dirty="0">
                <a:latin typeface="+mj-lt"/>
              </a:rPr>
              <a:t>- R</a:t>
            </a:r>
            <a:r>
              <a:rPr lang="ko-KR" altLang="en-US" dirty="0">
                <a:latin typeface="+mj-lt"/>
              </a:rPr>
              <a:t>에서 </a:t>
            </a:r>
            <a:r>
              <a:rPr lang="en-US" altLang="ko-KR" dirty="0">
                <a:latin typeface="+mj-lt"/>
              </a:rPr>
              <a:t>KNN </a:t>
            </a:r>
            <a:r>
              <a:rPr lang="ko-KR" altLang="en-US" dirty="0" err="1">
                <a:latin typeface="+mj-lt"/>
              </a:rPr>
              <a:t>판별분석을</a:t>
            </a:r>
            <a:r>
              <a:rPr lang="ko-KR" altLang="en-US" dirty="0">
                <a:latin typeface="+mj-lt"/>
              </a:rPr>
              <a:t> 실시하는 함수는 여러 개가 존재하며 그 중 </a:t>
            </a:r>
            <a:r>
              <a:rPr lang="en-US" altLang="ko-KR" dirty="0">
                <a:latin typeface="+mj-lt"/>
              </a:rPr>
              <a:t>class </a:t>
            </a:r>
            <a:r>
              <a:rPr lang="ko-KR" altLang="en-US" dirty="0">
                <a:latin typeface="+mj-lt"/>
              </a:rPr>
              <a:t>패키지의 </a:t>
            </a:r>
            <a:r>
              <a:rPr lang="en-US" altLang="ko-KR" dirty="0">
                <a:latin typeface="+mj-lt"/>
              </a:rPr>
              <a:t>knn() </a:t>
            </a:r>
            <a:r>
              <a:rPr lang="ko-KR" altLang="en-US" dirty="0">
                <a:latin typeface="+mj-lt"/>
              </a:rPr>
              <a:t>함수는 기본적으로 </a:t>
            </a:r>
            <a:r>
              <a:rPr lang="ko-KR" altLang="en-US" dirty="0" err="1">
                <a:latin typeface="+mj-lt"/>
              </a:rPr>
              <a:t>유클리디언</a:t>
            </a:r>
            <a:r>
              <a:rPr lang="ko-KR" altLang="en-US" dirty="0">
                <a:latin typeface="+mj-lt"/>
              </a:rPr>
              <a:t> 거리만을 기반으로 동작되는 </a:t>
            </a:r>
            <a:r>
              <a:rPr lang="ko-KR" altLang="en-US" dirty="0" smtClean="0">
                <a:latin typeface="+mj-lt"/>
              </a:rPr>
              <a:t>함수입니다</a:t>
            </a:r>
            <a:r>
              <a:rPr lang="en-US" altLang="ko-KR" dirty="0" smtClean="0">
                <a:latin typeface="+mj-lt"/>
              </a:rPr>
              <a:t>.</a:t>
            </a:r>
            <a:endParaRPr lang="ko-KR" altLang="en-US" b="0" i="0" dirty="0">
              <a:effectLst/>
              <a:latin typeface="+mj-lt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93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 단순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분류모형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– </a:t>
            </a:r>
            <a:r>
              <a:rPr lang="ko-KR" altLang="en-US" dirty="0" smtClean="0"/>
              <a:t>단순규칙보다는 좀더 정교한 방법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– </a:t>
            </a:r>
            <a:r>
              <a:rPr lang="ko-KR" altLang="en-US" dirty="0" smtClean="0"/>
              <a:t>예측 </a:t>
            </a:r>
            <a:r>
              <a:rPr lang="ko-KR" altLang="en-US" dirty="0" err="1" smtClean="0"/>
              <a:t>변수군에</a:t>
            </a:r>
            <a:r>
              <a:rPr lang="ko-KR" altLang="en-US" dirty="0" smtClean="0"/>
              <a:t> 포함된 정보들을 </a:t>
            </a:r>
            <a:r>
              <a:rPr lang="ko-KR" altLang="en-US" dirty="0" err="1" smtClean="0"/>
              <a:t>단순규칙에</a:t>
            </a:r>
            <a:r>
              <a:rPr lang="ko-KR" altLang="en-US" dirty="0" smtClean="0"/>
              <a:t> 결합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– </a:t>
            </a:r>
            <a:r>
              <a:rPr lang="ko-KR" altLang="en-US" dirty="0" smtClean="0"/>
              <a:t>범주형 </a:t>
            </a:r>
            <a:r>
              <a:rPr lang="ko-KR" altLang="en-US" dirty="0" err="1" smtClean="0"/>
              <a:t>예측변수인</a:t>
            </a:r>
            <a:r>
              <a:rPr lang="ko-KR" altLang="en-US" dirty="0" smtClean="0"/>
              <a:t> 경우에만 적용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수치형은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범주형으로</a:t>
            </a:r>
            <a:r>
              <a:rPr lang="ko-KR" altLang="en-US" dirty="0" smtClean="0"/>
              <a:t> 전환 필요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" y="1362634"/>
            <a:ext cx="12191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 단순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모형</a:t>
            </a:r>
            <a:r>
              <a:rPr lang="en-US" altLang="ko-KR" dirty="0" smtClean="0"/>
              <a:t>(</a:t>
            </a:r>
            <a:r>
              <a:rPr lang="en-US" altLang="ko-KR" dirty="0"/>
              <a:t>Naïve Bayes </a:t>
            </a:r>
            <a:r>
              <a:rPr lang="en-US" altLang="ko-KR" dirty="0" smtClean="0"/>
              <a:t>Classification)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분류를 이해하기 위해서는 우선 조건부 확률을 알아야 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조건부 확률이란 다음과 같이 나타낼 수 있습니다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      위의 식에서 확률 </a:t>
            </a:r>
            <a:r>
              <a:rPr lang="en-US" altLang="ko-KR" dirty="0" smtClean="0"/>
              <a:t>P(A|B)</a:t>
            </a:r>
            <a:r>
              <a:rPr lang="ko-KR" altLang="en-US" dirty="0" smtClean="0"/>
              <a:t>는 사건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발생한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일어날 확률을 의미합니다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data(</a:t>
            </a:r>
            <a:r>
              <a:rPr lang="ko-KR" altLang="en-US" dirty="0" smtClean="0"/>
              <a:t>예측 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class(</a:t>
            </a:r>
            <a:r>
              <a:rPr lang="ko-KR" altLang="en-US" dirty="0" smtClean="0"/>
              <a:t>타겟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종속 변수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조건부 확률에 적용하면 아래와 같이 나타낼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분류기의 원리는 위와 같이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사전확률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조건부 확률</a:t>
            </a:r>
            <a:r>
              <a:rPr lang="en-US" altLang="ko-KR" dirty="0" smtClean="0"/>
              <a:t>(data | class) </a:t>
            </a:r>
            <a:r>
              <a:rPr lang="ko-KR" altLang="en-US" dirty="0" smtClean="0"/>
              <a:t>등을 알 때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조건부 확률을 이용하여 </a:t>
            </a:r>
            <a:r>
              <a:rPr lang="en-US" altLang="ko-KR" dirty="0" smtClean="0"/>
              <a:t>P(Class | data)</a:t>
            </a:r>
            <a:r>
              <a:rPr lang="ko-KR" altLang="en-US" dirty="0" smtClean="0"/>
              <a:t>확률을 계산하여 분류하는 방법이라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4" y="2275912"/>
            <a:ext cx="3051643" cy="1093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4" y="4282532"/>
            <a:ext cx="5362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2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7564" y="252390"/>
            <a:ext cx="7360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i="0" dirty="0" smtClean="0">
                <a:solidFill>
                  <a:srgbClr val="636363"/>
                </a:solidFill>
                <a:effectLst/>
                <a:latin typeface="se-nanumgothic"/>
              </a:rPr>
              <a:t>R</a:t>
            </a:r>
            <a:r>
              <a:rPr lang="ko-KR" altLang="en-US" b="1" i="0" dirty="0" err="1" smtClean="0">
                <a:solidFill>
                  <a:srgbClr val="636363"/>
                </a:solidFill>
                <a:effectLst/>
                <a:latin typeface="se-nanumgothic"/>
              </a:rPr>
              <a:t>을활용해</a:t>
            </a:r>
            <a:r>
              <a:rPr lang="ko-KR" altLang="en-US" b="1" i="0" dirty="0" smtClean="0">
                <a:solidFill>
                  <a:srgbClr val="636363"/>
                </a:solidFill>
                <a:effectLst/>
                <a:latin typeface="se-nanumgothic"/>
              </a:rPr>
              <a:t> 항공지연데이터로 </a:t>
            </a:r>
            <a:r>
              <a:rPr lang="ko-KR" altLang="en-US" b="1" i="0" dirty="0" err="1" smtClean="0">
                <a:solidFill>
                  <a:srgbClr val="636363"/>
                </a:solidFill>
                <a:effectLst/>
                <a:latin typeface="se-nanumgothic"/>
              </a:rPr>
              <a:t>나이브</a:t>
            </a:r>
            <a:r>
              <a:rPr lang="ko-KR" altLang="en-US" b="1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ko-KR" altLang="en-US" b="1" i="0" dirty="0" err="1" smtClean="0">
                <a:solidFill>
                  <a:srgbClr val="636363"/>
                </a:solidFill>
                <a:effectLst/>
                <a:latin typeface="se-nanumgothic"/>
              </a:rPr>
              <a:t>베이즈</a:t>
            </a:r>
            <a:r>
              <a:rPr lang="ko-KR" altLang="en-US" b="1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ko-KR" altLang="en-US" b="1" i="0" dirty="0" err="1" smtClean="0">
                <a:solidFill>
                  <a:srgbClr val="636363"/>
                </a:solidFill>
                <a:effectLst/>
                <a:latin typeface="se-nanumgothic"/>
              </a:rPr>
              <a:t>분류분석</a:t>
            </a:r>
            <a:r>
              <a:rPr lang="ko-KR" altLang="en-US" b="1" i="0" dirty="0" smtClean="0">
                <a:solidFill>
                  <a:srgbClr val="636363"/>
                </a:solidFill>
                <a:effectLst/>
                <a:latin typeface="se-nanumgothic"/>
              </a:rPr>
              <a:t> 실시하기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65" y="1104900"/>
            <a:ext cx="9067800" cy="32766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1865" y="674625"/>
            <a:ext cx="7360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분석을 위한 </a:t>
            </a:r>
            <a:r>
              <a:rPr lang="ko-KR" altLang="en-US" dirty="0" err="1" smtClean="0"/>
              <a:t>셈플데이터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7371" y="4494910"/>
            <a:ext cx="7360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arenR"/>
            </a:pPr>
            <a:r>
              <a:rPr lang="ko-KR" altLang="en-US" dirty="0" smtClean="0"/>
              <a:t>데이터 불러오기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&gt; raw_data &lt;- read.csv("DATA/FlightDelays.csv")</a:t>
            </a:r>
          </a:p>
          <a:p>
            <a:pPr marL="342900" indent="-342900" fontAlgn="base">
              <a:buAutoNum type="arabicParenR" startAt="2"/>
            </a:pPr>
            <a:r>
              <a:rPr lang="ko-KR" altLang="en-US" dirty="0" smtClean="0"/>
              <a:t>데이터 확인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&gt; ncol(raw_data)  -&gt; </a:t>
            </a:r>
            <a:r>
              <a:rPr lang="ko-KR" altLang="en-US" dirty="0" smtClean="0"/>
              <a:t>컬럼 수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[1] 13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ko-KR" dirty="0" smtClean="0"/>
              <a:t>nrow(raw_data) -&gt; ROW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  [1] 2201</a:t>
            </a:r>
          </a:p>
          <a:p>
            <a:pPr fontAlgn="base"/>
            <a:r>
              <a:rPr lang="en-US" altLang="ko-KR" dirty="0" smtClean="0"/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61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2900" y="97721"/>
            <a:ext cx="7360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3</a:t>
            </a:r>
            <a:r>
              <a:rPr lang="en-US" altLang="ko-KR" dirty="0" smtClean="0"/>
              <a:t>) str</a:t>
            </a:r>
            <a:r>
              <a:rPr lang="ko-KR" altLang="en-US" dirty="0" smtClean="0"/>
              <a:t>함수 사용해 </a:t>
            </a:r>
            <a:r>
              <a:rPr lang="ko-KR" altLang="en-US" dirty="0" err="1" smtClean="0"/>
              <a:t>셈플의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갯수</a:t>
            </a:r>
            <a:r>
              <a:rPr lang="ko-KR" altLang="en-US" dirty="0" smtClean="0"/>
              <a:t> 속성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28417"/>
            <a:ext cx="11338938" cy="41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5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6540" y="142083"/>
            <a:ext cx="11584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0" i="0" dirty="0" smtClean="0">
                <a:effectLst/>
                <a:latin typeface="se-nanumgothic"/>
              </a:rPr>
              <a:t>위에서 알 수 있듯이 총 </a:t>
            </a:r>
            <a:r>
              <a:rPr lang="en-US" altLang="ko-KR" b="0" i="0" dirty="0" smtClean="0">
                <a:effectLst/>
                <a:latin typeface="se-nanumgothic"/>
              </a:rPr>
              <a:t>13</a:t>
            </a:r>
            <a:r>
              <a:rPr lang="ko-KR" altLang="en-US" b="0" i="0" dirty="0" smtClean="0">
                <a:effectLst/>
                <a:latin typeface="se-nanumgothic"/>
              </a:rPr>
              <a:t>개의 변수가 있음을 확인할 수 있습니다</a:t>
            </a:r>
            <a:r>
              <a:rPr lang="en-US" altLang="ko-KR" b="0" i="0" dirty="0" smtClean="0">
                <a:effectLst/>
                <a:latin typeface="se-nanumgothic"/>
              </a:rPr>
              <a:t>. </a:t>
            </a:r>
          </a:p>
          <a:p>
            <a:pPr fontAlgn="base"/>
            <a:r>
              <a:rPr lang="ko-KR" altLang="en-US" b="0" i="0" dirty="0" smtClean="0">
                <a:effectLst/>
                <a:latin typeface="se-nanumgothic"/>
              </a:rPr>
              <a:t>분석 목적은 </a:t>
            </a:r>
            <a:r>
              <a:rPr lang="ko-KR" altLang="en-US" b="0" i="0" dirty="0" err="1" smtClean="0">
                <a:effectLst/>
                <a:latin typeface="se-nanumgothic"/>
              </a:rPr>
              <a:t>항공지연</a:t>
            </a:r>
            <a:r>
              <a:rPr lang="ko-KR" altLang="en-US" b="0" i="0" dirty="0" smtClean="0">
                <a:effectLst/>
                <a:latin typeface="se-nanumgothic"/>
              </a:rPr>
              <a:t> 여부를 예측하는 것임으로 </a:t>
            </a:r>
            <a:r>
              <a:rPr lang="en-US" altLang="ko-KR" b="0" i="0" dirty="0" smtClean="0">
                <a:effectLst/>
                <a:latin typeface="se-nanumgothic"/>
              </a:rPr>
              <a:t>Flight.Status</a:t>
            </a:r>
            <a:r>
              <a:rPr lang="ko-KR" altLang="en-US" b="0" i="0" dirty="0" smtClean="0">
                <a:effectLst/>
                <a:latin typeface="se-nanumgothic"/>
              </a:rPr>
              <a:t>을 종속변수로 두고 아래 표처럼 </a:t>
            </a:r>
            <a:r>
              <a:rPr lang="en-US" altLang="ko-KR" b="0" i="0" dirty="0" smtClean="0">
                <a:effectLst/>
                <a:latin typeface="se-nanumgothic"/>
              </a:rPr>
              <a:t>5</a:t>
            </a:r>
            <a:r>
              <a:rPr lang="ko-KR" altLang="en-US" b="0" i="0" dirty="0" smtClean="0">
                <a:effectLst/>
                <a:latin typeface="se-nanumgothic"/>
              </a:rPr>
              <a:t>개의 </a:t>
            </a:r>
            <a:r>
              <a:rPr lang="ko-KR" altLang="en-US" b="0" i="0" dirty="0" err="1" smtClean="0">
                <a:effectLst/>
                <a:latin typeface="se-nanumgothic"/>
              </a:rPr>
              <a:t>예측변수만</a:t>
            </a:r>
            <a:r>
              <a:rPr lang="ko-KR" altLang="en-US" b="0" i="0" dirty="0" smtClean="0">
                <a:effectLst/>
                <a:latin typeface="se-nanumgothic"/>
              </a:rPr>
              <a:t> 이용하여 분석을 진행해보도록 하겠습니다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0" y="1065413"/>
            <a:ext cx="67437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6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044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arenR" startAt="4"/>
            </a:pP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우선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, DAY_WEEK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와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DEP_TIME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을 요인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벡터형으로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바꾸고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CRS_DEP_TIME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을 시간으로 반올림하여 </a:t>
            </a:r>
            <a:endParaRPr lang="en-US" altLang="ko-KR" b="0" i="0" dirty="0" smtClean="0">
              <a:solidFill>
                <a:srgbClr val="636363"/>
              </a:solidFill>
              <a:effectLst/>
              <a:latin typeface="se-nanumgothic"/>
            </a:endParaRPr>
          </a:p>
          <a:p>
            <a:pPr fontAlgn="base"/>
            <a:r>
              <a:rPr lang="en-US" altLang="ko-KR" dirty="0">
                <a:solidFill>
                  <a:srgbClr val="636363"/>
                </a:solidFill>
                <a:latin typeface="se-nanumgothic"/>
              </a:rPr>
              <a:t> </a:t>
            </a:r>
            <a:r>
              <a:rPr lang="en-US" altLang="ko-KR" dirty="0" smtClean="0">
                <a:solidFill>
                  <a:srgbClr val="636363"/>
                </a:solidFill>
                <a:latin typeface="se-nanumgothic"/>
              </a:rPr>
              <a:t>  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요인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벡터형으로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바꾸어 기본적은 전처리 작업을 수행합니다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484"/>
            <a:ext cx="10211106" cy="8085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75269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5) 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모델 평가방법 중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하니인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Hold-out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교차검증을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실시하기 위해 학습 데이터와 테스트 데이터를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6:4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으로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나누어 보도록 하겠습니다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7739"/>
            <a:ext cx="10327341" cy="33731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1" y="5925866"/>
            <a:ext cx="11443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0" i="0" dirty="0" smtClean="0">
                <a:effectLst/>
                <a:latin typeface="se-nanumgothic"/>
              </a:rPr>
              <a:t> </a:t>
            </a:r>
            <a:r>
              <a:rPr lang="en-US" altLang="ko-KR" b="0" i="0" dirty="0" smtClean="0">
                <a:effectLst/>
                <a:latin typeface="se-nanumgothic"/>
              </a:rPr>
              <a:t>&gt;&gt; </a:t>
            </a:r>
            <a:r>
              <a:rPr lang="ko-KR" altLang="en-US" b="0" i="0" dirty="0" smtClean="0">
                <a:effectLst/>
                <a:latin typeface="se-nanumgothic"/>
              </a:rPr>
              <a:t>위에서 알 수 있듯이 학습 데이터는 </a:t>
            </a:r>
            <a:r>
              <a:rPr lang="en-US" altLang="ko-KR" b="0" i="0" dirty="0" smtClean="0">
                <a:effectLst/>
                <a:latin typeface="se-nanumgothic"/>
              </a:rPr>
              <a:t>1,321</a:t>
            </a:r>
            <a:r>
              <a:rPr lang="ko-KR" altLang="en-US" b="0" i="0" dirty="0" smtClean="0">
                <a:effectLst/>
                <a:latin typeface="se-nanumgothic"/>
              </a:rPr>
              <a:t>개</a:t>
            </a:r>
            <a:r>
              <a:rPr lang="en-US" altLang="ko-KR" b="0" i="0" dirty="0" smtClean="0">
                <a:effectLst/>
                <a:latin typeface="se-nanumgothic"/>
              </a:rPr>
              <a:t>, </a:t>
            </a:r>
            <a:r>
              <a:rPr lang="ko-KR" altLang="en-US" b="0" i="0" dirty="0" smtClean="0">
                <a:effectLst/>
                <a:latin typeface="se-nanumgothic"/>
              </a:rPr>
              <a:t>테스트용 데이터 </a:t>
            </a:r>
            <a:r>
              <a:rPr lang="en-US" altLang="ko-KR" b="0" i="0" dirty="0" smtClean="0">
                <a:effectLst/>
                <a:latin typeface="se-nanumgothic"/>
              </a:rPr>
              <a:t>880</a:t>
            </a:r>
            <a:r>
              <a:rPr lang="ko-KR" altLang="en-US" b="0" i="0" dirty="0" smtClean="0">
                <a:effectLst/>
                <a:latin typeface="se-nanumgothic"/>
              </a:rPr>
              <a:t>개임을 확인할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8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194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6)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랜덤하게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잘 </a:t>
            </a:r>
            <a:r>
              <a:rPr lang="ko-KR" altLang="en-US" b="0" i="0" dirty="0" err="1" smtClean="0">
                <a:solidFill>
                  <a:srgbClr val="636363"/>
                </a:solidFill>
                <a:effectLst/>
                <a:latin typeface="se-nanumgothic"/>
              </a:rPr>
              <a:t>나누어졌는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 확인하기 위해 학습 데이터의 </a:t>
            </a:r>
            <a:r>
              <a:rPr lang="en-US" altLang="ko-KR" b="0" i="0" dirty="0" smtClean="0">
                <a:solidFill>
                  <a:srgbClr val="636363"/>
                </a:solidFill>
                <a:effectLst/>
                <a:latin typeface="se-nanumgothic"/>
              </a:rPr>
              <a:t>Flight.Status</a:t>
            </a:r>
            <a:r>
              <a:rPr lang="ko-KR" altLang="en-US" b="0" i="0" dirty="0" smtClean="0">
                <a:solidFill>
                  <a:srgbClr val="636363"/>
                </a:solidFill>
                <a:effectLst/>
                <a:latin typeface="se-nanumgothic"/>
              </a:rPr>
              <a:t>변수의 속성 비율이 전체 데이터와 유사한 지 확인합니다</a:t>
            </a:r>
            <a:endParaRPr lang="ko-KR" altLang="en-US" b="0" i="0" dirty="0">
              <a:solidFill>
                <a:srgbClr val="636363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5" y="913279"/>
            <a:ext cx="7699281" cy="28502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0695" y="3908578"/>
            <a:ext cx="1108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0" i="0" dirty="0" smtClean="0">
                <a:effectLst/>
                <a:latin typeface="se-nanumgothic"/>
              </a:rPr>
              <a:t>&gt;&gt; </a:t>
            </a:r>
            <a:r>
              <a:rPr lang="ko-KR" altLang="en-US" b="0" i="0" dirty="0" smtClean="0">
                <a:effectLst/>
                <a:latin typeface="se-nanumgothic"/>
              </a:rPr>
              <a:t>전체 및 학습 데이터 모두 </a:t>
            </a:r>
            <a:r>
              <a:rPr lang="en-US" altLang="ko-KR" b="0" i="0" dirty="0" smtClean="0">
                <a:effectLst/>
                <a:latin typeface="se-nanumgothic"/>
              </a:rPr>
              <a:t>delayed:ontime </a:t>
            </a:r>
            <a:r>
              <a:rPr lang="ko-KR" altLang="en-US" b="0" i="0" dirty="0" smtClean="0">
                <a:effectLst/>
                <a:latin typeface="se-nanumgothic"/>
              </a:rPr>
              <a:t>비율이 </a:t>
            </a:r>
            <a:r>
              <a:rPr lang="en-US" altLang="ko-KR" b="0" i="0" dirty="0" smtClean="0">
                <a:effectLst/>
                <a:latin typeface="se-nanumgothic"/>
              </a:rPr>
              <a:t>1:4.14</a:t>
            </a:r>
            <a:r>
              <a:rPr lang="ko-KR" altLang="en-US" b="0" i="0" dirty="0" smtClean="0">
                <a:effectLst/>
                <a:latin typeface="se-nanumgothic"/>
              </a:rPr>
              <a:t>임을 확인할 수 있습니다</a:t>
            </a:r>
            <a:r>
              <a:rPr lang="en-US" altLang="ko-KR" b="0" i="0" dirty="0" smtClean="0">
                <a:effectLst/>
                <a:latin typeface="se-nanumgothic"/>
              </a:rPr>
              <a:t>.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40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07576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0" i="0" dirty="0" smtClean="0">
                <a:effectLst/>
                <a:latin typeface="se-nanumgothic"/>
              </a:rPr>
              <a:t>6) R</a:t>
            </a:r>
            <a:r>
              <a:rPr lang="ko-KR" altLang="en-US" b="0" i="0" dirty="0" smtClean="0">
                <a:effectLst/>
                <a:latin typeface="se-nanumgothic"/>
              </a:rPr>
              <a:t>에서 </a:t>
            </a:r>
            <a:r>
              <a:rPr lang="ko-KR" altLang="en-US" b="0" i="0" dirty="0" err="1" smtClean="0">
                <a:effectLst/>
                <a:latin typeface="se-nanumgothic"/>
              </a:rPr>
              <a:t>나이브</a:t>
            </a:r>
            <a:r>
              <a:rPr lang="ko-KR" altLang="en-US" b="0" i="0" dirty="0" smtClean="0">
                <a:effectLst/>
                <a:latin typeface="se-nanumgothic"/>
              </a:rPr>
              <a:t> </a:t>
            </a:r>
            <a:r>
              <a:rPr lang="ko-KR" altLang="en-US" b="0" i="0" dirty="0" err="1" smtClean="0">
                <a:effectLst/>
                <a:latin typeface="se-nanumgothic"/>
              </a:rPr>
              <a:t>베이즈</a:t>
            </a:r>
            <a:r>
              <a:rPr lang="ko-KR" altLang="en-US" b="0" i="0" dirty="0" smtClean="0">
                <a:effectLst/>
                <a:latin typeface="se-nanumgothic"/>
              </a:rPr>
              <a:t> 모델을 학습시킵니다</a:t>
            </a:r>
            <a:r>
              <a:rPr lang="en-US" altLang="ko-KR" b="0" i="0" dirty="0" smtClean="0">
                <a:effectLst/>
                <a:latin typeface="se-nanumgothic"/>
              </a:rPr>
              <a:t>. </a:t>
            </a:r>
          </a:p>
          <a:p>
            <a:pPr fontAlgn="base"/>
            <a:r>
              <a:rPr lang="en-US" altLang="ko-KR" dirty="0">
                <a:latin typeface="se-nanumgothic"/>
              </a:rPr>
              <a:t> </a:t>
            </a:r>
            <a:r>
              <a:rPr lang="en-US" altLang="ko-KR" dirty="0" smtClean="0">
                <a:latin typeface="se-nanumgothic"/>
              </a:rPr>
              <a:t> “</a:t>
            </a:r>
            <a:r>
              <a:rPr lang="en-US" altLang="ko-KR" b="0" i="0" dirty="0" smtClean="0">
                <a:effectLst/>
                <a:latin typeface="se-nanumgothic"/>
              </a:rPr>
              <a:t>e1071” </a:t>
            </a:r>
            <a:r>
              <a:rPr lang="ko-KR" altLang="en-US" b="0" i="0" dirty="0" smtClean="0">
                <a:effectLst/>
                <a:latin typeface="se-nanumgothic"/>
              </a:rPr>
              <a:t>패키지의 </a:t>
            </a:r>
            <a:r>
              <a:rPr lang="en-US" altLang="ko-KR" b="0" i="0" dirty="0" smtClean="0">
                <a:effectLst/>
                <a:latin typeface="se-nanumgothic"/>
              </a:rPr>
              <a:t>naiveBayes() </a:t>
            </a:r>
            <a:r>
              <a:rPr lang="ko-KR" altLang="en-US" b="0" i="0" dirty="0" smtClean="0">
                <a:effectLst/>
                <a:latin typeface="se-nanumgothic"/>
              </a:rPr>
              <a:t>함수를 사용하며 </a:t>
            </a:r>
            <a:r>
              <a:rPr lang="ko-KR" altLang="en-US" b="0" i="0" dirty="0" err="1" smtClean="0">
                <a:effectLst/>
                <a:latin typeface="se-nanumgothic"/>
              </a:rPr>
              <a:t>입력인자는</a:t>
            </a:r>
            <a:r>
              <a:rPr lang="ko-KR" altLang="en-US" b="0" i="0" dirty="0" smtClean="0">
                <a:effectLst/>
                <a:latin typeface="se-nanumgothic"/>
              </a:rPr>
              <a:t> 다음과 같습니다</a:t>
            </a:r>
            <a:r>
              <a:rPr lang="en-US" altLang="ko-KR" b="0" i="0" dirty="0" smtClean="0">
                <a:effectLst/>
                <a:latin typeface="se-nanumgothic"/>
              </a:rPr>
              <a:t>.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2" y="646331"/>
            <a:ext cx="8231281" cy="40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1534</Words>
  <Application>Microsoft Office PowerPoint</Application>
  <PresentationFormat>와이드스크린</PresentationFormat>
  <Paragraphs>108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inherit</vt:lpstr>
      <vt:lpstr>se-nanumgothic</vt:lpstr>
      <vt:lpstr>Source Code Pro</vt:lpstr>
      <vt:lpstr>Dotum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vmfort</dc:creator>
  <cp:lastModifiedBy>vmfort</cp:lastModifiedBy>
  <cp:revision>17</cp:revision>
  <dcterms:created xsi:type="dcterms:W3CDTF">2021-10-05T02:21:08Z</dcterms:created>
  <dcterms:modified xsi:type="dcterms:W3CDTF">2021-10-07T00:47:09Z</dcterms:modified>
</cp:coreProperties>
</file>