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3" r:id="rId2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o Seo" initials="TS" lastIdx="4" clrIdx="0">
    <p:extLst>
      <p:ext uri="{19B8F6BF-5375-455C-9EA6-DF929625EA0E}">
        <p15:presenceInfo xmlns:p15="http://schemas.microsoft.com/office/powerpoint/2012/main" userId="S::theo.seo@trinitaslab.com::d3495684-8a40-4990-a117-77d14a1897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0T10:50:44.773" idx="3">
    <p:pos x="50" y="-358"/>
    <p:text>독립변수 : 다른 변수에 영향을 받지 않고 의도적으로 변화 시키는 변수 
종속변수 : 독립변수의 변화에 따라 변하는 변수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9T19:54:53.679" idx="1">
    <p:pos x="-23" y="-338"/>
    <p:text>odds : 실패비율 대비 성공비율
logit : odds에 자연로그를 씌운것
결과 : 0.5 이하는 거짓, 0.5 이상은 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9T19:54:53.679" idx="4">
    <p:pos x="-23" y="-338"/>
    <p:text>odds : 실패비율 대비 성공비율
logit : odds에 자연로그를 씌운것
결과 : 0.5 이하는 거짓, 0.5 이상은 참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6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3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3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58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5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21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1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01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89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26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1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04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81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89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5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8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9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1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942365-776F-49E0-8E28-EAAFE748E2D6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82E4D0-6FC8-4904-A98D-51ED35FEAC9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sskatsu.github.io/statistics/logistic-regression/" TargetMode="External"/><Relationship Id="rId2" Type="http://schemas.openxmlformats.org/officeDocument/2006/relationships/hyperlink" Target="https://ko.wikipedia.org/wiki/%EB%A1%9C%EC%A7%80%EC%8A%A4%ED%8B%B1_%ED%9A%8C%EA%B7%80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76B45-EEFD-41C7-9B41-0C93A8EAEC44}"/>
              </a:ext>
            </a:extLst>
          </p:cNvPr>
          <p:cNvSpPr txBox="1"/>
          <p:nvPr/>
        </p:nvSpPr>
        <p:spPr>
          <a:xfrm>
            <a:off x="340241" y="255181"/>
            <a:ext cx="11646711" cy="387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로지스틱 회귀 분석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독립 변수의 선형 결합을 이용하여 사건의 발생 가능성을 예측하는데 사용되는 통계 기법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선형 회귀와의 차이</a:t>
            </a:r>
            <a:endParaRPr lang="en-US" altLang="ko-KR" sz="2000" b="1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목적은 일반적인 회귀 분석과 동일하게 종속 변수와 독립 </a:t>
            </a:r>
            <a:r>
              <a:rPr lang="ko-KR" altLang="en-US" dirty="0" err="1"/>
              <a:t>변수간의</a:t>
            </a:r>
            <a:r>
              <a:rPr lang="ko-KR" altLang="en-US" dirty="0"/>
              <a:t> 관계를 구체적인 함수로 나타내어 향후 예측 모델에 사용 하는 것</a:t>
            </a:r>
            <a:endParaRPr lang="en-US" altLang="ko-KR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선형 회귀에서는 설명 변수와 반응 변수 사이에 선형 관계를 가정하고 분석을 통해 모델을 만족하는 매게 변수를 찾지만 로지스틱 회귀의 결과는 항상 범주형</a:t>
            </a:r>
            <a:endParaRPr lang="en-US" altLang="ko-KR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/>
              <a:t>로지스틱 회귀는 이항형과 다항형이 될 수 있음</a:t>
            </a:r>
            <a:endParaRPr lang="en-US" altLang="ko-KR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828493-E704-4DF7-8160-EDFC6FC3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1" y="3772322"/>
            <a:ext cx="5572956" cy="19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76B45-EEFD-41C7-9B41-0C93A8EAEC44}"/>
              </a:ext>
            </a:extLst>
          </p:cNvPr>
          <p:cNvSpPr txBox="1"/>
          <p:nvPr/>
        </p:nvSpPr>
        <p:spPr>
          <a:xfrm>
            <a:off x="340242" y="255181"/>
            <a:ext cx="10178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로지스틱 함수</a:t>
            </a:r>
            <a:endParaRPr lang="en-US" altLang="ko-KR" sz="2000" b="1" dirty="0"/>
          </a:p>
          <a:p>
            <a:r>
              <a:rPr lang="ko-KR" altLang="en-US" dirty="0"/>
              <a:t>로지스틱 모형 식은 독립 변수가 어느 숫자이든 상관 없이 결과 값은 항상 </a:t>
            </a:r>
            <a:r>
              <a:rPr lang="en-US" altLang="ko-KR" dirty="0"/>
              <a:t>0,1</a:t>
            </a:r>
            <a:r>
              <a:rPr lang="ko-KR" altLang="en-US" dirty="0"/>
              <a:t>사이에 있도록 한다</a:t>
            </a:r>
            <a:endParaRPr lang="en-US" altLang="ko-KR" dirty="0"/>
          </a:p>
          <a:p>
            <a:r>
              <a:rPr lang="ko-KR" altLang="en-US" dirty="0"/>
              <a:t>오즈</a:t>
            </a:r>
            <a:r>
              <a:rPr lang="en-US" altLang="ko-KR" dirty="0"/>
              <a:t>(odds)</a:t>
            </a:r>
            <a:r>
              <a:rPr lang="ko-KR" altLang="en-US" dirty="0"/>
              <a:t>를 </a:t>
            </a:r>
            <a:r>
              <a:rPr lang="ko-KR" altLang="en-US" dirty="0" err="1"/>
              <a:t>로짓</a:t>
            </a:r>
            <a:r>
              <a:rPr lang="en-US" altLang="ko-KR" dirty="0"/>
              <a:t>(logit) </a:t>
            </a:r>
            <a:r>
              <a:rPr lang="ko-KR" altLang="en-US" dirty="0"/>
              <a:t>변환을 수행함으로써 얻어진다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8AB74-6206-4ED6-94F0-F0BF2FE7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7" y="1209843"/>
            <a:ext cx="2112535" cy="1718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D80EA4-E489-491C-8683-6BC9484B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02" y="1265990"/>
            <a:ext cx="3713919" cy="16057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5AF9C5-CC35-4E48-86E4-A63FF4BE2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42" y="3168798"/>
            <a:ext cx="5755758" cy="129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C00871-8AF4-4C71-B196-4DB80A9DE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793" y="3168800"/>
            <a:ext cx="5027480" cy="1296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C32492-5654-4130-A23B-36A2732BC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42" y="4464798"/>
            <a:ext cx="10979399" cy="17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E5AB8C3-892A-45B3-BBB9-1593135D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94" y="903035"/>
            <a:ext cx="4592113" cy="2867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EFA393-B851-4275-9B59-73AE104E9D8D}"/>
              </a:ext>
            </a:extLst>
          </p:cNvPr>
          <p:cNvSpPr txBox="1"/>
          <p:nvPr/>
        </p:nvSpPr>
        <p:spPr>
          <a:xfrm>
            <a:off x="5530273" y="776337"/>
            <a:ext cx="6483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DrugA</a:t>
            </a:r>
            <a:r>
              <a:rPr lang="ko-KR" altLang="en-US" dirty="0"/>
              <a:t>의 </a:t>
            </a:r>
            <a:r>
              <a:rPr lang="en-US" altLang="ko-KR" dirty="0"/>
              <a:t>Odds</a:t>
            </a:r>
            <a:br>
              <a:rPr lang="en-US" altLang="ko-KR" dirty="0"/>
            </a:br>
            <a:r>
              <a:rPr lang="en-US" altLang="ko-KR" dirty="0"/>
              <a:t>P(A,A</a:t>
            </a:r>
            <a:r>
              <a:rPr lang="ko-KR" altLang="en-US" dirty="0"/>
              <a:t>에 대한 생존확률</a:t>
            </a:r>
            <a:r>
              <a:rPr lang="en-US" altLang="ko-KR" dirty="0"/>
              <a:t>) 20/52 = 0.38</a:t>
            </a:r>
            <a:br>
              <a:rPr lang="en-US" altLang="ko-KR" dirty="0"/>
            </a:br>
            <a:r>
              <a:rPr lang="en-US" altLang="ko-KR" dirty="0"/>
              <a:t>1-P(A, </a:t>
            </a:r>
            <a:r>
              <a:rPr lang="ko-KR" altLang="en-US" dirty="0"/>
              <a:t>사망확률</a:t>
            </a:r>
            <a:r>
              <a:rPr lang="en-US" altLang="ko-KR" dirty="0"/>
              <a:t>) = 0.62</a:t>
            </a:r>
            <a:br>
              <a:rPr lang="en-US" altLang="ko-KR" dirty="0"/>
            </a:br>
            <a:r>
              <a:rPr lang="en-US" altLang="ko-KR" dirty="0"/>
              <a:t>Odds(A) = 0.38/0.62 = 0.61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약을 먹으면 </a:t>
            </a:r>
            <a:r>
              <a:rPr lang="en-US" altLang="ko-KR" dirty="0"/>
              <a:t>100</a:t>
            </a:r>
            <a:r>
              <a:rPr lang="ko-KR" altLang="en-US" dirty="0"/>
              <a:t>명 사망할 동안 </a:t>
            </a:r>
            <a:r>
              <a:rPr lang="en-US" altLang="ko-KR" dirty="0"/>
              <a:t>61</a:t>
            </a:r>
            <a:r>
              <a:rPr lang="ko-KR" altLang="en-US" dirty="0"/>
              <a:t>명 생존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F16934-63E2-43A8-96D8-A36AD208BDBA}"/>
              </a:ext>
            </a:extLst>
          </p:cNvPr>
          <p:cNvSpPr txBox="1"/>
          <p:nvPr/>
        </p:nvSpPr>
        <p:spPr>
          <a:xfrm>
            <a:off x="5530273" y="2627542"/>
            <a:ext cx="6419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DrugB</a:t>
            </a:r>
            <a:r>
              <a:rPr lang="ko-KR" altLang="en-US" dirty="0"/>
              <a:t>의 </a:t>
            </a:r>
            <a:r>
              <a:rPr lang="en-US" altLang="ko-KR" dirty="0"/>
              <a:t>Odds</a:t>
            </a:r>
            <a:br>
              <a:rPr lang="en-US" altLang="ko-KR" dirty="0"/>
            </a:br>
            <a:r>
              <a:rPr lang="en-US" altLang="ko-KR" dirty="0"/>
              <a:t>P(A,A</a:t>
            </a:r>
            <a:r>
              <a:rPr lang="ko-KR" altLang="en-US" dirty="0"/>
              <a:t>에 대한 생존확률</a:t>
            </a:r>
            <a:r>
              <a:rPr lang="en-US" altLang="ko-KR" dirty="0"/>
              <a:t>) 24/66 = 0.63</a:t>
            </a:r>
            <a:br>
              <a:rPr lang="en-US" altLang="ko-KR" dirty="0"/>
            </a:br>
            <a:r>
              <a:rPr lang="en-US" altLang="ko-KR" dirty="0"/>
              <a:t>1-P(A, </a:t>
            </a:r>
            <a:r>
              <a:rPr lang="ko-KR" altLang="en-US" dirty="0"/>
              <a:t>사망확률</a:t>
            </a:r>
            <a:r>
              <a:rPr lang="en-US" altLang="ko-KR" dirty="0"/>
              <a:t>) = 0.37</a:t>
            </a:r>
            <a:br>
              <a:rPr lang="en-US" altLang="ko-KR" dirty="0"/>
            </a:br>
            <a:r>
              <a:rPr lang="en-US" altLang="ko-KR" dirty="0"/>
              <a:t>Odds(A) = 0.63/0.37 = 1.7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약을 먹으면 </a:t>
            </a:r>
            <a:r>
              <a:rPr lang="en-US" altLang="ko-KR" dirty="0"/>
              <a:t>100</a:t>
            </a:r>
            <a:r>
              <a:rPr lang="ko-KR" altLang="en-US" dirty="0"/>
              <a:t>명 사망할 동안 </a:t>
            </a:r>
            <a:r>
              <a:rPr lang="en-US" altLang="ko-KR" dirty="0"/>
              <a:t>170</a:t>
            </a:r>
            <a:r>
              <a:rPr lang="ko-KR" altLang="en-US" dirty="0"/>
              <a:t>명 생존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76A0A-F201-4E02-B372-22143CC3C840}"/>
              </a:ext>
            </a:extLst>
          </p:cNvPr>
          <p:cNvSpPr txBox="1"/>
          <p:nvPr/>
        </p:nvSpPr>
        <p:spPr>
          <a:xfrm>
            <a:off x="443094" y="4694416"/>
            <a:ext cx="10808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A</a:t>
            </a:r>
            <a:r>
              <a:rPr lang="ko-KR" altLang="en-US" sz="2000" dirty="0"/>
              <a:t>의 </a:t>
            </a:r>
            <a:r>
              <a:rPr lang="en-US" altLang="ko-KR" sz="2000" dirty="0"/>
              <a:t>Odds ratio = 0.61/1.7 = 0.36</a:t>
            </a:r>
          </a:p>
          <a:p>
            <a:r>
              <a:rPr lang="en-US" altLang="ko-KR" sz="2000" dirty="0"/>
              <a:t>B</a:t>
            </a:r>
            <a:r>
              <a:rPr lang="ko-KR" altLang="en-US" sz="2000" dirty="0"/>
              <a:t>에 비해 </a:t>
            </a:r>
            <a:r>
              <a:rPr lang="en-US" altLang="ko-KR" sz="2000" dirty="0"/>
              <a:t>A</a:t>
            </a:r>
            <a:r>
              <a:rPr lang="ko-KR" altLang="en-US" sz="2000" dirty="0"/>
              <a:t>일 때 생존이 </a:t>
            </a:r>
            <a:r>
              <a:rPr lang="en-US" altLang="ko-KR" sz="2000" dirty="0"/>
              <a:t>0.36</a:t>
            </a:r>
            <a:r>
              <a:rPr lang="ko-KR" altLang="en-US" sz="2000" dirty="0"/>
              <a:t>배 </a:t>
            </a:r>
            <a:r>
              <a:rPr lang="en-US" altLang="ko-KR" sz="2000" dirty="0"/>
              <a:t>= 64% </a:t>
            </a:r>
            <a:r>
              <a:rPr lang="ko-KR" altLang="en-US" sz="2000" dirty="0"/>
              <a:t>생존율이 떨어짐</a:t>
            </a:r>
            <a:endParaRPr lang="en-US" altLang="ko-KR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0097F-A2DD-4167-BA57-37845F9820FD}"/>
              </a:ext>
            </a:extLst>
          </p:cNvPr>
          <p:cNvSpPr txBox="1"/>
          <p:nvPr/>
        </p:nvSpPr>
        <p:spPr>
          <a:xfrm>
            <a:off x="340242" y="255181"/>
            <a:ext cx="1017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예를 들어 아래와 같이 </a:t>
            </a:r>
            <a:r>
              <a:rPr lang="en-US" altLang="ko-KR" sz="2000" b="1" dirty="0"/>
              <a:t>A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B</a:t>
            </a:r>
            <a:r>
              <a:rPr lang="ko-KR" altLang="en-US" sz="2000" b="1" dirty="0"/>
              <a:t>의 약이 있고 생존</a:t>
            </a:r>
            <a:r>
              <a:rPr lang="en-US" altLang="ko-KR" sz="2000" b="1" dirty="0"/>
              <a:t>(Survival1) </a:t>
            </a:r>
            <a:r>
              <a:rPr lang="ko-KR" altLang="en-US" sz="2000" b="1" dirty="0"/>
              <a:t>죽음</a:t>
            </a:r>
            <a:r>
              <a:rPr lang="en-US" altLang="ko-KR" sz="2000" b="1" dirty="0"/>
              <a:t>(Survival0) </a:t>
            </a:r>
            <a:r>
              <a:rPr lang="ko-KR" altLang="en-US" sz="2000" b="1" dirty="0"/>
              <a:t>있다고 가정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381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76B45-EEFD-41C7-9B41-0C93A8EAEC44}"/>
              </a:ext>
            </a:extLst>
          </p:cNvPr>
          <p:cNvSpPr txBox="1"/>
          <p:nvPr/>
        </p:nvSpPr>
        <p:spPr>
          <a:xfrm>
            <a:off x="340242" y="255181"/>
            <a:ext cx="101789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모델 적합</a:t>
            </a:r>
            <a:endParaRPr lang="en-US" altLang="ko-KR" sz="2000" b="1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모델 적합 에는 추정과 추정의 결과를 평가하는 과정이 존재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추정 </a:t>
            </a:r>
            <a:r>
              <a:rPr lang="en-US" altLang="ko-KR" dirty="0"/>
              <a:t>: </a:t>
            </a:r>
            <a:r>
              <a:rPr lang="ko-KR" altLang="en-US" dirty="0"/>
              <a:t>로지스틱 회귀를 통한 모델을 설정할 때 필요한 계수를 예측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평가 </a:t>
            </a:r>
            <a:r>
              <a:rPr lang="en-US" altLang="ko-KR" dirty="0"/>
              <a:t>: </a:t>
            </a:r>
            <a:r>
              <a:rPr lang="ko-KR" altLang="en-US" dirty="0"/>
              <a:t>추정한 모델이 데이터에 적합한지 판단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1A2D9A-9D6D-4F08-AFAA-3203939DA81B}"/>
              </a:ext>
            </a:extLst>
          </p:cNvPr>
          <p:cNvSpPr txBox="1"/>
          <p:nvPr/>
        </p:nvSpPr>
        <p:spPr>
          <a:xfrm>
            <a:off x="340242" y="1524111"/>
            <a:ext cx="101789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추정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최대가능도 방법 </a:t>
            </a:r>
            <a:r>
              <a:rPr lang="en-US" altLang="ko-KR" dirty="0"/>
              <a:t>: </a:t>
            </a:r>
            <a:r>
              <a:rPr lang="ko-KR" altLang="en-US" dirty="0"/>
              <a:t>가능 도함수에 대해 가능성을 가장 </a:t>
            </a:r>
            <a:r>
              <a:rPr lang="ko-KR" altLang="en-US" dirty="0" err="1"/>
              <a:t>높에</a:t>
            </a:r>
            <a:r>
              <a:rPr lang="ko-KR" altLang="en-US" dirty="0"/>
              <a:t> 만드는 </a:t>
            </a:r>
            <a:r>
              <a:rPr lang="el-GR" altLang="ko-KR" b="0" i="0" dirty="0">
                <a:solidFill>
                  <a:srgbClr val="555555"/>
                </a:solidFill>
                <a:effectLst/>
                <a:latin typeface="MJXc-TeX-math-I"/>
              </a:rPr>
              <a:t>θ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JXc-TeX-math-I"/>
              </a:rPr>
              <a:t>값을 찾는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DB20A-7D46-4778-817D-A023C296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2239043"/>
            <a:ext cx="2521455" cy="18324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FD488E-A1C3-4C4E-B25D-CC6D52C95A23}"/>
              </a:ext>
            </a:extLst>
          </p:cNvPr>
          <p:cNvSpPr txBox="1"/>
          <p:nvPr/>
        </p:nvSpPr>
        <p:spPr>
          <a:xfrm>
            <a:off x="340241" y="4140087"/>
            <a:ext cx="11479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평가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가능도비</a:t>
            </a:r>
            <a:r>
              <a:rPr lang="ko-KR" altLang="en-US" sz="1600" dirty="0"/>
              <a:t> 검정 </a:t>
            </a:r>
            <a:r>
              <a:rPr lang="en-US" altLang="ko-KR" sz="1600" dirty="0"/>
              <a:t>: </a:t>
            </a:r>
            <a:r>
              <a:rPr lang="ko-KR" altLang="en-US" sz="1600" dirty="0"/>
              <a:t>두 개의 모형의 </a:t>
            </a:r>
            <a:r>
              <a:rPr lang="ko-KR" altLang="en-US" sz="1600" dirty="0" err="1"/>
              <a:t>가능도비를</a:t>
            </a:r>
            <a:r>
              <a:rPr lang="ko-KR" altLang="en-US" sz="1600" dirty="0"/>
              <a:t> 계산하여 두 모형의 가능도가 유의한 차이가 나는지 비교</a:t>
            </a:r>
            <a:r>
              <a:rPr lang="en-US" altLang="ko-KR" sz="1600" dirty="0"/>
              <a:t>. </a:t>
            </a:r>
            <a:r>
              <a:rPr lang="ko-KR" altLang="en-US" sz="1600" dirty="0"/>
              <a:t>로지스틱 회귀 분석에서 각 회귀 계수가 통계적으로 유의한지 검정하는 방법</a:t>
            </a:r>
            <a:endParaRPr lang="en-US" altLang="ko-KR" sz="1600" dirty="0"/>
          </a:p>
          <a:p>
            <a:pPr marL="342900" indent="-342900">
              <a:buFontTx/>
              <a:buAutoNum type="arabicPeriod"/>
            </a:pPr>
            <a:r>
              <a:rPr lang="ko-KR" alt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의사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결정계수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(Pseudo-</a:t>
            </a:r>
            <a:r>
              <a:rPr lang="en-US" altLang="ko-KR" sz="1600" i="1" dirty="0">
                <a:solidFill>
                  <a:srgbClr val="000000"/>
                </a:solidFill>
                <a:effectLst/>
                <a:latin typeface="Nimbus Roman No9 L"/>
              </a:rPr>
              <a:t>R</a:t>
            </a:r>
            <a:r>
              <a:rPr lang="en-US" altLang="ko-KR" sz="1600" i="0" baseline="30000" dirty="0">
                <a:solidFill>
                  <a:srgbClr val="000000"/>
                </a:solidFill>
                <a:effectLst/>
                <a:latin typeface="Nimbus Roman No9 L"/>
              </a:rPr>
              <a:t>2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: 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종속변수의 분산 중 어느 정도 비율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(%)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독립변수에 의해 설명되는가를 나타내는 값으로 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0.00 ~ 1.00 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사이의 값을 갖는다</a:t>
            </a:r>
            <a:r>
              <a:rPr lang="en-US" altLang="ko-K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1.00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 가까운 값이 나올수록 완벽한 관계에 가까워지는 것을 의미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6135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76B45-EEFD-41C7-9B41-0C93A8EAEC44}"/>
              </a:ext>
            </a:extLst>
          </p:cNvPr>
          <p:cNvSpPr txBox="1"/>
          <p:nvPr/>
        </p:nvSpPr>
        <p:spPr>
          <a:xfrm>
            <a:off x="340242" y="255181"/>
            <a:ext cx="12156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참고사이트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1. </a:t>
            </a:r>
            <a:r>
              <a:rPr lang="ko-KR" altLang="en-US" dirty="0">
                <a:hlinkClick r:id="rId2"/>
              </a:rPr>
              <a:t>로지스틱 회귀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위키백과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우리 모두의 백과사전 </a:t>
            </a:r>
            <a:r>
              <a:rPr lang="en-US" altLang="ko-KR" dirty="0">
                <a:hlinkClick r:id="rId2"/>
              </a:rPr>
              <a:t>(wikipedia.org)</a:t>
            </a:r>
          </a:p>
          <a:p>
            <a:r>
              <a:rPr lang="en-US" altLang="ko-KR" dirty="0">
                <a:hlinkClick r:id="rId2"/>
              </a:rPr>
              <a:t>2. </a:t>
            </a:r>
            <a:r>
              <a:rPr lang="en-US" altLang="ko-KR" dirty="0">
                <a:hlinkClick r:id="rId3"/>
              </a:rPr>
              <a:t>[</a:t>
            </a:r>
            <a:r>
              <a:rPr lang="ko-KR" altLang="en-US" dirty="0">
                <a:hlinkClick r:id="rId3"/>
              </a:rPr>
              <a:t>기초통계</a:t>
            </a:r>
            <a:r>
              <a:rPr lang="en-US" altLang="ko-KR" dirty="0">
                <a:hlinkClick r:id="rId3"/>
              </a:rPr>
              <a:t>] </a:t>
            </a:r>
            <a:r>
              <a:rPr lang="ko-KR" altLang="en-US" dirty="0">
                <a:hlinkClick r:id="rId3"/>
              </a:rPr>
              <a:t>로지스틱 회귀분석 개념 정리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 err="1">
                <a:hlinkClick r:id="rId3"/>
              </a:rPr>
              <a:t>로스카츠의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AI </a:t>
            </a:r>
            <a:r>
              <a:rPr lang="ko-KR" altLang="en-US" dirty="0" err="1">
                <a:hlinkClick r:id="rId3"/>
              </a:rPr>
              <a:t>머신러닝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(losskatsu.github.io)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96500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121</TotalTime>
  <Words>386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MJXc-TeX-math-I</vt:lpstr>
      <vt:lpstr>Nimbus Roman No9 L</vt:lpstr>
      <vt:lpstr>Arial</vt:lpstr>
      <vt:lpstr>Calibri</vt:lpstr>
      <vt:lpstr>Calibri Light</vt:lpstr>
      <vt:lpstr>Wingdings 2</vt:lpstr>
      <vt:lpstr>HDOfficeLightV0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Theo Seo</dc:creator>
  <cp:lastModifiedBy>Theo Seo</cp:lastModifiedBy>
  <cp:revision>16</cp:revision>
  <dcterms:created xsi:type="dcterms:W3CDTF">2021-10-09T10:35:19Z</dcterms:created>
  <dcterms:modified xsi:type="dcterms:W3CDTF">2021-10-11T03:35:41Z</dcterms:modified>
</cp:coreProperties>
</file>