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slides/slide37.xml" ContentType="application/vnd.openxmlformats-officedocument.presentationml.slide+xml"/>
  <Override PartName="/ppt/presentation.xml" ContentType="application/vnd.openxmlformats-officedocument.presentationml.presentation.main+xml"/>
  <Override PartName="/ppt/slides/slide35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6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083" r:id="rId1"/>
    <p:sldMasterId id="2147484085" r:id="rId2"/>
    <p:sldMasterId id="2147484068" r:id="rId3"/>
    <p:sldMasterId id="2147484087" r:id="rId4"/>
  </p:sldMasterIdLst>
  <p:notesMasterIdLst>
    <p:notesMasterId r:id="rId42"/>
  </p:notesMasterIdLst>
  <p:handoutMasterIdLst>
    <p:handoutMasterId r:id="rId43"/>
  </p:handoutMasterIdLst>
  <p:sldIdLst>
    <p:sldId id="2605" r:id="rId5"/>
    <p:sldId id="2689" r:id="rId6"/>
    <p:sldId id="2653" r:id="rId7"/>
    <p:sldId id="2761" r:id="rId8"/>
    <p:sldId id="2817" r:id="rId9"/>
    <p:sldId id="2762" r:id="rId10"/>
    <p:sldId id="2758" r:id="rId11"/>
    <p:sldId id="2810" r:id="rId12"/>
    <p:sldId id="2777" r:id="rId13"/>
    <p:sldId id="2809" r:id="rId14"/>
    <p:sldId id="2800" r:id="rId15"/>
    <p:sldId id="2812" r:id="rId16"/>
    <p:sldId id="2808" r:id="rId17"/>
    <p:sldId id="2806" r:id="rId18"/>
    <p:sldId id="2811" r:id="rId19"/>
    <p:sldId id="2815" r:id="rId20"/>
    <p:sldId id="2816" r:id="rId21"/>
    <p:sldId id="2818" r:id="rId22"/>
    <p:sldId id="2763" r:id="rId23"/>
    <p:sldId id="2813" r:id="rId24"/>
    <p:sldId id="2759" r:id="rId25"/>
    <p:sldId id="2760" r:id="rId26"/>
    <p:sldId id="2783" r:id="rId27"/>
    <p:sldId id="2788" r:id="rId28"/>
    <p:sldId id="2789" r:id="rId29"/>
    <p:sldId id="2794" r:id="rId30"/>
    <p:sldId id="2795" r:id="rId31"/>
    <p:sldId id="2796" r:id="rId32"/>
    <p:sldId id="2797" r:id="rId33"/>
    <p:sldId id="2798" r:id="rId34"/>
    <p:sldId id="2799" r:id="rId35"/>
    <p:sldId id="2785" r:id="rId36"/>
    <p:sldId id="2819" r:id="rId37"/>
    <p:sldId id="2820" r:id="rId38"/>
    <p:sldId id="2764" r:id="rId39"/>
    <p:sldId id="2775" r:id="rId40"/>
    <p:sldId id="2675" r:id="rId41"/>
  </p:sldIdLst>
  <p:sldSz cx="9906000" cy="6858000" type="A4"/>
  <p:notesSz cx="6797675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90000"/>
      </a:lnSpc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1pPr>
    <a:lvl2pPr marL="457200" algn="l" rtl="0" eaLnBrk="0" fontAlgn="base" hangingPunct="0">
      <a:lnSpc>
        <a:spcPct val="90000"/>
      </a:lnSpc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2pPr>
    <a:lvl3pPr marL="914400" algn="l" rtl="0" eaLnBrk="0" fontAlgn="base" hangingPunct="0">
      <a:lnSpc>
        <a:spcPct val="90000"/>
      </a:lnSpc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3pPr>
    <a:lvl4pPr marL="1371600" algn="l" rtl="0" eaLnBrk="0" fontAlgn="base" hangingPunct="0">
      <a:lnSpc>
        <a:spcPct val="90000"/>
      </a:lnSpc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4pPr>
    <a:lvl5pPr marL="1828800" algn="l" rtl="0" eaLnBrk="0" fontAlgn="base" hangingPunct="0">
      <a:lnSpc>
        <a:spcPct val="90000"/>
      </a:lnSpc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1A1"/>
    <a:srgbClr val="FF7171"/>
    <a:srgbClr val="F6F6F6"/>
    <a:srgbClr val="A6A6A6"/>
    <a:srgbClr val="7F7F7F"/>
    <a:srgbClr val="FFD9D9"/>
    <a:srgbClr val="FFEFEF"/>
    <a:srgbClr val="FFE7E7"/>
    <a:srgbClr val="DEEBF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4" autoAdjust="0"/>
    <p:restoredTop sz="96318" autoAdjust="0"/>
  </p:normalViewPr>
  <p:slideViewPr>
    <p:cSldViewPr>
      <p:cViewPr varScale="1">
        <p:scale>
          <a:sx n="93" d="100"/>
          <a:sy n="93" d="100"/>
        </p:scale>
        <p:origin x="33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384" y="-90"/>
      </p:cViewPr>
      <p:guideLst>
        <p:guide orient="horz" pos="3127"/>
        <p:guide pos="214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customXml" Target="../customXml/item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customXml" Target="../customXml/item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745603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1838" y="638175"/>
            <a:ext cx="5353050" cy="3706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2251121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F96CA-1FDE-40DA-8DFE-883B9DE1FC5E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9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fld id="{2DAF96CA-1FDE-40DA-8DFE-883B9DE1FC5E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82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56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631" y="3679008"/>
            <a:ext cx="5094374" cy="28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4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38575" y="6640656"/>
            <a:ext cx="2228850" cy="13413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 rtl="0" eaLnBrk="0" fontAlgn="base" latinLnBrk="1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0" lang="ko-KR" altLang="en-US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fld id="{2DAF96CA-1FDE-40DA-8DFE-883B9DE1FC5E}" type="slidenum">
              <a:rPr lang="en-US" altLang="ko-KR" smtClean="0"/>
              <a:pPr/>
              <a:t>‹#›</a:t>
            </a:fld>
            <a:endParaRPr 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1CA0907-3A8D-40D5-BEBF-E377C9A25B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390895" y="6566756"/>
            <a:ext cx="1098465" cy="125302"/>
            <a:chOff x="5829300" y="415925"/>
            <a:chExt cx="3395663" cy="387350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6A17A1B7-A76A-4D86-B035-465D9B11B2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50038" y="542925"/>
              <a:ext cx="415925" cy="255588"/>
            </a:xfrm>
            <a:custGeom>
              <a:avLst/>
              <a:gdLst>
                <a:gd name="T0" fmla="*/ 168 w 193"/>
                <a:gd name="T1" fmla="*/ 0 h 117"/>
                <a:gd name="T2" fmla="*/ 51 w 193"/>
                <a:gd name="T3" fmla="*/ 0 h 117"/>
                <a:gd name="T4" fmla="*/ 21 w 193"/>
                <a:gd name="T5" fmla="*/ 22 h 117"/>
                <a:gd name="T6" fmla="*/ 4 w 193"/>
                <a:gd name="T7" fmla="*/ 87 h 117"/>
                <a:gd name="T8" fmla="*/ 24 w 193"/>
                <a:gd name="T9" fmla="*/ 117 h 117"/>
                <a:gd name="T10" fmla="*/ 149 w 193"/>
                <a:gd name="T11" fmla="*/ 117 h 117"/>
                <a:gd name="T12" fmla="*/ 170 w 193"/>
                <a:gd name="T13" fmla="*/ 93 h 117"/>
                <a:gd name="T14" fmla="*/ 75 w 193"/>
                <a:gd name="T15" fmla="*/ 93 h 117"/>
                <a:gd name="T16" fmla="*/ 69 w 193"/>
                <a:gd name="T17" fmla="*/ 80 h 117"/>
                <a:gd name="T18" fmla="*/ 77 w 193"/>
                <a:gd name="T19" fmla="*/ 48 h 117"/>
                <a:gd name="T20" fmla="*/ 99 w 193"/>
                <a:gd name="T21" fmla="*/ 71 h 117"/>
                <a:gd name="T22" fmla="*/ 158 w 193"/>
                <a:gd name="T23" fmla="*/ 71 h 117"/>
                <a:gd name="T24" fmla="*/ 183 w 193"/>
                <a:gd name="T25" fmla="*/ 45 h 117"/>
                <a:gd name="T26" fmla="*/ 189 w 193"/>
                <a:gd name="T27" fmla="*/ 22 h 117"/>
                <a:gd name="T28" fmla="*/ 168 w 193"/>
                <a:gd name="T29" fmla="*/ 0 h 117"/>
                <a:gd name="T30" fmla="*/ 78 w 193"/>
                <a:gd name="T31" fmla="*/ 45 h 117"/>
                <a:gd name="T32" fmla="*/ 82 w 193"/>
                <a:gd name="T33" fmla="*/ 28 h 117"/>
                <a:gd name="T34" fmla="*/ 90 w 193"/>
                <a:gd name="T35" fmla="*/ 23 h 117"/>
                <a:gd name="T36" fmla="*/ 120 w 193"/>
                <a:gd name="T37" fmla="*/ 23 h 117"/>
                <a:gd name="T38" fmla="*/ 124 w 193"/>
                <a:gd name="T39" fmla="*/ 28 h 117"/>
                <a:gd name="T40" fmla="*/ 121 w 193"/>
                <a:gd name="T41" fmla="*/ 39 h 117"/>
                <a:gd name="T42" fmla="*/ 114 w 193"/>
                <a:gd name="T43" fmla="*/ 45 h 117"/>
                <a:gd name="T44" fmla="*/ 78 w 193"/>
                <a:gd name="T45" fmla="*/ 4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3" h="117">
                  <a:moveTo>
                    <a:pt x="168" y="0"/>
                  </a:moveTo>
                  <a:cubicBezTo>
                    <a:pt x="130" y="0"/>
                    <a:pt x="90" y="0"/>
                    <a:pt x="51" y="0"/>
                  </a:cubicBezTo>
                  <a:cubicBezTo>
                    <a:pt x="38" y="0"/>
                    <a:pt x="25" y="5"/>
                    <a:pt x="21" y="22"/>
                  </a:cubicBezTo>
                  <a:cubicBezTo>
                    <a:pt x="15" y="46"/>
                    <a:pt x="12" y="55"/>
                    <a:pt x="4" y="87"/>
                  </a:cubicBezTo>
                  <a:cubicBezTo>
                    <a:pt x="0" y="101"/>
                    <a:pt x="6" y="117"/>
                    <a:pt x="24" y="117"/>
                  </a:cubicBezTo>
                  <a:cubicBezTo>
                    <a:pt x="64" y="117"/>
                    <a:pt x="109" y="117"/>
                    <a:pt x="149" y="117"/>
                  </a:cubicBezTo>
                  <a:cubicBezTo>
                    <a:pt x="163" y="117"/>
                    <a:pt x="168" y="100"/>
                    <a:pt x="170" y="93"/>
                  </a:cubicBezTo>
                  <a:cubicBezTo>
                    <a:pt x="135" y="93"/>
                    <a:pt x="110" y="93"/>
                    <a:pt x="75" y="93"/>
                  </a:cubicBezTo>
                  <a:cubicBezTo>
                    <a:pt x="67" y="93"/>
                    <a:pt x="67" y="88"/>
                    <a:pt x="69" y="80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9" y="71"/>
                    <a:pt x="99" y="71"/>
                  </a:cubicBezTo>
                  <a:cubicBezTo>
                    <a:pt x="158" y="71"/>
                    <a:pt x="158" y="71"/>
                    <a:pt x="158" y="71"/>
                  </a:cubicBezTo>
                  <a:cubicBezTo>
                    <a:pt x="176" y="71"/>
                    <a:pt x="178" y="63"/>
                    <a:pt x="183" y="45"/>
                  </a:cubicBezTo>
                  <a:cubicBezTo>
                    <a:pt x="185" y="38"/>
                    <a:pt x="187" y="30"/>
                    <a:pt x="189" y="22"/>
                  </a:cubicBezTo>
                  <a:cubicBezTo>
                    <a:pt x="193" y="9"/>
                    <a:pt x="184" y="0"/>
                    <a:pt x="168" y="0"/>
                  </a:cubicBezTo>
                  <a:close/>
                  <a:moveTo>
                    <a:pt x="78" y="45"/>
                  </a:moveTo>
                  <a:cubicBezTo>
                    <a:pt x="82" y="28"/>
                    <a:pt x="82" y="28"/>
                    <a:pt x="82" y="28"/>
                  </a:cubicBezTo>
                  <a:cubicBezTo>
                    <a:pt x="83" y="25"/>
                    <a:pt x="87" y="23"/>
                    <a:pt x="90" y="23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23" y="23"/>
                    <a:pt x="125" y="25"/>
                    <a:pt x="124" y="28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0" y="43"/>
                    <a:pt x="117" y="45"/>
                    <a:pt x="114" y="45"/>
                  </a:cubicBezTo>
                  <a:lnTo>
                    <a:pt x="78" y="45"/>
                  </a:lnTo>
                  <a:close/>
                </a:path>
              </a:pathLst>
            </a:custGeom>
            <a:solidFill>
              <a:srgbClr val="162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6EDD6F5B-2F2F-4A3F-ABA5-30525767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45325" y="542925"/>
              <a:ext cx="420687" cy="255588"/>
            </a:xfrm>
            <a:custGeom>
              <a:avLst/>
              <a:gdLst>
                <a:gd name="T0" fmla="*/ 160 w 196"/>
                <a:gd name="T1" fmla="*/ 0 h 117"/>
                <a:gd name="T2" fmla="*/ 70 w 196"/>
                <a:gd name="T3" fmla="*/ 0 h 117"/>
                <a:gd name="T4" fmla="*/ 26 w 196"/>
                <a:gd name="T5" fmla="*/ 22 h 117"/>
                <a:gd name="T6" fmla="*/ 47 w 196"/>
                <a:gd name="T7" fmla="*/ 22 h 117"/>
                <a:gd name="T8" fmla="*/ 81 w 196"/>
                <a:gd name="T9" fmla="*/ 22 h 117"/>
                <a:gd name="T10" fmla="*/ 84 w 196"/>
                <a:gd name="T11" fmla="*/ 22 h 117"/>
                <a:gd name="T12" fmla="*/ 13 w 196"/>
                <a:gd name="T13" fmla="*/ 70 h 117"/>
                <a:gd name="T14" fmla="*/ 0 w 196"/>
                <a:gd name="T15" fmla="*/ 117 h 117"/>
                <a:gd name="T16" fmla="*/ 44 w 196"/>
                <a:gd name="T17" fmla="*/ 117 h 117"/>
                <a:gd name="T18" fmla="*/ 69 w 196"/>
                <a:gd name="T19" fmla="*/ 97 h 117"/>
                <a:gd name="T20" fmla="*/ 89 w 196"/>
                <a:gd name="T21" fmla="*/ 23 h 117"/>
                <a:gd name="T22" fmla="*/ 116 w 196"/>
                <a:gd name="T23" fmla="*/ 23 h 117"/>
                <a:gd name="T24" fmla="*/ 124 w 196"/>
                <a:gd name="T25" fmla="*/ 38 h 117"/>
                <a:gd name="T26" fmla="*/ 103 w 196"/>
                <a:gd name="T27" fmla="*/ 117 h 117"/>
                <a:gd name="T28" fmla="*/ 147 w 196"/>
                <a:gd name="T29" fmla="*/ 117 h 117"/>
                <a:gd name="T30" fmla="*/ 172 w 196"/>
                <a:gd name="T31" fmla="*/ 97 h 117"/>
                <a:gd name="T32" fmla="*/ 186 w 196"/>
                <a:gd name="T33" fmla="*/ 46 h 117"/>
                <a:gd name="T34" fmla="*/ 160 w 196"/>
                <a:gd name="T3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6" h="117">
                  <a:moveTo>
                    <a:pt x="160" y="0"/>
                  </a:moveTo>
                  <a:cubicBezTo>
                    <a:pt x="129" y="0"/>
                    <a:pt x="98" y="0"/>
                    <a:pt x="70" y="0"/>
                  </a:cubicBezTo>
                  <a:cubicBezTo>
                    <a:pt x="43" y="0"/>
                    <a:pt x="26" y="22"/>
                    <a:pt x="26" y="22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4" y="22"/>
                    <a:pt x="22" y="35"/>
                    <a:pt x="13" y="70"/>
                  </a:cubicBezTo>
                  <a:cubicBezTo>
                    <a:pt x="7" y="92"/>
                    <a:pt x="0" y="117"/>
                    <a:pt x="0" y="117"/>
                  </a:cubicBezTo>
                  <a:cubicBezTo>
                    <a:pt x="15" y="117"/>
                    <a:pt x="29" y="117"/>
                    <a:pt x="44" y="117"/>
                  </a:cubicBezTo>
                  <a:cubicBezTo>
                    <a:pt x="62" y="117"/>
                    <a:pt x="68" y="101"/>
                    <a:pt x="69" y="97"/>
                  </a:cubicBezTo>
                  <a:cubicBezTo>
                    <a:pt x="76" y="72"/>
                    <a:pt x="82" y="47"/>
                    <a:pt x="89" y="23"/>
                  </a:cubicBezTo>
                  <a:cubicBezTo>
                    <a:pt x="97" y="23"/>
                    <a:pt x="108" y="23"/>
                    <a:pt x="116" y="23"/>
                  </a:cubicBezTo>
                  <a:cubicBezTo>
                    <a:pt x="128" y="23"/>
                    <a:pt x="127" y="28"/>
                    <a:pt x="124" y="38"/>
                  </a:cubicBezTo>
                  <a:cubicBezTo>
                    <a:pt x="116" y="67"/>
                    <a:pt x="110" y="93"/>
                    <a:pt x="103" y="117"/>
                  </a:cubicBezTo>
                  <a:cubicBezTo>
                    <a:pt x="117" y="117"/>
                    <a:pt x="132" y="117"/>
                    <a:pt x="147" y="117"/>
                  </a:cubicBezTo>
                  <a:cubicBezTo>
                    <a:pt x="165" y="117"/>
                    <a:pt x="171" y="100"/>
                    <a:pt x="172" y="97"/>
                  </a:cubicBezTo>
                  <a:cubicBezTo>
                    <a:pt x="176" y="79"/>
                    <a:pt x="181" y="63"/>
                    <a:pt x="186" y="46"/>
                  </a:cubicBezTo>
                  <a:cubicBezTo>
                    <a:pt x="192" y="23"/>
                    <a:pt x="196" y="0"/>
                    <a:pt x="160" y="0"/>
                  </a:cubicBezTo>
                  <a:close/>
                </a:path>
              </a:pathLst>
            </a:custGeom>
            <a:solidFill>
              <a:srgbClr val="162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8F39C642-8DDC-4CF9-B329-7AD044A141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37288" y="542925"/>
              <a:ext cx="419100" cy="255588"/>
            </a:xfrm>
            <a:custGeom>
              <a:avLst/>
              <a:gdLst>
                <a:gd name="T0" fmla="*/ 182 w 195"/>
                <a:gd name="T1" fmla="*/ 2 h 117"/>
                <a:gd name="T2" fmla="*/ 176 w 195"/>
                <a:gd name="T3" fmla="*/ 0 h 117"/>
                <a:gd name="T4" fmla="*/ 172 w 195"/>
                <a:gd name="T5" fmla="*/ 0 h 117"/>
                <a:gd name="T6" fmla="*/ 53 w 195"/>
                <a:gd name="T7" fmla="*/ 0 h 117"/>
                <a:gd name="T8" fmla="*/ 22 w 195"/>
                <a:gd name="T9" fmla="*/ 22 h 117"/>
                <a:gd name="T10" fmla="*/ 102 w 195"/>
                <a:gd name="T11" fmla="*/ 22 h 117"/>
                <a:gd name="T12" fmla="*/ 113 w 195"/>
                <a:gd name="T13" fmla="*/ 22 h 117"/>
                <a:gd name="T14" fmla="*/ 117 w 195"/>
                <a:gd name="T15" fmla="*/ 22 h 117"/>
                <a:gd name="T16" fmla="*/ 117 w 195"/>
                <a:gd name="T17" fmla="*/ 23 h 117"/>
                <a:gd name="T18" fmla="*/ 127 w 195"/>
                <a:gd name="T19" fmla="*/ 31 h 117"/>
                <a:gd name="T20" fmla="*/ 125 w 195"/>
                <a:gd name="T21" fmla="*/ 41 h 117"/>
                <a:gd name="T22" fmla="*/ 120 w 195"/>
                <a:gd name="T23" fmla="*/ 45 h 117"/>
                <a:gd name="T24" fmla="*/ 62 w 195"/>
                <a:gd name="T25" fmla="*/ 45 h 117"/>
                <a:gd name="T26" fmla="*/ 7 w 195"/>
                <a:gd name="T27" fmla="*/ 81 h 117"/>
                <a:gd name="T28" fmla="*/ 0 w 195"/>
                <a:gd name="T29" fmla="*/ 105 h 117"/>
                <a:gd name="T30" fmla="*/ 0 w 195"/>
                <a:gd name="T31" fmla="*/ 105 h 117"/>
                <a:gd name="T32" fmla="*/ 0 w 195"/>
                <a:gd name="T33" fmla="*/ 106 h 117"/>
                <a:gd name="T34" fmla="*/ 0 w 195"/>
                <a:gd name="T35" fmla="*/ 107 h 117"/>
                <a:gd name="T36" fmla="*/ 2 w 195"/>
                <a:gd name="T37" fmla="*/ 113 h 117"/>
                <a:gd name="T38" fmla="*/ 10 w 195"/>
                <a:gd name="T39" fmla="*/ 117 h 117"/>
                <a:gd name="T40" fmla="*/ 10 w 195"/>
                <a:gd name="T41" fmla="*/ 117 h 117"/>
                <a:gd name="T42" fmla="*/ 44 w 195"/>
                <a:gd name="T43" fmla="*/ 117 h 117"/>
                <a:gd name="T44" fmla="*/ 57 w 195"/>
                <a:gd name="T45" fmla="*/ 117 h 117"/>
                <a:gd name="T46" fmla="*/ 121 w 195"/>
                <a:gd name="T47" fmla="*/ 117 h 117"/>
                <a:gd name="T48" fmla="*/ 126 w 195"/>
                <a:gd name="T49" fmla="*/ 117 h 117"/>
                <a:gd name="T50" fmla="*/ 153 w 195"/>
                <a:gd name="T51" fmla="*/ 117 h 117"/>
                <a:gd name="T52" fmla="*/ 174 w 195"/>
                <a:gd name="T53" fmla="*/ 93 h 117"/>
                <a:gd name="T54" fmla="*/ 126 w 195"/>
                <a:gd name="T55" fmla="*/ 93 h 117"/>
                <a:gd name="T56" fmla="*/ 121 w 195"/>
                <a:gd name="T57" fmla="*/ 93 h 117"/>
                <a:gd name="T58" fmla="*/ 99 w 195"/>
                <a:gd name="T59" fmla="*/ 93 h 117"/>
                <a:gd name="T60" fmla="*/ 94 w 195"/>
                <a:gd name="T61" fmla="*/ 93 h 117"/>
                <a:gd name="T62" fmla="*/ 67 w 195"/>
                <a:gd name="T63" fmla="*/ 93 h 117"/>
                <a:gd name="T64" fmla="*/ 88 w 195"/>
                <a:gd name="T65" fmla="*/ 71 h 117"/>
                <a:gd name="T66" fmla="*/ 99 w 195"/>
                <a:gd name="T67" fmla="*/ 71 h 117"/>
                <a:gd name="T68" fmla="*/ 162 w 195"/>
                <a:gd name="T69" fmla="*/ 71 h 117"/>
                <a:gd name="T70" fmla="*/ 185 w 195"/>
                <a:gd name="T71" fmla="*/ 50 h 117"/>
                <a:gd name="T72" fmla="*/ 193 w 195"/>
                <a:gd name="T73" fmla="*/ 24 h 117"/>
                <a:gd name="T74" fmla="*/ 182 w 195"/>
                <a:gd name="T75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5" h="117">
                  <a:moveTo>
                    <a:pt x="182" y="2"/>
                  </a:moveTo>
                  <a:cubicBezTo>
                    <a:pt x="180" y="1"/>
                    <a:pt x="178" y="1"/>
                    <a:pt x="176" y="0"/>
                  </a:cubicBezTo>
                  <a:cubicBezTo>
                    <a:pt x="175" y="0"/>
                    <a:pt x="174" y="0"/>
                    <a:pt x="172" y="0"/>
                  </a:cubicBezTo>
                  <a:cubicBezTo>
                    <a:pt x="134" y="0"/>
                    <a:pt x="90" y="0"/>
                    <a:pt x="53" y="0"/>
                  </a:cubicBezTo>
                  <a:cubicBezTo>
                    <a:pt x="39" y="0"/>
                    <a:pt x="26" y="7"/>
                    <a:pt x="22" y="22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7" y="22"/>
                    <a:pt x="109" y="22"/>
                    <a:pt x="113" y="22"/>
                  </a:cubicBezTo>
                  <a:cubicBezTo>
                    <a:pt x="117" y="22"/>
                    <a:pt x="117" y="22"/>
                    <a:pt x="117" y="22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25" y="23"/>
                    <a:pt x="129" y="23"/>
                    <a:pt x="127" y="31"/>
                  </a:cubicBezTo>
                  <a:cubicBezTo>
                    <a:pt x="125" y="37"/>
                    <a:pt x="125" y="37"/>
                    <a:pt x="125" y="41"/>
                  </a:cubicBezTo>
                  <a:cubicBezTo>
                    <a:pt x="123" y="45"/>
                    <a:pt x="124" y="45"/>
                    <a:pt x="120" y="45"/>
                  </a:cubicBezTo>
                  <a:cubicBezTo>
                    <a:pt x="119" y="45"/>
                    <a:pt x="107" y="45"/>
                    <a:pt x="62" y="45"/>
                  </a:cubicBezTo>
                  <a:cubicBezTo>
                    <a:pt x="13" y="45"/>
                    <a:pt x="7" y="81"/>
                    <a:pt x="7" y="81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6"/>
                    <a:pt x="0" y="107"/>
                    <a:pt x="0" y="107"/>
                  </a:cubicBezTo>
                  <a:cubicBezTo>
                    <a:pt x="0" y="109"/>
                    <a:pt x="1" y="111"/>
                    <a:pt x="2" y="113"/>
                  </a:cubicBezTo>
                  <a:cubicBezTo>
                    <a:pt x="3" y="115"/>
                    <a:pt x="6" y="117"/>
                    <a:pt x="10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20" y="117"/>
                    <a:pt x="32" y="117"/>
                    <a:pt x="44" y="117"/>
                  </a:cubicBezTo>
                  <a:cubicBezTo>
                    <a:pt x="48" y="117"/>
                    <a:pt x="52" y="117"/>
                    <a:pt x="57" y="117"/>
                  </a:cubicBezTo>
                  <a:cubicBezTo>
                    <a:pt x="79" y="117"/>
                    <a:pt x="101" y="117"/>
                    <a:pt x="121" y="117"/>
                  </a:cubicBezTo>
                  <a:cubicBezTo>
                    <a:pt x="123" y="117"/>
                    <a:pt x="124" y="117"/>
                    <a:pt x="126" y="117"/>
                  </a:cubicBezTo>
                  <a:cubicBezTo>
                    <a:pt x="136" y="117"/>
                    <a:pt x="145" y="117"/>
                    <a:pt x="153" y="117"/>
                  </a:cubicBezTo>
                  <a:cubicBezTo>
                    <a:pt x="168" y="117"/>
                    <a:pt x="172" y="100"/>
                    <a:pt x="174" y="93"/>
                  </a:cubicBezTo>
                  <a:cubicBezTo>
                    <a:pt x="156" y="93"/>
                    <a:pt x="141" y="93"/>
                    <a:pt x="126" y="93"/>
                  </a:cubicBezTo>
                  <a:cubicBezTo>
                    <a:pt x="124" y="93"/>
                    <a:pt x="122" y="93"/>
                    <a:pt x="121" y="93"/>
                  </a:cubicBezTo>
                  <a:cubicBezTo>
                    <a:pt x="114" y="93"/>
                    <a:pt x="106" y="93"/>
                    <a:pt x="99" y="93"/>
                  </a:cubicBezTo>
                  <a:cubicBezTo>
                    <a:pt x="97" y="93"/>
                    <a:pt x="95" y="93"/>
                    <a:pt x="94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72" y="80"/>
                    <a:pt x="73" y="71"/>
                    <a:pt x="88" y="71"/>
                  </a:cubicBezTo>
                  <a:cubicBezTo>
                    <a:pt x="88" y="71"/>
                    <a:pt x="99" y="71"/>
                    <a:pt x="99" y="71"/>
                  </a:cubicBezTo>
                  <a:cubicBezTo>
                    <a:pt x="162" y="71"/>
                    <a:pt x="162" y="71"/>
                    <a:pt x="162" y="71"/>
                  </a:cubicBezTo>
                  <a:cubicBezTo>
                    <a:pt x="180" y="71"/>
                    <a:pt x="181" y="68"/>
                    <a:pt x="185" y="50"/>
                  </a:cubicBezTo>
                  <a:cubicBezTo>
                    <a:pt x="185" y="50"/>
                    <a:pt x="190" y="34"/>
                    <a:pt x="193" y="24"/>
                  </a:cubicBezTo>
                  <a:cubicBezTo>
                    <a:pt x="195" y="13"/>
                    <a:pt x="189" y="5"/>
                    <a:pt x="182" y="2"/>
                  </a:cubicBezTo>
                  <a:close/>
                </a:path>
              </a:pathLst>
            </a:cu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EBB98A0B-4E36-4016-B3B1-A5FFB85082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9300" y="590550"/>
              <a:ext cx="192087" cy="207963"/>
            </a:xfrm>
            <a:custGeom>
              <a:avLst/>
              <a:gdLst>
                <a:gd name="T0" fmla="*/ 75 w 89"/>
                <a:gd name="T1" fmla="*/ 53 h 95"/>
                <a:gd name="T2" fmla="*/ 89 w 89"/>
                <a:gd name="T3" fmla="*/ 0 h 95"/>
                <a:gd name="T4" fmla="*/ 13 w 89"/>
                <a:gd name="T5" fmla="*/ 49 h 95"/>
                <a:gd name="T6" fmla="*/ 0 w 89"/>
                <a:gd name="T7" fmla="*/ 95 h 95"/>
                <a:gd name="T8" fmla="*/ 75 w 89"/>
                <a:gd name="T9" fmla="*/ 5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95">
                  <a:moveTo>
                    <a:pt x="75" y="53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22" y="14"/>
                    <a:pt x="13" y="49"/>
                  </a:cubicBezTo>
                  <a:cubicBezTo>
                    <a:pt x="9" y="65"/>
                    <a:pt x="5" y="80"/>
                    <a:pt x="0" y="95"/>
                  </a:cubicBezTo>
                  <a:cubicBezTo>
                    <a:pt x="20" y="61"/>
                    <a:pt x="60" y="54"/>
                    <a:pt x="75" y="53"/>
                  </a:cubicBezTo>
                  <a:close/>
                </a:path>
              </a:pathLst>
            </a:custGeom>
            <a:solidFill>
              <a:srgbClr val="162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88EFC699-8E5E-482F-BE1F-47C39CF46B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75363" y="711200"/>
              <a:ext cx="1587" cy="4763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002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C1CDCB69-E13D-4A86-9ABB-31CEE952BE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9300" y="415925"/>
              <a:ext cx="411162" cy="382588"/>
            </a:xfrm>
            <a:custGeom>
              <a:avLst/>
              <a:gdLst>
                <a:gd name="T0" fmla="*/ 170 w 191"/>
                <a:gd name="T1" fmla="*/ 58 h 175"/>
                <a:gd name="T2" fmla="*/ 170 w 191"/>
                <a:gd name="T3" fmla="*/ 58 h 175"/>
                <a:gd name="T4" fmla="*/ 170 w 191"/>
                <a:gd name="T5" fmla="*/ 58 h 175"/>
                <a:gd name="T6" fmla="*/ 170 w 191"/>
                <a:gd name="T7" fmla="*/ 58 h 175"/>
                <a:gd name="T8" fmla="*/ 170 w 191"/>
                <a:gd name="T9" fmla="*/ 58 h 175"/>
                <a:gd name="T10" fmla="*/ 164 w 191"/>
                <a:gd name="T11" fmla="*/ 58 h 175"/>
                <a:gd name="T12" fmla="*/ 146 w 191"/>
                <a:gd name="T13" fmla="*/ 58 h 175"/>
                <a:gd name="T14" fmla="*/ 95 w 191"/>
                <a:gd name="T15" fmla="*/ 58 h 175"/>
                <a:gd name="T16" fmla="*/ 111 w 191"/>
                <a:gd name="T17" fmla="*/ 0 h 175"/>
                <a:gd name="T18" fmla="*/ 99 w 191"/>
                <a:gd name="T19" fmla="*/ 0 h 175"/>
                <a:gd name="T20" fmla="*/ 38 w 191"/>
                <a:gd name="T21" fmla="*/ 35 h 175"/>
                <a:gd name="T22" fmla="*/ 26 w 191"/>
                <a:gd name="T23" fmla="*/ 81 h 175"/>
                <a:gd name="T24" fmla="*/ 90 w 191"/>
                <a:gd name="T25" fmla="*/ 80 h 175"/>
                <a:gd name="T26" fmla="*/ 117 w 191"/>
                <a:gd name="T27" fmla="*/ 80 h 175"/>
                <a:gd name="T28" fmla="*/ 127 w 191"/>
                <a:gd name="T29" fmla="*/ 95 h 175"/>
                <a:gd name="T30" fmla="*/ 115 w 191"/>
                <a:gd name="T31" fmla="*/ 135 h 175"/>
                <a:gd name="T32" fmla="*/ 114 w 191"/>
                <a:gd name="T33" fmla="*/ 137 h 175"/>
                <a:gd name="T34" fmla="*/ 114 w 191"/>
                <a:gd name="T35" fmla="*/ 138 h 175"/>
                <a:gd name="T36" fmla="*/ 114 w 191"/>
                <a:gd name="T37" fmla="*/ 138 h 175"/>
                <a:gd name="T38" fmla="*/ 91 w 191"/>
                <a:gd name="T39" fmla="*/ 151 h 175"/>
                <a:gd name="T40" fmla="*/ 91 w 191"/>
                <a:gd name="T41" fmla="*/ 151 h 175"/>
                <a:gd name="T42" fmla="*/ 87 w 191"/>
                <a:gd name="T43" fmla="*/ 151 h 175"/>
                <a:gd name="T44" fmla="*/ 36 w 191"/>
                <a:gd name="T45" fmla="*/ 158 h 175"/>
                <a:gd name="T46" fmla="*/ 33 w 191"/>
                <a:gd name="T47" fmla="*/ 159 h 175"/>
                <a:gd name="T48" fmla="*/ 32 w 191"/>
                <a:gd name="T49" fmla="*/ 159 h 175"/>
                <a:gd name="T50" fmla="*/ 0 w 191"/>
                <a:gd name="T51" fmla="*/ 175 h 175"/>
                <a:gd name="T52" fmla="*/ 64 w 191"/>
                <a:gd name="T53" fmla="*/ 175 h 175"/>
                <a:gd name="T54" fmla="*/ 123 w 191"/>
                <a:gd name="T55" fmla="*/ 175 h 175"/>
                <a:gd name="T56" fmla="*/ 176 w 191"/>
                <a:gd name="T57" fmla="*/ 138 h 175"/>
                <a:gd name="T58" fmla="*/ 191 w 191"/>
                <a:gd name="T59" fmla="*/ 85 h 175"/>
                <a:gd name="T60" fmla="*/ 191 w 191"/>
                <a:gd name="T61" fmla="*/ 81 h 175"/>
                <a:gd name="T62" fmla="*/ 191 w 191"/>
                <a:gd name="T63" fmla="*/ 79 h 175"/>
                <a:gd name="T64" fmla="*/ 170 w 191"/>
                <a:gd name="T65" fmla="*/ 5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1" h="175">
                  <a:moveTo>
                    <a:pt x="170" y="58"/>
                  </a:moveTo>
                  <a:cubicBezTo>
                    <a:pt x="170" y="58"/>
                    <a:pt x="170" y="58"/>
                    <a:pt x="170" y="58"/>
                  </a:cubicBezTo>
                  <a:cubicBezTo>
                    <a:pt x="170" y="58"/>
                    <a:pt x="170" y="58"/>
                    <a:pt x="170" y="58"/>
                  </a:cubicBezTo>
                  <a:cubicBezTo>
                    <a:pt x="170" y="58"/>
                    <a:pt x="170" y="58"/>
                    <a:pt x="170" y="58"/>
                  </a:cubicBezTo>
                  <a:cubicBezTo>
                    <a:pt x="170" y="58"/>
                    <a:pt x="170" y="58"/>
                    <a:pt x="170" y="58"/>
                  </a:cubicBezTo>
                  <a:cubicBezTo>
                    <a:pt x="164" y="58"/>
                    <a:pt x="164" y="58"/>
                    <a:pt x="164" y="58"/>
                  </a:cubicBezTo>
                  <a:cubicBezTo>
                    <a:pt x="158" y="58"/>
                    <a:pt x="152" y="58"/>
                    <a:pt x="146" y="58"/>
                  </a:cubicBezTo>
                  <a:cubicBezTo>
                    <a:pt x="129" y="58"/>
                    <a:pt x="110" y="58"/>
                    <a:pt x="95" y="58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82" y="0"/>
                    <a:pt x="45" y="8"/>
                    <a:pt x="38" y="35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8" y="80"/>
                    <a:pt x="109" y="80"/>
                    <a:pt x="117" y="80"/>
                  </a:cubicBezTo>
                  <a:cubicBezTo>
                    <a:pt x="129" y="80"/>
                    <a:pt x="129" y="85"/>
                    <a:pt x="127" y="95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5" y="136"/>
                    <a:pt x="115" y="136"/>
                    <a:pt x="114" y="137"/>
                  </a:cubicBezTo>
                  <a:cubicBezTo>
                    <a:pt x="114" y="138"/>
                    <a:pt x="114" y="138"/>
                    <a:pt x="114" y="138"/>
                  </a:cubicBezTo>
                  <a:cubicBezTo>
                    <a:pt x="114" y="138"/>
                    <a:pt x="114" y="138"/>
                    <a:pt x="114" y="138"/>
                  </a:cubicBezTo>
                  <a:cubicBezTo>
                    <a:pt x="111" y="148"/>
                    <a:pt x="107" y="151"/>
                    <a:pt x="91" y="151"/>
                  </a:cubicBezTo>
                  <a:cubicBezTo>
                    <a:pt x="91" y="151"/>
                    <a:pt x="91" y="151"/>
                    <a:pt x="91" y="151"/>
                  </a:cubicBezTo>
                  <a:cubicBezTo>
                    <a:pt x="90" y="151"/>
                    <a:pt x="89" y="151"/>
                    <a:pt x="87" y="151"/>
                  </a:cubicBezTo>
                  <a:cubicBezTo>
                    <a:pt x="79" y="151"/>
                    <a:pt x="55" y="153"/>
                    <a:pt x="36" y="158"/>
                  </a:cubicBezTo>
                  <a:cubicBezTo>
                    <a:pt x="35" y="159"/>
                    <a:pt x="34" y="159"/>
                    <a:pt x="33" y="159"/>
                  </a:cubicBezTo>
                  <a:cubicBezTo>
                    <a:pt x="33" y="159"/>
                    <a:pt x="33" y="159"/>
                    <a:pt x="32" y="159"/>
                  </a:cubicBezTo>
                  <a:cubicBezTo>
                    <a:pt x="8" y="167"/>
                    <a:pt x="0" y="175"/>
                    <a:pt x="0" y="175"/>
                  </a:cubicBezTo>
                  <a:cubicBezTo>
                    <a:pt x="64" y="175"/>
                    <a:pt x="64" y="175"/>
                    <a:pt x="64" y="175"/>
                  </a:cubicBezTo>
                  <a:cubicBezTo>
                    <a:pt x="123" y="175"/>
                    <a:pt x="123" y="175"/>
                    <a:pt x="123" y="175"/>
                  </a:cubicBezTo>
                  <a:cubicBezTo>
                    <a:pt x="142" y="175"/>
                    <a:pt x="164" y="175"/>
                    <a:pt x="176" y="138"/>
                  </a:cubicBezTo>
                  <a:cubicBezTo>
                    <a:pt x="191" y="85"/>
                    <a:pt x="191" y="85"/>
                    <a:pt x="191" y="85"/>
                  </a:cubicBezTo>
                  <a:cubicBezTo>
                    <a:pt x="191" y="84"/>
                    <a:pt x="191" y="83"/>
                    <a:pt x="191" y="81"/>
                  </a:cubicBezTo>
                  <a:cubicBezTo>
                    <a:pt x="191" y="81"/>
                    <a:pt x="191" y="80"/>
                    <a:pt x="191" y="79"/>
                  </a:cubicBezTo>
                  <a:cubicBezTo>
                    <a:pt x="191" y="68"/>
                    <a:pt x="182" y="58"/>
                    <a:pt x="170" y="58"/>
                  </a:cubicBezTo>
                  <a:close/>
                </a:path>
              </a:pathLst>
            </a:custGeom>
            <a:solidFill>
              <a:srgbClr val="162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AADEF5A3-230B-41F4-8575-59C26A758C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47063" y="477838"/>
              <a:ext cx="157162" cy="196850"/>
            </a:xfrm>
            <a:custGeom>
              <a:avLst/>
              <a:gdLst>
                <a:gd name="T0" fmla="*/ 68 w 73"/>
                <a:gd name="T1" fmla="*/ 0 h 90"/>
                <a:gd name="T2" fmla="*/ 52 w 73"/>
                <a:gd name="T3" fmla="*/ 0 h 90"/>
                <a:gd name="T4" fmla="*/ 52 w 73"/>
                <a:gd name="T5" fmla="*/ 8 h 90"/>
                <a:gd name="T6" fmla="*/ 52 w 73"/>
                <a:gd name="T7" fmla="*/ 15 h 90"/>
                <a:gd name="T8" fmla="*/ 52 w 73"/>
                <a:gd name="T9" fmla="*/ 33 h 90"/>
                <a:gd name="T10" fmla="*/ 20 w 73"/>
                <a:gd name="T11" fmla="*/ 33 h 90"/>
                <a:gd name="T12" fmla="*/ 20 w 73"/>
                <a:gd name="T13" fmla="*/ 5 h 90"/>
                <a:gd name="T14" fmla="*/ 15 w 73"/>
                <a:gd name="T15" fmla="*/ 1 h 90"/>
                <a:gd name="T16" fmla="*/ 0 w 73"/>
                <a:gd name="T17" fmla="*/ 1 h 90"/>
                <a:gd name="T18" fmla="*/ 0 w 73"/>
                <a:gd name="T19" fmla="*/ 10 h 90"/>
                <a:gd name="T20" fmla="*/ 0 w 73"/>
                <a:gd name="T21" fmla="*/ 15 h 90"/>
                <a:gd name="T22" fmla="*/ 0 w 73"/>
                <a:gd name="T23" fmla="*/ 81 h 90"/>
                <a:gd name="T24" fmla="*/ 2 w 73"/>
                <a:gd name="T25" fmla="*/ 87 h 90"/>
                <a:gd name="T26" fmla="*/ 9 w 73"/>
                <a:gd name="T27" fmla="*/ 90 h 90"/>
                <a:gd name="T28" fmla="*/ 63 w 73"/>
                <a:gd name="T29" fmla="*/ 90 h 90"/>
                <a:gd name="T30" fmla="*/ 70 w 73"/>
                <a:gd name="T31" fmla="*/ 87 h 90"/>
                <a:gd name="T32" fmla="*/ 73 w 73"/>
                <a:gd name="T33" fmla="*/ 81 h 90"/>
                <a:gd name="T34" fmla="*/ 73 w 73"/>
                <a:gd name="T35" fmla="*/ 4 h 90"/>
                <a:gd name="T36" fmla="*/ 68 w 73"/>
                <a:gd name="T37" fmla="*/ 0 h 90"/>
                <a:gd name="T38" fmla="*/ 52 w 73"/>
                <a:gd name="T39" fmla="*/ 79 h 90"/>
                <a:gd name="T40" fmla="*/ 20 w 73"/>
                <a:gd name="T41" fmla="*/ 79 h 90"/>
                <a:gd name="T42" fmla="*/ 20 w 73"/>
                <a:gd name="T43" fmla="*/ 45 h 90"/>
                <a:gd name="T44" fmla="*/ 52 w 73"/>
                <a:gd name="T45" fmla="*/ 45 h 90"/>
                <a:gd name="T46" fmla="*/ 52 w 73"/>
                <a:gd name="T47" fmla="*/ 7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3" h="90">
                  <a:moveTo>
                    <a:pt x="68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2"/>
                    <a:pt x="18" y="1"/>
                    <a:pt x="15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3"/>
                    <a:pt x="0" y="86"/>
                    <a:pt x="2" y="87"/>
                  </a:cubicBezTo>
                  <a:cubicBezTo>
                    <a:pt x="4" y="89"/>
                    <a:pt x="6" y="90"/>
                    <a:pt x="9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6" y="90"/>
                    <a:pt x="68" y="89"/>
                    <a:pt x="70" y="87"/>
                  </a:cubicBezTo>
                  <a:cubicBezTo>
                    <a:pt x="72" y="86"/>
                    <a:pt x="73" y="83"/>
                    <a:pt x="73" y="81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1"/>
                    <a:pt x="71" y="0"/>
                    <a:pt x="68" y="0"/>
                  </a:cubicBezTo>
                  <a:close/>
                  <a:moveTo>
                    <a:pt x="52" y="79"/>
                  </a:moveTo>
                  <a:cubicBezTo>
                    <a:pt x="20" y="79"/>
                    <a:pt x="20" y="79"/>
                    <a:pt x="20" y="79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52" y="45"/>
                    <a:pt x="52" y="45"/>
                    <a:pt x="52" y="45"/>
                  </a:cubicBezTo>
                  <a:lnTo>
                    <a:pt x="52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A2DB0E24-8512-4372-B1DC-CAA36D01EC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8675" y="460375"/>
              <a:ext cx="46037" cy="338138"/>
            </a:xfrm>
            <a:custGeom>
              <a:avLst/>
              <a:gdLst>
                <a:gd name="T0" fmla="*/ 17 w 21"/>
                <a:gd name="T1" fmla="*/ 0 h 155"/>
                <a:gd name="T2" fmla="*/ 0 w 21"/>
                <a:gd name="T3" fmla="*/ 0 h 155"/>
                <a:gd name="T4" fmla="*/ 0 w 21"/>
                <a:gd name="T5" fmla="*/ 9 h 155"/>
                <a:gd name="T6" fmla="*/ 0 w 21"/>
                <a:gd name="T7" fmla="*/ 155 h 155"/>
                <a:gd name="T8" fmla="*/ 12 w 21"/>
                <a:gd name="T9" fmla="*/ 155 h 155"/>
                <a:gd name="T10" fmla="*/ 21 w 21"/>
                <a:gd name="T11" fmla="*/ 139 h 155"/>
                <a:gd name="T12" fmla="*/ 21 w 21"/>
                <a:gd name="T13" fmla="*/ 6 h 155"/>
                <a:gd name="T14" fmla="*/ 17 w 21"/>
                <a:gd name="T1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55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8" y="155"/>
                    <a:pt x="21" y="150"/>
                    <a:pt x="21" y="139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3"/>
                    <a:pt x="20" y="1"/>
                    <a:pt x="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206DCF6A-A4CB-4891-B80B-1831A48A4A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83688" y="460375"/>
              <a:ext cx="41275" cy="233363"/>
            </a:xfrm>
            <a:custGeom>
              <a:avLst/>
              <a:gdLst>
                <a:gd name="T0" fmla="*/ 19 w 19"/>
                <a:gd name="T1" fmla="*/ 89 h 107"/>
                <a:gd name="T2" fmla="*/ 19 w 19"/>
                <a:gd name="T3" fmla="*/ 6 h 107"/>
                <a:gd name="T4" fmla="*/ 15 w 19"/>
                <a:gd name="T5" fmla="*/ 0 h 107"/>
                <a:gd name="T6" fmla="*/ 0 w 19"/>
                <a:gd name="T7" fmla="*/ 0 h 107"/>
                <a:gd name="T8" fmla="*/ 0 w 19"/>
                <a:gd name="T9" fmla="*/ 9 h 107"/>
                <a:gd name="T10" fmla="*/ 0 w 19"/>
                <a:gd name="T11" fmla="*/ 23 h 107"/>
                <a:gd name="T12" fmla="*/ 0 w 19"/>
                <a:gd name="T13" fmla="*/ 107 h 107"/>
                <a:gd name="T14" fmla="*/ 10 w 19"/>
                <a:gd name="T15" fmla="*/ 107 h 107"/>
                <a:gd name="T16" fmla="*/ 19 w 19"/>
                <a:gd name="T17" fmla="*/ 8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07">
                  <a:moveTo>
                    <a:pt x="19" y="89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9" y="3"/>
                    <a:pt x="19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10" y="107"/>
                    <a:pt x="10" y="107"/>
                    <a:pt x="10" y="107"/>
                  </a:cubicBezTo>
                  <a:cubicBezTo>
                    <a:pt x="16" y="107"/>
                    <a:pt x="19" y="101"/>
                    <a:pt x="19" y="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B025DA96-D668-4096-A424-D1673167C8A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13813" y="460375"/>
              <a:ext cx="239712" cy="222250"/>
            </a:xfrm>
            <a:custGeom>
              <a:avLst/>
              <a:gdLst>
                <a:gd name="T0" fmla="*/ 65 w 111"/>
                <a:gd name="T1" fmla="*/ 69 h 102"/>
                <a:gd name="T2" fmla="*/ 80 w 111"/>
                <a:gd name="T3" fmla="*/ 48 h 102"/>
                <a:gd name="T4" fmla="*/ 91 w 111"/>
                <a:gd name="T5" fmla="*/ 48 h 102"/>
                <a:gd name="T6" fmla="*/ 91 w 111"/>
                <a:gd name="T7" fmla="*/ 102 h 102"/>
                <a:gd name="T8" fmla="*/ 101 w 111"/>
                <a:gd name="T9" fmla="*/ 102 h 102"/>
                <a:gd name="T10" fmla="*/ 111 w 111"/>
                <a:gd name="T11" fmla="*/ 84 h 102"/>
                <a:gd name="T12" fmla="*/ 111 w 111"/>
                <a:gd name="T13" fmla="*/ 6 h 102"/>
                <a:gd name="T14" fmla="*/ 106 w 111"/>
                <a:gd name="T15" fmla="*/ 0 h 102"/>
                <a:gd name="T16" fmla="*/ 91 w 111"/>
                <a:gd name="T17" fmla="*/ 0 h 102"/>
                <a:gd name="T18" fmla="*/ 91 w 111"/>
                <a:gd name="T19" fmla="*/ 9 h 102"/>
                <a:gd name="T20" fmla="*/ 91 w 111"/>
                <a:gd name="T21" fmla="*/ 23 h 102"/>
                <a:gd name="T22" fmla="*/ 91 w 111"/>
                <a:gd name="T23" fmla="*/ 36 h 102"/>
                <a:gd name="T24" fmla="*/ 80 w 111"/>
                <a:gd name="T25" fmla="*/ 36 h 102"/>
                <a:gd name="T26" fmla="*/ 46 w 111"/>
                <a:gd name="T27" fmla="*/ 7 h 102"/>
                <a:gd name="T28" fmla="*/ 34 w 111"/>
                <a:gd name="T29" fmla="*/ 7 h 102"/>
                <a:gd name="T30" fmla="*/ 10 w 111"/>
                <a:gd name="T31" fmla="*/ 18 h 102"/>
                <a:gd name="T32" fmla="*/ 0 w 111"/>
                <a:gd name="T33" fmla="*/ 41 h 102"/>
                <a:gd name="T34" fmla="*/ 13 w 111"/>
                <a:gd name="T35" fmla="*/ 67 h 102"/>
                <a:gd name="T36" fmla="*/ 41 w 111"/>
                <a:gd name="T37" fmla="*/ 76 h 102"/>
                <a:gd name="T38" fmla="*/ 65 w 111"/>
                <a:gd name="T39" fmla="*/ 69 h 102"/>
                <a:gd name="T40" fmla="*/ 27 w 111"/>
                <a:gd name="T41" fmla="*/ 57 h 102"/>
                <a:gd name="T42" fmla="*/ 21 w 111"/>
                <a:gd name="T43" fmla="*/ 41 h 102"/>
                <a:gd name="T44" fmla="*/ 27 w 111"/>
                <a:gd name="T45" fmla="*/ 24 h 102"/>
                <a:gd name="T46" fmla="*/ 40 w 111"/>
                <a:gd name="T47" fmla="*/ 18 h 102"/>
                <a:gd name="T48" fmla="*/ 53 w 111"/>
                <a:gd name="T49" fmla="*/ 24 h 102"/>
                <a:gd name="T50" fmla="*/ 59 w 111"/>
                <a:gd name="T51" fmla="*/ 41 h 102"/>
                <a:gd name="T52" fmla="*/ 53 w 111"/>
                <a:gd name="T53" fmla="*/ 57 h 102"/>
                <a:gd name="T54" fmla="*/ 40 w 111"/>
                <a:gd name="T55" fmla="*/ 63 h 102"/>
                <a:gd name="T56" fmla="*/ 27 w 111"/>
                <a:gd name="T57" fmla="*/ 5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1" h="102">
                  <a:moveTo>
                    <a:pt x="65" y="69"/>
                  </a:moveTo>
                  <a:cubicBezTo>
                    <a:pt x="73" y="64"/>
                    <a:pt x="78" y="57"/>
                    <a:pt x="80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102"/>
                    <a:pt x="91" y="102"/>
                    <a:pt x="91" y="102"/>
                  </a:cubicBezTo>
                  <a:cubicBezTo>
                    <a:pt x="101" y="102"/>
                    <a:pt x="101" y="102"/>
                    <a:pt x="101" y="102"/>
                  </a:cubicBezTo>
                  <a:cubicBezTo>
                    <a:pt x="108" y="102"/>
                    <a:pt x="111" y="96"/>
                    <a:pt x="111" y="84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3"/>
                    <a:pt x="111" y="0"/>
                    <a:pt x="106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79" y="20"/>
                    <a:pt x="67" y="10"/>
                    <a:pt x="46" y="7"/>
                  </a:cubicBezTo>
                  <a:cubicBezTo>
                    <a:pt x="46" y="7"/>
                    <a:pt x="41" y="6"/>
                    <a:pt x="34" y="7"/>
                  </a:cubicBezTo>
                  <a:cubicBezTo>
                    <a:pt x="24" y="9"/>
                    <a:pt x="16" y="12"/>
                    <a:pt x="10" y="18"/>
                  </a:cubicBezTo>
                  <a:cubicBezTo>
                    <a:pt x="3" y="24"/>
                    <a:pt x="0" y="32"/>
                    <a:pt x="0" y="41"/>
                  </a:cubicBezTo>
                  <a:cubicBezTo>
                    <a:pt x="0" y="52"/>
                    <a:pt x="5" y="61"/>
                    <a:pt x="13" y="67"/>
                  </a:cubicBezTo>
                  <a:cubicBezTo>
                    <a:pt x="21" y="73"/>
                    <a:pt x="30" y="76"/>
                    <a:pt x="41" y="76"/>
                  </a:cubicBezTo>
                  <a:cubicBezTo>
                    <a:pt x="50" y="76"/>
                    <a:pt x="58" y="74"/>
                    <a:pt x="65" y="69"/>
                  </a:cubicBezTo>
                  <a:close/>
                  <a:moveTo>
                    <a:pt x="27" y="57"/>
                  </a:moveTo>
                  <a:cubicBezTo>
                    <a:pt x="23" y="53"/>
                    <a:pt x="21" y="48"/>
                    <a:pt x="21" y="41"/>
                  </a:cubicBezTo>
                  <a:cubicBezTo>
                    <a:pt x="21" y="33"/>
                    <a:pt x="23" y="28"/>
                    <a:pt x="27" y="24"/>
                  </a:cubicBezTo>
                  <a:cubicBezTo>
                    <a:pt x="31" y="20"/>
                    <a:pt x="35" y="18"/>
                    <a:pt x="40" y="18"/>
                  </a:cubicBezTo>
                  <a:cubicBezTo>
                    <a:pt x="45" y="18"/>
                    <a:pt x="50" y="20"/>
                    <a:pt x="53" y="24"/>
                  </a:cubicBezTo>
                  <a:cubicBezTo>
                    <a:pt x="57" y="28"/>
                    <a:pt x="59" y="33"/>
                    <a:pt x="59" y="41"/>
                  </a:cubicBezTo>
                  <a:cubicBezTo>
                    <a:pt x="59" y="48"/>
                    <a:pt x="57" y="53"/>
                    <a:pt x="53" y="57"/>
                  </a:cubicBezTo>
                  <a:cubicBezTo>
                    <a:pt x="50" y="61"/>
                    <a:pt x="45" y="63"/>
                    <a:pt x="40" y="63"/>
                  </a:cubicBezTo>
                  <a:cubicBezTo>
                    <a:pt x="35" y="63"/>
                    <a:pt x="31" y="61"/>
                    <a:pt x="27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5674844F-28AF-4EE5-B5F1-3A4629CB69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61438" y="663575"/>
              <a:ext cx="254000" cy="122238"/>
            </a:xfrm>
            <a:custGeom>
              <a:avLst/>
              <a:gdLst>
                <a:gd name="T0" fmla="*/ 109 w 118"/>
                <a:gd name="T1" fmla="*/ 45 h 56"/>
                <a:gd name="T2" fmla="*/ 28 w 118"/>
                <a:gd name="T3" fmla="*/ 45 h 56"/>
                <a:gd name="T4" fmla="*/ 28 w 118"/>
                <a:gd name="T5" fmla="*/ 4 h 56"/>
                <a:gd name="T6" fmla="*/ 24 w 118"/>
                <a:gd name="T7" fmla="*/ 0 h 56"/>
                <a:gd name="T8" fmla="*/ 0 w 118"/>
                <a:gd name="T9" fmla="*/ 0 h 56"/>
                <a:gd name="T10" fmla="*/ 8 w 118"/>
                <a:gd name="T11" fmla="*/ 10 h 56"/>
                <a:gd name="T12" fmla="*/ 8 w 118"/>
                <a:gd name="T13" fmla="*/ 10 h 56"/>
                <a:gd name="T14" fmla="*/ 8 w 118"/>
                <a:gd name="T15" fmla="*/ 47 h 56"/>
                <a:gd name="T16" fmla="*/ 11 w 118"/>
                <a:gd name="T17" fmla="*/ 54 h 56"/>
                <a:gd name="T18" fmla="*/ 17 w 118"/>
                <a:gd name="T19" fmla="*/ 56 h 56"/>
                <a:gd name="T20" fmla="*/ 117 w 118"/>
                <a:gd name="T21" fmla="*/ 56 h 56"/>
                <a:gd name="T22" fmla="*/ 118 w 118"/>
                <a:gd name="T23" fmla="*/ 56 h 56"/>
                <a:gd name="T24" fmla="*/ 109 w 118"/>
                <a:gd name="T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56">
                  <a:moveTo>
                    <a:pt x="109" y="45"/>
                  </a:moveTo>
                  <a:cubicBezTo>
                    <a:pt x="28" y="45"/>
                    <a:pt x="28" y="45"/>
                    <a:pt x="28" y="4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1"/>
                    <a:pt x="27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6" y="9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50"/>
                    <a:pt x="9" y="52"/>
                    <a:pt x="11" y="54"/>
                  </a:cubicBezTo>
                  <a:cubicBezTo>
                    <a:pt x="12" y="55"/>
                    <a:pt x="14" y="56"/>
                    <a:pt x="17" y="56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7" y="56"/>
                    <a:pt x="117" y="56"/>
                    <a:pt x="118" y="56"/>
                  </a:cubicBezTo>
                  <a:cubicBezTo>
                    <a:pt x="118" y="46"/>
                    <a:pt x="109" y="45"/>
                    <a:pt x="109" y="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FB8CB7F1-884C-45B1-86B2-BC6162C6B1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69325" y="658813"/>
              <a:ext cx="306387" cy="139700"/>
            </a:xfrm>
            <a:custGeom>
              <a:avLst/>
              <a:gdLst>
                <a:gd name="T0" fmla="*/ 134 w 142"/>
                <a:gd name="T1" fmla="*/ 0 h 64"/>
                <a:gd name="T2" fmla="*/ 3 w 142"/>
                <a:gd name="T3" fmla="*/ 0 h 64"/>
                <a:gd name="T4" fmla="*/ 0 w 142"/>
                <a:gd name="T5" fmla="*/ 0 h 64"/>
                <a:gd name="T6" fmla="*/ 1 w 142"/>
                <a:gd name="T7" fmla="*/ 1 h 64"/>
                <a:gd name="T8" fmla="*/ 11 w 142"/>
                <a:gd name="T9" fmla="*/ 12 h 64"/>
                <a:gd name="T10" fmla="*/ 63 w 142"/>
                <a:gd name="T11" fmla="*/ 12 h 64"/>
                <a:gd name="T12" fmla="*/ 63 w 142"/>
                <a:gd name="T13" fmla="*/ 64 h 64"/>
                <a:gd name="T14" fmla="*/ 75 w 142"/>
                <a:gd name="T15" fmla="*/ 64 h 64"/>
                <a:gd name="T16" fmla="*/ 85 w 142"/>
                <a:gd name="T17" fmla="*/ 46 h 64"/>
                <a:gd name="T18" fmla="*/ 85 w 142"/>
                <a:gd name="T19" fmla="*/ 12 h 64"/>
                <a:gd name="T20" fmla="*/ 141 w 142"/>
                <a:gd name="T21" fmla="*/ 12 h 64"/>
                <a:gd name="T22" fmla="*/ 142 w 142"/>
                <a:gd name="T23" fmla="*/ 12 h 64"/>
                <a:gd name="T24" fmla="*/ 142 w 142"/>
                <a:gd name="T25" fmla="*/ 11 h 64"/>
                <a:gd name="T26" fmla="*/ 134 w 142"/>
                <a:gd name="T2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" h="64">
                  <a:moveTo>
                    <a:pt x="13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2"/>
                    <a:pt x="11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81" y="64"/>
                    <a:pt x="85" y="58"/>
                    <a:pt x="85" y="46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12"/>
                    <a:pt x="142" y="12"/>
                    <a:pt x="142" y="12"/>
                  </a:cubicBezTo>
                  <a:cubicBezTo>
                    <a:pt x="142" y="12"/>
                    <a:pt x="142" y="11"/>
                    <a:pt x="142" y="11"/>
                  </a:cubicBezTo>
                  <a:cubicBezTo>
                    <a:pt x="142" y="1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91FAE321-D505-4B8F-A5B8-9C2DAF631D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8563" y="596900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CC909AD9-28FD-4660-836D-9C008CE31D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0625" y="536575"/>
              <a:ext cx="1587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48CDF532-F85A-46A1-B8F9-1320F2D3B8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0625" y="468313"/>
              <a:ext cx="1587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CCF7CE7C-540E-4C65-A452-E4B60D2785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05838" y="468313"/>
              <a:ext cx="246062" cy="157163"/>
            </a:xfrm>
            <a:custGeom>
              <a:avLst/>
              <a:gdLst>
                <a:gd name="T0" fmla="*/ 100 w 114"/>
                <a:gd name="T1" fmla="*/ 59 h 72"/>
                <a:gd name="T2" fmla="*/ 99 w 114"/>
                <a:gd name="T3" fmla="*/ 59 h 72"/>
                <a:gd name="T4" fmla="*/ 21 w 114"/>
                <a:gd name="T5" fmla="*/ 59 h 72"/>
                <a:gd name="T6" fmla="*/ 21 w 114"/>
                <a:gd name="T7" fmla="*/ 43 h 72"/>
                <a:gd name="T8" fmla="*/ 107 w 114"/>
                <a:gd name="T9" fmla="*/ 43 h 72"/>
                <a:gd name="T10" fmla="*/ 109 w 114"/>
                <a:gd name="T11" fmla="*/ 43 h 72"/>
                <a:gd name="T12" fmla="*/ 96 w 114"/>
                <a:gd name="T13" fmla="*/ 31 h 72"/>
                <a:gd name="T14" fmla="*/ 95 w 114"/>
                <a:gd name="T15" fmla="*/ 31 h 72"/>
                <a:gd name="T16" fmla="*/ 21 w 114"/>
                <a:gd name="T17" fmla="*/ 31 h 72"/>
                <a:gd name="T18" fmla="*/ 21 w 114"/>
                <a:gd name="T19" fmla="*/ 14 h 72"/>
                <a:gd name="T20" fmla="*/ 109 w 114"/>
                <a:gd name="T21" fmla="*/ 14 h 72"/>
                <a:gd name="T22" fmla="*/ 109 w 114"/>
                <a:gd name="T23" fmla="*/ 14 h 72"/>
                <a:gd name="T24" fmla="*/ 109 w 114"/>
                <a:gd name="T25" fmla="*/ 13 h 72"/>
                <a:gd name="T26" fmla="*/ 96 w 114"/>
                <a:gd name="T27" fmla="*/ 0 h 72"/>
                <a:gd name="T28" fmla="*/ 95 w 114"/>
                <a:gd name="T29" fmla="*/ 0 h 72"/>
                <a:gd name="T30" fmla="*/ 0 w 114"/>
                <a:gd name="T31" fmla="*/ 0 h 72"/>
                <a:gd name="T32" fmla="*/ 0 w 114"/>
                <a:gd name="T33" fmla="*/ 10 h 72"/>
                <a:gd name="T34" fmla="*/ 0 w 114"/>
                <a:gd name="T35" fmla="*/ 19 h 72"/>
                <a:gd name="T36" fmla="*/ 0 w 114"/>
                <a:gd name="T37" fmla="*/ 62 h 72"/>
                <a:gd name="T38" fmla="*/ 9 w 114"/>
                <a:gd name="T39" fmla="*/ 72 h 72"/>
                <a:gd name="T40" fmla="*/ 113 w 114"/>
                <a:gd name="T41" fmla="*/ 72 h 72"/>
                <a:gd name="T42" fmla="*/ 114 w 114"/>
                <a:gd name="T43" fmla="*/ 72 h 72"/>
                <a:gd name="T44" fmla="*/ 100 w 114"/>
                <a:gd name="T45" fmla="*/ 5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72">
                  <a:moveTo>
                    <a:pt x="100" y="59"/>
                  </a:moveTo>
                  <a:cubicBezTo>
                    <a:pt x="99" y="59"/>
                    <a:pt x="99" y="59"/>
                    <a:pt x="99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8" y="43"/>
                    <a:pt x="109" y="43"/>
                    <a:pt x="109" y="43"/>
                  </a:cubicBezTo>
                  <a:cubicBezTo>
                    <a:pt x="109" y="32"/>
                    <a:pt x="99" y="31"/>
                    <a:pt x="96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9" y="14"/>
                    <a:pt x="109" y="14"/>
                    <a:pt x="109" y="13"/>
                  </a:cubicBezTo>
                  <a:cubicBezTo>
                    <a:pt x="109" y="2"/>
                    <a:pt x="99" y="0"/>
                    <a:pt x="96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9"/>
                    <a:pt x="3" y="72"/>
                    <a:pt x="9" y="72"/>
                  </a:cubicBezTo>
                  <a:cubicBezTo>
                    <a:pt x="113" y="72"/>
                    <a:pt x="113" y="72"/>
                    <a:pt x="113" y="72"/>
                  </a:cubicBezTo>
                  <a:cubicBezTo>
                    <a:pt x="113" y="72"/>
                    <a:pt x="113" y="72"/>
                    <a:pt x="114" y="72"/>
                  </a:cubicBezTo>
                  <a:cubicBezTo>
                    <a:pt x="113" y="61"/>
                    <a:pt x="104" y="59"/>
                    <a:pt x="100" y="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65" name="Rectangle 21">
              <a:extLst>
                <a:ext uri="{FF2B5EF4-FFF2-40B4-BE49-F238E27FC236}">
                  <a16:creationId xmlns:a16="http://schemas.microsoft.com/office/drawing/2014/main" id="{322B0384-429B-4BCC-87D7-33281602C7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1913" y="460375"/>
              <a:ext cx="19050" cy="342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66" name="Rectangle 22">
              <a:extLst>
                <a:ext uri="{FF2B5EF4-FFF2-40B4-BE49-F238E27FC236}">
                  <a16:creationId xmlns:a16="http://schemas.microsoft.com/office/drawing/2014/main" id="{986FA3BD-7F07-4FE7-9884-4A3F7C74D7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99425" y="460375"/>
              <a:ext cx="22225" cy="342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9F030F8F-9B89-4920-AE04-F890ECFE93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54938" y="646113"/>
              <a:ext cx="293687" cy="152400"/>
            </a:xfrm>
            <a:custGeom>
              <a:avLst/>
              <a:gdLst>
                <a:gd name="T0" fmla="*/ 126 w 136"/>
                <a:gd name="T1" fmla="*/ 0 h 70"/>
                <a:gd name="T2" fmla="*/ 0 w 136"/>
                <a:gd name="T3" fmla="*/ 0 h 70"/>
                <a:gd name="T4" fmla="*/ 0 w 136"/>
                <a:gd name="T5" fmla="*/ 0 h 70"/>
                <a:gd name="T6" fmla="*/ 10 w 136"/>
                <a:gd name="T7" fmla="*/ 12 h 70"/>
                <a:gd name="T8" fmla="*/ 12 w 136"/>
                <a:gd name="T9" fmla="*/ 12 h 70"/>
                <a:gd name="T10" fmla="*/ 60 w 136"/>
                <a:gd name="T11" fmla="*/ 12 h 70"/>
                <a:gd name="T12" fmla="*/ 60 w 136"/>
                <a:gd name="T13" fmla="*/ 70 h 70"/>
                <a:gd name="T14" fmla="*/ 66 w 136"/>
                <a:gd name="T15" fmla="*/ 70 h 70"/>
                <a:gd name="T16" fmla="*/ 81 w 136"/>
                <a:gd name="T17" fmla="*/ 52 h 70"/>
                <a:gd name="T18" fmla="*/ 81 w 136"/>
                <a:gd name="T19" fmla="*/ 12 h 70"/>
                <a:gd name="T20" fmla="*/ 136 w 136"/>
                <a:gd name="T21" fmla="*/ 12 h 70"/>
                <a:gd name="T22" fmla="*/ 126 w 136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70">
                  <a:moveTo>
                    <a:pt x="126" y="0"/>
                  </a:moveTo>
                  <a:cubicBezTo>
                    <a:pt x="123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12"/>
                    <a:pt x="10" y="12"/>
                  </a:cubicBezTo>
                  <a:cubicBezTo>
                    <a:pt x="11" y="12"/>
                    <a:pt x="11" y="12"/>
                    <a:pt x="12" y="1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73" y="70"/>
                    <a:pt x="81" y="64"/>
                    <a:pt x="81" y="52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6" y="3"/>
                    <a:pt x="129" y="0"/>
                    <a:pt x="1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D866AFE1-66D6-4881-BD04-DF0446A3A1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64463" y="474663"/>
              <a:ext cx="274637" cy="155575"/>
            </a:xfrm>
            <a:custGeom>
              <a:avLst/>
              <a:gdLst>
                <a:gd name="T0" fmla="*/ 115 w 128"/>
                <a:gd name="T1" fmla="*/ 71 h 71"/>
                <a:gd name="T2" fmla="*/ 112 w 128"/>
                <a:gd name="T3" fmla="*/ 49 h 71"/>
                <a:gd name="T4" fmla="*/ 112 w 128"/>
                <a:gd name="T5" fmla="*/ 49 h 71"/>
                <a:gd name="T6" fmla="*/ 84 w 128"/>
                <a:gd name="T7" fmla="*/ 36 h 71"/>
                <a:gd name="T8" fmla="*/ 97 w 128"/>
                <a:gd name="T9" fmla="*/ 22 h 71"/>
                <a:gd name="T10" fmla="*/ 107 w 128"/>
                <a:gd name="T11" fmla="*/ 4 h 71"/>
                <a:gd name="T12" fmla="*/ 101 w 128"/>
                <a:gd name="T13" fmla="*/ 0 h 71"/>
                <a:gd name="T14" fmla="*/ 17 w 128"/>
                <a:gd name="T15" fmla="*/ 0 h 71"/>
                <a:gd name="T16" fmla="*/ 27 w 128"/>
                <a:gd name="T17" fmla="*/ 12 h 71"/>
                <a:gd name="T18" fmla="*/ 80 w 128"/>
                <a:gd name="T19" fmla="*/ 12 h 71"/>
                <a:gd name="T20" fmla="*/ 50 w 128"/>
                <a:gd name="T21" fmla="*/ 42 h 71"/>
                <a:gd name="T22" fmla="*/ 11 w 128"/>
                <a:gd name="T23" fmla="*/ 61 h 71"/>
                <a:gd name="T24" fmla="*/ 0 w 128"/>
                <a:gd name="T25" fmla="*/ 67 h 71"/>
                <a:gd name="T26" fmla="*/ 8 w 128"/>
                <a:gd name="T27" fmla="*/ 70 h 71"/>
                <a:gd name="T28" fmla="*/ 15 w 128"/>
                <a:gd name="T29" fmla="*/ 69 h 71"/>
                <a:gd name="T30" fmla="*/ 75 w 128"/>
                <a:gd name="T31" fmla="*/ 43 h 71"/>
                <a:gd name="T32" fmla="*/ 115 w 128"/>
                <a:gd name="T3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71">
                  <a:moveTo>
                    <a:pt x="115" y="71"/>
                  </a:moveTo>
                  <a:cubicBezTo>
                    <a:pt x="128" y="59"/>
                    <a:pt x="118" y="52"/>
                    <a:pt x="112" y="49"/>
                  </a:cubicBezTo>
                  <a:cubicBezTo>
                    <a:pt x="106" y="46"/>
                    <a:pt x="112" y="49"/>
                    <a:pt x="112" y="49"/>
                  </a:cubicBezTo>
                  <a:cubicBezTo>
                    <a:pt x="84" y="36"/>
                    <a:pt x="84" y="36"/>
                    <a:pt x="84" y="36"/>
                  </a:cubicBezTo>
                  <a:cubicBezTo>
                    <a:pt x="91" y="27"/>
                    <a:pt x="96" y="23"/>
                    <a:pt x="97" y="22"/>
                  </a:cubicBezTo>
                  <a:cubicBezTo>
                    <a:pt x="104" y="14"/>
                    <a:pt x="107" y="8"/>
                    <a:pt x="107" y="4"/>
                  </a:cubicBezTo>
                  <a:cubicBezTo>
                    <a:pt x="107" y="1"/>
                    <a:pt x="105" y="0"/>
                    <a:pt x="10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12"/>
                    <a:pt x="27" y="12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5" y="22"/>
                    <a:pt x="65" y="32"/>
                    <a:pt x="50" y="42"/>
                  </a:cubicBezTo>
                  <a:cubicBezTo>
                    <a:pt x="36" y="51"/>
                    <a:pt x="23" y="57"/>
                    <a:pt x="11" y="61"/>
                  </a:cubicBezTo>
                  <a:cubicBezTo>
                    <a:pt x="4" y="63"/>
                    <a:pt x="0" y="65"/>
                    <a:pt x="0" y="67"/>
                  </a:cubicBezTo>
                  <a:cubicBezTo>
                    <a:pt x="0" y="69"/>
                    <a:pt x="3" y="70"/>
                    <a:pt x="8" y="70"/>
                  </a:cubicBezTo>
                  <a:cubicBezTo>
                    <a:pt x="11" y="70"/>
                    <a:pt x="13" y="69"/>
                    <a:pt x="15" y="69"/>
                  </a:cubicBezTo>
                  <a:cubicBezTo>
                    <a:pt x="34" y="68"/>
                    <a:pt x="54" y="59"/>
                    <a:pt x="75" y="43"/>
                  </a:cubicBezTo>
                  <a:lnTo>
                    <a:pt x="115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</p:grpSp>
      <p:pic>
        <p:nvPicPr>
          <p:cNvPr id="69" name="그림 6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52" y="6517446"/>
            <a:ext cx="765350" cy="22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</p:sldLayoutIdLst>
  <p:hf hdr="0" ftr="0" dt="0"/>
  <p:txStyles>
    <p:titleStyle>
      <a:lvl1pPr algn="l" defTabSz="1051031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kumimoji="1" lang="ko-KR" altLang="en-US" sz="2200" b="1" kern="1200" spc="-150" dirty="0">
          <a:solidFill>
            <a:schemeClr val="tx1"/>
          </a:solidFill>
          <a:latin typeface="+mj-ea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42" userDrawn="1">
          <p15:clr>
            <a:srgbClr val="F26B43"/>
          </p15:clr>
        </p15:guide>
        <p15:guide id="2" pos="217" userDrawn="1">
          <p15:clr>
            <a:srgbClr val="F26B43"/>
          </p15:clr>
        </p15:guide>
        <p15:guide id="3" pos="6023" userDrawn="1">
          <p15:clr>
            <a:srgbClr val="F26B43"/>
          </p15:clr>
        </p15:guide>
        <p15:guide id="5" orient="horz" pos="1049" userDrawn="1">
          <p15:clr>
            <a:srgbClr val="F26B43"/>
          </p15:clr>
        </p15:guide>
        <p15:guide id="6" orient="horz" pos="2659" userDrawn="1">
          <p15:clr>
            <a:srgbClr val="F26B43"/>
          </p15:clr>
        </p15:guide>
        <p15:guide id="8" orient="horz" pos="913" userDrawn="1">
          <p15:clr>
            <a:srgbClr val="F26B43"/>
          </p15:clr>
        </p15:guide>
        <p15:guide id="9" orient="horz" pos="391" userDrawn="1">
          <p15:clr>
            <a:srgbClr val="F26B43"/>
          </p15:clr>
        </p15:guide>
        <p15:guide id="10" pos="3120" userDrawn="1">
          <p15:clr>
            <a:srgbClr val="F26B43"/>
          </p15:clr>
        </p15:guide>
        <p15:guide id="11" pos="376" userDrawn="1">
          <p15:clr>
            <a:srgbClr val="F26B43"/>
          </p15:clr>
        </p15:guide>
        <p15:guide id="12" pos="5864" userDrawn="1">
          <p15:clr>
            <a:srgbClr val="F26B43"/>
          </p15:clr>
        </p15:guide>
        <p15:guide id="13" orient="horz" pos="1185" userDrawn="1">
          <p15:clr>
            <a:srgbClr val="F26B43"/>
          </p15:clr>
        </p15:guide>
        <p15:guide id="14" orient="horz" pos="392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38575" y="6640656"/>
            <a:ext cx="2228850" cy="13413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 rtl="0" eaLnBrk="0" fontAlgn="base" latinLnBrk="1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0" lang="ko-KR" altLang="en-US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fld id="{2DAF96CA-1FDE-40DA-8DFE-883B9DE1FC5E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52501" y="565708"/>
            <a:ext cx="900100" cy="3693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150" dirty="0">
                <a:latin typeface="+mj-ea"/>
                <a:ea typeface="+mj-ea"/>
                <a:cs typeface="Arial" panose="020B0604020202020204" pitchFamily="34" charset="0"/>
              </a:rPr>
              <a:t>목차</a:t>
            </a:r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327000" y="1046448"/>
            <a:ext cx="9252000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52" y="6517446"/>
            <a:ext cx="765350" cy="223922"/>
          </a:xfrm>
          <a:prstGeom prst="rect">
            <a:avLst/>
          </a:prstGeom>
        </p:spPr>
      </p:pic>
      <p:sp>
        <p:nvSpPr>
          <p:cNvPr id="33" name="직사각형 32"/>
          <p:cNvSpPr/>
          <p:nvPr userDrawn="1"/>
        </p:nvSpPr>
        <p:spPr>
          <a:xfrm>
            <a:off x="4556956" y="2600908"/>
            <a:ext cx="5349044" cy="4257092"/>
          </a:xfrm>
          <a:prstGeom prst="rect">
            <a:avLst/>
          </a:prstGeom>
          <a:blipFill dpi="0" rotWithShape="1">
            <a:blip r:embed="rId4">
              <a:alphaModFix amt="18000"/>
              <a:grayscl/>
            </a:blip>
            <a:srcRect/>
            <a:stretch>
              <a:fillRect t="-1" r="-5638" b="-397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1CA0907-3A8D-40D5-BEBF-E377C9A25B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390895" y="6566756"/>
            <a:ext cx="1098465" cy="125302"/>
            <a:chOff x="5829300" y="415925"/>
            <a:chExt cx="3395663" cy="387350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A17A1B7-A76A-4D86-B035-465D9B11B2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50038" y="542925"/>
              <a:ext cx="415925" cy="255588"/>
            </a:xfrm>
            <a:custGeom>
              <a:avLst/>
              <a:gdLst>
                <a:gd name="T0" fmla="*/ 168 w 193"/>
                <a:gd name="T1" fmla="*/ 0 h 117"/>
                <a:gd name="T2" fmla="*/ 51 w 193"/>
                <a:gd name="T3" fmla="*/ 0 h 117"/>
                <a:gd name="T4" fmla="*/ 21 w 193"/>
                <a:gd name="T5" fmla="*/ 22 h 117"/>
                <a:gd name="T6" fmla="*/ 4 w 193"/>
                <a:gd name="T7" fmla="*/ 87 h 117"/>
                <a:gd name="T8" fmla="*/ 24 w 193"/>
                <a:gd name="T9" fmla="*/ 117 h 117"/>
                <a:gd name="T10" fmla="*/ 149 w 193"/>
                <a:gd name="T11" fmla="*/ 117 h 117"/>
                <a:gd name="T12" fmla="*/ 170 w 193"/>
                <a:gd name="T13" fmla="*/ 93 h 117"/>
                <a:gd name="T14" fmla="*/ 75 w 193"/>
                <a:gd name="T15" fmla="*/ 93 h 117"/>
                <a:gd name="T16" fmla="*/ 69 w 193"/>
                <a:gd name="T17" fmla="*/ 80 h 117"/>
                <a:gd name="T18" fmla="*/ 77 w 193"/>
                <a:gd name="T19" fmla="*/ 48 h 117"/>
                <a:gd name="T20" fmla="*/ 99 w 193"/>
                <a:gd name="T21" fmla="*/ 71 h 117"/>
                <a:gd name="T22" fmla="*/ 158 w 193"/>
                <a:gd name="T23" fmla="*/ 71 h 117"/>
                <a:gd name="T24" fmla="*/ 183 w 193"/>
                <a:gd name="T25" fmla="*/ 45 h 117"/>
                <a:gd name="T26" fmla="*/ 189 w 193"/>
                <a:gd name="T27" fmla="*/ 22 h 117"/>
                <a:gd name="T28" fmla="*/ 168 w 193"/>
                <a:gd name="T29" fmla="*/ 0 h 117"/>
                <a:gd name="T30" fmla="*/ 78 w 193"/>
                <a:gd name="T31" fmla="*/ 45 h 117"/>
                <a:gd name="T32" fmla="*/ 82 w 193"/>
                <a:gd name="T33" fmla="*/ 28 h 117"/>
                <a:gd name="T34" fmla="*/ 90 w 193"/>
                <a:gd name="T35" fmla="*/ 23 h 117"/>
                <a:gd name="T36" fmla="*/ 120 w 193"/>
                <a:gd name="T37" fmla="*/ 23 h 117"/>
                <a:gd name="T38" fmla="*/ 124 w 193"/>
                <a:gd name="T39" fmla="*/ 28 h 117"/>
                <a:gd name="T40" fmla="*/ 121 w 193"/>
                <a:gd name="T41" fmla="*/ 39 h 117"/>
                <a:gd name="T42" fmla="*/ 114 w 193"/>
                <a:gd name="T43" fmla="*/ 45 h 117"/>
                <a:gd name="T44" fmla="*/ 78 w 193"/>
                <a:gd name="T45" fmla="*/ 4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3" h="117">
                  <a:moveTo>
                    <a:pt x="168" y="0"/>
                  </a:moveTo>
                  <a:cubicBezTo>
                    <a:pt x="130" y="0"/>
                    <a:pt x="90" y="0"/>
                    <a:pt x="51" y="0"/>
                  </a:cubicBezTo>
                  <a:cubicBezTo>
                    <a:pt x="38" y="0"/>
                    <a:pt x="25" y="5"/>
                    <a:pt x="21" y="22"/>
                  </a:cubicBezTo>
                  <a:cubicBezTo>
                    <a:pt x="15" y="46"/>
                    <a:pt x="12" y="55"/>
                    <a:pt x="4" y="87"/>
                  </a:cubicBezTo>
                  <a:cubicBezTo>
                    <a:pt x="0" y="101"/>
                    <a:pt x="6" y="117"/>
                    <a:pt x="24" y="117"/>
                  </a:cubicBezTo>
                  <a:cubicBezTo>
                    <a:pt x="64" y="117"/>
                    <a:pt x="109" y="117"/>
                    <a:pt x="149" y="117"/>
                  </a:cubicBezTo>
                  <a:cubicBezTo>
                    <a:pt x="163" y="117"/>
                    <a:pt x="168" y="100"/>
                    <a:pt x="170" y="93"/>
                  </a:cubicBezTo>
                  <a:cubicBezTo>
                    <a:pt x="135" y="93"/>
                    <a:pt x="110" y="93"/>
                    <a:pt x="75" y="93"/>
                  </a:cubicBezTo>
                  <a:cubicBezTo>
                    <a:pt x="67" y="93"/>
                    <a:pt x="67" y="88"/>
                    <a:pt x="69" y="80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9" y="71"/>
                    <a:pt x="99" y="71"/>
                  </a:cubicBezTo>
                  <a:cubicBezTo>
                    <a:pt x="158" y="71"/>
                    <a:pt x="158" y="71"/>
                    <a:pt x="158" y="71"/>
                  </a:cubicBezTo>
                  <a:cubicBezTo>
                    <a:pt x="176" y="71"/>
                    <a:pt x="178" y="63"/>
                    <a:pt x="183" y="45"/>
                  </a:cubicBezTo>
                  <a:cubicBezTo>
                    <a:pt x="185" y="38"/>
                    <a:pt x="187" y="30"/>
                    <a:pt x="189" y="22"/>
                  </a:cubicBezTo>
                  <a:cubicBezTo>
                    <a:pt x="193" y="9"/>
                    <a:pt x="184" y="0"/>
                    <a:pt x="168" y="0"/>
                  </a:cubicBezTo>
                  <a:close/>
                  <a:moveTo>
                    <a:pt x="78" y="45"/>
                  </a:moveTo>
                  <a:cubicBezTo>
                    <a:pt x="82" y="28"/>
                    <a:pt x="82" y="28"/>
                    <a:pt x="82" y="28"/>
                  </a:cubicBezTo>
                  <a:cubicBezTo>
                    <a:pt x="83" y="25"/>
                    <a:pt x="87" y="23"/>
                    <a:pt x="90" y="23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23" y="23"/>
                    <a:pt x="125" y="25"/>
                    <a:pt x="124" y="28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0" y="43"/>
                    <a:pt x="117" y="45"/>
                    <a:pt x="114" y="45"/>
                  </a:cubicBezTo>
                  <a:lnTo>
                    <a:pt x="78" y="45"/>
                  </a:lnTo>
                  <a:close/>
                </a:path>
              </a:pathLst>
            </a:custGeom>
            <a:solidFill>
              <a:srgbClr val="162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6EDD6F5B-2F2F-4A3F-ABA5-30525767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45325" y="542925"/>
              <a:ext cx="420687" cy="255588"/>
            </a:xfrm>
            <a:custGeom>
              <a:avLst/>
              <a:gdLst>
                <a:gd name="T0" fmla="*/ 160 w 196"/>
                <a:gd name="T1" fmla="*/ 0 h 117"/>
                <a:gd name="T2" fmla="*/ 70 w 196"/>
                <a:gd name="T3" fmla="*/ 0 h 117"/>
                <a:gd name="T4" fmla="*/ 26 w 196"/>
                <a:gd name="T5" fmla="*/ 22 h 117"/>
                <a:gd name="T6" fmla="*/ 47 w 196"/>
                <a:gd name="T7" fmla="*/ 22 h 117"/>
                <a:gd name="T8" fmla="*/ 81 w 196"/>
                <a:gd name="T9" fmla="*/ 22 h 117"/>
                <a:gd name="T10" fmla="*/ 84 w 196"/>
                <a:gd name="T11" fmla="*/ 22 h 117"/>
                <a:gd name="T12" fmla="*/ 13 w 196"/>
                <a:gd name="T13" fmla="*/ 70 h 117"/>
                <a:gd name="T14" fmla="*/ 0 w 196"/>
                <a:gd name="T15" fmla="*/ 117 h 117"/>
                <a:gd name="T16" fmla="*/ 44 w 196"/>
                <a:gd name="T17" fmla="*/ 117 h 117"/>
                <a:gd name="T18" fmla="*/ 69 w 196"/>
                <a:gd name="T19" fmla="*/ 97 h 117"/>
                <a:gd name="T20" fmla="*/ 89 w 196"/>
                <a:gd name="T21" fmla="*/ 23 h 117"/>
                <a:gd name="T22" fmla="*/ 116 w 196"/>
                <a:gd name="T23" fmla="*/ 23 h 117"/>
                <a:gd name="T24" fmla="*/ 124 w 196"/>
                <a:gd name="T25" fmla="*/ 38 h 117"/>
                <a:gd name="T26" fmla="*/ 103 w 196"/>
                <a:gd name="T27" fmla="*/ 117 h 117"/>
                <a:gd name="T28" fmla="*/ 147 w 196"/>
                <a:gd name="T29" fmla="*/ 117 h 117"/>
                <a:gd name="T30" fmla="*/ 172 w 196"/>
                <a:gd name="T31" fmla="*/ 97 h 117"/>
                <a:gd name="T32" fmla="*/ 186 w 196"/>
                <a:gd name="T33" fmla="*/ 46 h 117"/>
                <a:gd name="T34" fmla="*/ 160 w 196"/>
                <a:gd name="T3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6" h="117">
                  <a:moveTo>
                    <a:pt x="160" y="0"/>
                  </a:moveTo>
                  <a:cubicBezTo>
                    <a:pt x="129" y="0"/>
                    <a:pt x="98" y="0"/>
                    <a:pt x="70" y="0"/>
                  </a:cubicBezTo>
                  <a:cubicBezTo>
                    <a:pt x="43" y="0"/>
                    <a:pt x="26" y="22"/>
                    <a:pt x="26" y="22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4" y="22"/>
                    <a:pt x="22" y="35"/>
                    <a:pt x="13" y="70"/>
                  </a:cubicBezTo>
                  <a:cubicBezTo>
                    <a:pt x="7" y="92"/>
                    <a:pt x="0" y="117"/>
                    <a:pt x="0" y="117"/>
                  </a:cubicBezTo>
                  <a:cubicBezTo>
                    <a:pt x="15" y="117"/>
                    <a:pt x="29" y="117"/>
                    <a:pt x="44" y="117"/>
                  </a:cubicBezTo>
                  <a:cubicBezTo>
                    <a:pt x="62" y="117"/>
                    <a:pt x="68" y="101"/>
                    <a:pt x="69" y="97"/>
                  </a:cubicBezTo>
                  <a:cubicBezTo>
                    <a:pt x="76" y="72"/>
                    <a:pt x="82" y="47"/>
                    <a:pt x="89" y="23"/>
                  </a:cubicBezTo>
                  <a:cubicBezTo>
                    <a:pt x="97" y="23"/>
                    <a:pt x="108" y="23"/>
                    <a:pt x="116" y="23"/>
                  </a:cubicBezTo>
                  <a:cubicBezTo>
                    <a:pt x="128" y="23"/>
                    <a:pt x="127" y="28"/>
                    <a:pt x="124" y="38"/>
                  </a:cubicBezTo>
                  <a:cubicBezTo>
                    <a:pt x="116" y="67"/>
                    <a:pt x="110" y="93"/>
                    <a:pt x="103" y="117"/>
                  </a:cubicBezTo>
                  <a:cubicBezTo>
                    <a:pt x="117" y="117"/>
                    <a:pt x="132" y="117"/>
                    <a:pt x="147" y="117"/>
                  </a:cubicBezTo>
                  <a:cubicBezTo>
                    <a:pt x="165" y="117"/>
                    <a:pt x="171" y="100"/>
                    <a:pt x="172" y="97"/>
                  </a:cubicBezTo>
                  <a:cubicBezTo>
                    <a:pt x="176" y="79"/>
                    <a:pt x="181" y="63"/>
                    <a:pt x="186" y="46"/>
                  </a:cubicBezTo>
                  <a:cubicBezTo>
                    <a:pt x="192" y="23"/>
                    <a:pt x="196" y="0"/>
                    <a:pt x="160" y="0"/>
                  </a:cubicBezTo>
                  <a:close/>
                </a:path>
              </a:pathLst>
            </a:custGeom>
            <a:solidFill>
              <a:srgbClr val="162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F39C642-8DDC-4CF9-B329-7AD044A141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37288" y="542925"/>
              <a:ext cx="419100" cy="255588"/>
            </a:xfrm>
            <a:custGeom>
              <a:avLst/>
              <a:gdLst>
                <a:gd name="T0" fmla="*/ 182 w 195"/>
                <a:gd name="T1" fmla="*/ 2 h 117"/>
                <a:gd name="T2" fmla="*/ 176 w 195"/>
                <a:gd name="T3" fmla="*/ 0 h 117"/>
                <a:gd name="T4" fmla="*/ 172 w 195"/>
                <a:gd name="T5" fmla="*/ 0 h 117"/>
                <a:gd name="T6" fmla="*/ 53 w 195"/>
                <a:gd name="T7" fmla="*/ 0 h 117"/>
                <a:gd name="T8" fmla="*/ 22 w 195"/>
                <a:gd name="T9" fmla="*/ 22 h 117"/>
                <a:gd name="T10" fmla="*/ 102 w 195"/>
                <a:gd name="T11" fmla="*/ 22 h 117"/>
                <a:gd name="T12" fmla="*/ 113 w 195"/>
                <a:gd name="T13" fmla="*/ 22 h 117"/>
                <a:gd name="T14" fmla="*/ 117 w 195"/>
                <a:gd name="T15" fmla="*/ 22 h 117"/>
                <a:gd name="T16" fmla="*/ 117 w 195"/>
                <a:gd name="T17" fmla="*/ 23 h 117"/>
                <a:gd name="T18" fmla="*/ 127 w 195"/>
                <a:gd name="T19" fmla="*/ 31 h 117"/>
                <a:gd name="T20" fmla="*/ 125 w 195"/>
                <a:gd name="T21" fmla="*/ 41 h 117"/>
                <a:gd name="T22" fmla="*/ 120 w 195"/>
                <a:gd name="T23" fmla="*/ 45 h 117"/>
                <a:gd name="T24" fmla="*/ 62 w 195"/>
                <a:gd name="T25" fmla="*/ 45 h 117"/>
                <a:gd name="T26" fmla="*/ 7 w 195"/>
                <a:gd name="T27" fmla="*/ 81 h 117"/>
                <a:gd name="T28" fmla="*/ 0 w 195"/>
                <a:gd name="T29" fmla="*/ 105 h 117"/>
                <a:gd name="T30" fmla="*/ 0 w 195"/>
                <a:gd name="T31" fmla="*/ 105 h 117"/>
                <a:gd name="T32" fmla="*/ 0 w 195"/>
                <a:gd name="T33" fmla="*/ 106 h 117"/>
                <a:gd name="T34" fmla="*/ 0 w 195"/>
                <a:gd name="T35" fmla="*/ 107 h 117"/>
                <a:gd name="T36" fmla="*/ 2 w 195"/>
                <a:gd name="T37" fmla="*/ 113 h 117"/>
                <a:gd name="T38" fmla="*/ 10 w 195"/>
                <a:gd name="T39" fmla="*/ 117 h 117"/>
                <a:gd name="T40" fmla="*/ 10 w 195"/>
                <a:gd name="T41" fmla="*/ 117 h 117"/>
                <a:gd name="T42" fmla="*/ 44 w 195"/>
                <a:gd name="T43" fmla="*/ 117 h 117"/>
                <a:gd name="T44" fmla="*/ 57 w 195"/>
                <a:gd name="T45" fmla="*/ 117 h 117"/>
                <a:gd name="T46" fmla="*/ 121 w 195"/>
                <a:gd name="T47" fmla="*/ 117 h 117"/>
                <a:gd name="T48" fmla="*/ 126 w 195"/>
                <a:gd name="T49" fmla="*/ 117 h 117"/>
                <a:gd name="T50" fmla="*/ 153 w 195"/>
                <a:gd name="T51" fmla="*/ 117 h 117"/>
                <a:gd name="T52" fmla="*/ 174 w 195"/>
                <a:gd name="T53" fmla="*/ 93 h 117"/>
                <a:gd name="T54" fmla="*/ 126 w 195"/>
                <a:gd name="T55" fmla="*/ 93 h 117"/>
                <a:gd name="T56" fmla="*/ 121 w 195"/>
                <a:gd name="T57" fmla="*/ 93 h 117"/>
                <a:gd name="T58" fmla="*/ 99 w 195"/>
                <a:gd name="T59" fmla="*/ 93 h 117"/>
                <a:gd name="T60" fmla="*/ 94 w 195"/>
                <a:gd name="T61" fmla="*/ 93 h 117"/>
                <a:gd name="T62" fmla="*/ 67 w 195"/>
                <a:gd name="T63" fmla="*/ 93 h 117"/>
                <a:gd name="T64" fmla="*/ 88 w 195"/>
                <a:gd name="T65" fmla="*/ 71 h 117"/>
                <a:gd name="T66" fmla="*/ 99 w 195"/>
                <a:gd name="T67" fmla="*/ 71 h 117"/>
                <a:gd name="T68" fmla="*/ 162 w 195"/>
                <a:gd name="T69" fmla="*/ 71 h 117"/>
                <a:gd name="T70" fmla="*/ 185 w 195"/>
                <a:gd name="T71" fmla="*/ 50 h 117"/>
                <a:gd name="T72" fmla="*/ 193 w 195"/>
                <a:gd name="T73" fmla="*/ 24 h 117"/>
                <a:gd name="T74" fmla="*/ 182 w 195"/>
                <a:gd name="T75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5" h="117">
                  <a:moveTo>
                    <a:pt x="182" y="2"/>
                  </a:moveTo>
                  <a:cubicBezTo>
                    <a:pt x="180" y="1"/>
                    <a:pt x="178" y="1"/>
                    <a:pt x="176" y="0"/>
                  </a:cubicBezTo>
                  <a:cubicBezTo>
                    <a:pt x="175" y="0"/>
                    <a:pt x="174" y="0"/>
                    <a:pt x="172" y="0"/>
                  </a:cubicBezTo>
                  <a:cubicBezTo>
                    <a:pt x="134" y="0"/>
                    <a:pt x="90" y="0"/>
                    <a:pt x="53" y="0"/>
                  </a:cubicBezTo>
                  <a:cubicBezTo>
                    <a:pt x="39" y="0"/>
                    <a:pt x="26" y="7"/>
                    <a:pt x="22" y="22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7" y="22"/>
                    <a:pt x="109" y="22"/>
                    <a:pt x="113" y="22"/>
                  </a:cubicBezTo>
                  <a:cubicBezTo>
                    <a:pt x="117" y="22"/>
                    <a:pt x="117" y="22"/>
                    <a:pt x="117" y="22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25" y="23"/>
                    <a:pt x="129" y="23"/>
                    <a:pt x="127" y="31"/>
                  </a:cubicBezTo>
                  <a:cubicBezTo>
                    <a:pt x="125" y="37"/>
                    <a:pt x="125" y="37"/>
                    <a:pt x="125" y="41"/>
                  </a:cubicBezTo>
                  <a:cubicBezTo>
                    <a:pt x="123" y="45"/>
                    <a:pt x="124" y="45"/>
                    <a:pt x="120" y="45"/>
                  </a:cubicBezTo>
                  <a:cubicBezTo>
                    <a:pt x="119" y="45"/>
                    <a:pt x="107" y="45"/>
                    <a:pt x="62" y="45"/>
                  </a:cubicBezTo>
                  <a:cubicBezTo>
                    <a:pt x="13" y="45"/>
                    <a:pt x="7" y="81"/>
                    <a:pt x="7" y="81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6"/>
                    <a:pt x="0" y="107"/>
                    <a:pt x="0" y="107"/>
                  </a:cubicBezTo>
                  <a:cubicBezTo>
                    <a:pt x="0" y="109"/>
                    <a:pt x="1" y="111"/>
                    <a:pt x="2" y="113"/>
                  </a:cubicBezTo>
                  <a:cubicBezTo>
                    <a:pt x="3" y="115"/>
                    <a:pt x="6" y="117"/>
                    <a:pt x="10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20" y="117"/>
                    <a:pt x="32" y="117"/>
                    <a:pt x="44" y="117"/>
                  </a:cubicBezTo>
                  <a:cubicBezTo>
                    <a:pt x="48" y="117"/>
                    <a:pt x="52" y="117"/>
                    <a:pt x="57" y="117"/>
                  </a:cubicBezTo>
                  <a:cubicBezTo>
                    <a:pt x="79" y="117"/>
                    <a:pt x="101" y="117"/>
                    <a:pt x="121" y="117"/>
                  </a:cubicBezTo>
                  <a:cubicBezTo>
                    <a:pt x="123" y="117"/>
                    <a:pt x="124" y="117"/>
                    <a:pt x="126" y="117"/>
                  </a:cubicBezTo>
                  <a:cubicBezTo>
                    <a:pt x="136" y="117"/>
                    <a:pt x="145" y="117"/>
                    <a:pt x="153" y="117"/>
                  </a:cubicBezTo>
                  <a:cubicBezTo>
                    <a:pt x="168" y="117"/>
                    <a:pt x="172" y="100"/>
                    <a:pt x="174" y="93"/>
                  </a:cubicBezTo>
                  <a:cubicBezTo>
                    <a:pt x="156" y="93"/>
                    <a:pt x="141" y="93"/>
                    <a:pt x="126" y="93"/>
                  </a:cubicBezTo>
                  <a:cubicBezTo>
                    <a:pt x="124" y="93"/>
                    <a:pt x="122" y="93"/>
                    <a:pt x="121" y="93"/>
                  </a:cubicBezTo>
                  <a:cubicBezTo>
                    <a:pt x="114" y="93"/>
                    <a:pt x="106" y="93"/>
                    <a:pt x="99" y="93"/>
                  </a:cubicBezTo>
                  <a:cubicBezTo>
                    <a:pt x="97" y="93"/>
                    <a:pt x="95" y="93"/>
                    <a:pt x="94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72" y="80"/>
                    <a:pt x="73" y="71"/>
                    <a:pt x="88" y="71"/>
                  </a:cubicBezTo>
                  <a:cubicBezTo>
                    <a:pt x="88" y="71"/>
                    <a:pt x="99" y="71"/>
                    <a:pt x="99" y="71"/>
                  </a:cubicBezTo>
                  <a:cubicBezTo>
                    <a:pt x="162" y="71"/>
                    <a:pt x="162" y="71"/>
                    <a:pt x="162" y="71"/>
                  </a:cubicBezTo>
                  <a:cubicBezTo>
                    <a:pt x="180" y="71"/>
                    <a:pt x="181" y="68"/>
                    <a:pt x="185" y="50"/>
                  </a:cubicBezTo>
                  <a:cubicBezTo>
                    <a:pt x="185" y="50"/>
                    <a:pt x="190" y="34"/>
                    <a:pt x="193" y="24"/>
                  </a:cubicBezTo>
                  <a:cubicBezTo>
                    <a:pt x="195" y="13"/>
                    <a:pt x="189" y="5"/>
                    <a:pt x="182" y="2"/>
                  </a:cubicBezTo>
                  <a:close/>
                </a:path>
              </a:pathLst>
            </a:cu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EBB98A0B-4E36-4016-B3B1-A5FFB85082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9300" y="590550"/>
              <a:ext cx="192087" cy="207963"/>
            </a:xfrm>
            <a:custGeom>
              <a:avLst/>
              <a:gdLst>
                <a:gd name="T0" fmla="*/ 75 w 89"/>
                <a:gd name="T1" fmla="*/ 53 h 95"/>
                <a:gd name="T2" fmla="*/ 89 w 89"/>
                <a:gd name="T3" fmla="*/ 0 h 95"/>
                <a:gd name="T4" fmla="*/ 13 w 89"/>
                <a:gd name="T5" fmla="*/ 49 h 95"/>
                <a:gd name="T6" fmla="*/ 0 w 89"/>
                <a:gd name="T7" fmla="*/ 95 h 95"/>
                <a:gd name="T8" fmla="*/ 75 w 89"/>
                <a:gd name="T9" fmla="*/ 5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95">
                  <a:moveTo>
                    <a:pt x="75" y="53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22" y="14"/>
                    <a:pt x="13" y="49"/>
                  </a:cubicBezTo>
                  <a:cubicBezTo>
                    <a:pt x="9" y="65"/>
                    <a:pt x="5" y="80"/>
                    <a:pt x="0" y="95"/>
                  </a:cubicBezTo>
                  <a:cubicBezTo>
                    <a:pt x="20" y="61"/>
                    <a:pt x="60" y="54"/>
                    <a:pt x="75" y="53"/>
                  </a:cubicBezTo>
                  <a:close/>
                </a:path>
              </a:pathLst>
            </a:custGeom>
            <a:solidFill>
              <a:srgbClr val="162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88EFC699-8E5E-482F-BE1F-47C39CF46B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75363" y="711200"/>
              <a:ext cx="1587" cy="4763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002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C1CDCB69-E13D-4A86-9ABB-31CEE952BE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9300" y="415925"/>
              <a:ext cx="411162" cy="382588"/>
            </a:xfrm>
            <a:custGeom>
              <a:avLst/>
              <a:gdLst>
                <a:gd name="T0" fmla="*/ 170 w 191"/>
                <a:gd name="T1" fmla="*/ 58 h 175"/>
                <a:gd name="T2" fmla="*/ 170 w 191"/>
                <a:gd name="T3" fmla="*/ 58 h 175"/>
                <a:gd name="T4" fmla="*/ 170 w 191"/>
                <a:gd name="T5" fmla="*/ 58 h 175"/>
                <a:gd name="T6" fmla="*/ 170 w 191"/>
                <a:gd name="T7" fmla="*/ 58 h 175"/>
                <a:gd name="T8" fmla="*/ 170 w 191"/>
                <a:gd name="T9" fmla="*/ 58 h 175"/>
                <a:gd name="T10" fmla="*/ 164 w 191"/>
                <a:gd name="T11" fmla="*/ 58 h 175"/>
                <a:gd name="T12" fmla="*/ 146 w 191"/>
                <a:gd name="T13" fmla="*/ 58 h 175"/>
                <a:gd name="T14" fmla="*/ 95 w 191"/>
                <a:gd name="T15" fmla="*/ 58 h 175"/>
                <a:gd name="T16" fmla="*/ 111 w 191"/>
                <a:gd name="T17" fmla="*/ 0 h 175"/>
                <a:gd name="T18" fmla="*/ 99 w 191"/>
                <a:gd name="T19" fmla="*/ 0 h 175"/>
                <a:gd name="T20" fmla="*/ 38 w 191"/>
                <a:gd name="T21" fmla="*/ 35 h 175"/>
                <a:gd name="T22" fmla="*/ 26 w 191"/>
                <a:gd name="T23" fmla="*/ 81 h 175"/>
                <a:gd name="T24" fmla="*/ 90 w 191"/>
                <a:gd name="T25" fmla="*/ 80 h 175"/>
                <a:gd name="T26" fmla="*/ 117 w 191"/>
                <a:gd name="T27" fmla="*/ 80 h 175"/>
                <a:gd name="T28" fmla="*/ 127 w 191"/>
                <a:gd name="T29" fmla="*/ 95 h 175"/>
                <a:gd name="T30" fmla="*/ 115 w 191"/>
                <a:gd name="T31" fmla="*/ 135 h 175"/>
                <a:gd name="T32" fmla="*/ 114 w 191"/>
                <a:gd name="T33" fmla="*/ 137 h 175"/>
                <a:gd name="T34" fmla="*/ 114 w 191"/>
                <a:gd name="T35" fmla="*/ 138 h 175"/>
                <a:gd name="T36" fmla="*/ 114 w 191"/>
                <a:gd name="T37" fmla="*/ 138 h 175"/>
                <a:gd name="T38" fmla="*/ 91 w 191"/>
                <a:gd name="T39" fmla="*/ 151 h 175"/>
                <a:gd name="T40" fmla="*/ 91 w 191"/>
                <a:gd name="T41" fmla="*/ 151 h 175"/>
                <a:gd name="T42" fmla="*/ 87 w 191"/>
                <a:gd name="T43" fmla="*/ 151 h 175"/>
                <a:gd name="T44" fmla="*/ 36 w 191"/>
                <a:gd name="T45" fmla="*/ 158 h 175"/>
                <a:gd name="T46" fmla="*/ 33 w 191"/>
                <a:gd name="T47" fmla="*/ 159 h 175"/>
                <a:gd name="T48" fmla="*/ 32 w 191"/>
                <a:gd name="T49" fmla="*/ 159 h 175"/>
                <a:gd name="T50" fmla="*/ 0 w 191"/>
                <a:gd name="T51" fmla="*/ 175 h 175"/>
                <a:gd name="T52" fmla="*/ 64 w 191"/>
                <a:gd name="T53" fmla="*/ 175 h 175"/>
                <a:gd name="T54" fmla="*/ 123 w 191"/>
                <a:gd name="T55" fmla="*/ 175 h 175"/>
                <a:gd name="T56" fmla="*/ 176 w 191"/>
                <a:gd name="T57" fmla="*/ 138 h 175"/>
                <a:gd name="T58" fmla="*/ 191 w 191"/>
                <a:gd name="T59" fmla="*/ 85 h 175"/>
                <a:gd name="T60" fmla="*/ 191 w 191"/>
                <a:gd name="T61" fmla="*/ 81 h 175"/>
                <a:gd name="T62" fmla="*/ 191 w 191"/>
                <a:gd name="T63" fmla="*/ 79 h 175"/>
                <a:gd name="T64" fmla="*/ 170 w 191"/>
                <a:gd name="T65" fmla="*/ 5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1" h="175">
                  <a:moveTo>
                    <a:pt x="170" y="58"/>
                  </a:moveTo>
                  <a:cubicBezTo>
                    <a:pt x="170" y="58"/>
                    <a:pt x="170" y="58"/>
                    <a:pt x="170" y="58"/>
                  </a:cubicBezTo>
                  <a:cubicBezTo>
                    <a:pt x="170" y="58"/>
                    <a:pt x="170" y="58"/>
                    <a:pt x="170" y="58"/>
                  </a:cubicBezTo>
                  <a:cubicBezTo>
                    <a:pt x="170" y="58"/>
                    <a:pt x="170" y="58"/>
                    <a:pt x="170" y="58"/>
                  </a:cubicBezTo>
                  <a:cubicBezTo>
                    <a:pt x="170" y="58"/>
                    <a:pt x="170" y="58"/>
                    <a:pt x="170" y="58"/>
                  </a:cubicBezTo>
                  <a:cubicBezTo>
                    <a:pt x="164" y="58"/>
                    <a:pt x="164" y="58"/>
                    <a:pt x="164" y="58"/>
                  </a:cubicBezTo>
                  <a:cubicBezTo>
                    <a:pt x="158" y="58"/>
                    <a:pt x="152" y="58"/>
                    <a:pt x="146" y="58"/>
                  </a:cubicBezTo>
                  <a:cubicBezTo>
                    <a:pt x="129" y="58"/>
                    <a:pt x="110" y="58"/>
                    <a:pt x="95" y="58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82" y="0"/>
                    <a:pt x="45" y="8"/>
                    <a:pt x="38" y="35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8" y="80"/>
                    <a:pt x="109" y="80"/>
                    <a:pt x="117" y="80"/>
                  </a:cubicBezTo>
                  <a:cubicBezTo>
                    <a:pt x="129" y="80"/>
                    <a:pt x="129" y="85"/>
                    <a:pt x="127" y="95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5" y="136"/>
                    <a:pt x="115" y="136"/>
                    <a:pt x="114" y="137"/>
                  </a:cubicBezTo>
                  <a:cubicBezTo>
                    <a:pt x="114" y="138"/>
                    <a:pt x="114" y="138"/>
                    <a:pt x="114" y="138"/>
                  </a:cubicBezTo>
                  <a:cubicBezTo>
                    <a:pt x="114" y="138"/>
                    <a:pt x="114" y="138"/>
                    <a:pt x="114" y="138"/>
                  </a:cubicBezTo>
                  <a:cubicBezTo>
                    <a:pt x="111" y="148"/>
                    <a:pt x="107" y="151"/>
                    <a:pt x="91" y="151"/>
                  </a:cubicBezTo>
                  <a:cubicBezTo>
                    <a:pt x="91" y="151"/>
                    <a:pt x="91" y="151"/>
                    <a:pt x="91" y="151"/>
                  </a:cubicBezTo>
                  <a:cubicBezTo>
                    <a:pt x="90" y="151"/>
                    <a:pt x="89" y="151"/>
                    <a:pt x="87" y="151"/>
                  </a:cubicBezTo>
                  <a:cubicBezTo>
                    <a:pt x="79" y="151"/>
                    <a:pt x="55" y="153"/>
                    <a:pt x="36" y="158"/>
                  </a:cubicBezTo>
                  <a:cubicBezTo>
                    <a:pt x="35" y="159"/>
                    <a:pt x="34" y="159"/>
                    <a:pt x="33" y="159"/>
                  </a:cubicBezTo>
                  <a:cubicBezTo>
                    <a:pt x="33" y="159"/>
                    <a:pt x="33" y="159"/>
                    <a:pt x="32" y="159"/>
                  </a:cubicBezTo>
                  <a:cubicBezTo>
                    <a:pt x="8" y="167"/>
                    <a:pt x="0" y="175"/>
                    <a:pt x="0" y="175"/>
                  </a:cubicBezTo>
                  <a:cubicBezTo>
                    <a:pt x="64" y="175"/>
                    <a:pt x="64" y="175"/>
                    <a:pt x="64" y="175"/>
                  </a:cubicBezTo>
                  <a:cubicBezTo>
                    <a:pt x="123" y="175"/>
                    <a:pt x="123" y="175"/>
                    <a:pt x="123" y="175"/>
                  </a:cubicBezTo>
                  <a:cubicBezTo>
                    <a:pt x="142" y="175"/>
                    <a:pt x="164" y="175"/>
                    <a:pt x="176" y="138"/>
                  </a:cubicBezTo>
                  <a:cubicBezTo>
                    <a:pt x="191" y="85"/>
                    <a:pt x="191" y="85"/>
                    <a:pt x="191" y="85"/>
                  </a:cubicBezTo>
                  <a:cubicBezTo>
                    <a:pt x="191" y="84"/>
                    <a:pt x="191" y="83"/>
                    <a:pt x="191" y="81"/>
                  </a:cubicBezTo>
                  <a:cubicBezTo>
                    <a:pt x="191" y="81"/>
                    <a:pt x="191" y="80"/>
                    <a:pt x="191" y="79"/>
                  </a:cubicBezTo>
                  <a:cubicBezTo>
                    <a:pt x="191" y="68"/>
                    <a:pt x="182" y="58"/>
                    <a:pt x="170" y="58"/>
                  </a:cubicBezTo>
                  <a:close/>
                </a:path>
              </a:pathLst>
            </a:custGeom>
            <a:solidFill>
              <a:srgbClr val="162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AADEF5A3-230B-41F4-8575-59C26A758C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47063" y="477838"/>
              <a:ext cx="157162" cy="196850"/>
            </a:xfrm>
            <a:custGeom>
              <a:avLst/>
              <a:gdLst>
                <a:gd name="T0" fmla="*/ 68 w 73"/>
                <a:gd name="T1" fmla="*/ 0 h 90"/>
                <a:gd name="T2" fmla="*/ 52 w 73"/>
                <a:gd name="T3" fmla="*/ 0 h 90"/>
                <a:gd name="T4" fmla="*/ 52 w 73"/>
                <a:gd name="T5" fmla="*/ 8 h 90"/>
                <a:gd name="T6" fmla="*/ 52 w 73"/>
                <a:gd name="T7" fmla="*/ 15 h 90"/>
                <a:gd name="T8" fmla="*/ 52 w 73"/>
                <a:gd name="T9" fmla="*/ 33 h 90"/>
                <a:gd name="T10" fmla="*/ 20 w 73"/>
                <a:gd name="T11" fmla="*/ 33 h 90"/>
                <a:gd name="T12" fmla="*/ 20 w 73"/>
                <a:gd name="T13" fmla="*/ 5 h 90"/>
                <a:gd name="T14" fmla="*/ 15 w 73"/>
                <a:gd name="T15" fmla="*/ 1 h 90"/>
                <a:gd name="T16" fmla="*/ 0 w 73"/>
                <a:gd name="T17" fmla="*/ 1 h 90"/>
                <a:gd name="T18" fmla="*/ 0 w 73"/>
                <a:gd name="T19" fmla="*/ 10 h 90"/>
                <a:gd name="T20" fmla="*/ 0 w 73"/>
                <a:gd name="T21" fmla="*/ 15 h 90"/>
                <a:gd name="T22" fmla="*/ 0 w 73"/>
                <a:gd name="T23" fmla="*/ 81 h 90"/>
                <a:gd name="T24" fmla="*/ 2 w 73"/>
                <a:gd name="T25" fmla="*/ 87 h 90"/>
                <a:gd name="T26" fmla="*/ 9 w 73"/>
                <a:gd name="T27" fmla="*/ 90 h 90"/>
                <a:gd name="T28" fmla="*/ 63 w 73"/>
                <a:gd name="T29" fmla="*/ 90 h 90"/>
                <a:gd name="T30" fmla="*/ 70 w 73"/>
                <a:gd name="T31" fmla="*/ 87 h 90"/>
                <a:gd name="T32" fmla="*/ 73 w 73"/>
                <a:gd name="T33" fmla="*/ 81 h 90"/>
                <a:gd name="T34" fmla="*/ 73 w 73"/>
                <a:gd name="T35" fmla="*/ 4 h 90"/>
                <a:gd name="T36" fmla="*/ 68 w 73"/>
                <a:gd name="T37" fmla="*/ 0 h 90"/>
                <a:gd name="T38" fmla="*/ 52 w 73"/>
                <a:gd name="T39" fmla="*/ 79 h 90"/>
                <a:gd name="T40" fmla="*/ 20 w 73"/>
                <a:gd name="T41" fmla="*/ 79 h 90"/>
                <a:gd name="T42" fmla="*/ 20 w 73"/>
                <a:gd name="T43" fmla="*/ 45 h 90"/>
                <a:gd name="T44" fmla="*/ 52 w 73"/>
                <a:gd name="T45" fmla="*/ 45 h 90"/>
                <a:gd name="T46" fmla="*/ 52 w 73"/>
                <a:gd name="T47" fmla="*/ 7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3" h="90">
                  <a:moveTo>
                    <a:pt x="68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2"/>
                    <a:pt x="18" y="1"/>
                    <a:pt x="15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3"/>
                    <a:pt x="0" y="86"/>
                    <a:pt x="2" y="87"/>
                  </a:cubicBezTo>
                  <a:cubicBezTo>
                    <a:pt x="4" y="89"/>
                    <a:pt x="6" y="90"/>
                    <a:pt x="9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6" y="90"/>
                    <a:pt x="68" y="89"/>
                    <a:pt x="70" y="87"/>
                  </a:cubicBezTo>
                  <a:cubicBezTo>
                    <a:pt x="72" y="86"/>
                    <a:pt x="73" y="83"/>
                    <a:pt x="73" y="81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1"/>
                    <a:pt x="71" y="0"/>
                    <a:pt x="68" y="0"/>
                  </a:cubicBezTo>
                  <a:close/>
                  <a:moveTo>
                    <a:pt x="52" y="79"/>
                  </a:moveTo>
                  <a:cubicBezTo>
                    <a:pt x="20" y="79"/>
                    <a:pt x="20" y="79"/>
                    <a:pt x="20" y="79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52" y="45"/>
                    <a:pt x="52" y="45"/>
                    <a:pt x="52" y="45"/>
                  </a:cubicBezTo>
                  <a:lnTo>
                    <a:pt x="52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A2DB0E24-8512-4372-B1DC-CAA36D01EC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8675" y="460375"/>
              <a:ext cx="46037" cy="338138"/>
            </a:xfrm>
            <a:custGeom>
              <a:avLst/>
              <a:gdLst>
                <a:gd name="T0" fmla="*/ 17 w 21"/>
                <a:gd name="T1" fmla="*/ 0 h 155"/>
                <a:gd name="T2" fmla="*/ 0 w 21"/>
                <a:gd name="T3" fmla="*/ 0 h 155"/>
                <a:gd name="T4" fmla="*/ 0 w 21"/>
                <a:gd name="T5" fmla="*/ 9 h 155"/>
                <a:gd name="T6" fmla="*/ 0 w 21"/>
                <a:gd name="T7" fmla="*/ 155 h 155"/>
                <a:gd name="T8" fmla="*/ 12 w 21"/>
                <a:gd name="T9" fmla="*/ 155 h 155"/>
                <a:gd name="T10" fmla="*/ 21 w 21"/>
                <a:gd name="T11" fmla="*/ 139 h 155"/>
                <a:gd name="T12" fmla="*/ 21 w 21"/>
                <a:gd name="T13" fmla="*/ 6 h 155"/>
                <a:gd name="T14" fmla="*/ 17 w 21"/>
                <a:gd name="T1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55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8" y="155"/>
                    <a:pt x="21" y="150"/>
                    <a:pt x="21" y="139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3"/>
                    <a:pt x="20" y="1"/>
                    <a:pt x="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206DCF6A-A4CB-4891-B80B-1831A48A4A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83688" y="460375"/>
              <a:ext cx="41275" cy="233363"/>
            </a:xfrm>
            <a:custGeom>
              <a:avLst/>
              <a:gdLst>
                <a:gd name="T0" fmla="*/ 19 w 19"/>
                <a:gd name="T1" fmla="*/ 89 h 107"/>
                <a:gd name="T2" fmla="*/ 19 w 19"/>
                <a:gd name="T3" fmla="*/ 6 h 107"/>
                <a:gd name="T4" fmla="*/ 15 w 19"/>
                <a:gd name="T5" fmla="*/ 0 h 107"/>
                <a:gd name="T6" fmla="*/ 0 w 19"/>
                <a:gd name="T7" fmla="*/ 0 h 107"/>
                <a:gd name="T8" fmla="*/ 0 w 19"/>
                <a:gd name="T9" fmla="*/ 9 h 107"/>
                <a:gd name="T10" fmla="*/ 0 w 19"/>
                <a:gd name="T11" fmla="*/ 23 h 107"/>
                <a:gd name="T12" fmla="*/ 0 w 19"/>
                <a:gd name="T13" fmla="*/ 107 h 107"/>
                <a:gd name="T14" fmla="*/ 10 w 19"/>
                <a:gd name="T15" fmla="*/ 107 h 107"/>
                <a:gd name="T16" fmla="*/ 19 w 19"/>
                <a:gd name="T17" fmla="*/ 8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07">
                  <a:moveTo>
                    <a:pt x="19" y="89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9" y="3"/>
                    <a:pt x="19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10" y="107"/>
                    <a:pt x="10" y="107"/>
                    <a:pt x="10" y="107"/>
                  </a:cubicBezTo>
                  <a:cubicBezTo>
                    <a:pt x="16" y="107"/>
                    <a:pt x="19" y="101"/>
                    <a:pt x="19" y="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025DA96-D668-4096-A424-D1673167C8A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13813" y="460375"/>
              <a:ext cx="239712" cy="222250"/>
            </a:xfrm>
            <a:custGeom>
              <a:avLst/>
              <a:gdLst>
                <a:gd name="T0" fmla="*/ 65 w 111"/>
                <a:gd name="T1" fmla="*/ 69 h 102"/>
                <a:gd name="T2" fmla="*/ 80 w 111"/>
                <a:gd name="T3" fmla="*/ 48 h 102"/>
                <a:gd name="T4" fmla="*/ 91 w 111"/>
                <a:gd name="T5" fmla="*/ 48 h 102"/>
                <a:gd name="T6" fmla="*/ 91 w 111"/>
                <a:gd name="T7" fmla="*/ 102 h 102"/>
                <a:gd name="T8" fmla="*/ 101 w 111"/>
                <a:gd name="T9" fmla="*/ 102 h 102"/>
                <a:gd name="T10" fmla="*/ 111 w 111"/>
                <a:gd name="T11" fmla="*/ 84 h 102"/>
                <a:gd name="T12" fmla="*/ 111 w 111"/>
                <a:gd name="T13" fmla="*/ 6 h 102"/>
                <a:gd name="T14" fmla="*/ 106 w 111"/>
                <a:gd name="T15" fmla="*/ 0 h 102"/>
                <a:gd name="T16" fmla="*/ 91 w 111"/>
                <a:gd name="T17" fmla="*/ 0 h 102"/>
                <a:gd name="T18" fmla="*/ 91 w 111"/>
                <a:gd name="T19" fmla="*/ 9 h 102"/>
                <a:gd name="T20" fmla="*/ 91 w 111"/>
                <a:gd name="T21" fmla="*/ 23 h 102"/>
                <a:gd name="T22" fmla="*/ 91 w 111"/>
                <a:gd name="T23" fmla="*/ 36 h 102"/>
                <a:gd name="T24" fmla="*/ 80 w 111"/>
                <a:gd name="T25" fmla="*/ 36 h 102"/>
                <a:gd name="T26" fmla="*/ 46 w 111"/>
                <a:gd name="T27" fmla="*/ 7 h 102"/>
                <a:gd name="T28" fmla="*/ 34 w 111"/>
                <a:gd name="T29" fmla="*/ 7 h 102"/>
                <a:gd name="T30" fmla="*/ 10 w 111"/>
                <a:gd name="T31" fmla="*/ 18 h 102"/>
                <a:gd name="T32" fmla="*/ 0 w 111"/>
                <a:gd name="T33" fmla="*/ 41 h 102"/>
                <a:gd name="T34" fmla="*/ 13 w 111"/>
                <a:gd name="T35" fmla="*/ 67 h 102"/>
                <a:gd name="T36" fmla="*/ 41 w 111"/>
                <a:gd name="T37" fmla="*/ 76 h 102"/>
                <a:gd name="T38" fmla="*/ 65 w 111"/>
                <a:gd name="T39" fmla="*/ 69 h 102"/>
                <a:gd name="T40" fmla="*/ 27 w 111"/>
                <a:gd name="T41" fmla="*/ 57 h 102"/>
                <a:gd name="T42" fmla="*/ 21 w 111"/>
                <a:gd name="T43" fmla="*/ 41 h 102"/>
                <a:gd name="T44" fmla="*/ 27 w 111"/>
                <a:gd name="T45" fmla="*/ 24 h 102"/>
                <a:gd name="T46" fmla="*/ 40 w 111"/>
                <a:gd name="T47" fmla="*/ 18 h 102"/>
                <a:gd name="T48" fmla="*/ 53 w 111"/>
                <a:gd name="T49" fmla="*/ 24 h 102"/>
                <a:gd name="T50" fmla="*/ 59 w 111"/>
                <a:gd name="T51" fmla="*/ 41 h 102"/>
                <a:gd name="T52" fmla="*/ 53 w 111"/>
                <a:gd name="T53" fmla="*/ 57 h 102"/>
                <a:gd name="T54" fmla="*/ 40 w 111"/>
                <a:gd name="T55" fmla="*/ 63 h 102"/>
                <a:gd name="T56" fmla="*/ 27 w 111"/>
                <a:gd name="T57" fmla="*/ 5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1" h="102">
                  <a:moveTo>
                    <a:pt x="65" y="69"/>
                  </a:moveTo>
                  <a:cubicBezTo>
                    <a:pt x="73" y="64"/>
                    <a:pt x="78" y="57"/>
                    <a:pt x="80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102"/>
                    <a:pt x="91" y="102"/>
                    <a:pt x="91" y="102"/>
                  </a:cubicBezTo>
                  <a:cubicBezTo>
                    <a:pt x="101" y="102"/>
                    <a:pt x="101" y="102"/>
                    <a:pt x="101" y="102"/>
                  </a:cubicBezTo>
                  <a:cubicBezTo>
                    <a:pt x="108" y="102"/>
                    <a:pt x="111" y="96"/>
                    <a:pt x="111" y="84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3"/>
                    <a:pt x="111" y="0"/>
                    <a:pt x="106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79" y="20"/>
                    <a:pt x="67" y="10"/>
                    <a:pt x="46" y="7"/>
                  </a:cubicBezTo>
                  <a:cubicBezTo>
                    <a:pt x="46" y="7"/>
                    <a:pt x="41" y="6"/>
                    <a:pt x="34" y="7"/>
                  </a:cubicBezTo>
                  <a:cubicBezTo>
                    <a:pt x="24" y="9"/>
                    <a:pt x="16" y="12"/>
                    <a:pt x="10" y="18"/>
                  </a:cubicBezTo>
                  <a:cubicBezTo>
                    <a:pt x="3" y="24"/>
                    <a:pt x="0" y="32"/>
                    <a:pt x="0" y="41"/>
                  </a:cubicBezTo>
                  <a:cubicBezTo>
                    <a:pt x="0" y="52"/>
                    <a:pt x="5" y="61"/>
                    <a:pt x="13" y="67"/>
                  </a:cubicBezTo>
                  <a:cubicBezTo>
                    <a:pt x="21" y="73"/>
                    <a:pt x="30" y="76"/>
                    <a:pt x="41" y="76"/>
                  </a:cubicBezTo>
                  <a:cubicBezTo>
                    <a:pt x="50" y="76"/>
                    <a:pt x="58" y="74"/>
                    <a:pt x="65" y="69"/>
                  </a:cubicBezTo>
                  <a:close/>
                  <a:moveTo>
                    <a:pt x="27" y="57"/>
                  </a:moveTo>
                  <a:cubicBezTo>
                    <a:pt x="23" y="53"/>
                    <a:pt x="21" y="48"/>
                    <a:pt x="21" y="41"/>
                  </a:cubicBezTo>
                  <a:cubicBezTo>
                    <a:pt x="21" y="33"/>
                    <a:pt x="23" y="28"/>
                    <a:pt x="27" y="24"/>
                  </a:cubicBezTo>
                  <a:cubicBezTo>
                    <a:pt x="31" y="20"/>
                    <a:pt x="35" y="18"/>
                    <a:pt x="40" y="18"/>
                  </a:cubicBezTo>
                  <a:cubicBezTo>
                    <a:pt x="45" y="18"/>
                    <a:pt x="50" y="20"/>
                    <a:pt x="53" y="24"/>
                  </a:cubicBezTo>
                  <a:cubicBezTo>
                    <a:pt x="57" y="28"/>
                    <a:pt x="59" y="33"/>
                    <a:pt x="59" y="41"/>
                  </a:cubicBezTo>
                  <a:cubicBezTo>
                    <a:pt x="59" y="48"/>
                    <a:pt x="57" y="53"/>
                    <a:pt x="53" y="57"/>
                  </a:cubicBezTo>
                  <a:cubicBezTo>
                    <a:pt x="50" y="61"/>
                    <a:pt x="45" y="63"/>
                    <a:pt x="40" y="63"/>
                  </a:cubicBezTo>
                  <a:cubicBezTo>
                    <a:pt x="35" y="63"/>
                    <a:pt x="31" y="61"/>
                    <a:pt x="27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5674844F-28AF-4EE5-B5F1-3A4629CB69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61438" y="663575"/>
              <a:ext cx="254000" cy="122238"/>
            </a:xfrm>
            <a:custGeom>
              <a:avLst/>
              <a:gdLst>
                <a:gd name="T0" fmla="*/ 109 w 118"/>
                <a:gd name="T1" fmla="*/ 45 h 56"/>
                <a:gd name="T2" fmla="*/ 28 w 118"/>
                <a:gd name="T3" fmla="*/ 45 h 56"/>
                <a:gd name="T4" fmla="*/ 28 w 118"/>
                <a:gd name="T5" fmla="*/ 4 h 56"/>
                <a:gd name="T6" fmla="*/ 24 w 118"/>
                <a:gd name="T7" fmla="*/ 0 h 56"/>
                <a:gd name="T8" fmla="*/ 0 w 118"/>
                <a:gd name="T9" fmla="*/ 0 h 56"/>
                <a:gd name="T10" fmla="*/ 8 w 118"/>
                <a:gd name="T11" fmla="*/ 10 h 56"/>
                <a:gd name="T12" fmla="*/ 8 w 118"/>
                <a:gd name="T13" fmla="*/ 10 h 56"/>
                <a:gd name="T14" fmla="*/ 8 w 118"/>
                <a:gd name="T15" fmla="*/ 47 h 56"/>
                <a:gd name="T16" fmla="*/ 11 w 118"/>
                <a:gd name="T17" fmla="*/ 54 h 56"/>
                <a:gd name="T18" fmla="*/ 17 w 118"/>
                <a:gd name="T19" fmla="*/ 56 h 56"/>
                <a:gd name="T20" fmla="*/ 117 w 118"/>
                <a:gd name="T21" fmla="*/ 56 h 56"/>
                <a:gd name="T22" fmla="*/ 118 w 118"/>
                <a:gd name="T23" fmla="*/ 56 h 56"/>
                <a:gd name="T24" fmla="*/ 109 w 118"/>
                <a:gd name="T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56">
                  <a:moveTo>
                    <a:pt x="109" y="45"/>
                  </a:moveTo>
                  <a:cubicBezTo>
                    <a:pt x="28" y="45"/>
                    <a:pt x="28" y="45"/>
                    <a:pt x="28" y="4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1"/>
                    <a:pt x="27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6" y="9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50"/>
                    <a:pt x="9" y="52"/>
                    <a:pt x="11" y="54"/>
                  </a:cubicBezTo>
                  <a:cubicBezTo>
                    <a:pt x="12" y="55"/>
                    <a:pt x="14" y="56"/>
                    <a:pt x="17" y="56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7" y="56"/>
                    <a:pt x="117" y="56"/>
                    <a:pt x="118" y="56"/>
                  </a:cubicBezTo>
                  <a:cubicBezTo>
                    <a:pt x="118" y="46"/>
                    <a:pt x="109" y="45"/>
                    <a:pt x="109" y="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FB8CB7F1-884C-45B1-86B2-BC6162C6B1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69325" y="658813"/>
              <a:ext cx="306387" cy="139700"/>
            </a:xfrm>
            <a:custGeom>
              <a:avLst/>
              <a:gdLst>
                <a:gd name="T0" fmla="*/ 134 w 142"/>
                <a:gd name="T1" fmla="*/ 0 h 64"/>
                <a:gd name="T2" fmla="*/ 3 w 142"/>
                <a:gd name="T3" fmla="*/ 0 h 64"/>
                <a:gd name="T4" fmla="*/ 0 w 142"/>
                <a:gd name="T5" fmla="*/ 0 h 64"/>
                <a:gd name="T6" fmla="*/ 1 w 142"/>
                <a:gd name="T7" fmla="*/ 1 h 64"/>
                <a:gd name="T8" fmla="*/ 11 w 142"/>
                <a:gd name="T9" fmla="*/ 12 h 64"/>
                <a:gd name="T10" fmla="*/ 63 w 142"/>
                <a:gd name="T11" fmla="*/ 12 h 64"/>
                <a:gd name="T12" fmla="*/ 63 w 142"/>
                <a:gd name="T13" fmla="*/ 64 h 64"/>
                <a:gd name="T14" fmla="*/ 75 w 142"/>
                <a:gd name="T15" fmla="*/ 64 h 64"/>
                <a:gd name="T16" fmla="*/ 85 w 142"/>
                <a:gd name="T17" fmla="*/ 46 h 64"/>
                <a:gd name="T18" fmla="*/ 85 w 142"/>
                <a:gd name="T19" fmla="*/ 12 h 64"/>
                <a:gd name="T20" fmla="*/ 141 w 142"/>
                <a:gd name="T21" fmla="*/ 12 h 64"/>
                <a:gd name="T22" fmla="*/ 142 w 142"/>
                <a:gd name="T23" fmla="*/ 12 h 64"/>
                <a:gd name="T24" fmla="*/ 142 w 142"/>
                <a:gd name="T25" fmla="*/ 11 h 64"/>
                <a:gd name="T26" fmla="*/ 134 w 142"/>
                <a:gd name="T2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" h="64">
                  <a:moveTo>
                    <a:pt x="13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2"/>
                    <a:pt x="11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81" y="64"/>
                    <a:pt x="85" y="58"/>
                    <a:pt x="85" y="46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12"/>
                    <a:pt x="142" y="12"/>
                    <a:pt x="142" y="12"/>
                  </a:cubicBezTo>
                  <a:cubicBezTo>
                    <a:pt x="142" y="12"/>
                    <a:pt x="142" y="11"/>
                    <a:pt x="142" y="11"/>
                  </a:cubicBezTo>
                  <a:cubicBezTo>
                    <a:pt x="142" y="1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91FAE321-D505-4B8F-A5B8-9C2DAF631D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8563" y="596900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CC909AD9-28FD-4660-836D-9C008CE31D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0625" y="536575"/>
              <a:ext cx="1587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48CDF532-F85A-46A1-B8F9-1320F2D3B8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0625" y="468313"/>
              <a:ext cx="1587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CF7CE7C-540E-4C65-A452-E4B60D2785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05838" y="468313"/>
              <a:ext cx="246062" cy="157163"/>
            </a:xfrm>
            <a:custGeom>
              <a:avLst/>
              <a:gdLst>
                <a:gd name="T0" fmla="*/ 100 w 114"/>
                <a:gd name="T1" fmla="*/ 59 h 72"/>
                <a:gd name="T2" fmla="*/ 99 w 114"/>
                <a:gd name="T3" fmla="*/ 59 h 72"/>
                <a:gd name="T4" fmla="*/ 21 w 114"/>
                <a:gd name="T5" fmla="*/ 59 h 72"/>
                <a:gd name="T6" fmla="*/ 21 w 114"/>
                <a:gd name="T7" fmla="*/ 43 h 72"/>
                <a:gd name="T8" fmla="*/ 107 w 114"/>
                <a:gd name="T9" fmla="*/ 43 h 72"/>
                <a:gd name="T10" fmla="*/ 109 w 114"/>
                <a:gd name="T11" fmla="*/ 43 h 72"/>
                <a:gd name="T12" fmla="*/ 96 w 114"/>
                <a:gd name="T13" fmla="*/ 31 h 72"/>
                <a:gd name="T14" fmla="*/ 95 w 114"/>
                <a:gd name="T15" fmla="*/ 31 h 72"/>
                <a:gd name="T16" fmla="*/ 21 w 114"/>
                <a:gd name="T17" fmla="*/ 31 h 72"/>
                <a:gd name="T18" fmla="*/ 21 w 114"/>
                <a:gd name="T19" fmla="*/ 14 h 72"/>
                <a:gd name="T20" fmla="*/ 109 w 114"/>
                <a:gd name="T21" fmla="*/ 14 h 72"/>
                <a:gd name="T22" fmla="*/ 109 w 114"/>
                <a:gd name="T23" fmla="*/ 14 h 72"/>
                <a:gd name="T24" fmla="*/ 109 w 114"/>
                <a:gd name="T25" fmla="*/ 13 h 72"/>
                <a:gd name="T26" fmla="*/ 96 w 114"/>
                <a:gd name="T27" fmla="*/ 0 h 72"/>
                <a:gd name="T28" fmla="*/ 95 w 114"/>
                <a:gd name="T29" fmla="*/ 0 h 72"/>
                <a:gd name="T30" fmla="*/ 0 w 114"/>
                <a:gd name="T31" fmla="*/ 0 h 72"/>
                <a:gd name="T32" fmla="*/ 0 w 114"/>
                <a:gd name="T33" fmla="*/ 10 h 72"/>
                <a:gd name="T34" fmla="*/ 0 w 114"/>
                <a:gd name="T35" fmla="*/ 19 h 72"/>
                <a:gd name="T36" fmla="*/ 0 w 114"/>
                <a:gd name="T37" fmla="*/ 62 h 72"/>
                <a:gd name="T38" fmla="*/ 9 w 114"/>
                <a:gd name="T39" fmla="*/ 72 h 72"/>
                <a:gd name="T40" fmla="*/ 113 w 114"/>
                <a:gd name="T41" fmla="*/ 72 h 72"/>
                <a:gd name="T42" fmla="*/ 114 w 114"/>
                <a:gd name="T43" fmla="*/ 72 h 72"/>
                <a:gd name="T44" fmla="*/ 100 w 114"/>
                <a:gd name="T45" fmla="*/ 5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72">
                  <a:moveTo>
                    <a:pt x="100" y="59"/>
                  </a:moveTo>
                  <a:cubicBezTo>
                    <a:pt x="99" y="59"/>
                    <a:pt x="99" y="59"/>
                    <a:pt x="99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8" y="43"/>
                    <a:pt x="109" y="43"/>
                    <a:pt x="109" y="43"/>
                  </a:cubicBezTo>
                  <a:cubicBezTo>
                    <a:pt x="109" y="32"/>
                    <a:pt x="99" y="31"/>
                    <a:pt x="96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9" y="14"/>
                    <a:pt x="109" y="14"/>
                    <a:pt x="109" y="13"/>
                  </a:cubicBezTo>
                  <a:cubicBezTo>
                    <a:pt x="109" y="2"/>
                    <a:pt x="99" y="0"/>
                    <a:pt x="96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9"/>
                    <a:pt x="3" y="72"/>
                    <a:pt x="9" y="72"/>
                  </a:cubicBezTo>
                  <a:cubicBezTo>
                    <a:pt x="113" y="72"/>
                    <a:pt x="113" y="72"/>
                    <a:pt x="113" y="72"/>
                  </a:cubicBezTo>
                  <a:cubicBezTo>
                    <a:pt x="113" y="72"/>
                    <a:pt x="113" y="72"/>
                    <a:pt x="114" y="72"/>
                  </a:cubicBezTo>
                  <a:cubicBezTo>
                    <a:pt x="113" y="61"/>
                    <a:pt x="104" y="59"/>
                    <a:pt x="100" y="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322B0384-429B-4BCC-87D7-33281602C7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1913" y="460375"/>
              <a:ext cx="19050" cy="342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29" name="Rectangle 22">
              <a:extLst>
                <a:ext uri="{FF2B5EF4-FFF2-40B4-BE49-F238E27FC236}">
                  <a16:creationId xmlns:a16="http://schemas.microsoft.com/office/drawing/2014/main" id="{986FA3BD-7F07-4FE7-9884-4A3F7C74D7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99425" y="460375"/>
              <a:ext cx="22225" cy="342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9F030F8F-9B89-4920-AE04-F890ECFE93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54938" y="646113"/>
              <a:ext cx="293687" cy="152400"/>
            </a:xfrm>
            <a:custGeom>
              <a:avLst/>
              <a:gdLst>
                <a:gd name="T0" fmla="*/ 126 w 136"/>
                <a:gd name="T1" fmla="*/ 0 h 70"/>
                <a:gd name="T2" fmla="*/ 0 w 136"/>
                <a:gd name="T3" fmla="*/ 0 h 70"/>
                <a:gd name="T4" fmla="*/ 0 w 136"/>
                <a:gd name="T5" fmla="*/ 0 h 70"/>
                <a:gd name="T6" fmla="*/ 10 w 136"/>
                <a:gd name="T7" fmla="*/ 12 h 70"/>
                <a:gd name="T8" fmla="*/ 12 w 136"/>
                <a:gd name="T9" fmla="*/ 12 h 70"/>
                <a:gd name="T10" fmla="*/ 60 w 136"/>
                <a:gd name="T11" fmla="*/ 12 h 70"/>
                <a:gd name="T12" fmla="*/ 60 w 136"/>
                <a:gd name="T13" fmla="*/ 70 h 70"/>
                <a:gd name="T14" fmla="*/ 66 w 136"/>
                <a:gd name="T15" fmla="*/ 70 h 70"/>
                <a:gd name="T16" fmla="*/ 81 w 136"/>
                <a:gd name="T17" fmla="*/ 52 h 70"/>
                <a:gd name="T18" fmla="*/ 81 w 136"/>
                <a:gd name="T19" fmla="*/ 12 h 70"/>
                <a:gd name="T20" fmla="*/ 136 w 136"/>
                <a:gd name="T21" fmla="*/ 12 h 70"/>
                <a:gd name="T22" fmla="*/ 126 w 136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70">
                  <a:moveTo>
                    <a:pt x="126" y="0"/>
                  </a:moveTo>
                  <a:cubicBezTo>
                    <a:pt x="123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12"/>
                    <a:pt x="10" y="12"/>
                  </a:cubicBezTo>
                  <a:cubicBezTo>
                    <a:pt x="11" y="12"/>
                    <a:pt x="11" y="12"/>
                    <a:pt x="12" y="1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73" y="70"/>
                    <a:pt x="81" y="64"/>
                    <a:pt x="81" y="52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6" y="3"/>
                    <a:pt x="129" y="0"/>
                    <a:pt x="1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866AFE1-66D6-4881-BD04-DF0446A3A1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64463" y="474663"/>
              <a:ext cx="274637" cy="155575"/>
            </a:xfrm>
            <a:custGeom>
              <a:avLst/>
              <a:gdLst>
                <a:gd name="T0" fmla="*/ 115 w 128"/>
                <a:gd name="T1" fmla="*/ 71 h 71"/>
                <a:gd name="T2" fmla="*/ 112 w 128"/>
                <a:gd name="T3" fmla="*/ 49 h 71"/>
                <a:gd name="T4" fmla="*/ 112 w 128"/>
                <a:gd name="T5" fmla="*/ 49 h 71"/>
                <a:gd name="T6" fmla="*/ 84 w 128"/>
                <a:gd name="T7" fmla="*/ 36 h 71"/>
                <a:gd name="T8" fmla="*/ 97 w 128"/>
                <a:gd name="T9" fmla="*/ 22 h 71"/>
                <a:gd name="T10" fmla="*/ 107 w 128"/>
                <a:gd name="T11" fmla="*/ 4 h 71"/>
                <a:gd name="T12" fmla="*/ 101 w 128"/>
                <a:gd name="T13" fmla="*/ 0 h 71"/>
                <a:gd name="T14" fmla="*/ 17 w 128"/>
                <a:gd name="T15" fmla="*/ 0 h 71"/>
                <a:gd name="T16" fmla="*/ 27 w 128"/>
                <a:gd name="T17" fmla="*/ 12 h 71"/>
                <a:gd name="T18" fmla="*/ 80 w 128"/>
                <a:gd name="T19" fmla="*/ 12 h 71"/>
                <a:gd name="T20" fmla="*/ 50 w 128"/>
                <a:gd name="T21" fmla="*/ 42 h 71"/>
                <a:gd name="T22" fmla="*/ 11 w 128"/>
                <a:gd name="T23" fmla="*/ 61 h 71"/>
                <a:gd name="T24" fmla="*/ 0 w 128"/>
                <a:gd name="T25" fmla="*/ 67 h 71"/>
                <a:gd name="T26" fmla="*/ 8 w 128"/>
                <a:gd name="T27" fmla="*/ 70 h 71"/>
                <a:gd name="T28" fmla="*/ 15 w 128"/>
                <a:gd name="T29" fmla="*/ 69 h 71"/>
                <a:gd name="T30" fmla="*/ 75 w 128"/>
                <a:gd name="T31" fmla="*/ 43 h 71"/>
                <a:gd name="T32" fmla="*/ 115 w 128"/>
                <a:gd name="T3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71">
                  <a:moveTo>
                    <a:pt x="115" y="71"/>
                  </a:moveTo>
                  <a:cubicBezTo>
                    <a:pt x="128" y="59"/>
                    <a:pt x="118" y="52"/>
                    <a:pt x="112" y="49"/>
                  </a:cubicBezTo>
                  <a:cubicBezTo>
                    <a:pt x="106" y="46"/>
                    <a:pt x="112" y="49"/>
                    <a:pt x="112" y="49"/>
                  </a:cubicBezTo>
                  <a:cubicBezTo>
                    <a:pt x="84" y="36"/>
                    <a:pt x="84" y="36"/>
                    <a:pt x="84" y="36"/>
                  </a:cubicBezTo>
                  <a:cubicBezTo>
                    <a:pt x="91" y="27"/>
                    <a:pt x="96" y="23"/>
                    <a:pt x="97" y="22"/>
                  </a:cubicBezTo>
                  <a:cubicBezTo>
                    <a:pt x="104" y="14"/>
                    <a:pt x="107" y="8"/>
                    <a:pt x="107" y="4"/>
                  </a:cubicBezTo>
                  <a:cubicBezTo>
                    <a:pt x="107" y="1"/>
                    <a:pt x="105" y="0"/>
                    <a:pt x="10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12"/>
                    <a:pt x="27" y="12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5" y="22"/>
                    <a:pt x="65" y="32"/>
                    <a:pt x="50" y="42"/>
                  </a:cubicBezTo>
                  <a:cubicBezTo>
                    <a:pt x="36" y="51"/>
                    <a:pt x="23" y="57"/>
                    <a:pt x="11" y="61"/>
                  </a:cubicBezTo>
                  <a:cubicBezTo>
                    <a:pt x="4" y="63"/>
                    <a:pt x="0" y="65"/>
                    <a:pt x="0" y="67"/>
                  </a:cubicBezTo>
                  <a:cubicBezTo>
                    <a:pt x="0" y="69"/>
                    <a:pt x="3" y="70"/>
                    <a:pt x="8" y="70"/>
                  </a:cubicBezTo>
                  <a:cubicBezTo>
                    <a:pt x="11" y="70"/>
                    <a:pt x="13" y="69"/>
                    <a:pt x="15" y="69"/>
                  </a:cubicBezTo>
                  <a:cubicBezTo>
                    <a:pt x="34" y="68"/>
                    <a:pt x="54" y="59"/>
                    <a:pt x="75" y="43"/>
                  </a:cubicBezTo>
                  <a:lnTo>
                    <a:pt x="115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421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</p:sldLayoutIdLst>
  <p:hf hdr="0" ftr="0" dt="0"/>
  <p:txStyles>
    <p:titleStyle>
      <a:lvl1pPr algn="l" defTabSz="1051031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kumimoji="1" lang="ko-KR" altLang="en-US" sz="2200" b="1" kern="1200" spc="-150" dirty="0">
          <a:solidFill>
            <a:schemeClr val="tx1"/>
          </a:solidFill>
          <a:latin typeface="+mj-ea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42" userDrawn="1">
          <p15:clr>
            <a:srgbClr val="F26B43"/>
          </p15:clr>
        </p15:guide>
        <p15:guide id="2" pos="217">
          <p15:clr>
            <a:srgbClr val="F26B43"/>
          </p15:clr>
        </p15:guide>
        <p15:guide id="3" pos="6023">
          <p15:clr>
            <a:srgbClr val="F26B43"/>
          </p15:clr>
        </p15:guide>
        <p15:guide id="4" orient="horz" pos="1275">
          <p15:clr>
            <a:srgbClr val="F26B43"/>
          </p15:clr>
        </p15:guide>
        <p15:guide id="5" orient="horz" pos="1049">
          <p15:clr>
            <a:srgbClr val="F26B43"/>
          </p15:clr>
        </p15:guide>
        <p15:guide id="6" orient="horz" pos="459">
          <p15:clr>
            <a:srgbClr val="F26B43"/>
          </p15:clr>
        </p15:guide>
        <p15:guide id="7" orient="horz" pos="504">
          <p15:clr>
            <a:srgbClr val="F26B43"/>
          </p15:clr>
        </p15:guide>
        <p15:guide id="8" orient="horz" pos="913">
          <p15:clr>
            <a:srgbClr val="F26B43"/>
          </p15:clr>
        </p15:guide>
        <p15:guide id="9" orient="horz" pos="39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40" y="744936"/>
            <a:ext cx="1355863" cy="39669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B1CA0907-3A8D-40D5-BEBF-E377C9A25B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797316" y="6341889"/>
            <a:ext cx="1608263" cy="183455"/>
            <a:chOff x="5829300" y="415925"/>
            <a:chExt cx="3395663" cy="38735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A17A1B7-A76A-4D86-B035-465D9B11B2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50038" y="542925"/>
              <a:ext cx="415925" cy="255588"/>
            </a:xfrm>
            <a:custGeom>
              <a:avLst/>
              <a:gdLst>
                <a:gd name="T0" fmla="*/ 168 w 193"/>
                <a:gd name="T1" fmla="*/ 0 h 117"/>
                <a:gd name="T2" fmla="*/ 51 w 193"/>
                <a:gd name="T3" fmla="*/ 0 h 117"/>
                <a:gd name="T4" fmla="*/ 21 w 193"/>
                <a:gd name="T5" fmla="*/ 22 h 117"/>
                <a:gd name="T6" fmla="*/ 4 w 193"/>
                <a:gd name="T7" fmla="*/ 87 h 117"/>
                <a:gd name="T8" fmla="*/ 24 w 193"/>
                <a:gd name="T9" fmla="*/ 117 h 117"/>
                <a:gd name="T10" fmla="*/ 149 w 193"/>
                <a:gd name="T11" fmla="*/ 117 h 117"/>
                <a:gd name="T12" fmla="*/ 170 w 193"/>
                <a:gd name="T13" fmla="*/ 93 h 117"/>
                <a:gd name="T14" fmla="*/ 75 w 193"/>
                <a:gd name="T15" fmla="*/ 93 h 117"/>
                <a:gd name="T16" fmla="*/ 69 w 193"/>
                <a:gd name="T17" fmla="*/ 80 h 117"/>
                <a:gd name="T18" fmla="*/ 77 w 193"/>
                <a:gd name="T19" fmla="*/ 48 h 117"/>
                <a:gd name="T20" fmla="*/ 99 w 193"/>
                <a:gd name="T21" fmla="*/ 71 h 117"/>
                <a:gd name="T22" fmla="*/ 158 w 193"/>
                <a:gd name="T23" fmla="*/ 71 h 117"/>
                <a:gd name="T24" fmla="*/ 183 w 193"/>
                <a:gd name="T25" fmla="*/ 45 h 117"/>
                <a:gd name="T26" fmla="*/ 189 w 193"/>
                <a:gd name="T27" fmla="*/ 22 h 117"/>
                <a:gd name="T28" fmla="*/ 168 w 193"/>
                <a:gd name="T29" fmla="*/ 0 h 117"/>
                <a:gd name="T30" fmla="*/ 78 w 193"/>
                <a:gd name="T31" fmla="*/ 45 h 117"/>
                <a:gd name="T32" fmla="*/ 82 w 193"/>
                <a:gd name="T33" fmla="*/ 28 h 117"/>
                <a:gd name="T34" fmla="*/ 90 w 193"/>
                <a:gd name="T35" fmla="*/ 23 h 117"/>
                <a:gd name="T36" fmla="*/ 120 w 193"/>
                <a:gd name="T37" fmla="*/ 23 h 117"/>
                <a:gd name="T38" fmla="*/ 124 w 193"/>
                <a:gd name="T39" fmla="*/ 28 h 117"/>
                <a:gd name="T40" fmla="*/ 121 w 193"/>
                <a:gd name="T41" fmla="*/ 39 h 117"/>
                <a:gd name="T42" fmla="*/ 114 w 193"/>
                <a:gd name="T43" fmla="*/ 45 h 117"/>
                <a:gd name="T44" fmla="*/ 78 w 193"/>
                <a:gd name="T45" fmla="*/ 4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3" h="117">
                  <a:moveTo>
                    <a:pt x="168" y="0"/>
                  </a:moveTo>
                  <a:cubicBezTo>
                    <a:pt x="130" y="0"/>
                    <a:pt x="90" y="0"/>
                    <a:pt x="51" y="0"/>
                  </a:cubicBezTo>
                  <a:cubicBezTo>
                    <a:pt x="38" y="0"/>
                    <a:pt x="25" y="5"/>
                    <a:pt x="21" y="22"/>
                  </a:cubicBezTo>
                  <a:cubicBezTo>
                    <a:pt x="15" y="46"/>
                    <a:pt x="12" y="55"/>
                    <a:pt x="4" y="87"/>
                  </a:cubicBezTo>
                  <a:cubicBezTo>
                    <a:pt x="0" y="101"/>
                    <a:pt x="6" y="117"/>
                    <a:pt x="24" y="117"/>
                  </a:cubicBezTo>
                  <a:cubicBezTo>
                    <a:pt x="64" y="117"/>
                    <a:pt x="109" y="117"/>
                    <a:pt x="149" y="117"/>
                  </a:cubicBezTo>
                  <a:cubicBezTo>
                    <a:pt x="163" y="117"/>
                    <a:pt x="168" y="100"/>
                    <a:pt x="170" y="93"/>
                  </a:cubicBezTo>
                  <a:cubicBezTo>
                    <a:pt x="135" y="93"/>
                    <a:pt x="110" y="93"/>
                    <a:pt x="75" y="93"/>
                  </a:cubicBezTo>
                  <a:cubicBezTo>
                    <a:pt x="67" y="93"/>
                    <a:pt x="67" y="88"/>
                    <a:pt x="69" y="80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9" y="71"/>
                    <a:pt x="99" y="71"/>
                  </a:cubicBezTo>
                  <a:cubicBezTo>
                    <a:pt x="158" y="71"/>
                    <a:pt x="158" y="71"/>
                    <a:pt x="158" y="71"/>
                  </a:cubicBezTo>
                  <a:cubicBezTo>
                    <a:pt x="176" y="71"/>
                    <a:pt x="178" y="63"/>
                    <a:pt x="183" y="45"/>
                  </a:cubicBezTo>
                  <a:cubicBezTo>
                    <a:pt x="185" y="38"/>
                    <a:pt x="187" y="30"/>
                    <a:pt x="189" y="22"/>
                  </a:cubicBezTo>
                  <a:cubicBezTo>
                    <a:pt x="193" y="9"/>
                    <a:pt x="184" y="0"/>
                    <a:pt x="168" y="0"/>
                  </a:cubicBezTo>
                  <a:close/>
                  <a:moveTo>
                    <a:pt x="78" y="45"/>
                  </a:moveTo>
                  <a:cubicBezTo>
                    <a:pt x="82" y="28"/>
                    <a:pt x="82" y="28"/>
                    <a:pt x="82" y="28"/>
                  </a:cubicBezTo>
                  <a:cubicBezTo>
                    <a:pt x="83" y="25"/>
                    <a:pt x="87" y="23"/>
                    <a:pt x="90" y="23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23" y="23"/>
                    <a:pt x="125" y="25"/>
                    <a:pt x="124" y="28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0" y="43"/>
                    <a:pt x="117" y="45"/>
                    <a:pt x="114" y="45"/>
                  </a:cubicBezTo>
                  <a:lnTo>
                    <a:pt x="78" y="45"/>
                  </a:lnTo>
                  <a:close/>
                </a:path>
              </a:pathLst>
            </a:custGeom>
            <a:solidFill>
              <a:srgbClr val="162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EDD6F5B-2F2F-4A3F-ABA5-30525767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45325" y="542925"/>
              <a:ext cx="420687" cy="255588"/>
            </a:xfrm>
            <a:custGeom>
              <a:avLst/>
              <a:gdLst>
                <a:gd name="T0" fmla="*/ 160 w 196"/>
                <a:gd name="T1" fmla="*/ 0 h 117"/>
                <a:gd name="T2" fmla="*/ 70 w 196"/>
                <a:gd name="T3" fmla="*/ 0 h 117"/>
                <a:gd name="T4" fmla="*/ 26 w 196"/>
                <a:gd name="T5" fmla="*/ 22 h 117"/>
                <a:gd name="T6" fmla="*/ 47 w 196"/>
                <a:gd name="T7" fmla="*/ 22 h 117"/>
                <a:gd name="T8" fmla="*/ 81 w 196"/>
                <a:gd name="T9" fmla="*/ 22 h 117"/>
                <a:gd name="T10" fmla="*/ 84 w 196"/>
                <a:gd name="T11" fmla="*/ 22 h 117"/>
                <a:gd name="T12" fmla="*/ 13 w 196"/>
                <a:gd name="T13" fmla="*/ 70 h 117"/>
                <a:gd name="T14" fmla="*/ 0 w 196"/>
                <a:gd name="T15" fmla="*/ 117 h 117"/>
                <a:gd name="T16" fmla="*/ 44 w 196"/>
                <a:gd name="T17" fmla="*/ 117 h 117"/>
                <a:gd name="T18" fmla="*/ 69 w 196"/>
                <a:gd name="T19" fmla="*/ 97 h 117"/>
                <a:gd name="T20" fmla="*/ 89 w 196"/>
                <a:gd name="T21" fmla="*/ 23 h 117"/>
                <a:gd name="T22" fmla="*/ 116 w 196"/>
                <a:gd name="T23" fmla="*/ 23 h 117"/>
                <a:gd name="T24" fmla="*/ 124 w 196"/>
                <a:gd name="T25" fmla="*/ 38 h 117"/>
                <a:gd name="T26" fmla="*/ 103 w 196"/>
                <a:gd name="T27" fmla="*/ 117 h 117"/>
                <a:gd name="T28" fmla="*/ 147 w 196"/>
                <a:gd name="T29" fmla="*/ 117 h 117"/>
                <a:gd name="T30" fmla="*/ 172 w 196"/>
                <a:gd name="T31" fmla="*/ 97 h 117"/>
                <a:gd name="T32" fmla="*/ 186 w 196"/>
                <a:gd name="T33" fmla="*/ 46 h 117"/>
                <a:gd name="T34" fmla="*/ 160 w 196"/>
                <a:gd name="T3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6" h="117">
                  <a:moveTo>
                    <a:pt x="160" y="0"/>
                  </a:moveTo>
                  <a:cubicBezTo>
                    <a:pt x="129" y="0"/>
                    <a:pt x="98" y="0"/>
                    <a:pt x="70" y="0"/>
                  </a:cubicBezTo>
                  <a:cubicBezTo>
                    <a:pt x="43" y="0"/>
                    <a:pt x="26" y="22"/>
                    <a:pt x="26" y="22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4" y="22"/>
                    <a:pt x="22" y="35"/>
                    <a:pt x="13" y="70"/>
                  </a:cubicBezTo>
                  <a:cubicBezTo>
                    <a:pt x="7" y="92"/>
                    <a:pt x="0" y="117"/>
                    <a:pt x="0" y="117"/>
                  </a:cubicBezTo>
                  <a:cubicBezTo>
                    <a:pt x="15" y="117"/>
                    <a:pt x="29" y="117"/>
                    <a:pt x="44" y="117"/>
                  </a:cubicBezTo>
                  <a:cubicBezTo>
                    <a:pt x="62" y="117"/>
                    <a:pt x="68" y="101"/>
                    <a:pt x="69" y="97"/>
                  </a:cubicBezTo>
                  <a:cubicBezTo>
                    <a:pt x="76" y="72"/>
                    <a:pt x="82" y="47"/>
                    <a:pt x="89" y="23"/>
                  </a:cubicBezTo>
                  <a:cubicBezTo>
                    <a:pt x="97" y="23"/>
                    <a:pt x="108" y="23"/>
                    <a:pt x="116" y="23"/>
                  </a:cubicBezTo>
                  <a:cubicBezTo>
                    <a:pt x="128" y="23"/>
                    <a:pt x="127" y="28"/>
                    <a:pt x="124" y="38"/>
                  </a:cubicBezTo>
                  <a:cubicBezTo>
                    <a:pt x="116" y="67"/>
                    <a:pt x="110" y="93"/>
                    <a:pt x="103" y="117"/>
                  </a:cubicBezTo>
                  <a:cubicBezTo>
                    <a:pt x="117" y="117"/>
                    <a:pt x="132" y="117"/>
                    <a:pt x="147" y="117"/>
                  </a:cubicBezTo>
                  <a:cubicBezTo>
                    <a:pt x="165" y="117"/>
                    <a:pt x="171" y="100"/>
                    <a:pt x="172" y="97"/>
                  </a:cubicBezTo>
                  <a:cubicBezTo>
                    <a:pt x="176" y="79"/>
                    <a:pt x="181" y="63"/>
                    <a:pt x="186" y="46"/>
                  </a:cubicBezTo>
                  <a:cubicBezTo>
                    <a:pt x="192" y="23"/>
                    <a:pt x="196" y="0"/>
                    <a:pt x="160" y="0"/>
                  </a:cubicBezTo>
                  <a:close/>
                </a:path>
              </a:pathLst>
            </a:custGeom>
            <a:solidFill>
              <a:srgbClr val="162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F39C642-8DDC-4CF9-B329-7AD044A141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37288" y="542925"/>
              <a:ext cx="419100" cy="255588"/>
            </a:xfrm>
            <a:custGeom>
              <a:avLst/>
              <a:gdLst>
                <a:gd name="T0" fmla="*/ 182 w 195"/>
                <a:gd name="T1" fmla="*/ 2 h 117"/>
                <a:gd name="T2" fmla="*/ 176 w 195"/>
                <a:gd name="T3" fmla="*/ 0 h 117"/>
                <a:gd name="T4" fmla="*/ 172 w 195"/>
                <a:gd name="T5" fmla="*/ 0 h 117"/>
                <a:gd name="T6" fmla="*/ 53 w 195"/>
                <a:gd name="T7" fmla="*/ 0 h 117"/>
                <a:gd name="T8" fmla="*/ 22 w 195"/>
                <a:gd name="T9" fmla="*/ 22 h 117"/>
                <a:gd name="T10" fmla="*/ 102 w 195"/>
                <a:gd name="T11" fmla="*/ 22 h 117"/>
                <a:gd name="T12" fmla="*/ 113 w 195"/>
                <a:gd name="T13" fmla="*/ 22 h 117"/>
                <a:gd name="T14" fmla="*/ 117 w 195"/>
                <a:gd name="T15" fmla="*/ 22 h 117"/>
                <a:gd name="T16" fmla="*/ 117 w 195"/>
                <a:gd name="T17" fmla="*/ 23 h 117"/>
                <a:gd name="T18" fmla="*/ 127 w 195"/>
                <a:gd name="T19" fmla="*/ 31 h 117"/>
                <a:gd name="T20" fmla="*/ 125 w 195"/>
                <a:gd name="T21" fmla="*/ 41 h 117"/>
                <a:gd name="T22" fmla="*/ 120 w 195"/>
                <a:gd name="T23" fmla="*/ 45 h 117"/>
                <a:gd name="T24" fmla="*/ 62 w 195"/>
                <a:gd name="T25" fmla="*/ 45 h 117"/>
                <a:gd name="T26" fmla="*/ 7 w 195"/>
                <a:gd name="T27" fmla="*/ 81 h 117"/>
                <a:gd name="T28" fmla="*/ 0 w 195"/>
                <a:gd name="T29" fmla="*/ 105 h 117"/>
                <a:gd name="T30" fmla="*/ 0 w 195"/>
                <a:gd name="T31" fmla="*/ 105 h 117"/>
                <a:gd name="T32" fmla="*/ 0 w 195"/>
                <a:gd name="T33" fmla="*/ 106 h 117"/>
                <a:gd name="T34" fmla="*/ 0 w 195"/>
                <a:gd name="T35" fmla="*/ 107 h 117"/>
                <a:gd name="T36" fmla="*/ 2 w 195"/>
                <a:gd name="T37" fmla="*/ 113 h 117"/>
                <a:gd name="T38" fmla="*/ 10 w 195"/>
                <a:gd name="T39" fmla="*/ 117 h 117"/>
                <a:gd name="T40" fmla="*/ 10 w 195"/>
                <a:gd name="T41" fmla="*/ 117 h 117"/>
                <a:gd name="T42" fmla="*/ 44 w 195"/>
                <a:gd name="T43" fmla="*/ 117 h 117"/>
                <a:gd name="T44" fmla="*/ 57 w 195"/>
                <a:gd name="T45" fmla="*/ 117 h 117"/>
                <a:gd name="T46" fmla="*/ 121 w 195"/>
                <a:gd name="T47" fmla="*/ 117 h 117"/>
                <a:gd name="T48" fmla="*/ 126 w 195"/>
                <a:gd name="T49" fmla="*/ 117 h 117"/>
                <a:gd name="T50" fmla="*/ 153 w 195"/>
                <a:gd name="T51" fmla="*/ 117 h 117"/>
                <a:gd name="T52" fmla="*/ 174 w 195"/>
                <a:gd name="T53" fmla="*/ 93 h 117"/>
                <a:gd name="T54" fmla="*/ 126 w 195"/>
                <a:gd name="T55" fmla="*/ 93 h 117"/>
                <a:gd name="T56" fmla="*/ 121 w 195"/>
                <a:gd name="T57" fmla="*/ 93 h 117"/>
                <a:gd name="T58" fmla="*/ 99 w 195"/>
                <a:gd name="T59" fmla="*/ 93 h 117"/>
                <a:gd name="T60" fmla="*/ 94 w 195"/>
                <a:gd name="T61" fmla="*/ 93 h 117"/>
                <a:gd name="T62" fmla="*/ 67 w 195"/>
                <a:gd name="T63" fmla="*/ 93 h 117"/>
                <a:gd name="T64" fmla="*/ 88 w 195"/>
                <a:gd name="T65" fmla="*/ 71 h 117"/>
                <a:gd name="T66" fmla="*/ 99 w 195"/>
                <a:gd name="T67" fmla="*/ 71 h 117"/>
                <a:gd name="T68" fmla="*/ 162 w 195"/>
                <a:gd name="T69" fmla="*/ 71 h 117"/>
                <a:gd name="T70" fmla="*/ 185 w 195"/>
                <a:gd name="T71" fmla="*/ 50 h 117"/>
                <a:gd name="T72" fmla="*/ 193 w 195"/>
                <a:gd name="T73" fmla="*/ 24 h 117"/>
                <a:gd name="T74" fmla="*/ 182 w 195"/>
                <a:gd name="T75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5" h="117">
                  <a:moveTo>
                    <a:pt x="182" y="2"/>
                  </a:moveTo>
                  <a:cubicBezTo>
                    <a:pt x="180" y="1"/>
                    <a:pt x="178" y="1"/>
                    <a:pt x="176" y="0"/>
                  </a:cubicBezTo>
                  <a:cubicBezTo>
                    <a:pt x="175" y="0"/>
                    <a:pt x="174" y="0"/>
                    <a:pt x="172" y="0"/>
                  </a:cubicBezTo>
                  <a:cubicBezTo>
                    <a:pt x="134" y="0"/>
                    <a:pt x="90" y="0"/>
                    <a:pt x="53" y="0"/>
                  </a:cubicBezTo>
                  <a:cubicBezTo>
                    <a:pt x="39" y="0"/>
                    <a:pt x="26" y="7"/>
                    <a:pt x="22" y="22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7" y="22"/>
                    <a:pt x="109" y="22"/>
                    <a:pt x="113" y="22"/>
                  </a:cubicBezTo>
                  <a:cubicBezTo>
                    <a:pt x="117" y="22"/>
                    <a:pt x="117" y="22"/>
                    <a:pt x="117" y="22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25" y="23"/>
                    <a:pt x="129" y="23"/>
                    <a:pt x="127" y="31"/>
                  </a:cubicBezTo>
                  <a:cubicBezTo>
                    <a:pt x="125" y="37"/>
                    <a:pt x="125" y="37"/>
                    <a:pt x="125" y="41"/>
                  </a:cubicBezTo>
                  <a:cubicBezTo>
                    <a:pt x="123" y="45"/>
                    <a:pt x="124" y="45"/>
                    <a:pt x="120" y="45"/>
                  </a:cubicBezTo>
                  <a:cubicBezTo>
                    <a:pt x="119" y="45"/>
                    <a:pt x="107" y="45"/>
                    <a:pt x="62" y="45"/>
                  </a:cubicBezTo>
                  <a:cubicBezTo>
                    <a:pt x="13" y="45"/>
                    <a:pt x="7" y="81"/>
                    <a:pt x="7" y="81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6"/>
                    <a:pt x="0" y="107"/>
                    <a:pt x="0" y="107"/>
                  </a:cubicBezTo>
                  <a:cubicBezTo>
                    <a:pt x="0" y="109"/>
                    <a:pt x="1" y="111"/>
                    <a:pt x="2" y="113"/>
                  </a:cubicBezTo>
                  <a:cubicBezTo>
                    <a:pt x="3" y="115"/>
                    <a:pt x="6" y="117"/>
                    <a:pt x="10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20" y="117"/>
                    <a:pt x="32" y="117"/>
                    <a:pt x="44" y="117"/>
                  </a:cubicBezTo>
                  <a:cubicBezTo>
                    <a:pt x="48" y="117"/>
                    <a:pt x="52" y="117"/>
                    <a:pt x="57" y="117"/>
                  </a:cubicBezTo>
                  <a:cubicBezTo>
                    <a:pt x="79" y="117"/>
                    <a:pt x="101" y="117"/>
                    <a:pt x="121" y="117"/>
                  </a:cubicBezTo>
                  <a:cubicBezTo>
                    <a:pt x="123" y="117"/>
                    <a:pt x="124" y="117"/>
                    <a:pt x="126" y="117"/>
                  </a:cubicBezTo>
                  <a:cubicBezTo>
                    <a:pt x="136" y="117"/>
                    <a:pt x="145" y="117"/>
                    <a:pt x="153" y="117"/>
                  </a:cubicBezTo>
                  <a:cubicBezTo>
                    <a:pt x="168" y="117"/>
                    <a:pt x="172" y="100"/>
                    <a:pt x="174" y="93"/>
                  </a:cubicBezTo>
                  <a:cubicBezTo>
                    <a:pt x="156" y="93"/>
                    <a:pt x="141" y="93"/>
                    <a:pt x="126" y="93"/>
                  </a:cubicBezTo>
                  <a:cubicBezTo>
                    <a:pt x="124" y="93"/>
                    <a:pt x="122" y="93"/>
                    <a:pt x="121" y="93"/>
                  </a:cubicBezTo>
                  <a:cubicBezTo>
                    <a:pt x="114" y="93"/>
                    <a:pt x="106" y="93"/>
                    <a:pt x="99" y="93"/>
                  </a:cubicBezTo>
                  <a:cubicBezTo>
                    <a:pt x="97" y="93"/>
                    <a:pt x="95" y="93"/>
                    <a:pt x="94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72" y="80"/>
                    <a:pt x="73" y="71"/>
                    <a:pt x="88" y="71"/>
                  </a:cubicBezTo>
                  <a:cubicBezTo>
                    <a:pt x="88" y="71"/>
                    <a:pt x="99" y="71"/>
                    <a:pt x="99" y="71"/>
                  </a:cubicBezTo>
                  <a:cubicBezTo>
                    <a:pt x="162" y="71"/>
                    <a:pt x="162" y="71"/>
                    <a:pt x="162" y="71"/>
                  </a:cubicBezTo>
                  <a:cubicBezTo>
                    <a:pt x="180" y="71"/>
                    <a:pt x="181" y="68"/>
                    <a:pt x="185" y="50"/>
                  </a:cubicBezTo>
                  <a:cubicBezTo>
                    <a:pt x="185" y="50"/>
                    <a:pt x="190" y="34"/>
                    <a:pt x="193" y="24"/>
                  </a:cubicBezTo>
                  <a:cubicBezTo>
                    <a:pt x="195" y="13"/>
                    <a:pt x="189" y="5"/>
                    <a:pt x="182" y="2"/>
                  </a:cubicBezTo>
                  <a:close/>
                </a:path>
              </a:pathLst>
            </a:cu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EBB98A0B-4E36-4016-B3B1-A5FFB85082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9300" y="590550"/>
              <a:ext cx="192087" cy="207963"/>
            </a:xfrm>
            <a:custGeom>
              <a:avLst/>
              <a:gdLst>
                <a:gd name="T0" fmla="*/ 75 w 89"/>
                <a:gd name="T1" fmla="*/ 53 h 95"/>
                <a:gd name="T2" fmla="*/ 89 w 89"/>
                <a:gd name="T3" fmla="*/ 0 h 95"/>
                <a:gd name="T4" fmla="*/ 13 w 89"/>
                <a:gd name="T5" fmla="*/ 49 h 95"/>
                <a:gd name="T6" fmla="*/ 0 w 89"/>
                <a:gd name="T7" fmla="*/ 95 h 95"/>
                <a:gd name="T8" fmla="*/ 75 w 89"/>
                <a:gd name="T9" fmla="*/ 5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95">
                  <a:moveTo>
                    <a:pt x="75" y="53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22" y="14"/>
                    <a:pt x="13" y="49"/>
                  </a:cubicBezTo>
                  <a:cubicBezTo>
                    <a:pt x="9" y="65"/>
                    <a:pt x="5" y="80"/>
                    <a:pt x="0" y="95"/>
                  </a:cubicBezTo>
                  <a:cubicBezTo>
                    <a:pt x="20" y="61"/>
                    <a:pt x="60" y="54"/>
                    <a:pt x="75" y="53"/>
                  </a:cubicBezTo>
                  <a:close/>
                </a:path>
              </a:pathLst>
            </a:custGeom>
            <a:solidFill>
              <a:srgbClr val="162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8EFC699-8E5E-482F-BE1F-47C39CF46B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75363" y="711200"/>
              <a:ext cx="1587" cy="4763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002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C1CDCB69-E13D-4A86-9ABB-31CEE952BE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9300" y="415925"/>
              <a:ext cx="411162" cy="382588"/>
            </a:xfrm>
            <a:custGeom>
              <a:avLst/>
              <a:gdLst>
                <a:gd name="T0" fmla="*/ 170 w 191"/>
                <a:gd name="T1" fmla="*/ 58 h 175"/>
                <a:gd name="T2" fmla="*/ 170 w 191"/>
                <a:gd name="T3" fmla="*/ 58 h 175"/>
                <a:gd name="T4" fmla="*/ 170 w 191"/>
                <a:gd name="T5" fmla="*/ 58 h 175"/>
                <a:gd name="T6" fmla="*/ 170 w 191"/>
                <a:gd name="T7" fmla="*/ 58 h 175"/>
                <a:gd name="T8" fmla="*/ 170 w 191"/>
                <a:gd name="T9" fmla="*/ 58 h 175"/>
                <a:gd name="T10" fmla="*/ 164 w 191"/>
                <a:gd name="T11" fmla="*/ 58 h 175"/>
                <a:gd name="T12" fmla="*/ 146 w 191"/>
                <a:gd name="T13" fmla="*/ 58 h 175"/>
                <a:gd name="T14" fmla="*/ 95 w 191"/>
                <a:gd name="T15" fmla="*/ 58 h 175"/>
                <a:gd name="T16" fmla="*/ 111 w 191"/>
                <a:gd name="T17" fmla="*/ 0 h 175"/>
                <a:gd name="T18" fmla="*/ 99 w 191"/>
                <a:gd name="T19" fmla="*/ 0 h 175"/>
                <a:gd name="T20" fmla="*/ 38 w 191"/>
                <a:gd name="T21" fmla="*/ 35 h 175"/>
                <a:gd name="T22" fmla="*/ 26 w 191"/>
                <a:gd name="T23" fmla="*/ 81 h 175"/>
                <a:gd name="T24" fmla="*/ 90 w 191"/>
                <a:gd name="T25" fmla="*/ 80 h 175"/>
                <a:gd name="T26" fmla="*/ 117 w 191"/>
                <a:gd name="T27" fmla="*/ 80 h 175"/>
                <a:gd name="T28" fmla="*/ 127 w 191"/>
                <a:gd name="T29" fmla="*/ 95 h 175"/>
                <a:gd name="T30" fmla="*/ 115 w 191"/>
                <a:gd name="T31" fmla="*/ 135 h 175"/>
                <a:gd name="T32" fmla="*/ 114 w 191"/>
                <a:gd name="T33" fmla="*/ 137 h 175"/>
                <a:gd name="T34" fmla="*/ 114 w 191"/>
                <a:gd name="T35" fmla="*/ 138 h 175"/>
                <a:gd name="T36" fmla="*/ 114 w 191"/>
                <a:gd name="T37" fmla="*/ 138 h 175"/>
                <a:gd name="T38" fmla="*/ 91 w 191"/>
                <a:gd name="T39" fmla="*/ 151 h 175"/>
                <a:gd name="T40" fmla="*/ 91 w 191"/>
                <a:gd name="T41" fmla="*/ 151 h 175"/>
                <a:gd name="T42" fmla="*/ 87 w 191"/>
                <a:gd name="T43" fmla="*/ 151 h 175"/>
                <a:gd name="T44" fmla="*/ 36 w 191"/>
                <a:gd name="T45" fmla="*/ 158 h 175"/>
                <a:gd name="T46" fmla="*/ 33 w 191"/>
                <a:gd name="T47" fmla="*/ 159 h 175"/>
                <a:gd name="T48" fmla="*/ 32 w 191"/>
                <a:gd name="T49" fmla="*/ 159 h 175"/>
                <a:gd name="T50" fmla="*/ 0 w 191"/>
                <a:gd name="T51" fmla="*/ 175 h 175"/>
                <a:gd name="T52" fmla="*/ 64 w 191"/>
                <a:gd name="T53" fmla="*/ 175 h 175"/>
                <a:gd name="T54" fmla="*/ 123 w 191"/>
                <a:gd name="T55" fmla="*/ 175 h 175"/>
                <a:gd name="T56" fmla="*/ 176 w 191"/>
                <a:gd name="T57" fmla="*/ 138 h 175"/>
                <a:gd name="T58" fmla="*/ 191 w 191"/>
                <a:gd name="T59" fmla="*/ 85 h 175"/>
                <a:gd name="T60" fmla="*/ 191 w 191"/>
                <a:gd name="T61" fmla="*/ 81 h 175"/>
                <a:gd name="T62" fmla="*/ 191 w 191"/>
                <a:gd name="T63" fmla="*/ 79 h 175"/>
                <a:gd name="T64" fmla="*/ 170 w 191"/>
                <a:gd name="T65" fmla="*/ 5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1" h="175">
                  <a:moveTo>
                    <a:pt x="170" y="58"/>
                  </a:moveTo>
                  <a:cubicBezTo>
                    <a:pt x="170" y="58"/>
                    <a:pt x="170" y="58"/>
                    <a:pt x="170" y="58"/>
                  </a:cubicBezTo>
                  <a:cubicBezTo>
                    <a:pt x="170" y="58"/>
                    <a:pt x="170" y="58"/>
                    <a:pt x="170" y="58"/>
                  </a:cubicBezTo>
                  <a:cubicBezTo>
                    <a:pt x="170" y="58"/>
                    <a:pt x="170" y="58"/>
                    <a:pt x="170" y="58"/>
                  </a:cubicBezTo>
                  <a:cubicBezTo>
                    <a:pt x="170" y="58"/>
                    <a:pt x="170" y="58"/>
                    <a:pt x="170" y="58"/>
                  </a:cubicBezTo>
                  <a:cubicBezTo>
                    <a:pt x="164" y="58"/>
                    <a:pt x="164" y="58"/>
                    <a:pt x="164" y="58"/>
                  </a:cubicBezTo>
                  <a:cubicBezTo>
                    <a:pt x="158" y="58"/>
                    <a:pt x="152" y="58"/>
                    <a:pt x="146" y="58"/>
                  </a:cubicBezTo>
                  <a:cubicBezTo>
                    <a:pt x="129" y="58"/>
                    <a:pt x="110" y="58"/>
                    <a:pt x="95" y="58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82" y="0"/>
                    <a:pt x="45" y="8"/>
                    <a:pt x="38" y="35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8" y="80"/>
                    <a:pt x="109" y="80"/>
                    <a:pt x="117" y="80"/>
                  </a:cubicBezTo>
                  <a:cubicBezTo>
                    <a:pt x="129" y="80"/>
                    <a:pt x="129" y="85"/>
                    <a:pt x="127" y="95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5" y="136"/>
                    <a:pt x="115" y="136"/>
                    <a:pt x="114" y="137"/>
                  </a:cubicBezTo>
                  <a:cubicBezTo>
                    <a:pt x="114" y="138"/>
                    <a:pt x="114" y="138"/>
                    <a:pt x="114" y="138"/>
                  </a:cubicBezTo>
                  <a:cubicBezTo>
                    <a:pt x="114" y="138"/>
                    <a:pt x="114" y="138"/>
                    <a:pt x="114" y="138"/>
                  </a:cubicBezTo>
                  <a:cubicBezTo>
                    <a:pt x="111" y="148"/>
                    <a:pt x="107" y="151"/>
                    <a:pt x="91" y="151"/>
                  </a:cubicBezTo>
                  <a:cubicBezTo>
                    <a:pt x="91" y="151"/>
                    <a:pt x="91" y="151"/>
                    <a:pt x="91" y="151"/>
                  </a:cubicBezTo>
                  <a:cubicBezTo>
                    <a:pt x="90" y="151"/>
                    <a:pt x="89" y="151"/>
                    <a:pt x="87" y="151"/>
                  </a:cubicBezTo>
                  <a:cubicBezTo>
                    <a:pt x="79" y="151"/>
                    <a:pt x="55" y="153"/>
                    <a:pt x="36" y="158"/>
                  </a:cubicBezTo>
                  <a:cubicBezTo>
                    <a:pt x="35" y="159"/>
                    <a:pt x="34" y="159"/>
                    <a:pt x="33" y="159"/>
                  </a:cubicBezTo>
                  <a:cubicBezTo>
                    <a:pt x="33" y="159"/>
                    <a:pt x="33" y="159"/>
                    <a:pt x="32" y="159"/>
                  </a:cubicBezTo>
                  <a:cubicBezTo>
                    <a:pt x="8" y="167"/>
                    <a:pt x="0" y="175"/>
                    <a:pt x="0" y="175"/>
                  </a:cubicBezTo>
                  <a:cubicBezTo>
                    <a:pt x="64" y="175"/>
                    <a:pt x="64" y="175"/>
                    <a:pt x="64" y="175"/>
                  </a:cubicBezTo>
                  <a:cubicBezTo>
                    <a:pt x="123" y="175"/>
                    <a:pt x="123" y="175"/>
                    <a:pt x="123" y="175"/>
                  </a:cubicBezTo>
                  <a:cubicBezTo>
                    <a:pt x="142" y="175"/>
                    <a:pt x="164" y="175"/>
                    <a:pt x="176" y="138"/>
                  </a:cubicBezTo>
                  <a:cubicBezTo>
                    <a:pt x="191" y="85"/>
                    <a:pt x="191" y="85"/>
                    <a:pt x="191" y="85"/>
                  </a:cubicBezTo>
                  <a:cubicBezTo>
                    <a:pt x="191" y="84"/>
                    <a:pt x="191" y="83"/>
                    <a:pt x="191" y="81"/>
                  </a:cubicBezTo>
                  <a:cubicBezTo>
                    <a:pt x="191" y="81"/>
                    <a:pt x="191" y="80"/>
                    <a:pt x="191" y="79"/>
                  </a:cubicBezTo>
                  <a:cubicBezTo>
                    <a:pt x="191" y="68"/>
                    <a:pt x="182" y="58"/>
                    <a:pt x="170" y="58"/>
                  </a:cubicBezTo>
                  <a:close/>
                </a:path>
              </a:pathLst>
            </a:custGeom>
            <a:solidFill>
              <a:srgbClr val="162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AADEF5A3-230B-41F4-8575-59C26A758C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47063" y="477838"/>
              <a:ext cx="157162" cy="196850"/>
            </a:xfrm>
            <a:custGeom>
              <a:avLst/>
              <a:gdLst>
                <a:gd name="T0" fmla="*/ 68 w 73"/>
                <a:gd name="T1" fmla="*/ 0 h 90"/>
                <a:gd name="T2" fmla="*/ 52 w 73"/>
                <a:gd name="T3" fmla="*/ 0 h 90"/>
                <a:gd name="T4" fmla="*/ 52 w 73"/>
                <a:gd name="T5" fmla="*/ 8 h 90"/>
                <a:gd name="T6" fmla="*/ 52 w 73"/>
                <a:gd name="T7" fmla="*/ 15 h 90"/>
                <a:gd name="T8" fmla="*/ 52 w 73"/>
                <a:gd name="T9" fmla="*/ 33 h 90"/>
                <a:gd name="T10" fmla="*/ 20 w 73"/>
                <a:gd name="T11" fmla="*/ 33 h 90"/>
                <a:gd name="T12" fmla="*/ 20 w 73"/>
                <a:gd name="T13" fmla="*/ 5 h 90"/>
                <a:gd name="T14" fmla="*/ 15 w 73"/>
                <a:gd name="T15" fmla="*/ 1 h 90"/>
                <a:gd name="T16" fmla="*/ 0 w 73"/>
                <a:gd name="T17" fmla="*/ 1 h 90"/>
                <a:gd name="T18" fmla="*/ 0 w 73"/>
                <a:gd name="T19" fmla="*/ 10 h 90"/>
                <a:gd name="T20" fmla="*/ 0 w 73"/>
                <a:gd name="T21" fmla="*/ 15 h 90"/>
                <a:gd name="T22" fmla="*/ 0 w 73"/>
                <a:gd name="T23" fmla="*/ 81 h 90"/>
                <a:gd name="T24" fmla="*/ 2 w 73"/>
                <a:gd name="T25" fmla="*/ 87 h 90"/>
                <a:gd name="T26" fmla="*/ 9 w 73"/>
                <a:gd name="T27" fmla="*/ 90 h 90"/>
                <a:gd name="T28" fmla="*/ 63 w 73"/>
                <a:gd name="T29" fmla="*/ 90 h 90"/>
                <a:gd name="T30" fmla="*/ 70 w 73"/>
                <a:gd name="T31" fmla="*/ 87 h 90"/>
                <a:gd name="T32" fmla="*/ 73 w 73"/>
                <a:gd name="T33" fmla="*/ 81 h 90"/>
                <a:gd name="T34" fmla="*/ 73 w 73"/>
                <a:gd name="T35" fmla="*/ 4 h 90"/>
                <a:gd name="T36" fmla="*/ 68 w 73"/>
                <a:gd name="T37" fmla="*/ 0 h 90"/>
                <a:gd name="T38" fmla="*/ 52 w 73"/>
                <a:gd name="T39" fmla="*/ 79 h 90"/>
                <a:gd name="T40" fmla="*/ 20 w 73"/>
                <a:gd name="T41" fmla="*/ 79 h 90"/>
                <a:gd name="T42" fmla="*/ 20 w 73"/>
                <a:gd name="T43" fmla="*/ 45 h 90"/>
                <a:gd name="T44" fmla="*/ 52 w 73"/>
                <a:gd name="T45" fmla="*/ 45 h 90"/>
                <a:gd name="T46" fmla="*/ 52 w 73"/>
                <a:gd name="T47" fmla="*/ 7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3" h="90">
                  <a:moveTo>
                    <a:pt x="68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2"/>
                    <a:pt x="18" y="1"/>
                    <a:pt x="15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3"/>
                    <a:pt x="0" y="86"/>
                    <a:pt x="2" y="87"/>
                  </a:cubicBezTo>
                  <a:cubicBezTo>
                    <a:pt x="4" y="89"/>
                    <a:pt x="6" y="90"/>
                    <a:pt x="9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6" y="90"/>
                    <a:pt x="68" y="89"/>
                    <a:pt x="70" y="87"/>
                  </a:cubicBezTo>
                  <a:cubicBezTo>
                    <a:pt x="72" y="86"/>
                    <a:pt x="73" y="83"/>
                    <a:pt x="73" y="81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1"/>
                    <a:pt x="71" y="0"/>
                    <a:pt x="68" y="0"/>
                  </a:cubicBezTo>
                  <a:close/>
                  <a:moveTo>
                    <a:pt x="52" y="79"/>
                  </a:moveTo>
                  <a:cubicBezTo>
                    <a:pt x="20" y="79"/>
                    <a:pt x="20" y="79"/>
                    <a:pt x="20" y="79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52" y="45"/>
                    <a:pt x="52" y="45"/>
                    <a:pt x="52" y="45"/>
                  </a:cubicBezTo>
                  <a:lnTo>
                    <a:pt x="52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2DB0E24-8512-4372-B1DC-CAA36D01EC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8675" y="460375"/>
              <a:ext cx="46037" cy="338138"/>
            </a:xfrm>
            <a:custGeom>
              <a:avLst/>
              <a:gdLst>
                <a:gd name="T0" fmla="*/ 17 w 21"/>
                <a:gd name="T1" fmla="*/ 0 h 155"/>
                <a:gd name="T2" fmla="*/ 0 w 21"/>
                <a:gd name="T3" fmla="*/ 0 h 155"/>
                <a:gd name="T4" fmla="*/ 0 w 21"/>
                <a:gd name="T5" fmla="*/ 9 h 155"/>
                <a:gd name="T6" fmla="*/ 0 w 21"/>
                <a:gd name="T7" fmla="*/ 155 h 155"/>
                <a:gd name="T8" fmla="*/ 12 w 21"/>
                <a:gd name="T9" fmla="*/ 155 h 155"/>
                <a:gd name="T10" fmla="*/ 21 w 21"/>
                <a:gd name="T11" fmla="*/ 139 h 155"/>
                <a:gd name="T12" fmla="*/ 21 w 21"/>
                <a:gd name="T13" fmla="*/ 6 h 155"/>
                <a:gd name="T14" fmla="*/ 17 w 21"/>
                <a:gd name="T1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55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8" y="155"/>
                    <a:pt x="21" y="150"/>
                    <a:pt x="21" y="139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3"/>
                    <a:pt x="20" y="1"/>
                    <a:pt x="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206DCF6A-A4CB-4891-B80B-1831A48A4A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83688" y="460375"/>
              <a:ext cx="41275" cy="233363"/>
            </a:xfrm>
            <a:custGeom>
              <a:avLst/>
              <a:gdLst>
                <a:gd name="T0" fmla="*/ 19 w 19"/>
                <a:gd name="T1" fmla="*/ 89 h 107"/>
                <a:gd name="T2" fmla="*/ 19 w 19"/>
                <a:gd name="T3" fmla="*/ 6 h 107"/>
                <a:gd name="T4" fmla="*/ 15 w 19"/>
                <a:gd name="T5" fmla="*/ 0 h 107"/>
                <a:gd name="T6" fmla="*/ 0 w 19"/>
                <a:gd name="T7" fmla="*/ 0 h 107"/>
                <a:gd name="T8" fmla="*/ 0 w 19"/>
                <a:gd name="T9" fmla="*/ 9 h 107"/>
                <a:gd name="T10" fmla="*/ 0 w 19"/>
                <a:gd name="T11" fmla="*/ 23 h 107"/>
                <a:gd name="T12" fmla="*/ 0 w 19"/>
                <a:gd name="T13" fmla="*/ 107 h 107"/>
                <a:gd name="T14" fmla="*/ 10 w 19"/>
                <a:gd name="T15" fmla="*/ 107 h 107"/>
                <a:gd name="T16" fmla="*/ 19 w 19"/>
                <a:gd name="T17" fmla="*/ 8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07">
                  <a:moveTo>
                    <a:pt x="19" y="89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9" y="3"/>
                    <a:pt x="19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10" y="107"/>
                    <a:pt x="10" y="107"/>
                    <a:pt x="10" y="107"/>
                  </a:cubicBezTo>
                  <a:cubicBezTo>
                    <a:pt x="16" y="107"/>
                    <a:pt x="19" y="101"/>
                    <a:pt x="19" y="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B025DA96-D668-4096-A424-D1673167C8A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13813" y="460375"/>
              <a:ext cx="239712" cy="222250"/>
            </a:xfrm>
            <a:custGeom>
              <a:avLst/>
              <a:gdLst>
                <a:gd name="T0" fmla="*/ 65 w 111"/>
                <a:gd name="T1" fmla="*/ 69 h 102"/>
                <a:gd name="T2" fmla="*/ 80 w 111"/>
                <a:gd name="T3" fmla="*/ 48 h 102"/>
                <a:gd name="T4" fmla="*/ 91 w 111"/>
                <a:gd name="T5" fmla="*/ 48 h 102"/>
                <a:gd name="T6" fmla="*/ 91 w 111"/>
                <a:gd name="T7" fmla="*/ 102 h 102"/>
                <a:gd name="T8" fmla="*/ 101 w 111"/>
                <a:gd name="T9" fmla="*/ 102 h 102"/>
                <a:gd name="T10" fmla="*/ 111 w 111"/>
                <a:gd name="T11" fmla="*/ 84 h 102"/>
                <a:gd name="T12" fmla="*/ 111 w 111"/>
                <a:gd name="T13" fmla="*/ 6 h 102"/>
                <a:gd name="T14" fmla="*/ 106 w 111"/>
                <a:gd name="T15" fmla="*/ 0 h 102"/>
                <a:gd name="T16" fmla="*/ 91 w 111"/>
                <a:gd name="T17" fmla="*/ 0 h 102"/>
                <a:gd name="T18" fmla="*/ 91 w 111"/>
                <a:gd name="T19" fmla="*/ 9 h 102"/>
                <a:gd name="T20" fmla="*/ 91 w 111"/>
                <a:gd name="T21" fmla="*/ 23 h 102"/>
                <a:gd name="T22" fmla="*/ 91 w 111"/>
                <a:gd name="T23" fmla="*/ 36 h 102"/>
                <a:gd name="T24" fmla="*/ 80 w 111"/>
                <a:gd name="T25" fmla="*/ 36 h 102"/>
                <a:gd name="T26" fmla="*/ 46 w 111"/>
                <a:gd name="T27" fmla="*/ 7 h 102"/>
                <a:gd name="T28" fmla="*/ 34 w 111"/>
                <a:gd name="T29" fmla="*/ 7 h 102"/>
                <a:gd name="T30" fmla="*/ 10 w 111"/>
                <a:gd name="T31" fmla="*/ 18 h 102"/>
                <a:gd name="T32" fmla="*/ 0 w 111"/>
                <a:gd name="T33" fmla="*/ 41 h 102"/>
                <a:gd name="T34" fmla="*/ 13 w 111"/>
                <a:gd name="T35" fmla="*/ 67 h 102"/>
                <a:gd name="T36" fmla="*/ 41 w 111"/>
                <a:gd name="T37" fmla="*/ 76 h 102"/>
                <a:gd name="T38" fmla="*/ 65 w 111"/>
                <a:gd name="T39" fmla="*/ 69 h 102"/>
                <a:gd name="T40" fmla="*/ 27 w 111"/>
                <a:gd name="T41" fmla="*/ 57 h 102"/>
                <a:gd name="T42" fmla="*/ 21 w 111"/>
                <a:gd name="T43" fmla="*/ 41 h 102"/>
                <a:gd name="T44" fmla="*/ 27 w 111"/>
                <a:gd name="T45" fmla="*/ 24 h 102"/>
                <a:gd name="T46" fmla="*/ 40 w 111"/>
                <a:gd name="T47" fmla="*/ 18 h 102"/>
                <a:gd name="T48" fmla="*/ 53 w 111"/>
                <a:gd name="T49" fmla="*/ 24 h 102"/>
                <a:gd name="T50" fmla="*/ 59 w 111"/>
                <a:gd name="T51" fmla="*/ 41 h 102"/>
                <a:gd name="T52" fmla="*/ 53 w 111"/>
                <a:gd name="T53" fmla="*/ 57 h 102"/>
                <a:gd name="T54" fmla="*/ 40 w 111"/>
                <a:gd name="T55" fmla="*/ 63 h 102"/>
                <a:gd name="T56" fmla="*/ 27 w 111"/>
                <a:gd name="T57" fmla="*/ 5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1" h="102">
                  <a:moveTo>
                    <a:pt x="65" y="69"/>
                  </a:moveTo>
                  <a:cubicBezTo>
                    <a:pt x="73" y="64"/>
                    <a:pt x="78" y="57"/>
                    <a:pt x="80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102"/>
                    <a:pt x="91" y="102"/>
                    <a:pt x="91" y="102"/>
                  </a:cubicBezTo>
                  <a:cubicBezTo>
                    <a:pt x="101" y="102"/>
                    <a:pt x="101" y="102"/>
                    <a:pt x="101" y="102"/>
                  </a:cubicBezTo>
                  <a:cubicBezTo>
                    <a:pt x="108" y="102"/>
                    <a:pt x="111" y="96"/>
                    <a:pt x="111" y="84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3"/>
                    <a:pt x="111" y="0"/>
                    <a:pt x="106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79" y="20"/>
                    <a:pt x="67" y="10"/>
                    <a:pt x="46" y="7"/>
                  </a:cubicBezTo>
                  <a:cubicBezTo>
                    <a:pt x="46" y="7"/>
                    <a:pt x="41" y="6"/>
                    <a:pt x="34" y="7"/>
                  </a:cubicBezTo>
                  <a:cubicBezTo>
                    <a:pt x="24" y="9"/>
                    <a:pt x="16" y="12"/>
                    <a:pt x="10" y="18"/>
                  </a:cubicBezTo>
                  <a:cubicBezTo>
                    <a:pt x="3" y="24"/>
                    <a:pt x="0" y="32"/>
                    <a:pt x="0" y="41"/>
                  </a:cubicBezTo>
                  <a:cubicBezTo>
                    <a:pt x="0" y="52"/>
                    <a:pt x="5" y="61"/>
                    <a:pt x="13" y="67"/>
                  </a:cubicBezTo>
                  <a:cubicBezTo>
                    <a:pt x="21" y="73"/>
                    <a:pt x="30" y="76"/>
                    <a:pt x="41" y="76"/>
                  </a:cubicBezTo>
                  <a:cubicBezTo>
                    <a:pt x="50" y="76"/>
                    <a:pt x="58" y="74"/>
                    <a:pt x="65" y="69"/>
                  </a:cubicBezTo>
                  <a:close/>
                  <a:moveTo>
                    <a:pt x="27" y="57"/>
                  </a:moveTo>
                  <a:cubicBezTo>
                    <a:pt x="23" y="53"/>
                    <a:pt x="21" y="48"/>
                    <a:pt x="21" y="41"/>
                  </a:cubicBezTo>
                  <a:cubicBezTo>
                    <a:pt x="21" y="33"/>
                    <a:pt x="23" y="28"/>
                    <a:pt x="27" y="24"/>
                  </a:cubicBezTo>
                  <a:cubicBezTo>
                    <a:pt x="31" y="20"/>
                    <a:pt x="35" y="18"/>
                    <a:pt x="40" y="18"/>
                  </a:cubicBezTo>
                  <a:cubicBezTo>
                    <a:pt x="45" y="18"/>
                    <a:pt x="50" y="20"/>
                    <a:pt x="53" y="24"/>
                  </a:cubicBezTo>
                  <a:cubicBezTo>
                    <a:pt x="57" y="28"/>
                    <a:pt x="59" y="33"/>
                    <a:pt x="59" y="41"/>
                  </a:cubicBezTo>
                  <a:cubicBezTo>
                    <a:pt x="59" y="48"/>
                    <a:pt x="57" y="53"/>
                    <a:pt x="53" y="57"/>
                  </a:cubicBezTo>
                  <a:cubicBezTo>
                    <a:pt x="50" y="61"/>
                    <a:pt x="45" y="63"/>
                    <a:pt x="40" y="63"/>
                  </a:cubicBezTo>
                  <a:cubicBezTo>
                    <a:pt x="35" y="63"/>
                    <a:pt x="31" y="61"/>
                    <a:pt x="27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674844F-28AF-4EE5-B5F1-3A4629CB69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61438" y="663575"/>
              <a:ext cx="254000" cy="122238"/>
            </a:xfrm>
            <a:custGeom>
              <a:avLst/>
              <a:gdLst>
                <a:gd name="T0" fmla="*/ 109 w 118"/>
                <a:gd name="T1" fmla="*/ 45 h 56"/>
                <a:gd name="T2" fmla="*/ 28 w 118"/>
                <a:gd name="T3" fmla="*/ 45 h 56"/>
                <a:gd name="T4" fmla="*/ 28 w 118"/>
                <a:gd name="T5" fmla="*/ 4 h 56"/>
                <a:gd name="T6" fmla="*/ 24 w 118"/>
                <a:gd name="T7" fmla="*/ 0 h 56"/>
                <a:gd name="T8" fmla="*/ 0 w 118"/>
                <a:gd name="T9" fmla="*/ 0 h 56"/>
                <a:gd name="T10" fmla="*/ 8 w 118"/>
                <a:gd name="T11" fmla="*/ 10 h 56"/>
                <a:gd name="T12" fmla="*/ 8 w 118"/>
                <a:gd name="T13" fmla="*/ 10 h 56"/>
                <a:gd name="T14" fmla="*/ 8 w 118"/>
                <a:gd name="T15" fmla="*/ 47 h 56"/>
                <a:gd name="T16" fmla="*/ 11 w 118"/>
                <a:gd name="T17" fmla="*/ 54 h 56"/>
                <a:gd name="T18" fmla="*/ 17 w 118"/>
                <a:gd name="T19" fmla="*/ 56 h 56"/>
                <a:gd name="T20" fmla="*/ 117 w 118"/>
                <a:gd name="T21" fmla="*/ 56 h 56"/>
                <a:gd name="T22" fmla="*/ 118 w 118"/>
                <a:gd name="T23" fmla="*/ 56 h 56"/>
                <a:gd name="T24" fmla="*/ 109 w 118"/>
                <a:gd name="T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56">
                  <a:moveTo>
                    <a:pt x="109" y="45"/>
                  </a:moveTo>
                  <a:cubicBezTo>
                    <a:pt x="28" y="45"/>
                    <a:pt x="28" y="45"/>
                    <a:pt x="28" y="4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1"/>
                    <a:pt x="27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6" y="9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50"/>
                    <a:pt x="9" y="52"/>
                    <a:pt x="11" y="54"/>
                  </a:cubicBezTo>
                  <a:cubicBezTo>
                    <a:pt x="12" y="55"/>
                    <a:pt x="14" y="56"/>
                    <a:pt x="17" y="56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7" y="56"/>
                    <a:pt x="117" y="56"/>
                    <a:pt x="118" y="56"/>
                  </a:cubicBezTo>
                  <a:cubicBezTo>
                    <a:pt x="118" y="46"/>
                    <a:pt x="109" y="45"/>
                    <a:pt x="109" y="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FB8CB7F1-884C-45B1-86B2-BC6162C6B1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69325" y="658813"/>
              <a:ext cx="306387" cy="139700"/>
            </a:xfrm>
            <a:custGeom>
              <a:avLst/>
              <a:gdLst>
                <a:gd name="T0" fmla="*/ 134 w 142"/>
                <a:gd name="T1" fmla="*/ 0 h 64"/>
                <a:gd name="T2" fmla="*/ 3 w 142"/>
                <a:gd name="T3" fmla="*/ 0 h 64"/>
                <a:gd name="T4" fmla="*/ 0 w 142"/>
                <a:gd name="T5" fmla="*/ 0 h 64"/>
                <a:gd name="T6" fmla="*/ 1 w 142"/>
                <a:gd name="T7" fmla="*/ 1 h 64"/>
                <a:gd name="T8" fmla="*/ 11 w 142"/>
                <a:gd name="T9" fmla="*/ 12 h 64"/>
                <a:gd name="T10" fmla="*/ 63 w 142"/>
                <a:gd name="T11" fmla="*/ 12 h 64"/>
                <a:gd name="T12" fmla="*/ 63 w 142"/>
                <a:gd name="T13" fmla="*/ 64 h 64"/>
                <a:gd name="T14" fmla="*/ 75 w 142"/>
                <a:gd name="T15" fmla="*/ 64 h 64"/>
                <a:gd name="T16" fmla="*/ 85 w 142"/>
                <a:gd name="T17" fmla="*/ 46 h 64"/>
                <a:gd name="T18" fmla="*/ 85 w 142"/>
                <a:gd name="T19" fmla="*/ 12 h 64"/>
                <a:gd name="T20" fmla="*/ 141 w 142"/>
                <a:gd name="T21" fmla="*/ 12 h 64"/>
                <a:gd name="T22" fmla="*/ 142 w 142"/>
                <a:gd name="T23" fmla="*/ 12 h 64"/>
                <a:gd name="T24" fmla="*/ 142 w 142"/>
                <a:gd name="T25" fmla="*/ 11 h 64"/>
                <a:gd name="T26" fmla="*/ 134 w 142"/>
                <a:gd name="T2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" h="64">
                  <a:moveTo>
                    <a:pt x="13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2"/>
                    <a:pt x="11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81" y="64"/>
                    <a:pt x="85" y="58"/>
                    <a:pt x="85" y="46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12"/>
                    <a:pt x="142" y="12"/>
                    <a:pt x="142" y="12"/>
                  </a:cubicBezTo>
                  <a:cubicBezTo>
                    <a:pt x="142" y="12"/>
                    <a:pt x="142" y="11"/>
                    <a:pt x="142" y="11"/>
                  </a:cubicBezTo>
                  <a:cubicBezTo>
                    <a:pt x="142" y="1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1FAE321-D505-4B8F-A5B8-9C2DAF631D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8563" y="596900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C909AD9-28FD-4660-836D-9C008CE31D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0625" y="536575"/>
              <a:ext cx="1587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48CDF532-F85A-46A1-B8F9-1320F2D3B8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0625" y="468313"/>
              <a:ext cx="1587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CCF7CE7C-540E-4C65-A452-E4B60D2785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05838" y="468313"/>
              <a:ext cx="246062" cy="157163"/>
            </a:xfrm>
            <a:custGeom>
              <a:avLst/>
              <a:gdLst>
                <a:gd name="T0" fmla="*/ 100 w 114"/>
                <a:gd name="T1" fmla="*/ 59 h 72"/>
                <a:gd name="T2" fmla="*/ 99 w 114"/>
                <a:gd name="T3" fmla="*/ 59 h 72"/>
                <a:gd name="T4" fmla="*/ 21 w 114"/>
                <a:gd name="T5" fmla="*/ 59 h 72"/>
                <a:gd name="T6" fmla="*/ 21 w 114"/>
                <a:gd name="T7" fmla="*/ 43 h 72"/>
                <a:gd name="T8" fmla="*/ 107 w 114"/>
                <a:gd name="T9" fmla="*/ 43 h 72"/>
                <a:gd name="T10" fmla="*/ 109 w 114"/>
                <a:gd name="T11" fmla="*/ 43 h 72"/>
                <a:gd name="T12" fmla="*/ 96 w 114"/>
                <a:gd name="T13" fmla="*/ 31 h 72"/>
                <a:gd name="T14" fmla="*/ 95 w 114"/>
                <a:gd name="T15" fmla="*/ 31 h 72"/>
                <a:gd name="T16" fmla="*/ 21 w 114"/>
                <a:gd name="T17" fmla="*/ 31 h 72"/>
                <a:gd name="T18" fmla="*/ 21 w 114"/>
                <a:gd name="T19" fmla="*/ 14 h 72"/>
                <a:gd name="T20" fmla="*/ 109 w 114"/>
                <a:gd name="T21" fmla="*/ 14 h 72"/>
                <a:gd name="T22" fmla="*/ 109 w 114"/>
                <a:gd name="T23" fmla="*/ 14 h 72"/>
                <a:gd name="T24" fmla="*/ 109 w 114"/>
                <a:gd name="T25" fmla="*/ 13 h 72"/>
                <a:gd name="T26" fmla="*/ 96 w 114"/>
                <a:gd name="T27" fmla="*/ 0 h 72"/>
                <a:gd name="T28" fmla="*/ 95 w 114"/>
                <a:gd name="T29" fmla="*/ 0 h 72"/>
                <a:gd name="T30" fmla="*/ 0 w 114"/>
                <a:gd name="T31" fmla="*/ 0 h 72"/>
                <a:gd name="T32" fmla="*/ 0 w 114"/>
                <a:gd name="T33" fmla="*/ 10 h 72"/>
                <a:gd name="T34" fmla="*/ 0 w 114"/>
                <a:gd name="T35" fmla="*/ 19 h 72"/>
                <a:gd name="T36" fmla="*/ 0 w 114"/>
                <a:gd name="T37" fmla="*/ 62 h 72"/>
                <a:gd name="T38" fmla="*/ 9 w 114"/>
                <a:gd name="T39" fmla="*/ 72 h 72"/>
                <a:gd name="T40" fmla="*/ 113 w 114"/>
                <a:gd name="T41" fmla="*/ 72 h 72"/>
                <a:gd name="T42" fmla="*/ 114 w 114"/>
                <a:gd name="T43" fmla="*/ 72 h 72"/>
                <a:gd name="T44" fmla="*/ 100 w 114"/>
                <a:gd name="T45" fmla="*/ 5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72">
                  <a:moveTo>
                    <a:pt x="100" y="59"/>
                  </a:moveTo>
                  <a:cubicBezTo>
                    <a:pt x="99" y="59"/>
                    <a:pt x="99" y="59"/>
                    <a:pt x="99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8" y="43"/>
                    <a:pt x="109" y="43"/>
                    <a:pt x="109" y="43"/>
                  </a:cubicBezTo>
                  <a:cubicBezTo>
                    <a:pt x="109" y="32"/>
                    <a:pt x="99" y="31"/>
                    <a:pt x="96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9" y="14"/>
                    <a:pt x="109" y="14"/>
                    <a:pt x="109" y="13"/>
                  </a:cubicBezTo>
                  <a:cubicBezTo>
                    <a:pt x="109" y="2"/>
                    <a:pt x="99" y="0"/>
                    <a:pt x="96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9"/>
                    <a:pt x="3" y="72"/>
                    <a:pt x="9" y="72"/>
                  </a:cubicBezTo>
                  <a:cubicBezTo>
                    <a:pt x="113" y="72"/>
                    <a:pt x="113" y="72"/>
                    <a:pt x="113" y="72"/>
                  </a:cubicBezTo>
                  <a:cubicBezTo>
                    <a:pt x="113" y="72"/>
                    <a:pt x="113" y="72"/>
                    <a:pt x="114" y="72"/>
                  </a:cubicBezTo>
                  <a:cubicBezTo>
                    <a:pt x="113" y="61"/>
                    <a:pt x="104" y="59"/>
                    <a:pt x="100" y="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322B0384-429B-4BCC-87D7-33281602C7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1913" y="460375"/>
              <a:ext cx="19050" cy="342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986FA3BD-7F07-4FE7-9884-4A3F7C74D7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99425" y="460375"/>
              <a:ext cx="22225" cy="342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9F030F8F-9B89-4920-AE04-F890ECFE93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54938" y="646113"/>
              <a:ext cx="293687" cy="152400"/>
            </a:xfrm>
            <a:custGeom>
              <a:avLst/>
              <a:gdLst>
                <a:gd name="T0" fmla="*/ 126 w 136"/>
                <a:gd name="T1" fmla="*/ 0 h 70"/>
                <a:gd name="T2" fmla="*/ 0 w 136"/>
                <a:gd name="T3" fmla="*/ 0 h 70"/>
                <a:gd name="T4" fmla="*/ 0 w 136"/>
                <a:gd name="T5" fmla="*/ 0 h 70"/>
                <a:gd name="T6" fmla="*/ 10 w 136"/>
                <a:gd name="T7" fmla="*/ 12 h 70"/>
                <a:gd name="T8" fmla="*/ 12 w 136"/>
                <a:gd name="T9" fmla="*/ 12 h 70"/>
                <a:gd name="T10" fmla="*/ 60 w 136"/>
                <a:gd name="T11" fmla="*/ 12 h 70"/>
                <a:gd name="T12" fmla="*/ 60 w 136"/>
                <a:gd name="T13" fmla="*/ 70 h 70"/>
                <a:gd name="T14" fmla="*/ 66 w 136"/>
                <a:gd name="T15" fmla="*/ 70 h 70"/>
                <a:gd name="T16" fmla="*/ 81 w 136"/>
                <a:gd name="T17" fmla="*/ 52 h 70"/>
                <a:gd name="T18" fmla="*/ 81 w 136"/>
                <a:gd name="T19" fmla="*/ 12 h 70"/>
                <a:gd name="T20" fmla="*/ 136 w 136"/>
                <a:gd name="T21" fmla="*/ 12 h 70"/>
                <a:gd name="T22" fmla="*/ 126 w 136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70">
                  <a:moveTo>
                    <a:pt x="126" y="0"/>
                  </a:moveTo>
                  <a:cubicBezTo>
                    <a:pt x="123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12"/>
                    <a:pt x="10" y="12"/>
                  </a:cubicBezTo>
                  <a:cubicBezTo>
                    <a:pt x="11" y="12"/>
                    <a:pt x="11" y="12"/>
                    <a:pt x="12" y="1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73" y="70"/>
                    <a:pt x="81" y="64"/>
                    <a:pt x="81" y="52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6" y="3"/>
                    <a:pt x="129" y="0"/>
                    <a:pt x="1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D866AFE1-66D6-4881-BD04-DF0446A3A1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64463" y="474663"/>
              <a:ext cx="274637" cy="155575"/>
            </a:xfrm>
            <a:custGeom>
              <a:avLst/>
              <a:gdLst>
                <a:gd name="T0" fmla="*/ 115 w 128"/>
                <a:gd name="T1" fmla="*/ 71 h 71"/>
                <a:gd name="T2" fmla="*/ 112 w 128"/>
                <a:gd name="T3" fmla="*/ 49 h 71"/>
                <a:gd name="T4" fmla="*/ 112 w 128"/>
                <a:gd name="T5" fmla="*/ 49 h 71"/>
                <a:gd name="T6" fmla="*/ 84 w 128"/>
                <a:gd name="T7" fmla="*/ 36 h 71"/>
                <a:gd name="T8" fmla="*/ 97 w 128"/>
                <a:gd name="T9" fmla="*/ 22 h 71"/>
                <a:gd name="T10" fmla="*/ 107 w 128"/>
                <a:gd name="T11" fmla="*/ 4 h 71"/>
                <a:gd name="T12" fmla="*/ 101 w 128"/>
                <a:gd name="T13" fmla="*/ 0 h 71"/>
                <a:gd name="T14" fmla="*/ 17 w 128"/>
                <a:gd name="T15" fmla="*/ 0 h 71"/>
                <a:gd name="T16" fmla="*/ 27 w 128"/>
                <a:gd name="T17" fmla="*/ 12 h 71"/>
                <a:gd name="T18" fmla="*/ 80 w 128"/>
                <a:gd name="T19" fmla="*/ 12 h 71"/>
                <a:gd name="T20" fmla="*/ 50 w 128"/>
                <a:gd name="T21" fmla="*/ 42 h 71"/>
                <a:gd name="T22" fmla="*/ 11 w 128"/>
                <a:gd name="T23" fmla="*/ 61 h 71"/>
                <a:gd name="T24" fmla="*/ 0 w 128"/>
                <a:gd name="T25" fmla="*/ 67 h 71"/>
                <a:gd name="T26" fmla="*/ 8 w 128"/>
                <a:gd name="T27" fmla="*/ 70 h 71"/>
                <a:gd name="T28" fmla="*/ 15 w 128"/>
                <a:gd name="T29" fmla="*/ 69 h 71"/>
                <a:gd name="T30" fmla="*/ 75 w 128"/>
                <a:gd name="T31" fmla="*/ 43 h 71"/>
                <a:gd name="T32" fmla="*/ 115 w 128"/>
                <a:gd name="T3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71">
                  <a:moveTo>
                    <a:pt x="115" y="71"/>
                  </a:moveTo>
                  <a:cubicBezTo>
                    <a:pt x="128" y="59"/>
                    <a:pt x="118" y="52"/>
                    <a:pt x="112" y="49"/>
                  </a:cubicBezTo>
                  <a:cubicBezTo>
                    <a:pt x="106" y="46"/>
                    <a:pt x="112" y="49"/>
                    <a:pt x="112" y="49"/>
                  </a:cubicBezTo>
                  <a:cubicBezTo>
                    <a:pt x="84" y="36"/>
                    <a:pt x="84" y="36"/>
                    <a:pt x="84" y="36"/>
                  </a:cubicBezTo>
                  <a:cubicBezTo>
                    <a:pt x="91" y="27"/>
                    <a:pt x="96" y="23"/>
                    <a:pt x="97" y="22"/>
                  </a:cubicBezTo>
                  <a:cubicBezTo>
                    <a:pt x="104" y="14"/>
                    <a:pt x="107" y="8"/>
                    <a:pt x="107" y="4"/>
                  </a:cubicBezTo>
                  <a:cubicBezTo>
                    <a:pt x="107" y="1"/>
                    <a:pt x="105" y="0"/>
                    <a:pt x="10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12"/>
                    <a:pt x="27" y="12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5" y="22"/>
                    <a:pt x="65" y="32"/>
                    <a:pt x="50" y="42"/>
                  </a:cubicBezTo>
                  <a:cubicBezTo>
                    <a:pt x="36" y="51"/>
                    <a:pt x="23" y="57"/>
                    <a:pt x="11" y="61"/>
                  </a:cubicBezTo>
                  <a:cubicBezTo>
                    <a:pt x="4" y="63"/>
                    <a:pt x="0" y="65"/>
                    <a:pt x="0" y="67"/>
                  </a:cubicBezTo>
                  <a:cubicBezTo>
                    <a:pt x="0" y="69"/>
                    <a:pt x="3" y="70"/>
                    <a:pt x="8" y="70"/>
                  </a:cubicBezTo>
                  <a:cubicBezTo>
                    <a:pt x="11" y="70"/>
                    <a:pt x="13" y="69"/>
                    <a:pt x="15" y="69"/>
                  </a:cubicBezTo>
                  <a:cubicBezTo>
                    <a:pt x="34" y="68"/>
                    <a:pt x="54" y="59"/>
                    <a:pt x="75" y="43"/>
                  </a:cubicBezTo>
                  <a:lnTo>
                    <a:pt x="115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631" y="3679008"/>
            <a:ext cx="5094374" cy="28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1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40" y="744936"/>
            <a:ext cx="1355863" cy="39669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B1CA0907-3A8D-40D5-BEBF-E377C9A25B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797316" y="6341889"/>
            <a:ext cx="1608263" cy="183455"/>
            <a:chOff x="5829300" y="415925"/>
            <a:chExt cx="3395663" cy="38735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A17A1B7-A76A-4D86-B035-465D9B11B2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50038" y="542925"/>
              <a:ext cx="415925" cy="255588"/>
            </a:xfrm>
            <a:custGeom>
              <a:avLst/>
              <a:gdLst>
                <a:gd name="T0" fmla="*/ 168 w 193"/>
                <a:gd name="T1" fmla="*/ 0 h 117"/>
                <a:gd name="T2" fmla="*/ 51 w 193"/>
                <a:gd name="T3" fmla="*/ 0 h 117"/>
                <a:gd name="T4" fmla="*/ 21 w 193"/>
                <a:gd name="T5" fmla="*/ 22 h 117"/>
                <a:gd name="T6" fmla="*/ 4 w 193"/>
                <a:gd name="T7" fmla="*/ 87 h 117"/>
                <a:gd name="T8" fmla="*/ 24 w 193"/>
                <a:gd name="T9" fmla="*/ 117 h 117"/>
                <a:gd name="T10" fmla="*/ 149 w 193"/>
                <a:gd name="T11" fmla="*/ 117 h 117"/>
                <a:gd name="T12" fmla="*/ 170 w 193"/>
                <a:gd name="T13" fmla="*/ 93 h 117"/>
                <a:gd name="T14" fmla="*/ 75 w 193"/>
                <a:gd name="T15" fmla="*/ 93 h 117"/>
                <a:gd name="T16" fmla="*/ 69 w 193"/>
                <a:gd name="T17" fmla="*/ 80 h 117"/>
                <a:gd name="T18" fmla="*/ 77 w 193"/>
                <a:gd name="T19" fmla="*/ 48 h 117"/>
                <a:gd name="T20" fmla="*/ 99 w 193"/>
                <a:gd name="T21" fmla="*/ 71 h 117"/>
                <a:gd name="T22" fmla="*/ 158 w 193"/>
                <a:gd name="T23" fmla="*/ 71 h 117"/>
                <a:gd name="T24" fmla="*/ 183 w 193"/>
                <a:gd name="T25" fmla="*/ 45 h 117"/>
                <a:gd name="T26" fmla="*/ 189 w 193"/>
                <a:gd name="T27" fmla="*/ 22 h 117"/>
                <a:gd name="T28" fmla="*/ 168 w 193"/>
                <a:gd name="T29" fmla="*/ 0 h 117"/>
                <a:gd name="T30" fmla="*/ 78 w 193"/>
                <a:gd name="T31" fmla="*/ 45 h 117"/>
                <a:gd name="T32" fmla="*/ 82 w 193"/>
                <a:gd name="T33" fmla="*/ 28 h 117"/>
                <a:gd name="T34" fmla="*/ 90 w 193"/>
                <a:gd name="T35" fmla="*/ 23 h 117"/>
                <a:gd name="T36" fmla="*/ 120 w 193"/>
                <a:gd name="T37" fmla="*/ 23 h 117"/>
                <a:gd name="T38" fmla="*/ 124 w 193"/>
                <a:gd name="T39" fmla="*/ 28 h 117"/>
                <a:gd name="T40" fmla="*/ 121 w 193"/>
                <a:gd name="T41" fmla="*/ 39 h 117"/>
                <a:gd name="T42" fmla="*/ 114 w 193"/>
                <a:gd name="T43" fmla="*/ 45 h 117"/>
                <a:gd name="T44" fmla="*/ 78 w 193"/>
                <a:gd name="T45" fmla="*/ 4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3" h="117">
                  <a:moveTo>
                    <a:pt x="168" y="0"/>
                  </a:moveTo>
                  <a:cubicBezTo>
                    <a:pt x="130" y="0"/>
                    <a:pt x="90" y="0"/>
                    <a:pt x="51" y="0"/>
                  </a:cubicBezTo>
                  <a:cubicBezTo>
                    <a:pt x="38" y="0"/>
                    <a:pt x="25" y="5"/>
                    <a:pt x="21" y="22"/>
                  </a:cubicBezTo>
                  <a:cubicBezTo>
                    <a:pt x="15" y="46"/>
                    <a:pt x="12" y="55"/>
                    <a:pt x="4" y="87"/>
                  </a:cubicBezTo>
                  <a:cubicBezTo>
                    <a:pt x="0" y="101"/>
                    <a:pt x="6" y="117"/>
                    <a:pt x="24" y="117"/>
                  </a:cubicBezTo>
                  <a:cubicBezTo>
                    <a:pt x="64" y="117"/>
                    <a:pt x="109" y="117"/>
                    <a:pt x="149" y="117"/>
                  </a:cubicBezTo>
                  <a:cubicBezTo>
                    <a:pt x="163" y="117"/>
                    <a:pt x="168" y="100"/>
                    <a:pt x="170" y="93"/>
                  </a:cubicBezTo>
                  <a:cubicBezTo>
                    <a:pt x="135" y="93"/>
                    <a:pt x="110" y="93"/>
                    <a:pt x="75" y="93"/>
                  </a:cubicBezTo>
                  <a:cubicBezTo>
                    <a:pt x="67" y="93"/>
                    <a:pt x="67" y="88"/>
                    <a:pt x="69" y="80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9" y="71"/>
                    <a:pt x="99" y="71"/>
                  </a:cubicBezTo>
                  <a:cubicBezTo>
                    <a:pt x="158" y="71"/>
                    <a:pt x="158" y="71"/>
                    <a:pt x="158" y="71"/>
                  </a:cubicBezTo>
                  <a:cubicBezTo>
                    <a:pt x="176" y="71"/>
                    <a:pt x="178" y="63"/>
                    <a:pt x="183" y="45"/>
                  </a:cubicBezTo>
                  <a:cubicBezTo>
                    <a:pt x="185" y="38"/>
                    <a:pt x="187" y="30"/>
                    <a:pt x="189" y="22"/>
                  </a:cubicBezTo>
                  <a:cubicBezTo>
                    <a:pt x="193" y="9"/>
                    <a:pt x="184" y="0"/>
                    <a:pt x="168" y="0"/>
                  </a:cubicBezTo>
                  <a:close/>
                  <a:moveTo>
                    <a:pt x="78" y="45"/>
                  </a:moveTo>
                  <a:cubicBezTo>
                    <a:pt x="82" y="28"/>
                    <a:pt x="82" y="28"/>
                    <a:pt x="82" y="28"/>
                  </a:cubicBezTo>
                  <a:cubicBezTo>
                    <a:pt x="83" y="25"/>
                    <a:pt x="87" y="23"/>
                    <a:pt x="90" y="23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23" y="23"/>
                    <a:pt x="125" y="25"/>
                    <a:pt x="124" y="28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0" y="43"/>
                    <a:pt x="117" y="45"/>
                    <a:pt x="114" y="45"/>
                  </a:cubicBezTo>
                  <a:lnTo>
                    <a:pt x="78" y="45"/>
                  </a:lnTo>
                  <a:close/>
                </a:path>
              </a:pathLst>
            </a:custGeom>
            <a:solidFill>
              <a:srgbClr val="162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EDD6F5B-2F2F-4A3F-ABA5-30525767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45325" y="542925"/>
              <a:ext cx="420687" cy="255588"/>
            </a:xfrm>
            <a:custGeom>
              <a:avLst/>
              <a:gdLst>
                <a:gd name="T0" fmla="*/ 160 w 196"/>
                <a:gd name="T1" fmla="*/ 0 h 117"/>
                <a:gd name="T2" fmla="*/ 70 w 196"/>
                <a:gd name="T3" fmla="*/ 0 h 117"/>
                <a:gd name="T4" fmla="*/ 26 w 196"/>
                <a:gd name="T5" fmla="*/ 22 h 117"/>
                <a:gd name="T6" fmla="*/ 47 w 196"/>
                <a:gd name="T7" fmla="*/ 22 h 117"/>
                <a:gd name="T8" fmla="*/ 81 w 196"/>
                <a:gd name="T9" fmla="*/ 22 h 117"/>
                <a:gd name="T10" fmla="*/ 84 w 196"/>
                <a:gd name="T11" fmla="*/ 22 h 117"/>
                <a:gd name="T12" fmla="*/ 13 w 196"/>
                <a:gd name="T13" fmla="*/ 70 h 117"/>
                <a:gd name="T14" fmla="*/ 0 w 196"/>
                <a:gd name="T15" fmla="*/ 117 h 117"/>
                <a:gd name="T16" fmla="*/ 44 w 196"/>
                <a:gd name="T17" fmla="*/ 117 h 117"/>
                <a:gd name="T18" fmla="*/ 69 w 196"/>
                <a:gd name="T19" fmla="*/ 97 h 117"/>
                <a:gd name="T20" fmla="*/ 89 w 196"/>
                <a:gd name="T21" fmla="*/ 23 h 117"/>
                <a:gd name="T22" fmla="*/ 116 w 196"/>
                <a:gd name="T23" fmla="*/ 23 h 117"/>
                <a:gd name="T24" fmla="*/ 124 w 196"/>
                <a:gd name="T25" fmla="*/ 38 h 117"/>
                <a:gd name="T26" fmla="*/ 103 w 196"/>
                <a:gd name="T27" fmla="*/ 117 h 117"/>
                <a:gd name="T28" fmla="*/ 147 w 196"/>
                <a:gd name="T29" fmla="*/ 117 h 117"/>
                <a:gd name="T30" fmla="*/ 172 w 196"/>
                <a:gd name="T31" fmla="*/ 97 h 117"/>
                <a:gd name="T32" fmla="*/ 186 w 196"/>
                <a:gd name="T33" fmla="*/ 46 h 117"/>
                <a:gd name="T34" fmla="*/ 160 w 196"/>
                <a:gd name="T3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6" h="117">
                  <a:moveTo>
                    <a:pt x="160" y="0"/>
                  </a:moveTo>
                  <a:cubicBezTo>
                    <a:pt x="129" y="0"/>
                    <a:pt x="98" y="0"/>
                    <a:pt x="70" y="0"/>
                  </a:cubicBezTo>
                  <a:cubicBezTo>
                    <a:pt x="43" y="0"/>
                    <a:pt x="26" y="22"/>
                    <a:pt x="26" y="22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4" y="22"/>
                    <a:pt x="22" y="35"/>
                    <a:pt x="13" y="70"/>
                  </a:cubicBezTo>
                  <a:cubicBezTo>
                    <a:pt x="7" y="92"/>
                    <a:pt x="0" y="117"/>
                    <a:pt x="0" y="117"/>
                  </a:cubicBezTo>
                  <a:cubicBezTo>
                    <a:pt x="15" y="117"/>
                    <a:pt x="29" y="117"/>
                    <a:pt x="44" y="117"/>
                  </a:cubicBezTo>
                  <a:cubicBezTo>
                    <a:pt x="62" y="117"/>
                    <a:pt x="68" y="101"/>
                    <a:pt x="69" y="97"/>
                  </a:cubicBezTo>
                  <a:cubicBezTo>
                    <a:pt x="76" y="72"/>
                    <a:pt x="82" y="47"/>
                    <a:pt x="89" y="23"/>
                  </a:cubicBezTo>
                  <a:cubicBezTo>
                    <a:pt x="97" y="23"/>
                    <a:pt x="108" y="23"/>
                    <a:pt x="116" y="23"/>
                  </a:cubicBezTo>
                  <a:cubicBezTo>
                    <a:pt x="128" y="23"/>
                    <a:pt x="127" y="28"/>
                    <a:pt x="124" y="38"/>
                  </a:cubicBezTo>
                  <a:cubicBezTo>
                    <a:pt x="116" y="67"/>
                    <a:pt x="110" y="93"/>
                    <a:pt x="103" y="117"/>
                  </a:cubicBezTo>
                  <a:cubicBezTo>
                    <a:pt x="117" y="117"/>
                    <a:pt x="132" y="117"/>
                    <a:pt x="147" y="117"/>
                  </a:cubicBezTo>
                  <a:cubicBezTo>
                    <a:pt x="165" y="117"/>
                    <a:pt x="171" y="100"/>
                    <a:pt x="172" y="97"/>
                  </a:cubicBezTo>
                  <a:cubicBezTo>
                    <a:pt x="176" y="79"/>
                    <a:pt x="181" y="63"/>
                    <a:pt x="186" y="46"/>
                  </a:cubicBezTo>
                  <a:cubicBezTo>
                    <a:pt x="192" y="23"/>
                    <a:pt x="196" y="0"/>
                    <a:pt x="160" y="0"/>
                  </a:cubicBezTo>
                  <a:close/>
                </a:path>
              </a:pathLst>
            </a:custGeom>
            <a:solidFill>
              <a:srgbClr val="162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F39C642-8DDC-4CF9-B329-7AD044A141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37288" y="542925"/>
              <a:ext cx="419100" cy="255588"/>
            </a:xfrm>
            <a:custGeom>
              <a:avLst/>
              <a:gdLst>
                <a:gd name="T0" fmla="*/ 182 w 195"/>
                <a:gd name="T1" fmla="*/ 2 h 117"/>
                <a:gd name="T2" fmla="*/ 176 w 195"/>
                <a:gd name="T3" fmla="*/ 0 h 117"/>
                <a:gd name="T4" fmla="*/ 172 w 195"/>
                <a:gd name="T5" fmla="*/ 0 h 117"/>
                <a:gd name="T6" fmla="*/ 53 w 195"/>
                <a:gd name="T7" fmla="*/ 0 h 117"/>
                <a:gd name="T8" fmla="*/ 22 w 195"/>
                <a:gd name="T9" fmla="*/ 22 h 117"/>
                <a:gd name="T10" fmla="*/ 102 w 195"/>
                <a:gd name="T11" fmla="*/ 22 h 117"/>
                <a:gd name="T12" fmla="*/ 113 w 195"/>
                <a:gd name="T13" fmla="*/ 22 h 117"/>
                <a:gd name="T14" fmla="*/ 117 w 195"/>
                <a:gd name="T15" fmla="*/ 22 h 117"/>
                <a:gd name="T16" fmla="*/ 117 w 195"/>
                <a:gd name="T17" fmla="*/ 23 h 117"/>
                <a:gd name="T18" fmla="*/ 127 w 195"/>
                <a:gd name="T19" fmla="*/ 31 h 117"/>
                <a:gd name="T20" fmla="*/ 125 w 195"/>
                <a:gd name="T21" fmla="*/ 41 h 117"/>
                <a:gd name="T22" fmla="*/ 120 w 195"/>
                <a:gd name="T23" fmla="*/ 45 h 117"/>
                <a:gd name="T24" fmla="*/ 62 w 195"/>
                <a:gd name="T25" fmla="*/ 45 h 117"/>
                <a:gd name="T26" fmla="*/ 7 w 195"/>
                <a:gd name="T27" fmla="*/ 81 h 117"/>
                <a:gd name="T28" fmla="*/ 0 w 195"/>
                <a:gd name="T29" fmla="*/ 105 h 117"/>
                <a:gd name="T30" fmla="*/ 0 w 195"/>
                <a:gd name="T31" fmla="*/ 105 h 117"/>
                <a:gd name="T32" fmla="*/ 0 w 195"/>
                <a:gd name="T33" fmla="*/ 106 h 117"/>
                <a:gd name="T34" fmla="*/ 0 w 195"/>
                <a:gd name="T35" fmla="*/ 107 h 117"/>
                <a:gd name="T36" fmla="*/ 2 w 195"/>
                <a:gd name="T37" fmla="*/ 113 h 117"/>
                <a:gd name="T38" fmla="*/ 10 w 195"/>
                <a:gd name="T39" fmla="*/ 117 h 117"/>
                <a:gd name="T40" fmla="*/ 10 w 195"/>
                <a:gd name="T41" fmla="*/ 117 h 117"/>
                <a:gd name="T42" fmla="*/ 44 w 195"/>
                <a:gd name="T43" fmla="*/ 117 h 117"/>
                <a:gd name="T44" fmla="*/ 57 w 195"/>
                <a:gd name="T45" fmla="*/ 117 h 117"/>
                <a:gd name="T46" fmla="*/ 121 w 195"/>
                <a:gd name="T47" fmla="*/ 117 h 117"/>
                <a:gd name="T48" fmla="*/ 126 w 195"/>
                <a:gd name="T49" fmla="*/ 117 h 117"/>
                <a:gd name="T50" fmla="*/ 153 w 195"/>
                <a:gd name="T51" fmla="*/ 117 h 117"/>
                <a:gd name="T52" fmla="*/ 174 w 195"/>
                <a:gd name="T53" fmla="*/ 93 h 117"/>
                <a:gd name="T54" fmla="*/ 126 w 195"/>
                <a:gd name="T55" fmla="*/ 93 h 117"/>
                <a:gd name="T56" fmla="*/ 121 w 195"/>
                <a:gd name="T57" fmla="*/ 93 h 117"/>
                <a:gd name="T58" fmla="*/ 99 w 195"/>
                <a:gd name="T59" fmla="*/ 93 h 117"/>
                <a:gd name="T60" fmla="*/ 94 w 195"/>
                <a:gd name="T61" fmla="*/ 93 h 117"/>
                <a:gd name="T62" fmla="*/ 67 w 195"/>
                <a:gd name="T63" fmla="*/ 93 h 117"/>
                <a:gd name="T64" fmla="*/ 88 w 195"/>
                <a:gd name="T65" fmla="*/ 71 h 117"/>
                <a:gd name="T66" fmla="*/ 99 w 195"/>
                <a:gd name="T67" fmla="*/ 71 h 117"/>
                <a:gd name="T68" fmla="*/ 162 w 195"/>
                <a:gd name="T69" fmla="*/ 71 h 117"/>
                <a:gd name="T70" fmla="*/ 185 w 195"/>
                <a:gd name="T71" fmla="*/ 50 h 117"/>
                <a:gd name="T72" fmla="*/ 193 w 195"/>
                <a:gd name="T73" fmla="*/ 24 h 117"/>
                <a:gd name="T74" fmla="*/ 182 w 195"/>
                <a:gd name="T75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5" h="117">
                  <a:moveTo>
                    <a:pt x="182" y="2"/>
                  </a:moveTo>
                  <a:cubicBezTo>
                    <a:pt x="180" y="1"/>
                    <a:pt x="178" y="1"/>
                    <a:pt x="176" y="0"/>
                  </a:cubicBezTo>
                  <a:cubicBezTo>
                    <a:pt x="175" y="0"/>
                    <a:pt x="174" y="0"/>
                    <a:pt x="172" y="0"/>
                  </a:cubicBezTo>
                  <a:cubicBezTo>
                    <a:pt x="134" y="0"/>
                    <a:pt x="90" y="0"/>
                    <a:pt x="53" y="0"/>
                  </a:cubicBezTo>
                  <a:cubicBezTo>
                    <a:pt x="39" y="0"/>
                    <a:pt x="26" y="7"/>
                    <a:pt x="22" y="22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7" y="22"/>
                    <a:pt x="109" y="22"/>
                    <a:pt x="113" y="22"/>
                  </a:cubicBezTo>
                  <a:cubicBezTo>
                    <a:pt x="117" y="22"/>
                    <a:pt x="117" y="22"/>
                    <a:pt x="117" y="22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25" y="23"/>
                    <a:pt x="129" y="23"/>
                    <a:pt x="127" y="31"/>
                  </a:cubicBezTo>
                  <a:cubicBezTo>
                    <a:pt x="125" y="37"/>
                    <a:pt x="125" y="37"/>
                    <a:pt x="125" y="41"/>
                  </a:cubicBezTo>
                  <a:cubicBezTo>
                    <a:pt x="123" y="45"/>
                    <a:pt x="124" y="45"/>
                    <a:pt x="120" y="45"/>
                  </a:cubicBezTo>
                  <a:cubicBezTo>
                    <a:pt x="119" y="45"/>
                    <a:pt x="107" y="45"/>
                    <a:pt x="62" y="45"/>
                  </a:cubicBezTo>
                  <a:cubicBezTo>
                    <a:pt x="13" y="45"/>
                    <a:pt x="7" y="81"/>
                    <a:pt x="7" y="81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6"/>
                    <a:pt x="0" y="107"/>
                    <a:pt x="0" y="107"/>
                  </a:cubicBezTo>
                  <a:cubicBezTo>
                    <a:pt x="0" y="109"/>
                    <a:pt x="1" y="111"/>
                    <a:pt x="2" y="113"/>
                  </a:cubicBezTo>
                  <a:cubicBezTo>
                    <a:pt x="3" y="115"/>
                    <a:pt x="6" y="117"/>
                    <a:pt x="10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20" y="117"/>
                    <a:pt x="32" y="117"/>
                    <a:pt x="44" y="117"/>
                  </a:cubicBezTo>
                  <a:cubicBezTo>
                    <a:pt x="48" y="117"/>
                    <a:pt x="52" y="117"/>
                    <a:pt x="57" y="117"/>
                  </a:cubicBezTo>
                  <a:cubicBezTo>
                    <a:pt x="79" y="117"/>
                    <a:pt x="101" y="117"/>
                    <a:pt x="121" y="117"/>
                  </a:cubicBezTo>
                  <a:cubicBezTo>
                    <a:pt x="123" y="117"/>
                    <a:pt x="124" y="117"/>
                    <a:pt x="126" y="117"/>
                  </a:cubicBezTo>
                  <a:cubicBezTo>
                    <a:pt x="136" y="117"/>
                    <a:pt x="145" y="117"/>
                    <a:pt x="153" y="117"/>
                  </a:cubicBezTo>
                  <a:cubicBezTo>
                    <a:pt x="168" y="117"/>
                    <a:pt x="172" y="100"/>
                    <a:pt x="174" y="93"/>
                  </a:cubicBezTo>
                  <a:cubicBezTo>
                    <a:pt x="156" y="93"/>
                    <a:pt x="141" y="93"/>
                    <a:pt x="126" y="93"/>
                  </a:cubicBezTo>
                  <a:cubicBezTo>
                    <a:pt x="124" y="93"/>
                    <a:pt x="122" y="93"/>
                    <a:pt x="121" y="93"/>
                  </a:cubicBezTo>
                  <a:cubicBezTo>
                    <a:pt x="114" y="93"/>
                    <a:pt x="106" y="93"/>
                    <a:pt x="99" y="93"/>
                  </a:cubicBezTo>
                  <a:cubicBezTo>
                    <a:pt x="97" y="93"/>
                    <a:pt x="95" y="93"/>
                    <a:pt x="94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72" y="80"/>
                    <a:pt x="73" y="71"/>
                    <a:pt x="88" y="71"/>
                  </a:cubicBezTo>
                  <a:cubicBezTo>
                    <a:pt x="88" y="71"/>
                    <a:pt x="99" y="71"/>
                    <a:pt x="99" y="71"/>
                  </a:cubicBezTo>
                  <a:cubicBezTo>
                    <a:pt x="162" y="71"/>
                    <a:pt x="162" y="71"/>
                    <a:pt x="162" y="71"/>
                  </a:cubicBezTo>
                  <a:cubicBezTo>
                    <a:pt x="180" y="71"/>
                    <a:pt x="181" y="68"/>
                    <a:pt x="185" y="50"/>
                  </a:cubicBezTo>
                  <a:cubicBezTo>
                    <a:pt x="185" y="50"/>
                    <a:pt x="190" y="34"/>
                    <a:pt x="193" y="24"/>
                  </a:cubicBezTo>
                  <a:cubicBezTo>
                    <a:pt x="195" y="13"/>
                    <a:pt x="189" y="5"/>
                    <a:pt x="182" y="2"/>
                  </a:cubicBezTo>
                  <a:close/>
                </a:path>
              </a:pathLst>
            </a:cu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EBB98A0B-4E36-4016-B3B1-A5FFB85082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9300" y="590550"/>
              <a:ext cx="192087" cy="207963"/>
            </a:xfrm>
            <a:custGeom>
              <a:avLst/>
              <a:gdLst>
                <a:gd name="T0" fmla="*/ 75 w 89"/>
                <a:gd name="T1" fmla="*/ 53 h 95"/>
                <a:gd name="T2" fmla="*/ 89 w 89"/>
                <a:gd name="T3" fmla="*/ 0 h 95"/>
                <a:gd name="T4" fmla="*/ 13 w 89"/>
                <a:gd name="T5" fmla="*/ 49 h 95"/>
                <a:gd name="T6" fmla="*/ 0 w 89"/>
                <a:gd name="T7" fmla="*/ 95 h 95"/>
                <a:gd name="T8" fmla="*/ 75 w 89"/>
                <a:gd name="T9" fmla="*/ 5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95">
                  <a:moveTo>
                    <a:pt x="75" y="53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22" y="14"/>
                    <a:pt x="13" y="49"/>
                  </a:cubicBezTo>
                  <a:cubicBezTo>
                    <a:pt x="9" y="65"/>
                    <a:pt x="5" y="80"/>
                    <a:pt x="0" y="95"/>
                  </a:cubicBezTo>
                  <a:cubicBezTo>
                    <a:pt x="20" y="61"/>
                    <a:pt x="60" y="54"/>
                    <a:pt x="75" y="53"/>
                  </a:cubicBezTo>
                  <a:close/>
                </a:path>
              </a:pathLst>
            </a:custGeom>
            <a:solidFill>
              <a:srgbClr val="162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8EFC699-8E5E-482F-BE1F-47C39CF46B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75363" y="711200"/>
              <a:ext cx="1587" cy="4763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002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C1CDCB69-E13D-4A86-9ABB-31CEE952BE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9300" y="415925"/>
              <a:ext cx="411162" cy="382588"/>
            </a:xfrm>
            <a:custGeom>
              <a:avLst/>
              <a:gdLst>
                <a:gd name="T0" fmla="*/ 170 w 191"/>
                <a:gd name="T1" fmla="*/ 58 h 175"/>
                <a:gd name="T2" fmla="*/ 170 w 191"/>
                <a:gd name="T3" fmla="*/ 58 h 175"/>
                <a:gd name="T4" fmla="*/ 170 w 191"/>
                <a:gd name="T5" fmla="*/ 58 h 175"/>
                <a:gd name="T6" fmla="*/ 170 w 191"/>
                <a:gd name="T7" fmla="*/ 58 h 175"/>
                <a:gd name="T8" fmla="*/ 170 w 191"/>
                <a:gd name="T9" fmla="*/ 58 h 175"/>
                <a:gd name="T10" fmla="*/ 164 w 191"/>
                <a:gd name="T11" fmla="*/ 58 h 175"/>
                <a:gd name="T12" fmla="*/ 146 w 191"/>
                <a:gd name="T13" fmla="*/ 58 h 175"/>
                <a:gd name="T14" fmla="*/ 95 w 191"/>
                <a:gd name="T15" fmla="*/ 58 h 175"/>
                <a:gd name="T16" fmla="*/ 111 w 191"/>
                <a:gd name="T17" fmla="*/ 0 h 175"/>
                <a:gd name="T18" fmla="*/ 99 w 191"/>
                <a:gd name="T19" fmla="*/ 0 h 175"/>
                <a:gd name="T20" fmla="*/ 38 w 191"/>
                <a:gd name="T21" fmla="*/ 35 h 175"/>
                <a:gd name="T22" fmla="*/ 26 w 191"/>
                <a:gd name="T23" fmla="*/ 81 h 175"/>
                <a:gd name="T24" fmla="*/ 90 w 191"/>
                <a:gd name="T25" fmla="*/ 80 h 175"/>
                <a:gd name="T26" fmla="*/ 117 w 191"/>
                <a:gd name="T27" fmla="*/ 80 h 175"/>
                <a:gd name="T28" fmla="*/ 127 w 191"/>
                <a:gd name="T29" fmla="*/ 95 h 175"/>
                <a:gd name="T30" fmla="*/ 115 w 191"/>
                <a:gd name="T31" fmla="*/ 135 h 175"/>
                <a:gd name="T32" fmla="*/ 114 w 191"/>
                <a:gd name="T33" fmla="*/ 137 h 175"/>
                <a:gd name="T34" fmla="*/ 114 w 191"/>
                <a:gd name="T35" fmla="*/ 138 h 175"/>
                <a:gd name="T36" fmla="*/ 114 w 191"/>
                <a:gd name="T37" fmla="*/ 138 h 175"/>
                <a:gd name="T38" fmla="*/ 91 w 191"/>
                <a:gd name="T39" fmla="*/ 151 h 175"/>
                <a:gd name="T40" fmla="*/ 91 w 191"/>
                <a:gd name="T41" fmla="*/ 151 h 175"/>
                <a:gd name="T42" fmla="*/ 87 w 191"/>
                <a:gd name="T43" fmla="*/ 151 h 175"/>
                <a:gd name="T44" fmla="*/ 36 w 191"/>
                <a:gd name="T45" fmla="*/ 158 h 175"/>
                <a:gd name="T46" fmla="*/ 33 w 191"/>
                <a:gd name="T47" fmla="*/ 159 h 175"/>
                <a:gd name="T48" fmla="*/ 32 w 191"/>
                <a:gd name="T49" fmla="*/ 159 h 175"/>
                <a:gd name="T50" fmla="*/ 0 w 191"/>
                <a:gd name="T51" fmla="*/ 175 h 175"/>
                <a:gd name="T52" fmla="*/ 64 w 191"/>
                <a:gd name="T53" fmla="*/ 175 h 175"/>
                <a:gd name="T54" fmla="*/ 123 w 191"/>
                <a:gd name="T55" fmla="*/ 175 h 175"/>
                <a:gd name="T56" fmla="*/ 176 w 191"/>
                <a:gd name="T57" fmla="*/ 138 h 175"/>
                <a:gd name="T58" fmla="*/ 191 w 191"/>
                <a:gd name="T59" fmla="*/ 85 h 175"/>
                <a:gd name="T60" fmla="*/ 191 w 191"/>
                <a:gd name="T61" fmla="*/ 81 h 175"/>
                <a:gd name="T62" fmla="*/ 191 w 191"/>
                <a:gd name="T63" fmla="*/ 79 h 175"/>
                <a:gd name="T64" fmla="*/ 170 w 191"/>
                <a:gd name="T65" fmla="*/ 5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1" h="175">
                  <a:moveTo>
                    <a:pt x="170" y="58"/>
                  </a:moveTo>
                  <a:cubicBezTo>
                    <a:pt x="170" y="58"/>
                    <a:pt x="170" y="58"/>
                    <a:pt x="170" y="58"/>
                  </a:cubicBezTo>
                  <a:cubicBezTo>
                    <a:pt x="170" y="58"/>
                    <a:pt x="170" y="58"/>
                    <a:pt x="170" y="58"/>
                  </a:cubicBezTo>
                  <a:cubicBezTo>
                    <a:pt x="170" y="58"/>
                    <a:pt x="170" y="58"/>
                    <a:pt x="170" y="58"/>
                  </a:cubicBezTo>
                  <a:cubicBezTo>
                    <a:pt x="170" y="58"/>
                    <a:pt x="170" y="58"/>
                    <a:pt x="170" y="58"/>
                  </a:cubicBezTo>
                  <a:cubicBezTo>
                    <a:pt x="164" y="58"/>
                    <a:pt x="164" y="58"/>
                    <a:pt x="164" y="58"/>
                  </a:cubicBezTo>
                  <a:cubicBezTo>
                    <a:pt x="158" y="58"/>
                    <a:pt x="152" y="58"/>
                    <a:pt x="146" y="58"/>
                  </a:cubicBezTo>
                  <a:cubicBezTo>
                    <a:pt x="129" y="58"/>
                    <a:pt x="110" y="58"/>
                    <a:pt x="95" y="58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82" y="0"/>
                    <a:pt x="45" y="8"/>
                    <a:pt x="38" y="35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8" y="80"/>
                    <a:pt x="109" y="80"/>
                    <a:pt x="117" y="80"/>
                  </a:cubicBezTo>
                  <a:cubicBezTo>
                    <a:pt x="129" y="80"/>
                    <a:pt x="129" y="85"/>
                    <a:pt x="127" y="95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5" y="136"/>
                    <a:pt x="115" y="136"/>
                    <a:pt x="114" y="137"/>
                  </a:cubicBezTo>
                  <a:cubicBezTo>
                    <a:pt x="114" y="138"/>
                    <a:pt x="114" y="138"/>
                    <a:pt x="114" y="138"/>
                  </a:cubicBezTo>
                  <a:cubicBezTo>
                    <a:pt x="114" y="138"/>
                    <a:pt x="114" y="138"/>
                    <a:pt x="114" y="138"/>
                  </a:cubicBezTo>
                  <a:cubicBezTo>
                    <a:pt x="111" y="148"/>
                    <a:pt x="107" y="151"/>
                    <a:pt x="91" y="151"/>
                  </a:cubicBezTo>
                  <a:cubicBezTo>
                    <a:pt x="91" y="151"/>
                    <a:pt x="91" y="151"/>
                    <a:pt x="91" y="151"/>
                  </a:cubicBezTo>
                  <a:cubicBezTo>
                    <a:pt x="90" y="151"/>
                    <a:pt x="89" y="151"/>
                    <a:pt x="87" y="151"/>
                  </a:cubicBezTo>
                  <a:cubicBezTo>
                    <a:pt x="79" y="151"/>
                    <a:pt x="55" y="153"/>
                    <a:pt x="36" y="158"/>
                  </a:cubicBezTo>
                  <a:cubicBezTo>
                    <a:pt x="35" y="159"/>
                    <a:pt x="34" y="159"/>
                    <a:pt x="33" y="159"/>
                  </a:cubicBezTo>
                  <a:cubicBezTo>
                    <a:pt x="33" y="159"/>
                    <a:pt x="33" y="159"/>
                    <a:pt x="32" y="159"/>
                  </a:cubicBezTo>
                  <a:cubicBezTo>
                    <a:pt x="8" y="167"/>
                    <a:pt x="0" y="175"/>
                    <a:pt x="0" y="175"/>
                  </a:cubicBezTo>
                  <a:cubicBezTo>
                    <a:pt x="64" y="175"/>
                    <a:pt x="64" y="175"/>
                    <a:pt x="64" y="175"/>
                  </a:cubicBezTo>
                  <a:cubicBezTo>
                    <a:pt x="123" y="175"/>
                    <a:pt x="123" y="175"/>
                    <a:pt x="123" y="175"/>
                  </a:cubicBezTo>
                  <a:cubicBezTo>
                    <a:pt x="142" y="175"/>
                    <a:pt x="164" y="175"/>
                    <a:pt x="176" y="138"/>
                  </a:cubicBezTo>
                  <a:cubicBezTo>
                    <a:pt x="191" y="85"/>
                    <a:pt x="191" y="85"/>
                    <a:pt x="191" y="85"/>
                  </a:cubicBezTo>
                  <a:cubicBezTo>
                    <a:pt x="191" y="84"/>
                    <a:pt x="191" y="83"/>
                    <a:pt x="191" y="81"/>
                  </a:cubicBezTo>
                  <a:cubicBezTo>
                    <a:pt x="191" y="81"/>
                    <a:pt x="191" y="80"/>
                    <a:pt x="191" y="79"/>
                  </a:cubicBezTo>
                  <a:cubicBezTo>
                    <a:pt x="191" y="68"/>
                    <a:pt x="182" y="58"/>
                    <a:pt x="170" y="58"/>
                  </a:cubicBezTo>
                  <a:close/>
                </a:path>
              </a:pathLst>
            </a:custGeom>
            <a:solidFill>
              <a:srgbClr val="162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AADEF5A3-230B-41F4-8575-59C26A758C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47063" y="477838"/>
              <a:ext cx="157162" cy="196850"/>
            </a:xfrm>
            <a:custGeom>
              <a:avLst/>
              <a:gdLst>
                <a:gd name="T0" fmla="*/ 68 w 73"/>
                <a:gd name="T1" fmla="*/ 0 h 90"/>
                <a:gd name="T2" fmla="*/ 52 w 73"/>
                <a:gd name="T3" fmla="*/ 0 h 90"/>
                <a:gd name="T4" fmla="*/ 52 w 73"/>
                <a:gd name="T5" fmla="*/ 8 h 90"/>
                <a:gd name="T6" fmla="*/ 52 w 73"/>
                <a:gd name="T7" fmla="*/ 15 h 90"/>
                <a:gd name="T8" fmla="*/ 52 w 73"/>
                <a:gd name="T9" fmla="*/ 33 h 90"/>
                <a:gd name="T10" fmla="*/ 20 w 73"/>
                <a:gd name="T11" fmla="*/ 33 h 90"/>
                <a:gd name="T12" fmla="*/ 20 w 73"/>
                <a:gd name="T13" fmla="*/ 5 h 90"/>
                <a:gd name="T14" fmla="*/ 15 w 73"/>
                <a:gd name="T15" fmla="*/ 1 h 90"/>
                <a:gd name="T16" fmla="*/ 0 w 73"/>
                <a:gd name="T17" fmla="*/ 1 h 90"/>
                <a:gd name="T18" fmla="*/ 0 w 73"/>
                <a:gd name="T19" fmla="*/ 10 h 90"/>
                <a:gd name="T20" fmla="*/ 0 w 73"/>
                <a:gd name="T21" fmla="*/ 15 h 90"/>
                <a:gd name="T22" fmla="*/ 0 w 73"/>
                <a:gd name="T23" fmla="*/ 81 h 90"/>
                <a:gd name="T24" fmla="*/ 2 w 73"/>
                <a:gd name="T25" fmla="*/ 87 h 90"/>
                <a:gd name="T26" fmla="*/ 9 w 73"/>
                <a:gd name="T27" fmla="*/ 90 h 90"/>
                <a:gd name="T28" fmla="*/ 63 w 73"/>
                <a:gd name="T29" fmla="*/ 90 h 90"/>
                <a:gd name="T30" fmla="*/ 70 w 73"/>
                <a:gd name="T31" fmla="*/ 87 h 90"/>
                <a:gd name="T32" fmla="*/ 73 w 73"/>
                <a:gd name="T33" fmla="*/ 81 h 90"/>
                <a:gd name="T34" fmla="*/ 73 w 73"/>
                <a:gd name="T35" fmla="*/ 4 h 90"/>
                <a:gd name="T36" fmla="*/ 68 w 73"/>
                <a:gd name="T37" fmla="*/ 0 h 90"/>
                <a:gd name="T38" fmla="*/ 52 w 73"/>
                <a:gd name="T39" fmla="*/ 79 h 90"/>
                <a:gd name="T40" fmla="*/ 20 w 73"/>
                <a:gd name="T41" fmla="*/ 79 h 90"/>
                <a:gd name="T42" fmla="*/ 20 w 73"/>
                <a:gd name="T43" fmla="*/ 45 h 90"/>
                <a:gd name="T44" fmla="*/ 52 w 73"/>
                <a:gd name="T45" fmla="*/ 45 h 90"/>
                <a:gd name="T46" fmla="*/ 52 w 73"/>
                <a:gd name="T47" fmla="*/ 7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3" h="90">
                  <a:moveTo>
                    <a:pt x="68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2"/>
                    <a:pt x="18" y="1"/>
                    <a:pt x="15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3"/>
                    <a:pt x="0" y="86"/>
                    <a:pt x="2" y="87"/>
                  </a:cubicBezTo>
                  <a:cubicBezTo>
                    <a:pt x="4" y="89"/>
                    <a:pt x="6" y="90"/>
                    <a:pt x="9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6" y="90"/>
                    <a:pt x="68" y="89"/>
                    <a:pt x="70" y="87"/>
                  </a:cubicBezTo>
                  <a:cubicBezTo>
                    <a:pt x="72" y="86"/>
                    <a:pt x="73" y="83"/>
                    <a:pt x="73" y="81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1"/>
                    <a:pt x="71" y="0"/>
                    <a:pt x="68" y="0"/>
                  </a:cubicBezTo>
                  <a:close/>
                  <a:moveTo>
                    <a:pt x="52" y="79"/>
                  </a:moveTo>
                  <a:cubicBezTo>
                    <a:pt x="20" y="79"/>
                    <a:pt x="20" y="79"/>
                    <a:pt x="20" y="79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52" y="45"/>
                    <a:pt x="52" y="45"/>
                    <a:pt x="52" y="45"/>
                  </a:cubicBezTo>
                  <a:lnTo>
                    <a:pt x="52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2DB0E24-8512-4372-B1DC-CAA36D01EC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8675" y="460375"/>
              <a:ext cx="46037" cy="338138"/>
            </a:xfrm>
            <a:custGeom>
              <a:avLst/>
              <a:gdLst>
                <a:gd name="T0" fmla="*/ 17 w 21"/>
                <a:gd name="T1" fmla="*/ 0 h 155"/>
                <a:gd name="T2" fmla="*/ 0 w 21"/>
                <a:gd name="T3" fmla="*/ 0 h 155"/>
                <a:gd name="T4" fmla="*/ 0 w 21"/>
                <a:gd name="T5" fmla="*/ 9 h 155"/>
                <a:gd name="T6" fmla="*/ 0 w 21"/>
                <a:gd name="T7" fmla="*/ 155 h 155"/>
                <a:gd name="T8" fmla="*/ 12 w 21"/>
                <a:gd name="T9" fmla="*/ 155 h 155"/>
                <a:gd name="T10" fmla="*/ 21 w 21"/>
                <a:gd name="T11" fmla="*/ 139 h 155"/>
                <a:gd name="T12" fmla="*/ 21 w 21"/>
                <a:gd name="T13" fmla="*/ 6 h 155"/>
                <a:gd name="T14" fmla="*/ 17 w 21"/>
                <a:gd name="T1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55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8" y="155"/>
                    <a:pt x="21" y="150"/>
                    <a:pt x="21" y="139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3"/>
                    <a:pt x="20" y="1"/>
                    <a:pt x="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206DCF6A-A4CB-4891-B80B-1831A48A4A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83688" y="460375"/>
              <a:ext cx="41275" cy="233363"/>
            </a:xfrm>
            <a:custGeom>
              <a:avLst/>
              <a:gdLst>
                <a:gd name="T0" fmla="*/ 19 w 19"/>
                <a:gd name="T1" fmla="*/ 89 h 107"/>
                <a:gd name="T2" fmla="*/ 19 w 19"/>
                <a:gd name="T3" fmla="*/ 6 h 107"/>
                <a:gd name="T4" fmla="*/ 15 w 19"/>
                <a:gd name="T5" fmla="*/ 0 h 107"/>
                <a:gd name="T6" fmla="*/ 0 w 19"/>
                <a:gd name="T7" fmla="*/ 0 h 107"/>
                <a:gd name="T8" fmla="*/ 0 w 19"/>
                <a:gd name="T9" fmla="*/ 9 h 107"/>
                <a:gd name="T10" fmla="*/ 0 w 19"/>
                <a:gd name="T11" fmla="*/ 23 h 107"/>
                <a:gd name="T12" fmla="*/ 0 w 19"/>
                <a:gd name="T13" fmla="*/ 107 h 107"/>
                <a:gd name="T14" fmla="*/ 10 w 19"/>
                <a:gd name="T15" fmla="*/ 107 h 107"/>
                <a:gd name="T16" fmla="*/ 19 w 19"/>
                <a:gd name="T17" fmla="*/ 8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07">
                  <a:moveTo>
                    <a:pt x="19" y="89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9" y="3"/>
                    <a:pt x="19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10" y="107"/>
                    <a:pt x="10" y="107"/>
                    <a:pt x="10" y="107"/>
                  </a:cubicBezTo>
                  <a:cubicBezTo>
                    <a:pt x="16" y="107"/>
                    <a:pt x="19" y="101"/>
                    <a:pt x="19" y="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B025DA96-D668-4096-A424-D1673167C8A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13813" y="460375"/>
              <a:ext cx="239712" cy="222250"/>
            </a:xfrm>
            <a:custGeom>
              <a:avLst/>
              <a:gdLst>
                <a:gd name="T0" fmla="*/ 65 w 111"/>
                <a:gd name="T1" fmla="*/ 69 h 102"/>
                <a:gd name="T2" fmla="*/ 80 w 111"/>
                <a:gd name="T3" fmla="*/ 48 h 102"/>
                <a:gd name="T4" fmla="*/ 91 w 111"/>
                <a:gd name="T5" fmla="*/ 48 h 102"/>
                <a:gd name="T6" fmla="*/ 91 w 111"/>
                <a:gd name="T7" fmla="*/ 102 h 102"/>
                <a:gd name="T8" fmla="*/ 101 w 111"/>
                <a:gd name="T9" fmla="*/ 102 h 102"/>
                <a:gd name="T10" fmla="*/ 111 w 111"/>
                <a:gd name="T11" fmla="*/ 84 h 102"/>
                <a:gd name="T12" fmla="*/ 111 w 111"/>
                <a:gd name="T13" fmla="*/ 6 h 102"/>
                <a:gd name="T14" fmla="*/ 106 w 111"/>
                <a:gd name="T15" fmla="*/ 0 h 102"/>
                <a:gd name="T16" fmla="*/ 91 w 111"/>
                <a:gd name="T17" fmla="*/ 0 h 102"/>
                <a:gd name="T18" fmla="*/ 91 w 111"/>
                <a:gd name="T19" fmla="*/ 9 h 102"/>
                <a:gd name="T20" fmla="*/ 91 w 111"/>
                <a:gd name="T21" fmla="*/ 23 h 102"/>
                <a:gd name="T22" fmla="*/ 91 w 111"/>
                <a:gd name="T23" fmla="*/ 36 h 102"/>
                <a:gd name="T24" fmla="*/ 80 w 111"/>
                <a:gd name="T25" fmla="*/ 36 h 102"/>
                <a:gd name="T26" fmla="*/ 46 w 111"/>
                <a:gd name="T27" fmla="*/ 7 h 102"/>
                <a:gd name="T28" fmla="*/ 34 w 111"/>
                <a:gd name="T29" fmla="*/ 7 h 102"/>
                <a:gd name="T30" fmla="*/ 10 w 111"/>
                <a:gd name="T31" fmla="*/ 18 h 102"/>
                <a:gd name="T32" fmla="*/ 0 w 111"/>
                <a:gd name="T33" fmla="*/ 41 h 102"/>
                <a:gd name="T34" fmla="*/ 13 w 111"/>
                <a:gd name="T35" fmla="*/ 67 h 102"/>
                <a:gd name="T36" fmla="*/ 41 w 111"/>
                <a:gd name="T37" fmla="*/ 76 h 102"/>
                <a:gd name="T38" fmla="*/ 65 w 111"/>
                <a:gd name="T39" fmla="*/ 69 h 102"/>
                <a:gd name="T40" fmla="*/ 27 w 111"/>
                <a:gd name="T41" fmla="*/ 57 h 102"/>
                <a:gd name="T42" fmla="*/ 21 w 111"/>
                <a:gd name="T43" fmla="*/ 41 h 102"/>
                <a:gd name="T44" fmla="*/ 27 w 111"/>
                <a:gd name="T45" fmla="*/ 24 h 102"/>
                <a:gd name="T46" fmla="*/ 40 w 111"/>
                <a:gd name="T47" fmla="*/ 18 h 102"/>
                <a:gd name="T48" fmla="*/ 53 w 111"/>
                <a:gd name="T49" fmla="*/ 24 h 102"/>
                <a:gd name="T50" fmla="*/ 59 w 111"/>
                <a:gd name="T51" fmla="*/ 41 h 102"/>
                <a:gd name="T52" fmla="*/ 53 w 111"/>
                <a:gd name="T53" fmla="*/ 57 h 102"/>
                <a:gd name="T54" fmla="*/ 40 w 111"/>
                <a:gd name="T55" fmla="*/ 63 h 102"/>
                <a:gd name="T56" fmla="*/ 27 w 111"/>
                <a:gd name="T57" fmla="*/ 5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1" h="102">
                  <a:moveTo>
                    <a:pt x="65" y="69"/>
                  </a:moveTo>
                  <a:cubicBezTo>
                    <a:pt x="73" y="64"/>
                    <a:pt x="78" y="57"/>
                    <a:pt x="80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102"/>
                    <a:pt x="91" y="102"/>
                    <a:pt x="91" y="102"/>
                  </a:cubicBezTo>
                  <a:cubicBezTo>
                    <a:pt x="101" y="102"/>
                    <a:pt x="101" y="102"/>
                    <a:pt x="101" y="102"/>
                  </a:cubicBezTo>
                  <a:cubicBezTo>
                    <a:pt x="108" y="102"/>
                    <a:pt x="111" y="96"/>
                    <a:pt x="111" y="84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3"/>
                    <a:pt x="111" y="0"/>
                    <a:pt x="106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79" y="20"/>
                    <a:pt x="67" y="10"/>
                    <a:pt x="46" y="7"/>
                  </a:cubicBezTo>
                  <a:cubicBezTo>
                    <a:pt x="46" y="7"/>
                    <a:pt x="41" y="6"/>
                    <a:pt x="34" y="7"/>
                  </a:cubicBezTo>
                  <a:cubicBezTo>
                    <a:pt x="24" y="9"/>
                    <a:pt x="16" y="12"/>
                    <a:pt x="10" y="18"/>
                  </a:cubicBezTo>
                  <a:cubicBezTo>
                    <a:pt x="3" y="24"/>
                    <a:pt x="0" y="32"/>
                    <a:pt x="0" y="41"/>
                  </a:cubicBezTo>
                  <a:cubicBezTo>
                    <a:pt x="0" y="52"/>
                    <a:pt x="5" y="61"/>
                    <a:pt x="13" y="67"/>
                  </a:cubicBezTo>
                  <a:cubicBezTo>
                    <a:pt x="21" y="73"/>
                    <a:pt x="30" y="76"/>
                    <a:pt x="41" y="76"/>
                  </a:cubicBezTo>
                  <a:cubicBezTo>
                    <a:pt x="50" y="76"/>
                    <a:pt x="58" y="74"/>
                    <a:pt x="65" y="69"/>
                  </a:cubicBezTo>
                  <a:close/>
                  <a:moveTo>
                    <a:pt x="27" y="57"/>
                  </a:moveTo>
                  <a:cubicBezTo>
                    <a:pt x="23" y="53"/>
                    <a:pt x="21" y="48"/>
                    <a:pt x="21" y="41"/>
                  </a:cubicBezTo>
                  <a:cubicBezTo>
                    <a:pt x="21" y="33"/>
                    <a:pt x="23" y="28"/>
                    <a:pt x="27" y="24"/>
                  </a:cubicBezTo>
                  <a:cubicBezTo>
                    <a:pt x="31" y="20"/>
                    <a:pt x="35" y="18"/>
                    <a:pt x="40" y="18"/>
                  </a:cubicBezTo>
                  <a:cubicBezTo>
                    <a:pt x="45" y="18"/>
                    <a:pt x="50" y="20"/>
                    <a:pt x="53" y="24"/>
                  </a:cubicBezTo>
                  <a:cubicBezTo>
                    <a:pt x="57" y="28"/>
                    <a:pt x="59" y="33"/>
                    <a:pt x="59" y="41"/>
                  </a:cubicBezTo>
                  <a:cubicBezTo>
                    <a:pt x="59" y="48"/>
                    <a:pt x="57" y="53"/>
                    <a:pt x="53" y="57"/>
                  </a:cubicBezTo>
                  <a:cubicBezTo>
                    <a:pt x="50" y="61"/>
                    <a:pt x="45" y="63"/>
                    <a:pt x="40" y="63"/>
                  </a:cubicBezTo>
                  <a:cubicBezTo>
                    <a:pt x="35" y="63"/>
                    <a:pt x="31" y="61"/>
                    <a:pt x="27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674844F-28AF-4EE5-B5F1-3A4629CB69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61438" y="663575"/>
              <a:ext cx="254000" cy="122238"/>
            </a:xfrm>
            <a:custGeom>
              <a:avLst/>
              <a:gdLst>
                <a:gd name="T0" fmla="*/ 109 w 118"/>
                <a:gd name="T1" fmla="*/ 45 h 56"/>
                <a:gd name="T2" fmla="*/ 28 w 118"/>
                <a:gd name="T3" fmla="*/ 45 h 56"/>
                <a:gd name="T4" fmla="*/ 28 w 118"/>
                <a:gd name="T5" fmla="*/ 4 h 56"/>
                <a:gd name="T6" fmla="*/ 24 w 118"/>
                <a:gd name="T7" fmla="*/ 0 h 56"/>
                <a:gd name="T8" fmla="*/ 0 w 118"/>
                <a:gd name="T9" fmla="*/ 0 h 56"/>
                <a:gd name="T10" fmla="*/ 8 w 118"/>
                <a:gd name="T11" fmla="*/ 10 h 56"/>
                <a:gd name="T12" fmla="*/ 8 w 118"/>
                <a:gd name="T13" fmla="*/ 10 h 56"/>
                <a:gd name="T14" fmla="*/ 8 w 118"/>
                <a:gd name="T15" fmla="*/ 47 h 56"/>
                <a:gd name="T16" fmla="*/ 11 w 118"/>
                <a:gd name="T17" fmla="*/ 54 h 56"/>
                <a:gd name="T18" fmla="*/ 17 w 118"/>
                <a:gd name="T19" fmla="*/ 56 h 56"/>
                <a:gd name="T20" fmla="*/ 117 w 118"/>
                <a:gd name="T21" fmla="*/ 56 h 56"/>
                <a:gd name="T22" fmla="*/ 118 w 118"/>
                <a:gd name="T23" fmla="*/ 56 h 56"/>
                <a:gd name="T24" fmla="*/ 109 w 118"/>
                <a:gd name="T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56">
                  <a:moveTo>
                    <a:pt x="109" y="45"/>
                  </a:moveTo>
                  <a:cubicBezTo>
                    <a:pt x="28" y="45"/>
                    <a:pt x="28" y="45"/>
                    <a:pt x="28" y="4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1"/>
                    <a:pt x="27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6" y="9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50"/>
                    <a:pt x="9" y="52"/>
                    <a:pt x="11" y="54"/>
                  </a:cubicBezTo>
                  <a:cubicBezTo>
                    <a:pt x="12" y="55"/>
                    <a:pt x="14" y="56"/>
                    <a:pt x="17" y="56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7" y="56"/>
                    <a:pt x="117" y="56"/>
                    <a:pt x="118" y="56"/>
                  </a:cubicBezTo>
                  <a:cubicBezTo>
                    <a:pt x="118" y="46"/>
                    <a:pt x="109" y="45"/>
                    <a:pt x="109" y="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FB8CB7F1-884C-45B1-86B2-BC6162C6B1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69325" y="658813"/>
              <a:ext cx="306387" cy="139700"/>
            </a:xfrm>
            <a:custGeom>
              <a:avLst/>
              <a:gdLst>
                <a:gd name="T0" fmla="*/ 134 w 142"/>
                <a:gd name="T1" fmla="*/ 0 h 64"/>
                <a:gd name="T2" fmla="*/ 3 w 142"/>
                <a:gd name="T3" fmla="*/ 0 h 64"/>
                <a:gd name="T4" fmla="*/ 0 w 142"/>
                <a:gd name="T5" fmla="*/ 0 h 64"/>
                <a:gd name="T6" fmla="*/ 1 w 142"/>
                <a:gd name="T7" fmla="*/ 1 h 64"/>
                <a:gd name="T8" fmla="*/ 11 w 142"/>
                <a:gd name="T9" fmla="*/ 12 h 64"/>
                <a:gd name="T10" fmla="*/ 63 w 142"/>
                <a:gd name="T11" fmla="*/ 12 h 64"/>
                <a:gd name="T12" fmla="*/ 63 w 142"/>
                <a:gd name="T13" fmla="*/ 64 h 64"/>
                <a:gd name="T14" fmla="*/ 75 w 142"/>
                <a:gd name="T15" fmla="*/ 64 h 64"/>
                <a:gd name="T16" fmla="*/ 85 w 142"/>
                <a:gd name="T17" fmla="*/ 46 h 64"/>
                <a:gd name="T18" fmla="*/ 85 w 142"/>
                <a:gd name="T19" fmla="*/ 12 h 64"/>
                <a:gd name="T20" fmla="*/ 141 w 142"/>
                <a:gd name="T21" fmla="*/ 12 h 64"/>
                <a:gd name="T22" fmla="*/ 142 w 142"/>
                <a:gd name="T23" fmla="*/ 12 h 64"/>
                <a:gd name="T24" fmla="*/ 142 w 142"/>
                <a:gd name="T25" fmla="*/ 11 h 64"/>
                <a:gd name="T26" fmla="*/ 134 w 142"/>
                <a:gd name="T2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" h="64">
                  <a:moveTo>
                    <a:pt x="13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2"/>
                    <a:pt x="11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81" y="64"/>
                    <a:pt x="85" y="58"/>
                    <a:pt x="85" y="46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12"/>
                    <a:pt x="142" y="12"/>
                    <a:pt x="142" y="12"/>
                  </a:cubicBezTo>
                  <a:cubicBezTo>
                    <a:pt x="142" y="12"/>
                    <a:pt x="142" y="11"/>
                    <a:pt x="142" y="11"/>
                  </a:cubicBezTo>
                  <a:cubicBezTo>
                    <a:pt x="142" y="1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1FAE321-D505-4B8F-A5B8-9C2DAF631D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8563" y="596900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C909AD9-28FD-4660-836D-9C008CE31D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0625" y="536575"/>
              <a:ext cx="1587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48CDF532-F85A-46A1-B8F9-1320F2D3B8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0625" y="468313"/>
              <a:ext cx="1587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CCF7CE7C-540E-4C65-A452-E4B60D2785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05838" y="468313"/>
              <a:ext cx="246062" cy="157163"/>
            </a:xfrm>
            <a:custGeom>
              <a:avLst/>
              <a:gdLst>
                <a:gd name="T0" fmla="*/ 100 w 114"/>
                <a:gd name="T1" fmla="*/ 59 h 72"/>
                <a:gd name="T2" fmla="*/ 99 w 114"/>
                <a:gd name="T3" fmla="*/ 59 h 72"/>
                <a:gd name="T4" fmla="*/ 21 w 114"/>
                <a:gd name="T5" fmla="*/ 59 h 72"/>
                <a:gd name="T6" fmla="*/ 21 w 114"/>
                <a:gd name="T7" fmla="*/ 43 h 72"/>
                <a:gd name="T8" fmla="*/ 107 w 114"/>
                <a:gd name="T9" fmla="*/ 43 h 72"/>
                <a:gd name="T10" fmla="*/ 109 w 114"/>
                <a:gd name="T11" fmla="*/ 43 h 72"/>
                <a:gd name="T12" fmla="*/ 96 w 114"/>
                <a:gd name="T13" fmla="*/ 31 h 72"/>
                <a:gd name="T14" fmla="*/ 95 w 114"/>
                <a:gd name="T15" fmla="*/ 31 h 72"/>
                <a:gd name="T16" fmla="*/ 21 w 114"/>
                <a:gd name="T17" fmla="*/ 31 h 72"/>
                <a:gd name="T18" fmla="*/ 21 w 114"/>
                <a:gd name="T19" fmla="*/ 14 h 72"/>
                <a:gd name="T20" fmla="*/ 109 w 114"/>
                <a:gd name="T21" fmla="*/ 14 h 72"/>
                <a:gd name="T22" fmla="*/ 109 w 114"/>
                <a:gd name="T23" fmla="*/ 14 h 72"/>
                <a:gd name="T24" fmla="*/ 109 w 114"/>
                <a:gd name="T25" fmla="*/ 13 h 72"/>
                <a:gd name="T26" fmla="*/ 96 w 114"/>
                <a:gd name="T27" fmla="*/ 0 h 72"/>
                <a:gd name="T28" fmla="*/ 95 w 114"/>
                <a:gd name="T29" fmla="*/ 0 h 72"/>
                <a:gd name="T30" fmla="*/ 0 w 114"/>
                <a:gd name="T31" fmla="*/ 0 h 72"/>
                <a:gd name="T32" fmla="*/ 0 w 114"/>
                <a:gd name="T33" fmla="*/ 10 h 72"/>
                <a:gd name="T34" fmla="*/ 0 w 114"/>
                <a:gd name="T35" fmla="*/ 19 h 72"/>
                <a:gd name="T36" fmla="*/ 0 w 114"/>
                <a:gd name="T37" fmla="*/ 62 h 72"/>
                <a:gd name="T38" fmla="*/ 9 w 114"/>
                <a:gd name="T39" fmla="*/ 72 h 72"/>
                <a:gd name="T40" fmla="*/ 113 w 114"/>
                <a:gd name="T41" fmla="*/ 72 h 72"/>
                <a:gd name="T42" fmla="*/ 114 w 114"/>
                <a:gd name="T43" fmla="*/ 72 h 72"/>
                <a:gd name="T44" fmla="*/ 100 w 114"/>
                <a:gd name="T45" fmla="*/ 5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72">
                  <a:moveTo>
                    <a:pt x="100" y="59"/>
                  </a:moveTo>
                  <a:cubicBezTo>
                    <a:pt x="99" y="59"/>
                    <a:pt x="99" y="59"/>
                    <a:pt x="99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8" y="43"/>
                    <a:pt x="109" y="43"/>
                    <a:pt x="109" y="43"/>
                  </a:cubicBezTo>
                  <a:cubicBezTo>
                    <a:pt x="109" y="32"/>
                    <a:pt x="99" y="31"/>
                    <a:pt x="96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9" y="14"/>
                    <a:pt x="109" y="14"/>
                    <a:pt x="109" y="13"/>
                  </a:cubicBezTo>
                  <a:cubicBezTo>
                    <a:pt x="109" y="2"/>
                    <a:pt x="99" y="0"/>
                    <a:pt x="96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9"/>
                    <a:pt x="3" y="72"/>
                    <a:pt x="9" y="72"/>
                  </a:cubicBezTo>
                  <a:cubicBezTo>
                    <a:pt x="113" y="72"/>
                    <a:pt x="113" y="72"/>
                    <a:pt x="113" y="72"/>
                  </a:cubicBezTo>
                  <a:cubicBezTo>
                    <a:pt x="113" y="72"/>
                    <a:pt x="113" y="72"/>
                    <a:pt x="114" y="72"/>
                  </a:cubicBezTo>
                  <a:cubicBezTo>
                    <a:pt x="113" y="61"/>
                    <a:pt x="104" y="59"/>
                    <a:pt x="100" y="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322B0384-429B-4BCC-87D7-33281602C7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1913" y="460375"/>
              <a:ext cx="19050" cy="342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986FA3BD-7F07-4FE7-9884-4A3F7C74D7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99425" y="460375"/>
              <a:ext cx="22225" cy="342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9F030F8F-9B89-4920-AE04-F890ECFE93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54938" y="646113"/>
              <a:ext cx="293687" cy="152400"/>
            </a:xfrm>
            <a:custGeom>
              <a:avLst/>
              <a:gdLst>
                <a:gd name="T0" fmla="*/ 126 w 136"/>
                <a:gd name="T1" fmla="*/ 0 h 70"/>
                <a:gd name="T2" fmla="*/ 0 w 136"/>
                <a:gd name="T3" fmla="*/ 0 h 70"/>
                <a:gd name="T4" fmla="*/ 0 w 136"/>
                <a:gd name="T5" fmla="*/ 0 h 70"/>
                <a:gd name="T6" fmla="*/ 10 w 136"/>
                <a:gd name="T7" fmla="*/ 12 h 70"/>
                <a:gd name="T8" fmla="*/ 12 w 136"/>
                <a:gd name="T9" fmla="*/ 12 h 70"/>
                <a:gd name="T10" fmla="*/ 60 w 136"/>
                <a:gd name="T11" fmla="*/ 12 h 70"/>
                <a:gd name="T12" fmla="*/ 60 w 136"/>
                <a:gd name="T13" fmla="*/ 70 h 70"/>
                <a:gd name="T14" fmla="*/ 66 w 136"/>
                <a:gd name="T15" fmla="*/ 70 h 70"/>
                <a:gd name="T16" fmla="*/ 81 w 136"/>
                <a:gd name="T17" fmla="*/ 52 h 70"/>
                <a:gd name="T18" fmla="*/ 81 w 136"/>
                <a:gd name="T19" fmla="*/ 12 h 70"/>
                <a:gd name="T20" fmla="*/ 136 w 136"/>
                <a:gd name="T21" fmla="*/ 12 h 70"/>
                <a:gd name="T22" fmla="*/ 126 w 136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70">
                  <a:moveTo>
                    <a:pt x="126" y="0"/>
                  </a:moveTo>
                  <a:cubicBezTo>
                    <a:pt x="123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12"/>
                    <a:pt x="10" y="12"/>
                  </a:cubicBezTo>
                  <a:cubicBezTo>
                    <a:pt x="11" y="12"/>
                    <a:pt x="11" y="12"/>
                    <a:pt x="12" y="1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73" y="70"/>
                    <a:pt x="81" y="64"/>
                    <a:pt x="81" y="52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6" y="3"/>
                    <a:pt x="129" y="0"/>
                    <a:pt x="1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D866AFE1-66D6-4881-BD04-DF0446A3A1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64463" y="474663"/>
              <a:ext cx="274637" cy="155575"/>
            </a:xfrm>
            <a:custGeom>
              <a:avLst/>
              <a:gdLst>
                <a:gd name="T0" fmla="*/ 115 w 128"/>
                <a:gd name="T1" fmla="*/ 71 h 71"/>
                <a:gd name="T2" fmla="*/ 112 w 128"/>
                <a:gd name="T3" fmla="*/ 49 h 71"/>
                <a:gd name="T4" fmla="*/ 112 w 128"/>
                <a:gd name="T5" fmla="*/ 49 h 71"/>
                <a:gd name="T6" fmla="*/ 84 w 128"/>
                <a:gd name="T7" fmla="*/ 36 h 71"/>
                <a:gd name="T8" fmla="*/ 97 w 128"/>
                <a:gd name="T9" fmla="*/ 22 h 71"/>
                <a:gd name="T10" fmla="*/ 107 w 128"/>
                <a:gd name="T11" fmla="*/ 4 h 71"/>
                <a:gd name="T12" fmla="*/ 101 w 128"/>
                <a:gd name="T13" fmla="*/ 0 h 71"/>
                <a:gd name="T14" fmla="*/ 17 w 128"/>
                <a:gd name="T15" fmla="*/ 0 h 71"/>
                <a:gd name="T16" fmla="*/ 27 w 128"/>
                <a:gd name="T17" fmla="*/ 12 h 71"/>
                <a:gd name="T18" fmla="*/ 80 w 128"/>
                <a:gd name="T19" fmla="*/ 12 h 71"/>
                <a:gd name="T20" fmla="*/ 50 w 128"/>
                <a:gd name="T21" fmla="*/ 42 h 71"/>
                <a:gd name="T22" fmla="*/ 11 w 128"/>
                <a:gd name="T23" fmla="*/ 61 h 71"/>
                <a:gd name="T24" fmla="*/ 0 w 128"/>
                <a:gd name="T25" fmla="*/ 67 h 71"/>
                <a:gd name="T26" fmla="*/ 8 w 128"/>
                <a:gd name="T27" fmla="*/ 70 h 71"/>
                <a:gd name="T28" fmla="*/ 15 w 128"/>
                <a:gd name="T29" fmla="*/ 69 h 71"/>
                <a:gd name="T30" fmla="*/ 75 w 128"/>
                <a:gd name="T31" fmla="*/ 43 h 71"/>
                <a:gd name="T32" fmla="*/ 115 w 128"/>
                <a:gd name="T3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71">
                  <a:moveTo>
                    <a:pt x="115" y="71"/>
                  </a:moveTo>
                  <a:cubicBezTo>
                    <a:pt x="128" y="59"/>
                    <a:pt x="118" y="52"/>
                    <a:pt x="112" y="49"/>
                  </a:cubicBezTo>
                  <a:cubicBezTo>
                    <a:pt x="106" y="46"/>
                    <a:pt x="112" y="49"/>
                    <a:pt x="112" y="49"/>
                  </a:cubicBezTo>
                  <a:cubicBezTo>
                    <a:pt x="84" y="36"/>
                    <a:pt x="84" y="36"/>
                    <a:pt x="84" y="36"/>
                  </a:cubicBezTo>
                  <a:cubicBezTo>
                    <a:pt x="91" y="27"/>
                    <a:pt x="96" y="23"/>
                    <a:pt x="97" y="22"/>
                  </a:cubicBezTo>
                  <a:cubicBezTo>
                    <a:pt x="104" y="14"/>
                    <a:pt x="107" y="8"/>
                    <a:pt x="107" y="4"/>
                  </a:cubicBezTo>
                  <a:cubicBezTo>
                    <a:pt x="107" y="1"/>
                    <a:pt x="105" y="0"/>
                    <a:pt x="10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12"/>
                    <a:pt x="27" y="12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5" y="22"/>
                    <a:pt x="65" y="32"/>
                    <a:pt x="50" y="42"/>
                  </a:cubicBezTo>
                  <a:cubicBezTo>
                    <a:pt x="36" y="51"/>
                    <a:pt x="23" y="57"/>
                    <a:pt x="11" y="61"/>
                  </a:cubicBezTo>
                  <a:cubicBezTo>
                    <a:pt x="4" y="63"/>
                    <a:pt x="0" y="65"/>
                    <a:pt x="0" y="67"/>
                  </a:cubicBezTo>
                  <a:cubicBezTo>
                    <a:pt x="0" y="69"/>
                    <a:pt x="3" y="70"/>
                    <a:pt x="8" y="70"/>
                  </a:cubicBezTo>
                  <a:cubicBezTo>
                    <a:pt x="11" y="70"/>
                    <a:pt x="13" y="69"/>
                    <a:pt x="15" y="69"/>
                  </a:cubicBezTo>
                  <a:cubicBezTo>
                    <a:pt x="34" y="68"/>
                    <a:pt x="54" y="59"/>
                    <a:pt x="75" y="43"/>
                  </a:cubicBezTo>
                  <a:lnTo>
                    <a:pt x="115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386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51" Type="http://schemas.openxmlformats.org/officeDocument/2006/relationships/image" Target="../media/image24.png"/><Relationship Id="rId47" Type="http://schemas.openxmlformats.org/officeDocument/2006/relationships/image" Target="../media/image13081.svg"/><Relationship Id="rId50" Type="http://schemas.openxmlformats.org/officeDocument/2006/relationships/image" Target="../media/image13100.svg"/><Relationship Id="rId71" Type="http://schemas.openxmlformats.org/officeDocument/2006/relationships/image" Target="../media/image1136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9" Type="http://schemas.openxmlformats.org/officeDocument/2006/relationships/image" Target="../media/image23.png"/><Relationship Id="rId48" Type="http://schemas.openxmlformats.org/officeDocument/2006/relationships/image" Target="../media/image22.png"/><Relationship Id="rId35" Type="http://schemas.openxmlformats.org/officeDocument/2006/relationships/image" Target="../media/image1521.svg"/></Relationships>
</file>

<file path=ppt/slides/_rels/slide11.xml.rels><?xml version="1.0" encoding="UTF-8" standalone="yes"?>
<Relationships xmlns="http://schemas.openxmlformats.org/package/2006/relationships"><Relationship Id="rId146" Type="http://schemas.openxmlformats.org/officeDocument/2006/relationships/image" Target="../media/image12.png"/><Relationship Id="rId47" Type="http://schemas.openxmlformats.org/officeDocument/2006/relationships/image" Target="../media/image13081.svg"/><Relationship Id="rId141" Type="http://schemas.openxmlformats.org/officeDocument/2006/relationships/image" Target="../media/image428.svg"/><Relationship Id="rId2" Type="http://schemas.openxmlformats.org/officeDocument/2006/relationships/image" Target="../media/image25.png"/><Relationship Id="rId145" Type="http://schemas.openxmlformats.org/officeDocument/2006/relationships/image" Target="../media/image432.sv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8.svg"/><Relationship Id="rId148" Type="http://schemas.openxmlformats.org/officeDocument/2006/relationships/image" Target="../media/image27.png"/><Relationship Id="rId147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04.svg"/><Relationship Id="rId47" Type="http://schemas.openxmlformats.org/officeDocument/2006/relationships/image" Target="../media/image13081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9" Type="http://schemas.openxmlformats.org/officeDocument/2006/relationships/image" Target="../media/image29.png"/><Relationship Id="rId48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51" Type="http://schemas.openxmlformats.org/officeDocument/2006/relationships/image" Target="../media/image30.png"/><Relationship Id="rId150" Type="http://schemas.openxmlformats.org/officeDocument/2006/relationships/image" Target="../media/image12.png"/><Relationship Id="rId50" Type="http://schemas.openxmlformats.org/officeDocument/2006/relationships/image" Target="../media/image13100.svg"/><Relationship Id="rId47" Type="http://schemas.openxmlformats.org/officeDocument/2006/relationships/image" Target="../media/image13081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149" Type="http://schemas.openxmlformats.org/officeDocument/2006/relationships/image" Target="../media/image436.svg"/><Relationship Id="rId5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51" Type="http://schemas.openxmlformats.org/officeDocument/2006/relationships/image" Target="../media/image31.png"/><Relationship Id="rId50" Type="http://schemas.openxmlformats.org/officeDocument/2006/relationships/image" Target="../media/image12.png"/><Relationship Id="rId47" Type="http://schemas.openxmlformats.org/officeDocument/2006/relationships/image" Target="../media/image13081.svg"/><Relationship Id="rId2" Type="http://schemas.openxmlformats.org/officeDocument/2006/relationships/image" Target="../media/image23.png"/><Relationship Id="rId41" Type="http://schemas.openxmlformats.org/officeDocument/2006/relationships/image" Target="../media/image16460.svg"/><Relationship Id="rId1" Type="http://schemas.openxmlformats.org/officeDocument/2006/relationships/slideLayout" Target="../slideLayouts/slideLayout1.xml"/><Relationship Id="rId53" Type="http://schemas.openxmlformats.org/officeDocument/2006/relationships/image" Target="../media/image1656.svg"/><Relationship Id="rId49" Type="http://schemas.openxmlformats.org/officeDocument/2006/relationships/image" Target="../media/image13100.svg"/><Relationship Id="rId52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7" Type="http://schemas.openxmlformats.org/officeDocument/2006/relationships/image" Target="../media/image37.png"/><Relationship Id="rId167" Type="http://schemas.openxmlformats.org/officeDocument/2006/relationships/image" Target="../media/image1428.svg"/><Relationship Id="rId12" Type="http://schemas.openxmlformats.org/officeDocument/2006/relationships/image" Target="../media/image35.png"/><Relationship Id="rId46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140.svg"/><Relationship Id="rId45" Type="http://schemas.openxmlformats.org/officeDocument/2006/relationships/image" Target="../media/image1650.svg"/><Relationship Id="rId149" Type="http://schemas.openxmlformats.org/officeDocument/2006/relationships/image" Target="../media/image41.png"/><Relationship Id="rId49" Type="http://schemas.openxmlformats.org/officeDocument/2006/relationships/image" Target="../media/image39.png"/><Relationship Id="rId61" Type="http://schemas.openxmlformats.org/officeDocument/2006/relationships/image" Target="../media/image178.svg"/><Relationship Id="rId148" Type="http://schemas.openxmlformats.org/officeDocument/2006/relationships/image" Target="../media/image40.png"/><Relationship Id="rId27" Type="http://schemas.openxmlformats.org/officeDocument/2006/relationships/image" Target="../media/image926.svg"/><Relationship Id="rId48" Type="http://schemas.openxmlformats.org/officeDocument/2006/relationships/image" Target="../media/image38.png"/><Relationship Id="rId147" Type="http://schemas.openxmlformats.org/officeDocument/2006/relationships/image" Target="../media/image264.svg"/></Relationships>
</file>

<file path=ppt/slides/_rels/slide17.xml.rels><?xml version="1.0" encoding="UTF-8" standalone="yes"?>
<Relationships xmlns="http://schemas.openxmlformats.org/package/2006/relationships"><Relationship Id="rId47" Type="http://schemas.openxmlformats.org/officeDocument/2006/relationships/image" Target="../media/image164.svg"/><Relationship Id="rId63" Type="http://schemas.openxmlformats.org/officeDocument/2006/relationships/image" Target="../media/image62.svg"/><Relationship Id="rId133" Type="http://schemas.openxmlformats.org/officeDocument/2006/relationships/image" Target="../media/image45.png"/><Relationship Id="rId2" Type="http://schemas.openxmlformats.org/officeDocument/2006/relationships/image" Target="../media/image42.png"/><Relationship Id="rId132" Type="http://schemas.openxmlformats.org/officeDocument/2006/relationships/image" Target="../media/image44.png"/><Relationship Id="rId217" Type="http://schemas.openxmlformats.org/officeDocument/2006/relationships/image" Target="../media/image13082.svg"/><Relationship Id="rId1" Type="http://schemas.openxmlformats.org/officeDocument/2006/relationships/slideLayout" Target="../slideLayouts/slideLayout1.xml"/><Relationship Id="rId131" Type="http://schemas.openxmlformats.org/officeDocument/2006/relationships/image" Target="../media/image4180.svg"/><Relationship Id="rId49" Type="http://schemas.openxmlformats.org/officeDocument/2006/relationships/image" Target="../media/image43.png"/><Relationship Id="rId216" Type="http://schemas.openxmlformats.org/officeDocument/2006/relationships/image" Target="../media/image12.png"/><Relationship Id="rId48" Type="http://schemas.openxmlformats.org/officeDocument/2006/relationships/image" Target="../media/image22.png"/><Relationship Id="rId35" Type="http://schemas.openxmlformats.org/officeDocument/2006/relationships/image" Target="../media/image152.svg"/><Relationship Id="rId215" Type="http://schemas.openxmlformats.org/officeDocument/2006/relationships/image" Target="../media/image502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3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32" Type="http://schemas.openxmlformats.org/officeDocument/2006/relationships/image" Target="../media/image10.png"/><Relationship Id="rId41" Type="http://schemas.openxmlformats.org/officeDocument/2006/relationships/image" Target="../media/image164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31" Type="http://schemas.openxmlformats.org/officeDocument/2006/relationships/image" Target="../media/image418.svg"/><Relationship Id="rId11" Type="http://schemas.openxmlformats.org/officeDocument/2006/relationships/image" Target="../media/image514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50" Type="http://schemas.openxmlformats.org/officeDocument/2006/relationships/image" Target="../media/image49.png"/><Relationship Id="rId117" Type="http://schemas.openxmlformats.org/officeDocument/2006/relationships/image" Target="../media/image4040.svg"/><Relationship Id="rId155" Type="http://schemas.openxmlformats.org/officeDocument/2006/relationships/image" Target="../media/image54.png"/><Relationship Id="rId93" Type="http://schemas.openxmlformats.org/officeDocument/2006/relationships/image" Target="../media/image380.svg"/><Relationship Id="rId219" Type="http://schemas.openxmlformats.org/officeDocument/2006/relationships/image" Target="../media/image59.png"/><Relationship Id="rId47" Type="http://schemas.openxmlformats.org/officeDocument/2006/relationships/image" Target="../media/image13080.svg"/><Relationship Id="rId154" Type="http://schemas.openxmlformats.org/officeDocument/2006/relationships/image" Target="../media/image53.png"/><Relationship Id="rId133" Type="http://schemas.openxmlformats.org/officeDocument/2006/relationships/image" Target="../media/image1394.svg"/><Relationship Id="rId141" Type="http://schemas.openxmlformats.org/officeDocument/2006/relationships/image" Target="../media/image4280.svg"/><Relationship Id="rId38" Type="http://schemas.openxmlformats.org/officeDocument/2006/relationships/image" Target="../media/image47.png"/><Relationship Id="rId7" Type="http://schemas.openxmlformats.org/officeDocument/2006/relationships/image" Target="../media/image510.svg"/><Relationship Id="rId218" Type="http://schemas.openxmlformats.org/officeDocument/2006/relationships/image" Target="../media/image58.png"/><Relationship Id="rId2" Type="http://schemas.openxmlformats.org/officeDocument/2006/relationships/image" Target="../media/image46.png"/><Relationship Id="rId153" Type="http://schemas.openxmlformats.org/officeDocument/2006/relationships/image" Target="../media/image52.png"/><Relationship Id="rId107" Type="http://schemas.openxmlformats.org/officeDocument/2006/relationships/image" Target="../media/image610.svg"/><Relationship Id="rId217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37" Type="http://schemas.openxmlformats.org/officeDocument/2006/relationships/image" Target="../media/image36.svg"/><Relationship Id="rId149" Type="http://schemas.openxmlformats.org/officeDocument/2006/relationships/image" Target="../media/image4360.svg"/><Relationship Id="rId123" Type="http://schemas.openxmlformats.org/officeDocument/2006/relationships/image" Target="../media/image410.svg"/><Relationship Id="rId115" Type="http://schemas.openxmlformats.org/officeDocument/2006/relationships/image" Target="../media/image402.svg"/><Relationship Id="rId152" Type="http://schemas.openxmlformats.org/officeDocument/2006/relationships/image" Target="../media/image51.png"/><Relationship Id="rId216" Type="http://schemas.openxmlformats.org/officeDocument/2006/relationships/image" Target="../media/image56.png"/><Relationship Id="rId151" Type="http://schemas.openxmlformats.org/officeDocument/2006/relationships/image" Target="../media/image50.png"/><Relationship Id="rId156" Type="http://schemas.openxmlformats.org/officeDocument/2006/relationships/image" Target="../media/image55.png"/><Relationship Id="rId31" Type="http://schemas.openxmlformats.org/officeDocument/2006/relationships/image" Target="../media/image1636.svg"/><Relationship Id="rId48" Type="http://schemas.openxmlformats.org/officeDocument/2006/relationships/image" Target="../media/image48.png"/><Relationship Id="rId105" Type="http://schemas.openxmlformats.org/officeDocument/2006/relationships/image" Target="../media/image392.svg"/><Relationship Id="rId215" Type="http://schemas.openxmlformats.org/officeDocument/2006/relationships/image" Target="../media/image5020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217" Type="http://schemas.openxmlformats.org/officeDocument/2006/relationships/image" Target="../media/image1308.sv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50" Type="http://schemas.openxmlformats.org/officeDocument/2006/relationships/image" Target="../media/image14.png"/><Relationship Id="rId192" Type="http://schemas.openxmlformats.org/officeDocument/2006/relationships/image" Target="../media/image15.png"/><Relationship Id="rId206" Type="http://schemas.openxmlformats.org/officeDocument/2006/relationships/image" Target="../media/image12.png"/><Relationship Id="rId175" Type="http://schemas.openxmlformats.org/officeDocument/2006/relationships/image" Target="../media/image462.svg"/><Relationship Id="rId47" Type="http://schemas.openxmlformats.org/officeDocument/2006/relationships/image" Target="../media/image13081.svg"/><Relationship Id="rId191" Type="http://schemas.openxmlformats.org/officeDocument/2006/relationships/image" Target="../media/image478.svg"/><Relationship Id="rId205" Type="http://schemas.openxmlformats.org/officeDocument/2006/relationships/image" Target="../media/image492.svg"/><Relationship Id="rId2" Type="http://schemas.openxmlformats.org/officeDocument/2006/relationships/image" Target="../media/image13.png"/><Relationship Id="rId41" Type="http://schemas.openxmlformats.org/officeDocument/2006/relationships/image" Target="../media/image16461.svg"/><Relationship Id="rId1" Type="http://schemas.openxmlformats.org/officeDocument/2006/relationships/slideLayout" Target="../slideLayouts/slideLayout1.xml"/><Relationship Id="rId149" Type="http://schemas.openxmlformats.org/officeDocument/2006/relationships/image" Target="../media/image436.svg"/><Relationship Id="rId194" Type="http://schemas.openxmlformats.org/officeDocument/2006/relationships/image" Target="../media/image17.png"/><Relationship Id="rId19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50" Type="http://schemas.openxmlformats.org/officeDocument/2006/relationships/image" Target="../media/image21.png"/><Relationship Id="rId3" Type="http://schemas.openxmlformats.org/officeDocument/2006/relationships/image" Target="../media/image19.png"/><Relationship Id="rId47" Type="http://schemas.openxmlformats.org/officeDocument/2006/relationships/image" Target="../media/image13081.svg"/><Relationship Id="rId133" Type="http://schemas.openxmlformats.org/officeDocument/2006/relationships/image" Target="../media/image20.png"/><Relationship Id="rId2" Type="http://schemas.openxmlformats.org/officeDocument/2006/relationships/image" Target="../media/image18.png"/><Relationship Id="rId13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131" Type="http://schemas.openxmlformats.org/officeDocument/2006/relationships/image" Target="../media/image4181.svg"/><Relationship Id="rId149" Type="http://schemas.openxmlformats.org/officeDocument/2006/relationships/image" Target="../media/image436.svg"/><Relationship Id="rId49" Type="http://schemas.openxmlformats.org/officeDocument/2006/relationships/image" Target="../media/image1310.svg"/><Relationship Id="rId134" Type="http://schemas.openxmlformats.org/officeDocument/2006/relationships/image" Target="../media/image13.png"/><Relationship Id="rId215" Type="http://schemas.openxmlformats.org/officeDocument/2006/relationships/image" Target="../media/image50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407654" y="3357572"/>
            <a:ext cx="125162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defTabSz="105103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spc="-70" dirty="0" smtClean="0">
                <a:latin typeface="+mj-ea"/>
                <a:ea typeface="+mj-ea"/>
                <a:cs typeface="Arial" panose="020B0604020202020204" pitchFamily="34" charset="0"/>
                <a:sym typeface="맑은 고딕"/>
              </a:rPr>
              <a:t>2023</a:t>
            </a:r>
            <a:r>
              <a:rPr lang="ko-KR" altLang="en-US" sz="1400" spc="-70" dirty="0" smtClean="0">
                <a:latin typeface="+mj-ea"/>
                <a:ea typeface="+mj-ea"/>
                <a:cs typeface="Arial" panose="020B0604020202020204" pitchFamily="34" charset="0"/>
                <a:sym typeface="맑은 고딕"/>
              </a:rPr>
              <a:t>년 </a:t>
            </a:r>
            <a:r>
              <a:rPr lang="en-US" altLang="ko-KR" sz="1400" spc="-70" dirty="0" smtClean="0">
                <a:latin typeface="+mj-ea"/>
                <a:ea typeface="+mj-ea"/>
                <a:cs typeface="Arial" panose="020B0604020202020204" pitchFamily="34" charset="0"/>
                <a:sym typeface="맑은 고딕"/>
              </a:rPr>
              <a:t>2</a:t>
            </a:r>
            <a:r>
              <a:rPr lang="ko-KR" altLang="en-US" sz="1400" spc="-70" dirty="0" smtClean="0">
                <a:latin typeface="+mj-ea"/>
                <a:ea typeface="+mj-ea"/>
                <a:cs typeface="Arial" panose="020B0604020202020204" pitchFamily="34" charset="0"/>
                <a:sym typeface="맑은 고딕"/>
              </a:rPr>
              <a:t>월 </a:t>
            </a:r>
            <a:r>
              <a:rPr lang="en-US" altLang="ko-KR" sz="1400" spc="-70" dirty="0" smtClean="0">
                <a:latin typeface="+mj-ea"/>
                <a:ea typeface="+mj-ea"/>
                <a:cs typeface="Arial" panose="020B0604020202020204" pitchFamily="34" charset="0"/>
                <a:sym typeface="맑은 고딕"/>
              </a:rPr>
              <a:t>24</a:t>
            </a:r>
            <a:r>
              <a:rPr lang="ko-KR" altLang="en-US" sz="1400" spc="-70" dirty="0" smtClean="0">
                <a:latin typeface="+mj-ea"/>
                <a:ea typeface="+mj-ea"/>
                <a:cs typeface="Arial" panose="020B0604020202020204" pitchFamily="34" charset="0"/>
                <a:sym typeface="맑은 고딕"/>
              </a:rPr>
              <a:t>일</a:t>
            </a:r>
            <a:endParaRPr lang="en-US" altLang="ko-KR" sz="1400" spc="-70" dirty="0">
              <a:latin typeface="+mj-ea"/>
              <a:ea typeface="+mj-ea"/>
              <a:cs typeface="Arial" panose="020B0604020202020204" pitchFamily="34" charset="0"/>
              <a:sym typeface="맑은 고딕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118766" y="2069557"/>
            <a:ext cx="7668468" cy="1080120"/>
            <a:chOff x="1118766" y="2069557"/>
            <a:chExt cx="7668468" cy="1080120"/>
          </a:xfrm>
        </p:grpSpPr>
        <p:sp>
          <p:nvSpPr>
            <p:cNvPr id="15" name="직사각형 14"/>
            <p:cNvSpPr/>
            <p:nvPr/>
          </p:nvSpPr>
          <p:spPr>
            <a:xfrm>
              <a:off x="1118766" y="2069677"/>
              <a:ext cx="7668000" cy="1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62896" y="2348880"/>
              <a:ext cx="7580217" cy="46166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1051031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3000" b="1" spc="-100" dirty="0" smtClean="0">
                  <a:solidFill>
                    <a:srgbClr val="0671B8"/>
                  </a:solidFill>
                  <a:latin typeface="+mj-ea"/>
                  <a:ea typeface="+mj-ea"/>
                  <a:cs typeface="Arial" panose="020B0604020202020204" pitchFamily="34" charset="0"/>
                  <a:sym typeface="맑은 고딕"/>
                </a:rPr>
                <a:t>GS</a:t>
              </a:r>
              <a:r>
                <a:rPr lang="ko-KR" altLang="en-US" sz="3000" b="1" spc="-100" dirty="0" err="1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  <a:sym typeface="맑은 고딕"/>
                </a:rPr>
                <a:t>리테일</a:t>
              </a:r>
              <a:r>
                <a:rPr lang="ko-KR" altLang="en-US" sz="3000" b="1" spc="-100" dirty="0" smtClean="0">
                  <a:latin typeface="+mj-ea"/>
                  <a:ea typeface="+mj-ea"/>
                  <a:cs typeface="Arial" panose="020B0604020202020204" pitchFamily="34" charset="0"/>
                  <a:sym typeface="맑은 고딕"/>
                </a:rPr>
                <a:t> </a:t>
              </a:r>
              <a:r>
                <a:rPr lang="ko-KR" altLang="en-US" sz="3000" b="1" spc="-100" dirty="0" err="1" smtClean="0">
                  <a:latin typeface="+mj-ea"/>
                  <a:ea typeface="+mj-ea"/>
                  <a:cs typeface="Arial" panose="020B0604020202020204" pitchFamily="34" charset="0"/>
                  <a:sym typeface="맑은 고딕"/>
                </a:rPr>
                <a:t>로드맵</a:t>
              </a:r>
              <a:r>
                <a:rPr lang="ko-KR" altLang="en-US" sz="3000" b="1" spc="-100" dirty="0" smtClean="0">
                  <a:latin typeface="+mj-ea"/>
                  <a:ea typeface="+mj-ea"/>
                  <a:cs typeface="Arial" panose="020B0604020202020204" pitchFamily="34" charset="0"/>
                  <a:sym typeface="맑은 고딕"/>
                </a:rPr>
                <a:t> </a:t>
              </a:r>
              <a:r>
                <a:rPr lang="ko-KR" altLang="en-US" sz="3000" b="1" spc="-100" dirty="0" err="1" smtClean="0">
                  <a:latin typeface="+mj-ea"/>
                  <a:ea typeface="+mj-ea"/>
                  <a:cs typeface="Arial" panose="020B0604020202020204" pitchFamily="34" charset="0"/>
                  <a:sym typeface="맑은 고딕"/>
                </a:rPr>
                <a:t>추진계획서</a:t>
              </a:r>
              <a:r>
                <a:rPr lang="en-US" altLang="ko-KR" b="1" spc="-150" dirty="0" smtClean="0">
                  <a:latin typeface="+mj-ea"/>
                  <a:ea typeface="+mj-ea"/>
                  <a:cs typeface="Arial" panose="020B0604020202020204" pitchFamily="34" charset="0"/>
                  <a:sym typeface="맑은 고딕"/>
                </a:rPr>
                <a:t>(Data Lake </a:t>
              </a:r>
              <a:r>
                <a:rPr lang="ko-KR" altLang="en-US" b="1" spc="-150" dirty="0" smtClean="0">
                  <a:latin typeface="+mj-ea"/>
                  <a:ea typeface="+mj-ea"/>
                  <a:cs typeface="Arial" panose="020B0604020202020204" pitchFamily="34" charset="0"/>
                  <a:sym typeface="맑은 고딕"/>
                </a:rPr>
                <a:t>데이터 관리체계</a:t>
              </a:r>
              <a:r>
                <a:rPr lang="en-US" altLang="ko-KR" b="1" spc="-150" dirty="0" smtClean="0">
                  <a:latin typeface="+mj-ea"/>
                  <a:ea typeface="+mj-ea"/>
                  <a:cs typeface="Arial" panose="020B0604020202020204" pitchFamily="34" charset="0"/>
                  <a:sym typeface="맑은 고딕"/>
                </a:rPr>
                <a:t>)</a:t>
              </a:r>
              <a:endParaRPr lang="en-US" altLang="ko-KR" b="1" spc="-150" dirty="0">
                <a:latin typeface="+mj-ea"/>
                <a:ea typeface="+mj-ea"/>
                <a:cs typeface="Arial" panose="020B0604020202020204" pitchFamily="34" charset="0"/>
                <a:sym typeface="맑은 고딕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88604" y="2256547"/>
              <a:ext cx="65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defTabSz="1051031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altLang="ko-KR" sz="1400" spc="-150" dirty="0">
                <a:latin typeface="+mj-ea"/>
                <a:ea typeface="+mj-ea"/>
                <a:cs typeface="Arial" panose="020B0604020202020204" pitchFamily="34" charset="0"/>
                <a:sym typeface="맑은 고딕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118766" y="2069557"/>
              <a:ext cx="7668468" cy="1080120"/>
              <a:chOff x="812540" y="1844824"/>
              <a:chExt cx="6012284" cy="1080120"/>
            </a:xfrm>
          </p:grpSpPr>
          <p:cxnSp>
            <p:nvCxnSpPr>
              <p:cNvPr id="19" name="직선 연결선 18"/>
              <p:cNvCxnSpPr/>
              <p:nvPr userDrawn="1"/>
            </p:nvCxnSpPr>
            <p:spPr>
              <a:xfrm flipV="1">
                <a:off x="812540" y="1844824"/>
                <a:ext cx="6012284" cy="0"/>
              </a:xfrm>
              <a:prstGeom prst="line">
                <a:avLst/>
              </a:prstGeom>
              <a:solidFill>
                <a:schemeClr val="bg1">
                  <a:lumMod val="85000"/>
                </a:schemeClr>
              </a:solidFill>
              <a:ln w="19050" cmpd="dbl">
                <a:solidFill>
                  <a:srgbClr val="0070C0"/>
                </a:solidFill>
              </a:ln>
            </p:spPr>
          </p:cxnSp>
          <p:cxnSp>
            <p:nvCxnSpPr>
              <p:cNvPr id="20" name="직선 연결선 19"/>
              <p:cNvCxnSpPr/>
              <p:nvPr userDrawn="1"/>
            </p:nvCxnSpPr>
            <p:spPr>
              <a:xfrm flipV="1">
                <a:off x="812540" y="2924944"/>
                <a:ext cx="6012284" cy="0"/>
              </a:xfrm>
              <a:prstGeom prst="line">
                <a:avLst/>
              </a:prstGeom>
              <a:solidFill>
                <a:schemeClr val="bg1">
                  <a:lumMod val="85000"/>
                </a:schemeClr>
              </a:solidFill>
              <a:ln w="19050" cmpd="dbl">
                <a:solidFill>
                  <a:srgbClr val="0070C0"/>
                </a:solidFill>
              </a:ln>
            </p:spPr>
          </p:cxnSp>
        </p:grp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15386"/>
              </p:ext>
            </p:extLst>
          </p:nvPr>
        </p:nvGraphicFramePr>
        <p:xfrm>
          <a:off x="6861212" y="321169"/>
          <a:ext cx="2737430" cy="371527"/>
        </p:xfrm>
        <a:graphic>
          <a:graphicData uri="http://schemas.openxmlformats.org/drawingml/2006/table">
            <a:tbl>
              <a:tblPr/>
              <a:tblGrid>
                <a:gridCol w="1189259">
                  <a:extLst>
                    <a:ext uri="{9D8B030D-6E8A-4147-A177-3AD203B41FA5}">
                      <a16:colId xmlns:a16="http://schemas.microsoft.com/office/drawing/2014/main" val="744300046"/>
                    </a:ext>
                  </a:extLst>
                </a:gridCol>
                <a:gridCol w="1548171">
                  <a:extLst>
                    <a:ext uri="{9D8B030D-6E8A-4147-A177-3AD203B41FA5}">
                      <a16:colId xmlns:a16="http://schemas.microsoft.com/office/drawing/2014/main" val="2814278777"/>
                    </a:ext>
                  </a:extLst>
                </a:gridCol>
              </a:tblGrid>
              <a:tr h="371527">
                <a:tc>
                  <a:txBody>
                    <a:bodyPr/>
                    <a:lstStyle/>
                    <a:p>
                      <a:pPr marL="0" indent="0" algn="ctr" fontAlgn="ctr" latinLnBrk="0"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문서관리번호</a:t>
                      </a:r>
                      <a:endParaRPr lang="ko-KR" altLang="en-US" sz="12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GSDGP_CON_006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495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67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사다리꼴 57"/>
          <p:cNvSpPr/>
          <p:nvPr/>
        </p:nvSpPr>
        <p:spPr>
          <a:xfrm rot="5400000" flipV="1">
            <a:off x="-231560" y="3893958"/>
            <a:ext cx="2376006" cy="504281"/>
          </a:xfrm>
          <a:prstGeom prst="trapezoid">
            <a:avLst>
              <a:gd name="adj" fmla="val 180407"/>
            </a:avLst>
          </a:prstGeom>
          <a:gradFill>
            <a:gsLst>
              <a:gs pos="100000">
                <a:schemeClr val="bg1"/>
              </a:gs>
              <a:gs pos="0">
                <a:schemeClr val="bg1">
                  <a:lumMod val="65000"/>
                </a:schemeClr>
              </a:gs>
            </a:gsLst>
            <a:lin ang="5400000" scaled="1"/>
          </a:gradFill>
          <a:ln w="635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 bwMode="gray">
          <a:xfrm>
            <a:off x="1136576" y="3807084"/>
            <a:ext cx="4679918" cy="756000"/>
          </a:xfrm>
          <a:prstGeom prst="roundRect">
            <a:avLst>
              <a:gd name="adj" fmla="val 4529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6000" tIns="46800" rIns="90000" bIns="46800" rtlCol="0" anchor="ctr">
            <a:noAutofit/>
          </a:bodyPr>
          <a:lstStyle>
            <a:defPPr>
              <a:defRPr lang="en-US"/>
            </a:defPPr>
            <a:lvl1pPr marL="142875" indent="-142875">
              <a:lnSpc>
                <a:spcPct val="100000"/>
              </a:lnSpc>
              <a:spcBef>
                <a:spcPts val="200"/>
              </a:spcBef>
              <a:defRPr sz="800" spc="-40">
                <a:latin typeface="+mn-ea"/>
                <a:ea typeface="+mn-ea"/>
              </a:defRPr>
            </a:lvl1pPr>
          </a:lstStyle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spc="-100" dirty="0" smtClean="0"/>
              <a:t>데이터 </a:t>
            </a:r>
            <a:r>
              <a:rPr lang="en-US" altLang="ko-KR" sz="1100" spc="-100" dirty="0" smtClean="0"/>
              <a:t/>
            </a:r>
            <a:br>
              <a:rPr lang="en-US" altLang="ko-KR" sz="1100" spc="-100" dirty="0" smtClean="0"/>
            </a:br>
            <a:r>
              <a:rPr lang="ko-KR" altLang="en-US" sz="1100" spc="-100" dirty="0" smtClean="0"/>
              <a:t>관리체계 </a:t>
            </a:r>
            <a:r>
              <a:rPr lang="en-US" altLang="ko-KR" sz="1100" spc="-100" dirty="0" smtClean="0"/>
              <a:t/>
            </a:r>
            <a:br>
              <a:rPr lang="en-US" altLang="ko-KR" sz="1100" spc="-100" dirty="0" smtClean="0"/>
            </a:br>
            <a:r>
              <a:rPr lang="ko-KR" altLang="en-US" sz="1100" spc="-100" dirty="0" smtClean="0"/>
              <a:t>보안관리 </a:t>
            </a:r>
            <a:r>
              <a:rPr lang="en-US" altLang="ko-KR" sz="1100" spc="-100" dirty="0" smtClean="0"/>
              <a:t/>
            </a:r>
            <a:br>
              <a:rPr lang="en-US" altLang="ko-KR" sz="1100" spc="-100" dirty="0" smtClean="0"/>
            </a:br>
            <a:r>
              <a:rPr lang="ko-KR" altLang="en-US" sz="1100" spc="-100" dirty="0" smtClean="0"/>
              <a:t>방안 상세화</a:t>
            </a:r>
            <a:endParaRPr lang="ko-KR" altLang="en-US" sz="1000" spc="-100" dirty="0"/>
          </a:p>
        </p:txBody>
      </p:sp>
      <p:sp>
        <p:nvSpPr>
          <p:cNvPr id="150" name="오른쪽 화살표 149"/>
          <p:cNvSpPr/>
          <p:nvPr/>
        </p:nvSpPr>
        <p:spPr>
          <a:xfrm>
            <a:off x="2288736" y="4041084"/>
            <a:ext cx="2880288" cy="288000"/>
          </a:xfrm>
          <a:prstGeom prst="rightArrow">
            <a:avLst>
              <a:gd name="adj1" fmla="val 50000"/>
              <a:gd name="adj2" fmla="val 77435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700" spc="-70" dirty="0" smtClean="0">
                <a:latin typeface="+mn-ea"/>
                <a:ea typeface="+mn-ea"/>
              </a:rPr>
              <a:t> </a:t>
            </a:r>
            <a:endParaRPr lang="en-US" altLang="ko-KR" sz="700" spc="-70" dirty="0">
              <a:latin typeface="+mn-ea"/>
              <a:ea typeface="+mn-ea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9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1" name="제목 2"/>
          <p:cNvSpPr txBox="1">
            <a:spLocks/>
          </p:cNvSpPr>
          <p:nvPr/>
        </p:nvSpPr>
        <p:spPr bwMode="gray">
          <a:xfrm>
            <a:off x="7490963" y="280137"/>
            <a:ext cx="20705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400" b="0" spc="-60" dirty="0" smtClean="0">
                <a:latin typeface="+mj-ea"/>
                <a:ea typeface="+mj-ea"/>
                <a:cs typeface="+mn-cs"/>
              </a:rPr>
              <a:t>3. </a:t>
            </a:r>
            <a:r>
              <a:rPr kumimoji="0" lang="ko-KR" altLang="en-US" sz="1400" b="0" spc="-60" dirty="0" smtClean="0">
                <a:latin typeface="+mj-ea"/>
                <a:ea typeface="+mj-ea"/>
                <a:cs typeface="+mn-cs"/>
              </a:rPr>
              <a:t>추진과제</a:t>
            </a:r>
            <a:endParaRPr kumimoji="0" lang="en-US" altLang="ko-KR" sz="1400" b="0" spc="-60" dirty="0">
              <a:latin typeface="+mj-ea"/>
              <a:ea typeface="+mj-ea"/>
              <a:cs typeface="+mn-c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gray">
          <a:xfrm>
            <a:off x="344488" y="800100"/>
            <a:ext cx="9217025" cy="648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08000" tIns="108000" rIns="108000" bIns="10800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旣 수립된 데이터 관리체계 중 </a:t>
            </a:r>
            <a:r>
              <a:rPr kumimoji="0" lang="ko-KR" altLang="en-US" sz="1400" b="1" spc="-7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원천데이터</a:t>
            </a:r>
            <a:r>
              <a:rPr kumimoji="0" lang="ko-KR" altLang="en-US" sz="14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변경</a:t>
            </a:r>
            <a:r>
              <a:rPr kumimoji="0" lang="en-US" altLang="ko-KR" sz="14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4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공유 대응</a:t>
            </a:r>
            <a:r>
              <a:rPr kumimoji="0" lang="en-US" altLang="ko-KR" sz="14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4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보안관리 영역에 대한 관리방안을 더욱 세밀화 하고</a:t>
            </a:r>
            <a:r>
              <a:rPr kumimoji="0" lang="en-US" altLang="ko-KR" sz="14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0" lang="ko-KR" altLang="en-US" sz="14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사용자 영역에 대한 추가적인 관리방안을 마련</a:t>
            </a:r>
            <a:endParaRPr kumimoji="0" lang="ko-KR" altLang="en-US" sz="1400" b="1" i="0" u="none" strike="noStrike" kern="1200" cap="none" spc="-7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44488" y="1634822"/>
            <a:ext cx="3420076" cy="750062"/>
            <a:chOff x="344488" y="1634822"/>
            <a:chExt cx="3420076" cy="750062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44488" y="1634822"/>
              <a:ext cx="684076" cy="7500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과제명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028564" y="1634822"/>
              <a:ext cx="2736000" cy="7500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en-US" altLang="ko-KR" sz="14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Lake</a:t>
              </a:r>
              <a:r>
                <a:rPr lang="ko-KR" altLang="en-US" sz="14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데이터 관리체계 고도화</a:t>
              </a:r>
              <a:endParaRPr lang="en-US" altLang="ko-KR" sz="14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838575" y="1634822"/>
            <a:ext cx="5722939" cy="750062"/>
            <a:chOff x="3838575" y="1634822"/>
            <a:chExt cx="5722939" cy="75006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3838575" y="1634822"/>
              <a:ext cx="684076" cy="7500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</a:t>
              </a:r>
              <a: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정의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522652" y="1634822"/>
              <a:ext cx="5038862" cy="7500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원천</a:t>
              </a:r>
              <a:r>
                <a:rPr lang="en-US" altLang="ko-KR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spc="-7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기간계</a:t>
              </a:r>
              <a:r>
                <a:rPr lang="en-US" altLang="ko-KR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spc="-7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정보계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r>
                <a:rPr lang="en-US" altLang="ko-KR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변경에 따른 공유</a:t>
              </a:r>
              <a:r>
                <a:rPr lang="en-US" altLang="ko-KR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조치 프로세스 및 지침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수립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보안 관련 데이터관리체계 정의서 및 지침서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수립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Font typeface="Arial" panose="020B0604020202020204" pitchFamily="34" charset="0"/>
                <a:buChar char="•"/>
              </a:pP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Lake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사용자 영역에 대한 데이터 관리체계 및 지침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수립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정보계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마스터 플랜을 참조하여 관리체계 상세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최적화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44488" y="2448906"/>
            <a:ext cx="5544616" cy="3118338"/>
            <a:chOff x="344488" y="2470902"/>
            <a:chExt cx="5544616" cy="3118338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344488" y="2470902"/>
              <a:ext cx="5544616" cy="36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 개요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44488" y="2830902"/>
              <a:ext cx="5544616" cy="2758338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961110" y="2448906"/>
            <a:ext cx="3600402" cy="3103852"/>
            <a:chOff x="5961110" y="2470902"/>
            <a:chExt cx="3600402" cy="3103852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5961111" y="2470902"/>
              <a:ext cx="3600401" cy="36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주요 개선 방향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961110" y="2816416"/>
              <a:ext cx="3600401" cy="275833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원천데이터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변경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공유 대응 방안 상세화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98438" indent="-198438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- 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원천 변경에 따른 원천 시스템 관리자로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부터의 </a:t>
              </a:r>
              <a:r>
                <a:rPr lang="ko-KR" altLang="en-US" sz="1200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공유방안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구체화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98438" indent="-198438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-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변경사항에 대한 조치 등 관련 상세 프로세스 및 지침 수립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관리체계 보안관리 방안 상세화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88913" indent="-188913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-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데이터플랫폼본부 상황에 최적화된 보안관리 상세 프로세스 및 지침 수립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영역에 대한 데이터 관리체계 수립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69863" indent="-169863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영역의 테이블에 대한 사용 여부</a:t>
              </a:r>
              <a:r>
                <a:rPr lang="en-US" altLang="ko-KR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spc="-7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오너쉽</a:t>
              </a:r>
              <a:r>
                <a:rPr lang="en-US" altLang="ko-KR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라이프 사이클 등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관리체계 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수립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44488" y="5631266"/>
            <a:ext cx="4572076" cy="750062"/>
            <a:chOff x="344488" y="1634822"/>
            <a:chExt cx="4572076" cy="750062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344488" y="1634822"/>
              <a:ext cx="684076" cy="7500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</a:t>
              </a:r>
              <a: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1028564" y="1634822"/>
              <a:ext cx="3888000" cy="7500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ts val="12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ü"/>
              </a:pP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AWS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기반 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Lake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데이터 관리체계 고도화를 통한 데이터 관리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활용성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제고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ts val="12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체계화된 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Lake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운영을 통해 분석결과 신뢰성 제고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990139" y="5631266"/>
            <a:ext cx="4572076" cy="750062"/>
            <a:chOff x="344488" y="1634822"/>
            <a:chExt cx="4572076" cy="750062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344488" y="1634822"/>
              <a:ext cx="684076" cy="7500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고려</a:t>
              </a:r>
              <a: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사항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028564" y="1634822"/>
              <a:ext cx="3888000" cy="7500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내부 수립 중인 「</a:t>
              </a:r>
              <a:r>
                <a:rPr lang="ko-KR" altLang="en-US" sz="1200" spc="-7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정보계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마스터 플랜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」 결과를 참조하여 관리체계 상세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고도화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보안관리 프로세스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지침 상세화 시 「</a:t>
              </a:r>
              <a:r>
                <a:rPr lang="ko-KR" altLang="en-US" sz="1200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보안센터」와의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업무협의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TextBox 70"/>
          <p:cNvSpPr txBox="1"/>
          <p:nvPr/>
        </p:nvSpPr>
        <p:spPr bwMode="gray">
          <a:xfrm>
            <a:off x="1136576" y="2925028"/>
            <a:ext cx="4679918" cy="756000"/>
          </a:xfrm>
          <a:prstGeom prst="roundRect">
            <a:avLst>
              <a:gd name="adj" fmla="val 4529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6000" tIns="46800" rIns="90000" bIns="46800" rtlCol="0" anchor="ctr">
            <a:noAutofit/>
          </a:bodyPr>
          <a:lstStyle>
            <a:defPPr>
              <a:defRPr lang="en-US"/>
            </a:defPPr>
            <a:lvl1pPr marL="142875" indent="-142875">
              <a:lnSpc>
                <a:spcPct val="100000"/>
              </a:lnSpc>
              <a:spcBef>
                <a:spcPts val="200"/>
              </a:spcBef>
              <a:defRPr sz="800" spc="-40">
                <a:latin typeface="+mn-ea"/>
                <a:ea typeface="+mn-ea"/>
              </a:defRPr>
            </a:lvl1pPr>
          </a:lstStyle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spc="-100" dirty="0" err="1" smtClean="0"/>
              <a:t>원천데이터</a:t>
            </a:r>
            <a:r>
              <a:rPr lang="ko-KR" altLang="en-US" sz="1100" spc="-100" dirty="0" smtClean="0"/>
              <a:t> </a:t>
            </a:r>
            <a:r>
              <a:rPr lang="en-US" altLang="ko-KR" sz="1100" spc="-100" dirty="0" smtClean="0"/>
              <a:t/>
            </a:r>
            <a:br>
              <a:rPr lang="en-US" altLang="ko-KR" sz="1100" spc="-100" dirty="0" smtClean="0"/>
            </a:br>
            <a:r>
              <a:rPr lang="ko-KR" altLang="en-US" sz="1100" spc="-100" dirty="0" smtClean="0"/>
              <a:t>변경</a:t>
            </a:r>
            <a:r>
              <a:rPr lang="en-US" altLang="ko-KR" sz="1100" spc="-100" dirty="0" smtClean="0"/>
              <a:t>/</a:t>
            </a:r>
            <a:r>
              <a:rPr lang="ko-KR" altLang="en-US" sz="1100" spc="-100" dirty="0" smtClean="0"/>
              <a:t>공유 </a:t>
            </a:r>
            <a:r>
              <a:rPr lang="en-US" altLang="ko-KR" sz="1100" spc="-100" dirty="0" smtClean="0"/>
              <a:t/>
            </a:r>
            <a:br>
              <a:rPr lang="en-US" altLang="ko-KR" sz="1100" spc="-100" dirty="0" smtClean="0"/>
            </a:br>
            <a:r>
              <a:rPr lang="ko-KR" altLang="en-US" sz="1100" spc="-100" dirty="0" smtClean="0"/>
              <a:t>대응 방안 </a:t>
            </a:r>
            <a:r>
              <a:rPr lang="en-US" altLang="ko-KR" sz="1100" spc="-100" dirty="0" smtClean="0"/>
              <a:t/>
            </a:r>
            <a:br>
              <a:rPr lang="en-US" altLang="ko-KR" sz="1100" spc="-100" dirty="0" smtClean="0"/>
            </a:br>
            <a:r>
              <a:rPr lang="ko-KR" altLang="en-US" sz="1100" spc="-100" dirty="0" smtClean="0"/>
              <a:t>상세화</a:t>
            </a:r>
            <a:endParaRPr lang="en-US" altLang="ko-KR" sz="1000" spc="-100" dirty="0" smtClean="0"/>
          </a:p>
        </p:txBody>
      </p:sp>
      <p:sp>
        <p:nvSpPr>
          <p:cNvPr id="73" name="TextBox 72"/>
          <p:cNvSpPr txBox="1"/>
          <p:nvPr/>
        </p:nvSpPr>
        <p:spPr bwMode="gray">
          <a:xfrm>
            <a:off x="1136576" y="4689140"/>
            <a:ext cx="4679918" cy="756000"/>
          </a:xfrm>
          <a:prstGeom prst="roundRect">
            <a:avLst>
              <a:gd name="adj" fmla="val 4529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6000" tIns="46800" rIns="90000" bIns="46800" rtlCol="0" anchor="ctr">
            <a:noAutofit/>
          </a:bodyPr>
          <a:lstStyle>
            <a:defPPr>
              <a:defRPr lang="en-US"/>
            </a:defPPr>
            <a:lvl1pPr marL="142875" indent="-142875">
              <a:lnSpc>
                <a:spcPct val="100000"/>
              </a:lnSpc>
              <a:spcBef>
                <a:spcPts val="200"/>
              </a:spcBef>
              <a:defRPr sz="800" spc="-40">
                <a:latin typeface="+mn-ea"/>
                <a:ea typeface="+mn-ea"/>
              </a:defRPr>
            </a:lvl1pPr>
          </a:lstStyle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spc="-100" dirty="0" smtClean="0"/>
              <a:t>사용자 </a:t>
            </a:r>
            <a:r>
              <a:rPr lang="en-US" altLang="ko-KR" sz="1100" spc="-100" dirty="0" smtClean="0"/>
              <a:t/>
            </a:r>
            <a:br>
              <a:rPr lang="en-US" altLang="ko-KR" sz="1100" spc="-100" dirty="0" smtClean="0"/>
            </a:br>
            <a:r>
              <a:rPr lang="ko-KR" altLang="en-US" sz="1100" spc="-100" dirty="0" smtClean="0"/>
              <a:t>영역에 대한</a:t>
            </a:r>
            <a:r>
              <a:rPr lang="en-US" altLang="ko-KR" sz="1100" spc="-100" dirty="0" smtClean="0"/>
              <a:t/>
            </a:r>
            <a:br>
              <a:rPr lang="en-US" altLang="ko-KR" sz="1100" spc="-100" dirty="0" smtClean="0"/>
            </a:br>
            <a:r>
              <a:rPr lang="ko-KR" altLang="en-US" sz="1100" spc="-100" dirty="0" smtClean="0"/>
              <a:t>데이터 관리</a:t>
            </a:r>
            <a:r>
              <a:rPr lang="en-US" altLang="ko-KR" sz="1100" spc="-100" dirty="0" smtClean="0"/>
              <a:t/>
            </a:r>
            <a:br>
              <a:rPr lang="en-US" altLang="ko-KR" sz="1100" spc="-100" dirty="0" smtClean="0"/>
            </a:br>
            <a:r>
              <a:rPr lang="ko-KR" altLang="en-US" sz="1100" spc="-100" dirty="0" smtClean="0"/>
              <a:t>체계 수립</a:t>
            </a:r>
            <a:endParaRPr lang="en-US" altLang="ko-KR" sz="1000" spc="-100" dirty="0" smtClean="0"/>
          </a:p>
        </p:txBody>
      </p:sp>
      <p:grpSp>
        <p:nvGrpSpPr>
          <p:cNvPr id="28" name="그룹 27"/>
          <p:cNvGrpSpPr/>
          <p:nvPr/>
        </p:nvGrpSpPr>
        <p:grpSpPr>
          <a:xfrm>
            <a:off x="2000672" y="3104996"/>
            <a:ext cx="863035" cy="474750"/>
            <a:chOff x="2235270" y="3104996"/>
            <a:chExt cx="863035" cy="474750"/>
          </a:xfrm>
        </p:grpSpPr>
        <p:pic>
          <p:nvPicPr>
            <p:cNvPr id="114" name="그래픽 46" descr="프로그래머">
              <a:extLst>
                <a:ext uri="{FF2B5EF4-FFF2-40B4-BE49-F238E27FC236}">
                  <a16:creationId xmlns:a16="http://schemas.microsoft.com/office/drawing/2014/main" id="{E615E045-2593-4A57-9935-6936BF790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2523334" y="3104996"/>
              <a:ext cx="288000" cy="288000"/>
            </a:xfrm>
            <a:prstGeom prst="rect">
              <a:avLst/>
            </a:prstGeom>
          </p:spPr>
        </p:pic>
        <p:sp>
          <p:nvSpPr>
            <p:cNvPr id="126" name="TextBox 125"/>
            <p:cNvSpPr txBox="1"/>
            <p:nvPr/>
          </p:nvSpPr>
          <p:spPr bwMode="gray">
            <a:xfrm>
              <a:off x="2235270" y="3356992"/>
              <a:ext cx="863035" cy="222754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>
              <a:spAutoFit/>
            </a:bodyPr>
            <a:lstStyle/>
            <a:p>
              <a:pPr algn="ctr">
                <a:lnSpc>
                  <a:spcPts val="1000"/>
                </a:lnSpc>
                <a:spcBef>
                  <a:spcPts val="200"/>
                </a:spcBef>
              </a:pPr>
              <a:r>
                <a:rPr lang="ko-KR" altLang="en-US" sz="700" spc="-40" dirty="0" err="1" smtClean="0">
                  <a:latin typeface="+mn-ea"/>
                  <a:ea typeface="+mn-ea"/>
                </a:rPr>
                <a:t>원천데이터</a:t>
              </a:r>
              <a:r>
                <a:rPr lang="ko-KR" altLang="en-US" sz="700" spc="-40" dirty="0" smtClean="0">
                  <a:latin typeface="+mn-ea"/>
                  <a:ea typeface="+mn-ea"/>
                </a:rPr>
                <a:t> </a:t>
              </a:r>
              <a:r>
                <a:rPr lang="en-US" altLang="ko-KR" sz="700" spc="-40" dirty="0" smtClean="0">
                  <a:latin typeface="+mn-ea"/>
                  <a:ea typeface="+mn-ea"/>
                </a:rPr>
                <a:t>IT</a:t>
              </a:r>
              <a:r>
                <a:rPr lang="ko-KR" altLang="en-US" sz="700" spc="-40" dirty="0" smtClean="0">
                  <a:latin typeface="+mn-ea"/>
                  <a:ea typeface="+mn-ea"/>
                </a:rPr>
                <a:t>담당</a:t>
              </a:r>
              <a:endParaRPr lang="ko-KR" altLang="en-US" sz="700" spc="-40" dirty="0">
                <a:latin typeface="+mn-ea"/>
                <a:ea typeface="+mn-ea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916996" y="2960980"/>
            <a:ext cx="885797" cy="491704"/>
            <a:chOff x="4589440" y="3088042"/>
            <a:chExt cx="885797" cy="491704"/>
          </a:xfrm>
        </p:grpSpPr>
        <p:pic>
          <p:nvPicPr>
            <p:cNvPr id="116" name="그래픽 46" descr="프로그래머">
              <a:extLst>
                <a:ext uri="{FF2B5EF4-FFF2-40B4-BE49-F238E27FC236}">
                  <a16:creationId xmlns:a16="http://schemas.microsoft.com/office/drawing/2014/main" id="{E615E045-2593-4A57-9935-6936BF790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4877504" y="3088042"/>
              <a:ext cx="288000" cy="288000"/>
            </a:xfrm>
            <a:prstGeom prst="rect">
              <a:avLst/>
            </a:prstGeom>
          </p:spPr>
        </p:pic>
        <p:sp>
          <p:nvSpPr>
            <p:cNvPr id="127" name="TextBox 126"/>
            <p:cNvSpPr txBox="1"/>
            <p:nvPr/>
          </p:nvSpPr>
          <p:spPr bwMode="gray">
            <a:xfrm>
              <a:off x="4589440" y="3356992"/>
              <a:ext cx="885797" cy="222754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>
              <a:spAutoFit/>
            </a:bodyPr>
            <a:lstStyle/>
            <a:p>
              <a:pPr algn="ctr">
                <a:lnSpc>
                  <a:spcPts val="1000"/>
                </a:lnSpc>
                <a:spcBef>
                  <a:spcPts val="200"/>
                </a:spcBef>
              </a:pPr>
              <a:r>
                <a:rPr lang="ko-KR" altLang="en-US" sz="700" spc="-40" dirty="0" smtClean="0">
                  <a:latin typeface="+mn-ea"/>
                  <a:ea typeface="+mn-ea"/>
                </a:rPr>
                <a:t>오브젝트 </a:t>
              </a:r>
              <a:r>
                <a:rPr lang="ko-KR" altLang="en-US" sz="700" spc="-40" dirty="0" err="1" smtClean="0">
                  <a:latin typeface="+mn-ea"/>
                  <a:ea typeface="+mn-ea"/>
                </a:rPr>
                <a:t>운영담당</a:t>
              </a:r>
              <a:endParaRPr lang="ko-KR" altLang="en-US" sz="700" spc="-40" dirty="0">
                <a:latin typeface="+mn-ea"/>
                <a:ea typeface="+mn-ea"/>
              </a:endParaRPr>
            </a:p>
          </p:txBody>
        </p:sp>
      </p:grpSp>
      <p:sp>
        <p:nvSpPr>
          <p:cNvPr id="139" name="오른쪽 화살표 138"/>
          <p:cNvSpPr/>
          <p:nvPr/>
        </p:nvSpPr>
        <p:spPr>
          <a:xfrm>
            <a:off x="2791624" y="2960364"/>
            <a:ext cx="2521415" cy="288000"/>
          </a:xfrm>
          <a:prstGeom prst="rightArrow">
            <a:avLst>
              <a:gd name="adj1" fmla="val 50000"/>
              <a:gd name="adj2" fmla="val 77435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700" spc="-70" dirty="0" smtClean="0">
                <a:latin typeface="+mn-ea"/>
                <a:ea typeface="+mn-ea"/>
              </a:rPr>
              <a:t> 변경사항 공유 방안 </a:t>
            </a:r>
            <a:r>
              <a:rPr lang="en-US" altLang="ko-KR" sz="700" spc="-70" dirty="0" smtClean="0">
                <a:latin typeface="+mn-ea"/>
                <a:ea typeface="+mn-ea"/>
              </a:rPr>
              <a:t>(</a:t>
            </a:r>
            <a:r>
              <a:rPr lang="ko-KR" altLang="en-US" sz="700" spc="-70" dirty="0" smtClean="0">
                <a:latin typeface="+mn-ea"/>
                <a:ea typeface="+mn-ea"/>
              </a:rPr>
              <a:t>절차</a:t>
            </a:r>
            <a:r>
              <a:rPr lang="en-US" altLang="ko-KR" sz="700" spc="-70" dirty="0" smtClean="0">
                <a:latin typeface="+mn-ea"/>
                <a:ea typeface="+mn-ea"/>
              </a:rPr>
              <a:t>, </a:t>
            </a:r>
            <a:r>
              <a:rPr lang="ko-KR" altLang="en-US" sz="700" spc="-70" dirty="0" smtClean="0">
                <a:latin typeface="+mn-ea"/>
                <a:ea typeface="+mn-ea"/>
              </a:rPr>
              <a:t>기능</a:t>
            </a:r>
            <a:r>
              <a:rPr lang="en-US" altLang="ko-KR" sz="700" spc="-70" dirty="0" smtClean="0">
                <a:latin typeface="+mn-ea"/>
                <a:ea typeface="+mn-ea"/>
              </a:rPr>
              <a:t>)</a:t>
            </a:r>
            <a:endParaRPr lang="en-US" altLang="ko-KR" sz="700" spc="-70" dirty="0"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151842" y="2960980"/>
            <a:ext cx="801158" cy="479201"/>
            <a:chOff x="3942625" y="3088042"/>
            <a:chExt cx="801158" cy="479201"/>
          </a:xfrm>
        </p:grpSpPr>
        <p:pic>
          <p:nvPicPr>
            <p:cNvPr id="115" name="그래픽 46" descr="프로그래머">
              <a:extLst>
                <a:ext uri="{FF2B5EF4-FFF2-40B4-BE49-F238E27FC236}">
                  <a16:creationId xmlns:a16="http://schemas.microsoft.com/office/drawing/2014/main" id="{E615E045-2593-4A57-9935-6936BF790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4203755" y="3088042"/>
              <a:ext cx="288000" cy="288000"/>
            </a:xfrm>
            <a:prstGeom prst="rect">
              <a:avLst/>
            </a:prstGeom>
          </p:spPr>
        </p:pic>
        <p:sp>
          <p:nvSpPr>
            <p:cNvPr id="140" name="TextBox 139"/>
            <p:cNvSpPr txBox="1"/>
            <p:nvPr/>
          </p:nvSpPr>
          <p:spPr bwMode="gray">
            <a:xfrm>
              <a:off x="3942625" y="3356992"/>
              <a:ext cx="801158" cy="21025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>
              <a:spAutoFit/>
            </a:bodyPr>
            <a:lstStyle/>
            <a:p>
              <a:pPr algn="ctr">
                <a:lnSpc>
                  <a:spcPts val="1000"/>
                </a:lnSpc>
                <a:spcBef>
                  <a:spcPts val="200"/>
                </a:spcBef>
              </a:pPr>
              <a:r>
                <a:rPr lang="ko-KR" altLang="en-US" sz="700" spc="-40" dirty="0" smtClean="0">
                  <a:latin typeface="+mn-ea"/>
                  <a:ea typeface="+mn-ea"/>
                </a:rPr>
                <a:t>레이크 </a:t>
              </a:r>
              <a:r>
                <a:rPr lang="ko-KR" altLang="en-US" sz="700" spc="-40" dirty="0" err="1" smtClean="0">
                  <a:latin typeface="+mn-ea"/>
                  <a:ea typeface="+mn-ea"/>
                </a:rPr>
                <a:t>연계담당</a:t>
              </a:r>
              <a:endParaRPr lang="ko-KR" altLang="en-US" sz="700" spc="-40" dirty="0">
                <a:latin typeface="+mn-ea"/>
                <a:ea typeface="+mn-ea"/>
              </a:endParaRPr>
            </a:p>
          </p:txBody>
        </p:sp>
      </p:grpSp>
      <p:sp>
        <p:nvSpPr>
          <p:cNvPr id="141" name="왼쪽 화살표 140"/>
          <p:cNvSpPr/>
          <p:nvPr/>
        </p:nvSpPr>
        <p:spPr>
          <a:xfrm>
            <a:off x="2791625" y="3357024"/>
            <a:ext cx="2845451" cy="288000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700" spc="-70" dirty="0" smtClean="0">
                <a:latin typeface="+mn-ea"/>
                <a:ea typeface="+mn-ea"/>
              </a:rPr>
              <a:t>변경사항 </a:t>
            </a:r>
            <a:r>
              <a:rPr lang="ko-KR" altLang="en-US" sz="700" spc="-70" dirty="0" err="1" smtClean="0">
                <a:latin typeface="+mn-ea"/>
                <a:ea typeface="+mn-ea"/>
              </a:rPr>
              <a:t>반영조치</a:t>
            </a:r>
            <a:r>
              <a:rPr lang="ko-KR" altLang="en-US" sz="700" spc="-70" dirty="0" smtClean="0">
                <a:latin typeface="+mn-ea"/>
                <a:ea typeface="+mn-ea"/>
              </a:rPr>
              <a:t> 및 </a:t>
            </a:r>
            <a:r>
              <a:rPr lang="ko-KR" altLang="en-US" sz="700" spc="-70" dirty="0" err="1" smtClean="0">
                <a:latin typeface="+mn-ea"/>
                <a:ea typeface="+mn-ea"/>
              </a:rPr>
              <a:t>조치결과</a:t>
            </a:r>
            <a:r>
              <a:rPr lang="ko-KR" altLang="en-US" sz="700" spc="-70" dirty="0" smtClean="0">
                <a:latin typeface="+mn-ea"/>
                <a:ea typeface="+mn-ea"/>
              </a:rPr>
              <a:t> 확인</a:t>
            </a:r>
            <a:r>
              <a:rPr lang="en-US" altLang="ko-KR" sz="700" spc="-70" dirty="0" smtClean="0">
                <a:latin typeface="+mn-ea"/>
                <a:ea typeface="+mn-ea"/>
              </a:rPr>
              <a:t>/</a:t>
            </a:r>
            <a:r>
              <a:rPr lang="ko-KR" altLang="en-US" sz="700" spc="-70" dirty="0" smtClean="0">
                <a:latin typeface="+mn-ea"/>
                <a:ea typeface="+mn-ea"/>
              </a:rPr>
              <a:t>확정 세부방안 </a:t>
            </a:r>
            <a:r>
              <a:rPr lang="en-US" altLang="ko-KR" sz="700" spc="-70" dirty="0" smtClean="0">
                <a:latin typeface="+mn-ea"/>
                <a:ea typeface="+mn-ea"/>
              </a:rPr>
              <a:t>(</a:t>
            </a:r>
            <a:r>
              <a:rPr lang="ko-KR" altLang="en-US" sz="700" spc="-70" dirty="0" smtClean="0">
                <a:latin typeface="+mn-ea"/>
                <a:ea typeface="+mn-ea"/>
              </a:rPr>
              <a:t>절차</a:t>
            </a:r>
            <a:r>
              <a:rPr lang="en-US" altLang="ko-KR" sz="700" spc="-70" dirty="0" smtClean="0">
                <a:latin typeface="+mn-ea"/>
                <a:ea typeface="+mn-ea"/>
              </a:rPr>
              <a:t>, </a:t>
            </a:r>
            <a:r>
              <a:rPr lang="ko-KR" altLang="en-US" sz="700" spc="-70" dirty="0" smtClean="0">
                <a:latin typeface="+mn-ea"/>
                <a:ea typeface="+mn-ea"/>
              </a:rPr>
              <a:t>기능</a:t>
            </a:r>
            <a:r>
              <a:rPr lang="en-US" altLang="ko-KR" sz="700" spc="-70" dirty="0" smtClean="0">
                <a:latin typeface="+mn-ea"/>
                <a:ea typeface="+mn-ea"/>
              </a:rPr>
              <a:t>)</a:t>
            </a:r>
            <a:endParaRPr lang="en-US" altLang="ko-KR" sz="700" spc="-70" dirty="0">
              <a:latin typeface="+mn-ea"/>
              <a:ea typeface="+mn-ea"/>
            </a:endParaRPr>
          </a:p>
        </p:txBody>
      </p:sp>
      <p:pic>
        <p:nvPicPr>
          <p:cNvPr id="142" name="그래픽 20" descr="컴퓨터">
            <a:extLst>
              <a:ext uri="{FF2B5EF4-FFF2-40B4-BE49-F238E27FC236}">
                <a16:creationId xmlns:a16="http://schemas.microsoft.com/office/drawing/2014/main" id="{59FB1C64-EED5-4580-ADD2-1F4DE700F328}"/>
              </a:ext>
            </a:extLst>
          </p:cNvPr>
          <p:cNvPicPr>
            <a:picLocks noChangeAspect="1"/>
          </p:cNvPicPr>
          <p:nvPr/>
        </p:nvPicPr>
        <p:blipFill>
          <a:blip r:embed="rId4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5"/>
              </a:ext>
            </a:extLst>
          </a:blip>
          <a:stretch>
            <a:fillRect/>
          </a:stretch>
        </p:blipFill>
        <p:spPr>
          <a:xfrm>
            <a:off x="3093492" y="3155521"/>
            <a:ext cx="288000" cy="288000"/>
          </a:xfrm>
          <a:prstGeom prst="rect">
            <a:avLst/>
          </a:prstGeom>
        </p:spPr>
      </p:pic>
      <p:sp>
        <p:nvSpPr>
          <p:cNvPr id="143" name="TextBox 142"/>
          <p:cNvSpPr txBox="1"/>
          <p:nvPr/>
        </p:nvSpPr>
        <p:spPr bwMode="gray">
          <a:xfrm>
            <a:off x="3302221" y="3210196"/>
            <a:ext cx="828089" cy="210251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ts val="1000"/>
              </a:lnSpc>
              <a:spcBef>
                <a:spcPts val="200"/>
              </a:spcBef>
            </a:pPr>
            <a:r>
              <a:rPr lang="ko-KR" altLang="en-US" sz="700" spc="-40" dirty="0" smtClean="0">
                <a:latin typeface="+mn-ea"/>
                <a:ea typeface="+mn-ea"/>
              </a:rPr>
              <a:t>기능적 지원방안</a:t>
            </a:r>
            <a:endParaRPr lang="ko-KR" altLang="en-US" sz="700" spc="-40" dirty="0">
              <a:latin typeface="+mn-ea"/>
              <a:ea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056424" y="3926326"/>
            <a:ext cx="520312" cy="553520"/>
            <a:chOff x="2144688" y="3926326"/>
            <a:chExt cx="520312" cy="553520"/>
          </a:xfrm>
        </p:grpSpPr>
        <p:pic>
          <p:nvPicPr>
            <p:cNvPr id="144" name="그래픽 48" descr="사무직 근로자">
              <a:extLst>
                <a:ext uri="{FF2B5EF4-FFF2-40B4-BE49-F238E27FC236}">
                  <a16:creationId xmlns:a16="http://schemas.microsoft.com/office/drawing/2014/main" id="{6644F5A1-671B-4BB4-B238-B238CEF4F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0"/>
                </a:ext>
              </a:extLst>
            </a:blip>
            <a:stretch>
              <a:fillRect/>
            </a:stretch>
          </p:blipFill>
          <p:spPr>
            <a:xfrm>
              <a:off x="2218178" y="3926326"/>
              <a:ext cx="373332" cy="373332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 bwMode="gray">
            <a:xfrm>
              <a:off x="2144688" y="4257092"/>
              <a:ext cx="520312" cy="222754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>
              <a:spAutoFit/>
            </a:bodyPr>
            <a:lstStyle/>
            <a:p>
              <a:pPr algn="ctr">
                <a:lnSpc>
                  <a:spcPts val="1000"/>
                </a:lnSpc>
                <a:spcBef>
                  <a:spcPts val="200"/>
                </a:spcBef>
              </a:pPr>
              <a:r>
                <a:rPr lang="ko-KR" altLang="en-US" sz="700" spc="-40" smtClean="0">
                  <a:latin typeface="+mn-ea"/>
                  <a:ea typeface="+mn-ea"/>
                </a:rPr>
                <a:t>보안센터</a:t>
              </a:r>
              <a:endParaRPr lang="ko-KR" altLang="en-US" sz="700" spc="-40" dirty="0">
                <a:latin typeface="+mn-ea"/>
                <a:ea typeface="+mn-ea"/>
              </a:endParaRPr>
            </a:p>
          </p:txBody>
        </p:sp>
      </p:grpSp>
      <p:sp>
        <p:nvSpPr>
          <p:cNvPr id="146" name="타원 145"/>
          <p:cNvSpPr>
            <a:spLocks noChangeAspect="1"/>
          </p:cNvSpPr>
          <p:nvPr/>
        </p:nvSpPr>
        <p:spPr>
          <a:xfrm>
            <a:off x="2526026" y="3915084"/>
            <a:ext cx="540000" cy="54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700" b="1" dirty="0" smtClean="0">
                <a:solidFill>
                  <a:srgbClr val="0070C0"/>
                </a:solidFill>
                <a:latin typeface="+mn-ea"/>
                <a:ea typeface="+mn-ea"/>
              </a:rPr>
              <a:t>GS</a:t>
            </a:r>
            <a:r>
              <a:rPr lang="ko-KR" altLang="en-US" sz="700" b="1" dirty="0" err="1" smtClean="0">
                <a:solidFill>
                  <a:srgbClr val="0070C0"/>
                </a:solidFill>
                <a:latin typeface="+mn-ea"/>
                <a:ea typeface="+mn-ea"/>
              </a:rPr>
              <a:t>리테일</a:t>
            </a:r>
            <a:r>
              <a:rPr lang="ko-KR" altLang="en-US" sz="700" b="1" dirty="0" smtClean="0">
                <a:solidFill>
                  <a:srgbClr val="0070C0"/>
                </a:solidFill>
                <a:latin typeface="+mn-ea"/>
                <a:ea typeface="+mn-ea"/>
              </a:rPr>
              <a:t> 전사 </a:t>
            </a:r>
            <a:r>
              <a:rPr lang="ko-KR" altLang="en-US" sz="700" b="1" dirty="0" err="1" smtClean="0">
                <a:solidFill>
                  <a:srgbClr val="0070C0"/>
                </a:solidFill>
                <a:latin typeface="+mn-ea"/>
                <a:ea typeface="+mn-ea"/>
              </a:rPr>
              <a:t>보안지침</a:t>
            </a:r>
            <a:endParaRPr lang="en-US" altLang="ko-KR" sz="7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47" name="타원 146"/>
          <p:cNvSpPr>
            <a:spLocks noChangeAspect="1"/>
          </p:cNvSpPr>
          <p:nvPr/>
        </p:nvSpPr>
        <p:spPr>
          <a:xfrm>
            <a:off x="3107012" y="3915084"/>
            <a:ext cx="540000" cy="54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700" b="1" dirty="0" smtClean="0">
                <a:solidFill>
                  <a:srgbClr val="0070C0"/>
                </a:solidFill>
                <a:latin typeface="+mn-ea"/>
                <a:ea typeface="+mn-ea"/>
              </a:rPr>
              <a:t>GS</a:t>
            </a:r>
            <a:r>
              <a:rPr lang="ko-KR" altLang="en-US" sz="700" b="1" dirty="0" err="1" smtClean="0">
                <a:solidFill>
                  <a:srgbClr val="0070C0"/>
                </a:solidFill>
                <a:latin typeface="+mn-ea"/>
                <a:ea typeface="+mn-ea"/>
              </a:rPr>
              <a:t>리테일</a:t>
            </a:r>
            <a:r>
              <a:rPr lang="ko-KR" altLang="en-US" sz="700" b="1" dirty="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700" b="1" dirty="0" smtClean="0">
                <a:solidFill>
                  <a:srgbClr val="0070C0"/>
                </a:solidFill>
                <a:latin typeface="+mn-ea"/>
                <a:ea typeface="+mn-ea"/>
              </a:rPr>
              <a:t>IT</a:t>
            </a:r>
            <a:r>
              <a:rPr lang="ko-KR" altLang="en-US" sz="700" b="1" dirty="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ko-KR" altLang="en-US" sz="700" b="1" dirty="0" err="1" smtClean="0">
                <a:solidFill>
                  <a:srgbClr val="0070C0"/>
                </a:solidFill>
                <a:latin typeface="+mn-ea"/>
                <a:ea typeface="+mn-ea"/>
              </a:rPr>
              <a:t>보안지침</a:t>
            </a:r>
            <a:endParaRPr lang="en-US" altLang="ko-KR" sz="7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48" name="타원 147"/>
          <p:cNvSpPr>
            <a:spLocks noChangeAspect="1"/>
          </p:cNvSpPr>
          <p:nvPr/>
        </p:nvSpPr>
        <p:spPr>
          <a:xfrm>
            <a:off x="3687998" y="3915084"/>
            <a:ext cx="540000" cy="54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700" b="1" dirty="0" smtClean="0">
                <a:solidFill>
                  <a:srgbClr val="0070C0"/>
                </a:solidFill>
                <a:latin typeface="+mn-ea"/>
                <a:ea typeface="+mn-ea"/>
              </a:rPr>
              <a:t>데이터플랫폼본부 업무규정</a:t>
            </a:r>
            <a:endParaRPr lang="en-US" altLang="ko-KR" sz="7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49" name="타원 148"/>
          <p:cNvSpPr>
            <a:spLocks noChangeAspect="1"/>
          </p:cNvSpPr>
          <p:nvPr/>
        </p:nvSpPr>
        <p:spPr>
          <a:xfrm>
            <a:off x="4268984" y="3915084"/>
            <a:ext cx="540000" cy="54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500" b="1" dirty="0" smtClean="0">
                <a:solidFill>
                  <a:srgbClr val="0070C0"/>
                </a:solidFill>
                <a:latin typeface="+mn-ea"/>
                <a:ea typeface="+mn-ea"/>
              </a:rPr>
              <a:t>…</a:t>
            </a:r>
            <a:endParaRPr lang="en-US" altLang="ko-KR" sz="15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51" name="타원 150"/>
          <p:cNvSpPr>
            <a:spLocks noChangeAspect="1"/>
          </p:cNvSpPr>
          <p:nvPr/>
        </p:nvSpPr>
        <p:spPr>
          <a:xfrm>
            <a:off x="5140747" y="391508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700" b="1" dirty="0" smtClean="0">
                <a:solidFill>
                  <a:srgbClr val="0070C0"/>
                </a:solidFill>
                <a:latin typeface="+mn-ea"/>
                <a:ea typeface="+mn-ea"/>
              </a:rPr>
              <a:t>데이터</a:t>
            </a:r>
            <a:r>
              <a:rPr lang="en-US" altLang="ko-KR" sz="700" b="1" dirty="0" smtClean="0">
                <a:solidFill>
                  <a:srgbClr val="0070C0"/>
                </a:solidFill>
                <a:latin typeface="+mn-ea"/>
                <a:ea typeface="+mn-ea"/>
              </a:rPr>
              <a:t/>
            </a:r>
            <a:br>
              <a:rPr lang="en-US" altLang="ko-KR" sz="700" b="1" dirty="0" smtClean="0">
                <a:solidFill>
                  <a:srgbClr val="0070C0"/>
                </a:solidFill>
                <a:latin typeface="+mn-ea"/>
                <a:ea typeface="+mn-ea"/>
              </a:rPr>
            </a:br>
            <a:r>
              <a:rPr lang="ko-KR" altLang="en-US" sz="700" b="1" dirty="0" smtClean="0">
                <a:solidFill>
                  <a:srgbClr val="0070C0"/>
                </a:solidFill>
                <a:latin typeface="+mn-ea"/>
                <a:ea typeface="+mn-ea"/>
              </a:rPr>
              <a:t>레이크 보안관리 상세화</a:t>
            </a:r>
            <a:endParaRPr lang="en-US" altLang="ko-KR" sz="7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52" name="모서리가 둥근 직사각형 151"/>
          <p:cNvSpPr>
            <a:spLocks noChangeAspect="1"/>
          </p:cNvSpPr>
          <p:nvPr/>
        </p:nvSpPr>
        <p:spPr>
          <a:xfrm>
            <a:off x="2180692" y="4833140"/>
            <a:ext cx="813266" cy="468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Data Lake</a:t>
            </a:r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r>
              <a:rPr lang="ko-KR" altLang="en-US" sz="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정규활용</a:t>
            </a:r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영역 관리체계</a:t>
            </a:r>
            <a:endParaRPr lang="en-US" altLang="ko-KR" sz="8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3" name="모서리가 둥근 직사각형 152"/>
          <p:cNvSpPr>
            <a:spLocks noChangeAspect="1"/>
          </p:cNvSpPr>
          <p:nvPr/>
        </p:nvSpPr>
        <p:spPr>
          <a:xfrm>
            <a:off x="3302221" y="4833140"/>
            <a:ext cx="2378525" cy="46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0" tIns="0" rIns="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700" b="1" dirty="0" smtClean="0">
                <a:solidFill>
                  <a:srgbClr val="0070C0"/>
                </a:solidFill>
                <a:latin typeface="+mn-ea"/>
                <a:ea typeface="+mn-ea"/>
              </a:rPr>
              <a:t>Data Lake</a:t>
            </a:r>
            <a:r>
              <a:rPr lang="ko-KR" altLang="en-US" sz="700" b="1" dirty="0" smtClean="0">
                <a:solidFill>
                  <a:srgbClr val="0070C0"/>
                </a:solidFill>
                <a:latin typeface="+mn-ea"/>
                <a:ea typeface="+mn-ea"/>
              </a:rPr>
              <a:t> 사용자 영역 데이터 관리체계</a:t>
            </a:r>
            <a:endParaRPr lang="en-US" altLang="ko-KR" sz="7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154" name="그래픽 57" descr="추가">
            <a:extLst>
              <a:ext uri="{FF2B5EF4-FFF2-40B4-BE49-F238E27FC236}">
                <a16:creationId xmlns:a16="http://schemas.microsoft.com/office/drawing/2014/main" id="{CCB77DC7-50D7-43B5-932F-8818DB4AD660}"/>
              </a:ext>
            </a:extLst>
          </p:cNvPr>
          <p:cNvPicPr>
            <a:picLocks noChangeAspect="1"/>
          </p:cNvPicPr>
          <p:nvPr/>
        </p:nvPicPr>
        <p:blipFill>
          <a:blip r:embed="rId5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1"/>
              </a:ext>
            </a:extLst>
          </a:blip>
          <a:stretch>
            <a:fillRect/>
          </a:stretch>
        </p:blipFill>
        <p:spPr>
          <a:xfrm>
            <a:off x="3034944" y="4933502"/>
            <a:ext cx="267277" cy="267277"/>
          </a:xfrm>
          <a:prstGeom prst="rect">
            <a:avLst/>
          </a:prstGeom>
        </p:spPr>
      </p:pic>
      <p:sp>
        <p:nvSpPr>
          <p:cNvPr id="155" name="오각형 154"/>
          <p:cNvSpPr>
            <a:spLocks/>
          </p:cNvSpPr>
          <p:nvPr/>
        </p:nvSpPr>
        <p:spPr>
          <a:xfrm>
            <a:off x="3404828" y="4977204"/>
            <a:ext cx="1116000" cy="288000"/>
          </a:xfrm>
          <a:prstGeom prst="homePlat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700" b="1" dirty="0" smtClean="0">
                <a:solidFill>
                  <a:srgbClr val="0070C0"/>
                </a:solidFill>
                <a:latin typeface="+mn-ea"/>
                <a:ea typeface="+mn-ea"/>
              </a:rPr>
              <a:t>사용자 영역 </a:t>
            </a:r>
            <a:r>
              <a:rPr lang="en-US" altLang="ko-KR" sz="700" b="1" dirty="0" smtClean="0">
                <a:solidFill>
                  <a:srgbClr val="0070C0"/>
                </a:solidFill>
                <a:latin typeface="+mn-ea"/>
                <a:ea typeface="+mn-ea"/>
              </a:rPr>
              <a:t/>
            </a:r>
            <a:br>
              <a:rPr lang="en-US" altLang="ko-KR" sz="700" b="1" dirty="0" smtClean="0">
                <a:solidFill>
                  <a:srgbClr val="0070C0"/>
                </a:solidFill>
                <a:latin typeface="+mn-ea"/>
                <a:ea typeface="+mn-ea"/>
              </a:rPr>
            </a:br>
            <a:r>
              <a:rPr lang="ko-KR" altLang="en-US" sz="700" b="1" dirty="0" smtClean="0">
                <a:solidFill>
                  <a:srgbClr val="0070C0"/>
                </a:solidFill>
                <a:latin typeface="+mn-ea"/>
                <a:ea typeface="+mn-ea"/>
              </a:rPr>
              <a:t>활용 현황</a:t>
            </a:r>
            <a:r>
              <a:rPr lang="en-US" altLang="ko-KR" sz="700" b="1" dirty="0" smtClean="0">
                <a:solidFill>
                  <a:srgbClr val="0070C0"/>
                </a:solidFill>
                <a:latin typeface="+mn-ea"/>
                <a:ea typeface="+mn-ea"/>
              </a:rPr>
              <a:t>/</a:t>
            </a:r>
            <a:r>
              <a:rPr lang="ko-KR" altLang="en-US" sz="700" b="1" dirty="0" smtClean="0">
                <a:solidFill>
                  <a:srgbClr val="0070C0"/>
                </a:solidFill>
                <a:latin typeface="+mn-ea"/>
                <a:ea typeface="+mn-ea"/>
              </a:rPr>
              <a:t>특성 분석</a:t>
            </a:r>
            <a:endParaRPr lang="en-US" altLang="ko-KR" sz="7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56" name="오각형 155"/>
          <p:cNvSpPr>
            <a:spLocks/>
          </p:cNvSpPr>
          <p:nvPr/>
        </p:nvSpPr>
        <p:spPr>
          <a:xfrm>
            <a:off x="4520952" y="4977204"/>
            <a:ext cx="1116000" cy="288000"/>
          </a:xfrm>
          <a:prstGeom prst="homePlat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700" b="1" dirty="0" smtClean="0">
                <a:solidFill>
                  <a:srgbClr val="0070C0"/>
                </a:solidFill>
                <a:latin typeface="+mn-ea"/>
                <a:ea typeface="+mn-ea"/>
              </a:rPr>
              <a:t>사용자 영역 데이터 관리체계 정립</a:t>
            </a:r>
            <a:endParaRPr lang="en-US" altLang="ko-KR" sz="7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 bwMode="gray">
          <a:xfrm>
            <a:off x="344488" y="40410"/>
            <a:ext cx="6805891" cy="58477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spc="-150" dirty="0" smtClean="0">
                <a:latin typeface="+mj-ea"/>
                <a:cs typeface="Arial" panose="020B0604020202020204" pitchFamily="34" charset="0"/>
              </a:rPr>
              <a:t>3.2. </a:t>
            </a:r>
            <a:r>
              <a:rPr lang="ko-KR" altLang="en-US" sz="1500" b="1" spc="-150" dirty="0" err="1" smtClean="0">
                <a:latin typeface="+mj-ea"/>
                <a:cs typeface="Arial" panose="020B0604020202020204" pitchFamily="34" charset="0"/>
              </a:rPr>
              <a:t>정보계</a:t>
            </a:r>
            <a:r>
              <a:rPr lang="ko-KR" altLang="en-US" sz="1500" b="1" spc="-150" dirty="0" smtClean="0">
                <a:latin typeface="+mj-ea"/>
                <a:cs typeface="Arial" panose="020B0604020202020204" pitchFamily="34" charset="0"/>
              </a:rPr>
              <a:t> 마스터 플랜 기반 거버넌스 확산</a:t>
            </a:r>
            <a:endParaRPr lang="en-US" altLang="ko-KR" sz="1500" b="1" spc="-150" dirty="0" smtClean="0">
              <a:latin typeface="+mj-ea"/>
              <a:cs typeface="Arial" panose="020B0604020202020204" pitchFamily="34" charset="0"/>
            </a:endParaRPr>
          </a:p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3.2.1. Data Lake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데이터 관리체계 고도화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16496" y="3863502"/>
            <a:ext cx="580986" cy="591582"/>
          </a:xfrm>
          <a:prstGeom prst="roundRect">
            <a:avLst>
              <a:gd name="adj" fmla="val 2792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050" b="1" spc="-70" dirty="0" err="1" smtClean="0">
                <a:solidFill>
                  <a:schemeClr val="bg1"/>
                </a:solidFill>
                <a:latin typeface="+mn-ea"/>
                <a:ea typeface="+mn-ea"/>
              </a:rPr>
              <a:t>정보계</a:t>
            </a:r>
            <a:r>
              <a:rPr lang="ko-KR" altLang="en-US" sz="1050" b="1" spc="-70" dirty="0" smtClean="0">
                <a:solidFill>
                  <a:schemeClr val="bg1"/>
                </a:solidFill>
                <a:latin typeface="+mn-ea"/>
                <a:ea typeface="+mn-ea"/>
              </a:rPr>
              <a:t> 마스터 플랜</a:t>
            </a:r>
            <a:endParaRPr lang="en-US" altLang="ko-KR" sz="1050" b="1" spc="-7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 bwMode="gray">
          <a:xfrm>
            <a:off x="284126" y="4437112"/>
            <a:ext cx="807958" cy="453183"/>
          </a:xfrm>
          <a:prstGeom prst="rect">
            <a:avLst/>
          </a:prstGeom>
          <a:noFill/>
        </p:spPr>
        <p:txBody>
          <a:bodyPr wrap="square" lIns="36000" tIns="72000" rIns="36000" bIns="720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ko-KR" altLang="en-US" sz="1000" b="1" spc="-40" dirty="0" smtClean="0">
                <a:latin typeface="+mn-ea"/>
                <a:ea typeface="+mn-ea"/>
              </a:rPr>
              <a:t>추진 사항</a:t>
            </a:r>
            <a:r>
              <a:rPr lang="en-US" altLang="ko-KR" sz="1000" b="1" spc="-40" dirty="0" smtClean="0">
                <a:latin typeface="+mn-ea"/>
                <a:ea typeface="+mn-ea"/>
              </a:rPr>
              <a:t/>
            </a:r>
            <a:br>
              <a:rPr lang="en-US" altLang="ko-KR" sz="1000" b="1" spc="-40" dirty="0" smtClean="0">
                <a:latin typeface="+mn-ea"/>
                <a:ea typeface="+mn-ea"/>
              </a:rPr>
            </a:br>
            <a:r>
              <a:rPr lang="ko-KR" altLang="en-US" sz="1000" b="1" spc="-40" dirty="0" smtClean="0">
                <a:latin typeface="+mn-ea"/>
                <a:ea typeface="+mn-ea"/>
              </a:rPr>
              <a:t>참조</a:t>
            </a:r>
            <a:r>
              <a:rPr lang="en-US" altLang="ko-KR" sz="1000" b="1" spc="-40" dirty="0" smtClean="0">
                <a:latin typeface="+mn-ea"/>
                <a:ea typeface="+mn-ea"/>
              </a:rPr>
              <a:t>/</a:t>
            </a:r>
            <a:r>
              <a:rPr lang="ko-KR" altLang="en-US" sz="1000" b="1" spc="-40" dirty="0" smtClean="0">
                <a:latin typeface="+mn-ea"/>
                <a:ea typeface="+mn-ea"/>
              </a:rPr>
              <a:t>준용</a:t>
            </a:r>
            <a:endParaRPr lang="ko-KR" altLang="en-US" sz="1000" b="1" spc="-4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172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사다리꼴 52"/>
          <p:cNvSpPr/>
          <p:nvPr/>
        </p:nvSpPr>
        <p:spPr>
          <a:xfrm rot="5400000" flipV="1">
            <a:off x="-231560" y="3893958"/>
            <a:ext cx="2376006" cy="504281"/>
          </a:xfrm>
          <a:prstGeom prst="trapezoid">
            <a:avLst>
              <a:gd name="adj" fmla="val 180407"/>
            </a:avLst>
          </a:prstGeom>
          <a:gradFill>
            <a:gsLst>
              <a:gs pos="100000">
                <a:schemeClr val="bg1"/>
              </a:gs>
              <a:gs pos="0">
                <a:schemeClr val="bg1">
                  <a:lumMod val="65000"/>
                </a:schemeClr>
              </a:gs>
            </a:gsLst>
            <a:lin ang="5400000" scaled="1"/>
          </a:gradFill>
          <a:ln w="635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16496" y="3863502"/>
            <a:ext cx="580986" cy="591582"/>
          </a:xfrm>
          <a:prstGeom prst="roundRect">
            <a:avLst>
              <a:gd name="adj" fmla="val 2792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050" b="1" spc="-70" dirty="0" err="1" smtClean="0">
                <a:solidFill>
                  <a:schemeClr val="bg1"/>
                </a:solidFill>
                <a:latin typeface="+mn-ea"/>
                <a:ea typeface="+mn-ea"/>
              </a:rPr>
              <a:t>정보계</a:t>
            </a:r>
            <a:r>
              <a:rPr lang="ko-KR" altLang="en-US" sz="1050" b="1" spc="-70" dirty="0" smtClean="0">
                <a:solidFill>
                  <a:schemeClr val="bg1"/>
                </a:solidFill>
                <a:latin typeface="+mn-ea"/>
                <a:ea typeface="+mn-ea"/>
              </a:rPr>
              <a:t> 마스터 플랜</a:t>
            </a:r>
            <a:endParaRPr lang="en-US" altLang="ko-KR" sz="1050" b="1" spc="-7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5" name="TextBox 54"/>
          <p:cNvSpPr txBox="1"/>
          <p:nvPr/>
        </p:nvSpPr>
        <p:spPr bwMode="gray">
          <a:xfrm>
            <a:off x="284126" y="4437112"/>
            <a:ext cx="807958" cy="453183"/>
          </a:xfrm>
          <a:prstGeom prst="rect">
            <a:avLst/>
          </a:prstGeom>
          <a:noFill/>
        </p:spPr>
        <p:txBody>
          <a:bodyPr wrap="square" lIns="36000" tIns="72000" rIns="36000" bIns="720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ko-KR" altLang="en-US" sz="1000" b="1" spc="-40" dirty="0" smtClean="0">
                <a:latin typeface="+mn-ea"/>
                <a:ea typeface="+mn-ea"/>
              </a:rPr>
              <a:t>추진 사항</a:t>
            </a:r>
            <a:r>
              <a:rPr lang="en-US" altLang="ko-KR" sz="1000" b="1" spc="-40" dirty="0" smtClean="0">
                <a:latin typeface="+mn-ea"/>
                <a:ea typeface="+mn-ea"/>
              </a:rPr>
              <a:t/>
            </a:r>
            <a:br>
              <a:rPr lang="en-US" altLang="ko-KR" sz="1000" b="1" spc="-40" dirty="0" smtClean="0">
                <a:latin typeface="+mn-ea"/>
                <a:ea typeface="+mn-ea"/>
              </a:rPr>
            </a:br>
            <a:r>
              <a:rPr lang="ko-KR" altLang="en-US" sz="1000" b="1" spc="-40" dirty="0" smtClean="0">
                <a:latin typeface="+mn-ea"/>
                <a:ea typeface="+mn-ea"/>
              </a:rPr>
              <a:t>참조</a:t>
            </a:r>
            <a:r>
              <a:rPr lang="en-US" altLang="ko-KR" sz="1000" b="1" spc="-40" dirty="0" smtClean="0">
                <a:latin typeface="+mn-ea"/>
                <a:ea typeface="+mn-ea"/>
              </a:rPr>
              <a:t>/</a:t>
            </a:r>
            <a:r>
              <a:rPr lang="ko-KR" altLang="en-US" sz="1000" b="1" spc="-40" dirty="0" smtClean="0">
                <a:latin typeface="+mn-ea"/>
                <a:ea typeface="+mn-ea"/>
              </a:rPr>
              <a:t>준용</a:t>
            </a:r>
            <a:endParaRPr lang="ko-KR" altLang="en-US" sz="1000" b="1" spc="-40" dirty="0">
              <a:latin typeface="+mn-ea"/>
              <a:ea typeface="+mn-ea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10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1" name="제목 2"/>
          <p:cNvSpPr txBox="1">
            <a:spLocks/>
          </p:cNvSpPr>
          <p:nvPr/>
        </p:nvSpPr>
        <p:spPr bwMode="gray">
          <a:xfrm>
            <a:off x="7490963" y="280137"/>
            <a:ext cx="20705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400" b="0" spc="-60" dirty="0" smtClean="0">
                <a:latin typeface="+mj-ea"/>
                <a:ea typeface="+mj-ea"/>
                <a:cs typeface="+mn-cs"/>
              </a:rPr>
              <a:t>3. </a:t>
            </a:r>
            <a:r>
              <a:rPr kumimoji="0" lang="ko-KR" altLang="en-US" sz="1400" b="0" spc="-60" dirty="0" smtClean="0">
                <a:latin typeface="+mj-ea"/>
                <a:ea typeface="+mj-ea"/>
                <a:cs typeface="+mn-cs"/>
              </a:rPr>
              <a:t>추진과제</a:t>
            </a:r>
            <a:endParaRPr kumimoji="0" lang="en-US" altLang="ko-KR" sz="1400" b="0" spc="-60" dirty="0">
              <a:latin typeface="+mj-ea"/>
              <a:ea typeface="+mj-ea"/>
              <a:cs typeface="+mn-c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gray">
          <a:xfrm>
            <a:off x="344488" y="800100"/>
            <a:ext cx="9217025" cy="648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08000" tIns="108000" rIns="108000" bIns="10800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Data Lake</a:t>
            </a:r>
            <a:r>
              <a:rPr kumimoji="0" lang="ko-KR" altLang="en-US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표준메타사전 구축과 </a:t>
            </a:r>
            <a:r>
              <a:rPr kumimoji="0" lang="en-US" altLang="ko-KR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IT</a:t>
            </a:r>
            <a:r>
              <a:rPr kumimoji="0" lang="ko-KR" altLang="en-US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적용 확산을 위한</a:t>
            </a:r>
            <a:r>
              <a:rPr kumimoji="0" lang="en-US" altLang="ko-KR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신규 테이블에 대한 표준 적용 강화 및 旣업로드 된 테이블에 대한 표준 적용 방안 마련</a:t>
            </a:r>
            <a:endParaRPr kumimoji="0" lang="ko-KR" altLang="en-US" sz="1400" b="1" i="0" u="none" strike="noStrike" kern="1200" cap="none" spc="-7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44488" y="1634822"/>
            <a:ext cx="3420076" cy="750062"/>
            <a:chOff x="344488" y="1634822"/>
            <a:chExt cx="3420076" cy="750062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44488" y="1634822"/>
              <a:ext cx="684076" cy="7500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과제명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028564" y="1634822"/>
              <a:ext cx="2736000" cy="7500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en-US" altLang="ko-KR" sz="1400" b="1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Lake IT</a:t>
              </a:r>
              <a:r>
                <a:rPr lang="ko-KR" altLang="en-US" sz="1400" b="1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표준화 및 적용</a:t>
              </a:r>
              <a:r>
                <a:rPr lang="en-US" altLang="ko-KR" sz="1400" b="1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·</a:t>
              </a:r>
              <a:r>
                <a:rPr lang="ko-KR" altLang="en-US" sz="1400" b="1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확산</a:t>
              </a:r>
              <a:endParaRPr lang="en-US" altLang="ko-KR" sz="14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838575" y="1634822"/>
            <a:ext cx="5722939" cy="750062"/>
            <a:chOff x="3838575" y="1634822"/>
            <a:chExt cx="5722939" cy="75006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3838575" y="1634822"/>
              <a:ext cx="684076" cy="7500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</a:t>
              </a:r>
              <a: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정의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522652" y="1634822"/>
              <a:ext cx="5038862" cy="7500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Lake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표준 메타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단어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도메인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용어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사전 확대 구축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Lake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내 공동 영역 신규 테이블에 대한 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IT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표준 적용</a:t>
              </a:r>
              <a:endParaRPr lang="ko-KR" altLang="en-US" sz="1200" spc="-7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Lake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내 기존 테이블들에 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대한 표준 적용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방안 마련</a:t>
              </a:r>
              <a:endParaRPr lang="ko-KR" altLang="en-US" sz="1200" spc="-7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44488" y="2448906"/>
            <a:ext cx="5544616" cy="3118338"/>
            <a:chOff x="344488" y="2470902"/>
            <a:chExt cx="5544616" cy="3118338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344488" y="2470902"/>
              <a:ext cx="5544616" cy="36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 개요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44488" y="2830902"/>
              <a:ext cx="5544616" cy="2758338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961110" y="2448906"/>
            <a:ext cx="3600402" cy="3103852"/>
            <a:chOff x="5961110" y="2470902"/>
            <a:chExt cx="3600402" cy="3103852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5961111" y="2470902"/>
              <a:ext cx="3600401" cy="36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주요 개선 방향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961110" y="2816416"/>
              <a:ext cx="3600401" cy="275833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en-US" altLang="ko-KR" sz="12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Lake</a:t>
              </a:r>
              <a:r>
                <a:rPr lang="ko-KR" altLang="en-US" sz="12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표준메타사전 구축</a:t>
              </a:r>
              <a:endParaRPr lang="en-US" altLang="ko-KR" sz="1200" spc="-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23838" indent="-223838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en-US" altLang="ko-KR" sz="12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Lake</a:t>
              </a:r>
              <a:r>
                <a:rPr lang="ko-KR" altLang="en-US" sz="12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spc="-1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표준메타</a:t>
              </a:r>
              <a:r>
                <a:rPr lang="en-US" altLang="ko-KR" sz="12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단어</a:t>
              </a:r>
              <a:r>
                <a:rPr lang="en-US" altLang="ko-KR" sz="12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도메인</a:t>
              </a:r>
              <a:r>
                <a:rPr lang="en-US" altLang="ko-KR" sz="12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용어</a:t>
              </a:r>
              <a:r>
                <a:rPr lang="en-US" altLang="ko-KR" sz="12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2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사전 구축</a:t>
              </a:r>
              <a:endParaRPr lang="en-US" altLang="ko-KR" sz="12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00000"/>
                </a:lnSpc>
                <a:spcBef>
                  <a:spcPts val="600"/>
                </a:spcBef>
                <a:spcAft>
                  <a:spcPts val="200"/>
                </a:spcAft>
                <a:buFont typeface="Wingdings" panose="05000000000000000000" pitchFamily="2" charset="2"/>
                <a:buChar char="ü"/>
              </a:pPr>
              <a:r>
                <a:rPr lang="en-US" altLang="ko-KR" sz="12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Lake</a:t>
              </a:r>
              <a:r>
                <a:rPr lang="ko-KR" altLang="en-US" sz="12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spc="-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공동 영역 테이블에 대한 표준 적용</a:t>
              </a:r>
              <a:endParaRPr lang="en-US" altLang="ko-KR" sz="12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23838" indent="-223838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공동 영역 데이터 관리 및 표준화 현황 분석</a:t>
              </a:r>
              <a:endParaRPr lang="en-US" altLang="ko-KR" sz="1200" spc="-7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23838" indent="-223838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- </a:t>
              </a:r>
              <a:r>
                <a:rPr lang="ko-KR" altLang="en-US" sz="1200" spc="-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신규로 개발된 테이블</a:t>
              </a:r>
              <a:r>
                <a:rPr lang="en-US" altLang="ko-KR" sz="1200" spc="-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spc="-1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집계성</a:t>
              </a:r>
              <a:r>
                <a:rPr lang="en-US" altLang="ko-KR" sz="1200" spc="-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1200" spc="-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등에 대한 표준 적용</a:t>
              </a:r>
              <a:endParaRPr lang="en-US" altLang="ko-KR" sz="12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00000"/>
                </a:lnSpc>
                <a:spcBef>
                  <a:spcPts val="600"/>
                </a:spcBef>
                <a:spcAft>
                  <a:spcPts val="2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테이블들에 대한 표준 적용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88913" indent="-188913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기존에 이미 업로드 되어있는 테이블들의 관리 및 표준 준수 현황 분석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88913" indent="-188913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-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테이블에 대한 표준화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테이블 변경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따른 영향도 분석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88913" indent="-188913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-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테이블 표준화 적용 방안 마련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44488" y="5631266"/>
            <a:ext cx="4572076" cy="750062"/>
            <a:chOff x="344488" y="1634822"/>
            <a:chExt cx="4572076" cy="750062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344488" y="1634822"/>
              <a:ext cx="684076" cy="7500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</a:t>
              </a:r>
              <a: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1028564" y="1634822"/>
              <a:ext cx="3888000" cy="7500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4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단어</a:t>
              </a:r>
              <a:r>
                <a:rPr lang="en-US" altLang="ko-KR" sz="1200" spc="-4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spc="-4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도메인</a:t>
              </a:r>
              <a:r>
                <a:rPr lang="en-US" altLang="ko-KR" sz="1200" spc="-4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spc="-4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용어</a:t>
              </a:r>
              <a:r>
                <a:rPr lang="en-US" altLang="ko-KR" sz="1200" spc="-4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spc="-4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명명규칙</a:t>
              </a:r>
              <a:r>
                <a:rPr lang="ko-KR" altLang="en-US" sz="1200" spc="-4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spc="-4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등의 </a:t>
              </a:r>
              <a:r>
                <a:rPr lang="en-US" altLang="ko-KR" sz="1200" spc="-4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Lake</a:t>
              </a:r>
              <a:r>
                <a:rPr lang="ko-KR" altLang="en-US" sz="1200" spc="-4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데이터 표준화 확대 적용을 통한 데이터 신뢰성 및 활용도 제고</a:t>
              </a:r>
              <a:endParaRPr lang="en-US" altLang="ko-KR" sz="1200" spc="-4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990139" y="5631266"/>
            <a:ext cx="4572076" cy="750062"/>
            <a:chOff x="344488" y="1634822"/>
            <a:chExt cx="4572076" cy="750062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344488" y="1634822"/>
              <a:ext cx="684076" cy="7500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고려</a:t>
              </a:r>
              <a: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사항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028564" y="1634822"/>
              <a:ext cx="3888000" cy="7500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내부 수립 중인 「</a:t>
              </a:r>
              <a:r>
                <a:rPr lang="ko-KR" altLang="en-US" sz="1200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정보계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마스터 플랜」 결과를 참조하여 표준 구축 확대 대상 및 세부 방안 마련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3" name="원통 72"/>
          <p:cNvSpPr/>
          <p:nvPr/>
        </p:nvSpPr>
        <p:spPr>
          <a:xfrm>
            <a:off x="1677965" y="3037859"/>
            <a:ext cx="2124106" cy="1692000"/>
          </a:xfrm>
          <a:prstGeom prst="can">
            <a:avLst>
              <a:gd name="adj" fmla="val 13251"/>
            </a:avLst>
          </a:prstGeom>
          <a:solidFill>
            <a:schemeClr val="bg2">
              <a:alpha val="50000"/>
            </a:schemeClr>
          </a:solidFill>
          <a:ln w="38100">
            <a:solidFill>
              <a:schemeClr val="bg1">
                <a:lumMod val="8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000" b="1" dirty="0" smtClean="0">
                <a:latin typeface="+mn-ea"/>
                <a:ea typeface="+mn-ea"/>
              </a:rPr>
              <a:t>Data Lake</a:t>
            </a:r>
            <a:endParaRPr lang="en-US" altLang="ko-KR" sz="1000" b="1" dirty="0"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55973" y="3764459"/>
            <a:ext cx="3169028" cy="794351"/>
            <a:chOff x="1451888" y="3384693"/>
            <a:chExt cx="3330802" cy="1202059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3170802" y="3384810"/>
              <a:ext cx="1611888" cy="540001"/>
            </a:xfrm>
            <a:prstGeom prst="roundRect">
              <a:avLst>
                <a:gd name="adj" fmla="val 9755"/>
              </a:avLst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 w="3175">
              <a:solidFill>
                <a:schemeClr val="accent1">
                  <a:lumMod val="7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050" b="1" spc="-70" dirty="0" err="1" smtClean="0">
                  <a:solidFill>
                    <a:srgbClr val="0070C0"/>
                  </a:solidFill>
                  <a:latin typeface="+mn-ea"/>
                  <a:ea typeface="+mn-ea"/>
                </a:rPr>
                <a:t>공동영역</a:t>
              </a:r>
              <a:endParaRPr lang="en-US" altLang="ko-KR" sz="1050" b="1" spc="-70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3170802" y="4046751"/>
              <a:ext cx="1611888" cy="540001"/>
            </a:xfrm>
            <a:prstGeom prst="roundRect">
              <a:avLst>
                <a:gd name="adj" fmla="val 9755"/>
              </a:avLst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 w="3175">
              <a:solidFill>
                <a:schemeClr val="accent1">
                  <a:lumMod val="7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050" b="1" spc="-70" dirty="0" smtClean="0">
                  <a:solidFill>
                    <a:srgbClr val="0070C0"/>
                  </a:solidFill>
                  <a:latin typeface="+mn-ea"/>
                  <a:ea typeface="+mn-ea"/>
                </a:rPr>
                <a:t>旣업로드 테이블</a:t>
              </a:r>
              <a:endParaRPr lang="en-US" altLang="ko-KR" sz="1050" b="1" spc="-70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1451888" y="3384693"/>
              <a:ext cx="1610902" cy="1202059"/>
            </a:xfrm>
            <a:prstGeom prst="roundRect">
              <a:avLst>
                <a:gd name="adj" fmla="val 2792"/>
              </a:avLst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 w="3175">
              <a:solidFill>
                <a:schemeClr val="accent1">
                  <a:lumMod val="7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en-US" altLang="ko-KR" sz="1050" b="1" spc="-70" dirty="0" smtClean="0">
                  <a:solidFill>
                    <a:srgbClr val="0070C0"/>
                  </a:solidFill>
                  <a:latin typeface="+mn-ea"/>
                  <a:ea typeface="+mn-ea"/>
                </a:rPr>
                <a:t>Data Lake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050" b="1" spc="-70" dirty="0" smtClean="0">
                  <a:solidFill>
                    <a:srgbClr val="0070C0"/>
                  </a:solidFill>
                  <a:latin typeface="+mn-ea"/>
                  <a:ea typeface="+mn-ea"/>
                </a:rPr>
                <a:t>표준메타사전</a:t>
              </a:r>
              <a:endParaRPr lang="en-US" altLang="ko-KR" sz="1050" b="1" spc="-70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02" name="원통 101"/>
          <p:cNvSpPr/>
          <p:nvPr/>
        </p:nvSpPr>
        <p:spPr>
          <a:xfrm>
            <a:off x="5077952" y="4912382"/>
            <a:ext cx="521993" cy="393541"/>
          </a:xfrm>
          <a:prstGeom prst="can">
            <a:avLst>
              <a:gd name="adj" fmla="val 14110"/>
            </a:avLst>
          </a:prstGeom>
          <a:solidFill>
            <a:schemeClr val="bg2">
              <a:alpha val="50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000" dirty="0" smtClean="0">
                <a:latin typeface="+mn-ea"/>
                <a:ea typeface="+mn-ea"/>
              </a:rPr>
              <a:t>원천</a:t>
            </a:r>
            <a:endParaRPr lang="en-US" altLang="ko-KR" sz="1000" dirty="0">
              <a:latin typeface="+mn-ea"/>
              <a:ea typeface="+mn-ea"/>
            </a:endParaRPr>
          </a:p>
        </p:txBody>
      </p:sp>
      <p:pic>
        <p:nvPicPr>
          <p:cNvPr id="103" name="그래픽 144" descr="원형 차트가 있는 프레젠테이션">
            <a:extLst>
              <a:ext uri="{FF2B5EF4-FFF2-40B4-BE49-F238E27FC236}">
                <a16:creationId xmlns:a16="http://schemas.microsoft.com/office/drawing/2014/main" id="{97F47E5F-0578-40DA-BA23-8C98DB8915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5"/>
              </a:ext>
            </a:extLst>
          </a:blip>
          <a:stretch>
            <a:fillRect/>
          </a:stretch>
        </p:blipFill>
        <p:spPr>
          <a:xfrm>
            <a:off x="5027067" y="3253695"/>
            <a:ext cx="623763" cy="62376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4354972" y="3505723"/>
            <a:ext cx="670035" cy="1620179"/>
            <a:chOff x="4017572" y="3429000"/>
            <a:chExt cx="1007436" cy="1620179"/>
          </a:xfrm>
        </p:grpSpPr>
        <p:cxnSp>
          <p:nvCxnSpPr>
            <p:cNvPr id="32" name="꺾인 연결선 31"/>
            <p:cNvCxnSpPr/>
            <p:nvPr/>
          </p:nvCxnSpPr>
          <p:spPr>
            <a:xfrm rot="10800000">
              <a:off x="4017572" y="4320413"/>
              <a:ext cx="1007436" cy="728766"/>
            </a:xfrm>
            <a:prstGeom prst="bentConnector3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/>
            <p:nvPr/>
          </p:nvCxnSpPr>
          <p:spPr>
            <a:xfrm flipV="1">
              <a:off x="4017572" y="3429000"/>
              <a:ext cx="1007436" cy="814810"/>
            </a:xfrm>
            <a:prstGeom prst="bentConnector3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/>
          <p:cNvGrpSpPr/>
          <p:nvPr/>
        </p:nvGrpSpPr>
        <p:grpSpPr>
          <a:xfrm>
            <a:off x="1482929" y="5106869"/>
            <a:ext cx="2514179" cy="366580"/>
            <a:chOff x="3899005" y="4910300"/>
            <a:chExt cx="2514179" cy="366580"/>
          </a:xfrm>
        </p:grpSpPr>
        <p:pic>
          <p:nvPicPr>
            <p:cNvPr id="114" name="그래픽 46" descr="프로그래머">
              <a:extLst>
                <a:ext uri="{FF2B5EF4-FFF2-40B4-BE49-F238E27FC236}">
                  <a16:creationId xmlns:a16="http://schemas.microsoft.com/office/drawing/2014/main" id="{E615E045-2593-4A57-9935-6936BF790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899005" y="4910300"/>
              <a:ext cx="366580" cy="366580"/>
            </a:xfrm>
            <a:prstGeom prst="rect">
              <a:avLst/>
            </a:prstGeom>
          </p:spPr>
        </p:pic>
        <p:pic>
          <p:nvPicPr>
            <p:cNvPr id="115" name="그래픽 46" descr="프로그래머">
              <a:extLst>
                <a:ext uri="{FF2B5EF4-FFF2-40B4-BE49-F238E27FC236}">
                  <a16:creationId xmlns:a16="http://schemas.microsoft.com/office/drawing/2014/main" id="{E615E045-2593-4A57-9935-6936BF790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4614871" y="4910300"/>
              <a:ext cx="366580" cy="366580"/>
            </a:xfrm>
            <a:prstGeom prst="rect">
              <a:avLst/>
            </a:prstGeom>
          </p:spPr>
        </p:pic>
        <p:pic>
          <p:nvPicPr>
            <p:cNvPr id="116" name="그래픽 46" descr="프로그래머">
              <a:extLst>
                <a:ext uri="{FF2B5EF4-FFF2-40B4-BE49-F238E27FC236}">
                  <a16:creationId xmlns:a16="http://schemas.microsoft.com/office/drawing/2014/main" id="{E615E045-2593-4A57-9935-6936BF790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6046604" y="4910300"/>
              <a:ext cx="366580" cy="366580"/>
            </a:xfrm>
            <a:prstGeom prst="rect">
              <a:avLst/>
            </a:prstGeom>
          </p:spPr>
        </p:pic>
        <p:pic>
          <p:nvPicPr>
            <p:cNvPr id="126" name="그래픽 46" descr="프로그래머">
              <a:extLst>
                <a:ext uri="{FF2B5EF4-FFF2-40B4-BE49-F238E27FC236}">
                  <a16:creationId xmlns:a16="http://schemas.microsoft.com/office/drawing/2014/main" id="{E615E045-2593-4A57-9935-6936BF790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5330737" y="4910300"/>
              <a:ext cx="366580" cy="366580"/>
            </a:xfrm>
            <a:prstGeom prst="rect">
              <a:avLst/>
            </a:prstGeom>
          </p:spPr>
        </p:pic>
      </p:grpSp>
      <p:sp>
        <p:nvSpPr>
          <p:cNvPr id="127" name="오른쪽 화살표 126"/>
          <p:cNvSpPr/>
          <p:nvPr/>
        </p:nvSpPr>
        <p:spPr>
          <a:xfrm rot="16200000">
            <a:off x="2462718" y="4169682"/>
            <a:ext cx="554599" cy="133285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339083" y="3852135"/>
            <a:ext cx="835921" cy="561714"/>
            <a:chOff x="2295176" y="4401168"/>
            <a:chExt cx="890568" cy="540000"/>
          </a:xfrm>
        </p:grpSpPr>
        <p:pic>
          <p:nvPicPr>
            <p:cNvPr id="83" name="그래픽 2" descr="점검 목록">
              <a:extLst>
                <a:ext uri="{FF2B5EF4-FFF2-40B4-BE49-F238E27FC236}">
                  <a16:creationId xmlns:a16="http://schemas.microsoft.com/office/drawing/2014/main" id="{D18F0416-FBAA-4E0E-A971-70BE8C60C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295176" y="4419168"/>
              <a:ext cx="504000" cy="504000"/>
            </a:xfrm>
            <a:prstGeom prst="rect">
              <a:avLst/>
            </a:prstGeom>
          </p:spPr>
        </p:pic>
        <p:pic>
          <p:nvPicPr>
            <p:cNvPr id="94" name="그래픽 140" descr="플레이북">
              <a:extLst>
                <a:ext uri="{FF2B5EF4-FFF2-40B4-BE49-F238E27FC236}">
                  <a16:creationId xmlns:a16="http://schemas.microsoft.com/office/drawing/2014/main" id="{1BA14D89-3567-4C4D-8504-B49D522FB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1"/>
                </a:ext>
              </a:extLst>
            </a:blip>
            <a:stretch>
              <a:fillRect/>
            </a:stretch>
          </p:blipFill>
          <p:spPr>
            <a:xfrm>
              <a:off x="2645744" y="4401168"/>
              <a:ext cx="540000" cy="540000"/>
            </a:xfrm>
            <a:prstGeom prst="rect">
              <a:avLst/>
            </a:prstGeom>
          </p:spPr>
        </p:pic>
      </p:grpSp>
      <p:sp>
        <p:nvSpPr>
          <p:cNvPr id="140" name="TextBox 139"/>
          <p:cNvSpPr txBox="1"/>
          <p:nvPr/>
        </p:nvSpPr>
        <p:spPr bwMode="gray">
          <a:xfrm>
            <a:off x="1064568" y="4837871"/>
            <a:ext cx="3314544" cy="314683"/>
          </a:xfrm>
          <a:prstGeom prst="rect">
            <a:avLst/>
          </a:prstGeom>
          <a:noFill/>
        </p:spPr>
        <p:txBody>
          <a:bodyPr wrap="none" lIns="72000" tIns="72000" rIns="72000" bIns="720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ko-KR" altLang="en-US" sz="1100" b="1" dirty="0" smtClean="0">
                <a:solidFill>
                  <a:srgbClr val="0070C0"/>
                </a:solidFill>
                <a:latin typeface="+mn-ea"/>
                <a:ea typeface="+mn-ea"/>
              </a:rPr>
              <a:t>표준화 확산에 따른 데이터 신뢰성 및 </a:t>
            </a:r>
            <a:r>
              <a:rPr lang="ko-KR" altLang="en-US" sz="1100" b="1" dirty="0" err="1" smtClean="0">
                <a:solidFill>
                  <a:srgbClr val="0070C0"/>
                </a:solidFill>
                <a:latin typeface="+mn-ea"/>
                <a:ea typeface="+mn-ea"/>
              </a:rPr>
              <a:t>활용성</a:t>
            </a:r>
            <a:r>
              <a:rPr lang="ko-KR" altLang="en-US" sz="1100" b="1" dirty="0" smtClean="0">
                <a:solidFill>
                  <a:srgbClr val="0070C0"/>
                </a:solidFill>
                <a:latin typeface="+mn-ea"/>
                <a:ea typeface="+mn-ea"/>
              </a:rPr>
              <a:t> 제고</a:t>
            </a:r>
            <a:endParaRPr lang="ko-KR" altLang="en-US" sz="11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41" name="TextBox 140"/>
          <p:cNvSpPr txBox="1"/>
          <p:nvPr/>
        </p:nvSpPr>
        <p:spPr bwMode="gray">
          <a:xfrm>
            <a:off x="4736976" y="3843891"/>
            <a:ext cx="1203944" cy="991792"/>
          </a:xfrm>
          <a:prstGeom prst="rect">
            <a:avLst/>
          </a:prstGeom>
          <a:noFill/>
        </p:spPr>
        <p:txBody>
          <a:bodyPr wrap="square" lIns="36000" tIns="72000" rIns="36000" bIns="720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ko-KR" altLang="en-US" sz="1100" b="1" spc="-40" dirty="0" smtClean="0">
                <a:solidFill>
                  <a:srgbClr val="0070C0"/>
                </a:solidFill>
                <a:latin typeface="+mn-ea"/>
                <a:ea typeface="+mn-ea"/>
              </a:rPr>
              <a:t>표준화 적용 확산에 따른 테이블 변경 필요 → 관련 영향도 </a:t>
            </a:r>
            <a:r>
              <a:rPr lang="ko-KR" altLang="en-US" sz="1100" b="1" spc="-40" dirty="0" err="1" smtClean="0">
                <a:solidFill>
                  <a:srgbClr val="0070C0"/>
                </a:solidFill>
                <a:latin typeface="+mn-ea"/>
                <a:ea typeface="+mn-ea"/>
              </a:rPr>
              <a:t>사전분석요</a:t>
            </a:r>
            <a:endParaRPr lang="ko-KR" altLang="en-US" sz="1100" b="1" spc="-4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48" name="TextBox 47"/>
          <p:cNvSpPr txBox="1"/>
          <p:nvPr/>
        </p:nvSpPr>
        <p:spPr bwMode="gray">
          <a:xfrm>
            <a:off x="1628566" y="3476848"/>
            <a:ext cx="2227707" cy="314683"/>
          </a:xfrm>
          <a:prstGeom prst="rect">
            <a:avLst/>
          </a:prstGeom>
          <a:noFill/>
        </p:spPr>
        <p:txBody>
          <a:bodyPr wrap="none" lIns="72000" tIns="72000" rIns="72000" bIns="720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ko-KR" altLang="en-US" sz="1100" b="1" dirty="0" smtClean="0">
                <a:solidFill>
                  <a:srgbClr val="0070C0"/>
                </a:solidFill>
                <a:latin typeface="+mn-ea"/>
                <a:ea typeface="+mn-ea"/>
              </a:rPr>
              <a:t>표준메타사전 구축 및 적용 확산</a:t>
            </a:r>
            <a:endParaRPr lang="ko-KR" altLang="en-US" sz="11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51" name="Title 1"/>
          <p:cNvSpPr txBox="1">
            <a:spLocks/>
          </p:cNvSpPr>
          <p:nvPr/>
        </p:nvSpPr>
        <p:spPr bwMode="gray">
          <a:xfrm>
            <a:off x="344488" y="40410"/>
            <a:ext cx="6805891" cy="58477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spc="-150" dirty="0" smtClean="0">
                <a:latin typeface="+mj-ea"/>
                <a:cs typeface="Arial" panose="020B0604020202020204" pitchFamily="34" charset="0"/>
              </a:rPr>
              <a:t>3.2. </a:t>
            </a:r>
            <a:r>
              <a:rPr lang="ko-KR" altLang="en-US" sz="1500" b="1" spc="-150" dirty="0" err="1" smtClean="0">
                <a:latin typeface="+mj-ea"/>
                <a:cs typeface="Arial" panose="020B0604020202020204" pitchFamily="34" charset="0"/>
              </a:rPr>
              <a:t>정보계</a:t>
            </a:r>
            <a:r>
              <a:rPr lang="ko-KR" altLang="en-US" sz="1500" b="1" spc="-150" dirty="0" smtClean="0">
                <a:latin typeface="+mj-ea"/>
                <a:cs typeface="Arial" panose="020B0604020202020204" pitchFamily="34" charset="0"/>
              </a:rPr>
              <a:t> 마스터 플랜 기반 거버넌스 확산</a:t>
            </a:r>
            <a:endParaRPr lang="en-US" altLang="ko-KR" sz="1500" b="1" spc="-150" dirty="0" smtClean="0">
              <a:latin typeface="+mj-ea"/>
              <a:cs typeface="Arial" panose="020B0604020202020204" pitchFamily="34" charset="0"/>
            </a:endParaRPr>
          </a:p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3.2.2</a:t>
            </a:r>
            <a:r>
              <a:rPr lang="en-US" altLang="ko-KR" sz="2200" b="1" spc="-150" dirty="0">
                <a:latin typeface="+mj-ea"/>
                <a:cs typeface="Arial" panose="020B0604020202020204" pitchFamily="34" charset="0"/>
              </a:rPr>
              <a:t>. Data Lake IT</a:t>
            </a:r>
            <a:r>
              <a:rPr lang="ko-KR" altLang="en-US" sz="2200" b="1" spc="-150" dirty="0">
                <a:latin typeface="+mj-ea"/>
                <a:cs typeface="Arial" panose="020B0604020202020204" pitchFamily="34" charset="0"/>
              </a:rPr>
              <a:t>표준화 및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적용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·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확산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45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사다리꼴 98"/>
          <p:cNvSpPr/>
          <p:nvPr/>
        </p:nvSpPr>
        <p:spPr>
          <a:xfrm rot="5400000" flipV="1">
            <a:off x="-357808" y="3912806"/>
            <a:ext cx="2376006" cy="466585"/>
          </a:xfrm>
          <a:prstGeom prst="trapezoid">
            <a:avLst>
              <a:gd name="adj" fmla="val 194697"/>
            </a:avLst>
          </a:prstGeom>
          <a:gradFill>
            <a:gsLst>
              <a:gs pos="100000">
                <a:schemeClr val="bg1"/>
              </a:gs>
              <a:gs pos="0">
                <a:schemeClr val="bg1">
                  <a:lumMod val="65000"/>
                </a:schemeClr>
              </a:gs>
            </a:gsLst>
            <a:lin ang="5400000" scaled="1"/>
          </a:gradFill>
          <a:ln w="635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87896" y="3863502"/>
            <a:ext cx="580986" cy="591582"/>
          </a:xfrm>
          <a:prstGeom prst="roundRect">
            <a:avLst>
              <a:gd name="adj" fmla="val 2792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050" b="1" spc="-70" dirty="0" err="1" smtClean="0">
                <a:solidFill>
                  <a:schemeClr val="bg1"/>
                </a:solidFill>
                <a:latin typeface="+mn-ea"/>
                <a:ea typeface="+mn-ea"/>
              </a:rPr>
              <a:t>정보계</a:t>
            </a:r>
            <a:r>
              <a:rPr lang="ko-KR" altLang="en-US" sz="1050" b="1" spc="-70" dirty="0" smtClean="0">
                <a:solidFill>
                  <a:schemeClr val="bg1"/>
                </a:solidFill>
                <a:latin typeface="+mn-ea"/>
                <a:ea typeface="+mn-ea"/>
              </a:rPr>
              <a:t> 마스터 플랜</a:t>
            </a:r>
            <a:endParaRPr lang="en-US" altLang="ko-KR" sz="1050" b="1" spc="-7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1" name="TextBox 100"/>
          <p:cNvSpPr txBox="1"/>
          <p:nvPr/>
        </p:nvSpPr>
        <p:spPr bwMode="gray">
          <a:xfrm>
            <a:off x="255526" y="4437112"/>
            <a:ext cx="807958" cy="453183"/>
          </a:xfrm>
          <a:prstGeom prst="rect">
            <a:avLst/>
          </a:prstGeom>
          <a:noFill/>
        </p:spPr>
        <p:txBody>
          <a:bodyPr wrap="square" lIns="36000" tIns="72000" rIns="36000" bIns="720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ko-KR" altLang="en-US" sz="1000" b="1" spc="-40" dirty="0" smtClean="0">
                <a:latin typeface="+mn-ea"/>
                <a:ea typeface="+mn-ea"/>
              </a:rPr>
              <a:t>추진 사항</a:t>
            </a:r>
            <a:r>
              <a:rPr lang="en-US" altLang="ko-KR" sz="1000" b="1" spc="-40" dirty="0" smtClean="0">
                <a:latin typeface="+mn-ea"/>
                <a:ea typeface="+mn-ea"/>
              </a:rPr>
              <a:t/>
            </a:r>
            <a:br>
              <a:rPr lang="en-US" altLang="ko-KR" sz="1000" b="1" spc="-40" dirty="0" smtClean="0">
                <a:latin typeface="+mn-ea"/>
                <a:ea typeface="+mn-ea"/>
              </a:rPr>
            </a:br>
            <a:r>
              <a:rPr lang="ko-KR" altLang="en-US" sz="1000" b="1" spc="-40" dirty="0" smtClean="0">
                <a:latin typeface="+mn-ea"/>
                <a:ea typeface="+mn-ea"/>
              </a:rPr>
              <a:t>참조</a:t>
            </a:r>
            <a:r>
              <a:rPr lang="en-US" altLang="ko-KR" sz="1000" b="1" spc="-40" dirty="0" smtClean="0">
                <a:latin typeface="+mn-ea"/>
                <a:ea typeface="+mn-ea"/>
              </a:rPr>
              <a:t>/</a:t>
            </a:r>
            <a:r>
              <a:rPr lang="ko-KR" altLang="en-US" sz="1000" b="1" spc="-40" dirty="0" smtClean="0">
                <a:latin typeface="+mn-ea"/>
                <a:ea typeface="+mn-ea"/>
              </a:rPr>
              <a:t>준용</a:t>
            </a:r>
            <a:endParaRPr lang="ko-KR" altLang="en-US" sz="1000" b="1" spc="-40" dirty="0">
              <a:latin typeface="+mn-ea"/>
              <a:ea typeface="+mn-ea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205318" y="2872928"/>
            <a:ext cx="611778" cy="26405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36000" tIns="72000" rIns="36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900" i="1" spc="-40" dirty="0" smtClean="0">
                <a:latin typeface="+mn-ea"/>
                <a:ea typeface="+mn-ea"/>
              </a:rPr>
              <a:t>데이터 </a:t>
            </a:r>
            <a:r>
              <a:rPr lang="ko-KR" altLang="en-US" sz="900" i="1" spc="-40" dirty="0" err="1" smtClean="0">
                <a:latin typeface="+mn-ea"/>
                <a:ea typeface="+mn-ea"/>
              </a:rPr>
              <a:t>구조관리</a:t>
            </a:r>
            <a:r>
              <a:rPr lang="en-US" altLang="ko-KR" sz="900" i="1" spc="-40" dirty="0" smtClean="0">
                <a:latin typeface="+mn-ea"/>
                <a:ea typeface="+mn-ea"/>
              </a:rPr>
              <a:t>/</a:t>
            </a:r>
            <a:r>
              <a:rPr lang="ko-KR" altLang="en-US" sz="900" i="1" spc="-40" dirty="0" smtClean="0">
                <a:latin typeface="+mn-ea"/>
                <a:ea typeface="+mn-ea"/>
              </a:rPr>
              <a:t>탐색</a:t>
            </a:r>
            <a:r>
              <a:rPr lang="en-US" altLang="ko-KR" sz="900" i="1" spc="-40" dirty="0" smtClean="0">
                <a:latin typeface="+mn-ea"/>
                <a:ea typeface="+mn-ea"/>
              </a:rPr>
              <a:t>/</a:t>
            </a:r>
            <a:r>
              <a:rPr lang="ko-KR" altLang="en-US" sz="900" i="1" spc="-40" dirty="0" smtClean="0">
                <a:latin typeface="+mn-ea"/>
                <a:ea typeface="+mn-ea"/>
              </a:rPr>
              <a:t>공유 지원</a:t>
            </a:r>
            <a:endParaRPr lang="en-US" altLang="ko-KR" sz="900" i="1" spc="-40" dirty="0">
              <a:latin typeface="+mn-ea"/>
              <a:ea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92560" y="2888940"/>
            <a:ext cx="3708413" cy="1923369"/>
            <a:chOff x="1532619" y="3111310"/>
            <a:chExt cx="3168354" cy="1757851"/>
          </a:xfrm>
        </p:grpSpPr>
        <p:sp>
          <p:nvSpPr>
            <p:cNvPr id="60" name="TextBox 59"/>
            <p:cNvSpPr txBox="1"/>
            <p:nvPr/>
          </p:nvSpPr>
          <p:spPr bwMode="gray">
            <a:xfrm>
              <a:off x="1532619" y="3111310"/>
              <a:ext cx="3168354" cy="1757851"/>
            </a:xfrm>
            <a:prstGeom prst="roundRect">
              <a:avLst>
                <a:gd name="adj" fmla="val 452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tIns="0" rIns="36000" bIns="36000" rtlCol="0" anchor="t">
              <a:noAutofit/>
            </a:bodyPr>
            <a:lstStyle>
              <a:defPPr>
                <a:defRPr lang="en-US"/>
              </a:defPPr>
              <a:lvl1pPr marL="142875" indent="-142875">
                <a:lnSpc>
                  <a:spcPct val="100000"/>
                </a:lnSpc>
                <a:spcBef>
                  <a:spcPts val="200"/>
                </a:spcBef>
                <a:defRPr sz="800" spc="-40">
                  <a:latin typeface="+mn-ea"/>
                  <a:ea typeface="+mn-ea"/>
                </a:defRPr>
              </a:lvl1pPr>
            </a:lstStyle>
            <a:p>
              <a:pPr marL="0" indent="0" algn="ctr">
                <a:tabLst>
                  <a:tab pos="269875" algn="l"/>
                </a:tabLst>
              </a:pPr>
              <a:r>
                <a:rPr lang="ko-KR" altLang="en-US" sz="1100" spc="-100" dirty="0" smtClean="0">
                  <a:solidFill>
                    <a:schemeClr val="accent1">
                      <a:lumMod val="75000"/>
                    </a:schemeClr>
                  </a:solidFill>
                </a:rPr>
                <a:t>메타관리시스템</a:t>
              </a:r>
              <a:endParaRPr lang="en-US" altLang="ko-KR" sz="1100" spc="-100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 bwMode="gray">
            <a:xfrm>
              <a:off x="1555580" y="3309526"/>
              <a:ext cx="3106487" cy="152603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tIns="46800" rIns="90000" bIns="46800" rtlCol="0" anchor="ctr">
              <a:noAutofit/>
            </a:bodyPr>
            <a:lstStyle>
              <a:defPPr>
                <a:defRPr lang="en-US"/>
              </a:defPPr>
              <a:lvl1pPr marL="142875" indent="-142875">
                <a:lnSpc>
                  <a:spcPct val="100000"/>
                </a:lnSpc>
                <a:spcBef>
                  <a:spcPts val="200"/>
                </a:spcBef>
                <a:defRPr sz="800" spc="-40">
                  <a:latin typeface="+mn-ea"/>
                  <a:ea typeface="+mn-ea"/>
                </a:defRPr>
              </a:lvl1pPr>
            </a:lstStyle>
            <a:p>
              <a:pPr marL="0" indent="0"/>
              <a:endParaRPr lang="en-US" altLang="ko-KR" sz="1000" spc="-100" dirty="0" smtClean="0"/>
            </a:p>
          </p:txBody>
        </p:sp>
      </p:grpSp>
      <p:sp>
        <p:nvSpPr>
          <p:cNvPr id="3" name="사다리꼴 2"/>
          <p:cNvSpPr/>
          <p:nvPr/>
        </p:nvSpPr>
        <p:spPr>
          <a:xfrm flipV="1">
            <a:off x="1438843" y="3788012"/>
            <a:ext cx="2815846" cy="570134"/>
          </a:xfrm>
          <a:prstGeom prst="trapezoid">
            <a:avLst>
              <a:gd name="adj" fmla="val 140741"/>
            </a:avLst>
          </a:prstGeom>
          <a:gradFill>
            <a:gsLst>
              <a:gs pos="100000">
                <a:schemeClr val="bg1"/>
              </a:gs>
              <a:gs pos="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 w="635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11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1" name="제목 2"/>
          <p:cNvSpPr txBox="1">
            <a:spLocks/>
          </p:cNvSpPr>
          <p:nvPr/>
        </p:nvSpPr>
        <p:spPr bwMode="gray">
          <a:xfrm>
            <a:off x="7490963" y="280137"/>
            <a:ext cx="20705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400" b="0" spc="-60" dirty="0" smtClean="0">
                <a:latin typeface="+mj-ea"/>
                <a:ea typeface="+mj-ea"/>
                <a:cs typeface="+mn-cs"/>
              </a:rPr>
              <a:t>3. </a:t>
            </a:r>
            <a:r>
              <a:rPr kumimoji="0" lang="ko-KR" altLang="en-US" sz="1400" b="0" spc="-60" dirty="0" smtClean="0">
                <a:latin typeface="+mj-ea"/>
                <a:ea typeface="+mj-ea"/>
                <a:cs typeface="+mn-cs"/>
              </a:rPr>
              <a:t>추진과제</a:t>
            </a:r>
            <a:endParaRPr kumimoji="0" lang="en-US" altLang="ko-KR" sz="1400" b="0" spc="-60" dirty="0">
              <a:latin typeface="+mj-ea"/>
              <a:ea typeface="+mj-ea"/>
              <a:cs typeface="+mn-c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gray">
          <a:xfrm>
            <a:off x="344488" y="800100"/>
            <a:ext cx="9217025" cy="648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08000" tIns="108000" rIns="108000" bIns="10800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모델 현행화 및 모델 마트 구축을 통해 전사 데이터베이스 내 형상과 </a:t>
            </a:r>
            <a:r>
              <a:rPr kumimoji="0" lang="ko-KR" altLang="en-US" sz="1400" b="1" i="0" u="none" strike="noStrike" kern="1200" cap="none" spc="-7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설계정보를</a:t>
            </a:r>
            <a:r>
              <a:rPr kumimoji="0" lang="ko-KR" altLang="en-US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효과적으로 활용할 수 있는 </a:t>
            </a:r>
            <a:r>
              <a:rPr kumimoji="0" lang="ko-KR" altLang="en-US" sz="1400" b="1" i="0" u="none" strike="noStrike" kern="1200" cap="none" spc="-7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관리기반</a:t>
            </a:r>
            <a:r>
              <a:rPr kumimoji="0" lang="ko-KR" altLang="en-US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마련</a:t>
            </a:r>
            <a:endParaRPr kumimoji="0" lang="ko-KR" altLang="en-US" sz="1400" b="1" i="0" u="none" strike="noStrike" kern="1200" cap="none" spc="-7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44488" y="1634822"/>
            <a:ext cx="3420076" cy="750062"/>
            <a:chOff x="344488" y="1634822"/>
            <a:chExt cx="3420076" cy="750062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44488" y="1634822"/>
              <a:ext cx="684076" cy="7500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과제명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028564" y="1634822"/>
              <a:ext cx="2736000" cy="7500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4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모델 현행화</a:t>
              </a:r>
              <a:endParaRPr lang="en-US" altLang="ko-KR" sz="14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838575" y="1634822"/>
            <a:ext cx="5722939" cy="750062"/>
            <a:chOff x="3838575" y="1634822"/>
            <a:chExt cx="5722939" cy="75006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3838575" y="1634822"/>
              <a:ext cx="684076" cy="7500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</a:t>
              </a:r>
              <a: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정의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522652" y="1634822"/>
              <a:ext cx="5038862" cy="7500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정보계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데이터 모델 </a:t>
              </a:r>
              <a:r>
                <a:rPr lang="ko-KR" altLang="en-US" sz="1200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현행화를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통한 최신성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정합성 확보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사용자가 데이터 모델을 효과적으로 조회 및 활용할 수 있는 환경 제공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44488" y="2448906"/>
            <a:ext cx="5544616" cy="3118338"/>
            <a:chOff x="344488" y="2470902"/>
            <a:chExt cx="5544616" cy="3118338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344488" y="2470902"/>
              <a:ext cx="5544616" cy="36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 개요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44488" y="2830902"/>
              <a:ext cx="5544616" cy="2758338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961110" y="2448906"/>
            <a:ext cx="3600402" cy="3103852"/>
            <a:chOff x="5961110" y="2470902"/>
            <a:chExt cx="3600402" cy="3103852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5961111" y="2470902"/>
              <a:ext cx="3600401" cy="36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주요 개선 방향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961110" y="2816416"/>
              <a:ext cx="3600401" cy="275833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모델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현행화</a:t>
              </a:r>
              <a:endParaRPr lang="en-US" altLang="ko-KR" sz="1200" spc="-7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90500" indent="-19050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en-US" altLang="ko-KR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- </a:t>
              </a:r>
              <a:r>
                <a:rPr lang="ko-KR" altLang="en-US" sz="1200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정보계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Data Lake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 중요도가 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높은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영역에 대한 모델 현행화 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대상 선정</a:t>
              </a:r>
              <a:endParaRPr lang="en-US" altLang="ko-KR" sz="1200" spc="-7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en-US" altLang="ko-KR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- 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주요 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대한 데이터 모델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일괄 현행화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en-US" altLang="ko-KR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지속적인 현행화 관리방안 제시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00000"/>
                </a:lnSpc>
                <a:spcBef>
                  <a:spcPts val="600"/>
                </a:spcBef>
                <a:spcAft>
                  <a:spcPts val="3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모델 연계 관리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-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테이블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컬럼 정보를 수집하는 카탈로그 정보 수집 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엔진 적용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- </a:t>
              </a:r>
              <a:r>
                <a:rPr lang="ko-KR" altLang="en-US" sz="1200" spc="-8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모델 관리용 모델 통합 </a:t>
              </a:r>
              <a:r>
                <a:rPr lang="en-US" altLang="ko-KR" sz="1200" spc="-8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Repository </a:t>
              </a:r>
              <a:r>
                <a:rPr lang="ko-KR" altLang="en-US" sz="1200" spc="-8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수집</a:t>
              </a:r>
              <a:r>
                <a:rPr lang="en-US" altLang="ko-KR" sz="1200" spc="-8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spc="-8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구성</a:t>
              </a:r>
              <a:endParaRPr lang="en-US" altLang="ko-KR" sz="12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-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모델 등록 요청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승인 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유지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관련 프로세스 적용 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en-US" altLang="ko-KR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모델링 툴 연계 기능 제공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44488" y="5631266"/>
            <a:ext cx="4572076" cy="750062"/>
            <a:chOff x="344488" y="1634822"/>
            <a:chExt cx="4572076" cy="750062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344488" y="1634822"/>
              <a:ext cx="684076" cy="7500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</a:t>
              </a:r>
              <a: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1028564" y="1634822"/>
              <a:ext cx="3888000" cy="7500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ts val="12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중심의 업무 이해도 증진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운영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·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유지관리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인수인계 시 효과적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marL="171450" indent="-171450">
                <a:lnSpc>
                  <a:spcPts val="12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전사 데이터 구조를 한눈에 조망함으로써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이해 증가 및 필요한 데이터 획득 효율화 → 데이터 </a:t>
              </a:r>
              <a:r>
                <a:rPr lang="ko-KR" altLang="en-US" sz="1200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ㅂ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990139" y="5631266"/>
            <a:ext cx="4572076" cy="750062"/>
            <a:chOff x="344488" y="1634822"/>
            <a:chExt cx="4572076" cy="750062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344488" y="1634822"/>
              <a:ext cx="684076" cy="7500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고려</a:t>
              </a:r>
              <a: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사항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028564" y="1634822"/>
              <a:ext cx="3888000" cy="7500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ts val="12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내부 수립 중인 「</a:t>
              </a:r>
              <a:r>
                <a:rPr lang="ko-KR" altLang="en-US" sz="1200" spc="-7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정보계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마스터 플랜」 결과를 참조하여 </a:t>
              </a:r>
              <a:r>
                <a:rPr lang="ko-KR" altLang="en-US" sz="1200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정보계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모델 관리 확대 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대상 및 세부 방안 마련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ts val="12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</a:t>
              </a:r>
              <a:r>
                <a:rPr lang="ko-KR" altLang="en-US" sz="1200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설계문서와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실제 물리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데이터 형상 간 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Gap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없애기 위한 일괄 현행화 및 지속적인 관리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4" name="오각형 63"/>
          <p:cNvSpPr/>
          <p:nvPr/>
        </p:nvSpPr>
        <p:spPr>
          <a:xfrm>
            <a:off x="1147227" y="3208323"/>
            <a:ext cx="1080120" cy="832745"/>
          </a:xfrm>
          <a:prstGeom prst="homePlate">
            <a:avLst>
              <a:gd name="adj" fmla="val 21768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900" spc="-70" dirty="0" smtClean="0">
                <a:latin typeface="+mn-ea"/>
                <a:ea typeface="+mn-ea"/>
              </a:rPr>
              <a:t>데이터 모델 등록</a:t>
            </a:r>
            <a:r>
              <a:rPr lang="en-US" altLang="ko-KR" sz="900" spc="-70" dirty="0" smtClean="0">
                <a:latin typeface="+mn-ea"/>
                <a:ea typeface="+mn-ea"/>
              </a:rPr>
              <a:t>/</a:t>
            </a:r>
            <a:r>
              <a:rPr lang="ko-KR" altLang="en-US" sz="900" spc="-70" dirty="0" smtClean="0">
                <a:latin typeface="+mn-ea"/>
                <a:ea typeface="+mn-ea"/>
              </a:rPr>
              <a:t>승인</a:t>
            </a:r>
            <a:endParaRPr lang="en-US" altLang="ko-KR" sz="900" spc="-70" dirty="0">
              <a:latin typeface="+mn-ea"/>
              <a:ea typeface="+mn-ea"/>
            </a:endParaRPr>
          </a:p>
        </p:txBody>
      </p:sp>
      <p:sp>
        <p:nvSpPr>
          <p:cNvPr id="67" name="오각형 66"/>
          <p:cNvSpPr/>
          <p:nvPr/>
        </p:nvSpPr>
        <p:spPr>
          <a:xfrm>
            <a:off x="2317357" y="3208323"/>
            <a:ext cx="1080120" cy="832745"/>
          </a:xfrm>
          <a:prstGeom prst="homePlate">
            <a:avLst>
              <a:gd name="adj" fmla="val 21768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900" spc="-70" dirty="0" smtClean="0">
                <a:latin typeface="+mn-ea"/>
                <a:ea typeface="+mn-ea"/>
              </a:rPr>
              <a:t>데이터 모델 조회</a:t>
            </a:r>
            <a:r>
              <a:rPr lang="en-US" altLang="ko-KR" sz="900" spc="-70" dirty="0" smtClean="0">
                <a:latin typeface="+mn-ea"/>
                <a:ea typeface="+mn-ea"/>
              </a:rPr>
              <a:t>/</a:t>
            </a:r>
            <a:r>
              <a:rPr lang="ko-KR" altLang="en-US" sz="900" spc="-70" dirty="0" smtClean="0">
                <a:latin typeface="+mn-ea"/>
                <a:ea typeface="+mn-ea"/>
              </a:rPr>
              <a:t>활용</a:t>
            </a:r>
            <a:endParaRPr lang="en-US" altLang="ko-KR" sz="900" spc="-70" dirty="0">
              <a:latin typeface="+mn-ea"/>
              <a:ea typeface="+mn-ea"/>
            </a:endParaRPr>
          </a:p>
        </p:txBody>
      </p:sp>
      <p:sp>
        <p:nvSpPr>
          <p:cNvPr id="74" name="오각형 73"/>
          <p:cNvSpPr/>
          <p:nvPr/>
        </p:nvSpPr>
        <p:spPr>
          <a:xfrm>
            <a:off x="3487487" y="3208323"/>
            <a:ext cx="1080120" cy="832745"/>
          </a:xfrm>
          <a:prstGeom prst="homePlate">
            <a:avLst>
              <a:gd name="adj" fmla="val 21768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900" spc="-70" dirty="0" smtClean="0">
                <a:latin typeface="+mn-ea"/>
                <a:ea typeface="+mn-ea"/>
              </a:rPr>
              <a:t>데이터 모델 유지</a:t>
            </a:r>
            <a:r>
              <a:rPr lang="en-US" altLang="ko-KR" sz="900" spc="-70" dirty="0" smtClean="0">
                <a:latin typeface="+mn-ea"/>
                <a:ea typeface="+mn-ea"/>
              </a:rPr>
              <a:t>/</a:t>
            </a:r>
            <a:r>
              <a:rPr lang="ko-KR" altLang="en-US" sz="900" spc="-70" dirty="0" smtClean="0">
                <a:latin typeface="+mn-ea"/>
                <a:ea typeface="+mn-ea"/>
              </a:rPr>
              <a:t>관리</a:t>
            </a:r>
            <a:endParaRPr lang="en-US" altLang="ko-KR" sz="900" spc="-70" dirty="0">
              <a:latin typeface="+mn-ea"/>
              <a:ea typeface="+mn-ea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204265" y="2914329"/>
            <a:ext cx="631881" cy="1944216"/>
            <a:chOff x="270941" y="2982148"/>
            <a:chExt cx="631881" cy="1944216"/>
          </a:xfrm>
        </p:grpSpPr>
        <p:pic>
          <p:nvPicPr>
            <p:cNvPr id="77" name="그래픽 46" descr="프로그래머">
              <a:extLst>
                <a:ext uri="{FF2B5EF4-FFF2-40B4-BE49-F238E27FC236}">
                  <a16:creationId xmlns:a16="http://schemas.microsoft.com/office/drawing/2014/main" id="{E615E045-2593-4A57-9935-6936BF790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403591" y="2982148"/>
              <a:ext cx="366580" cy="366580"/>
            </a:xfrm>
            <a:prstGeom prst="rect">
              <a:avLst/>
            </a:prstGeom>
          </p:spPr>
        </p:pic>
        <p:pic>
          <p:nvPicPr>
            <p:cNvPr id="78" name="그래픽 46" descr="프로그래머">
              <a:extLst>
                <a:ext uri="{FF2B5EF4-FFF2-40B4-BE49-F238E27FC236}">
                  <a16:creationId xmlns:a16="http://schemas.microsoft.com/office/drawing/2014/main" id="{E615E045-2593-4A57-9935-6936BF790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403591" y="3612218"/>
              <a:ext cx="366580" cy="366580"/>
            </a:xfrm>
            <a:prstGeom prst="rect">
              <a:avLst/>
            </a:prstGeom>
          </p:spPr>
        </p:pic>
        <p:pic>
          <p:nvPicPr>
            <p:cNvPr id="81" name="그래픽 46" descr="프로그래머">
              <a:extLst>
                <a:ext uri="{FF2B5EF4-FFF2-40B4-BE49-F238E27FC236}">
                  <a16:creationId xmlns:a16="http://schemas.microsoft.com/office/drawing/2014/main" id="{E615E045-2593-4A57-9935-6936BF790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403591" y="4242288"/>
              <a:ext cx="366580" cy="366580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 bwMode="gray">
            <a:xfrm>
              <a:off x="333457" y="3315229"/>
              <a:ext cx="506847" cy="350995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>
              <a:spAutoFit/>
            </a:bodyPr>
            <a:lstStyle/>
            <a:p>
              <a:pPr algn="ctr">
                <a:lnSpc>
                  <a:spcPts val="1000"/>
                </a:lnSpc>
                <a:spcBef>
                  <a:spcPts val="200"/>
                </a:spcBef>
              </a:pPr>
              <a:r>
                <a:rPr lang="ko-KR" altLang="en-US" sz="700" spc="-40" dirty="0" smtClean="0">
                  <a:latin typeface="+mn-ea"/>
                  <a:ea typeface="+mn-ea"/>
                </a:rPr>
                <a:t>사용자</a:t>
              </a:r>
              <a:r>
                <a:rPr lang="en-US" altLang="ko-KR" sz="700" spc="-40" dirty="0" smtClean="0">
                  <a:latin typeface="+mn-ea"/>
                  <a:ea typeface="+mn-ea"/>
                </a:rPr>
                <a:t/>
              </a:r>
              <a:br>
                <a:rPr lang="en-US" altLang="ko-KR" sz="700" spc="-40" dirty="0" smtClean="0">
                  <a:latin typeface="+mn-ea"/>
                  <a:ea typeface="+mn-ea"/>
                </a:rPr>
              </a:br>
              <a:r>
                <a:rPr lang="en-US" altLang="ko-KR" sz="700" spc="-40" dirty="0" smtClean="0">
                  <a:latin typeface="+mn-ea"/>
                  <a:ea typeface="+mn-ea"/>
                </a:rPr>
                <a:t>(</a:t>
              </a:r>
              <a:r>
                <a:rPr lang="ko-KR" altLang="en-US" sz="700" spc="-40" dirty="0" smtClean="0">
                  <a:latin typeface="+mn-ea"/>
                  <a:ea typeface="+mn-ea"/>
                </a:rPr>
                <a:t>분석 등</a:t>
              </a:r>
              <a:r>
                <a:rPr lang="en-US" altLang="ko-KR" sz="700" spc="-40" dirty="0" smtClean="0">
                  <a:latin typeface="+mn-ea"/>
                  <a:ea typeface="+mn-ea"/>
                </a:rPr>
                <a:t>)</a:t>
              </a:r>
              <a:endParaRPr lang="ko-KR" altLang="en-US" sz="700" spc="-40" dirty="0">
                <a:latin typeface="+mn-ea"/>
                <a:ea typeface="+mn-ea"/>
              </a:endParaRPr>
            </a:p>
          </p:txBody>
        </p:sp>
        <p:sp>
          <p:nvSpPr>
            <p:cNvPr id="85" name="TextBox 84"/>
            <p:cNvSpPr txBox="1"/>
            <p:nvPr/>
          </p:nvSpPr>
          <p:spPr bwMode="gray">
            <a:xfrm>
              <a:off x="295786" y="3949416"/>
              <a:ext cx="582187" cy="222754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>
              <a:spAutoFit/>
            </a:bodyPr>
            <a:lstStyle/>
            <a:p>
              <a:pPr algn="ctr">
                <a:lnSpc>
                  <a:spcPts val="1000"/>
                </a:lnSpc>
                <a:spcBef>
                  <a:spcPts val="200"/>
                </a:spcBef>
              </a:pPr>
              <a:r>
                <a:rPr lang="en-US" altLang="ko-KR" sz="700" spc="-40" dirty="0" smtClean="0">
                  <a:latin typeface="+mn-ea"/>
                  <a:ea typeface="+mn-ea"/>
                </a:rPr>
                <a:t>IT</a:t>
              </a:r>
              <a:r>
                <a:rPr lang="ko-KR" altLang="en-US" sz="700" spc="-40" dirty="0" err="1" smtClean="0">
                  <a:latin typeface="+mn-ea"/>
                  <a:ea typeface="+mn-ea"/>
                </a:rPr>
                <a:t>개발운영</a:t>
              </a:r>
              <a:endParaRPr lang="ko-KR" altLang="en-US" sz="700" spc="-40" dirty="0">
                <a:latin typeface="+mn-ea"/>
                <a:ea typeface="+mn-ea"/>
              </a:endParaRPr>
            </a:p>
          </p:txBody>
        </p:sp>
        <p:sp>
          <p:nvSpPr>
            <p:cNvPr id="86" name="TextBox 85"/>
            <p:cNvSpPr txBox="1"/>
            <p:nvPr/>
          </p:nvSpPr>
          <p:spPr bwMode="gray">
            <a:xfrm>
              <a:off x="270941" y="4575369"/>
              <a:ext cx="631881" cy="350995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>
              <a:spAutoFit/>
            </a:bodyPr>
            <a:lstStyle/>
            <a:p>
              <a:pPr algn="ctr">
                <a:lnSpc>
                  <a:spcPts val="1000"/>
                </a:lnSpc>
                <a:spcBef>
                  <a:spcPts val="200"/>
                </a:spcBef>
              </a:pPr>
              <a:r>
                <a:rPr lang="ko-KR" altLang="en-US" sz="700" spc="-40" dirty="0" smtClean="0">
                  <a:latin typeface="+mn-ea"/>
                  <a:ea typeface="+mn-ea"/>
                </a:rPr>
                <a:t>전사 데이터</a:t>
              </a:r>
              <a:r>
                <a:rPr lang="en-US" altLang="ko-KR" sz="700" spc="-40" dirty="0" smtClean="0">
                  <a:latin typeface="+mn-ea"/>
                  <a:ea typeface="+mn-ea"/>
                </a:rPr>
                <a:t/>
              </a:r>
              <a:br>
                <a:rPr lang="en-US" altLang="ko-KR" sz="700" spc="-40" dirty="0" smtClean="0">
                  <a:latin typeface="+mn-ea"/>
                  <a:ea typeface="+mn-ea"/>
                </a:rPr>
              </a:br>
              <a:r>
                <a:rPr lang="ko-KR" altLang="en-US" sz="700" spc="-40" dirty="0" err="1" smtClean="0">
                  <a:latin typeface="+mn-ea"/>
                  <a:ea typeface="+mn-ea"/>
                </a:rPr>
                <a:t>모델관리</a:t>
              </a:r>
              <a:endParaRPr lang="ko-KR" altLang="en-US" sz="700" spc="-40" dirty="0">
                <a:latin typeface="+mn-ea"/>
                <a:ea typeface="+mn-ea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664968" y="3132126"/>
            <a:ext cx="606553" cy="1665026"/>
            <a:chOff x="773505" y="3165438"/>
            <a:chExt cx="606553" cy="1665026"/>
          </a:xfrm>
        </p:grpSpPr>
        <p:cxnSp>
          <p:nvCxnSpPr>
            <p:cNvPr id="27" name="직선 화살표 연결선 26"/>
            <p:cNvCxnSpPr/>
            <p:nvPr/>
          </p:nvCxnSpPr>
          <p:spPr>
            <a:xfrm>
              <a:off x="812540" y="3165438"/>
              <a:ext cx="468000" cy="0"/>
            </a:xfrm>
            <a:prstGeom prst="straightConnector1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>
              <a:off x="812540" y="3795508"/>
              <a:ext cx="468000" cy="0"/>
            </a:xfrm>
            <a:prstGeom prst="straightConnector1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/>
            <p:nvPr/>
          </p:nvCxnSpPr>
          <p:spPr>
            <a:xfrm>
              <a:off x="812540" y="4425578"/>
              <a:ext cx="468000" cy="0"/>
            </a:xfrm>
            <a:prstGeom prst="straightConnector1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 bwMode="gray">
            <a:xfrm>
              <a:off x="790978" y="3220175"/>
              <a:ext cx="571608" cy="237295"/>
            </a:xfrm>
            <a:prstGeom prst="rect">
              <a:avLst/>
            </a:prstGeom>
            <a:noFill/>
          </p:spPr>
          <p:txBody>
            <a:bodyPr wrap="none" lIns="90000" tIns="0" rIns="90000" bIns="108000" rtlCol="0" anchor="ctr">
              <a:spAutoFit/>
            </a:bodyPr>
            <a:lstStyle/>
            <a:p>
              <a:pPr algn="ctr">
                <a:lnSpc>
                  <a:spcPts val="1000"/>
                </a:lnSpc>
                <a:spcBef>
                  <a:spcPts val="200"/>
                </a:spcBef>
              </a:pPr>
              <a:r>
                <a:rPr lang="ko-KR" altLang="en-US" sz="800" spc="-40" dirty="0" err="1" smtClean="0">
                  <a:latin typeface="+mn-ea"/>
                  <a:ea typeface="+mn-ea"/>
                </a:rPr>
                <a:t>모델조회</a:t>
              </a:r>
              <a:endParaRPr lang="ko-KR" altLang="en-US" sz="800" spc="-40" dirty="0">
                <a:latin typeface="+mn-ea"/>
                <a:ea typeface="+mn-ea"/>
              </a:endParaRPr>
            </a:p>
          </p:txBody>
        </p:sp>
        <p:sp>
          <p:nvSpPr>
            <p:cNvPr id="90" name="TextBox 89"/>
            <p:cNvSpPr txBox="1"/>
            <p:nvPr/>
          </p:nvSpPr>
          <p:spPr bwMode="gray">
            <a:xfrm>
              <a:off x="773505" y="3848020"/>
              <a:ext cx="606553" cy="365535"/>
            </a:xfrm>
            <a:prstGeom prst="rect">
              <a:avLst/>
            </a:prstGeom>
            <a:noFill/>
          </p:spPr>
          <p:txBody>
            <a:bodyPr wrap="none" lIns="90000" tIns="0" rIns="90000" bIns="108000" rtlCol="0" anchor="ctr">
              <a:spAutoFit/>
            </a:bodyPr>
            <a:lstStyle/>
            <a:p>
              <a:pPr algn="ctr">
                <a:lnSpc>
                  <a:spcPts val="1000"/>
                </a:lnSpc>
                <a:spcBef>
                  <a:spcPts val="200"/>
                </a:spcBef>
              </a:pPr>
              <a:r>
                <a:rPr lang="ko-KR" altLang="en-US" sz="800" spc="-40" dirty="0" smtClean="0">
                  <a:latin typeface="+mn-ea"/>
                  <a:ea typeface="+mn-ea"/>
                </a:rPr>
                <a:t>모델</a:t>
              </a:r>
              <a:r>
                <a:rPr lang="en-US" altLang="ko-KR" sz="800" spc="-40" dirty="0" smtClean="0">
                  <a:latin typeface="+mn-ea"/>
                  <a:ea typeface="+mn-ea"/>
                </a:rPr>
                <a:t/>
              </a:r>
              <a:br>
                <a:rPr lang="en-US" altLang="ko-KR" sz="800" spc="-40" dirty="0" smtClean="0">
                  <a:latin typeface="+mn-ea"/>
                  <a:ea typeface="+mn-ea"/>
                </a:rPr>
              </a:br>
              <a:r>
                <a:rPr lang="ko-KR" altLang="en-US" sz="800" spc="-40" dirty="0" smtClean="0">
                  <a:latin typeface="+mn-ea"/>
                  <a:ea typeface="+mn-ea"/>
                </a:rPr>
                <a:t>등록</a:t>
              </a:r>
              <a:r>
                <a:rPr lang="en-US" altLang="ko-KR" sz="800" spc="-40" dirty="0" smtClean="0">
                  <a:latin typeface="+mn-ea"/>
                  <a:ea typeface="+mn-ea"/>
                </a:rPr>
                <a:t>/</a:t>
              </a:r>
              <a:r>
                <a:rPr lang="ko-KR" altLang="en-US" sz="800" spc="-40" dirty="0" smtClean="0">
                  <a:latin typeface="+mn-ea"/>
                  <a:ea typeface="+mn-ea"/>
                </a:rPr>
                <a:t>변경</a:t>
              </a:r>
              <a:endParaRPr lang="ko-KR" altLang="en-US" sz="800" spc="-40" dirty="0">
                <a:latin typeface="+mn-ea"/>
                <a:ea typeface="+mn-ea"/>
              </a:endParaRPr>
            </a:p>
          </p:txBody>
        </p:sp>
        <p:sp>
          <p:nvSpPr>
            <p:cNvPr id="91" name="TextBox 90"/>
            <p:cNvSpPr txBox="1"/>
            <p:nvPr/>
          </p:nvSpPr>
          <p:spPr bwMode="gray">
            <a:xfrm>
              <a:off x="839709" y="4464929"/>
              <a:ext cx="474146" cy="365535"/>
            </a:xfrm>
            <a:prstGeom prst="rect">
              <a:avLst/>
            </a:prstGeom>
            <a:noFill/>
          </p:spPr>
          <p:txBody>
            <a:bodyPr wrap="none" lIns="90000" tIns="0" rIns="90000" bIns="108000" rtlCol="0" anchor="ctr">
              <a:spAutoFit/>
            </a:bodyPr>
            <a:lstStyle/>
            <a:p>
              <a:pPr algn="ctr">
                <a:lnSpc>
                  <a:spcPts val="1000"/>
                </a:lnSpc>
                <a:spcBef>
                  <a:spcPts val="200"/>
                </a:spcBef>
              </a:pPr>
              <a:r>
                <a:rPr lang="ko-KR" altLang="en-US" sz="800" spc="-40" dirty="0" smtClean="0">
                  <a:latin typeface="+mn-ea"/>
                  <a:ea typeface="+mn-ea"/>
                </a:rPr>
                <a:t>현행화</a:t>
              </a:r>
              <a:r>
                <a:rPr lang="en-US" altLang="ko-KR" sz="800" spc="-40" dirty="0" smtClean="0">
                  <a:latin typeface="+mn-ea"/>
                  <a:ea typeface="+mn-ea"/>
                </a:rPr>
                <a:t/>
              </a:r>
              <a:br>
                <a:rPr lang="en-US" altLang="ko-KR" sz="800" spc="-40" dirty="0" smtClean="0">
                  <a:latin typeface="+mn-ea"/>
                  <a:ea typeface="+mn-ea"/>
                </a:rPr>
              </a:br>
              <a:r>
                <a:rPr lang="ko-KR" altLang="en-US" sz="800" spc="-40" dirty="0" smtClean="0">
                  <a:latin typeface="+mn-ea"/>
                  <a:ea typeface="+mn-ea"/>
                </a:rPr>
                <a:t>관리</a:t>
              </a:r>
              <a:endParaRPr lang="ko-KR" altLang="en-US" sz="800" spc="-40" dirty="0">
                <a:latin typeface="+mn-ea"/>
                <a:ea typeface="+mn-ea"/>
              </a:endParaRPr>
            </a:p>
          </p:txBody>
        </p:sp>
      </p:grpSp>
      <p:sp>
        <p:nvSpPr>
          <p:cNvPr id="108" name="직사각형 107"/>
          <p:cNvSpPr/>
          <p:nvPr/>
        </p:nvSpPr>
        <p:spPr>
          <a:xfrm>
            <a:off x="1403203" y="4645897"/>
            <a:ext cx="1434595" cy="24655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900" spc="-70" dirty="0" smtClean="0">
                <a:latin typeface="+mn-ea"/>
                <a:ea typeface="+mn-ea"/>
              </a:rPr>
              <a:t>카탈로그 정보 수집 엔진</a:t>
            </a:r>
            <a:endParaRPr lang="en-US" altLang="ko-KR" sz="900" spc="-70" dirty="0">
              <a:latin typeface="+mn-ea"/>
              <a:ea typeface="+mn-ea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219235" y="5029189"/>
            <a:ext cx="733859" cy="487132"/>
            <a:chOff x="1545314" y="5013176"/>
            <a:chExt cx="733859" cy="487132"/>
          </a:xfrm>
        </p:grpSpPr>
        <p:sp>
          <p:nvSpPr>
            <p:cNvPr id="113" name="원통 112"/>
            <p:cNvSpPr/>
            <p:nvPr/>
          </p:nvSpPr>
          <p:spPr>
            <a:xfrm>
              <a:off x="1710643" y="5100673"/>
              <a:ext cx="568530" cy="399635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900" spc="-70" dirty="0" err="1" smtClean="0">
                  <a:latin typeface="+mn-ea"/>
                  <a:ea typeface="+mn-ea"/>
                </a:rPr>
                <a:t>정보계</a:t>
              </a:r>
              <a:endParaRPr lang="en-US" altLang="ko-KR" sz="900" spc="-70" dirty="0">
                <a:latin typeface="+mn-ea"/>
                <a:ea typeface="+mn-ea"/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1545314" y="5013176"/>
              <a:ext cx="500108" cy="24655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en-US" altLang="ko-KR" sz="900" spc="-70" dirty="0" smtClean="0">
                  <a:latin typeface="+mn-ea"/>
                  <a:ea typeface="+mn-ea"/>
                </a:rPr>
                <a:t>Agent</a:t>
              </a:r>
              <a:endParaRPr lang="en-US" altLang="ko-KR" sz="900" spc="-70" dirty="0">
                <a:latin typeface="+mn-ea"/>
                <a:ea typeface="+mn-ea"/>
              </a:endParaRPr>
            </a:p>
          </p:txBody>
        </p:sp>
      </p:grpSp>
      <p:sp>
        <p:nvSpPr>
          <p:cNvPr id="133" name="직사각형 132"/>
          <p:cNvSpPr/>
          <p:nvPr/>
        </p:nvSpPr>
        <p:spPr>
          <a:xfrm>
            <a:off x="1215107" y="3582542"/>
            <a:ext cx="798734" cy="17642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700" spc="-70" dirty="0" err="1" smtClean="0">
                <a:latin typeface="+mn-ea"/>
                <a:ea typeface="+mn-ea"/>
              </a:rPr>
              <a:t>등록요청</a:t>
            </a:r>
            <a:endParaRPr lang="en-US" altLang="ko-KR" sz="700" spc="-70" dirty="0">
              <a:latin typeface="+mn-ea"/>
              <a:ea typeface="+mn-ea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1215107" y="3798566"/>
            <a:ext cx="798734" cy="17642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700" spc="-70" dirty="0" err="1" smtClean="0">
                <a:latin typeface="+mn-ea"/>
                <a:ea typeface="+mn-ea"/>
              </a:rPr>
              <a:t>검토승인</a:t>
            </a:r>
            <a:endParaRPr lang="en-US" altLang="ko-KR" sz="700" spc="-70" dirty="0">
              <a:latin typeface="+mn-ea"/>
              <a:ea typeface="+mn-ea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3559495" y="3582542"/>
            <a:ext cx="798734" cy="17642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700" spc="-70" dirty="0" smtClean="0">
                <a:latin typeface="+mn-ea"/>
                <a:ea typeface="+mn-ea"/>
              </a:rPr>
              <a:t>모니터링</a:t>
            </a:r>
            <a:endParaRPr lang="en-US" altLang="ko-KR" sz="700" spc="-70" dirty="0">
              <a:latin typeface="+mn-ea"/>
              <a:ea typeface="+mn-ea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3559495" y="3798566"/>
            <a:ext cx="798734" cy="17642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700" spc="-70" dirty="0" smtClean="0">
                <a:latin typeface="+mn-ea"/>
                <a:ea typeface="+mn-ea"/>
              </a:rPr>
              <a:t>현행화 요청</a:t>
            </a:r>
            <a:r>
              <a:rPr lang="en-US" altLang="ko-KR" sz="700" spc="-70" dirty="0" smtClean="0">
                <a:latin typeface="+mn-ea"/>
                <a:ea typeface="+mn-ea"/>
              </a:rPr>
              <a:t>/</a:t>
            </a:r>
            <a:r>
              <a:rPr lang="ko-KR" altLang="en-US" sz="700" spc="-70" dirty="0" smtClean="0">
                <a:latin typeface="+mn-ea"/>
                <a:ea typeface="+mn-ea"/>
              </a:rPr>
              <a:t>확인</a:t>
            </a:r>
            <a:endParaRPr lang="en-US" altLang="ko-KR" sz="700" spc="-70" dirty="0">
              <a:latin typeface="+mn-ea"/>
              <a:ea typeface="+mn-ea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2391859" y="3582542"/>
            <a:ext cx="798734" cy="17642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700" spc="-70" dirty="0" smtClean="0">
                <a:latin typeface="+mn-ea"/>
                <a:ea typeface="+mn-ea"/>
              </a:rPr>
              <a:t>모델</a:t>
            </a:r>
            <a:r>
              <a:rPr lang="en-US" altLang="ko-KR" sz="700" spc="-70" dirty="0" smtClean="0">
                <a:latin typeface="+mn-ea"/>
                <a:ea typeface="+mn-ea"/>
              </a:rPr>
              <a:t>/</a:t>
            </a:r>
            <a:r>
              <a:rPr lang="ko-KR" altLang="en-US" sz="700" spc="-70" dirty="0" smtClean="0">
                <a:latin typeface="+mn-ea"/>
                <a:ea typeface="+mn-ea"/>
              </a:rPr>
              <a:t>테이블 조회</a:t>
            </a:r>
            <a:endParaRPr lang="en-US" altLang="ko-KR" sz="700" spc="-70" dirty="0">
              <a:latin typeface="+mn-ea"/>
              <a:ea typeface="+mn-ea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391859" y="3798566"/>
            <a:ext cx="798734" cy="17642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700" spc="-70" dirty="0" smtClean="0">
                <a:latin typeface="+mn-ea"/>
                <a:ea typeface="+mn-ea"/>
              </a:rPr>
              <a:t>검색</a:t>
            </a:r>
            <a:r>
              <a:rPr lang="en-US" altLang="ko-KR" sz="700" spc="-70" dirty="0" smtClean="0">
                <a:latin typeface="+mn-ea"/>
                <a:ea typeface="+mn-ea"/>
              </a:rPr>
              <a:t>/</a:t>
            </a:r>
            <a:r>
              <a:rPr lang="ko-KR" altLang="en-US" sz="700" spc="-70" dirty="0" err="1" smtClean="0">
                <a:latin typeface="+mn-ea"/>
                <a:ea typeface="+mn-ea"/>
              </a:rPr>
              <a:t>세부속성</a:t>
            </a:r>
            <a:r>
              <a:rPr lang="ko-KR" altLang="en-US" sz="700" spc="-70" dirty="0" smtClean="0">
                <a:latin typeface="+mn-ea"/>
                <a:ea typeface="+mn-ea"/>
              </a:rPr>
              <a:t> 조회</a:t>
            </a:r>
            <a:endParaRPr lang="en-US" altLang="ko-KR" sz="700" spc="-70" dirty="0">
              <a:latin typeface="+mn-ea"/>
              <a:ea typeface="+mn-ea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3181433" y="5066720"/>
            <a:ext cx="889948" cy="446761"/>
          </a:xfrm>
          <a:prstGeom prst="rect">
            <a:avLst/>
          </a:prstGeom>
        </p:spPr>
      </p:pic>
      <p:sp>
        <p:nvSpPr>
          <p:cNvPr id="73" name="Title 1"/>
          <p:cNvSpPr txBox="1">
            <a:spLocks/>
          </p:cNvSpPr>
          <p:nvPr/>
        </p:nvSpPr>
        <p:spPr bwMode="gray">
          <a:xfrm>
            <a:off x="344488" y="40410"/>
            <a:ext cx="6805891" cy="58477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spc="-150" dirty="0" smtClean="0">
                <a:latin typeface="+mj-ea"/>
                <a:cs typeface="Arial" panose="020B0604020202020204" pitchFamily="34" charset="0"/>
              </a:rPr>
              <a:t>3.2. </a:t>
            </a:r>
            <a:r>
              <a:rPr lang="ko-KR" altLang="en-US" sz="1500" b="1" spc="-150" dirty="0" err="1" smtClean="0">
                <a:latin typeface="+mj-ea"/>
                <a:cs typeface="Arial" panose="020B0604020202020204" pitchFamily="34" charset="0"/>
              </a:rPr>
              <a:t>정보계</a:t>
            </a:r>
            <a:r>
              <a:rPr lang="ko-KR" altLang="en-US" sz="1500" b="1" spc="-150" dirty="0" smtClean="0">
                <a:latin typeface="+mj-ea"/>
                <a:cs typeface="Arial" panose="020B0604020202020204" pitchFamily="34" charset="0"/>
              </a:rPr>
              <a:t> 마스터 플랜 기반 거버넌스 확산</a:t>
            </a:r>
            <a:endParaRPr lang="en-US" altLang="ko-KR" sz="1500" b="1" spc="-150" dirty="0" smtClean="0">
              <a:latin typeface="+mj-ea"/>
              <a:cs typeface="Arial" panose="020B0604020202020204" pitchFamily="34" charset="0"/>
            </a:endParaRPr>
          </a:p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3.2.3.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데이터 모델 현행화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909110" y="4645896"/>
            <a:ext cx="1434595" cy="24655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900" spc="-70" dirty="0" smtClean="0">
                <a:latin typeface="+mn-ea"/>
                <a:ea typeface="+mn-ea"/>
              </a:rPr>
              <a:t>모델링 툴 연계</a:t>
            </a:r>
            <a:endParaRPr lang="en-US" altLang="ko-KR" sz="900" spc="-70" dirty="0">
              <a:latin typeface="+mn-ea"/>
              <a:ea typeface="+mn-ea"/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 rot="5400000">
            <a:off x="1562092" y="5042608"/>
            <a:ext cx="252000" cy="0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rot="5400000">
            <a:off x="3500407" y="5035774"/>
            <a:ext cx="252000" cy="0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원통 106"/>
          <p:cNvSpPr/>
          <p:nvPr/>
        </p:nvSpPr>
        <p:spPr>
          <a:xfrm>
            <a:off x="2222696" y="4105090"/>
            <a:ext cx="1248140" cy="613056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/>
            </a:solidFill>
            <a:prstDash val="solid"/>
          </a:ln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b="1" spc="-7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데이터 모델</a:t>
            </a:r>
            <a:r>
              <a:rPr lang="en-US" altLang="ko-KR" sz="1000" b="1" spc="-7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1000" b="1" spc="-7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</a:br>
            <a:r>
              <a:rPr lang="en-US" altLang="ko-KR" sz="1000" b="1" spc="-7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Repository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b="1" spc="-7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82" name="그래픽 116" descr="톱니바퀴">
            <a:extLst>
              <a:ext uri="{FF2B5EF4-FFF2-40B4-BE49-F238E27FC236}">
                <a16:creationId xmlns:a16="http://schemas.microsoft.com/office/drawing/2014/main" id="{3B304AEB-6984-4D69-B0FA-2F3006CC2A8C}"/>
              </a:ext>
            </a:extLst>
          </p:cNvPr>
          <p:cNvPicPr>
            <a:picLocks noChangeAspect="1"/>
          </p:cNvPicPr>
          <p:nvPr/>
        </p:nvPicPr>
        <p:blipFill>
          <a:blip r:embed="rId4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7"/>
              </a:ext>
            </a:extLst>
          </a:blip>
          <a:stretch>
            <a:fillRect/>
          </a:stretch>
        </p:blipFill>
        <p:spPr>
          <a:xfrm>
            <a:off x="2700448" y="4627365"/>
            <a:ext cx="390995" cy="390995"/>
          </a:xfrm>
          <a:prstGeom prst="rect">
            <a:avLst/>
          </a:prstGeom>
        </p:spPr>
      </p:pic>
      <p:grpSp>
        <p:nvGrpSpPr>
          <p:cNvPr id="95" name="그룹 94"/>
          <p:cNvGrpSpPr/>
          <p:nvPr/>
        </p:nvGrpSpPr>
        <p:grpSpPr>
          <a:xfrm>
            <a:off x="2177564" y="5029189"/>
            <a:ext cx="733859" cy="487132"/>
            <a:chOff x="1545314" y="5013176"/>
            <a:chExt cx="733859" cy="487132"/>
          </a:xfrm>
        </p:grpSpPr>
        <p:sp>
          <p:nvSpPr>
            <p:cNvPr id="96" name="원통 95"/>
            <p:cNvSpPr/>
            <p:nvPr/>
          </p:nvSpPr>
          <p:spPr>
            <a:xfrm>
              <a:off x="1710643" y="5100673"/>
              <a:ext cx="568530" cy="399635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en-US" altLang="ko-KR" sz="900" spc="-70" dirty="0" smtClean="0">
                  <a:latin typeface="+mn-ea"/>
                  <a:ea typeface="+mn-ea"/>
                </a:rPr>
                <a:t>Data Lake</a:t>
              </a:r>
              <a:endParaRPr lang="en-US" altLang="ko-KR" sz="900" spc="-70" dirty="0">
                <a:latin typeface="+mn-ea"/>
                <a:ea typeface="+mn-ea"/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1545314" y="5013176"/>
              <a:ext cx="500108" cy="24655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en-US" altLang="ko-KR" sz="900" spc="-70" dirty="0" smtClean="0">
                  <a:latin typeface="+mn-ea"/>
                  <a:ea typeface="+mn-ea"/>
                </a:rPr>
                <a:t>Agent</a:t>
              </a:r>
              <a:endParaRPr lang="en-US" altLang="ko-KR" sz="900" spc="-70" dirty="0">
                <a:latin typeface="+mn-ea"/>
                <a:ea typeface="+mn-ea"/>
              </a:endParaRPr>
            </a:p>
          </p:txBody>
        </p:sp>
      </p:grpSp>
      <p:cxnSp>
        <p:nvCxnSpPr>
          <p:cNvPr id="98" name="직선 화살표 연결선 97"/>
          <p:cNvCxnSpPr/>
          <p:nvPr/>
        </p:nvCxnSpPr>
        <p:spPr>
          <a:xfrm rot="5400000">
            <a:off x="2520421" y="5042608"/>
            <a:ext cx="252000" cy="0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74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다리꼴 66"/>
          <p:cNvSpPr/>
          <p:nvPr/>
        </p:nvSpPr>
        <p:spPr>
          <a:xfrm flipV="1">
            <a:off x="606546" y="4870627"/>
            <a:ext cx="5174546" cy="466585"/>
          </a:xfrm>
          <a:prstGeom prst="trapezoid">
            <a:avLst>
              <a:gd name="adj" fmla="val 411088"/>
            </a:avLst>
          </a:prstGeom>
          <a:gradFill>
            <a:gsLst>
              <a:gs pos="100000">
                <a:schemeClr val="bg1"/>
              </a:gs>
              <a:gs pos="0">
                <a:schemeClr val="bg1">
                  <a:lumMod val="65000"/>
                </a:schemeClr>
              </a:gs>
            </a:gsLst>
            <a:lin ang="5400000" scaled="1"/>
          </a:gradFill>
          <a:ln w="635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395513" y="5175414"/>
            <a:ext cx="1442566" cy="324000"/>
          </a:xfrm>
          <a:prstGeom prst="roundRect">
            <a:avLst>
              <a:gd name="adj" fmla="val 2792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050" b="1" spc="-70" dirty="0" err="1" smtClean="0">
                <a:solidFill>
                  <a:schemeClr val="bg1"/>
                </a:solidFill>
                <a:latin typeface="+mn-ea"/>
                <a:ea typeface="+mn-ea"/>
              </a:rPr>
              <a:t>정보계</a:t>
            </a:r>
            <a:r>
              <a:rPr lang="ko-KR" altLang="en-US" sz="1050" b="1" spc="-70" dirty="0" smtClean="0">
                <a:solidFill>
                  <a:schemeClr val="bg1"/>
                </a:solidFill>
                <a:latin typeface="+mn-ea"/>
                <a:ea typeface="+mn-ea"/>
              </a:rPr>
              <a:t> 마스터 플랜</a:t>
            </a:r>
            <a:endParaRPr lang="en-US" altLang="ko-KR" sz="1050" b="1" spc="-7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12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1" name="제목 2"/>
          <p:cNvSpPr txBox="1">
            <a:spLocks/>
          </p:cNvSpPr>
          <p:nvPr/>
        </p:nvSpPr>
        <p:spPr bwMode="gray">
          <a:xfrm>
            <a:off x="7490963" y="280137"/>
            <a:ext cx="20705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400" b="0" spc="-60" dirty="0" smtClean="0">
                <a:latin typeface="+mj-ea"/>
                <a:ea typeface="+mj-ea"/>
                <a:cs typeface="+mn-cs"/>
              </a:rPr>
              <a:t>3. </a:t>
            </a:r>
            <a:r>
              <a:rPr kumimoji="0" lang="ko-KR" altLang="en-US" sz="1400" b="0" spc="-60" dirty="0" smtClean="0">
                <a:latin typeface="+mj-ea"/>
                <a:ea typeface="+mj-ea"/>
                <a:cs typeface="+mn-cs"/>
              </a:rPr>
              <a:t>추진과제</a:t>
            </a:r>
            <a:endParaRPr kumimoji="0" lang="en-US" altLang="ko-KR" sz="1400" b="0" spc="-60" dirty="0">
              <a:latin typeface="+mj-ea"/>
              <a:ea typeface="+mj-ea"/>
              <a:cs typeface="+mn-c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gray">
          <a:xfrm>
            <a:off x="344488" y="800100"/>
            <a:ext cx="9217025" cy="648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08000" tIns="108000" rIns="108000" bIns="10800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1" spc="-70" noProof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GS</a:t>
            </a:r>
            <a:r>
              <a:rPr kumimoji="0" lang="ko-KR" altLang="en-US" sz="1400" b="1" spc="-70" noProof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리테일</a:t>
            </a:r>
            <a:r>
              <a:rPr kumimoji="0" lang="ko-KR" altLang="en-US" sz="1400" b="1" spc="-70" noProof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비즈니스 용어 구축을 위한 </a:t>
            </a:r>
            <a:r>
              <a:rPr kumimoji="0" lang="en-US" altLang="ko-KR" sz="1400" b="1" spc="-70" noProof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TFT</a:t>
            </a:r>
            <a:r>
              <a:rPr kumimoji="0" lang="ko-KR" altLang="en-US" sz="1400" b="1" spc="-70" noProof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중심으로</a:t>
            </a:r>
            <a:r>
              <a:rPr kumimoji="0" lang="en-US" altLang="ko-KR" sz="1400" b="1" spc="-70" noProof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400" b="1" spc="-70" noProof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전사</a:t>
            </a:r>
            <a:r>
              <a:rPr kumimoji="0" lang="en-US" altLang="ko-KR" sz="1400" b="1" spc="-70" noProof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/BU </a:t>
            </a:r>
            <a:r>
              <a:rPr kumimoji="0" lang="ko-KR" altLang="en-US" sz="1400" b="1" spc="-70" noProof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별 </a:t>
            </a:r>
            <a:r>
              <a:rPr kumimoji="0" lang="ko-KR" altLang="en-US" sz="14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 용어 구축 확대 추진 및 지표에 대한 산출 기준 상세</a:t>
            </a:r>
            <a:r>
              <a:rPr kumimoji="0" lang="en-US" altLang="ko-KR" sz="14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4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명확화</a:t>
            </a:r>
            <a:endParaRPr kumimoji="0" lang="ko-KR" altLang="en-US" sz="1400" b="1" i="0" u="none" strike="noStrike" kern="1200" cap="none" spc="-7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44488" y="1634822"/>
            <a:ext cx="3420076" cy="750062"/>
            <a:chOff x="344488" y="1634822"/>
            <a:chExt cx="3420076" cy="750062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44488" y="1634822"/>
              <a:ext cx="684076" cy="7500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과제명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028564" y="1634822"/>
              <a:ext cx="2736000" cy="7500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4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용어 </a:t>
              </a:r>
              <a:r>
                <a:rPr lang="ko-KR" altLang="en-US" sz="1400" b="1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구축 확대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838575" y="1634822"/>
            <a:ext cx="5722939" cy="750062"/>
            <a:chOff x="3838575" y="1634822"/>
            <a:chExt cx="5722939" cy="75006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3838575" y="1634822"/>
              <a:ext cx="684076" cy="7500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</a:t>
              </a:r>
              <a: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정의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522652" y="1634822"/>
              <a:ext cx="5038862" cy="7500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전사 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TFT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중심으로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전사 및 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BU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별 비즈니스 표준 용어 구축 확대 및 지표 상세화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명확화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표준 용어 활용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·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확산 기반 마련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44488" y="2448906"/>
            <a:ext cx="5544616" cy="3118338"/>
            <a:chOff x="344488" y="2470902"/>
            <a:chExt cx="5544616" cy="3118338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344488" y="2470902"/>
              <a:ext cx="5544616" cy="36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 개요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44488" y="2830902"/>
              <a:ext cx="5544616" cy="2758338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961110" y="2448906"/>
            <a:ext cx="3600402" cy="3103852"/>
            <a:chOff x="5961110" y="2470902"/>
            <a:chExt cx="3600402" cy="3103852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5961111" y="2470902"/>
              <a:ext cx="3600401" cy="36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주요 개선 방향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961110" y="2816416"/>
              <a:ext cx="3600401" cy="275833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전사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/BU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별 비즈니스 용어 구축 확대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특히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지표에 대한 산출 기준 상세화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명확화 → 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TFT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통한 검증 필수</a:t>
              </a:r>
              <a:endParaRPr lang="en-US" altLang="ko-KR" sz="1200" spc="-7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44488" y="5631266"/>
            <a:ext cx="4572076" cy="750062"/>
            <a:chOff x="344488" y="1634822"/>
            <a:chExt cx="4572076" cy="750062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344488" y="1634822"/>
              <a:ext cx="684076" cy="7500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</a:t>
              </a:r>
              <a: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1028564" y="1634822"/>
              <a:ext cx="3888000" cy="7500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전사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/BU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표준 비즈니스 활용에 따른 의사소통 효율화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지표 산출 기준 정립에 따른 분석 및 의사결정 효율성 강화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990139" y="5631266"/>
            <a:ext cx="4572076" cy="750062"/>
            <a:chOff x="344488" y="1634822"/>
            <a:chExt cx="4572076" cy="750062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344488" y="1634822"/>
              <a:ext cx="684076" cy="7500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고려</a:t>
              </a:r>
              <a: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사항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028564" y="1634822"/>
              <a:ext cx="3888000" cy="7500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용어 구축을 위하여 「전사 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TFT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구성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·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운영」 필수 → 전사적 공감대 형성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0" name="모서리가 둥근 직사각형 79"/>
          <p:cNvSpPr/>
          <p:nvPr/>
        </p:nvSpPr>
        <p:spPr>
          <a:xfrm>
            <a:off x="560512" y="2996952"/>
            <a:ext cx="2735376" cy="1980220"/>
          </a:xfrm>
          <a:prstGeom prst="roundRect">
            <a:avLst>
              <a:gd name="adj" fmla="val 1151"/>
            </a:avLst>
          </a:prstGeom>
          <a:solidFill>
            <a:schemeClr val="accent1">
              <a:lumMod val="20000"/>
              <a:lumOff val="80000"/>
              <a:alpha val="30000"/>
            </a:schemeClr>
          </a:solidFill>
          <a:ln w="3175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108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050" b="1" dirty="0" smtClean="0">
                <a:latin typeface="+mn-ea"/>
                <a:ea typeface="+mn-ea"/>
              </a:rPr>
              <a:t>비즈니스 용어 구축 </a:t>
            </a:r>
            <a:r>
              <a:rPr lang="en-US" altLang="ko-KR" sz="1050" b="1" dirty="0" smtClean="0">
                <a:latin typeface="+mn-ea"/>
                <a:ea typeface="+mn-ea"/>
              </a:rPr>
              <a:t>TFT</a:t>
            </a:r>
            <a:endParaRPr lang="en-US" altLang="ko-KR" sz="1050" b="1" dirty="0">
              <a:latin typeface="+mn-ea"/>
              <a:ea typeface="+mn-ea"/>
            </a:endParaRPr>
          </a:p>
        </p:txBody>
      </p:sp>
      <p:pic>
        <p:nvPicPr>
          <p:cNvPr id="65" name="그래픽 48" descr="사무직 근로자">
            <a:extLst>
              <a:ext uri="{FF2B5EF4-FFF2-40B4-BE49-F238E27FC236}">
                <a16:creationId xmlns:a16="http://schemas.microsoft.com/office/drawing/2014/main" id="{6644F5A1-671B-4BB4-B238-B238CEF4FD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0"/>
              </a:ext>
            </a:extLst>
          </a:blip>
          <a:stretch>
            <a:fillRect/>
          </a:stretch>
        </p:blipFill>
        <p:spPr>
          <a:xfrm>
            <a:off x="788786" y="3239347"/>
            <a:ext cx="396000" cy="39600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 bwMode="gray">
          <a:xfrm>
            <a:off x="785621" y="3573016"/>
            <a:ext cx="402331" cy="222754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ts val="1000"/>
              </a:lnSpc>
              <a:spcBef>
                <a:spcPts val="200"/>
              </a:spcBef>
            </a:pPr>
            <a:r>
              <a:rPr lang="ko-KR" altLang="en-US" sz="900" spc="-40" dirty="0" smtClean="0">
                <a:latin typeface="+mn-ea"/>
                <a:ea typeface="+mn-ea"/>
              </a:rPr>
              <a:t>현업</a:t>
            </a:r>
            <a:endParaRPr lang="ko-KR" altLang="en-US" sz="900" spc="-40" dirty="0">
              <a:latin typeface="+mn-ea"/>
              <a:ea typeface="+mn-ea"/>
            </a:endParaRPr>
          </a:p>
        </p:txBody>
      </p:sp>
      <p:pic>
        <p:nvPicPr>
          <p:cNvPr id="83" name="그래픽 48" descr="사무직 근로자">
            <a:extLst>
              <a:ext uri="{FF2B5EF4-FFF2-40B4-BE49-F238E27FC236}">
                <a16:creationId xmlns:a16="http://schemas.microsoft.com/office/drawing/2014/main" id="{6644F5A1-671B-4BB4-B238-B238CEF4FD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0"/>
              </a:ext>
            </a:extLst>
          </a:blip>
          <a:stretch>
            <a:fillRect/>
          </a:stretch>
        </p:blipFill>
        <p:spPr>
          <a:xfrm>
            <a:off x="1430529" y="3239347"/>
            <a:ext cx="396000" cy="396000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 bwMode="gray">
          <a:xfrm>
            <a:off x="1427364" y="3573016"/>
            <a:ext cx="402331" cy="222754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ts val="1000"/>
              </a:lnSpc>
              <a:spcBef>
                <a:spcPts val="200"/>
              </a:spcBef>
            </a:pPr>
            <a:r>
              <a:rPr lang="ko-KR" altLang="en-US" sz="900" spc="-40" dirty="0" smtClean="0">
                <a:latin typeface="+mn-ea"/>
                <a:ea typeface="+mn-ea"/>
              </a:rPr>
              <a:t>현업</a:t>
            </a:r>
            <a:endParaRPr lang="ko-KR" altLang="en-US" sz="900" spc="-40" dirty="0">
              <a:latin typeface="+mn-ea"/>
              <a:ea typeface="+mn-ea"/>
            </a:endParaRPr>
          </a:p>
        </p:txBody>
      </p:sp>
      <p:pic>
        <p:nvPicPr>
          <p:cNvPr id="89" name="그래픽 48" descr="사무직 근로자">
            <a:extLst>
              <a:ext uri="{FF2B5EF4-FFF2-40B4-BE49-F238E27FC236}">
                <a16:creationId xmlns:a16="http://schemas.microsoft.com/office/drawing/2014/main" id="{6644F5A1-671B-4BB4-B238-B238CEF4FD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0"/>
              </a:ext>
            </a:extLst>
          </a:blip>
          <a:stretch>
            <a:fillRect/>
          </a:stretch>
        </p:blipFill>
        <p:spPr>
          <a:xfrm>
            <a:off x="2098145" y="3239347"/>
            <a:ext cx="396000" cy="396000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 bwMode="gray">
          <a:xfrm>
            <a:off x="2094980" y="3573016"/>
            <a:ext cx="402331" cy="222754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ts val="1000"/>
              </a:lnSpc>
              <a:spcBef>
                <a:spcPts val="200"/>
              </a:spcBef>
            </a:pPr>
            <a:r>
              <a:rPr lang="ko-KR" altLang="en-US" sz="900" spc="-40" dirty="0" smtClean="0">
                <a:latin typeface="+mn-ea"/>
                <a:ea typeface="+mn-ea"/>
              </a:rPr>
              <a:t>현업</a:t>
            </a:r>
            <a:endParaRPr lang="ko-KR" altLang="en-US" sz="900" spc="-40" dirty="0">
              <a:latin typeface="+mn-ea"/>
              <a:ea typeface="+mn-ea"/>
            </a:endParaRPr>
          </a:p>
        </p:txBody>
      </p:sp>
      <p:sp>
        <p:nvSpPr>
          <p:cNvPr id="94" name="TextBox 93"/>
          <p:cNvSpPr txBox="1"/>
          <p:nvPr/>
        </p:nvSpPr>
        <p:spPr bwMode="gray">
          <a:xfrm>
            <a:off x="2752713" y="3573016"/>
            <a:ext cx="262870" cy="222754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ts val="1000"/>
              </a:lnSpc>
              <a:spcBef>
                <a:spcPts val="200"/>
              </a:spcBef>
            </a:pPr>
            <a:r>
              <a:rPr lang="en-US" altLang="ko-KR" sz="900" spc="-40" dirty="0" smtClean="0">
                <a:latin typeface="+mn-ea"/>
                <a:ea typeface="+mn-ea"/>
              </a:rPr>
              <a:t>IT</a:t>
            </a:r>
            <a:endParaRPr lang="ko-KR" altLang="en-US" sz="900" spc="-40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674370" y="4077073"/>
            <a:ext cx="2507661" cy="804994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 bwMode="gray">
          <a:xfrm>
            <a:off x="596086" y="3753036"/>
            <a:ext cx="2658915" cy="299295"/>
          </a:xfrm>
          <a:prstGeom prst="rect">
            <a:avLst/>
          </a:prstGeom>
          <a:noFill/>
        </p:spPr>
        <p:txBody>
          <a:bodyPr wrap="none" lIns="72000" tIns="72000" rIns="72000" bIns="720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ko-KR" sz="1000" b="1" i="1" dirty="0" smtClean="0">
                <a:solidFill>
                  <a:srgbClr val="0070C0"/>
                </a:solidFill>
                <a:latin typeface="+mn-ea"/>
                <a:ea typeface="+mn-ea"/>
              </a:rPr>
              <a:t>TFT</a:t>
            </a:r>
            <a:r>
              <a:rPr lang="ko-KR" altLang="en-US" sz="1000" b="1" i="1" dirty="0" smtClean="0">
                <a:solidFill>
                  <a:srgbClr val="0070C0"/>
                </a:solidFill>
                <a:latin typeface="+mn-ea"/>
                <a:ea typeface="+mn-ea"/>
              </a:rPr>
              <a:t>를 통한 전사</a:t>
            </a:r>
            <a:r>
              <a:rPr lang="en-US" altLang="ko-KR" sz="1000" b="1" i="1" dirty="0" smtClean="0">
                <a:solidFill>
                  <a:srgbClr val="0070C0"/>
                </a:solidFill>
                <a:latin typeface="+mn-ea"/>
                <a:ea typeface="+mn-ea"/>
              </a:rPr>
              <a:t>/BU </a:t>
            </a:r>
            <a:r>
              <a:rPr lang="ko-KR" altLang="en-US" sz="1000" b="1" i="1" dirty="0" smtClean="0">
                <a:solidFill>
                  <a:srgbClr val="0070C0"/>
                </a:solidFill>
                <a:latin typeface="+mn-ea"/>
                <a:ea typeface="+mn-ea"/>
              </a:rPr>
              <a:t>별 비즈니스 용어 구축</a:t>
            </a:r>
            <a:endParaRPr lang="ko-KR" altLang="en-US" sz="1000" b="1" i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3616404" y="3717086"/>
            <a:ext cx="1145573" cy="972000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  <a:alpha val="20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108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메타관리시스템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</a:b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(SMETA)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3584549" y="4121921"/>
            <a:ext cx="1209283" cy="599176"/>
            <a:chOff x="304800" y="2996952"/>
            <a:chExt cx="1209283" cy="599176"/>
          </a:xfrm>
        </p:grpSpPr>
        <p:pic>
          <p:nvPicPr>
            <p:cNvPr id="105" name="그래픽 148" descr="데이터베이스">
              <a:extLst>
                <a:ext uri="{FF2B5EF4-FFF2-40B4-BE49-F238E27FC236}">
                  <a16:creationId xmlns:a16="http://schemas.microsoft.com/office/drawing/2014/main" id="{9E412D7A-9E5C-47E2-AE6D-EE592333A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49"/>
                </a:ext>
              </a:extLst>
            </a:blip>
            <a:stretch>
              <a:fillRect/>
            </a:stretch>
          </p:blipFill>
          <p:spPr>
            <a:xfrm>
              <a:off x="693440" y="2996952"/>
              <a:ext cx="432000" cy="432000"/>
            </a:xfrm>
            <a:prstGeom prst="rect">
              <a:avLst/>
            </a:prstGeom>
          </p:spPr>
        </p:pic>
        <p:sp>
          <p:nvSpPr>
            <p:cNvPr id="106" name="TextBox 105"/>
            <p:cNvSpPr txBox="1"/>
            <p:nvPr/>
          </p:nvSpPr>
          <p:spPr bwMode="gray">
            <a:xfrm>
              <a:off x="304800" y="3378503"/>
              <a:ext cx="1209283" cy="217625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00"/>
                </a:spcBef>
              </a:pPr>
              <a:r>
                <a:rPr lang="ko-KR" altLang="en-US" sz="800" dirty="0" smtClean="0">
                  <a:latin typeface="+mn-ea"/>
                  <a:ea typeface="+mn-ea"/>
                </a:rPr>
                <a:t>비즈니스 용어사전 </a:t>
              </a:r>
              <a:r>
                <a:rPr lang="en-US" altLang="ko-KR" sz="800" dirty="0" smtClean="0">
                  <a:latin typeface="+mn-ea"/>
                  <a:ea typeface="+mn-ea"/>
                </a:rPr>
                <a:t>DB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  <p:sp>
        <p:nvSpPr>
          <p:cNvPr id="107" name="오른쪽 화살표 106"/>
          <p:cNvSpPr/>
          <p:nvPr/>
        </p:nvSpPr>
        <p:spPr>
          <a:xfrm>
            <a:off x="3229106" y="3954338"/>
            <a:ext cx="520801" cy="49749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5329854" y="3117562"/>
            <a:ext cx="417166" cy="612176"/>
            <a:chOff x="2217340" y="3926326"/>
            <a:chExt cx="417166" cy="612176"/>
          </a:xfrm>
        </p:grpSpPr>
        <p:pic>
          <p:nvPicPr>
            <p:cNvPr id="109" name="그래픽 48" descr="사무직 근로자">
              <a:extLst>
                <a:ext uri="{FF2B5EF4-FFF2-40B4-BE49-F238E27FC236}">
                  <a16:creationId xmlns:a16="http://schemas.microsoft.com/office/drawing/2014/main" id="{6644F5A1-671B-4BB4-B238-B238CEF4F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0"/>
                </a:ext>
              </a:extLst>
            </a:blip>
            <a:stretch>
              <a:fillRect/>
            </a:stretch>
          </p:blipFill>
          <p:spPr>
            <a:xfrm>
              <a:off x="2217340" y="3926326"/>
              <a:ext cx="396000" cy="396000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 bwMode="gray">
            <a:xfrm>
              <a:off x="2232175" y="4315748"/>
              <a:ext cx="402331" cy="222754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>
              <a:spAutoFit/>
            </a:bodyPr>
            <a:lstStyle/>
            <a:p>
              <a:pPr algn="ctr">
                <a:lnSpc>
                  <a:spcPts val="1000"/>
                </a:lnSpc>
                <a:spcBef>
                  <a:spcPts val="200"/>
                </a:spcBef>
              </a:pPr>
              <a:r>
                <a:rPr lang="ko-KR" altLang="en-US" sz="900" spc="-40" dirty="0" smtClean="0">
                  <a:latin typeface="+mn-ea"/>
                  <a:ea typeface="+mn-ea"/>
                </a:rPr>
                <a:t>현업</a:t>
              </a:r>
              <a:endParaRPr lang="ko-KR" altLang="en-US" sz="900" spc="-40" dirty="0">
                <a:latin typeface="+mn-ea"/>
                <a:ea typeface="+mn-ea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5329854" y="3759281"/>
            <a:ext cx="417167" cy="612176"/>
            <a:chOff x="2217340" y="3926326"/>
            <a:chExt cx="417167" cy="612176"/>
          </a:xfrm>
        </p:grpSpPr>
        <p:pic>
          <p:nvPicPr>
            <p:cNvPr id="112" name="그래픽 48" descr="사무직 근로자">
              <a:extLst>
                <a:ext uri="{FF2B5EF4-FFF2-40B4-BE49-F238E27FC236}">
                  <a16:creationId xmlns:a16="http://schemas.microsoft.com/office/drawing/2014/main" id="{6644F5A1-671B-4BB4-B238-B238CEF4F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0"/>
                </a:ext>
              </a:extLst>
            </a:blip>
            <a:stretch>
              <a:fillRect/>
            </a:stretch>
          </p:blipFill>
          <p:spPr>
            <a:xfrm>
              <a:off x="2217340" y="3926326"/>
              <a:ext cx="396000" cy="396000"/>
            </a:xfrm>
            <a:prstGeom prst="rect">
              <a:avLst/>
            </a:prstGeom>
          </p:spPr>
        </p:pic>
        <p:sp>
          <p:nvSpPr>
            <p:cNvPr id="113" name="TextBox 112"/>
            <p:cNvSpPr txBox="1"/>
            <p:nvPr/>
          </p:nvSpPr>
          <p:spPr bwMode="gray">
            <a:xfrm>
              <a:off x="2232175" y="4315748"/>
              <a:ext cx="402332" cy="222754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>
              <a:spAutoFit/>
            </a:bodyPr>
            <a:lstStyle/>
            <a:p>
              <a:pPr algn="ctr">
                <a:lnSpc>
                  <a:spcPts val="1000"/>
                </a:lnSpc>
                <a:spcBef>
                  <a:spcPts val="200"/>
                </a:spcBef>
              </a:pPr>
              <a:r>
                <a:rPr lang="ko-KR" altLang="en-US" sz="900" spc="-40" dirty="0" smtClean="0">
                  <a:latin typeface="+mn-ea"/>
                  <a:ea typeface="+mn-ea"/>
                </a:rPr>
                <a:t>분석</a:t>
              </a:r>
              <a:endParaRPr lang="ko-KR" altLang="en-US" sz="900" spc="-40" dirty="0">
                <a:latin typeface="+mn-ea"/>
                <a:ea typeface="+mn-ea"/>
              </a:endParaRPr>
            </a:p>
          </p:txBody>
        </p:sp>
      </p:grpSp>
      <p:sp>
        <p:nvSpPr>
          <p:cNvPr id="116" name="TextBox 115"/>
          <p:cNvSpPr txBox="1"/>
          <p:nvPr/>
        </p:nvSpPr>
        <p:spPr bwMode="gray">
          <a:xfrm>
            <a:off x="5173168" y="4790422"/>
            <a:ext cx="745374" cy="222754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ts val="1000"/>
              </a:lnSpc>
              <a:spcBef>
                <a:spcPts val="200"/>
              </a:spcBef>
            </a:pPr>
            <a:r>
              <a:rPr lang="en-US" altLang="ko-KR" sz="900" spc="-40" dirty="0" smtClean="0">
                <a:latin typeface="+mn-ea"/>
                <a:ea typeface="+mn-ea"/>
              </a:rPr>
              <a:t>IT</a:t>
            </a:r>
            <a:r>
              <a:rPr lang="ko-KR" altLang="en-US" sz="900" spc="-40" dirty="0" smtClean="0">
                <a:latin typeface="+mn-ea"/>
                <a:ea typeface="+mn-ea"/>
              </a:rPr>
              <a:t>관리</a:t>
            </a:r>
            <a:r>
              <a:rPr lang="en-US" altLang="ko-KR" sz="900" spc="-40" dirty="0" smtClean="0">
                <a:latin typeface="+mn-ea"/>
                <a:ea typeface="+mn-ea"/>
              </a:rPr>
              <a:t>/</a:t>
            </a:r>
            <a:r>
              <a:rPr lang="ko-KR" altLang="en-US" sz="900" spc="-40" dirty="0" smtClean="0">
                <a:latin typeface="+mn-ea"/>
                <a:ea typeface="+mn-ea"/>
              </a:rPr>
              <a:t>지원</a:t>
            </a:r>
            <a:endParaRPr lang="ko-KR" altLang="en-US" sz="900" spc="-40" dirty="0">
              <a:latin typeface="+mn-ea"/>
              <a:ea typeface="+mn-ea"/>
            </a:endParaRPr>
          </a:p>
        </p:txBody>
      </p:sp>
      <p:cxnSp>
        <p:nvCxnSpPr>
          <p:cNvPr id="120" name="꺾인 연결선 119"/>
          <p:cNvCxnSpPr>
            <a:stCxn id="110" idx="1"/>
          </p:cNvCxnSpPr>
          <p:nvPr/>
        </p:nvCxnSpPr>
        <p:spPr>
          <a:xfrm flipH="1">
            <a:off x="4749390" y="3618361"/>
            <a:ext cx="595299" cy="392227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19"/>
          <p:cNvCxnSpPr>
            <a:endCxn id="103" idx="3"/>
          </p:cNvCxnSpPr>
          <p:nvPr/>
        </p:nvCxnSpPr>
        <p:spPr>
          <a:xfrm flipH="1">
            <a:off x="4761977" y="4133550"/>
            <a:ext cx="582712" cy="69536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19"/>
          <p:cNvCxnSpPr/>
          <p:nvPr/>
        </p:nvCxnSpPr>
        <p:spPr>
          <a:xfrm flipH="1" flipV="1">
            <a:off x="4761978" y="4380510"/>
            <a:ext cx="567876" cy="236490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 bwMode="gray">
          <a:xfrm>
            <a:off x="3505631" y="2994033"/>
            <a:ext cx="1479106" cy="499349"/>
          </a:xfrm>
          <a:prstGeom prst="rect">
            <a:avLst/>
          </a:prstGeom>
          <a:noFill/>
        </p:spPr>
        <p:txBody>
          <a:bodyPr wrap="none" lIns="72000" tIns="72000" rIns="72000" bIns="720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ko-KR" altLang="en-US" sz="1150" b="1" i="1" dirty="0" smtClean="0">
                <a:solidFill>
                  <a:srgbClr val="0070C0"/>
                </a:solidFill>
                <a:latin typeface="+mn-ea"/>
                <a:ea typeface="+mn-ea"/>
              </a:rPr>
              <a:t>표준 비즈니스 용어 </a:t>
            </a:r>
            <a:r>
              <a:rPr lang="en-US" altLang="ko-KR" sz="1150" b="1" i="1" dirty="0" smtClean="0">
                <a:solidFill>
                  <a:srgbClr val="0070C0"/>
                </a:solidFill>
                <a:latin typeface="+mn-ea"/>
                <a:ea typeface="+mn-ea"/>
              </a:rPr>
              <a:t/>
            </a:r>
            <a:br>
              <a:rPr lang="en-US" altLang="ko-KR" sz="1150" b="1" i="1" dirty="0" smtClean="0">
                <a:solidFill>
                  <a:srgbClr val="0070C0"/>
                </a:solidFill>
                <a:latin typeface="+mn-ea"/>
                <a:ea typeface="+mn-ea"/>
              </a:rPr>
            </a:br>
            <a:r>
              <a:rPr lang="ko-KR" altLang="en-US" sz="1150" b="1" i="1" dirty="0" smtClean="0">
                <a:solidFill>
                  <a:srgbClr val="0070C0"/>
                </a:solidFill>
                <a:latin typeface="+mn-ea"/>
                <a:ea typeface="+mn-ea"/>
              </a:rPr>
              <a:t>참조</a:t>
            </a:r>
            <a:r>
              <a:rPr lang="en-US" altLang="ko-KR" sz="1150" b="1" i="1" dirty="0" smtClean="0">
                <a:solidFill>
                  <a:srgbClr val="0070C0"/>
                </a:solidFill>
                <a:latin typeface="+mn-ea"/>
                <a:ea typeface="+mn-ea"/>
              </a:rPr>
              <a:t>/</a:t>
            </a:r>
            <a:r>
              <a:rPr lang="ko-KR" altLang="en-US" sz="1150" b="1" i="1" dirty="0" smtClean="0">
                <a:solidFill>
                  <a:srgbClr val="0070C0"/>
                </a:solidFill>
                <a:latin typeface="+mn-ea"/>
                <a:ea typeface="+mn-ea"/>
              </a:rPr>
              <a:t>활용</a:t>
            </a:r>
            <a:endParaRPr lang="ko-KR" altLang="en-US" sz="1150" b="1" i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62" name="Title 1"/>
          <p:cNvSpPr txBox="1">
            <a:spLocks/>
          </p:cNvSpPr>
          <p:nvPr/>
        </p:nvSpPr>
        <p:spPr bwMode="gray">
          <a:xfrm>
            <a:off x="344488" y="40410"/>
            <a:ext cx="6805891" cy="58477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spc="-150" dirty="0" smtClean="0">
                <a:latin typeface="+mj-ea"/>
                <a:cs typeface="Arial" panose="020B0604020202020204" pitchFamily="34" charset="0"/>
              </a:rPr>
              <a:t>3.2. </a:t>
            </a:r>
            <a:r>
              <a:rPr lang="ko-KR" altLang="en-US" sz="1500" b="1" spc="-150" dirty="0" err="1" smtClean="0">
                <a:latin typeface="+mj-ea"/>
                <a:cs typeface="Arial" panose="020B0604020202020204" pitchFamily="34" charset="0"/>
              </a:rPr>
              <a:t>정보계</a:t>
            </a:r>
            <a:r>
              <a:rPr lang="ko-KR" altLang="en-US" sz="1500" b="1" spc="-150" dirty="0" smtClean="0">
                <a:latin typeface="+mj-ea"/>
                <a:cs typeface="Arial" panose="020B0604020202020204" pitchFamily="34" charset="0"/>
              </a:rPr>
              <a:t> 마스터 플랜 기반 거버넌스 확산</a:t>
            </a:r>
            <a:endParaRPr lang="en-US" altLang="ko-KR" sz="1500" b="1" spc="-150" dirty="0" smtClean="0">
              <a:latin typeface="+mj-ea"/>
              <a:cs typeface="Arial" panose="020B0604020202020204" pitchFamily="34" charset="0"/>
            </a:endParaRPr>
          </a:p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3.2.4.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비즈니스 용어 구축 확대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 bwMode="gray">
          <a:xfrm>
            <a:off x="3860653" y="5010331"/>
            <a:ext cx="1335089" cy="299295"/>
          </a:xfrm>
          <a:prstGeom prst="rect">
            <a:avLst/>
          </a:prstGeom>
          <a:noFill/>
        </p:spPr>
        <p:txBody>
          <a:bodyPr wrap="square" lIns="36000" tIns="72000" rIns="36000" bIns="720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ko-KR" altLang="en-US" sz="1000" b="1" spc="-40" dirty="0" smtClean="0">
                <a:latin typeface="+mn-ea"/>
                <a:ea typeface="+mn-ea"/>
              </a:rPr>
              <a:t>추진 사항 참조</a:t>
            </a:r>
            <a:r>
              <a:rPr lang="en-US" altLang="ko-KR" sz="1000" b="1" spc="-40" dirty="0" smtClean="0">
                <a:latin typeface="+mn-ea"/>
                <a:ea typeface="+mn-ea"/>
              </a:rPr>
              <a:t>/</a:t>
            </a:r>
            <a:r>
              <a:rPr lang="ko-KR" altLang="en-US" sz="1000" b="1" spc="-40" dirty="0" smtClean="0">
                <a:latin typeface="+mn-ea"/>
                <a:ea typeface="+mn-ea"/>
              </a:rPr>
              <a:t>준용</a:t>
            </a:r>
            <a:endParaRPr lang="ko-KR" altLang="en-US" sz="1000" b="1" spc="-40" dirty="0">
              <a:latin typeface="+mn-ea"/>
              <a:ea typeface="+mn-ea"/>
            </a:endParaRPr>
          </a:p>
        </p:txBody>
      </p:sp>
      <p:pic>
        <p:nvPicPr>
          <p:cNvPr id="73" name="그래픽 46" descr="프로그래머">
            <a:extLst>
              <a:ext uri="{FF2B5EF4-FFF2-40B4-BE49-F238E27FC236}">
                <a16:creationId xmlns:a16="http://schemas.microsoft.com/office/drawing/2014/main" id="{E615E045-2593-4A57-9935-6936BF790C6F}"/>
              </a:ext>
            </a:extLst>
          </p:cNvPr>
          <p:cNvPicPr>
            <a:picLocks noChangeAspect="1"/>
          </p:cNvPicPr>
          <p:nvPr/>
        </p:nvPicPr>
        <p:blipFill>
          <a:blip r:embed="rId15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2686148" y="3239347"/>
            <a:ext cx="396000" cy="396000"/>
          </a:xfrm>
          <a:prstGeom prst="rect">
            <a:avLst/>
          </a:prstGeom>
        </p:spPr>
      </p:pic>
      <p:pic>
        <p:nvPicPr>
          <p:cNvPr id="74" name="그래픽 46" descr="프로그래머">
            <a:extLst>
              <a:ext uri="{FF2B5EF4-FFF2-40B4-BE49-F238E27FC236}">
                <a16:creationId xmlns:a16="http://schemas.microsoft.com/office/drawing/2014/main" id="{E615E045-2593-4A57-9935-6936BF790C6F}"/>
              </a:ext>
            </a:extLst>
          </p:cNvPr>
          <p:cNvPicPr>
            <a:picLocks noChangeAspect="1"/>
          </p:cNvPicPr>
          <p:nvPr/>
        </p:nvPicPr>
        <p:blipFill>
          <a:blip r:embed="rId15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5329854" y="4352616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2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3.3.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상품 데이터 표준화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13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1" name="제목 2"/>
          <p:cNvSpPr txBox="1">
            <a:spLocks/>
          </p:cNvSpPr>
          <p:nvPr/>
        </p:nvSpPr>
        <p:spPr bwMode="gray">
          <a:xfrm>
            <a:off x="7490963" y="280137"/>
            <a:ext cx="20705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400" b="0" spc="-60" dirty="0" smtClean="0">
                <a:latin typeface="+mj-ea"/>
                <a:ea typeface="+mj-ea"/>
                <a:cs typeface="+mn-cs"/>
              </a:rPr>
              <a:t>3. </a:t>
            </a:r>
            <a:r>
              <a:rPr kumimoji="0" lang="ko-KR" altLang="en-US" sz="1400" b="0" spc="-60" dirty="0" smtClean="0">
                <a:latin typeface="+mj-ea"/>
                <a:ea typeface="+mj-ea"/>
                <a:cs typeface="+mn-cs"/>
              </a:rPr>
              <a:t>추진과제</a:t>
            </a:r>
            <a:endParaRPr kumimoji="0" lang="en-US" altLang="ko-KR" sz="1400" b="0" spc="-60" dirty="0">
              <a:latin typeface="+mj-ea"/>
              <a:ea typeface="+mj-ea"/>
              <a:cs typeface="+mn-c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gray">
          <a:xfrm>
            <a:off x="344488" y="800100"/>
            <a:ext cx="9217025" cy="648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08000" tIns="108000" rIns="108000" bIns="10800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fontAlgn="auto" latinLnBrk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kumimoji="0" lang="ko-KR" altLang="en-US" sz="1400" b="1" spc="-90" dirty="0">
                <a:latin typeface="맑은 고딕" panose="020B0503020000020004" pitchFamily="50" charset="-127"/>
              </a:rPr>
              <a:t>데이터 관리 기반조성 이후 데이터 활용가치를 극대화하기 </a:t>
            </a:r>
            <a:r>
              <a:rPr kumimoji="0" lang="ko-KR" altLang="en-US" sz="1400" b="1" spc="-90" dirty="0" smtClean="0">
                <a:latin typeface="맑은 고딕" panose="020B0503020000020004" pitchFamily="50" charset="-127"/>
              </a:rPr>
              <a:t>위해 상품 데이터를 표준화함으로써</a:t>
            </a:r>
            <a:r>
              <a:rPr kumimoji="0" lang="en-US" altLang="ko-KR" sz="1400" b="1" spc="-90" dirty="0" smtClean="0">
                <a:latin typeface="맑은 고딕" panose="020B0503020000020004" pitchFamily="50" charset="-127"/>
              </a:rPr>
              <a:t>,</a:t>
            </a:r>
            <a:r>
              <a:rPr kumimoji="0" lang="ko-KR" altLang="en-US" sz="1400" b="1" spc="-90" dirty="0" smtClean="0">
                <a:latin typeface="맑은 고딕" panose="020B0503020000020004" pitchFamily="50" charset="-127"/>
              </a:rPr>
              <a:t> </a:t>
            </a:r>
            <a:r>
              <a:rPr kumimoji="0" lang="ko-KR" altLang="en-US" sz="1400" b="1" spc="-70" dirty="0" smtClean="0">
                <a:latin typeface="맑은 고딕" panose="020B0503020000020004" pitchFamily="50" charset="-127"/>
              </a:rPr>
              <a:t>일원화된 상품 데이터의 효과적 활용 기반 확보</a:t>
            </a:r>
            <a:endParaRPr kumimoji="0" lang="ko-KR" altLang="en-US" sz="1400" b="1" spc="-70" dirty="0">
              <a:latin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44488" y="1634822"/>
            <a:ext cx="3420076" cy="750062"/>
            <a:chOff x="344488" y="1634822"/>
            <a:chExt cx="3420076" cy="750062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44488" y="1634822"/>
              <a:ext cx="684076" cy="7500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과제명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028564" y="1634822"/>
              <a:ext cx="2736000" cy="7500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4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 데이터 표준화</a:t>
              </a:r>
              <a:endParaRPr lang="en-US" altLang="ko-KR" sz="14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838575" y="1634822"/>
            <a:ext cx="5722939" cy="750062"/>
            <a:chOff x="3838575" y="1634822"/>
            <a:chExt cx="5722939" cy="75006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3838575" y="1634822"/>
              <a:ext cx="684076" cy="7500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</a:t>
              </a:r>
              <a: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정의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522652" y="1634822"/>
              <a:ext cx="5038862" cy="7500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전사 업무 전반에 걸친 대표성</a:t>
              </a:r>
              <a:r>
                <a:rPr lang="en-US" altLang="ko-KR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신뢰성</a:t>
              </a:r>
              <a:r>
                <a:rPr lang="en-US" altLang="ko-KR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정확성이 특히 요구되는 ‘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 카탈로그 코드’ 에 대한 전사 데이터 표준화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44488" y="2448906"/>
            <a:ext cx="5544616" cy="3118338"/>
            <a:chOff x="344488" y="2470902"/>
            <a:chExt cx="5544616" cy="3118338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344488" y="2470902"/>
              <a:ext cx="5544616" cy="36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 개요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44488" y="2830902"/>
              <a:ext cx="5544616" cy="2758338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961110" y="2448906"/>
            <a:ext cx="3600402" cy="3103852"/>
            <a:chOff x="5961110" y="2470902"/>
            <a:chExt cx="3600402" cy="3103852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5961111" y="2470902"/>
              <a:ext cx="3600401" cy="36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주요 개선 방향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961110" y="2816416"/>
              <a:ext cx="3600401" cy="275833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 카탈로그 코드 통합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표준화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표준 상품 카탈로그와 </a:t>
              </a:r>
              <a:r>
                <a:rPr lang="ko-KR" altLang="en-US" sz="1200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기간계</a:t>
              </a:r>
              <a:r>
                <a:rPr lang="en-US" altLang="ko-KR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spc="-7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정보계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旣사용 </a:t>
              </a:r>
              <a:r>
                <a:rPr lang="ko-KR" altLang="en-US" sz="1200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상품코드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매핑 관리</a:t>
              </a:r>
              <a:endParaRPr lang="ko-KR" altLang="en-US" sz="1200" spc="-7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 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등 전사 마스터데이터 관리 프로세스 정립</a:t>
              </a:r>
              <a:r>
                <a:rPr lang="en-US" altLang="ko-KR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(R&amp;R, 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 등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altLang="ko-KR" sz="1200" spc="-7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44488" y="5631266"/>
            <a:ext cx="4572076" cy="750062"/>
            <a:chOff x="344488" y="1634822"/>
            <a:chExt cx="4572076" cy="750062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344488" y="1634822"/>
              <a:ext cx="684076" cy="7500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</a:t>
              </a:r>
              <a: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1028564" y="1634822"/>
              <a:ext cx="3888000" cy="7500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등 관련 분야의 데이터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극대화를 위한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일원화된 상품 관리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검증 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기반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확보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정확한 데이터에 기반한 의사결정 지원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가능</a:t>
              </a:r>
              <a:endParaRPr lang="ko-KR" altLang="en-US" sz="1200" spc="-7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990139" y="5631266"/>
            <a:ext cx="4572076" cy="750062"/>
            <a:chOff x="344488" y="1634822"/>
            <a:chExt cx="4572076" cy="750062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344488" y="1634822"/>
              <a:ext cx="684076" cy="7500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고려</a:t>
              </a:r>
              <a: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사항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028564" y="1634822"/>
              <a:ext cx="3888000" cy="7500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향후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 카탈로그 </a:t>
              </a:r>
              <a:r>
                <a:rPr lang="ko-KR" altLang="en-US" sz="1200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표준코드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시스템관리를 위한 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MDM(Master Data Management system)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추가 고려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 bwMode="gray">
          <a:xfrm>
            <a:off x="437758" y="2888940"/>
            <a:ext cx="5364000" cy="519877"/>
          </a:xfrm>
          <a:prstGeom prst="roundRect">
            <a:avLst>
              <a:gd name="adj" fmla="val 4529"/>
            </a:avLst>
          </a:prstGeom>
          <a:solidFill>
            <a:schemeClr val="bg1"/>
          </a:solidFill>
          <a:ln>
            <a:noFill/>
          </a:ln>
        </p:spPr>
        <p:txBody>
          <a:bodyPr wrap="square" lIns="36000" tIns="46800" rIns="90000" bIns="46800" rtlCol="0" anchor="t">
            <a:spAutoFit/>
          </a:bodyPr>
          <a:lstStyle>
            <a:defPPr>
              <a:defRPr lang="en-US"/>
            </a:defPPr>
            <a:lvl1pPr marL="142875" indent="-142875">
              <a:lnSpc>
                <a:spcPct val="100000"/>
              </a:lnSpc>
              <a:spcBef>
                <a:spcPts val="200"/>
              </a:spcBef>
              <a:defRPr sz="800" spc="-40">
                <a:latin typeface="+mn-ea"/>
                <a:ea typeface="+mn-ea"/>
              </a:defRPr>
            </a:lvl1pPr>
          </a:lstStyle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전사 상품 마스터 데이터 통합관리를 위한 상품 카탈로그 코드 표준화</a:t>
            </a:r>
            <a:endParaRPr lang="en-US" altLang="ko-KR" sz="1100" dirty="0" smtClean="0"/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100" dirty="0" err="1" smtClean="0"/>
              <a:t>기등록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상품코드와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매핑관리</a:t>
            </a:r>
            <a:endParaRPr lang="en-US" altLang="ko-KR" sz="1100" dirty="0" smtClean="0"/>
          </a:p>
        </p:txBody>
      </p:sp>
      <p:grpSp>
        <p:nvGrpSpPr>
          <p:cNvPr id="60" name="그룹 59"/>
          <p:cNvGrpSpPr/>
          <p:nvPr/>
        </p:nvGrpSpPr>
        <p:grpSpPr>
          <a:xfrm>
            <a:off x="416496" y="3465004"/>
            <a:ext cx="5364596" cy="1878956"/>
            <a:chOff x="416496" y="3645024"/>
            <a:chExt cx="5364596" cy="1632382"/>
          </a:xfrm>
        </p:grpSpPr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F3352BA2-E6A6-4CF7-8004-2AF0E858D223}"/>
                </a:ext>
              </a:extLst>
            </p:cNvPr>
            <p:cNvSpPr/>
            <p:nvPr/>
          </p:nvSpPr>
          <p:spPr>
            <a:xfrm>
              <a:off x="416496" y="3782836"/>
              <a:ext cx="1080120" cy="115085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400"/>
                </a:spcAft>
              </a:pPr>
              <a:r>
                <a:rPr lang="ko-KR" altLang="en-US" sz="950" dirty="0" smtClean="0">
                  <a:solidFill>
                    <a:prstClr val="black"/>
                  </a:solidFill>
                  <a:latin typeface="+mn-ea"/>
                </a:rPr>
                <a:t>시스템</a:t>
              </a:r>
              <a:r>
                <a:rPr lang="en-US" altLang="ko-KR" sz="950" dirty="0" smtClean="0">
                  <a:solidFill>
                    <a:prstClr val="black"/>
                  </a:solidFill>
                  <a:latin typeface="+mn-ea"/>
                </a:rPr>
                <a:t>A</a:t>
              </a:r>
            </a:p>
          </p:txBody>
        </p:sp>
        <p:sp>
          <p:nvSpPr>
            <p:cNvPr id="29" name="원통 28"/>
            <p:cNvSpPr/>
            <p:nvPr/>
          </p:nvSpPr>
          <p:spPr>
            <a:xfrm>
              <a:off x="483738" y="3998860"/>
              <a:ext cx="652838" cy="900100"/>
            </a:xfrm>
            <a:prstGeom prst="can">
              <a:avLst>
                <a:gd name="adj" fmla="val 12599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</a:pPr>
              <a:r>
                <a:rPr lang="ko-KR" altLang="en-US" sz="900" dirty="0" err="1" smtClean="0">
                  <a:latin typeface="+mn-ea"/>
                  <a:ea typeface="+mn-ea"/>
                </a:rPr>
                <a:t>상품마스터</a:t>
              </a:r>
              <a:endParaRPr lang="en-US" altLang="ko-KR" sz="900" dirty="0" smtClean="0">
                <a:latin typeface="+mn-ea"/>
                <a:ea typeface="+mn-ea"/>
              </a:endParaRPr>
            </a:p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</a:pPr>
              <a:r>
                <a:rPr lang="en-US" altLang="ko-KR" sz="900" dirty="0" smtClean="0">
                  <a:latin typeface="+mn-ea"/>
                  <a:ea typeface="+mn-ea"/>
                </a:rPr>
                <a:t>AAA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</a:pPr>
              <a:r>
                <a:rPr lang="en-US" altLang="ko-KR" sz="900" dirty="0" smtClean="0">
                  <a:latin typeface="+mn-ea"/>
                  <a:ea typeface="+mn-ea"/>
                </a:rPr>
                <a:t>BBB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</a:pPr>
              <a:r>
                <a:rPr lang="en-US" altLang="ko-KR" sz="900" dirty="0" smtClean="0">
                  <a:latin typeface="+mn-ea"/>
                  <a:ea typeface="+mn-ea"/>
                </a:rPr>
                <a:t>CCC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</a:pPr>
              <a:r>
                <a:rPr lang="en-US" altLang="ko-KR" sz="900" dirty="0" smtClean="0">
                  <a:latin typeface="+mn-ea"/>
                  <a:ea typeface="+mn-ea"/>
                </a:rPr>
                <a:t>DDD…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</a:pPr>
              <a:endParaRPr lang="en-US" altLang="ko-KR" sz="900" dirty="0">
                <a:latin typeface="+mn-ea"/>
                <a:ea typeface="+mn-ea"/>
              </a:endParaRP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F3352BA2-E6A6-4CF7-8004-2AF0E858D223}"/>
                </a:ext>
              </a:extLst>
            </p:cNvPr>
            <p:cNvSpPr/>
            <p:nvPr/>
          </p:nvSpPr>
          <p:spPr>
            <a:xfrm>
              <a:off x="1892660" y="3782836"/>
              <a:ext cx="1080120" cy="115085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400"/>
                </a:spcAft>
              </a:pPr>
              <a:r>
                <a:rPr lang="ko-KR" altLang="en-US" sz="950" dirty="0" smtClean="0">
                  <a:solidFill>
                    <a:prstClr val="black"/>
                  </a:solidFill>
                  <a:latin typeface="+mn-ea"/>
                </a:rPr>
                <a:t>시스템</a:t>
              </a:r>
              <a:r>
                <a:rPr lang="en-US" altLang="ko-KR" sz="950" dirty="0" smtClean="0">
                  <a:solidFill>
                    <a:prstClr val="black"/>
                  </a:solidFill>
                  <a:latin typeface="+mn-ea"/>
                </a:rPr>
                <a:t>B</a:t>
              </a:r>
            </a:p>
          </p:txBody>
        </p:sp>
        <p:sp>
          <p:nvSpPr>
            <p:cNvPr id="33" name="원통 32"/>
            <p:cNvSpPr/>
            <p:nvPr/>
          </p:nvSpPr>
          <p:spPr>
            <a:xfrm>
              <a:off x="2258705" y="3998860"/>
              <a:ext cx="652838" cy="900100"/>
            </a:xfrm>
            <a:prstGeom prst="can">
              <a:avLst>
                <a:gd name="adj" fmla="val 14787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</a:pPr>
              <a:r>
                <a:rPr lang="ko-KR" altLang="en-US" sz="900" dirty="0" err="1" smtClean="0">
                  <a:latin typeface="+mn-ea"/>
                  <a:ea typeface="+mn-ea"/>
                </a:rPr>
                <a:t>상품마스터</a:t>
              </a:r>
              <a:endParaRPr lang="en-US" altLang="ko-KR" sz="900" dirty="0" smtClean="0">
                <a:latin typeface="+mn-ea"/>
                <a:ea typeface="+mn-ea"/>
              </a:endParaRPr>
            </a:p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</a:pPr>
              <a:r>
                <a:rPr lang="en-US" altLang="ko-KR" sz="900" dirty="0" smtClean="0">
                  <a:latin typeface="+mn-ea"/>
                  <a:ea typeface="+mn-ea"/>
                </a:rPr>
                <a:t>AAA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</a:pPr>
              <a:r>
                <a:rPr lang="en-US" altLang="ko-KR" sz="900" dirty="0" smtClean="0">
                  <a:latin typeface="+mn-ea"/>
                  <a:ea typeface="+mn-ea"/>
                </a:rPr>
                <a:t>BB</a:t>
              </a:r>
              <a:r>
                <a:rPr lang="ko-KR" altLang="en-US" sz="900" dirty="0" smtClean="0">
                  <a:latin typeface="+mn-ea"/>
                  <a:ea typeface="+mn-ea"/>
                </a:rPr>
                <a:t>가</a:t>
              </a:r>
              <a:endParaRPr lang="en-US" altLang="ko-KR" sz="900" dirty="0" smtClean="0">
                <a:latin typeface="+mn-ea"/>
                <a:ea typeface="+mn-ea"/>
              </a:endParaRPr>
            </a:p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</a:pPr>
              <a:r>
                <a:rPr lang="en-US" altLang="ko-KR" sz="900" dirty="0" smtClean="0">
                  <a:latin typeface="+mn-ea"/>
                  <a:ea typeface="+mn-ea"/>
                </a:rPr>
                <a:t>EEE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</a:pPr>
              <a:r>
                <a:rPr lang="en-US" altLang="ko-KR" sz="900" dirty="0" smtClean="0">
                  <a:latin typeface="+mn-ea"/>
                  <a:ea typeface="+mn-ea"/>
                </a:rPr>
                <a:t>CCD…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</a:pPr>
              <a:endParaRPr lang="en-US" altLang="ko-KR" sz="900" dirty="0">
                <a:latin typeface="+mn-ea"/>
                <a:ea typeface="+mn-ea"/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F3352BA2-E6A6-4CF7-8004-2AF0E858D223}"/>
                </a:ext>
              </a:extLst>
            </p:cNvPr>
            <p:cNvSpPr/>
            <p:nvPr/>
          </p:nvSpPr>
          <p:spPr>
            <a:xfrm>
              <a:off x="3401763" y="3645024"/>
              <a:ext cx="2379329" cy="726798"/>
            </a:xfrm>
            <a:prstGeom prst="roundRect">
              <a:avLst>
                <a:gd name="adj" fmla="val 712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400"/>
                </a:spcAft>
              </a:pPr>
              <a:r>
                <a:rPr lang="ko-KR" altLang="en-US" sz="950" b="1" dirty="0" smtClean="0">
                  <a:solidFill>
                    <a:prstClr val="black"/>
                  </a:solidFill>
                  <a:latin typeface="+mn-ea"/>
                </a:rPr>
                <a:t>표준 상품 카탈로그 코드</a:t>
              </a:r>
              <a:endParaRPr lang="en-US" altLang="ko-KR" sz="950" b="1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36" name="원통 35"/>
            <p:cNvSpPr/>
            <p:nvPr/>
          </p:nvSpPr>
          <p:spPr>
            <a:xfrm>
              <a:off x="3761763" y="3882457"/>
              <a:ext cx="1659330" cy="393065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</a:pPr>
              <a:r>
                <a:rPr lang="ko-KR" altLang="en-US" sz="900" dirty="0" err="1" smtClean="0">
                  <a:latin typeface="+mn-ea"/>
                  <a:ea typeface="+mn-ea"/>
                </a:rPr>
                <a:t>상품마스터</a:t>
              </a:r>
              <a:endParaRPr lang="en-US" altLang="ko-KR" sz="900" dirty="0" smtClean="0">
                <a:latin typeface="+mn-ea"/>
                <a:ea typeface="+mn-ea"/>
              </a:endParaRPr>
            </a:p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</a:pPr>
              <a:r>
                <a:rPr lang="en-US" altLang="ko-KR" sz="900" dirty="0" smtClean="0">
                  <a:latin typeface="+mn-ea"/>
                  <a:ea typeface="+mn-ea"/>
                </a:rPr>
                <a:t>AAA BBB, CCC…</a:t>
              </a:r>
              <a:endParaRPr lang="en-US" altLang="ko-KR" sz="900" dirty="0">
                <a:latin typeface="+mn-ea"/>
                <a:ea typeface="+mn-ea"/>
              </a:endParaRPr>
            </a:p>
          </p:txBody>
        </p:sp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F3352BA2-E6A6-4CF7-8004-2AF0E858D223}"/>
                </a:ext>
              </a:extLst>
            </p:cNvPr>
            <p:cNvSpPr/>
            <p:nvPr/>
          </p:nvSpPr>
          <p:spPr>
            <a:xfrm>
              <a:off x="3401763" y="4692411"/>
              <a:ext cx="720000" cy="422573"/>
            </a:xfrm>
            <a:prstGeom prst="roundRect">
              <a:avLst>
                <a:gd name="adj" fmla="val 7125"/>
              </a:avLst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400"/>
                </a:spcAft>
              </a:pPr>
              <a:r>
                <a:rPr lang="ko-KR" altLang="en-US" sz="950" b="1" dirty="0" smtClean="0">
                  <a:solidFill>
                    <a:prstClr val="black"/>
                  </a:solidFill>
                  <a:latin typeface="+mn-ea"/>
                </a:rPr>
                <a:t>시스템 </a:t>
              </a:r>
              <a:r>
                <a:rPr lang="en-US" altLang="ko-KR" sz="950" b="1" dirty="0" smtClean="0">
                  <a:solidFill>
                    <a:prstClr val="black"/>
                  </a:solidFill>
                  <a:latin typeface="+mn-ea"/>
                </a:rPr>
                <a:t>A</a:t>
              </a:r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F3352BA2-E6A6-4CF7-8004-2AF0E858D223}"/>
                </a:ext>
              </a:extLst>
            </p:cNvPr>
            <p:cNvSpPr/>
            <p:nvPr/>
          </p:nvSpPr>
          <p:spPr>
            <a:xfrm>
              <a:off x="4231427" y="4692411"/>
              <a:ext cx="720000" cy="422573"/>
            </a:xfrm>
            <a:prstGeom prst="roundRect">
              <a:avLst>
                <a:gd name="adj" fmla="val 7125"/>
              </a:avLst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400"/>
                </a:spcAft>
              </a:pPr>
              <a:r>
                <a:rPr lang="ko-KR" altLang="en-US" sz="950" b="1" dirty="0" smtClean="0">
                  <a:solidFill>
                    <a:prstClr val="black"/>
                  </a:solidFill>
                  <a:latin typeface="+mn-ea"/>
                </a:rPr>
                <a:t>시스템 </a:t>
              </a:r>
              <a:r>
                <a:rPr lang="en-US" altLang="ko-KR" sz="950" b="1" dirty="0" smtClean="0">
                  <a:solidFill>
                    <a:prstClr val="black"/>
                  </a:solidFill>
                  <a:latin typeface="+mn-ea"/>
                </a:rPr>
                <a:t>B</a:t>
              </a:r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F3352BA2-E6A6-4CF7-8004-2AF0E858D223}"/>
                </a:ext>
              </a:extLst>
            </p:cNvPr>
            <p:cNvSpPr/>
            <p:nvPr/>
          </p:nvSpPr>
          <p:spPr>
            <a:xfrm>
              <a:off x="5061092" y="4692411"/>
              <a:ext cx="720000" cy="422573"/>
            </a:xfrm>
            <a:prstGeom prst="roundRect">
              <a:avLst>
                <a:gd name="adj" fmla="val 7125"/>
              </a:avLst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400"/>
                </a:spcAft>
              </a:pPr>
              <a:r>
                <a:rPr lang="ko-KR" altLang="en-US" sz="950" b="1" dirty="0" smtClean="0">
                  <a:solidFill>
                    <a:prstClr val="black"/>
                  </a:solidFill>
                  <a:latin typeface="+mn-ea"/>
                </a:rPr>
                <a:t>시스템 </a:t>
              </a:r>
              <a:r>
                <a:rPr lang="en-US" altLang="ko-KR" sz="950" b="1" dirty="0" smtClean="0">
                  <a:solidFill>
                    <a:prstClr val="black"/>
                  </a:solidFill>
                  <a:latin typeface="+mn-ea"/>
                </a:rPr>
                <a:t>…</a:t>
              </a: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992560" y="4341760"/>
              <a:ext cx="1440000" cy="0"/>
            </a:xfrm>
            <a:prstGeom prst="straightConnector1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>
              <a:off x="992560" y="4485776"/>
              <a:ext cx="1440000" cy="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992560" y="4665796"/>
              <a:ext cx="1440000" cy="142164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flipV="1">
              <a:off x="992560" y="4665796"/>
              <a:ext cx="1440000" cy="142164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포인트가 32개인 별 44"/>
            <p:cNvSpPr/>
            <p:nvPr/>
          </p:nvSpPr>
          <p:spPr>
            <a:xfrm>
              <a:off x="1183882" y="4395725"/>
              <a:ext cx="1104822" cy="881681"/>
            </a:xfrm>
            <a:prstGeom prst="star32">
              <a:avLst/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900" spc="-100" dirty="0" err="1" smtClean="0">
                  <a:solidFill>
                    <a:srgbClr val="000000"/>
                  </a:solidFill>
                  <a:latin typeface="+mn-ea"/>
                  <a:ea typeface="+mn-ea"/>
                </a:rPr>
                <a:t>동일상품에</a:t>
              </a:r>
              <a:r>
                <a:rPr lang="ko-KR" altLang="en-US" sz="900" spc="-100" dirty="0" smtClean="0">
                  <a:solidFill>
                    <a:srgbClr val="000000"/>
                  </a:solidFill>
                  <a:latin typeface="+mn-ea"/>
                  <a:ea typeface="+mn-ea"/>
                </a:rPr>
                <a:t> 대한 </a:t>
              </a:r>
              <a:r>
                <a:rPr lang="ko-KR" altLang="en-US" sz="900" spc="-100" dirty="0" err="1" smtClean="0">
                  <a:solidFill>
                    <a:srgbClr val="000000"/>
                  </a:solidFill>
                  <a:latin typeface="+mn-ea"/>
                  <a:ea typeface="+mn-ea"/>
                </a:rPr>
                <a:t>상품코드</a:t>
              </a:r>
              <a:r>
                <a:rPr lang="ko-KR" altLang="en-US" sz="900" spc="-100" dirty="0" smtClean="0">
                  <a:solidFill>
                    <a:srgbClr val="000000"/>
                  </a:solidFill>
                  <a:latin typeface="+mn-ea"/>
                  <a:ea typeface="+mn-ea"/>
                </a:rPr>
                <a:t> 이원화</a:t>
              </a:r>
              <a:endParaRPr lang="ko-KR" altLang="en-US" sz="900" spc="-1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51" name="오른쪽 화살표 50"/>
            <p:cNvSpPr/>
            <p:nvPr/>
          </p:nvSpPr>
          <p:spPr>
            <a:xfrm>
              <a:off x="3023862" y="3946371"/>
              <a:ext cx="227932" cy="751447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endParaRPr lang="ko-KR" altLang="en-US" sz="12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2" name="직선 화살표 연결선 51"/>
            <p:cNvCxnSpPr>
              <a:stCxn id="36" idx="3"/>
              <a:endCxn id="37" idx="0"/>
            </p:cNvCxnSpPr>
            <p:nvPr/>
          </p:nvCxnSpPr>
          <p:spPr>
            <a:xfrm flipH="1">
              <a:off x="3761763" y="4275522"/>
              <a:ext cx="829665" cy="416889"/>
            </a:xfrm>
            <a:prstGeom prst="straightConnector1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36" idx="3"/>
              <a:endCxn id="38" idx="0"/>
            </p:cNvCxnSpPr>
            <p:nvPr/>
          </p:nvCxnSpPr>
          <p:spPr>
            <a:xfrm flipH="1">
              <a:off x="4591427" y="4275522"/>
              <a:ext cx="1" cy="416889"/>
            </a:xfrm>
            <a:prstGeom prst="straightConnector1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36" idx="3"/>
              <a:endCxn id="39" idx="0"/>
            </p:cNvCxnSpPr>
            <p:nvPr/>
          </p:nvCxnSpPr>
          <p:spPr>
            <a:xfrm>
              <a:off x="4591428" y="4275522"/>
              <a:ext cx="829664" cy="416889"/>
            </a:xfrm>
            <a:prstGeom prst="straightConnector1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 bwMode="gray">
            <a:xfrm>
              <a:off x="5066273" y="4370354"/>
              <a:ext cx="571608" cy="193522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>
              <a:spAutoFit/>
            </a:bodyPr>
            <a:lstStyle/>
            <a:p>
              <a:pPr algn="ctr">
                <a:lnSpc>
                  <a:spcPts val="1000"/>
                </a:lnSpc>
                <a:spcBef>
                  <a:spcPts val="200"/>
                </a:spcBef>
              </a:pPr>
              <a:r>
                <a:rPr lang="ko-KR" altLang="en-US" sz="800" b="1" spc="-40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매핑관리</a:t>
              </a:r>
              <a:endParaRPr lang="ko-KR" altLang="en-US" sz="800" b="1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476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344488" y="2448906"/>
            <a:ext cx="5544616" cy="3118338"/>
            <a:chOff x="344488" y="2470902"/>
            <a:chExt cx="5544616" cy="3118338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344488" y="2470902"/>
              <a:ext cx="5544616" cy="36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 개요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44488" y="2830902"/>
              <a:ext cx="5544616" cy="2758338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사다리꼴 19"/>
          <p:cNvSpPr/>
          <p:nvPr/>
        </p:nvSpPr>
        <p:spPr>
          <a:xfrm>
            <a:off x="963789" y="3211389"/>
            <a:ext cx="4363602" cy="1513755"/>
          </a:xfrm>
          <a:prstGeom prst="trapezoid">
            <a:avLst>
              <a:gd name="adj" fmla="val 108318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635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왼쪽/오른쪽 화살표 101"/>
          <p:cNvSpPr/>
          <p:nvPr/>
        </p:nvSpPr>
        <p:spPr>
          <a:xfrm>
            <a:off x="870127" y="4584034"/>
            <a:ext cx="4550926" cy="288000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700" spc="-70" dirty="0" smtClean="0">
                <a:latin typeface="+mn-ea"/>
                <a:ea typeface="+mn-ea"/>
              </a:rPr>
              <a:t> </a:t>
            </a:r>
            <a:endParaRPr lang="en-US" altLang="ko-KR" sz="700" spc="-70" dirty="0">
              <a:latin typeface="+mn-ea"/>
              <a:ea typeface="+mn-ea"/>
            </a:endParaRPr>
          </a:p>
        </p:txBody>
      </p:sp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3.4. Data Lake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 개발 운영체계 수립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14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1" name="제목 2"/>
          <p:cNvSpPr txBox="1">
            <a:spLocks/>
          </p:cNvSpPr>
          <p:nvPr/>
        </p:nvSpPr>
        <p:spPr bwMode="gray">
          <a:xfrm>
            <a:off x="7490963" y="280137"/>
            <a:ext cx="20705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400" b="0" spc="-60" dirty="0" smtClean="0">
                <a:latin typeface="+mj-ea"/>
                <a:ea typeface="+mj-ea"/>
                <a:cs typeface="+mn-cs"/>
              </a:rPr>
              <a:t>3. </a:t>
            </a:r>
            <a:r>
              <a:rPr kumimoji="0" lang="ko-KR" altLang="en-US" sz="1400" b="0" spc="-60" dirty="0" smtClean="0">
                <a:latin typeface="+mj-ea"/>
                <a:ea typeface="+mj-ea"/>
                <a:cs typeface="+mn-cs"/>
              </a:rPr>
              <a:t>추진과제</a:t>
            </a:r>
            <a:endParaRPr kumimoji="0" lang="en-US" altLang="ko-KR" sz="1400" b="0" spc="-60" dirty="0">
              <a:latin typeface="+mj-ea"/>
              <a:ea typeface="+mj-ea"/>
              <a:cs typeface="+mn-c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gray">
          <a:xfrm>
            <a:off x="344488" y="800100"/>
            <a:ext cx="9217025" cy="648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08000" tIns="108000" rIns="108000" bIns="10800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Data Lake</a:t>
            </a:r>
            <a:r>
              <a:rPr kumimoji="0" lang="ko-KR" altLang="en-US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개발 운영에 관한 현황 및 이슈를 분석하여</a:t>
            </a:r>
            <a:r>
              <a:rPr kumimoji="0" lang="en-US" altLang="ko-KR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개선된 세부 프로세스 및 기능적 처리 사항을 구체적으로 명시함으로써</a:t>
            </a:r>
            <a:r>
              <a:rPr kumimoji="0" lang="en-US" altLang="ko-KR" sz="14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4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 Lake</a:t>
            </a:r>
            <a:r>
              <a:rPr kumimoji="0" lang="ko-KR" altLang="en-US" sz="14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 운영관리 효율화 기반 확보</a:t>
            </a:r>
            <a:endParaRPr kumimoji="0" lang="ko-KR" altLang="en-US" sz="1400" b="1" i="0" u="none" strike="noStrike" kern="1200" cap="none" spc="-7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44488" y="1634822"/>
            <a:ext cx="3420076" cy="750062"/>
            <a:chOff x="344488" y="1634822"/>
            <a:chExt cx="3420076" cy="750062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44488" y="1634822"/>
              <a:ext cx="684076" cy="7500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과제명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028564" y="1634822"/>
              <a:ext cx="2736000" cy="7500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en-US" altLang="ko-KR" sz="14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Lake</a:t>
              </a:r>
              <a:r>
                <a:rPr lang="ko-KR" altLang="en-US" sz="14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개발 운영체계 수립</a:t>
              </a:r>
              <a:endParaRPr lang="en-US" altLang="ko-KR" sz="14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838575" y="1634822"/>
            <a:ext cx="5722939" cy="750062"/>
            <a:chOff x="3838575" y="1634822"/>
            <a:chExt cx="5722939" cy="75006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3838575" y="1634822"/>
              <a:ext cx="684076" cy="7500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</a:t>
              </a:r>
              <a: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정의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522652" y="1634822"/>
              <a:ext cx="5038862" cy="7500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Lake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內 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유형별 개발 프로세스 및 지침 수립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961110" y="2448906"/>
            <a:ext cx="3600402" cy="3103852"/>
            <a:chOff x="5961110" y="2470902"/>
            <a:chExt cx="3600402" cy="3103852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5961111" y="2470902"/>
              <a:ext cx="3600401" cy="36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주요 개선 방향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961110" y="2816416"/>
              <a:ext cx="3600401" cy="275833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GS</a:t>
              </a:r>
              <a:r>
                <a:rPr lang="ko-KR" altLang="en-US" sz="1200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리테일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Lake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개발 환경 및 유형 분석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09550" indent="-20955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- Data Lake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개발 환경 분석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- Data Lake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개발 유형 분석 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ETL, Batch Job, Query, Table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관련 작업 등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GS</a:t>
              </a:r>
              <a:r>
                <a:rPr lang="ko-KR" altLang="en-US" sz="1200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리테일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데이트레이크 개발 프로세스 분석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-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요청 부터 분석결과 활용 까지 일련의 프로세스에 대한 현황 및 이슈 분석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Lake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개발 운영체계 수립</a:t>
              </a:r>
              <a:endParaRPr lang="en-US" altLang="ko-KR" sz="1200" spc="-7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28600" indent="-22860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프로세스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담당자 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R&amp;R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44488" y="5631266"/>
            <a:ext cx="4572076" cy="750062"/>
            <a:chOff x="344488" y="1634822"/>
            <a:chExt cx="4572076" cy="750062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344488" y="1634822"/>
              <a:ext cx="684076" cy="7500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</a:t>
              </a:r>
              <a: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1028564" y="1634822"/>
              <a:ext cx="3888000" cy="7500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ts val="12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ü"/>
              </a:pP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Lake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개발 프로세스 정립을 통하여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ts val="12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</a:t>
              </a:r>
              <a:r>
                <a:rPr lang="ko-KR" altLang="en-US" sz="1200" spc="-8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</a:t>
              </a:r>
              <a:r>
                <a:rPr lang="en-US" altLang="ko-KR" sz="1200" spc="-8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·</a:t>
              </a:r>
              <a:r>
                <a:rPr lang="ko-KR" altLang="en-US" sz="1200" spc="-8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운영 효율성 </a:t>
              </a:r>
              <a:r>
                <a:rPr lang="ko-KR" altLang="en-US" sz="1200" spc="-8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제고→보다</a:t>
              </a:r>
              <a:r>
                <a:rPr lang="ko-KR" altLang="en-US" sz="1200" spc="-8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spc="-8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신속</a:t>
              </a:r>
              <a:r>
                <a:rPr lang="en-US" altLang="ko-KR" sz="1200" spc="-8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spc="-8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정확한 </a:t>
              </a:r>
              <a:r>
                <a:rPr lang="ko-KR" altLang="en-US" sz="1200" spc="-8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분석결과 </a:t>
              </a:r>
              <a:r>
                <a:rPr lang="ko-KR" altLang="en-US" sz="1200" spc="-8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</a:t>
              </a:r>
              <a:endParaRPr lang="en-US" altLang="ko-KR" sz="12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ts val="12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담당자 변경에 따른 업무 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loss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최소화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990139" y="5631266"/>
            <a:ext cx="4572076" cy="750062"/>
            <a:chOff x="344488" y="1634822"/>
            <a:chExt cx="4572076" cy="750062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344488" y="1634822"/>
              <a:ext cx="684076" cy="7500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고려</a:t>
              </a:r>
              <a: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사항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028564" y="1634822"/>
              <a:ext cx="3888000" cy="7500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현업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요청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),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레이크 운영 및 개발 담당 각각의 의견을 충분히 수렴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검토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80492" y="4382414"/>
            <a:ext cx="604951" cy="601488"/>
            <a:chOff x="2102366" y="3926326"/>
            <a:chExt cx="604951" cy="601488"/>
          </a:xfrm>
        </p:grpSpPr>
        <p:pic>
          <p:nvPicPr>
            <p:cNvPr id="72" name="그래픽 48" descr="사무직 근로자">
              <a:extLst>
                <a:ext uri="{FF2B5EF4-FFF2-40B4-BE49-F238E27FC236}">
                  <a16:creationId xmlns:a16="http://schemas.microsoft.com/office/drawing/2014/main" id="{6644F5A1-671B-4BB4-B238-B238CEF4F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9"/>
                </a:ext>
              </a:extLst>
            </a:blip>
            <a:stretch>
              <a:fillRect/>
            </a:stretch>
          </p:blipFill>
          <p:spPr>
            <a:xfrm>
              <a:off x="2188841" y="3926326"/>
              <a:ext cx="432000" cy="432000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 bwMode="gray">
            <a:xfrm>
              <a:off x="2102366" y="4305060"/>
              <a:ext cx="604951" cy="222754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>
              <a:spAutoFit/>
            </a:bodyPr>
            <a:lstStyle/>
            <a:p>
              <a:pPr algn="ctr">
                <a:lnSpc>
                  <a:spcPts val="1000"/>
                </a:lnSpc>
                <a:spcBef>
                  <a:spcPts val="0"/>
                </a:spcBef>
              </a:pPr>
              <a:r>
                <a:rPr lang="ko-KR" altLang="en-US" sz="700" spc="-40" dirty="0" err="1" smtClean="0">
                  <a:latin typeface="+mn-ea"/>
                  <a:ea typeface="+mn-ea"/>
                </a:rPr>
                <a:t>개발요청자</a:t>
              </a:r>
              <a:endParaRPr lang="ko-KR" altLang="en-US" sz="700" spc="-40" dirty="0">
                <a:latin typeface="+mn-ea"/>
                <a:ea typeface="+mn-ea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5320157" y="4383762"/>
            <a:ext cx="604951" cy="600140"/>
            <a:chOff x="2436858" y="3104996"/>
            <a:chExt cx="604951" cy="600140"/>
          </a:xfrm>
        </p:grpSpPr>
        <p:pic>
          <p:nvPicPr>
            <p:cNvPr id="82" name="그래픽 46" descr="프로그래머">
              <a:extLst>
                <a:ext uri="{FF2B5EF4-FFF2-40B4-BE49-F238E27FC236}">
                  <a16:creationId xmlns:a16="http://schemas.microsoft.com/office/drawing/2014/main" id="{E615E045-2593-4A57-9935-6936BF790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2523333" y="3104996"/>
              <a:ext cx="432000" cy="432000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 bwMode="gray">
            <a:xfrm>
              <a:off x="2436858" y="3482382"/>
              <a:ext cx="604951" cy="222754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>
              <a:spAutoFit/>
            </a:bodyPr>
            <a:lstStyle/>
            <a:p>
              <a:pPr algn="ctr">
                <a:lnSpc>
                  <a:spcPts val="1000"/>
                </a:lnSpc>
                <a:spcBef>
                  <a:spcPts val="200"/>
                </a:spcBef>
              </a:pPr>
              <a:r>
                <a:rPr lang="ko-KR" altLang="en-US" sz="700" spc="-40" dirty="0" err="1" smtClean="0">
                  <a:latin typeface="+mn-ea"/>
                  <a:ea typeface="+mn-ea"/>
                </a:rPr>
                <a:t>개발담당자</a:t>
              </a:r>
              <a:endParaRPr lang="ko-KR" altLang="en-US" sz="700" spc="-40" dirty="0">
                <a:latin typeface="+mn-ea"/>
                <a:ea typeface="+mn-ea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2829650" y="3140968"/>
            <a:ext cx="631881" cy="585442"/>
            <a:chOff x="2088901" y="3926326"/>
            <a:chExt cx="631881" cy="585442"/>
          </a:xfrm>
        </p:grpSpPr>
        <p:pic>
          <p:nvPicPr>
            <p:cNvPr id="95" name="그래픽 48" descr="사무직 근로자">
              <a:extLst>
                <a:ext uri="{FF2B5EF4-FFF2-40B4-BE49-F238E27FC236}">
                  <a16:creationId xmlns:a16="http://schemas.microsoft.com/office/drawing/2014/main" id="{6644F5A1-671B-4BB4-B238-B238CEF4F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9"/>
                </a:ext>
              </a:extLst>
            </a:blip>
            <a:stretch>
              <a:fillRect/>
            </a:stretch>
          </p:blipFill>
          <p:spPr>
            <a:xfrm>
              <a:off x="2188841" y="3926326"/>
              <a:ext cx="432000" cy="432000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 bwMode="gray">
            <a:xfrm>
              <a:off x="2088901" y="4289014"/>
              <a:ext cx="631881" cy="222754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>
              <a:spAutoFit/>
            </a:bodyPr>
            <a:lstStyle/>
            <a:p>
              <a:pPr algn="ctr">
                <a:lnSpc>
                  <a:spcPts val="1000"/>
                </a:lnSpc>
                <a:spcBef>
                  <a:spcPts val="0"/>
                </a:spcBef>
              </a:pPr>
              <a:r>
                <a:rPr lang="ko-KR" altLang="en-US" sz="700" spc="-40" dirty="0" smtClean="0">
                  <a:latin typeface="+mn-ea"/>
                  <a:ea typeface="+mn-ea"/>
                </a:rPr>
                <a:t>개발 관리자</a:t>
              </a:r>
              <a:endParaRPr lang="ko-KR" altLang="en-US" sz="700" spc="-40" dirty="0">
                <a:latin typeface="+mn-ea"/>
                <a:ea typeface="+mn-ea"/>
              </a:endParaRPr>
            </a:p>
          </p:txBody>
        </p:sp>
      </p:grpSp>
      <p:sp>
        <p:nvSpPr>
          <p:cNvPr id="97" name="타원 96"/>
          <p:cNvSpPr>
            <a:spLocks noChangeAspect="1"/>
          </p:cNvSpPr>
          <p:nvPr/>
        </p:nvSpPr>
        <p:spPr>
          <a:xfrm>
            <a:off x="1431834" y="4351139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900" smtClean="0">
                <a:latin typeface="+mn-ea"/>
                <a:ea typeface="+mn-ea"/>
              </a:rPr>
              <a:t>개발요청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98" name="타원 97"/>
          <p:cNvSpPr>
            <a:spLocks noChangeAspect="1"/>
          </p:cNvSpPr>
          <p:nvPr/>
        </p:nvSpPr>
        <p:spPr>
          <a:xfrm>
            <a:off x="2360446" y="4351139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900" smtClean="0">
                <a:latin typeface="+mn-ea"/>
                <a:ea typeface="+mn-ea"/>
              </a:rPr>
              <a:t>검토 및 </a:t>
            </a:r>
            <a:r>
              <a:rPr lang="ko-KR" altLang="en-US" sz="900" dirty="0" err="1" smtClean="0">
                <a:latin typeface="+mn-ea"/>
                <a:ea typeface="+mn-ea"/>
              </a:rPr>
              <a:t>개발승인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99" name="타원 98"/>
          <p:cNvSpPr>
            <a:spLocks noChangeAspect="1"/>
          </p:cNvSpPr>
          <p:nvPr/>
        </p:nvSpPr>
        <p:spPr>
          <a:xfrm>
            <a:off x="3289058" y="4351139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900" dirty="0" smtClean="0">
                <a:latin typeface="+mn-ea"/>
                <a:ea typeface="+mn-ea"/>
              </a:rPr>
              <a:t>관련 요건 및 정보분석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100" name="타원 99"/>
          <p:cNvSpPr>
            <a:spLocks noChangeAspect="1"/>
          </p:cNvSpPr>
          <p:nvPr/>
        </p:nvSpPr>
        <p:spPr>
          <a:xfrm>
            <a:off x="4217669" y="397866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900" dirty="0" smtClean="0">
                <a:latin typeface="+mn-ea"/>
                <a:ea typeface="+mn-ea"/>
              </a:rPr>
              <a:t>데이터 참조</a:t>
            </a:r>
            <a:r>
              <a:rPr lang="en-US" altLang="ko-KR" sz="900" dirty="0" smtClean="0">
                <a:latin typeface="+mn-ea"/>
                <a:ea typeface="+mn-ea"/>
              </a:rPr>
              <a:t>/</a:t>
            </a:r>
            <a:r>
              <a:rPr lang="ko-KR" altLang="en-US" sz="900" dirty="0" smtClean="0">
                <a:latin typeface="+mn-ea"/>
                <a:ea typeface="+mn-ea"/>
              </a:rPr>
              <a:t>수집</a:t>
            </a:r>
            <a:r>
              <a:rPr lang="en-US" altLang="ko-KR" sz="900" dirty="0" smtClean="0">
                <a:latin typeface="+mn-ea"/>
                <a:ea typeface="+mn-ea"/>
              </a:rPr>
              <a:t>/</a:t>
            </a:r>
            <a:r>
              <a:rPr lang="ko-KR" altLang="en-US" sz="900" dirty="0" smtClean="0">
                <a:latin typeface="+mn-ea"/>
                <a:ea typeface="+mn-ea"/>
              </a:rPr>
              <a:t>가공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101" name="타원 100"/>
          <p:cNvSpPr>
            <a:spLocks noChangeAspect="1"/>
          </p:cNvSpPr>
          <p:nvPr/>
        </p:nvSpPr>
        <p:spPr>
          <a:xfrm>
            <a:off x="4217669" y="4734669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900" dirty="0" smtClean="0">
                <a:latin typeface="+mn-ea"/>
                <a:ea typeface="+mn-ea"/>
              </a:rPr>
              <a:t>BI·</a:t>
            </a:r>
            <a:r>
              <a:rPr lang="ko-KR" altLang="en-US" sz="900" dirty="0" err="1" smtClean="0">
                <a:latin typeface="+mn-ea"/>
                <a:ea typeface="+mn-ea"/>
              </a:rPr>
              <a:t>레포트</a:t>
            </a:r>
            <a:r>
              <a:rPr lang="ko-KR" altLang="en-US" sz="900" dirty="0" smtClean="0">
                <a:latin typeface="+mn-ea"/>
                <a:ea typeface="+mn-ea"/>
              </a:rPr>
              <a:t> 개발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103" name="TextBox 102"/>
          <p:cNvSpPr txBox="1"/>
          <p:nvPr/>
        </p:nvSpPr>
        <p:spPr bwMode="gray">
          <a:xfrm>
            <a:off x="2318017" y="3789040"/>
            <a:ext cx="1691041" cy="483960"/>
          </a:xfrm>
          <a:prstGeom prst="rect">
            <a:avLst/>
          </a:prstGeom>
          <a:noFill/>
        </p:spPr>
        <p:txBody>
          <a:bodyPr wrap="square" lIns="36000" tIns="72000" rIns="36000" bIns="720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ko-KR" sz="1100" b="1" spc="-40" dirty="0" smtClean="0">
                <a:solidFill>
                  <a:srgbClr val="0070C0"/>
                </a:solidFill>
                <a:latin typeface="+mn-ea"/>
                <a:ea typeface="+mn-ea"/>
              </a:rPr>
              <a:t>Data Lake </a:t>
            </a:r>
            <a:r>
              <a:rPr lang="ko-KR" altLang="en-US" sz="1100" b="1" spc="-40" dirty="0" smtClean="0">
                <a:solidFill>
                  <a:srgbClr val="0070C0"/>
                </a:solidFill>
                <a:latin typeface="+mn-ea"/>
                <a:ea typeface="+mn-ea"/>
              </a:rPr>
              <a:t>개발업무</a:t>
            </a:r>
            <a:r>
              <a:rPr lang="en-US" altLang="ko-KR" sz="1100" b="1" spc="-40" dirty="0" smtClean="0">
                <a:solidFill>
                  <a:srgbClr val="0070C0"/>
                </a:solidFill>
                <a:latin typeface="+mn-ea"/>
                <a:ea typeface="+mn-ea"/>
              </a:rPr>
              <a:t/>
            </a:r>
            <a:br>
              <a:rPr lang="en-US" altLang="ko-KR" sz="1100" b="1" spc="-40" dirty="0" smtClean="0">
                <a:solidFill>
                  <a:srgbClr val="0070C0"/>
                </a:solidFill>
                <a:latin typeface="+mn-ea"/>
                <a:ea typeface="+mn-ea"/>
              </a:rPr>
            </a:br>
            <a:r>
              <a:rPr lang="ko-KR" altLang="en-US" sz="1100" b="1" spc="-40" dirty="0" smtClean="0">
                <a:solidFill>
                  <a:srgbClr val="0070C0"/>
                </a:solidFill>
                <a:latin typeface="+mn-ea"/>
                <a:ea typeface="+mn-ea"/>
              </a:rPr>
              <a:t>관리 효율화</a:t>
            </a:r>
            <a:endParaRPr lang="ko-KR" altLang="en-US" sz="1100" b="1" spc="-4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04" name="TextBox 103"/>
          <p:cNvSpPr txBox="1"/>
          <p:nvPr/>
        </p:nvSpPr>
        <p:spPr bwMode="gray">
          <a:xfrm>
            <a:off x="344487" y="4991817"/>
            <a:ext cx="1188133" cy="453183"/>
          </a:xfrm>
          <a:prstGeom prst="rect">
            <a:avLst/>
          </a:prstGeom>
          <a:noFill/>
        </p:spPr>
        <p:txBody>
          <a:bodyPr wrap="square" lIns="36000" tIns="72000" rIns="36000" bIns="720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ko-KR" altLang="en-US" sz="1000" b="1" spc="-40" dirty="0" smtClean="0">
                <a:solidFill>
                  <a:srgbClr val="0070C0"/>
                </a:solidFill>
                <a:latin typeface="+mn-ea"/>
                <a:ea typeface="+mn-ea"/>
              </a:rPr>
              <a:t>신속</a:t>
            </a:r>
            <a:r>
              <a:rPr lang="en-US" altLang="ko-KR" sz="1000" b="1" spc="-40" dirty="0" smtClean="0">
                <a:solidFill>
                  <a:srgbClr val="0070C0"/>
                </a:solidFill>
                <a:latin typeface="+mn-ea"/>
                <a:ea typeface="+mn-ea"/>
              </a:rPr>
              <a:t>/</a:t>
            </a:r>
            <a:r>
              <a:rPr lang="ko-KR" altLang="en-US" sz="1000" b="1" spc="-40" dirty="0" smtClean="0">
                <a:solidFill>
                  <a:srgbClr val="0070C0"/>
                </a:solidFill>
                <a:latin typeface="+mn-ea"/>
                <a:ea typeface="+mn-ea"/>
              </a:rPr>
              <a:t>정확한 </a:t>
            </a:r>
            <a:r>
              <a:rPr lang="en-US" altLang="ko-KR" sz="1000" b="1" spc="-40" dirty="0" smtClean="0">
                <a:solidFill>
                  <a:srgbClr val="0070C0"/>
                </a:solidFill>
                <a:latin typeface="+mn-ea"/>
                <a:ea typeface="+mn-ea"/>
              </a:rPr>
              <a:t/>
            </a:r>
            <a:br>
              <a:rPr lang="en-US" altLang="ko-KR" sz="1000" b="1" spc="-40" dirty="0" smtClean="0">
                <a:solidFill>
                  <a:srgbClr val="0070C0"/>
                </a:solidFill>
                <a:latin typeface="+mn-ea"/>
                <a:ea typeface="+mn-ea"/>
              </a:rPr>
            </a:br>
            <a:r>
              <a:rPr lang="ko-KR" altLang="en-US" sz="1000" b="1" spc="-40" dirty="0" smtClean="0">
                <a:solidFill>
                  <a:srgbClr val="0070C0"/>
                </a:solidFill>
                <a:latin typeface="+mn-ea"/>
                <a:ea typeface="+mn-ea"/>
              </a:rPr>
              <a:t>분석결과 활용</a:t>
            </a:r>
            <a:endParaRPr lang="ko-KR" altLang="en-US" sz="1000" b="1" spc="-4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10" name="TextBox 109"/>
          <p:cNvSpPr txBox="1"/>
          <p:nvPr/>
        </p:nvSpPr>
        <p:spPr bwMode="gray">
          <a:xfrm>
            <a:off x="5085682" y="3996053"/>
            <a:ext cx="790514" cy="453183"/>
          </a:xfrm>
          <a:prstGeom prst="rect">
            <a:avLst/>
          </a:prstGeom>
          <a:noFill/>
        </p:spPr>
        <p:txBody>
          <a:bodyPr wrap="square" lIns="36000" tIns="72000" rIns="36000" bIns="720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ko-KR" altLang="en-US" sz="1000" b="1" spc="-40" dirty="0" smtClean="0">
                <a:solidFill>
                  <a:srgbClr val="0070C0"/>
                </a:solidFill>
                <a:latin typeface="+mn-ea"/>
                <a:ea typeface="+mn-ea"/>
              </a:rPr>
              <a:t>효율적인</a:t>
            </a:r>
            <a:r>
              <a:rPr lang="en-US" altLang="ko-KR" sz="1000" b="1" spc="-40" dirty="0" smtClean="0">
                <a:solidFill>
                  <a:srgbClr val="0070C0"/>
                </a:solidFill>
                <a:latin typeface="+mn-ea"/>
                <a:ea typeface="+mn-ea"/>
              </a:rPr>
              <a:t/>
            </a:r>
            <a:br>
              <a:rPr lang="en-US" altLang="ko-KR" sz="1000" b="1" spc="-40" dirty="0" smtClean="0">
                <a:solidFill>
                  <a:srgbClr val="0070C0"/>
                </a:solidFill>
                <a:latin typeface="+mn-ea"/>
                <a:ea typeface="+mn-ea"/>
              </a:rPr>
            </a:br>
            <a:r>
              <a:rPr lang="ko-KR" altLang="en-US" sz="1000" b="1" spc="-40" dirty="0" smtClean="0">
                <a:solidFill>
                  <a:srgbClr val="0070C0"/>
                </a:solidFill>
                <a:latin typeface="+mn-ea"/>
                <a:ea typeface="+mn-ea"/>
              </a:rPr>
              <a:t>개발지원</a:t>
            </a:r>
            <a:endParaRPr lang="ko-KR" altLang="en-US" sz="1000" b="1" spc="-4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11" name="TextBox 110"/>
          <p:cNvSpPr txBox="1"/>
          <p:nvPr/>
        </p:nvSpPr>
        <p:spPr bwMode="gray">
          <a:xfrm>
            <a:off x="776536" y="3123448"/>
            <a:ext cx="2075422" cy="314683"/>
          </a:xfrm>
          <a:prstGeom prst="rect">
            <a:avLst/>
          </a:prstGeom>
          <a:noFill/>
        </p:spPr>
        <p:txBody>
          <a:bodyPr wrap="none" lIns="72000" tIns="72000" rIns="72000" bIns="72000" rtlCol="0" anchor="t">
            <a:spAutoFit/>
          </a:bodyPr>
          <a:lstStyle/>
          <a:p>
            <a:pPr marL="85725" indent="-85725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40" dirty="0" smtClean="0">
                <a:solidFill>
                  <a:srgbClr val="0070C0"/>
                </a:solidFill>
                <a:latin typeface="+mn-ea"/>
                <a:ea typeface="+mn-ea"/>
              </a:rPr>
              <a:t>Data Lake</a:t>
            </a:r>
            <a:r>
              <a:rPr lang="ko-KR" altLang="en-US" sz="1100" b="1" spc="-40" dirty="0" smtClean="0">
                <a:solidFill>
                  <a:srgbClr val="0070C0"/>
                </a:solidFill>
                <a:latin typeface="+mn-ea"/>
                <a:ea typeface="+mn-ea"/>
              </a:rPr>
              <a:t> 개발 프로세스 정립</a:t>
            </a:r>
            <a:endParaRPr lang="ko-KR" altLang="en-US" sz="1100" b="1" spc="-4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112" name="그래픽 28" descr="워크플로">
            <a:extLst>
              <a:ext uri="{FF2B5EF4-FFF2-40B4-BE49-F238E27FC236}">
                <a16:creationId xmlns:a16="http://schemas.microsoft.com/office/drawing/2014/main" id="{BF4702AB-A611-4DE9-8E83-959A0C054441}"/>
              </a:ext>
            </a:extLst>
          </p:cNvPr>
          <p:cNvPicPr>
            <a:picLocks noChangeAspect="1"/>
          </p:cNvPicPr>
          <p:nvPr/>
        </p:nvPicPr>
        <p:blipFill>
          <a:blip r:embed="rId5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1"/>
              </a:ext>
            </a:extLst>
          </a:blip>
          <a:stretch>
            <a:fillRect/>
          </a:stretch>
        </p:blipFill>
        <p:spPr>
          <a:xfrm>
            <a:off x="451429" y="3082789"/>
            <a:ext cx="396000" cy="396000"/>
          </a:xfrm>
          <a:prstGeom prst="rect">
            <a:avLst/>
          </a:prstGeom>
        </p:spPr>
      </p:pic>
      <p:pic>
        <p:nvPicPr>
          <p:cNvPr id="114" name="그래픽 38" descr="사람들과 순환">
            <a:extLst>
              <a:ext uri="{FF2B5EF4-FFF2-40B4-BE49-F238E27FC236}">
                <a16:creationId xmlns:a16="http://schemas.microsoft.com/office/drawing/2014/main" id="{136078B5-062A-49E4-B8B1-4A854952DB2F}"/>
              </a:ext>
            </a:extLst>
          </p:cNvPr>
          <p:cNvPicPr>
            <a:picLocks noChangeAspect="1"/>
          </p:cNvPicPr>
          <p:nvPr/>
        </p:nvPicPr>
        <p:blipFill>
          <a:blip r:embed="rId5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3"/>
              </a:ext>
            </a:extLst>
          </a:blip>
          <a:stretch>
            <a:fillRect/>
          </a:stretch>
        </p:blipFill>
        <p:spPr>
          <a:xfrm>
            <a:off x="3675244" y="3082789"/>
            <a:ext cx="396000" cy="396000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 bwMode="gray">
          <a:xfrm>
            <a:off x="4009058" y="3123448"/>
            <a:ext cx="1737830" cy="314683"/>
          </a:xfrm>
          <a:prstGeom prst="rect">
            <a:avLst/>
          </a:prstGeom>
          <a:noFill/>
        </p:spPr>
        <p:txBody>
          <a:bodyPr wrap="none" lIns="72000" tIns="72000" rIns="72000" bIns="72000" rtlCol="0" anchor="t">
            <a:spAutoFit/>
          </a:bodyPr>
          <a:lstStyle/>
          <a:p>
            <a:pPr marL="85725" indent="-85725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1100" b="1" spc="-40" dirty="0" smtClean="0">
                <a:solidFill>
                  <a:srgbClr val="0070C0"/>
                </a:solidFill>
                <a:latin typeface="+mn-ea"/>
                <a:ea typeface="+mn-ea"/>
              </a:rPr>
              <a:t>담당자 역할</a:t>
            </a:r>
            <a:r>
              <a:rPr lang="en-US" altLang="ko-KR" sz="1100" b="1" spc="-40" dirty="0" smtClean="0">
                <a:solidFill>
                  <a:srgbClr val="0070C0"/>
                </a:solidFill>
                <a:latin typeface="+mn-ea"/>
                <a:ea typeface="+mn-ea"/>
              </a:rPr>
              <a:t>/</a:t>
            </a:r>
            <a:r>
              <a:rPr lang="ko-KR" altLang="en-US" sz="1100" b="1" spc="-40" dirty="0" smtClean="0">
                <a:solidFill>
                  <a:srgbClr val="0070C0"/>
                </a:solidFill>
                <a:latin typeface="+mn-ea"/>
                <a:ea typeface="+mn-ea"/>
              </a:rPr>
              <a:t>책임 구체화</a:t>
            </a:r>
            <a:endParaRPr lang="ko-KR" altLang="en-US" sz="1100" b="1" spc="-4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3" name="굽은 화살표 2"/>
          <p:cNvSpPr/>
          <p:nvPr/>
        </p:nvSpPr>
        <p:spPr>
          <a:xfrm flipV="1">
            <a:off x="1496616" y="3430265"/>
            <a:ext cx="360040" cy="465484"/>
          </a:xfrm>
          <a:prstGeom prst="bentArrow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굽은 화살표 49"/>
          <p:cNvSpPr/>
          <p:nvPr/>
        </p:nvSpPr>
        <p:spPr>
          <a:xfrm flipH="1" flipV="1">
            <a:off x="4448944" y="3430265"/>
            <a:ext cx="360040" cy="465484"/>
          </a:xfrm>
          <a:prstGeom prst="bentArrow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37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3.5.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데이터 활용 역량 강화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15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1" name="제목 2"/>
          <p:cNvSpPr txBox="1">
            <a:spLocks/>
          </p:cNvSpPr>
          <p:nvPr/>
        </p:nvSpPr>
        <p:spPr bwMode="gray">
          <a:xfrm>
            <a:off x="7490963" y="280137"/>
            <a:ext cx="20705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400" b="0" spc="-60" dirty="0" smtClean="0">
                <a:latin typeface="+mj-ea"/>
                <a:ea typeface="+mj-ea"/>
                <a:cs typeface="+mn-cs"/>
              </a:rPr>
              <a:t>3. </a:t>
            </a:r>
            <a:r>
              <a:rPr kumimoji="0" lang="ko-KR" altLang="en-US" sz="1400" b="0" spc="-60" dirty="0" smtClean="0">
                <a:latin typeface="+mj-ea"/>
                <a:ea typeface="+mj-ea"/>
                <a:cs typeface="+mn-cs"/>
              </a:rPr>
              <a:t>추진과제</a:t>
            </a:r>
            <a:endParaRPr kumimoji="0" lang="en-US" altLang="ko-KR" sz="1400" b="0" spc="-60" dirty="0">
              <a:latin typeface="+mj-ea"/>
              <a:ea typeface="+mj-ea"/>
              <a:cs typeface="+mn-c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gray">
          <a:xfrm>
            <a:off x="344488" y="800100"/>
            <a:ext cx="9217025" cy="648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08000" tIns="108000" rIns="108000" bIns="10800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Biz </a:t>
            </a:r>
            <a:r>
              <a:rPr kumimoji="0" lang="ko-KR" altLang="en-US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노하우 공유 기반 마련</a:t>
            </a:r>
            <a:r>
              <a:rPr kumimoji="0" lang="en-US" altLang="ko-KR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분석 경험 확대 및 </a:t>
            </a:r>
            <a:r>
              <a:rPr kumimoji="0" lang="en-US" altLang="ko-KR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Tool </a:t>
            </a:r>
            <a:r>
              <a:rPr kumimoji="0" lang="ko-KR" altLang="en-US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운영능력 향상을 통해 커뮤니케이션 효율화</a:t>
            </a:r>
            <a:r>
              <a:rPr kumimoji="0" lang="en-US" altLang="ko-KR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분석 신뢰도 향상</a:t>
            </a:r>
            <a:r>
              <a:rPr kumimoji="0" lang="en-US" altLang="ko-KR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적용 업무 확대</a:t>
            </a:r>
            <a:r>
              <a:rPr kumimoji="0" lang="en-US" altLang="ko-KR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분석 시간 단축 등에 기여</a:t>
            </a:r>
            <a:endParaRPr kumimoji="0" lang="ko-KR" altLang="en-US" sz="1400" b="1" i="0" u="none" strike="noStrike" kern="1200" cap="none" spc="-7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44488" y="1634822"/>
            <a:ext cx="3420076" cy="750062"/>
            <a:chOff x="344488" y="1634822"/>
            <a:chExt cx="3420076" cy="750062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44488" y="1634822"/>
              <a:ext cx="684076" cy="7500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과제명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028564" y="1634822"/>
              <a:ext cx="2736000" cy="7500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4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활용 역량 강화</a:t>
              </a:r>
              <a:endParaRPr lang="en-US" altLang="ko-KR" sz="14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838575" y="1634822"/>
            <a:ext cx="5722939" cy="750062"/>
            <a:chOff x="3838575" y="1634822"/>
            <a:chExt cx="5722939" cy="75006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3838575" y="1634822"/>
              <a:ext cx="684076" cy="7500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</a:t>
              </a:r>
              <a: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정의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522652" y="1634822"/>
              <a:ext cx="5038862" cy="7500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Biz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노하우 공유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커리큘럼 개선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Tool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관련 교육안내 등 맞춤형 지원 강화를 통해 데이터 활용 역량을 증진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44488" y="2448906"/>
            <a:ext cx="5544616" cy="3118338"/>
            <a:chOff x="344488" y="2470902"/>
            <a:chExt cx="5544616" cy="3118338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344488" y="2470902"/>
              <a:ext cx="5544616" cy="36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 개요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44488" y="2830902"/>
              <a:ext cx="5544616" cy="2758338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961110" y="2448906"/>
            <a:ext cx="3600402" cy="3103852"/>
            <a:chOff x="5961110" y="2470902"/>
            <a:chExt cx="3600402" cy="3103852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5961111" y="2470902"/>
              <a:ext cx="3600401" cy="36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주요 개선 방향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961110" y="2816416"/>
              <a:ext cx="3600401" cy="275833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전사 데이터 분석 지식공유를 위한 지식정보 관리 서비스 제공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분석 </a:t>
              </a:r>
              <a:r>
                <a:rPr lang="ko-KR" altLang="en-US" sz="1200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교육안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구성 및 이행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altLang="ko-KR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- 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분석 전문가</a:t>
              </a:r>
              <a:r>
                <a:rPr lang="en-US" altLang="ko-KR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캐주얼 분석가 등 사용자 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유형 고려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-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기초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심화과정 등 수준 고려 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altLang="ko-KR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-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전사 데이터 이해도 증진을 위한 표준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주요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구성 현황 등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Tool </a:t>
              </a:r>
              <a:r>
                <a:rPr lang="ko-KR" altLang="en-US" sz="1200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교육안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구성 및 이행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-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보유 분석도구 중심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altLang="ko-KR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-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최신 분석 도구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기법 등 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44488" y="5631266"/>
            <a:ext cx="4572076" cy="750062"/>
            <a:chOff x="344488" y="1634822"/>
            <a:chExt cx="4572076" cy="750062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344488" y="1634822"/>
              <a:ext cx="684076" cy="7500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</a:t>
              </a:r>
              <a: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1028564" y="1634822"/>
              <a:ext cx="3888000" cy="7500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ts val="12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분석 노하우 축적 및 활용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ts val="12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ü"/>
              </a:pP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Real Data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경험 확대 및 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Tool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운영능력 향상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ts val="12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전사 데이터 분석 문화 확산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990139" y="5631266"/>
            <a:ext cx="4572076" cy="750062"/>
            <a:chOff x="344488" y="1634822"/>
            <a:chExt cx="4572076" cy="750062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344488" y="1634822"/>
              <a:ext cx="684076" cy="7500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고려</a:t>
              </a:r>
              <a: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사항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028564" y="1634822"/>
              <a:ext cx="3888000" cy="7500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en-US" altLang="ko-KR" sz="1200" spc="-70" dirty="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n/a</a:t>
              </a:r>
            </a:p>
          </p:txBody>
        </p:sp>
      </p:grpSp>
      <p:sp>
        <p:nvSpPr>
          <p:cNvPr id="28" name="TextBox 27"/>
          <p:cNvSpPr txBox="1"/>
          <p:nvPr/>
        </p:nvSpPr>
        <p:spPr bwMode="gray">
          <a:xfrm>
            <a:off x="416494" y="2925028"/>
            <a:ext cx="5400000" cy="756000"/>
          </a:xfrm>
          <a:prstGeom prst="roundRect">
            <a:avLst>
              <a:gd name="adj" fmla="val 4529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6000" tIns="46800" rIns="90000" bIns="46800" rtlCol="0" anchor="ctr">
            <a:noAutofit/>
          </a:bodyPr>
          <a:lstStyle>
            <a:defPPr>
              <a:defRPr lang="en-US"/>
            </a:defPPr>
            <a:lvl1pPr marL="142875" indent="-142875">
              <a:lnSpc>
                <a:spcPct val="100000"/>
              </a:lnSpc>
              <a:spcBef>
                <a:spcPts val="200"/>
              </a:spcBef>
              <a:defRPr sz="800" spc="-40">
                <a:latin typeface="+mn-ea"/>
                <a:ea typeface="+mn-ea"/>
              </a:defRPr>
            </a:lvl1pPr>
          </a:lstStyle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spc="-100" dirty="0" smtClean="0"/>
              <a:t>데이터 분석 지식공유 서비스를 통한 노하우 공유</a:t>
            </a:r>
            <a:endParaRPr lang="en-US" altLang="ko-KR" sz="1100" spc="-100" dirty="0" smtClean="0"/>
          </a:p>
          <a:p>
            <a:pPr marL="0" indent="0"/>
            <a:r>
              <a:rPr lang="en-US" altLang="ko-KR" sz="1000" spc="-100" dirty="0"/>
              <a:t> </a:t>
            </a:r>
            <a:r>
              <a:rPr lang="en-US" altLang="ko-KR" sz="1000" spc="-100" dirty="0" smtClean="0"/>
              <a:t>   - </a:t>
            </a:r>
            <a:r>
              <a:rPr lang="ko-KR" altLang="en-US" sz="1000" spc="-100" dirty="0" smtClean="0"/>
              <a:t>데이터 분석가가 습득한 지식 및 노하우 공유</a:t>
            </a:r>
            <a:endParaRPr lang="en-US" altLang="ko-KR" sz="1000" spc="-100" dirty="0" smtClean="0"/>
          </a:p>
          <a:p>
            <a:pPr marL="0" indent="0"/>
            <a:r>
              <a:rPr lang="en-US" altLang="ko-KR" sz="1000" spc="-100" dirty="0" smtClean="0"/>
              <a:t>    - </a:t>
            </a:r>
            <a:r>
              <a:rPr lang="ko-KR" altLang="en-US" sz="1000" spc="-100" dirty="0" smtClean="0"/>
              <a:t>성공</a:t>
            </a:r>
            <a:r>
              <a:rPr lang="en-US" altLang="ko-KR" sz="1000" spc="-100" dirty="0" smtClean="0"/>
              <a:t>/</a:t>
            </a:r>
            <a:r>
              <a:rPr lang="ko-KR" altLang="en-US" sz="1000" spc="-100" dirty="0" smtClean="0"/>
              <a:t>실패 사례 공유</a:t>
            </a:r>
            <a:endParaRPr lang="en-US" altLang="ko-KR" sz="1000" spc="-100" dirty="0" smtClean="0"/>
          </a:p>
        </p:txBody>
      </p:sp>
      <p:sp>
        <p:nvSpPr>
          <p:cNvPr id="29" name="TextBox 28"/>
          <p:cNvSpPr txBox="1"/>
          <p:nvPr/>
        </p:nvSpPr>
        <p:spPr bwMode="gray">
          <a:xfrm>
            <a:off x="416494" y="3807084"/>
            <a:ext cx="5400000" cy="756000"/>
          </a:xfrm>
          <a:prstGeom prst="roundRect">
            <a:avLst>
              <a:gd name="adj" fmla="val 4529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6000" tIns="46800" rIns="90000" bIns="46800" rtlCol="0" anchor="ctr">
            <a:noAutofit/>
          </a:bodyPr>
          <a:lstStyle>
            <a:defPPr>
              <a:defRPr lang="en-US"/>
            </a:defPPr>
            <a:lvl1pPr marL="142875" indent="-142875">
              <a:lnSpc>
                <a:spcPct val="100000"/>
              </a:lnSpc>
              <a:spcBef>
                <a:spcPts val="200"/>
              </a:spcBef>
              <a:defRPr sz="800" spc="-40">
                <a:latin typeface="+mn-ea"/>
                <a:ea typeface="+mn-ea"/>
              </a:defRPr>
            </a:lvl1pPr>
          </a:lstStyle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spc="-100" dirty="0" smtClean="0"/>
              <a:t>데이터 관련 커리큘럼 운영</a:t>
            </a:r>
            <a:endParaRPr lang="en-US" altLang="ko-KR" sz="1100" spc="-100" dirty="0"/>
          </a:p>
          <a:p>
            <a:pPr marL="0" indent="0"/>
            <a:r>
              <a:rPr lang="en-US" altLang="ko-KR" sz="1100" spc="-100" dirty="0"/>
              <a:t>   </a:t>
            </a:r>
            <a:r>
              <a:rPr lang="en-US" altLang="ko-KR" sz="1000" spc="-100" dirty="0"/>
              <a:t>- </a:t>
            </a:r>
            <a:r>
              <a:rPr lang="ko-KR" altLang="en-US" sz="1000" spc="-100" dirty="0" smtClean="0"/>
              <a:t>전사 데이터 구성 현황</a:t>
            </a:r>
            <a:r>
              <a:rPr lang="en-US" altLang="ko-KR" sz="1000" spc="-100" dirty="0" smtClean="0"/>
              <a:t>, </a:t>
            </a:r>
            <a:r>
              <a:rPr lang="ko-KR" altLang="en-US" sz="1000" spc="-100" dirty="0" smtClean="0"/>
              <a:t>데이터 탐색 등 관련 교육과정 운영</a:t>
            </a:r>
            <a:endParaRPr lang="en-US" altLang="ko-KR" sz="1000" spc="-100" dirty="0" smtClean="0"/>
          </a:p>
          <a:p>
            <a:pPr marL="0" indent="0"/>
            <a:r>
              <a:rPr lang="en-US" altLang="ko-KR" sz="1000" spc="-100" dirty="0"/>
              <a:t> </a:t>
            </a:r>
            <a:r>
              <a:rPr lang="en-US" altLang="ko-KR" sz="1000" spc="-100" dirty="0" smtClean="0"/>
              <a:t>  - </a:t>
            </a:r>
            <a:r>
              <a:rPr lang="ko-KR" altLang="en-US" sz="1000" spc="-100" dirty="0" err="1" smtClean="0"/>
              <a:t>실데이터</a:t>
            </a:r>
            <a:r>
              <a:rPr lang="ko-KR" altLang="en-US" sz="1000" spc="-100" dirty="0" smtClean="0"/>
              <a:t> 활용 분석 발굴</a:t>
            </a:r>
            <a:r>
              <a:rPr lang="en-US" altLang="ko-KR" sz="1000" spc="-100" dirty="0" smtClean="0"/>
              <a:t>/</a:t>
            </a:r>
            <a:r>
              <a:rPr lang="ko-KR" altLang="en-US" sz="1000" spc="-100" dirty="0" smtClean="0"/>
              <a:t>성과 대회를 통한</a:t>
            </a:r>
            <a:r>
              <a:rPr lang="en-US" altLang="ko-KR" sz="1000" spc="-100" dirty="0" smtClean="0"/>
              <a:t> </a:t>
            </a:r>
            <a:r>
              <a:rPr lang="ko-KR" altLang="en-US" sz="1000" spc="-100" dirty="0" smtClean="0"/>
              <a:t>실무 경험 공유</a:t>
            </a:r>
            <a:endParaRPr lang="ko-KR" altLang="en-US" sz="1000" spc="-100" dirty="0"/>
          </a:p>
        </p:txBody>
      </p:sp>
      <p:sp>
        <p:nvSpPr>
          <p:cNvPr id="30" name="TextBox 29"/>
          <p:cNvSpPr txBox="1"/>
          <p:nvPr/>
        </p:nvSpPr>
        <p:spPr bwMode="gray">
          <a:xfrm>
            <a:off x="416494" y="4689140"/>
            <a:ext cx="5400000" cy="756000"/>
          </a:xfrm>
          <a:prstGeom prst="roundRect">
            <a:avLst>
              <a:gd name="adj" fmla="val 4529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6000" tIns="46800" rIns="90000" bIns="46800" rtlCol="0" anchor="ctr">
            <a:noAutofit/>
          </a:bodyPr>
          <a:lstStyle>
            <a:defPPr>
              <a:defRPr lang="en-US"/>
            </a:defPPr>
            <a:lvl1pPr marL="142875" indent="-142875">
              <a:lnSpc>
                <a:spcPct val="100000"/>
              </a:lnSpc>
              <a:spcBef>
                <a:spcPts val="200"/>
              </a:spcBef>
              <a:defRPr sz="800" spc="-40">
                <a:latin typeface="+mn-ea"/>
                <a:ea typeface="+mn-ea"/>
              </a:defRPr>
            </a:lvl1pPr>
          </a:lstStyle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spc="-100" dirty="0" smtClean="0"/>
              <a:t>Tool </a:t>
            </a:r>
            <a:r>
              <a:rPr lang="ko-KR" altLang="en-US" sz="1100" spc="-100" dirty="0" smtClean="0"/>
              <a:t>정기교육 및 안내</a:t>
            </a:r>
            <a:endParaRPr lang="en-US" altLang="ko-KR" sz="1100" spc="-100" dirty="0" smtClean="0"/>
          </a:p>
          <a:p>
            <a:pPr marL="0" indent="0"/>
            <a:r>
              <a:rPr lang="en-US" altLang="ko-KR" sz="1100" spc="-100" dirty="0"/>
              <a:t> </a:t>
            </a:r>
            <a:r>
              <a:rPr lang="en-US" altLang="ko-KR" sz="1100" spc="-100" dirty="0" smtClean="0"/>
              <a:t>  </a:t>
            </a:r>
            <a:r>
              <a:rPr lang="en-US" altLang="ko-KR" sz="1000" spc="-100" dirty="0" smtClean="0"/>
              <a:t>- Tool </a:t>
            </a:r>
            <a:r>
              <a:rPr lang="ko-KR" altLang="en-US" sz="1000" spc="-100" dirty="0" smtClean="0"/>
              <a:t>관련 교육 실시</a:t>
            </a:r>
            <a:r>
              <a:rPr lang="en-US" altLang="ko-KR" sz="1000" spc="-100" dirty="0" smtClean="0"/>
              <a:t>(</a:t>
            </a:r>
            <a:r>
              <a:rPr lang="ko-KR" altLang="en-US" sz="1000" spc="-100" dirty="0" smtClean="0"/>
              <a:t>내부</a:t>
            </a:r>
            <a:r>
              <a:rPr lang="en-US" altLang="ko-KR" sz="1000" spc="-100" dirty="0" smtClean="0"/>
              <a:t>,</a:t>
            </a:r>
            <a:r>
              <a:rPr lang="ko-KR" altLang="en-US" sz="1000" spc="-100" dirty="0"/>
              <a:t> </a:t>
            </a:r>
            <a:r>
              <a:rPr lang="ko-KR" altLang="en-US" sz="1000" spc="-100" dirty="0" smtClean="0"/>
              <a:t>위탁 등</a:t>
            </a:r>
            <a:r>
              <a:rPr lang="en-US" altLang="ko-KR" sz="1000" spc="-100" dirty="0" smtClean="0"/>
              <a:t>) </a:t>
            </a:r>
          </a:p>
          <a:p>
            <a:pPr marL="0" indent="0"/>
            <a:r>
              <a:rPr lang="en-US" altLang="ko-KR" sz="1000" spc="-100" dirty="0"/>
              <a:t> </a:t>
            </a:r>
            <a:r>
              <a:rPr lang="en-US" altLang="ko-KR" sz="1000" spc="-100" dirty="0" smtClean="0"/>
              <a:t>  - </a:t>
            </a:r>
            <a:r>
              <a:rPr lang="ko-KR" altLang="en-US" sz="1000" spc="-100" dirty="0" smtClean="0"/>
              <a:t>사용자 매뉴얼 게시 및 각종 채널을 활용한 정보 공유</a:t>
            </a:r>
            <a:endParaRPr lang="en-US" altLang="ko-KR" sz="1000" spc="-100" dirty="0" smtClean="0"/>
          </a:p>
        </p:txBody>
      </p:sp>
      <p:sp>
        <p:nvSpPr>
          <p:cNvPr id="31" name="TextBox 30"/>
          <p:cNvSpPr txBox="1"/>
          <p:nvPr/>
        </p:nvSpPr>
        <p:spPr bwMode="gray">
          <a:xfrm>
            <a:off x="4901234" y="2999291"/>
            <a:ext cx="843854" cy="607475"/>
          </a:xfrm>
          <a:prstGeom prst="rect">
            <a:avLst/>
          </a:prstGeom>
          <a:noFill/>
        </p:spPr>
        <p:txBody>
          <a:bodyPr wrap="square" lIns="36000" tIns="46800" rIns="36000" bIns="46800" rtlCol="0" anchor="ctr">
            <a:spAutoFit/>
          </a:bodyPr>
          <a:lstStyle/>
          <a:p>
            <a:pPr algn="ctr">
              <a:lnSpc>
                <a:spcPts val="1000"/>
              </a:lnSpc>
              <a:spcBef>
                <a:spcPts val="200"/>
              </a:spcBef>
            </a:pPr>
            <a:r>
              <a:rPr lang="ko-KR" altLang="en-US" sz="900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「위키피디아 개념의 집단지성 활용 기반 마련」</a:t>
            </a:r>
            <a:endParaRPr lang="ko-KR" altLang="en-US" sz="90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28015" y="2997028"/>
            <a:ext cx="1016973" cy="6120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34" name="그래픽 5" descr="검사 목록 RTL">
            <a:extLst>
              <a:ext uri="{FF2B5EF4-FFF2-40B4-BE49-F238E27FC236}">
                <a16:creationId xmlns:a16="http://schemas.microsoft.com/office/drawing/2014/main" id="{D6E92332-4211-4088-9E64-B358DE7398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4908" y="3944034"/>
            <a:ext cx="360000" cy="3600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 bwMode="gray">
          <a:xfrm>
            <a:off x="3749868" y="4282990"/>
            <a:ext cx="376683" cy="222754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ts val="1000"/>
              </a:lnSpc>
              <a:spcBef>
                <a:spcPts val="200"/>
              </a:spcBef>
            </a:pPr>
            <a:r>
              <a:rPr lang="ko-KR" altLang="en-US" sz="800" spc="-40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표준</a:t>
            </a:r>
            <a:endParaRPr lang="ko-KR" altLang="en-US" sz="800" spc="-4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6" name="그래픽 32" descr="네트워크 다이어그램">
            <a:extLst>
              <a:ext uri="{FF2B5EF4-FFF2-40B4-BE49-F238E27FC236}">
                <a16:creationId xmlns:a16="http://schemas.microsoft.com/office/drawing/2014/main" id="{11240078-4F7B-4593-A97A-177AAE3A1CF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4232957" y="3944034"/>
            <a:ext cx="360000" cy="360000"/>
          </a:xfrm>
          <a:prstGeom prst="rect">
            <a:avLst/>
          </a:prstGeom>
        </p:spPr>
      </p:pic>
      <p:pic>
        <p:nvPicPr>
          <p:cNvPr id="37" name="그래픽 13" descr="핀 있는 지도">
            <a:extLst>
              <a:ext uri="{FF2B5EF4-FFF2-40B4-BE49-F238E27FC236}">
                <a16:creationId xmlns:a16="http://schemas.microsoft.com/office/drawing/2014/main" id="{B7BA0470-236F-48DA-A8A3-4DEA96B9F73A}"/>
              </a:ext>
            </a:extLst>
          </p:cNvPr>
          <p:cNvPicPr>
            <a:picLocks noChangeAspect="1"/>
          </p:cNvPicPr>
          <p:nvPr/>
        </p:nvPicPr>
        <p:blipFill>
          <a:blip r:embed="rId4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701006" y="3944034"/>
            <a:ext cx="360000" cy="360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56" y="3980034"/>
            <a:ext cx="288000" cy="2880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 bwMode="gray">
          <a:xfrm>
            <a:off x="4088098" y="4282989"/>
            <a:ext cx="592127" cy="222754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ts val="1000"/>
              </a:lnSpc>
              <a:spcBef>
                <a:spcPts val="200"/>
              </a:spcBef>
            </a:pPr>
            <a:r>
              <a:rPr lang="ko-KR" altLang="en-US" sz="800" spc="-40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카탈로그</a:t>
            </a:r>
            <a:endParaRPr lang="ko-KR" altLang="en-US" sz="800" spc="-4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 bwMode="gray">
          <a:xfrm>
            <a:off x="4570244" y="4282989"/>
            <a:ext cx="592127" cy="222754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ts val="1000"/>
              </a:lnSpc>
              <a:spcBef>
                <a:spcPts val="200"/>
              </a:spcBef>
            </a:pPr>
            <a:r>
              <a:rPr lang="ko-KR" altLang="en-US" sz="800" spc="-40" dirty="0" err="1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데이터맵</a:t>
            </a:r>
            <a:endParaRPr lang="ko-KR" altLang="en-US" sz="800" spc="-4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 bwMode="gray">
          <a:xfrm>
            <a:off x="5025902" y="4282989"/>
            <a:ext cx="592127" cy="222754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ts val="1000"/>
              </a:lnSpc>
              <a:spcBef>
                <a:spcPts val="200"/>
              </a:spcBef>
            </a:pPr>
            <a:r>
              <a:rPr lang="ko-KR" altLang="en-US" sz="800" spc="-40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경진대회</a:t>
            </a:r>
            <a:endParaRPr lang="ko-KR" altLang="en-US" sz="800" spc="-4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2" name="TextBox 41"/>
          <p:cNvSpPr txBox="1"/>
          <p:nvPr/>
        </p:nvSpPr>
        <p:spPr bwMode="gray">
          <a:xfrm>
            <a:off x="5454150" y="3987334"/>
            <a:ext cx="324426" cy="232629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ts val="1000"/>
              </a:lnSpc>
              <a:spcBef>
                <a:spcPts val="200"/>
              </a:spcBef>
            </a:pPr>
            <a:r>
              <a:rPr lang="en-US" altLang="ko-KR" sz="1500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…</a:t>
            </a:r>
            <a:endParaRPr lang="ko-KR" altLang="en-US" sz="150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774" y="4883689"/>
            <a:ext cx="324000" cy="324000"/>
          </a:xfrm>
          <a:prstGeom prst="rect">
            <a:avLst/>
          </a:prstGeom>
        </p:spPr>
      </p:pic>
      <p:pic>
        <p:nvPicPr>
          <p:cNvPr id="48" name="그래픽 132" descr="도구">
            <a:extLst>
              <a:ext uri="{FF2B5EF4-FFF2-40B4-BE49-F238E27FC236}">
                <a16:creationId xmlns:a16="http://schemas.microsoft.com/office/drawing/2014/main" id="{6D1270CF-F4D1-4BFF-969D-238945467609}"/>
              </a:ext>
            </a:extLst>
          </p:cNvPr>
          <p:cNvPicPr>
            <a:picLocks noChangeAspect="1"/>
          </p:cNvPicPr>
          <p:nvPr/>
        </p:nvPicPr>
        <p:blipFill>
          <a:blip r:embed="rId4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4240492" y="4865689"/>
            <a:ext cx="360000" cy="360000"/>
          </a:xfrm>
          <a:prstGeom prst="rect">
            <a:avLst/>
          </a:prstGeom>
        </p:spPr>
      </p:pic>
      <p:pic>
        <p:nvPicPr>
          <p:cNvPr id="49" name="그래픽 46" descr="프로세서">
            <a:extLst>
              <a:ext uri="{FF2B5EF4-FFF2-40B4-BE49-F238E27FC236}">
                <a16:creationId xmlns:a16="http://schemas.microsoft.com/office/drawing/2014/main" id="{A142C1D8-8087-4B54-A026-668B311D2493}"/>
              </a:ext>
            </a:extLst>
          </p:cNvPr>
          <p:cNvPicPr>
            <a:picLocks noChangeAspect="1"/>
          </p:cNvPicPr>
          <p:nvPr/>
        </p:nvPicPr>
        <p:blipFill>
          <a:blip r:embed="rId14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3758210" y="4865689"/>
            <a:ext cx="360000" cy="360000"/>
          </a:xfrm>
          <a:prstGeom prst="rect">
            <a:avLst/>
          </a:prstGeom>
        </p:spPr>
      </p:pic>
      <p:pic>
        <p:nvPicPr>
          <p:cNvPr id="50" name="그래픽 166" descr="팟캐스트">
            <a:extLst>
              <a:ext uri="{FF2B5EF4-FFF2-40B4-BE49-F238E27FC236}">
                <a16:creationId xmlns:a16="http://schemas.microsoft.com/office/drawing/2014/main" id="{A6FB2150-FF93-418B-85A6-34ADBB8D8F66}"/>
              </a:ext>
            </a:extLst>
          </p:cNvPr>
          <p:cNvPicPr>
            <a:picLocks noChangeAspect="1"/>
          </p:cNvPicPr>
          <p:nvPr/>
        </p:nvPicPr>
        <p:blipFill>
          <a:blip r:embed="rId14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5133020" y="4865689"/>
            <a:ext cx="360000" cy="3600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 bwMode="gray">
          <a:xfrm>
            <a:off x="3642146" y="5189388"/>
            <a:ext cx="592127" cy="222754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ts val="1000"/>
              </a:lnSpc>
              <a:spcBef>
                <a:spcPts val="200"/>
              </a:spcBef>
            </a:pPr>
            <a:r>
              <a:rPr lang="ko-KR" altLang="en-US" sz="800" spc="-40" dirty="0" err="1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분석환경</a:t>
            </a:r>
            <a:endParaRPr lang="ko-KR" altLang="en-US" sz="800" spc="-4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 bwMode="gray">
          <a:xfrm>
            <a:off x="4088097" y="5189387"/>
            <a:ext cx="592127" cy="222754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ts val="1000"/>
              </a:lnSpc>
              <a:spcBef>
                <a:spcPts val="200"/>
              </a:spcBef>
            </a:pPr>
            <a:r>
              <a:rPr lang="ko-KR" altLang="en-US" sz="800" spc="-40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분석도구</a:t>
            </a:r>
            <a:endParaRPr lang="ko-KR" altLang="en-US" sz="800" spc="-4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 bwMode="gray">
          <a:xfrm>
            <a:off x="4580503" y="5189387"/>
            <a:ext cx="571608" cy="222754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ts val="1000"/>
              </a:lnSpc>
              <a:spcBef>
                <a:spcPts val="200"/>
              </a:spcBef>
            </a:pPr>
            <a:r>
              <a:rPr lang="ko-KR" altLang="en-US" sz="800" spc="-40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업데이트</a:t>
            </a:r>
            <a:endParaRPr lang="ko-KR" altLang="en-US" sz="800" spc="-4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4" name="TextBox 53"/>
          <p:cNvSpPr txBox="1"/>
          <p:nvPr/>
        </p:nvSpPr>
        <p:spPr bwMode="gray">
          <a:xfrm>
            <a:off x="5025008" y="5189387"/>
            <a:ext cx="571608" cy="222754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ts val="1000"/>
              </a:lnSpc>
              <a:spcBef>
                <a:spcPts val="200"/>
              </a:spcBef>
            </a:pPr>
            <a:r>
              <a:rPr lang="ko-KR" altLang="en-US" sz="800" spc="-40" dirty="0" err="1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홍보안내</a:t>
            </a:r>
            <a:endParaRPr lang="ko-KR" altLang="en-US" sz="800" spc="-4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5" name="TextBox 54"/>
          <p:cNvSpPr txBox="1"/>
          <p:nvPr/>
        </p:nvSpPr>
        <p:spPr bwMode="gray">
          <a:xfrm>
            <a:off x="5454150" y="4969541"/>
            <a:ext cx="324426" cy="232629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ts val="1000"/>
              </a:lnSpc>
              <a:spcBef>
                <a:spcPts val="200"/>
              </a:spcBef>
            </a:pPr>
            <a:r>
              <a:rPr lang="en-US" altLang="ko-KR" sz="1500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…</a:t>
            </a:r>
            <a:endParaRPr lang="ko-KR" altLang="en-US" sz="150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187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3.6. </a:t>
            </a:r>
            <a:r>
              <a:rPr lang="ko-KR" altLang="en-US" sz="2200" b="1" spc="-150" dirty="0" err="1" smtClean="0">
                <a:latin typeface="+mj-ea"/>
                <a:cs typeface="Arial" panose="020B0604020202020204" pitchFamily="34" charset="0"/>
              </a:rPr>
              <a:t>유휴장비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 활용 효율화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16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1" name="제목 2"/>
          <p:cNvSpPr txBox="1">
            <a:spLocks/>
          </p:cNvSpPr>
          <p:nvPr/>
        </p:nvSpPr>
        <p:spPr bwMode="gray">
          <a:xfrm>
            <a:off x="7490963" y="280137"/>
            <a:ext cx="20705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400" b="0" spc="-60" dirty="0" smtClean="0">
                <a:latin typeface="+mj-ea"/>
                <a:ea typeface="+mj-ea"/>
                <a:cs typeface="+mn-cs"/>
              </a:rPr>
              <a:t>3. </a:t>
            </a:r>
            <a:r>
              <a:rPr kumimoji="0" lang="ko-KR" altLang="en-US" sz="1400" b="0" spc="-60" dirty="0" smtClean="0">
                <a:latin typeface="+mj-ea"/>
                <a:ea typeface="+mj-ea"/>
                <a:cs typeface="+mn-cs"/>
              </a:rPr>
              <a:t>추진과제</a:t>
            </a:r>
            <a:endParaRPr kumimoji="0" lang="en-US" altLang="ko-KR" sz="1400" b="0" spc="-60" dirty="0">
              <a:latin typeface="+mj-ea"/>
              <a:ea typeface="+mj-ea"/>
              <a:cs typeface="+mn-c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gray">
          <a:xfrm>
            <a:off x="344488" y="800100"/>
            <a:ext cx="9217025" cy="648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08000" tIns="108000" rIns="108000" bIns="10800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향후</a:t>
            </a:r>
            <a:r>
              <a:rPr kumimoji="0" lang="en-US" altLang="ko-KR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Data Lake</a:t>
            </a:r>
            <a:r>
              <a:rPr kumimoji="0" lang="ko-KR" altLang="en-US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로의 </a:t>
            </a:r>
            <a:r>
              <a:rPr kumimoji="0" lang="ko-KR" altLang="en-US" sz="1400" b="1" i="0" u="none" strike="noStrike" kern="1200" cap="none" spc="-7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정보계</a:t>
            </a:r>
            <a:r>
              <a:rPr kumimoji="0" lang="ko-KR" altLang="en-US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통합화 진행 시</a:t>
            </a:r>
            <a:r>
              <a:rPr kumimoji="0" lang="en-US" altLang="ko-KR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現 </a:t>
            </a:r>
            <a:r>
              <a:rPr kumimoji="0" lang="en-US" altLang="ko-KR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DW </a:t>
            </a:r>
            <a:r>
              <a:rPr kumimoji="0" lang="ko-KR" altLang="en-US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관련 인프라에 대한 재활용 방안을 마련</a:t>
            </a:r>
            <a:endParaRPr kumimoji="0" lang="ko-KR" altLang="en-US" sz="1400" b="1" i="0" u="none" strike="noStrike" kern="1200" cap="none" spc="-7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44488" y="1634822"/>
            <a:ext cx="3420076" cy="750062"/>
            <a:chOff x="344488" y="1634822"/>
            <a:chExt cx="3420076" cy="750062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44488" y="1634822"/>
              <a:ext cx="684076" cy="7500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과제명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028564" y="1634822"/>
              <a:ext cx="2736000" cy="7500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400" b="1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유휴장비</a:t>
              </a:r>
              <a:r>
                <a:rPr lang="ko-KR" altLang="en-US" sz="14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활용 효율화</a:t>
              </a:r>
              <a:endParaRPr lang="en-US" altLang="ko-KR" sz="14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838575" y="1634822"/>
            <a:ext cx="5722939" cy="750062"/>
            <a:chOff x="3838575" y="1634822"/>
            <a:chExt cx="5722939" cy="75006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3838575" y="1634822"/>
              <a:ext cx="684076" cy="7500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</a:t>
              </a:r>
              <a: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정의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522652" y="1634822"/>
              <a:ext cx="5038862" cy="7500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클라우드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기반 </a:t>
              </a:r>
              <a:r>
                <a:rPr lang="ko-KR" altLang="en-US" sz="1200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정보계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통합화 추진에 따른 </a:t>
              </a:r>
              <a:r>
                <a:rPr lang="ko-KR" altLang="en-US" sz="1200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유휴장비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재활용 → </a:t>
              </a:r>
              <a:r>
                <a:rPr lang="en-US" altLang="ko-KR" sz="1200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on-premise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분석환경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구성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유휴장비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재활용을 통한 예산 효율화 및 유연한 사용자 분석 환경 제공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44488" y="2448906"/>
            <a:ext cx="5544616" cy="3118338"/>
            <a:chOff x="344488" y="2470902"/>
            <a:chExt cx="5544616" cy="3118338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344488" y="2470902"/>
              <a:ext cx="5544616" cy="36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 개요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44488" y="2830902"/>
              <a:ext cx="5544616" cy="2758338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961110" y="2448906"/>
            <a:ext cx="3600402" cy="3103852"/>
            <a:chOff x="5961110" y="2470902"/>
            <a:chExt cx="3600402" cy="3103852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5961111" y="2470902"/>
              <a:ext cx="3600401" cy="36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주요 개선 방향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961110" y="2816416"/>
              <a:ext cx="3600401" cy="275833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유휴대상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전산자원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목록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세부내역 정리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재활용</a:t>
              </a:r>
              <a:r>
                <a:rPr lang="en-US" altLang="ko-KR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선정기준 정립 및 </a:t>
              </a:r>
              <a:r>
                <a:rPr lang="ko-KR" altLang="en-US" sz="1200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유형구분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재활용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폐기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매각 등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altLang="ko-KR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-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운영상태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내구연한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서비스 지원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특정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HW/SW </a:t>
              </a:r>
              <a:b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종속관계 등 고려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재활용 대상 </a:t>
              </a:r>
              <a:r>
                <a:rPr lang="ko-KR" altLang="en-US" sz="1200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전산자원에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대한 수요 조사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협의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On-premise </a:t>
              </a:r>
              <a:r>
                <a:rPr lang="ko-KR" altLang="en-US" sz="1200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분석환경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구성 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필요 시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일부 구성요소 </a:t>
              </a:r>
              <a:r>
                <a:rPr lang="ko-KR" altLang="en-US" sz="1200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추가구입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고려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On-premise </a:t>
              </a:r>
              <a:r>
                <a:rPr lang="ko-KR" altLang="en-US" sz="1200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분석환경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활용 지원체계 마련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세부지침</a:t>
              </a:r>
              <a:r>
                <a:rPr lang="en-US" altLang="ko-KR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요청</a:t>
              </a:r>
              <a:r>
                <a:rPr lang="en-US" altLang="ko-KR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할당</a:t>
              </a:r>
              <a:r>
                <a:rPr lang="en-US" altLang="ko-KR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회수 등</a:t>
              </a:r>
              <a:r>
                <a:rPr lang="en-US" altLang="ko-KR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수립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 요청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승인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제공 등 관리 기능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44488" y="5631266"/>
            <a:ext cx="4572076" cy="750062"/>
            <a:chOff x="344488" y="1634822"/>
            <a:chExt cx="4572076" cy="750062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344488" y="1634822"/>
              <a:ext cx="684076" cy="7500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</a:t>
              </a:r>
              <a: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1028564" y="1634822"/>
              <a:ext cx="3888000" cy="7500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유휴장비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재활용에 따른 비용 효율화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유연한 사용자 분석 환경 제공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다양한 </a:t>
              </a:r>
              <a:r>
                <a:rPr lang="ko-KR" altLang="en-US" sz="1200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분석환경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구성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활용을 통한 분석 역량 제고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990139" y="5631266"/>
            <a:ext cx="4572076" cy="750062"/>
            <a:chOff x="344488" y="1634822"/>
            <a:chExt cx="4572076" cy="750062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344488" y="1634822"/>
              <a:ext cx="684076" cy="7500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고려</a:t>
              </a:r>
              <a: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사항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028564" y="1634822"/>
              <a:ext cx="3888000" cy="7500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정보계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통합 추진방향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일정 고려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전산장비 재활용 관련 </a:t>
              </a:r>
              <a:r>
                <a:rPr lang="ko-KR" altLang="en-US" sz="1200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유관부서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사전 협의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416496" y="3465168"/>
            <a:ext cx="1260000" cy="1476000"/>
          </a:xfrm>
          <a:prstGeom prst="roundRect">
            <a:avLst>
              <a:gd name="adj" fmla="val 7125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57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indent="-88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950" spc="-70" dirty="0" err="1" smtClean="0">
                <a:solidFill>
                  <a:prstClr val="black"/>
                </a:solidFill>
                <a:latin typeface="+mn-ea"/>
              </a:rPr>
              <a:t>유휴장비</a:t>
            </a:r>
            <a:r>
              <a:rPr lang="ko-KR" altLang="en-US" sz="950" spc="-70" dirty="0" smtClean="0">
                <a:solidFill>
                  <a:prstClr val="black"/>
                </a:solidFill>
                <a:latin typeface="+mn-ea"/>
              </a:rPr>
              <a:t> 사양</a:t>
            </a:r>
            <a:r>
              <a:rPr lang="en-US" altLang="ko-KR" sz="950" spc="-70" dirty="0" smtClean="0">
                <a:solidFill>
                  <a:prstClr val="black"/>
                </a:solidFill>
                <a:latin typeface="+mn-ea"/>
              </a:rPr>
              <a:t>(HW, SW)., </a:t>
            </a:r>
            <a:r>
              <a:rPr lang="ko-KR" altLang="en-US" sz="950" spc="-70" dirty="0" smtClean="0">
                <a:solidFill>
                  <a:prstClr val="black"/>
                </a:solidFill>
                <a:latin typeface="+mn-ea"/>
              </a:rPr>
              <a:t>운영상태 조사</a:t>
            </a:r>
            <a:endParaRPr lang="en-US" altLang="ko-KR" sz="950" spc="-70" dirty="0" smtClean="0">
              <a:solidFill>
                <a:prstClr val="black"/>
              </a:solidFill>
              <a:latin typeface="+mn-ea"/>
            </a:endParaRPr>
          </a:p>
          <a:p>
            <a:pPr marL="88900" indent="-88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950" spc="-70" dirty="0" smtClean="0">
                <a:solidFill>
                  <a:prstClr val="black"/>
                </a:solidFill>
                <a:latin typeface="+mn-ea"/>
              </a:rPr>
              <a:t>폐기 및 재활용 대상 분류 </a:t>
            </a:r>
            <a:r>
              <a:rPr lang="en-US" altLang="ko-KR" sz="950" spc="-70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950" spc="-70" dirty="0" smtClean="0">
                <a:solidFill>
                  <a:prstClr val="black"/>
                </a:solidFill>
                <a:latin typeface="+mn-ea"/>
              </a:rPr>
              <a:t>재활용</a:t>
            </a:r>
            <a:r>
              <a:rPr lang="en-US" altLang="ko-KR" sz="950" spc="-70" dirty="0" smtClean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950" spc="-70" dirty="0" smtClean="0">
                <a:solidFill>
                  <a:prstClr val="black"/>
                </a:solidFill>
                <a:latin typeface="+mn-ea"/>
              </a:rPr>
              <a:t>폐기</a:t>
            </a:r>
            <a:r>
              <a:rPr lang="en-US" altLang="ko-KR" sz="950" spc="-70" dirty="0" smtClean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950" spc="-70" dirty="0" smtClean="0">
                <a:solidFill>
                  <a:prstClr val="black"/>
                </a:solidFill>
                <a:latin typeface="+mn-ea"/>
              </a:rPr>
              <a:t>매각</a:t>
            </a:r>
            <a:r>
              <a:rPr lang="en-US" altLang="ko-KR" sz="950" spc="-70" dirty="0" smtClean="0">
                <a:solidFill>
                  <a:prstClr val="black"/>
                </a:solidFill>
                <a:latin typeface="+mn-ea"/>
              </a:rPr>
              <a:t>)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1796696" y="3465168"/>
            <a:ext cx="1260000" cy="1476000"/>
          </a:xfrm>
          <a:prstGeom prst="roundRect">
            <a:avLst>
              <a:gd name="adj" fmla="val 7125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57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indent="-88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950" spc="-70" dirty="0" smtClean="0">
                <a:solidFill>
                  <a:prstClr val="black"/>
                </a:solidFill>
                <a:latin typeface="+mn-ea"/>
              </a:rPr>
              <a:t>재활용 대상 장비  </a:t>
            </a:r>
            <a:r>
              <a:rPr lang="ko-KR" altLang="en-US" sz="950" spc="-70" dirty="0" err="1" smtClean="0">
                <a:solidFill>
                  <a:prstClr val="black"/>
                </a:solidFill>
                <a:latin typeface="+mn-ea"/>
              </a:rPr>
              <a:t>수요처</a:t>
            </a:r>
            <a:r>
              <a:rPr lang="en-US" altLang="ko-KR" sz="950" spc="-70" dirty="0" smtClean="0"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950" spc="-70" dirty="0" smtClean="0">
                <a:solidFill>
                  <a:prstClr val="black"/>
                </a:solidFill>
                <a:latin typeface="+mn-ea"/>
              </a:rPr>
              <a:t>시스템 조사</a:t>
            </a:r>
            <a:r>
              <a:rPr lang="en-US" altLang="ko-KR" sz="950" spc="-70" dirty="0" smtClean="0">
                <a:solidFill>
                  <a:prstClr val="black"/>
                </a:solidFill>
                <a:latin typeface="+mn-ea"/>
              </a:rPr>
              <a:t>·</a:t>
            </a:r>
            <a:r>
              <a:rPr lang="ko-KR" altLang="en-US" sz="950" spc="-70" dirty="0" smtClean="0">
                <a:solidFill>
                  <a:prstClr val="black"/>
                </a:solidFill>
                <a:latin typeface="+mn-ea"/>
              </a:rPr>
              <a:t>협의</a:t>
            </a:r>
            <a:endParaRPr lang="en-US" altLang="ko-KR" sz="950" spc="-70" dirty="0" smtClean="0">
              <a:solidFill>
                <a:prstClr val="black"/>
              </a:solidFill>
              <a:latin typeface="+mn-ea"/>
            </a:endParaRPr>
          </a:p>
          <a:p>
            <a:pPr marL="88900" indent="-88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950" spc="-70" dirty="0" err="1" smtClean="0">
                <a:solidFill>
                  <a:prstClr val="black"/>
                </a:solidFill>
                <a:latin typeface="+mn-ea"/>
              </a:rPr>
              <a:t>유휴장비</a:t>
            </a:r>
            <a:r>
              <a:rPr lang="ko-KR" altLang="en-US" sz="950" spc="-70" dirty="0" smtClean="0">
                <a:solidFill>
                  <a:prstClr val="black"/>
                </a:solidFill>
                <a:latin typeface="+mn-ea"/>
              </a:rPr>
              <a:t> 배분 계획 확정 및 재배치</a:t>
            </a:r>
            <a:endParaRPr lang="en-US" altLang="ko-KR" sz="950" spc="-70" dirty="0" smtClean="0">
              <a:solidFill>
                <a:prstClr val="black"/>
              </a:solidFill>
              <a:latin typeface="+mn-ea"/>
            </a:endParaRPr>
          </a:p>
          <a:p>
            <a:pPr marL="88900" indent="-88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950" spc="-70" dirty="0" smtClean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3176896" y="3465168"/>
            <a:ext cx="1260000" cy="1476000"/>
          </a:xfrm>
          <a:prstGeom prst="roundRect">
            <a:avLst>
              <a:gd name="adj" fmla="val 7125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57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indent="-88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ko-KR" sz="950" spc="-70" dirty="0" smtClean="0">
                <a:solidFill>
                  <a:prstClr val="black"/>
                </a:solidFill>
                <a:latin typeface="+mn-ea"/>
              </a:rPr>
              <a:t>On-</a:t>
            </a:r>
            <a:r>
              <a:rPr lang="en-US" altLang="ko-KR" sz="950" spc="-70" dirty="0" err="1" smtClean="0">
                <a:solidFill>
                  <a:prstClr val="black"/>
                </a:solidFill>
                <a:latin typeface="+mn-ea"/>
              </a:rPr>
              <a:t>oremise</a:t>
            </a:r>
            <a:r>
              <a:rPr lang="en-US" altLang="ko-KR" sz="950" spc="-7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950" spc="-70" dirty="0" smtClean="0">
                <a:solidFill>
                  <a:prstClr val="black"/>
                </a:solidFill>
                <a:latin typeface="+mn-ea"/>
              </a:rPr>
              <a:t>분석 환경 구성 조합</a:t>
            </a:r>
            <a:endParaRPr lang="en-US" altLang="ko-KR" sz="950" spc="-70" dirty="0" smtClean="0">
              <a:solidFill>
                <a:prstClr val="black"/>
              </a:solidFill>
              <a:latin typeface="+mn-ea"/>
            </a:endParaRPr>
          </a:p>
          <a:p>
            <a:pPr marL="88900" indent="-88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950" spc="-70" dirty="0">
                <a:solidFill>
                  <a:prstClr val="black"/>
                </a:solidFill>
                <a:latin typeface="+mn-ea"/>
              </a:rPr>
              <a:t>요청</a:t>
            </a:r>
            <a:r>
              <a:rPr lang="en-US" altLang="ko-KR" sz="950" spc="-70" dirty="0"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950" spc="-70" dirty="0">
                <a:solidFill>
                  <a:prstClr val="black"/>
                </a:solidFill>
                <a:latin typeface="+mn-ea"/>
              </a:rPr>
              <a:t>승인</a:t>
            </a:r>
            <a:r>
              <a:rPr lang="en-US" altLang="ko-KR" sz="950" spc="-70" dirty="0"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950" spc="-70" dirty="0">
                <a:solidFill>
                  <a:prstClr val="black"/>
                </a:solidFill>
                <a:latin typeface="+mn-ea"/>
              </a:rPr>
              <a:t>사용 지원체계 </a:t>
            </a:r>
            <a:r>
              <a:rPr lang="ko-KR" altLang="en-US" sz="950" spc="-70" dirty="0" smtClean="0">
                <a:solidFill>
                  <a:prstClr val="black"/>
                </a:solidFill>
                <a:latin typeface="+mn-ea"/>
              </a:rPr>
              <a:t>마련 </a:t>
            </a:r>
            <a:endParaRPr lang="en-US" altLang="ko-KR" sz="950" spc="-70" dirty="0" smtClean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4557096" y="3465168"/>
            <a:ext cx="1260000" cy="1476000"/>
          </a:xfrm>
          <a:prstGeom prst="roundRect">
            <a:avLst>
              <a:gd name="adj" fmla="val 7125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57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indent="-88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ko-KR" sz="950" spc="-70" dirty="0" smtClean="0">
                <a:solidFill>
                  <a:prstClr val="black"/>
                </a:solidFill>
                <a:latin typeface="+mn-ea"/>
              </a:rPr>
              <a:t>Prototype </a:t>
            </a:r>
            <a:r>
              <a:rPr lang="ko-KR" altLang="en-US" sz="950" spc="-70" dirty="0" smtClean="0">
                <a:solidFill>
                  <a:prstClr val="black"/>
                </a:solidFill>
                <a:latin typeface="+mn-ea"/>
              </a:rPr>
              <a:t>분석 처리</a:t>
            </a:r>
            <a:r>
              <a:rPr lang="en-US" altLang="ko-KR" sz="950" spc="-70" dirty="0" smtClean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950" spc="-70" dirty="0" smtClean="0">
                <a:solidFill>
                  <a:prstClr val="black"/>
                </a:solidFill>
                <a:latin typeface="+mn-ea"/>
              </a:rPr>
              <a:t>사전 테스트</a:t>
            </a:r>
            <a:endParaRPr lang="en-US" altLang="ko-KR" sz="950" spc="-70" dirty="0" smtClean="0">
              <a:solidFill>
                <a:prstClr val="black"/>
              </a:solidFill>
              <a:latin typeface="+mn-ea"/>
            </a:endParaRPr>
          </a:p>
          <a:p>
            <a:pPr marL="88900" indent="-88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950" spc="-70" dirty="0" smtClean="0">
                <a:solidFill>
                  <a:prstClr val="black"/>
                </a:solidFill>
                <a:latin typeface="+mn-ea"/>
              </a:rPr>
              <a:t>교육 등 활용</a:t>
            </a:r>
            <a:endParaRPr lang="en-US" altLang="ko-KR" sz="950" spc="-70" dirty="0" smtClean="0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33581" y="2889680"/>
            <a:ext cx="504000" cy="504000"/>
            <a:chOff x="433581" y="2889680"/>
            <a:chExt cx="582915" cy="582915"/>
          </a:xfrm>
        </p:grpSpPr>
        <p:pic>
          <p:nvPicPr>
            <p:cNvPr id="33" name="그래픽 32" descr="클라우드 컴퓨팅">
              <a:extLst>
                <a:ext uri="{FF2B5EF4-FFF2-40B4-BE49-F238E27FC236}">
                  <a16:creationId xmlns:a16="http://schemas.microsoft.com/office/drawing/2014/main" id="{030D908F-7046-47CC-B557-B4F6B0C7D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7"/>
                </a:ext>
              </a:extLst>
            </a:blip>
            <a:stretch>
              <a:fillRect/>
            </a:stretch>
          </p:blipFill>
          <p:spPr>
            <a:xfrm>
              <a:off x="433581" y="2889680"/>
              <a:ext cx="582915" cy="582915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782886" y="3144143"/>
              <a:ext cx="144016" cy="14077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endParaRPr lang="ko-KR" altLang="en-US" sz="12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 bwMode="gray">
          <a:xfrm>
            <a:off x="884548" y="2943124"/>
            <a:ext cx="1331111" cy="21762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ko-KR" altLang="en-US" sz="800" spc="-100" dirty="0" err="1" smtClean="0">
                <a:latin typeface="+mn-ea"/>
                <a:ea typeface="+mn-ea"/>
              </a:rPr>
              <a:t>클라우드</a:t>
            </a:r>
            <a:r>
              <a:rPr lang="ko-KR" altLang="en-US" sz="800" spc="-100" dirty="0" smtClean="0">
                <a:latin typeface="+mn-ea"/>
                <a:ea typeface="+mn-ea"/>
              </a:rPr>
              <a:t> 기반 </a:t>
            </a:r>
            <a:r>
              <a:rPr lang="ko-KR" altLang="en-US" sz="800" spc="-100" dirty="0" err="1" smtClean="0">
                <a:latin typeface="+mn-ea"/>
                <a:ea typeface="+mn-ea"/>
              </a:rPr>
              <a:t>정보계</a:t>
            </a:r>
            <a:r>
              <a:rPr lang="ko-KR" altLang="en-US" sz="800" spc="-100" dirty="0" smtClean="0">
                <a:latin typeface="+mn-ea"/>
                <a:ea typeface="+mn-ea"/>
              </a:rPr>
              <a:t> 통합화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721838" y="3542291"/>
            <a:ext cx="649317" cy="476712"/>
            <a:chOff x="711943" y="3922847"/>
            <a:chExt cx="649317" cy="476712"/>
          </a:xfrm>
        </p:grpSpPr>
        <p:pic>
          <p:nvPicPr>
            <p:cNvPr id="29" name="그래픽 20" descr="컴퓨터">
              <a:extLst>
                <a:ext uri="{FF2B5EF4-FFF2-40B4-BE49-F238E27FC236}">
                  <a16:creationId xmlns:a16="http://schemas.microsoft.com/office/drawing/2014/main" id="{59FB1C64-EED5-4580-ADD2-1F4DE700F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5"/>
                </a:ext>
              </a:extLst>
            </a:blip>
            <a:stretch>
              <a:fillRect/>
            </a:stretch>
          </p:blipFill>
          <p:spPr>
            <a:xfrm>
              <a:off x="711943" y="3922847"/>
              <a:ext cx="476712" cy="476712"/>
            </a:xfrm>
            <a:prstGeom prst="rect">
              <a:avLst/>
            </a:prstGeom>
          </p:spPr>
        </p:pic>
        <p:pic>
          <p:nvPicPr>
            <p:cNvPr id="36" name="그래픽 130" descr="돋보기">
              <a:extLst>
                <a:ext uri="{FF2B5EF4-FFF2-40B4-BE49-F238E27FC236}">
                  <a16:creationId xmlns:a16="http://schemas.microsoft.com/office/drawing/2014/main" id="{41C26DBB-718A-4530-AD81-01B0E01AE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1"/>
                </a:ext>
              </a:extLst>
            </a:blip>
            <a:stretch>
              <a:fillRect/>
            </a:stretch>
          </p:blipFill>
          <p:spPr>
            <a:xfrm>
              <a:off x="884548" y="3922847"/>
              <a:ext cx="476712" cy="476712"/>
            </a:xfrm>
            <a:prstGeom prst="rect">
              <a:avLst/>
            </a:prstGeom>
          </p:spPr>
        </p:pic>
      </p:grpSp>
      <p:sp>
        <p:nvSpPr>
          <p:cNvPr id="38" name="오른쪽 화살표 37"/>
          <p:cNvSpPr/>
          <p:nvPr/>
        </p:nvSpPr>
        <p:spPr>
          <a:xfrm>
            <a:off x="1622630" y="4159837"/>
            <a:ext cx="227932" cy="19466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오른쪽 화살표 38"/>
          <p:cNvSpPr/>
          <p:nvPr/>
        </p:nvSpPr>
        <p:spPr>
          <a:xfrm>
            <a:off x="3002830" y="4159837"/>
            <a:ext cx="227932" cy="19466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오른쪽 화살표 39"/>
          <p:cNvSpPr/>
          <p:nvPr/>
        </p:nvSpPr>
        <p:spPr>
          <a:xfrm>
            <a:off x="4383030" y="4159837"/>
            <a:ext cx="227932" cy="19466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 bwMode="gray">
          <a:xfrm>
            <a:off x="416497" y="4977172"/>
            <a:ext cx="1260000" cy="340735"/>
          </a:xfrm>
          <a:prstGeom prst="rect">
            <a:avLst/>
          </a:prstGeom>
          <a:noFill/>
        </p:spPr>
        <p:txBody>
          <a:bodyPr wrap="square" lIns="90000" tIns="46800" rIns="90000" bIns="46800" rtlCol="0" anchor="t">
            <a:spAutoFit/>
          </a:bodyPr>
          <a:lstStyle/>
          <a:p>
            <a:pPr marL="88900" indent="-8890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ü"/>
            </a:pPr>
            <a:r>
              <a:rPr lang="ko-KR" altLang="en-US" sz="800" spc="-40" dirty="0" smtClean="0">
                <a:latin typeface="+mn-ea"/>
                <a:ea typeface="+mn-ea"/>
              </a:rPr>
              <a:t>내구연한</a:t>
            </a:r>
            <a:r>
              <a:rPr lang="en-US" altLang="ko-KR" sz="800" spc="-40" dirty="0" smtClean="0">
                <a:latin typeface="+mn-ea"/>
                <a:ea typeface="+mn-ea"/>
              </a:rPr>
              <a:t>, </a:t>
            </a:r>
            <a:r>
              <a:rPr lang="ko-KR" altLang="en-US" sz="800" spc="-40" dirty="0" smtClean="0">
                <a:latin typeface="+mn-ea"/>
                <a:ea typeface="+mn-ea"/>
              </a:rPr>
              <a:t>관리</a:t>
            </a:r>
            <a:r>
              <a:rPr lang="en-US" altLang="ko-KR" sz="800" spc="-40" dirty="0" smtClean="0">
                <a:latin typeface="+mn-ea"/>
                <a:ea typeface="+mn-ea"/>
              </a:rPr>
              <a:t>/</a:t>
            </a:r>
            <a:r>
              <a:rPr lang="ko-KR" altLang="en-US" sz="800" spc="-40" dirty="0" smtClean="0">
                <a:latin typeface="+mn-ea"/>
                <a:ea typeface="+mn-ea"/>
              </a:rPr>
              <a:t>운용 상태 등 </a:t>
            </a:r>
            <a:endParaRPr lang="ko-KR" altLang="en-US" sz="800" spc="-40" dirty="0">
              <a:latin typeface="+mn-ea"/>
              <a:ea typeface="+mn-ea"/>
            </a:endParaRPr>
          </a:p>
        </p:txBody>
      </p:sp>
      <p:sp>
        <p:nvSpPr>
          <p:cNvPr id="42" name="TextBox 41"/>
          <p:cNvSpPr txBox="1"/>
          <p:nvPr/>
        </p:nvSpPr>
        <p:spPr bwMode="gray">
          <a:xfrm>
            <a:off x="1798842" y="4977172"/>
            <a:ext cx="1260000" cy="217625"/>
          </a:xfrm>
          <a:prstGeom prst="rect">
            <a:avLst/>
          </a:prstGeom>
          <a:noFill/>
        </p:spPr>
        <p:txBody>
          <a:bodyPr wrap="square" lIns="90000" tIns="46800" rIns="90000" bIns="46800" rtlCol="0" anchor="t">
            <a:spAutoFit/>
          </a:bodyPr>
          <a:lstStyle/>
          <a:p>
            <a:pPr marL="88900" indent="-8890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ü"/>
            </a:pPr>
            <a:r>
              <a:rPr lang="ko-KR" altLang="en-US" sz="800" spc="-40" dirty="0" err="1" smtClean="0">
                <a:latin typeface="+mn-ea"/>
                <a:ea typeface="+mn-ea"/>
              </a:rPr>
              <a:t>유관부서</a:t>
            </a:r>
            <a:r>
              <a:rPr lang="ko-KR" altLang="en-US" sz="800" spc="-40" dirty="0" smtClean="0">
                <a:latin typeface="+mn-ea"/>
                <a:ea typeface="+mn-ea"/>
              </a:rPr>
              <a:t> 협의</a:t>
            </a:r>
            <a:endParaRPr lang="ko-KR" altLang="en-US" sz="800" spc="-40" dirty="0">
              <a:latin typeface="+mn-ea"/>
              <a:ea typeface="+mn-ea"/>
            </a:endParaRPr>
          </a:p>
        </p:txBody>
      </p:sp>
      <p:sp>
        <p:nvSpPr>
          <p:cNvPr id="43" name="TextBox 42"/>
          <p:cNvSpPr txBox="1"/>
          <p:nvPr/>
        </p:nvSpPr>
        <p:spPr bwMode="gray">
          <a:xfrm>
            <a:off x="3176896" y="4977172"/>
            <a:ext cx="1260000" cy="463846"/>
          </a:xfrm>
          <a:prstGeom prst="rect">
            <a:avLst/>
          </a:prstGeom>
          <a:noFill/>
        </p:spPr>
        <p:txBody>
          <a:bodyPr wrap="square" lIns="90000" tIns="46800" rIns="90000" bIns="46800" rtlCol="0" anchor="t">
            <a:spAutoFit/>
          </a:bodyPr>
          <a:lstStyle/>
          <a:p>
            <a:pPr marL="88900" indent="-8890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ü"/>
            </a:pPr>
            <a:r>
              <a:rPr lang="ko-KR" altLang="en-US" sz="800" spc="-40" dirty="0" smtClean="0">
                <a:latin typeface="+mn-ea"/>
                <a:ea typeface="+mn-ea"/>
              </a:rPr>
              <a:t>분석 용도</a:t>
            </a:r>
            <a:r>
              <a:rPr lang="en-US" altLang="ko-KR" sz="800" spc="-40" dirty="0" smtClean="0">
                <a:latin typeface="+mn-ea"/>
                <a:ea typeface="+mn-ea"/>
              </a:rPr>
              <a:t>, </a:t>
            </a:r>
            <a:r>
              <a:rPr lang="ko-KR" altLang="en-US" sz="800" spc="-40" dirty="0" smtClean="0">
                <a:latin typeface="+mn-ea"/>
                <a:ea typeface="+mn-ea"/>
              </a:rPr>
              <a:t>데이터 볼륨 등을 고려한 </a:t>
            </a:r>
            <a:r>
              <a:rPr lang="en-US" altLang="ko-KR" sz="800" spc="-40" dirty="0" err="1" smtClean="0">
                <a:latin typeface="+mn-ea"/>
                <a:ea typeface="+mn-ea"/>
              </a:rPr>
              <a:t>on-premise</a:t>
            </a:r>
            <a:r>
              <a:rPr lang="en-US" altLang="ko-KR" sz="800" spc="-40" dirty="0" smtClean="0">
                <a:latin typeface="+mn-ea"/>
                <a:ea typeface="+mn-ea"/>
              </a:rPr>
              <a:t> </a:t>
            </a:r>
            <a:r>
              <a:rPr lang="ko-KR" altLang="en-US" sz="800" spc="-40" dirty="0" err="1" smtClean="0">
                <a:latin typeface="+mn-ea"/>
                <a:ea typeface="+mn-ea"/>
              </a:rPr>
              <a:t>분석환경</a:t>
            </a:r>
            <a:r>
              <a:rPr lang="ko-KR" altLang="en-US" sz="800" spc="-40" dirty="0" smtClean="0">
                <a:latin typeface="+mn-ea"/>
                <a:ea typeface="+mn-ea"/>
              </a:rPr>
              <a:t> 조합</a:t>
            </a:r>
            <a:endParaRPr lang="ko-KR" altLang="en-US" sz="800" spc="-40" dirty="0"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 bwMode="gray">
          <a:xfrm>
            <a:off x="4557096" y="4977172"/>
            <a:ext cx="1260000" cy="340735"/>
          </a:xfrm>
          <a:prstGeom prst="rect">
            <a:avLst/>
          </a:prstGeom>
          <a:noFill/>
        </p:spPr>
        <p:txBody>
          <a:bodyPr wrap="square" lIns="90000" tIns="46800" rIns="90000" bIns="46800" rtlCol="0" anchor="t">
            <a:spAutoFit/>
          </a:bodyPr>
          <a:lstStyle/>
          <a:p>
            <a:pPr marL="88900" indent="-8890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ü"/>
            </a:pPr>
            <a:r>
              <a:rPr lang="en-US" altLang="ko-KR" sz="800" spc="-40" dirty="0" smtClean="0">
                <a:latin typeface="+mn-ea"/>
                <a:ea typeface="+mn-ea"/>
              </a:rPr>
              <a:t>Tool Test, </a:t>
            </a:r>
            <a:r>
              <a:rPr lang="ko-KR" altLang="en-US" sz="800" spc="-40" dirty="0" smtClean="0">
                <a:latin typeface="+mn-ea"/>
                <a:ea typeface="+mn-ea"/>
              </a:rPr>
              <a:t>대용량 사전 처리</a:t>
            </a:r>
            <a:r>
              <a:rPr lang="en-US" altLang="ko-KR" sz="800" spc="-40" dirty="0" smtClean="0">
                <a:latin typeface="+mn-ea"/>
                <a:ea typeface="+mn-ea"/>
              </a:rPr>
              <a:t>, </a:t>
            </a:r>
            <a:r>
              <a:rPr lang="ko-KR" altLang="en-US" sz="800" spc="-40" dirty="0" smtClean="0">
                <a:latin typeface="+mn-ea"/>
                <a:ea typeface="+mn-ea"/>
              </a:rPr>
              <a:t>교육 등 활용</a:t>
            </a:r>
            <a:endParaRPr lang="ko-KR" altLang="en-US" sz="800" spc="-40" dirty="0">
              <a:latin typeface="+mn-ea"/>
              <a:ea typeface="+mn-ea"/>
            </a:endParaRPr>
          </a:p>
        </p:txBody>
      </p:sp>
      <p:pic>
        <p:nvPicPr>
          <p:cNvPr id="46" name="그래픽 64" descr="퍼즐 조각">
            <a:extLst>
              <a:ext uri="{FF2B5EF4-FFF2-40B4-BE49-F238E27FC236}">
                <a16:creationId xmlns:a16="http://schemas.microsoft.com/office/drawing/2014/main" id="{6907CBC1-E52F-4FB0-8901-B9C3311CEC66}"/>
              </a:ext>
            </a:extLst>
          </p:cNvPr>
          <p:cNvPicPr>
            <a:picLocks noChangeAspect="1"/>
          </p:cNvPicPr>
          <p:nvPr/>
        </p:nvPicPr>
        <p:blipFill>
          <a:blip r:embed="rId13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3"/>
              </a:ext>
            </a:extLst>
          </a:blip>
          <a:stretch>
            <a:fillRect/>
          </a:stretch>
        </p:blipFill>
        <p:spPr>
          <a:xfrm>
            <a:off x="3563261" y="3537012"/>
            <a:ext cx="487270" cy="487270"/>
          </a:xfrm>
          <a:prstGeom prst="rect">
            <a:avLst/>
          </a:prstGeom>
        </p:spPr>
      </p:pic>
      <p:pic>
        <p:nvPicPr>
          <p:cNvPr id="47" name="그래픽 214" descr="고객 검토">
            <a:extLst>
              <a:ext uri="{FF2B5EF4-FFF2-40B4-BE49-F238E27FC236}">
                <a16:creationId xmlns:a16="http://schemas.microsoft.com/office/drawing/2014/main" id="{8A05B5F3-AF99-4F24-80ED-DCC85FFCF29A}"/>
              </a:ext>
            </a:extLst>
          </p:cNvPr>
          <p:cNvPicPr>
            <a:picLocks noChangeAspect="1"/>
          </p:cNvPicPr>
          <p:nvPr/>
        </p:nvPicPr>
        <p:blipFill>
          <a:blip r:embed="rId13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15"/>
              </a:ext>
            </a:extLst>
          </a:blip>
          <a:stretch>
            <a:fillRect/>
          </a:stretch>
        </p:blipFill>
        <p:spPr>
          <a:xfrm>
            <a:off x="2180564" y="3564647"/>
            <a:ext cx="432000" cy="432000"/>
          </a:xfrm>
          <a:prstGeom prst="rect">
            <a:avLst/>
          </a:prstGeom>
        </p:spPr>
      </p:pic>
      <p:pic>
        <p:nvPicPr>
          <p:cNvPr id="48" name="그래픽 46" descr="프로그래머">
            <a:extLst>
              <a:ext uri="{FF2B5EF4-FFF2-40B4-BE49-F238E27FC236}">
                <a16:creationId xmlns:a16="http://schemas.microsoft.com/office/drawing/2014/main" id="{E615E045-2593-4A57-9935-6936BF790C6F}"/>
              </a:ext>
            </a:extLst>
          </p:cNvPr>
          <p:cNvPicPr>
            <a:picLocks noChangeAspect="1"/>
          </p:cNvPicPr>
          <p:nvPr/>
        </p:nvPicPr>
        <p:blipFill>
          <a:blip r:embed="rId21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17"/>
              </a:ext>
            </a:extLst>
          </a:blip>
          <a:stretch>
            <a:fillRect/>
          </a:stretch>
        </p:blipFill>
        <p:spPr>
          <a:xfrm>
            <a:off x="4953000" y="3546647"/>
            <a:ext cx="468000" cy="468000"/>
          </a:xfrm>
          <a:prstGeom prst="rect">
            <a:avLst/>
          </a:prstGeom>
        </p:spPr>
      </p:pic>
      <p:sp>
        <p:nvSpPr>
          <p:cNvPr id="20" name="굽은 화살표 19"/>
          <p:cNvSpPr/>
          <p:nvPr/>
        </p:nvSpPr>
        <p:spPr>
          <a:xfrm rot="5400000">
            <a:off x="756654" y="3199425"/>
            <a:ext cx="432000" cy="432000"/>
          </a:xfrm>
          <a:prstGeom prst="bentArrow">
            <a:avLst>
              <a:gd name="adj1" fmla="val 18700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415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7740860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3.7.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「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 </a:t>
            </a:r>
            <a:r>
              <a:rPr lang="ko-KR" altLang="en-US" sz="2200" b="1" spc="-150" dirty="0" err="1" smtClean="0">
                <a:latin typeface="+mj-ea"/>
                <a:cs typeface="Arial" panose="020B0604020202020204" pitchFamily="34" charset="0"/>
              </a:rPr>
              <a:t>정보계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 마스터 플랜」 과 「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Data Lake </a:t>
            </a:r>
            <a:r>
              <a:rPr lang="ko-KR" altLang="en-US" sz="2200" b="1" spc="-150" dirty="0" err="1" smtClean="0">
                <a:latin typeface="+mj-ea"/>
                <a:cs typeface="Arial" panose="020B0604020202020204" pitchFamily="34" charset="0"/>
              </a:rPr>
              <a:t>거버넌스」와의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Align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17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1" name="제목 2"/>
          <p:cNvSpPr txBox="1">
            <a:spLocks/>
          </p:cNvSpPr>
          <p:nvPr/>
        </p:nvSpPr>
        <p:spPr bwMode="gray">
          <a:xfrm>
            <a:off x="7490963" y="280137"/>
            <a:ext cx="20705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400" b="0" spc="-60" dirty="0" smtClean="0">
                <a:latin typeface="+mj-ea"/>
                <a:ea typeface="+mj-ea"/>
                <a:cs typeface="+mn-cs"/>
              </a:rPr>
              <a:t>3. </a:t>
            </a:r>
            <a:r>
              <a:rPr kumimoji="0" lang="ko-KR" altLang="en-US" sz="1400" b="0" spc="-60" dirty="0" smtClean="0">
                <a:latin typeface="+mj-ea"/>
                <a:ea typeface="+mj-ea"/>
                <a:cs typeface="+mn-cs"/>
              </a:rPr>
              <a:t>추진과제</a:t>
            </a:r>
            <a:endParaRPr kumimoji="0" lang="en-US" altLang="ko-KR" sz="1400" b="0" spc="-60" dirty="0">
              <a:latin typeface="+mj-ea"/>
              <a:ea typeface="+mj-ea"/>
              <a:cs typeface="+mn-c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gray">
          <a:xfrm>
            <a:off x="344488" y="800100"/>
            <a:ext cx="9217025" cy="648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08000" tIns="108000" rIns="108000" bIns="10800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현재</a:t>
            </a:r>
            <a:r>
              <a:rPr kumimoji="0" lang="en-US" altLang="ko-KR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GS</a:t>
            </a:r>
            <a:r>
              <a:rPr kumimoji="0" lang="ko-KR" altLang="en-US" sz="1400" b="1" i="0" u="none" strike="noStrike" kern="1200" cap="none" spc="-7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리테일</a:t>
            </a:r>
            <a:r>
              <a:rPr kumimoji="0" lang="ko-KR" altLang="en-US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내부 진행중인 「</a:t>
            </a:r>
            <a:r>
              <a:rPr kumimoji="0" lang="ko-KR" altLang="en-US" sz="1400" b="1" i="0" u="none" strike="noStrike" kern="1200" cap="none" spc="-7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정보계</a:t>
            </a:r>
            <a:r>
              <a:rPr kumimoji="0" lang="ko-KR" altLang="en-US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마스터 </a:t>
            </a:r>
            <a:r>
              <a:rPr kumimoji="0" lang="ko-KR" altLang="en-US" sz="1400" b="1" i="0" u="none" strike="noStrike" kern="1200" cap="none" spc="-7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플랜」을</a:t>
            </a:r>
            <a:r>
              <a:rPr kumimoji="0" lang="ko-KR" altLang="en-US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고려하여 추진</a:t>
            </a:r>
            <a:r>
              <a:rPr kumimoji="0" lang="en-US" altLang="ko-KR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세부과제에 대한 수행 방향</a:t>
            </a:r>
            <a:r>
              <a:rPr kumimoji="0" lang="en-US" altLang="ko-KR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세부 범위 및 일정계획 등 데이터 거버넌스 운영 확대</a:t>
            </a:r>
            <a:r>
              <a:rPr kumimoji="0" lang="en-US" altLang="ko-KR" sz="14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kumimoji="0" lang="ko-KR" altLang="en-US" sz="14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고도화 추진계획 미세조정 필요</a:t>
            </a:r>
            <a:endParaRPr kumimoji="0" lang="ko-KR" altLang="en-US" sz="1400" b="1" i="0" u="none" strike="noStrike" kern="1200" cap="none" spc="-7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72580" y="1664804"/>
            <a:ext cx="8388933" cy="612479"/>
            <a:chOff x="344488" y="1881188"/>
            <a:chExt cx="10539711" cy="755724"/>
          </a:xfrm>
          <a:solidFill>
            <a:schemeClr val="bg1">
              <a:lumMod val="95000"/>
            </a:schemeClr>
          </a:solidFill>
        </p:grpSpPr>
        <p:sp>
          <p:nvSpPr>
            <p:cNvPr id="49" name="Rectangle 44"/>
            <p:cNvSpPr>
              <a:spLocks noChangeArrowheads="1"/>
            </p:cNvSpPr>
            <p:nvPr/>
          </p:nvSpPr>
          <p:spPr bwMode="auto">
            <a:xfrm>
              <a:off x="344488" y="1881188"/>
              <a:ext cx="2634841" cy="755724"/>
            </a:xfrm>
            <a:prstGeom prst="homePlate">
              <a:avLst>
                <a:gd name="adj" fmla="val 45215"/>
              </a:avLst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0" rtlCol="0" anchor="ctr"/>
            <a:lstStyle/>
            <a:p>
              <a:pPr indent="-100241" algn="ctr" defTabSz="804919">
                <a:lnSpc>
                  <a:spcPct val="100000"/>
                </a:lnSpc>
                <a:spcAft>
                  <a:spcPts val="600"/>
                </a:spcAft>
                <a:buClr>
                  <a:srgbClr val="1F497D"/>
                </a:buClr>
                <a:buSzPct val="80000"/>
              </a:pPr>
              <a:r>
                <a:rPr lang="ko-KR" altLang="en-US" sz="1300" dirty="0" err="1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정보계</a:t>
              </a:r>
              <a:r>
                <a:rPr lang="ko-KR" altLang="en-US" sz="13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 마스터 플랜</a:t>
              </a:r>
              <a:r>
                <a:rPr lang="en-US" altLang="ko-KR" sz="13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/>
              </a:r>
              <a:br>
                <a:rPr lang="en-US" altLang="ko-KR" sz="13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</a:br>
              <a:r>
                <a:rPr lang="en-US" altLang="ko-KR" sz="13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3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방향</a:t>
              </a:r>
              <a:r>
                <a:rPr lang="en-US" altLang="ko-KR" sz="13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ko-KR" altLang="en-US" sz="13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세부 계획</a:t>
              </a:r>
              <a:r>
                <a:rPr lang="en-US" altLang="ko-KR" sz="1300" dirty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)</a:t>
              </a:r>
              <a:endParaRPr kumimoji="1" lang="ko-KR" altLang="en-US" sz="1300" dirty="0">
                <a:ln>
                  <a:solidFill>
                    <a:srgbClr val="9CEBF6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2979329" y="1881188"/>
              <a:ext cx="2634841" cy="755724"/>
            </a:xfrm>
            <a:prstGeom prst="homePlate">
              <a:avLst>
                <a:gd name="adj" fmla="val 45215"/>
              </a:avLst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0" rtlCol="0" anchor="ctr"/>
            <a:lstStyle/>
            <a:p>
              <a:pPr indent="-100241" algn="ctr" defTabSz="804919">
                <a:lnSpc>
                  <a:spcPct val="100000"/>
                </a:lnSpc>
                <a:spcAft>
                  <a:spcPts val="600"/>
                </a:spcAft>
                <a:buClr>
                  <a:srgbClr val="1F497D"/>
                </a:buClr>
                <a:buSzPct val="80000"/>
              </a:pPr>
              <a:r>
                <a:rPr kumimoji="1" lang="ko-KR" altLang="en-US" sz="1300" dirty="0" err="1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정보계</a:t>
              </a:r>
              <a:r>
                <a:rPr kumimoji="1" lang="ko-KR" altLang="en-US" sz="13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 데이터 </a:t>
              </a:r>
              <a:r>
                <a:rPr kumimoji="1" lang="en-US" altLang="ko-KR" sz="13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/>
              </a:r>
              <a:br>
                <a:rPr kumimoji="1" lang="en-US" altLang="ko-KR" sz="13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</a:br>
              <a:r>
                <a:rPr kumimoji="1" lang="ko-KR" altLang="en-US" sz="13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→ </a:t>
              </a:r>
              <a:r>
                <a:rPr kumimoji="1" lang="en-US" altLang="ko-KR" sz="13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Data Lake</a:t>
              </a:r>
              <a:br>
                <a:rPr kumimoji="1" lang="en-US" altLang="ko-KR" sz="13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</a:br>
              <a:r>
                <a:rPr kumimoji="1" lang="ko-KR" altLang="en-US" sz="13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데이터 이관</a:t>
              </a:r>
              <a:endParaRPr kumimoji="1" lang="ko-KR" altLang="en-US" sz="1300" dirty="0">
                <a:ln>
                  <a:solidFill>
                    <a:srgbClr val="9CEBF6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1" name="Rectangle 44"/>
            <p:cNvSpPr>
              <a:spLocks noChangeArrowheads="1"/>
            </p:cNvSpPr>
            <p:nvPr/>
          </p:nvSpPr>
          <p:spPr bwMode="auto">
            <a:xfrm>
              <a:off x="5617221" y="1881188"/>
              <a:ext cx="2634841" cy="755724"/>
            </a:xfrm>
            <a:prstGeom prst="homePlate">
              <a:avLst>
                <a:gd name="adj" fmla="val 45215"/>
              </a:avLst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0" rtlCol="0" anchor="ctr"/>
            <a:lstStyle/>
            <a:p>
              <a:pPr indent="-100241" algn="ctr" defTabSz="804919">
                <a:lnSpc>
                  <a:spcPct val="100000"/>
                </a:lnSpc>
                <a:spcAft>
                  <a:spcPts val="600"/>
                </a:spcAft>
                <a:buClr>
                  <a:srgbClr val="1F497D"/>
                </a:buClr>
                <a:buSzPct val="80000"/>
              </a:pPr>
              <a:r>
                <a:rPr kumimoji="1" lang="en-US" altLang="ko-KR" sz="13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Data Lake </a:t>
              </a:r>
              <a:r>
                <a:rPr kumimoji="1" lang="ko-KR" altLang="en-US" sz="1300" dirty="0" err="1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분석개발</a:t>
              </a:r>
              <a:r>
                <a:rPr kumimoji="1" lang="en-US" altLang="ko-KR" sz="13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/>
              </a:r>
              <a:br>
                <a:rPr kumimoji="1" lang="en-US" altLang="ko-KR" sz="13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</a:br>
              <a:r>
                <a:rPr kumimoji="1" lang="ko-KR" altLang="en-US" sz="1300" dirty="0" err="1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구성환경</a:t>
              </a:r>
              <a:r>
                <a:rPr kumimoji="1" lang="ko-KR" altLang="en-US" sz="13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3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강화</a:t>
              </a:r>
              <a:endParaRPr kumimoji="1" lang="ko-KR" altLang="en-US" sz="1300" dirty="0">
                <a:ln>
                  <a:solidFill>
                    <a:srgbClr val="9CEBF6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2" name="Rectangle 44"/>
            <p:cNvSpPr>
              <a:spLocks noChangeArrowheads="1"/>
            </p:cNvSpPr>
            <p:nvPr/>
          </p:nvSpPr>
          <p:spPr bwMode="auto">
            <a:xfrm>
              <a:off x="8249358" y="1881188"/>
              <a:ext cx="2634841" cy="755724"/>
            </a:xfrm>
            <a:prstGeom prst="homePlate">
              <a:avLst>
                <a:gd name="adj" fmla="val 45215"/>
              </a:avLst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0" rtlCol="0" anchor="ctr"/>
            <a:lstStyle/>
            <a:p>
              <a:pPr indent="-100241" algn="ctr" defTabSz="804919">
                <a:lnSpc>
                  <a:spcPct val="100000"/>
                </a:lnSpc>
                <a:spcAft>
                  <a:spcPts val="600"/>
                </a:spcAft>
                <a:buClr>
                  <a:srgbClr val="1F497D"/>
                </a:buClr>
                <a:buSzPct val="80000"/>
              </a:pPr>
              <a:r>
                <a:rPr kumimoji="1" lang="en-US" altLang="ko-KR" sz="13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Data Lake </a:t>
              </a:r>
              <a:r>
                <a:rPr kumimoji="1" lang="ko-KR" altLang="en-US" sz="13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개발</a:t>
              </a:r>
              <a:r>
                <a:rPr lang="en-US" altLang="ko-KR" sz="13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·</a:t>
              </a:r>
              <a:r>
                <a:rPr kumimoji="1" lang="ko-KR" altLang="en-US" sz="13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운영 활성화</a:t>
              </a:r>
              <a:r>
                <a:rPr kumimoji="1" lang="en-US" altLang="ko-KR" sz="13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/</a:t>
              </a:r>
              <a:r>
                <a:rPr kumimoji="1" lang="ko-KR" altLang="en-US" sz="13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고도화</a:t>
              </a:r>
              <a:endParaRPr kumimoji="1" lang="ko-KR" altLang="en-US" sz="1300" dirty="0">
                <a:ln>
                  <a:solidFill>
                    <a:srgbClr val="9CEBF6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53" name="TextBox 52"/>
          <p:cNvSpPr txBox="1"/>
          <p:nvPr/>
        </p:nvSpPr>
        <p:spPr bwMode="gray">
          <a:xfrm>
            <a:off x="339205" y="1668227"/>
            <a:ext cx="707454" cy="609705"/>
          </a:xfrm>
          <a:prstGeom prst="roundRect">
            <a:avLst>
              <a:gd name="adj" fmla="val 452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46800" rIns="90000" bIns="46800" rtlCol="0" anchor="ctr">
            <a:noAutofit/>
          </a:bodyPr>
          <a:lstStyle>
            <a:defPPr>
              <a:defRPr lang="en-US"/>
            </a:defPPr>
            <a:lvl1pPr marL="142875" indent="-142875">
              <a:lnSpc>
                <a:spcPct val="100000"/>
              </a:lnSpc>
              <a:spcBef>
                <a:spcPts val="200"/>
              </a:spcBef>
              <a:defRPr sz="800" spc="-40">
                <a:latin typeface="+mn-ea"/>
                <a:ea typeface="+mn-ea"/>
              </a:defRPr>
            </a:lvl1pPr>
          </a:lstStyle>
          <a:p>
            <a:pPr marL="0" indent="0" algn="ctr"/>
            <a:r>
              <a:rPr lang="ko-KR" altLang="en-US" sz="1000" spc="-100" dirty="0" err="1" smtClean="0"/>
              <a:t>정보계</a:t>
            </a:r>
            <a:r>
              <a:rPr lang="ko-KR" altLang="en-US" sz="1000" spc="-100" dirty="0" smtClean="0"/>
              <a:t> 마스터 플랜 수립</a:t>
            </a:r>
            <a:endParaRPr lang="ko-KR" altLang="en-US" sz="1000" spc="-100" dirty="0"/>
          </a:p>
        </p:txBody>
      </p:sp>
      <p:sp>
        <p:nvSpPr>
          <p:cNvPr id="54" name="TextBox 53"/>
          <p:cNvSpPr txBox="1"/>
          <p:nvPr/>
        </p:nvSpPr>
        <p:spPr bwMode="gray">
          <a:xfrm>
            <a:off x="357114" y="3772632"/>
            <a:ext cx="707454" cy="2644043"/>
          </a:xfrm>
          <a:prstGeom prst="roundRect">
            <a:avLst>
              <a:gd name="adj" fmla="val 1322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6000" tIns="46800" rIns="90000" bIns="46800" rtlCol="0" anchor="ctr">
            <a:noAutofit/>
          </a:bodyPr>
          <a:lstStyle>
            <a:defPPr>
              <a:defRPr lang="en-US"/>
            </a:defPPr>
            <a:lvl1pPr marL="142875" indent="-142875">
              <a:lnSpc>
                <a:spcPct val="100000"/>
              </a:lnSpc>
              <a:spcBef>
                <a:spcPts val="200"/>
              </a:spcBef>
              <a:defRPr sz="800" spc="-40">
                <a:latin typeface="+mn-ea"/>
                <a:ea typeface="+mn-ea"/>
              </a:defRPr>
            </a:lvl1pPr>
          </a:lstStyle>
          <a:p>
            <a:pPr marL="0" indent="0" algn="ctr"/>
            <a:r>
              <a:rPr lang="en-US" altLang="ko-KR" sz="1000" spc="-100" dirty="0" smtClean="0"/>
              <a:t>Data Lake</a:t>
            </a:r>
            <a:br>
              <a:rPr lang="en-US" altLang="ko-KR" sz="1000" spc="-100" dirty="0" smtClean="0"/>
            </a:br>
            <a:r>
              <a:rPr lang="ko-KR" altLang="en-US" sz="1000" spc="-100" dirty="0" smtClean="0"/>
              <a:t>데이터 거버넌스</a:t>
            </a:r>
            <a:r>
              <a:rPr lang="en-US" altLang="ko-KR" sz="1000" spc="-100" dirty="0"/>
              <a:t> </a:t>
            </a:r>
            <a:r>
              <a:rPr lang="ko-KR" altLang="en-US" sz="1000" spc="-100" dirty="0" smtClean="0"/>
              <a:t>고도화</a:t>
            </a:r>
            <a:endParaRPr lang="ko-KR" altLang="en-US" sz="1000" spc="-1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1136576" y="3772632"/>
            <a:ext cx="1944000" cy="710096"/>
            <a:chOff x="1244588" y="3772632"/>
            <a:chExt cx="2097164" cy="710096"/>
          </a:xfrm>
        </p:grpSpPr>
        <p:sp>
          <p:nvSpPr>
            <p:cNvPr id="55" name="Rectangle 44"/>
            <p:cNvSpPr>
              <a:spLocks noChangeArrowheads="1"/>
            </p:cNvSpPr>
            <p:nvPr/>
          </p:nvSpPr>
          <p:spPr bwMode="auto">
            <a:xfrm>
              <a:off x="1244588" y="3772632"/>
              <a:ext cx="2097164" cy="2540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0" rtlCol="0" anchor="ctr"/>
            <a:lstStyle/>
            <a:p>
              <a:pPr indent="-100241" algn="ctr" defTabSz="804919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rgbClr val="1F497D"/>
                </a:buClr>
                <a:buSzPct val="80000"/>
              </a:pPr>
              <a:r>
                <a:rPr kumimoji="1" lang="en-US" altLang="ko-KR" sz="1100" b="1" spc="-12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Data Lake </a:t>
              </a:r>
              <a:r>
                <a:rPr kumimoji="1" lang="ko-KR" altLang="en-US" sz="1100" b="1" spc="-12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데이터 관리체계 고도화</a:t>
              </a:r>
              <a:endParaRPr kumimoji="1" lang="ko-KR" altLang="en-US" sz="1100" b="1" spc="-120" dirty="0">
                <a:ln>
                  <a:solidFill>
                    <a:srgbClr val="9CEBF6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6" name="Rectangle 44"/>
            <p:cNvSpPr>
              <a:spLocks noChangeArrowheads="1"/>
            </p:cNvSpPr>
            <p:nvPr/>
          </p:nvSpPr>
          <p:spPr bwMode="auto">
            <a:xfrm>
              <a:off x="1244588" y="4026728"/>
              <a:ext cx="2097164" cy="4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0" rtlCol="0" anchor="ctr"/>
            <a:lstStyle/>
            <a:p>
              <a:pPr marL="85725" indent="-85725" defTabSz="804919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rgbClr val="1F497D"/>
                </a:buClr>
                <a:buSzPct val="80000"/>
                <a:buFont typeface="Arial" panose="020B0604020202020204" pitchFamily="34" charset="0"/>
                <a:buChar char="•"/>
              </a:pPr>
              <a:r>
                <a:rPr lang="ko-KR" altLang="en-US" sz="1000" spc="-100" dirty="0" err="1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원천데이터</a:t>
              </a:r>
              <a:r>
                <a:rPr lang="ko-KR" altLang="en-US" sz="1000" spc="-100" dirty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 공유</a:t>
              </a:r>
              <a:r>
                <a:rPr lang="en-US" altLang="ko-KR" sz="1000" spc="-100" dirty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ko-KR" altLang="en-US" sz="1000" spc="-100" dirty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대응 강화</a:t>
              </a:r>
              <a:endParaRPr lang="en-US" altLang="ko-KR" sz="1000" spc="-100" dirty="0">
                <a:ln>
                  <a:solidFill>
                    <a:srgbClr val="9CEBF6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endParaRPr>
            </a:p>
            <a:p>
              <a:pPr marL="85725" indent="-85725" defTabSz="804919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rgbClr val="1F497D"/>
                </a:buClr>
                <a:buSzPct val="80000"/>
                <a:buFont typeface="Arial" panose="020B0604020202020204" pitchFamily="34" charset="0"/>
                <a:buChar char="•"/>
              </a:pPr>
              <a:r>
                <a:rPr lang="ko-KR" altLang="en-US" sz="1000" spc="-100" dirty="0" err="1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오너십</a:t>
              </a:r>
              <a:r>
                <a:rPr lang="en-US" altLang="ko-KR" sz="1000" spc="-100" dirty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000" spc="-100" dirty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라이프사이클 등 관리 강화</a:t>
              </a: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136576" y="4698942"/>
            <a:ext cx="1944000" cy="823139"/>
            <a:chOff x="1280592" y="4941169"/>
            <a:chExt cx="2097164" cy="528332"/>
          </a:xfrm>
        </p:grpSpPr>
        <p:sp>
          <p:nvSpPr>
            <p:cNvPr id="58" name="Rectangle 44"/>
            <p:cNvSpPr>
              <a:spLocks noChangeArrowheads="1"/>
            </p:cNvSpPr>
            <p:nvPr/>
          </p:nvSpPr>
          <p:spPr bwMode="auto">
            <a:xfrm>
              <a:off x="1280592" y="4941169"/>
              <a:ext cx="2097164" cy="2540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indent="-100241" algn="ctr" defTabSz="804919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rgbClr val="1F497D"/>
                </a:buClr>
                <a:buSzPct val="80000"/>
              </a:pPr>
              <a:r>
                <a:rPr kumimoji="1" lang="ko-KR" altLang="en-US" sz="1100" b="1" spc="-2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전사 사용자 중심의 </a:t>
              </a:r>
              <a:r>
                <a:rPr kumimoji="1" lang="en-US" altLang="ko-KR" sz="1100" b="1" spc="-2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/>
              </a:r>
              <a:br>
                <a:rPr kumimoji="1" lang="en-US" altLang="ko-KR" sz="1100" b="1" spc="-2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</a:br>
              <a:r>
                <a:rPr kumimoji="1" lang="ko-KR" altLang="en-US" sz="1100" b="1" spc="-2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거버넌스 시스템 고도화</a:t>
              </a:r>
              <a:endParaRPr kumimoji="1" lang="ko-KR" altLang="en-US" sz="1100" b="1" spc="-200" dirty="0">
                <a:ln>
                  <a:solidFill>
                    <a:srgbClr val="9CEBF6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9" name="Rectangle 44"/>
            <p:cNvSpPr>
              <a:spLocks noChangeArrowheads="1"/>
            </p:cNvSpPr>
            <p:nvPr/>
          </p:nvSpPr>
          <p:spPr bwMode="auto">
            <a:xfrm>
              <a:off x="1280592" y="5195265"/>
              <a:ext cx="2097164" cy="2742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0" rtlCol="0" anchor="ctr"/>
            <a:lstStyle/>
            <a:p>
              <a:pPr marL="85725" indent="-85725" defTabSz="804919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rgbClr val="1F497D"/>
                </a:buClr>
                <a:buSzPct val="80000"/>
                <a:buFont typeface="Arial" panose="020B0604020202020204" pitchFamily="34" charset="0"/>
                <a:buChar char="•"/>
              </a:pPr>
              <a:r>
                <a:rPr lang="ko-KR" altLang="en-US" sz="1000" spc="-100" dirty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데이터 통합 검색</a:t>
              </a:r>
              <a:r>
                <a:rPr lang="en-US" altLang="ko-KR" sz="1000" spc="-100" dirty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000" spc="-100" dirty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커뮤니티</a:t>
              </a:r>
              <a:r>
                <a:rPr lang="en-US" altLang="ko-KR" sz="1000" spc="-100" dirty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000" spc="-100" dirty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강화</a:t>
              </a:r>
              <a:endParaRPr lang="en-US" altLang="ko-KR" sz="1000" spc="-100" dirty="0">
                <a:ln>
                  <a:solidFill>
                    <a:srgbClr val="9CEBF6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endParaRPr>
            </a:p>
            <a:p>
              <a:pPr marL="85725" indent="-85725" defTabSz="804919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rgbClr val="1F497D"/>
                </a:buClr>
                <a:buSzPct val="80000"/>
                <a:buFont typeface="Arial" panose="020B0604020202020204" pitchFamily="34" charset="0"/>
                <a:buChar char="•"/>
              </a:pPr>
              <a:r>
                <a:rPr lang="ko-KR" altLang="en-US" sz="1000" spc="-100" dirty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데이터 원천 및 보고서 간 </a:t>
              </a:r>
              <a:r>
                <a:rPr lang="ko-KR" altLang="en-US" sz="1000" spc="-100" dirty="0" err="1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흐름관리</a:t>
              </a:r>
              <a:endParaRPr lang="ko-KR" altLang="en-US" sz="1000" spc="-100" dirty="0">
                <a:ln>
                  <a:solidFill>
                    <a:srgbClr val="9CEBF6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5457200" y="4698938"/>
            <a:ext cx="1944000" cy="710096"/>
            <a:chOff x="3656856" y="5023161"/>
            <a:chExt cx="2097164" cy="710096"/>
          </a:xfrm>
        </p:grpSpPr>
        <p:sp>
          <p:nvSpPr>
            <p:cNvPr id="61" name="Rectangle 44"/>
            <p:cNvSpPr>
              <a:spLocks noChangeArrowheads="1"/>
            </p:cNvSpPr>
            <p:nvPr/>
          </p:nvSpPr>
          <p:spPr bwMode="auto">
            <a:xfrm>
              <a:off x="3656856" y="5023161"/>
              <a:ext cx="2097164" cy="2540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0" rtlCol="0" anchor="ctr"/>
            <a:lstStyle/>
            <a:p>
              <a:pPr indent="-100241" algn="ctr" defTabSz="804919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rgbClr val="1F497D"/>
                </a:buClr>
                <a:buSzPct val="80000"/>
              </a:pPr>
              <a:r>
                <a:rPr kumimoji="1" lang="ko-KR" altLang="en-US" sz="1100" b="1" spc="-12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거버넌스 시스템 연계 강화 </a:t>
              </a:r>
              <a:endParaRPr kumimoji="1" lang="ko-KR" altLang="en-US" sz="1100" b="1" spc="-120" dirty="0">
                <a:ln>
                  <a:solidFill>
                    <a:srgbClr val="9CEBF6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2" name="Rectangle 44"/>
            <p:cNvSpPr>
              <a:spLocks noChangeArrowheads="1"/>
            </p:cNvSpPr>
            <p:nvPr/>
          </p:nvSpPr>
          <p:spPr bwMode="auto">
            <a:xfrm>
              <a:off x="3656856" y="5277257"/>
              <a:ext cx="2097164" cy="4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0" rtlCol="0" anchor="ctr"/>
            <a:lstStyle/>
            <a:p>
              <a:pPr marL="85725" indent="-85725" defTabSz="804919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rgbClr val="1F497D"/>
                </a:buClr>
                <a:buSzPct val="80000"/>
                <a:buFont typeface="Arial" panose="020B0604020202020204" pitchFamily="34" charset="0"/>
                <a:buChar char="•"/>
              </a:pPr>
              <a:r>
                <a:rPr lang="en-US" altLang="ko-KR" sz="1000" spc="-100" dirty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SSO</a:t>
              </a:r>
              <a:r>
                <a:rPr lang="ko-KR" altLang="en-US" sz="1000" spc="-100" dirty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연동 확대</a:t>
              </a:r>
              <a:r>
                <a:rPr lang="en-US" altLang="ko-KR" sz="1000" spc="-100" dirty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000" spc="-100" dirty="0" err="1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조직정보</a:t>
              </a:r>
              <a:r>
                <a:rPr lang="ko-KR" altLang="en-US" sz="1000" spc="-100" dirty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 등</a:t>
              </a:r>
              <a:r>
                <a:rPr lang="en-US" altLang="ko-KR" sz="1000" spc="-100" dirty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)</a:t>
              </a:r>
            </a:p>
            <a:p>
              <a:pPr marL="85725" indent="-85725" defTabSz="804919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rgbClr val="1F497D"/>
                </a:buClr>
                <a:buSzPct val="80000"/>
                <a:buFont typeface="Arial" panose="020B0604020202020204" pitchFamily="34" charset="0"/>
                <a:buChar char="•"/>
              </a:pPr>
              <a:r>
                <a:rPr lang="en-US" altLang="ko-KR" sz="1000" spc="-100" dirty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GRIT CSR </a:t>
              </a:r>
              <a:r>
                <a:rPr lang="ko-KR" altLang="en-US" sz="1000" spc="-100" dirty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연계</a:t>
              </a: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5457200" y="5625244"/>
            <a:ext cx="1944000" cy="710096"/>
            <a:chOff x="6067425" y="4965213"/>
            <a:chExt cx="2097164" cy="710096"/>
          </a:xfrm>
        </p:grpSpPr>
        <p:sp>
          <p:nvSpPr>
            <p:cNvPr id="64" name="Rectangle 44"/>
            <p:cNvSpPr>
              <a:spLocks noChangeArrowheads="1"/>
            </p:cNvSpPr>
            <p:nvPr/>
          </p:nvSpPr>
          <p:spPr bwMode="auto">
            <a:xfrm>
              <a:off x="6067425" y="4965213"/>
              <a:ext cx="2097164" cy="2540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0" rtlCol="0" anchor="ctr"/>
            <a:lstStyle/>
            <a:p>
              <a:pPr indent="-100241" algn="ctr" defTabSz="804919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rgbClr val="1F497D"/>
                </a:buClr>
                <a:buSzPct val="80000"/>
              </a:pPr>
              <a:r>
                <a:rPr kumimoji="1" lang="ko-KR" altLang="en-US" sz="1100" b="1" spc="-12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데이터 용어 </a:t>
              </a:r>
              <a:r>
                <a:rPr kumimoji="1" lang="en-US" altLang="ko-KR" sz="1100" b="1" spc="-12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Service </a:t>
              </a:r>
              <a:r>
                <a:rPr kumimoji="1" lang="ko-KR" altLang="en-US" sz="1100" b="1" spc="-12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구축</a:t>
              </a:r>
              <a:endParaRPr kumimoji="1" lang="ko-KR" altLang="en-US" sz="1100" b="1" spc="-120" dirty="0">
                <a:ln>
                  <a:solidFill>
                    <a:srgbClr val="9CEBF6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5" name="Rectangle 44"/>
            <p:cNvSpPr>
              <a:spLocks noChangeArrowheads="1"/>
            </p:cNvSpPr>
            <p:nvPr/>
          </p:nvSpPr>
          <p:spPr bwMode="auto">
            <a:xfrm>
              <a:off x="6067425" y="5219309"/>
              <a:ext cx="2097164" cy="4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0" rtlCol="0" anchor="ctr"/>
            <a:lstStyle/>
            <a:p>
              <a:pPr marL="85725" indent="-85725" defTabSz="804919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rgbClr val="1F497D"/>
                </a:buClr>
                <a:buSzPct val="80000"/>
                <a:buFont typeface="Arial" panose="020B0604020202020204" pitchFamily="34" charset="0"/>
                <a:buChar char="•"/>
              </a:pPr>
              <a:r>
                <a:rPr lang="ko-KR" altLang="en-US" sz="1000" spc="-1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데이터 용어 </a:t>
              </a:r>
              <a:r>
                <a:rPr lang="ko-KR" altLang="en-US" sz="1000" spc="-100" dirty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컨텐츠 구축</a:t>
              </a:r>
              <a:endParaRPr lang="en-US" altLang="ko-KR" sz="1000" spc="-100" dirty="0">
                <a:ln>
                  <a:solidFill>
                    <a:srgbClr val="9CEBF6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endParaRPr>
            </a:p>
            <a:p>
              <a:pPr marL="85725" indent="-85725" defTabSz="804919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rgbClr val="1F497D"/>
                </a:buClr>
                <a:buSzPct val="80000"/>
                <a:buFont typeface="Arial" panose="020B0604020202020204" pitchFamily="34" charset="0"/>
                <a:buChar char="•"/>
              </a:pPr>
              <a:r>
                <a:rPr lang="ko-KR" altLang="en-US" sz="1000" spc="-1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데이터 용어 </a:t>
              </a:r>
              <a:r>
                <a:rPr lang="ko-KR" altLang="en-US" sz="1000" spc="-100" dirty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검색</a:t>
              </a:r>
              <a:r>
                <a:rPr lang="en-US" altLang="ko-KR" sz="1000" spc="-100" dirty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ko-KR" altLang="en-US" sz="1000" spc="-100" dirty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조회 서비스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296888" y="3772632"/>
            <a:ext cx="1944000" cy="710096"/>
            <a:chOff x="3652503" y="3276318"/>
            <a:chExt cx="2097164" cy="710096"/>
          </a:xfrm>
        </p:grpSpPr>
        <p:sp>
          <p:nvSpPr>
            <p:cNvPr id="67" name="Rectangle 44"/>
            <p:cNvSpPr>
              <a:spLocks noChangeArrowheads="1"/>
            </p:cNvSpPr>
            <p:nvPr/>
          </p:nvSpPr>
          <p:spPr bwMode="auto">
            <a:xfrm>
              <a:off x="3652503" y="3276318"/>
              <a:ext cx="2097164" cy="2540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0" rtlCol="0" anchor="ctr"/>
            <a:lstStyle/>
            <a:p>
              <a:pPr indent="-100241" algn="ctr" defTabSz="804919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rgbClr val="1F497D"/>
                </a:buClr>
                <a:buSzPct val="80000"/>
              </a:pPr>
              <a:r>
                <a:rPr kumimoji="1" lang="en-US" altLang="ko-KR" sz="1100" b="1" spc="-12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Data Lake IT </a:t>
              </a:r>
              <a:r>
                <a:rPr kumimoji="1" lang="ko-KR" altLang="en-US" sz="1100" b="1" spc="-12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표준화 및 적용</a:t>
              </a:r>
              <a:r>
                <a:rPr kumimoji="1" lang="en-US" altLang="ko-KR" sz="1100" b="1" spc="-12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·</a:t>
              </a:r>
              <a:r>
                <a:rPr kumimoji="1" lang="ko-KR" altLang="en-US" sz="1100" b="1" spc="-12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확산</a:t>
              </a:r>
              <a:endParaRPr kumimoji="1" lang="ko-KR" altLang="en-US" sz="1100" b="1" spc="-120" dirty="0">
                <a:ln>
                  <a:solidFill>
                    <a:srgbClr val="9CEBF6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8" name="Rectangle 44"/>
            <p:cNvSpPr>
              <a:spLocks noChangeArrowheads="1"/>
            </p:cNvSpPr>
            <p:nvPr/>
          </p:nvSpPr>
          <p:spPr bwMode="auto">
            <a:xfrm>
              <a:off x="3652503" y="3530414"/>
              <a:ext cx="2097164" cy="4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0" rtlCol="0" anchor="ctr"/>
            <a:lstStyle/>
            <a:p>
              <a:pPr marL="85725" indent="-85725" defTabSz="804919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rgbClr val="1F497D"/>
                </a:buClr>
                <a:buSzPct val="80000"/>
                <a:buFont typeface="Arial" panose="020B0604020202020204" pitchFamily="34" charset="0"/>
                <a:buChar char="•"/>
              </a:pPr>
              <a:r>
                <a:rPr lang="en-US" altLang="ko-KR" sz="1000" spc="-100" dirty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IT </a:t>
              </a:r>
              <a:r>
                <a:rPr lang="ko-KR" altLang="en-US" sz="1000" spc="-100" dirty="0" err="1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표준사전</a:t>
              </a:r>
              <a:r>
                <a:rPr lang="ko-KR" altLang="en-US" sz="1000" spc="-100" dirty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 확대 구축</a:t>
              </a:r>
              <a:endParaRPr lang="en-US" altLang="ko-KR" sz="1000" spc="-100" dirty="0">
                <a:ln>
                  <a:solidFill>
                    <a:srgbClr val="9CEBF6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endParaRPr>
            </a:p>
            <a:p>
              <a:pPr marL="85725" indent="-85725" defTabSz="804919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rgbClr val="1F497D"/>
                </a:buClr>
                <a:buSzPct val="80000"/>
                <a:buFont typeface="Arial" panose="020B0604020202020204" pitchFamily="34" charset="0"/>
                <a:buChar char="•"/>
              </a:pPr>
              <a:r>
                <a:rPr lang="ko-KR" altLang="en-US" sz="1000" spc="-100" dirty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신규 테이블 표준 적용 등</a:t>
              </a:r>
              <a:endParaRPr lang="en-US" altLang="ko-KR" sz="1000" spc="-100" dirty="0">
                <a:ln>
                  <a:solidFill>
                    <a:srgbClr val="9CEBF6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457200" y="3772632"/>
            <a:ext cx="1944000" cy="710096"/>
            <a:chOff x="6060368" y="3218370"/>
            <a:chExt cx="2097164" cy="710096"/>
          </a:xfrm>
        </p:grpSpPr>
        <p:sp>
          <p:nvSpPr>
            <p:cNvPr id="70" name="Rectangle 44"/>
            <p:cNvSpPr>
              <a:spLocks noChangeArrowheads="1"/>
            </p:cNvSpPr>
            <p:nvPr/>
          </p:nvSpPr>
          <p:spPr bwMode="auto">
            <a:xfrm>
              <a:off x="6060368" y="3218370"/>
              <a:ext cx="2097164" cy="2540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0" rtlCol="0" anchor="ctr"/>
            <a:lstStyle/>
            <a:p>
              <a:pPr indent="-100241" algn="ctr" defTabSz="804919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rgbClr val="1F497D"/>
                </a:buClr>
                <a:buSzPct val="80000"/>
              </a:pPr>
              <a:r>
                <a:rPr kumimoji="1" lang="ko-KR" altLang="en-US" sz="1100" b="1" spc="-12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데이터 </a:t>
              </a:r>
              <a:r>
                <a:rPr lang="ko-KR" altLang="en-US" sz="1100" b="1" spc="-12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모델 현행화</a:t>
              </a:r>
              <a:endParaRPr kumimoji="1" lang="ko-KR" altLang="en-US" sz="1100" b="1" spc="-120" dirty="0">
                <a:ln>
                  <a:solidFill>
                    <a:srgbClr val="9CEBF6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1" name="Rectangle 44"/>
            <p:cNvSpPr>
              <a:spLocks noChangeArrowheads="1"/>
            </p:cNvSpPr>
            <p:nvPr/>
          </p:nvSpPr>
          <p:spPr bwMode="auto">
            <a:xfrm>
              <a:off x="6060368" y="3472466"/>
              <a:ext cx="2097164" cy="4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0" rtlCol="0" anchor="ctr"/>
            <a:lstStyle/>
            <a:p>
              <a:pPr marL="85725" indent="-85725" defTabSz="804919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rgbClr val="1F497D"/>
                </a:buClr>
                <a:buSzPct val="80000"/>
                <a:buFont typeface="Arial" panose="020B0604020202020204" pitchFamily="34" charset="0"/>
                <a:buChar char="•"/>
              </a:pPr>
              <a:r>
                <a:rPr kumimoji="1" lang="ko-KR" altLang="en-US" sz="1000" spc="-1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모델링 툴 연계 및 </a:t>
              </a:r>
              <a:r>
                <a:rPr kumimoji="1" lang="ko-KR" altLang="en-US" sz="1000" spc="-100" dirty="0" err="1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정보계</a:t>
              </a:r>
              <a:r>
                <a:rPr kumimoji="1" lang="ko-KR" altLang="en-US" sz="1000" spc="-1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 데이터 모델 현행화</a:t>
              </a:r>
              <a:endParaRPr kumimoji="1" lang="en-US" altLang="ko-KR" sz="1000" spc="-100" dirty="0" smtClean="0">
                <a:ln>
                  <a:solidFill>
                    <a:srgbClr val="9CEBF6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7617512" y="4698938"/>
            <a:ext cx="1944000" cy="710096"/>
            <a:chOff x="6060368" y="3218370"/>
            <a:chExt cx="2097164" cy="710096"/>
          </a:xfrm>
        </p:grpSpPr>
        <p:sp>
          <p:nvSpPr>
            <p:cNvPr id="79" name="Rectangle 44"/>
            <p:cNvSpPr>
              <a:spLocks noChangeArrowheads="1"/>
            </p:cNvSpPr>
            <p:nvPr/>
          </p:nvSpPr>
          <p:spPr bwMode="auto">
            <a:xfrm>
              <a:off x="6060368" y="3218370"/>
              <a:ext cx="2097164" cy="2540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0" rtlCol="0" anchor="ctr"/>
            <a:lstStyle/>
            <a:p>
              <a:pPr indent="-100241" algn="ctr" defTabSz="804919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rgbClr val="1F497D"/>
                </a:buClr>
                <a:buSzPct val="80000"/>
              </a:pPr>
              <a:r>
                <a:rPr kumimoji="1" lang="ko-KR" altLang="en-US" sz="1100" b="1" spc="-12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비즈니스 용어 구축 확대</a:t>
              </a:r>
              <a:endParaRPr kumimoji="1" lang="ko-KR" altLang="en-US" sz="1100" b="1" spc="-120" dirty="0">
                <a:ln>
                  <a:solidFill>
                    <a:srgbClr val="9CEBF6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0" name="Rectangle 44"/>
            <p:cNvSpPr>
              <a:spLocks noChangeArrowheads="1"/>
            </p:cNvSpPr>
            <p:nvPr/>
          </p:nvSpPr>
          <p:spPr bwMode="auto">
            <a:xfrm>
              <a:off x="6060368" y="3472466"/>
              <a:ext cx="2097164" cy="4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0" rtlCol="0" anchor="ctr"/>
            <a:lstStyle/>
            <a:p>
              <a:pPr marL="85725" indent="-85725" defTabSz="804919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rgbClr val="1F497D"/>
                </a:buClr>
                <a:buSzPct val="80000"/>
                <a:buFont typeface="Arial" panose="020B0604020202020204" pitchFamily="34" charset="0"/>
                <a:buChar char="•"/>
              </a:pPr>
              <a:r>
                <a:rPr lang="ko-KR" altLang="en-US" sz="1000" spc="-100" dirty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전사</a:t>
              </a:r>
              <a:r>
                <a:rPr lang="en-US" altLang="ko-KR" sz="1000" spc="-100" dirty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/BU </a:t>
              </a:r>
              <a:r>
                <a:rPr lang="ko-KR" altLang="en-US" sz="1000" spc="-100" dirty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별 비즈니스 용어 구축 확대</a:t>
              </a: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7617512" y="5625244"/>
            <a:ext cx="1944000" cy="710096"/>
            <a:chOff x="6060368" y="3218370"/>
            <a:chExt cx="2097164" cy="710096"/>
          </a:xfrm>
        </p:grpSpPr>
        <p:sp>
          <p:nvSpPr>
            <p:cNvPr id="82" name="Rectangle 44"/>
            <p:cNvSpPr>
              <a:spLocks noChangeArrowheads="1"/>
            </p:cNvSpPr>
            <p:nvPr/>
          </p:nvSpPr>
          <p:spPr bwMode="auto">
            <a:xfrm>
              <a:off x="6060368" y="3218370"/>
              <a:ext cx="2097164" cy="2540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0" rtlCol="0" anchor="ctr"/>
            <a:lstStyle/>
            <a:p>
              <a:pPr indent="-100241" algn="ctr" defTabSz="804919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rgbClr val="1F497D"/>
                </a:buClr>
                <a:buSzPct val="80000"/>
              </a:pPr>
              <a:r>
                <a:rPr kumimoji="1" lang="ko-KR" altLang="en-US" sz="1100" b="1" spc="-120" dirty="0" err="1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상품데이터</a:t>
              </a:r>
              <a:r>
                <a:rPr kumimoji="1" lang="ko-KR" altLang="en-US" sz="1100" b="1" spc="-12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 표준화</a:t>
              </a:r>
              <a:endParaRPr kumimoji="1" lang="ko-KR" altLang="en-US" sz="1100" b="1" spc="-120" dirty="0">
                <a:ln>
                  <a:solidFill>
                    <a:srgbClr val="9CEBF6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3" name="Rectangle 44"/>
            <p:cNvSpPr>
              <a:spLocks noChangeArrowheads="1"/>
            </p:cNvSpPr>
            <p:nvPr/>
          </p:nvSpPr>
          <p:spPr bwMode="auto">
            <a:xfrm>
              <a:off x="6060368" y="3472466"/>
              <a:ext cx="2097164" cy="4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0" rtlCol="0" anchor="ctr"/>
            <a:lstStyle/>
            <a:p>
              <a:pPr marL="85725" indent="-85725" defTabSz="804919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rgbClr val="1F497D"/>
                </a:buClr>
                <a:buSzPct val="80000"/>
                <a:buFont typeface="Arial" panose="020B0604020202020204" pitchFamily="34" charset="0"/>
                <a:buChar char="•"/>
              </a:pPr>
              <a:r>
                <a:rPr lang="ko-KR" altLang="en-US" sz="1000" spc="-100" dirty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상품 카탈로그 코드 통합</a:t>
              </a:r>
              <a:r>
                <a:rPr lang="en-US" altLang="ko-KR" sz="1000" spc="-100" dirty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ko-KR" altLang="en-US" sz="1000" spc="-100" dirty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표준화</a:t>
              </a: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7617512" y="3772632"/>
            <a:ext cx="1944000" cy="710096"/>
            <a:chOff x="6060368" y="3218370"/>
            <a:chExt cx="2097164" cy="710096"/>
          </a:xfrm>
        </p:grpSpPr>
        <p:sp>
          <p:nvSpPr>
            <p:cNvPr id="85" name="Rectangle 44"/>
            <p:cNvSpPr>
              <a:spLocks noChangeArrowheads="1"/>
            </p:cNvSpPr>
            <p:nvPr/>
          </p:nvSpPr>
          <p:spPr bwMode="auto">
            <a:xfrm>
              <a:off x="6060368" y="3218370"/>
              <a:ext cx="2097164" cy="2540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0" rtlCol="0" anchor="ctr"/>
            <a:lstStyle/>
            <a:p>
              <a:pPr indent="-100241" algn="ctr" defTabSz="804919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rgbClr val="1F497D"/>
                </a:buClr>
                <a:buSzPct val="80000"/>
              </a:pPr>
              <a:r>
                <a:rPr kumimoji="1" lang="en-US" altLang="ko-KR" sz="1100" b="1" spc="-12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Data Lake </a:t>
              </a:r>
              <a:r>
                <a:rPr kumimoji="1" lang="ko-KR" altLang="en-US" sz="1100" b="1" spc="-12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개발 운영체계 수립</a:t>
              </a:r>
              <a:endParaRPr kumimoji="1" lang="ko-KR" altLang="en-US" sz="1100" b="1" spc="-120" dirty="0">
                <a:ln>
                  <a:solidFill>
                    <a:srgbClr val="9CEBF6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6" name="Rectangle 44"/>
            <p:cNvSpPr>
              <a:spLocks noChangeArrowheads="1"/>
            </p:cNvSpPr>
            <p:nvPr/>
          </p:nvSpPr>
          <p:spPr bwMode="auto">
            <a:xfrm>
              <a:off x="6060368" y="3472466"/>
              <a:ext cx="2097164" cy="4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0" rtlCol="0" anchor="ctr"/>
            <a:lstStyle/>
            <a:p>
              <a:pPr marL="85725" indent="-85725" defTabSz="804919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rgbClr val="1F497D"/>
                </a:buClr>
                <a:buSzPct val="80000"/>
                <a:buFont typeface="Arial" panose="020B0604020202020204" pitchFamily="34" charset="0"/>
                <a:buChar char="•"/>
              </a:pPr>
              <a:r>
                <a:rPr lang="en-US" altLang="ko-KR" sz="1000" spc="-100" dirty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Data Lake </a:t>
              </a:r>
              <a:r>
                <a:rPr lang="ko-KR" altLang="en-US" sz="1000" spc="-100" dirty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內 개발 유형별 개발 프로세스 및 지침 수립</a:t>
              </a:r>
            </a:p>
          </p:txBody>
        </p:sp>
      </p:grpSp>
      <p:cxnSp>
        <p:nvCxnSpPr>
          <p:cNvPr id="87" name="직선 화살표 연결선 86"/>
          <p:cNvCxnSpPr/>
          <p:nvPr/>
        </p:nvCxnSpPr>
        <p:spPr>
          <a:xfrm>
            <a:off x="1172580" y="2492896"/>
            <a:ext cx="838893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3269744" y="2684917"/>
            <a:ext cx="63000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rot="16200000">
            <a:off x="1640406" y="3140901"/>
            <a:ext cx="1224000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rot="16200000">
            <a:off x="3728888" y="3212916"/>
            <a:ext cx="1080000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4773292" y="2876938"/>
            <a:ext cx="47880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rot="16200000">
            <a:off x="5997200" y="3320937"/>
            <a:ext cx="864000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>
            <a:off x="7490963" y="3068960"/>
            <a:ext cx="20971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rot="16200000">
            <a:off x="8247512" y="3410956"/>
            <a:ext cx="684000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 bwMode="gray">
          <a:xfrm>
            <a:off x="1316273" y="3140968"/>
            <a:ext cx="963747" cy="557451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ko-KR" altLang="en-US" sz="1050" b="1" dirty="0" err="1" smtClean="0">
                <a:solidFill>
                  <a:srgbClr val="0070C0"/>
                </a:solidFill>
                <a:latin typeface="+mn-ea"/>
                <a:ea typeface="+mn-ea"/>
              </a:rPr>
              <a:t>정보계</a:t>
            </a:r>
            <a:r>
              <a:rPr lang="ko-KR" altLang="en-US" sz="1050" b="1" dirty="0" smtClean="0">
                <a:solidFill>
                  <a:srgbClr val="0070C0"/>
                </a:solidFill>
                <a:latin typeface="+mn-ea"/>
                <a:ea typeface="+mn-ea"/>
              </a:rPr>
              <a:t> 마스터 플랜과의 정합성 확보</a:t>
            </a:r>
            <a:endParaRPr lang="ko-KR" altLang="en-US" sz="105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04" name="TextBox 103"/>
          <p:cNvSpPr txBox="1"/>
          <p:nvPr/>
        </p:nvSpPr>
        <p:spPr bwMode="gray">
          <a:xfrm>
            <a:off x="3080576" y="3140968"/>
            <a:ext cx="1141578" cy="557451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ko-KR" sz="1050" b="1" dirty="0" smtClean="0">
                <a:solidFill>
                  <a:srgbClr val="0070C0"/>
                </a:solidFill>
                <a:latin typeface="+mn-ea"/>
                <a:ea typeface="+mn-ea"/>
              </a:rPr>
              <a:t>IT</a:t>
            </a:r>
            <a:r>
              <a:rPr lang="ko-KR" altLang="en-US" sz="1050" b="1" dirty="0" err="1" smtClean="0">
                <a:solidFill>
                  <a:srgbClr val="0070C0"/>
                </a:solidFill>
                <a:latin typeface="+mn-ea"/>
                <a:ea typeface="+mn-ea"/>
              </a:rPr>
              <a:t>표준사전</a:t>
            </a:r>
            <a:r>
              <a:rPr lang="ko-KR" altLang="en-US" sz="1050" b="1" dirty="0" smtClean="0">
                <a:solidFill>
                  <a:srgbClr val="0070C0"/>
                </a:solidFill>
                <a:latin typeface="+mn-ea"/>
                <a:ea typeface="+mn-ea"/>
              </a:rPr>
              <a:t> 확대 구축을 통한 이관 데이터 표준 강화</a:t>
            </a:r>
            <a:endParaRPr lang="ko-KR" altLang="en-US" sz="105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05" name="TextBox 104"/>
          <p:cNvSpPr txBox="1"/>
          <p:nvPr/>
        </p:nvSpPr>
        <p:spPr bwMode="gray">
          <a:xfrm>
            <a:off x="5149261" y="3140968"/>
            <a:ext cx="1289342" cy="557451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ko-KR" altLang="en-US" sz="1050" b="1" dirty="0" err="1" smtClean="0">
                <a:solidFill>
                  <a:srgbClr val="0070C0"/>
                </a:solidFill>
                <a:latin typeface="+mn-ea"/>
                <a:ea typeface="+mn-ea"/>
              </a:rPr>
              <a:t>분석개발</a:t>
            </a:r>
            <a:r>
              <a:rPr lang="ko-KR" altLang="en-US" sz="1050" b="1" dirty="0" smtClean="0">
                <a:solidFill>
                  <a:srgbClr val="0070C0"/>
                </a:solidFill>
                <a:latin typeface="+mn-ea"/>
                <a:ea typeface="+mn-ea"/>
              </a:rPr>
              <a:t> 환경 강화를 위한 서비스 지원 고도화</a:t>
            </a:r>
            <a:endParaRPr lang="ko-KR" altLang="en-US" sz="105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 bwMode="gray">
          <a:xfrm>
            <a:off x="7458194" y="3140968"/>
            <a:ext cx="1121917" cy="557451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ko-KR" altLang="en-US" sz="1050" b="1" dirty="0" smtClean="0">
                <a:solidFill>
                  <a:srgbClr val="0070C0"/>
                </a:solidFill>
                <a:latin typeface="+mn-ea"/>
                <a:ea typeface="+mn-ea"/>
              </a:rPr>
              <a:t>개발</a:t>
            </a:r>
            <a:r>
              <a:rPr lang="en-US" altLang="ko-KR" sz="1050" b="1" dirty="0" smtClean="0">
                <a:solidFill>
                  <a:srgbClr val="0070C0"/>
                </a:solidFill>
                <a:latin typeface="+mn-ea"/>
                <a:ea typeface="+mn-ea"/>
              </a:rPr>
              <a:t>·</a:t>
            </a:r>
            <a:r>
              <a:rPr lang="ko-KR" altLang="en-US" sz="1050" b="1" dirty="0" smtClean="0">
                <a:solidFill>
                  <a:srgbClr val="0070C0"/>
                </a:solidFill>
                <a:latin typeface="+mn-ea"/>
                <a:ea typeface="+mn-ea"/>
              </a:rPr>
              <a:t>운영 효율화를 위한 기반 강화</a:t>
            </a:r>
            <a:endParaRPr lang="ko-KR" altLang="en-US" sz="105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462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838575" y="6641136"/>
            <a:ext cx="2228850" cy="133178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AF96CA-1FDE-40DA-8DFE-883B9DE1FC5E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8655" y="2958662"/>
            <a:ext cx="3600000" cy="4343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1848490-819C-43C2-BF61-CA82F46D6CFE}"/>
              </a:ext>
            </a:extLst>
          </p:cNvPr>
          <p:cNvSpPr/>
          <p:nvPr/>
        </p:nvSpPr>
        <p:spPr>
          <a:xfrm>
            <a:off x="1279213" y="1645870"/>
            <a:ext cx="4501879" cy="2236954"/>
          </a:xfrm>
          <a:prstGeom prst="rect">
            <a:avLst/>
          </a:prstGeom>
        </p:spPr>
        <p:txBody>
          <a:bodyPr wrap="square" lIns="72000" tIns="36000" rIns="7200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AutoNum type="arabi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추진 </a:t>
            </a:r>
            <a:r>
              <a:rPr kumimoji="1" lang="ko-KR" altLang="en-US" sz="1600" b="1" i="0" u="none" strike="noStrike" kern="0" cap="none" spc="-7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로드맵</a:t>
            </a: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수립 개요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AutoNum type="arabicPeriod"/>
              <a:tabLst/>
              <a:defRPr/>
            </a:pPr>
            <a:r>
              <a:rPr lang="ko-KR" altLang="en-US" sz="1600" b="1" kern="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추진 과제 종합</a:t>
            </a:r>
            <a:endParaRPr lang="en-US" altLang="ko-KR" sz="1600" b="1" kern="0" spc="-7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AutoNum type="arabi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추진 과제 정의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AutoNum type="arabicPeriod"/>
              <a:tabLst/>
              <a:defRPr/>
            </a:pPr>
            <a:r>
              <a:rPr lang="ko-KR" altLang="en-US" sz="1600" b="1" kern="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추진 </a:t>
            </a:r>
            <a:r>
              <a:rPr lang="ko-KR" altLang="en-US" sz="1600" b="1" kern="0" spc="-7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로드맵</a:t>
            </a:r>
            <a:endParaRPr lang="en-US" altLang="ko-KR" sz="1600" b="1" kern="0" spc="-7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AutoNum type="arabi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기대효과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544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838575" y="6641136"/>
            <a:ext cx="2228850" cy="133178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AF96CA-1FDE-40DA-8DFE-883B9DE1FC5E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8655" y="1628800"/>
            <a:ext cx="3600000" cy="4343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1848490-819C-43C2-BF61-CA82F46D6CFE}"/>
              </a:ext>
            </a:extLst>
          </p:cNvPr>
          <p:cNvSpPr/>
          <p:nvPr/>
        </p:nvSpPr>
        <p:spPr>
          <a:xfrm>
            <a:off x="1279213" y="1645870"/>
            <a:ext cx="4501879" cy="2236954"/>
          </a:xfrm>
          <a:prstGeom prst="rect">
            <a:avLst/>
          </a:prstGeom>
        </p:spPr>
        <p:txBody>
          <a:bodyPr wrap="square" lIns="72000" tIns="36000" rIns="7200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AutoNum type="arabi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추진 </a:t>
            </a:r>
            <a:r>
              <a:rPr kumimoji="1" lang="ko-KR" altLang="en-US" sz="1600" b="1" i="0" u="none" strike="noStrike" kern="0" cap="none" spc="-7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로드맵</a:t>
            </a: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수립 개요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AutoNum type="arabicPeriod"/>
              <a:tabLst/>
              <a:defRPr/>
            </a:pPr>
            <a:r>
              <a:rPr lang="ko-KR" altLang="en-US" sz="1600" b="1" kern="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추진 과제 종합</a:t>
            </a:r>
            <a:endParaRPr lang="en-US" altLang="ko-KR" sz="1600" b="1" kern="0" spc="-7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AutoNum type="arabi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추진 과제 정의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AutoNum type="arabicPeriod"/>
              <a:tabLst/>
              <a:defRPr/>
            </a:pPr>
            <a:r>
              <a:rPr lang="ko-KR" altLang="en-US" sz="1600" b="1" kern="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추진 </a:t>
            </a:r>
            <a:r>
              <a:rPr lang="ko-KR" altLang="en-US" sz="1600" b="1" kern="0" spc="-7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로드맵</a:t>
            </a:r>
            <a:endParaRPr lang="en-US" altLang="ko-KR" sz="1600" b="1" kern="0" spc="-7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AutoNum type="arabi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기대효과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93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4.1.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주요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우선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)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추진과제 도출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19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gray">
          <a:xfrm>
            <a:off x="344488" y="800100"/>
            <a:ext cx="9217025" cy="648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08000" tIns="108000" rIns="108000" bIns="10800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auto" latinLnBrk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kumimoji="0" lang="ko-KR" altLang="en-US" sz="1400" b="1" i="0" u="none" strike="noStrike" kern="120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추진 과제 </a:t>
            </a:r>
            <a:r>
              <a:rPr kumimoji="0" lang="ko-KR" altLang="en-US" sz="1400" b="1" spc="-70" dirty="0">
                <a:solidFill>
                  <a:prstClr val="black"/>
                </a:solidFill>
                <a:latin typeface="맑은 고딕" panose="020B0503020000020004" pitchFamily="50" charset="-127"/>
              </a:rPr>
              <a:t>별 </a:t>
            </a:r>
            <a:r>
              <a:rPr kumimoji="0" lang="ko-KR" altLang="en-US" sz="1400" b="1" spc="-7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중요도 및 </a:t>
            </a:r>
            <a:r>
              <a:rPr kumimoji="0" lang="ko-KR" altLang="en-US" sz="1400" b="1" spc="-70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실현용이성</a:t>
            </a:r>
            <a:r>
              <a:rPr kumimoji="0" lang="ko-KR" altLang="en-US" sz="1400" b="1" spc="-7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등을 고려하여 과제 우선순위 도출</a:t>
            </a:r>
            <a:endParaRPr kumimoji="0" lang="ko-KR" altLang="en-US" sz="1400" b="1" i="0" u="none" strike="noStrike" kern="1200" cap="none" spc="-7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제목 2"/>
          <p:cNvSpPr txBox="1">
            <a:spLocks/>
          </p:cNvSpPr>
          <p:nvPr/>
        </p:nvSpPr>
        <p:spPr bwMode="gray">
          <a:xfrm>
            <a:off x="7490963" y="280137"/>
            <a:ext cx="20705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400" b="0" spc="-60" dirty="0" smtClean="0">
                <a:latin typeface="+mj-ea"/>
                <a:ea typeface="+mj-ea"/>
                <a:cs typeface="+mn-cs"/>
              </a:rPr>
              <a:t>4. </a:t>
            </a:r>
            <a:r>
              <a:rPr kumimoji="0" lang="ko-KR" altLang="en-US" sz="1400" b="0" spc="-60" dirty="0" smtClean="0">
                <a:latin typeface="+mj-ea"/>
                <a:ea typeface="+mj-ea"/>
                <a:cs typeface="+mn-cs"/>
              </a:rPr>
              <a:t>추진 </a:t>
            </a:r>
            <a:r>
              <a:rPr kumimoji="0" lang="ko-KR" altLang="en-US" sz="1400" b="0" spc="-60" dirty="0" err="1" smtClean="0">
                <a:latin typeface="+mj-ea"/>
                <a:ea typeface="+mj-ea"/>
                <a:cs typeface="+mn-cs"/>
              </a:rPr>
              <a:t>로드맵</a:t>
            </a:r>
            <a:endParaRPr kumimoji="0" lang="en-US" altLang="ko-KR" sz="1400" b="0" spc="-60" dirty="0">
              <a:latin typeface="+mj-ea"/>
              <a:ea typeface="+mj-ea"/>
              <a:cs typeface="+mn-cs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44488" y="1664804"/>
            <a:ext cx="3972072" cy="26495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과제명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395215" y="1664804"/>
            <a:ext cx="1061841" cy="26495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우선순위</a:t>
            </a:r>
            <a:r>
              <a:rPr lang="en-US" altLang="ko-KR" sz="1600" b="1" baseline="30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en-US" altLang="ko-KR" sz="1600" b="1" baseline="30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4488" y="1989151"/>
            <a:ext cx="3972072" cy="2502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prstDash val="dash"/>
          </a:ln>
        </p:spPr>
        <p:txBody>
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7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[1] </a:t>
            </a:r>
            <a:r>
              <a:rPr lang="ko-KR" altLang="en-US" sz="12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거버넌스 시스템 고도화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395215" y="1989151"/>
            <a:ext cx="1061841" cy="2502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prstDash val="dash"/>
          </a:ln>
        </p:spPr>
        <p:txBody>
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44488" y="2298794"/>
            <a:ext cx="3972072" cy="2502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32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7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[1-1] </a:t>
            </a:r>
            <a:r>
              <a:rPr lang="ko-KR" altLang="en-US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전사 사용자 중심 거버넌스 시스템 기능 강화</a:t>
            </a:r>
            <a:endParaRPr lang="ko-KR" altLang="en-US" sz="1200" b="1" spc="-7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395215" y="2298794"/>
            <a:ext cx="1061841" cy="2502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44488" y="2608437"/>
            <a:ext cx="3972072" cy="2502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32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7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[1-2]</a:t>
            </a:r>
            <a:r>
              <a:rPr lang="en-US" altLang="ko-KR" sz="12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거버넌스 시스템 연계 강화</a:t>
            </a:r>
            <a:endParaRPr lang="en-US" altLang="ko-KR" sz="1200" b="1" spc="-7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395215" y="2608437"/>
            <a:ext cx="1061841" cy="2502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44488" y="2918080"/>
            <a:ext cx="3972072" cy="2502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32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7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[1-3]</a:t>
            </a:r>
            <a:r>
              <a:rPr lang="en-US" altLang="ko-KR" sz="12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용어 </a:t>
            </a:r>
            <a:r>
              <a:rPr lang="en-US" altLang="ko-KR" sz="12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 </a:t>
            </a:r>
            <a:r>
              <a:rPr lang="ko-KR" altLang="en-US" sz="12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  <a:endParaRPr lang="en-US" altLang="ko-KR" sz="1200" b="1" spc="-7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395215" y="2918080"/>
            <a:ext cx="1061841" cy="2502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4488" y="3227723"/>
            <a:ext cx="3972072" cy="2502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prstDash val="dash"/>
          </a:ln>
        </p:spPr>
        <p:txBody>
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7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[2]</a:t>
            </a:r>
            <a:r>
              <a:rPr lang="en-US" altLang="ko-KR" sz="12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spc="-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정보계</a:t>
            </a:r>
            <a:r>
              <a:rPr lang="ko-KR" altLang="en-US" sz="12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마스터 플랜 기반 거버넌스 확산</a:t>
            </a:r>
            <a:endParaRPr lang="en-US" altLang="ko-KR" sz="1200" b="1" spc="-7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395215" y="3227723"/>
            <a:ext cx="1061841" cy="2502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prstDash val="dash"/>
          </a:ln>
        </p:spPr>
        <p:txBody>
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44488" y="3537366"/>
            <a:ext cx="3972072" cy="2502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32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7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[2-1]</a:t>
            </a:r>
            <a:r>
              <a:rPr lang="en-US" altLang="ko-KR" sz="12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Data Lake </a:t>
            </a:r>
            <a:r>
              <a:rPr lang="ko-KR" altLang="en-US" sz="12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관리체계 고도화</a:t>
            </a:r>
            <a:endParaRPr lang="en-US" altLang="ko-KR" sz="1200" b="1" spc="-7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395215" y="3537366"/>
            <a:ext cx="1061841" cy="2502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44488" y="4466295"/>
            <a:ext cx="3972072" cy="2502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32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7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[2-4]</a:t>
            </a:r>
            <a:r>
              <a:rPr lang="en-US" altLang="ko-KR" sz="12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 용어 구축 확대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395215" y="4466295"/>
            <a:ext cx="1061841" cy="2502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44488" y="5085582"/>
            <a:ext cx="3972072" cy="2502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7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[4]</a:t>
            </a:r>
            <a:r>
              <a:rPr lang="en-US" altLang="ko-KR" sz="12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Data Lake </a:t>
            </a:r>
            <a:r>
              <a:rPr lang="ko-KR" altLang="en-US" sz="12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운영체계 수립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395215" y="5085582"/>
            <a:ext cx="1061841" cy="2502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44488" y="3847009"/>
            <a:ext cx="3972072" cy="2502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32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7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[2-2]</a:t>
            </a:r>
            <a:r>
              <a:rPr lang="en-US" altLang="ko-KR" sz="12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Data Lake IT</a:t>
            </a:r>
            <a:r>
              <a:rPr lang="ko-KR" altLang="en-US" sz="12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표준화 및 적용</a:t>
            </a:r>
            <a:r>
              <a:rPr lang="en-US" altLang="ko-KR" sz="12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2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확산</a:t>
            </a:r>
            <a:endParaRPr lang="en-US" altLang="ko-KR" sz="1200" b="1" spc="-7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395215" y="3847009"/>
            <a:ext cx="1061841" cy="2502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44488" y="4775938"/>
            <a:ext cx="3972072" cy="25024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7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[3]</a:t>
            </a:r>
            <a:r>
              <a:rPr lang="en-US" altLang="ko-KR" sz="12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spc="-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상품데이터</a:t>
            </a:r>
            <a:r>
              <a:rPr lang="ko-KR" altLang="en-US" sz="12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표준화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395215" y="4775938"/>
            <a:ext cx="1061841" cy="25024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44488" y="5395225"/>
            <a:ext cx="3972072" cy="25024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7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[5]</a:t>
            </a:r>
            <a:r>
              <a:rPr lang="en-US" altLang="ko-KR" sz="12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활용 역량 강화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395215" y="5395225"/>
            <a:ext cx="1061841" cy="25024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44488" y="4156652"/>
            <a:ext cx="3972072" cy="2502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32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7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[2-3]</a:t>
            </a:r>
            <a:r>
              <a:rPr lang="en-US" altLang="ko-KR" sz="12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모델 현행화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395215" y="4156652"/>
            <a:ext cx="1061841" cy="2502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6720203" y="2444175"/>
            <a:ext cx="2841309" cy="1253940"/>
            <a:chOff x="6252151" y="2590568"/>
            <a:chExt cx="2841309" cy="1253940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6252151" y="2590568"/>
              <a:ext cx="2841309" cy="1253940"/>
            </a:xfrm>
            <a:prstGeom prst="roundRect">
              <a:avLst>
                <a:gd name="adj" fmla="val 502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44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en-US" altLang="ko-KR" sz="1600" b="1" spc="-7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‘23</a:t>
              </a:r>
              <a:br>
                <a:rPr lang="en-US" altLang="ko-KR" sz="1600" b="1" spc="-7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600" b="1" spc="-7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우선 추진</a:t>
              </a:r>
              <a:endParaRPr lang="en-US" altLang="ko-KR" sz="1600" b="1" spc="-70" baseline="30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7392646" y="2659538"/>
              <a:ext cx="1654159" cy="1116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4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거버넌스 운영</a:t>
              </a:r>
              <a:r>
                <a:rPr lang="en-US" altLang="ko-KR" sz="14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·</a:t>
              </a:r>
              <a:r>
                <a:rPr lang="ko-KR" altLang="en-US" sz="14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확대 고도화</a:t>
              </a:r>
              <a:endParaRPr lang="en-US" altLang="ko-KR" sz="14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720203" y="4131495"/>
            <a:ext cx="2841309" cy="1253940"/>
            <a:chOff x="6252151" y="2590568"/>
            <a:chExt cx="2841309" cy="1253940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6252151" y="2590568"/>
              <a:ext cx="2841309" cy="1253940"/>
            </a:xfrm>
            <a:prstGeom prst="roundRect">
              <a:avLst>
                <a:gd name="adj" fmla="val 502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44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400" b="1" spc="-7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후속 추진 </a:t>
              </a:r>
              <a:r>
                <a:rPr lang="en-US" altLang="ko-KR" sz="1400" b="1" spc="-7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400" b="1" spc="-7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400" b="1" spc="-7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고려</a:t>
              </a:r>
              <a:endParaRPr lang="en-US" altLang="ko-KR" sz="1400" b="1" spc="-7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7392646" y="2659538"/>
              <a:ext cx="1654160" cy="1116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4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활용 </a:t>
              </a:r>
              <a:r>
                <a:rPr lang="en-US" altLang="ko-KR" sz="14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4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4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확산 및 내재화</a:t>
              </a:r>
              <a:endParaRPr lang="ko-KR" altLang="en-US" sz="1400" b="1" spc="-7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58" name="직선 화살표 연결선 57"/>
          <p:cNvCxnSpPr>
            <a:stCxn id="18" idx="3"/>
            <a:endCxn id="53" idx="1"/>
          </p:cNvCxnSpPr>
          <p:nvPr/>
        </p:nvCxnSpPr>
        <p:spPr>
          <a:xfrm>
            <a:off x="5457056" y="2423918"/>
            <a:ext cx="1263147" cy="647227"/>
          </a:xfrm>
          <a:prstGeom prst="straightConnector1">
            <a:avLst/>
          </a:prstGeom>
          <a:ln w="63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21" idx="3"/>
            <a:endCxn id="53" idx="1"/>
          </p:cNvCxnSpPr>
          <p:nvPr/>
        </p:nvCxnSpPr>
        <p:spPr>
          <a:xfrm>
            <a:off x="5457056" y="2733561"/>
            <a:ext cx="1263147" cy="337584"/>
          </a:xfrm>
          <a:prstGeom prst="straightConnector1">
            <a:avLst/>
          </a:prstGeom>
          <a:ln w="63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24" idx="3"/>
            <a:endCxn id="53" idx="1"/>
          </p:cNvCxnSpPr>
          <p:nvPr/>
        </p:nvCxnSpPr>
        <p:spPr>
          <a:xfrm>
            <a:off x="5457056" y="3043204"/>
            <a:ext cx="1263147" cy="27941"/>
          </a:xfrm>
          <a:prstGeom prst="straightConnector1">
            <a:avLst/>
          </a:prstGeom>
          <a:ln w="63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0" idx="3"/>
            <a:endCxn id="53" idx="1"/>
          </p:cNvCxnSpPr>
          <p:nvPr/>
        </p:nvCxnSpPr>
        <p:spPr>
          <a:xfrm flipV="1">
            <a:off x="5457056" y="3071145"/>
            <a:ext cx="1263147" cy="591345"/>
          </a:xfrm>
          <a:prstGeom prst="straightConnector1">
            <a:avLst/>
          </a:prstGeom>
          <a:ln w="63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33" idx="3"/>
            <a:endCxn id="53" idx="1"/>
          </p:cNvCxnSpPr>
          <p:nvPr/>
        </p:nvCxnSpPr>
        <p:spPr>
          <a:xfrm flipV="1">
            <a:off x="5457056" y="3071145"/>
            <a:ext cx="1263147" cy="1520274"/>
          </a:xfrm>
          <a:prstGeom prst="straightConnector1">
            <a:avLst/>
          </a:prstGeom>
          <a:ln w="63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72" idx="3"/>
            <a:endCxn id="56" idx="1"/>
          </p:cNvCxnSpPr>
          <p:nvPr/>
        </p:nvCxnSpPr>
        <p:spPr>
          <a:xfrm flipV="1">
            <a:off x="5457056" y="4758465"/>
            <a:ext cx="1263147" cy="1071533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5" idx="3"/>
            <a:endCxn id="56" idx="1"/>
          </p:cNvCxnSpPr>
          <p:nvPr/>
        </p:nvCxnSpPr>
        <p:spPr>
          <a:xfrm flipV="1">
            <a:off x="5457056" y="4758465"/>
            <a:ext cx="1263147" cy="761885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344488" y="5985284"/>
            <a:ext cx="7041008" cy="491655"/>
          </a:xfrm>
          <a:prstGeom prst="roundRect">
            <a:avLst>
              <a:gd name="adj" fmla="val 0"/>
            </a:avLst>
          </a:prstGeom>
          <a:noFill/>
          <a:ln w="3175">
            <a:noFill/>
            <a:prstDash val="solid"/>
          </a:ln>
        </p:spPr>
        <p:txBody>
          <a:bodyPr rot="0" spcFirstLastPara="0" vertOverflow="overflow" horzOverflow="overflow" vert="horz" wrap="none" lIns="108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*)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「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Bakup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추진과제 우선순위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평가」 결과 참조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관리단위는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세부과제 기준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1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단계 구축은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’23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월말 종료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데이터레이크 관리체계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Biz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표준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품질점검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지원솔루션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(SMETA, SDQ)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도입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화살표 연결선 68"/>
          <p:cNvCxnSpPr>
            <a:stCxn id="39" idx="3"/>
            <a:endCxn id="53" idx="1"/>
          </p:cNvCxnSpPr>
          <p:nvPr/>
        </p:nvCxnSpPr>
        <p:spPr>
          <a:xfrm flipV="1">
            <a:off x="5457056" y="3071145"/>
            <a:ext cx="1263147" cy="900988"/>
          </a:xfrm>
          <a:prstGeom prst="straightConnector1">
            <a:avLst/>
          </a:prstGeom>
          <a:ln w="63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48" idx="3"/>
            <a:endCxn id="53" idx="1"/>
          </p:cNvCxnSpPr>
          <p:nvPr/>
        </p:nvCxnSpPr>
        <p:spPr>
          <a:xfrm flipV="1">
            <a:off x="5457056" y="3071145"/>
            <a:ext cx="1263147" cy="1210631"/>
          </a:xfrm>
          <a:prstGeom prst="straightConnector1">
            <a:avLst/>
          </a:prstGeom>
          <a:ln w="63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70"/>
          <p:cNvSpPr/>
          <p:nvPr/>
        </p:nvSpPr>
        <p:spPr>
          <a:xfrm>
            <a:off x="344488" y="5704873"/>
            <a:ext cx="3972072" cy="25024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7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[6]</a:t>
            </a:r>
            <a:r>
              <a:rPr lang="en-US" altLang="ko-KR" sz="12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spc="-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유휴장비</a:t>
            </a:r>
            <a:r>
              <a:rPr lang="ko-KR" altLang="en-US" sz="12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활용 효율화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395215" y="5704873"/>
            <a:ext cx="1061841" cy="25024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cxnSp>
        <p:nvCxnSpPr>
          <p:cNvPr id="73" name="직선 화살표 연결선 72"/>
          <p:cNvCxnSpPr>
            <a:stCxn id="42" idx="3"/>
            <a:endCxn id="53" idx="1"/>
          </p:cNvCxnSpPr>
          <p:nvPr/>
        </p:nvCxnSpPr>
        <p:spPr>
          <a:xfrm flipV="1">
            <a:off x="5457056" y="3071145"/>
            <a:ext cx="1263147" cy="1829918"/>
          </a:xfrm>
          <a:prstGeom prst="straightConnector1">
            <a:avLst/>
          </a:prstGeom>
          <a:ln w="63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36" idx="3"/>
            <a:endCxn id="53" idx="1"/>
          </p:cNvCxnSpPr>
          <p:nvPr/>
        </p:nvCxnSpPr>
        <p:spPr>
          <a:xfrm flipV="1">
            <a:off x="5457056" y="3071145"/>
            <a:ext cx="1263147" cy="2139561"/>
          </a:xfrm>
          <a:prstGeom prst="straightConnector1">
            <a:avLst/>
          </a:prstGeom>
          <a:ln w="63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79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4.1. 2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단계 추진과제 우선순위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안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)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 도출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20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gray">
          <a:xfrm>
            <a:off x="344488" y="800100"/>
            <a:ext cx="9217025" cy="648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08000" tIns="108000" rIns="108000" bIns="10800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auto" latinLnBrk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kumimoji="0" lang="ko-KR" altLang="en-US" sz="1400" b="1" i="0" u="none" strike="noStrike" kern="120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추진 과제 </a:t>
            </a:r>
            <a:r>
              <a:rPr kumimoji="0" lang="ko-KR" altLang="en-US" sz="1400" b="1" spc="-70" dirty="0">
                <a:solidFill>
                  <a:prstClr val="black"/>
                </a:solidFill>
                <a:latin typeface="맑은 고딕" panose="020B0503020000020004" pitchFamily="50" charset="-127"/>
              </a:rPr>
              <a:t>별 </a:t>
            </a:r>
            <a:r>
              <a:rPr kumimoji="0" lang="ko-KR" altLang="en-US" sz="1400" b="1" spc="-7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중요도 및 </a:t>
            </a:r>
            <a:r>
              <a:rPr kumimoji="0" lang="ko-KR" altLang="en-US" sz="1400" b="1" spc="-70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실현용이성</a:t>
            </a:r>
            <a:r>
              <a:rPr kumimoji="0" lang="ko-KR" altLang="en-US" sz="1400" b="1" spc="-7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등을 고려하여 과제 우선순위</a:t>
            </a:r>
            <a:r>
              <a:rPr kumimoji="0" lang="en-US" altLang="ko-KR" sz="1400" b="1" spc="-7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(</a:t>
            </a:r>
            <a:r>
              <a:rPr kumimoji="0" lang="ko-KR" altLang="en-US" sz="1400" b="1" spc="-7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안</a:t>
            </a:r>
            <a:r>
              <a:rPr kumimoji="0" lang="en-US" altLang="ko-KR" sz="1400" b="1" spc="-7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  <a:r>
              <a:rPr kumimoji="0" lang="ko-KR" altLang="en-US" sz="1400" b="1" spc="-7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도출</a:t>
            </a:r>
            <a:endParaRPr kumimoji="0" lang="ko-KR" altLang="en-US" sz="1400" b="1" i="0" u="none" strike="noStrike" kern="1200" cap="none" spc="-7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제목 2"/>
          <p:cNvSpPr txBox="1">
            <a:spLocks/>
          </p:cNvSpPr>
          <p:nvPr/>
        </p:nvSpPr>
        <p:spPr bwMode="gray">
          <a:xfrm>
            <a:off x="7490963" y="280137"/>
            <a:ext cx="20705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400" b="0" spc="-60" dirty="0" smtClean="0">
                <a:latin typeface="+mj-ea"/>
                <a:ea typeface="+mj-ea"/>
                <a:cs typeface="+mn-cs"/>
              </a:rPr>
              <a:t>4. </a:t>
            </a:r>
            <a:r>
              <a:rPr kumimoji="0" lang="ko-KR" altLang="en-US" sz="1400" b="0" spc="-60" dirty="0" smtClean="0">
                <a:latin typeface="+mj-ea"/>
                <a:ea typeface="+mj-ea"/>
                <a:cs typeface="+mn-cs"/>
              </a:rPr>
              <a:t>추진 </a:t>
            </a:r>
            <a:r>
              <a:rPr kumimoji="0" lang="ko-KR" altLang="en-US" sz="1400" b="0" spc="-60" dirty="0" err="1" smtClean="0">
                <a:latin typeface="+mj-ea"/>
                <a:ea typeface="+mj-ea"/>
                <a:cs typeface="+mn-cs"/>
              </a:rPr>
              <a:t>로드맵</a:t>
            </a:r>
            <a:endParaRPr kumimoji="0" lang="en-US" altLang="ko-KR" sz="1400" b="0" spc="-60" dirty="0">
              <a:latin typeface="+mj-ea"/>
              <a:ea typeface="+mj-ea"/>
              <a:cs typeface="+mn-cs"/>
            </a:endParaRP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669602"/>
              </p:ext>
            </p:extLst>
          </p:nvPr>
        </p:nvGraphicFramePr>
        <p:xfrm>
          <a:off x="344488" y="1628800"/>
          <a:ext cx="9217028" cy="3759600"/>
        </p:xfrm>
        <a:graphic>
          <a:graphicData uri="http://schemas.openxmlformats.org/drawingml/2006/table">
            <a:tbl>
              <a:tblPr/>
              <a:tblGrid>
                <a:gridCol w="3060340">
                  <a:extLst>
                    <a:ext uri="{9D8B030D-6E8A-4147-A177-3AD203B41FA5}">
                      <a16:colId xmlns:a16="http://schemas.microsoft.com/office/drawing/2014/main" val="4145141060"/>
                    </a:ext>
                  </a:extLst>
                </a:gridCol>
                <a:gridCol w="769586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  <a:gridCol w="769586">
                  <a:extLst>
                    <a:ext uri="{9D8B030D-6E8A-4147-A177-3AD203B41FA5}">
                      <a16:colId xmlns:a16="http://schemas.microsoft.com/office/drawing/2014/main" val="4113052310"/>
                    </a:ext>
                  </a:extLst>
                </a:gridCol>
                <a:gridCol w="769586">
                  <a:extLst>
                    <a:ext uri="{9D8B030D-6E8A-4147-A177-3AD203B41FA5}">
                      <a16:colId xmlns:a16="http://schemas.microsoft.com/office/drawing/2014/main" val="1981186045"/>
                    </a:ext>
                  </a:extLst>
                </a:gridCol>
                <a:gridCol w="769586">
                  <a:extLst>
                    <a:ext uri="{9D8B030D-6E8A-4147-A177-3AD203B41FA5}">
                      <a16:colId xmlns:a16="http://schemas.microsoft.com/office/drawing/2014/main" val="1636892649"/>
                    </a:ext>
                  </a:extLst>
                </a:gridCol>
                <a:gridCol w="769586">
                  <a:extLst>
                    <a:ext uri="{9D8B030D-6E8A-4147-A177-3AD203B41FA5}">
                      <a16:colId xmlns:a16="http://schemas.microsoft.com/office/drawing/2014/main" val="3913094097"/>
                    </a:ext>
                  </a:extLst>
                </a:gridCol>
                <a:gridCol w="769586">
                  <a:extLst>
                    <a:ext uri="{9D8B030D-6E8A-4147-A177-3AD203B41FA5}">
                      <a16:colId xmlns:a16="http://schemas.microsoft.com/office/drawing/2014/main" val="2751348527"/>
                    </a:ext>
                  </a:extLst>
                </a:gridCol>
                <a:gridCol w="769586">
                  <a:extLst>
                    <a:ext uri="{9D8B030D-6E8A-4147-A177-3AD203B41FA5}">
                      <a16:colId xmlns:a16="http://schemas.microsoft.com/office/drawing/2014/main" val="545345219"/>
                    </a:ext>
                  </a:extLst>
                </a:gridCol>
                <a:gridCol w="769586">
                  <a:extLst>
                    <a:ext uri="{9D8B030D-6E8A-4147-A177-3AD203B41FA5}">
                      <a16:colId xmlns:a16="http://schemas.microsoft.com/office/drawing/2014/main" val="402813297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추진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세부 과제 명</a:t>
                      </a:r>
                      <a:endParaRPr lang="en-US" altLang="ko-KR" sz="1200" b="1" i="0" u="none" strike="noStrike" dirty="0" smtClean="0">
                        <a:solidFill>
                          <a:schemeClr val="bg1"/>
                        </a:solidFill>
                        <a:latin typeface="맑은 고딕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(※ </a:t>
                      </a:r>
                      <a:r>
                        <a:rPr lang="ko-KR" altLang="en-US" sz="1000" b="1" i="0" u="none" strike="noStrike" dirty="0" err="1" smtClean="0">
                          <a:solidFill>
                            <a:schemeClr val="bg1"/>
                          </a:solidFill>
                          <a:latin typeface="맑은 고딕"/>
                        </a:rPr>
                        <a:t>관리단위는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 세부과제 기준</a:t>
                      </a:r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0" marR="0" marT="28800" marB="28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중요도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0" marR="0" marT="28800" marB="288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err="1" smtClean="0">
                          <a:solidFill>
                            <a:schemeClr val="bg1"/>
                          </a:solidFill>
                          <a:latin typeface="맑은 고딕"/>
                        </a:rPr>
                        <a:t>실현용이성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0" marR="0" marT="28800" marB="288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종합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0" marR="0" marT="28800" marB="288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3501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100" b="1" i="0" u="none" strike="noStrike" spc="-4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</a:rPr>
                        <a:t>시급성 </a:t>
                      </a:r>
                      <a:r>
                        <a:rPr lang="en-US" altLang="ko-KR" sz="1100" b="1" i="0" u="none" strike="noStrike" spc="-4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</a:rPr>
                        <a:t>A</a:t>
                      </a:r>
                      <a:br>
                        <a:rPr lang="en-US" altLang="ko-KR" sz="1100" b="1" i="0" u="none" strike="noStrike" spc="-4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</a:rPr>
                      </a:br>
                      <a:r>
                        <a:rPr lang="en-US" altLang="ko-KR" sz="1100" b="1" i="0" u="none" strike="noStrike" spc="-4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</a:rPr>
                        <a:t>(60%)</a:t>
                      </a:r>
                      <a:endParaRPr lang="ko-KR" altLang="en-US" sz="1100" b="1" i="0" u="none" strike="noStrike" spc="-4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</a:endParaRPr>
                    </a:p>
                  </a:txBody>
                  <a:tcPr marL="0" marR="0" marT="28800" marB="288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100" b="1" i="0" u="none" strike="noStrike" spc="-4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</a:rPr>
                        <a:t>영향</a:t>
                      </a:r>
                      <a:r>
                        <a:rPr lang="en-US" altLang="ko-KR" sz="1100" b="1" i="0" u="none" strike="noStrike" spc="-4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100" b="1" i="0" u="none" strike="noStrike" spc="-4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</a:rPr>
                        <a:t>효과 </a:t>
                      </a:r>
                      <a:r>
                        <a:rPr lang="en-US" altLang="ko-KR" sz="1100" b="1" i="0" u="none" strike="noStrike" spc="-4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</a:rPr>
                        <a:t>B (40%)</a:t>
                      </a:r>
                      <a:endParaRPr lang="ko-KR" altLang="en-US" sz="1100" b="1" i="0" u="none" strike="noStrike" spc="-4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</a:endParaRPr>
                    </a:p>
                  </a:txBody>
                  <a:tcPr marL="0" marR="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100" b="1" i="0" u="none" strike="noStrike" spc="-4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</a:rPr>
                        <a:t>중요도 </a:t>
                      </a:r>
                      <a:r>
                        <a:rPr lang="en-US" altLang="ko-KR" sz="1100" b="1" i="0" u="none" strike="noStrike" spc="-4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</a:rPr>
                        <a:t>C</a:t>
                      </a:r>
                      <a:br>
                        <a:rPr lang="en-US" altLang="ko-KR" sz="1100" b="1" i="0" u="none" strike="noStrike" spc="-4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</a:rPr>
                      </a:br>
                      <a:r>
                        <a:rPr lang="en-US" altLang="ko-KR" sz="1000" b="1" i="0" u="none" strike="noStrike" spc="-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</a:rPr>
                        <a:t>(=A*0.6+B**0.4)</a:t>
                      </a:r>
                      <a:endParaRPr lang="ko-KR" altLang="en-US" sz="1000" b="1" i="0" u="none" strike="noStrike" spc="-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</a:endParaRPr>
                    </a:p>
                  </a:txBody>
                  <a:tcPr marL="0" marR="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100" b="1" i="0" u="none" strike="noStrike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</a:rPr>
                        <a:t>기술적구현성</a:t>
                      </a:r>
                      <a:r>
                        <a:rPr lang="ko-KR" altLang="en-US" sz="1100" b="1" i="0" u="none" strike="noStrike" spc="-4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1100" b="1" i="0" u="none" strike="noStrike" spc="-4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</a:rPr>
                        <a:t>D (60%)</a:t>
                      </a:r>
                      <a:endParaRPr lang="ko-KR" altLang="en-US" sz="1100" b="1" i="0" u="none" strike="noStrike" spc="-4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</a:endParaRPr>
                    </a:p>
                  </a:txBody>
                  <a:tcPr marL="0" marR="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100" b="1" i="0" u="none" strike="noStrike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</a:rPr>
                        <a:t>제도적 용이성</a:t>
                      </a:r>
                      <a:r>
                        <a:rPr lang="ko-KR" altLang="en-US" sz="1100" b="1" i="0" u="none" strike="noStrike" spc="-4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1100" b="1" i="0" u="none" strike="noStrike" spc="-4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</a:rPr>
                        <a:t>E (40%)</a:t>
                      </a:r>
                      <a:endParaRPr lang="ko-KR" altLang="en-US" sz="1100" b="1" i="0" u="none" strike="noStrike" spc="-4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</a:endParaRPr>
                    </a:p>
                  </a:txBody>
                  <a:tcPr marL="0" marR="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100" b="1" i="0" u="none" strike="noStrike" spc="-4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</a:rPr>
                        <a:t>중요도 </a:t>
                      </a:r>
                      <a:r>
                        <a:rPr lang="en-US" altLang="ko-KR" sz="1100" b="1" i="0" u="none" strike="noStrike" spc="-4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</a:rPr>
                        <a:t>F</a:t>
                      </a:r>
                      <a:br>
                        <a:rPr lang="en-US" altLang="ko-KR" sz="1100" b="1" i="0" u="none" strike="noStrike" spc="-4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</a:rPr>
                      </a:br>
                      <a:r>
                        <a:rPr lang="en-US" altLang="ko-KR" sz="1000" b="1" i="0" u="none" strike="noStrike" spc="-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</a:rPr>
                        <a:t>(=D*0.6+E**0.4)</a:t>
                      </a:r>
                      <a:endParaRPr lang="ko-KR" altLang="en-US" sz="1000" b="1" i="0" u="none" strike="noStrike" spc="-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</a:endParaRPr>
                    </a:p>
                  </a:txBody>
                  <a:tcPr marL="0" marR="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100" b="1" i="0" u="none" strike="noStrike" spc="-4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</a:rPr>
                        <a:t>종합점수</a:t>
                      </a:r>
                      <a:r>
                        <a:rPr lang="en-US" altLang="ko-KR" sz="1100" b="1" i="0" u="none" strike="noStrike" spc="-4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1100" b="1" i="0" u="none" strike="noStrike" spc="-4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</a:rPr>
                      </a:br>
                      <a:r>
                        <a:rPr lang="en-US" altLang="ko-KR" sz="1100" b="1" i="0" u="none" strike="noStrike" spc="-4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</a:rPr>
                        <a:t>G=(C+F)/2</a:t>
                      </a:r>
                      <a:endParaRPr lang="ko-KR" altLang="en-US" sz="1100" b="1" i="0" u="none" strike="noStrike" spc="-4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</a:endParaRPr>
                    </a:p>
                  </a:txBody>
                  <a:tcPr marL="0" marR="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100" b="1" i="0" u="none" strike="noStrike" spc="-4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</a:rPr>
                        <a:t>순위</a:t>
                      </a:r>
                      <a:endParaRPr lang="ko-KR" altLang="en-US" sz="1100" b="1" i="0" u="none" strike="noStrike" spc="-4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</a:endParaRPr>
                    </a:p>
                  </a:txBody>
                  <a:tcPr marL="0" marR="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1" i="0" u="none" strike="noStrike" spc="-7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[1]</a:t>
                      </a:r>
                      <a:r>
                        <a:rPr lang="en-US" altLang="ko-KR" sz="1100" b="1" i="0" u="none" strike="noStrike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i="0" u="none" strike="noStrike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거버넌스 시스템 고도화</a:t>
                      </a:r>
                    </a:p>
                  </a:txBody>
                  <a:tcPr marL="36000" marR="0" marT="28800" marB="28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509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1" i="0" u="none" strike="noStrike" spc="-7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[1-1]</a:t>
                      </a:r>
                      <a:r>
                        <a:rPr lang="en-US" altLang="ko-KR" sz="1100" b="1" i="0" u="none" strike="noStrike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i="0" u="none" strike="noStrike" spc="-11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전사 사용자 중심 거버넌스 시스템 기능 강화</a:t>
                      </a:r>
                      <a:endParaRPr lang="ko-KR" altLang="en-US" sz="1100" b="1" i="0" u="none" strike="noStrike" spc="-11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2000" marR="0" marT="28800" marB="28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5.00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5.00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5.00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5.00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5.00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5.00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5.00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924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1" i="0" u="none" strike="noStrike" spc="-7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[1-2]</a:t>
                      </a:r>
                      <a:r>
                        <a:rPr lang="en-US" altLang="ko-KR" sz="1100" b="1" i="0" u="none" strike="noStrike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i="0" u="none" strike="noStrike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거버넌스 시스템 연계 강화</a:t>
                      </a:r>
                    </a:p>
                  </a:txBody>
                  <a:tcPr marL="252000" marR="0" marT="28800" marB="28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5.00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5.00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5.00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5.00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4.80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4.90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995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 spc="-7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[1-3]</a:t>
                      </a:r>
                      <a:r>
                        <a:rPr lang="en-US" sz="1100" b="1" i="0" u="none" strike="noStrike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i="0" u="none" strike="noStrike" spc="-7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용어 </a:t>
                      </a:r>
                      <a:r>
                        <a:rPr lang="en-US" sz="1100" b="1" i="0" u="none" strike="noStrike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 </a:t>
                      </a:r>
                      <a:r>
                        <a:rPr lang="ko-KR" altLang="en-US" sz="1100" b="1" i="0" u="none" strike="noStrike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</a:t>
                      </a:r>
                    </a:p>
                  </a:txBody>
                  <a:tcPr marL="252000" marR="0" marT="28800" marB="28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931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1" i="0" u="none" strike="noStrike" spc="-7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[2]</a:t>
                      </a:r>
                      <a:r>
                        <a:rPr lang="en-US" altLang="ko-KR" sz="1100" b="1" i="0" u="none" strike="noStrike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i="0" u="none" strike="noStrike" spc="-7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정보계</a:t>
                      </a:r>
                      <a:r>
                        <a:rPr lang="ko-KR" altLang="en-US" sz="1100" b="1" i="0" u="none" strike="noStrike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마스터 플랜 기반 거버넌스 확산</a:t>
                      </a:r>
                    </a:p>
                  </a:txBody>
                  <a:tcPr marL="36000" marR="0" marT="28800" marB="28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935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1" i="0" u="none" strike="noStrike" spc="-7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[2-1]</a:t>
                      </a:r>
                      <a:r>
                        <a:rPr lang="en-US" altLang="ko-KR" sz="1100" b="1" i="0" u="none" strike="noStrike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 Lake </a:t>
                      </a:r>
                      <a:r>
                        <a:rPr lang="ko-KR" altLang="en-US" sz="1100" b="1" i="0" u="none" strike="noStrike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관리체계 고도화</a:t>
                      </a:r>
                    </a:p>
                  </a:txBody>
                  <a:tcPr marL="252000" marR="0" marT="28800" marB="28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5.00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4.80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5.00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4.80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4.80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069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1" i="0" u="none" strike="noStrike" spc="-7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[2-2]</a:t>
                      </a:r>
                      <a:r>
                        <a:rPr lang="en-US" altLang="ko-KR" sz="1100" b="1" i="0" u="none" strike="noStrike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 Lake IT</a:t>
                      </a:r>
                      <a:r>
                        <a:rPr lang="ko-KR" altLang="en-US" sz="1100" b="1" i="0" u="none" strike="noStrike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표준화 및 적용</a:t>
                      </a:r>
                      <a:r>
                        <a:rPr lang="en-US" altLang="ko-KR" sz="1100" b="1" i="0" u="none" strike="noStrike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100" b="1" i="0" u="none" strike="noStrike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확산</a:t>
                      </a:r>
                    </a:p>
                  </a:txBody>
                  <a:tcPr marL="252000" marR="0" marT="28800" marB="28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5.00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5.00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5.00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4.75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760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1" i="0" u="none" strike="noStrike" spc="-7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[2-3]</a:t>
                      </a:r>
                      <a:r>
                        <a:rPr lang="en-US" altLang="ko-KR" sz="1100" b="1" i="0" u="none" strike="noStrike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i="0" u="none" strike="noStrike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모델 현행화</a:t>
                      </a:r>
                    </a:p>
                  </a:txBody>
                  <a:tcPr marL="252000" marR="0" marT="28800" marB="28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5.00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5.00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5.00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823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1" i="0" u="none" strike="noStrike" spc="-7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[2-4]</a:t>
                      </a:r>
                      <a:r>
                        <a:rPr lang="en-US" altLang="ko-KR" sz="1100" b="1" i="0" u="none" strike="noStrike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i="0" u="none" strike="noStrike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비즈니스 용어 구축 확대</a:t>
                      </a:r>
                    </a:p>
                  </a:txBody>
                  <a:tcPr marL="252000" marR="0" marT="28800" marB="28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5.00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4.80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5.00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093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1" i="0" u="none" strike="noStrike" spc="-7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[3]</a:t>
                      </a:r>
                      <a:r>
                        <a:rPr lang="en-US" altLang="ko-KR" sz="1100" b="1" i="0" u="none" strike="noStrike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i="0" u="none" strike="noStrike" spc="-7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상품데이터</a:t>
                      </a:r>
                      <a:r>
                        <a:rPr lang="ko-KR" altLang="en-US" sz="1100" b="1" i="0" u="none" strike="noStrike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표준화</a:t>
                      </a:r>
                    </a:p>
                  </a:txBody>
                  <a:tcPr marL="36000" marR="0" marT="28800" marB="28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5.00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5.00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4.55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521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1" i="0" u="none" strike="noStrike" spc="-7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[4]</a:t>
                      </a:r>
                      <a:r>
                        <a:rPr lang="en-US" altLang="ko-KR" sz="1100" b="1" i="0" u="none" strike="noStrike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 Lake </a:t>
                      </a:r>
                      <a:r>
                        <a:rPr lang="ko-KR" altLang="en-US" sz="1100" b="1" i="0" u="none" strike="noStrike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운영체계 수립</a:t>
                      </a:r>
                    </a:p>
                  </a:txBody>
                  <a:tcPr marL="36000" marR="0" marT="28800" marB="28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5.00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394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1" i="0" u="none" strike="noStrike" spc="-7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[5]</a:t>
                      </a:r>
                      <a:r>
                        <a:rPr lang="en-US" altLang="ko-KR" sz="1100" b="1" i="0" u="none" strike="noStrike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i="0" u="none" strike="noStrike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활용 역량 강화</a:t>
                      </a:r>
                    </a:p>
                  </a:txBody>
                  <a:tcPr marL="36000" marR="0" marT="28800" marB="28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3.75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67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1" i="0" u="none" strike="noStrike" spc="-7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[6]</a:t>
                      </a:r>
                      <a:r>
                        <a:rPr lang="en-US" altLang="ko-KR" sz="1100" b="1" i="0" u="none" strike="noStrike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i="0" u="none" strike="noStrike" spc="-7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유휴장비</a:t>
                      </a:r>
                      <a:r>
                        <a:rPr lang="ko-KR" altLang="en-US" sz="1100" b="1" i="0" u="none" strike="noStrike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활용 효율화</a:t>
                      </a:r>
                    </a:p>
                  </a:txBody>
                  <a:tcPr marL="36000" marR="0" marT="28800" marB="28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3.60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 </a:t>
                      </a:r>
                    </a:p>
                  </a:txBody>
                  <a:tcPr marL="9525" marR="9525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364176"/>
                  </a:ext>
                </a:extLst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 bwMode="gray">
          <a:xfrm>
            <a:off x="344488" y="5434912"/>
            <a:ext cx="7308812" cy="802400"/>
          </a:xfrm>
          <a:prstGeom prst="rect">
            <a:avLst/>
          </a:prstGeom>
          <a:noFill/>
        </p:spPr>
        <p:txBody>
          <a:bodyPr wrap="square" lIns="90000" tIns="46800" rIns="90000" bIns="46800" rtlCol="0" anchor="t">
            <a:spAutoFit/>
          </a:bodyPr>
          <a:lstStyle/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  <a:ea typeface="+mn-ea"/>
              </a:rPr>
              <a:t>중요도</a:t>
            </a:r>
            <a:r>
              <a:rPr lang="en-US" altLang="ko-KR" sz="1000" dirty="0" smtClean="0">
                <a:latin typeface="+mn-ea"/>
                <a:ea typeface="+mn-ea"/>
              </a:rPr>
              <a:t>- </a:t>
            </a:r>
            <a:r>
              <a:rPr lang="ko-KR" altLang="en-US" sz="1000" dirty="0" smtClean="0">
                <a:latin typeface="+mn-ea"/>
                <a:ea typeface="+mn-ea"/>
              </a:rPr>
              <a:t>시급성 </a:t>
            </a:r>
            <a:r>
              <a:rPr lang="en-US" altLang="ko-KR" sz="1000" dirty="0" smtClean="0">
                <a:latin typeface="+mn-ea"/>
                <a:ea typeface="+mn-ea"/>
              </a:rPr>
              <a:t>: </a:t>
            </a:r>
            <a:r>
              <a:rPr lang="ko-KR" altLang="en-US" sz="1000" dirty="0">
                <a:latin typeface="+mn-ea"/>
                <a:ea typeface="+mn-ea"/>
              </a:rPr>
              <a:t>현업의 요구 및 현 시스템의 수준을 볼 때 시급한 </a:t>
            </a:r>
            <a:r>
              <a:rPr lang="ko-KR" altLang="en-US" sz="1000" dirty="0" smtClean="0">
                <a:latin typeface="+mn-ea"/>
                <a:ea typeface="+mn-ea"/>
              </a:rPr>
              <a:t>추진이 필요한 정도</a:t>
            </a:r>
            <a:endParaRPr lang="en-US" altLang="ko-KR" sz="1000" dirty="0" smtClean="0">
              <a:latin typeface="+mn-ea"/>
              <a:ea typeface="+mn-ea"/>
            </a:endParaRP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  <a:ea typeface="+mn-ea"/>
              </a:rPr>
              <a:t>중요도</a:t>
            </a:r>
            <a:r>
              <a:rPr lang="en-US" altLang="ko-KR" sz="1000" dirty="0" smtClean="0">
                <a:latin typeface="+mn-ea"/>
                <a:ea typeface="+mn-ea"/>
              </a:rPr>
              <a:t>- </a:t>
            </a:r>
            <a:r>
              <a:rPr lang="ko-KR" altLang="en-US" sz="1000" dirty="0" smtClean="0">
                <a:latin typeface="+mn-ea"/>
                <a:ea typeface="+mn-ea"/>
              </a:rPr>
              <a:t>영향</a:t>
            </a:r>
            <a:r>
              <a:rPr lang="en-US" altLang="ko-KR" sz="1000" dirty="0" smtClean="0">
                <a:latin typeface="+mn-ea"/>
                <a:ea typeface="+mn-ea"/>
              </a:rPr>
              <a:t>/</a:t>
            </a:r>
            <a:r>
              <a:rPr lang="ko-KR" altLang="en-US" sz="1000" dirty="0" smtClean="0">
                <a:latin typeface="+mn-ea"/>
                <a:ea typeface="+mn-ea"/>
              </a:rPr>
              <a:t>효과 </a:t>
            </a:r>
            <a:r>
              <a:rPr lang="en-US" altLang="ko-KR" sz="1000" dirty="0" smtClean="0">
                <a:latin typeface="+mn-ea"/>
                <a:ea typeface="+mn-ea"/>
              </a:rPr>
              <a:t>: </a:t>
            </a:r>
            <a:r>
              <a:rPr lang="ko-KR" altLang="en-US" sz="1000" dirty="0">
                <a:latin typeface="+mn-ea"/>
                <a:ea typeface="+mn-ea"/>
              </a:rPr>
              <a:t>효과적으로 </a:t>
            </a:r>
            <a:r>
              <a:rPr lang="ko-KR" altLang="en-US" sz="1000" dirty="0" smtClean="0">
                <a:latin typeface="+mn-ea"/>
                <a:ea typeface="+mn-ea"/>
              </a:rPr>
              <a:t>추진될 경우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 dirty="0">
                <a:latin typeface="+mn-ea"/>
                <a:ea typeface="+mn-ea"/>
              </a:rPr>
              <a:t>업무개선 효과 및 타 영역에 </a:t>
            </a:r>
            <a:r>
              <a:rPr lang="ko-KR" altLang="en-US" sz="1000" dirty="0" smtClean="0">
                <a:latin typeface="+mn-ea"/>
                <a:ea typeface="+mn-ea"/>
              </a:rPr>
              <a:t>미치는 영향의 정도</a:t>
            </a:r>
            <a:endParaRPr lang="en-US" altLang="ko-KR" sz="1000" dirty="0" smtClean="0">
              <a:latin typeface="+mn-ea"/>
              <a:ea typeface="+mn-ea"/>
            </a:endParaRP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latin typeface="+mn-ea"/>
                <a:ea typeface="+mn-ea"/>
              </a:rPr>
              <a:t>실현용이성</a:t>
            </a:r>
            <a:r>
              <a:rPr lang="en-US" altLang="ko-KR" sz="1000" dirty="0" smtClean="0">
                <a:latin typeface="+mn-ea"/>
                <a:ea typeface="+mn-ea"/>
              </a:rPr>
              <a:t>- </a:t>
            </a:r>
            <a:r>
              <a:rPr lang="ko-KR" altLang="en-US" sz="1000" dirty="0" smtClean="0">
                <a:latin typeface="+mn-ea"/>
                <a:ea typeface="+mn-ea"/>
              </a:rPr>
              <a:t>기술적 구현성 </a:t>
            </a:r>
            <a:r>
              <a:rPr lang="en-US" altLang="ko-KR" sz="1000" dirty="0" smtClean="0">
                <a:latin typeface="+mn-ea"/>
                <a:ea typeface="+mn-ea"/>
              </a:rPr>
              <a:t>: </a:t>
            </a:r>
            <a:r>
              <a:rPr lang="ko-KR" altLang="en-US" sz="1000" dirty="0">
                <a:latin typeface="+mn-ea"/>
                <a:ea typeface="+mn-ea"/>
              </a:rPr>
              <a:t>기술적 수준과 </a:t>
            </a:r>
            <a:r>
              <a:rPr lang="ko-KR" altLang="en-US" sz="1000" dirty="0" smtClean="0">
                <a:latin typeface="+mn-ea"/>
                <a:ea typeface="+mn-ea"/>
              </a:rPr>
              <a:t>역량을 </a:t>
            </a:r>
            <a:r>
              <a:rPr lang="ko-KR" altLang="en-US" sz="1000" dirty="0">
                <a:latin typeface="+mn-ea"/>
                <a:ea typeface="+mn-ea"/>
              </a:rPr>
              <a:t>고려할 때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 dirty="0" smtClean="0">
                <a:latin typeface="+mn-ea"/>
                <a:ea typeface="+mn-ea"/>
              </a:rPr>
              <a:t>개발의 </a:t>
            </a:r>
            <a:r>
              <a:rPr lang="ko-KR" altLang="en-US" sz="1000" dirty="0">
                <a:latin typeface="+mn-ea"/>
                <a:ea typeface="+mn-ea"/>
              </a:rPr>
              <a:t>난이도와 완벽하게 </a:t>
            </a:r>
            <a:r>
              <a:rPr lang="ko-KR" altLang="en-US" sz="1000" dirty="0" smtClean="0">
                <a:latin typeface="+mn-ea"/>
                <a:ea typeface="+mn-ea"/>
              </a:rPr>
              <a:t>추진될 </a:t>
            </a:r>
            <a:r>
              <a:rPr lang="ko-KR" altLang="en-US" sz="1000" dirty="0">
                <a:latin typeface="+mn-ea"/>
                <a:ea typeface="+mn-ea"/>
              </a:rPr>
              <a:t>가능성의 정도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latin typeface="+mn-ea"/>
                <a:ea typeface="+mn-ea"/>
              </a:rPr>
              <a:t>실현용이성</a:t>
            </a:r>
            <a:r>
              <a:rPr lang="en-US" altLang="ko-KR" sz="1000" dirty="0" smtClean="0">
                <a:latin typeface="+mn-ea"/>
                <a:ea typeface="+mn-ea"/>
              </a:rPr>
              <a:t>- </a:t>
            </a:r>
            <a:r>
              <a:rPr lang="ko-KR" altLang="en-US" sz="1000" dirty="0" smtClean="0">
                <a:latin typeface="+mn-ea"/>
                <a:ea typeface="+mn-ea"/>
              </a:rPr>
              <a:t>제도적 </a:t>
            </a:r>
            <a:r>
              <a:rPr lang="ko-KR" altLang="en-US" sz="1000" dirty="0" err="1" smtClean="0">
                <a:latin typeface="+mn-ea"/>
                <a:ea typeface="+mn-ea"/>
              </a:rPr>
              <a:t>용어성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: </a:t>
            </a:r>
            <a:r>
              <a:rPr lang="ko-KR" altLang="en-US" sz="1000" dirty="0">
                <a:latin typeface="+mn-ea"/>
                <a:ea typeface="+mn-ea"/>
              </a:rPr>
              <a:t>시스템 </a:t>
            </a:r>
            <a:r>
              <a:rPr lang="ko-KR" altLang="en-US" sz="1000" dirty="0" smtClean="0">
                <a:latin typeface="+mn-ea"/>
                <a:ea typeface="+mn-ea"/>
              </a:rPr>
              <a:t>구축과정에서 법</a:t>
            </a: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제도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조직적 측면에서의 </a:t>
            </a:r>
            <a:r>
              <a:rPr lang="ko-KR" altLang="en-US" sz="1000" dirty="0" smtClean="0">
                <a:latin typeface="+mn-ea"/>
                <a:ea typeface="+mn-ea"/>
              </a:rPr>
              <a:t>이행이 </a:t>
            </a:r>
            <a:r>
              <a:rPr lang="ko-KR" altLang="en-US" sz="1000" dirty="0">
                <a:latin typeface="+mn-ea"/>
                <a:ea typeface="+mn-ea"/>
              </a:rPr>
              <a:t>용이한 정도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4488" y="6226049"/>
            <a:ext cx="7194896" cy="299295"/>
          </a:xfrm>
          <a:prstGeom prst="roundRect">
            <a:avLst>
              <a:gd name="adj" fmla="val 0"/>
            </a:avLst>
          </a:prstGeom>
          <a:noFill/>
          <a:ln w="3175">
            <a:noFill/>
            <a:prstDash val="solid"/>
          </a:ln>
        </p:spPr>
        <p:txBody>
          <a:bodyPr rot="0" spcFirstLastPara="0" vertOverflow="overflow" horzOverflow="overflow" vert="horz" wrap="none" lIns="108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1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단계 구축은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’23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월말 종료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(Data Lake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관리체계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 표준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품질점검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지원솔루션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(SMETA, SDQ)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도입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67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4.2. ‘23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년 추진 </a:t>
            </a:r>
            <a:r>
              <a:rPr lang="ko-KR" altLang="en-US" sz="2200" b="1" spc="-150" dirty="0" err="1" smtClean="0">
                <a:latin typeface="+mj-ea"/>
                <a:cs typeface="Arial" panose="020B0604020202020204" pitchFamily="34" charset="0"/>
              </a:rPr>
              <a:t>로드맵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21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1" name="제목 2"/>
          <p:cNvSpPr txBox="1">
            <a:spLocks/>
          </p:cNvSpPr>
          <p:nvPr/>
        </p:nvSpPr>
        <p:spPr bwMode="gray">
          <a:xfrm>
            <a:off x="7490963" y="280137"/>
            <a:ext cx="20705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400" b="0" spc="-60" dirty="0" smtClean="0">
                <a:latin typeface="+mj-ea"/>
                <a:ea typeface="+mj-ea"/>
                <a:cs typeface="+mn-cs"/>
              </a:rPr>
              <a:t>4. </a:t>
            </a:r>
            <a:r>
              <a:rPr kumimoji="0" lang="ko-KR" altLang="en-US" sz="1400" b="0" spc="-60" dirty="0" smtClean="0">
                <a:latin typeface="+mj-ea"/>
                <a:ea typeface="+mj-ea"/>
                <a:cs typeface="+mn-cs"/>
              </a:rPr>
              <a:t>추진 </a:t>
            </a:r>
            <a:r>
              <a:rPr kumimoji="0" lang="ko-KR" altLang="en-US" sz="1400" b="0" spc="-60" dirty="0" err="1" smtClean="0">
                <a:latin typeface="+mj-ea"/>
                <a:ea typeface="+mj-ea"/>
                <a:cs typeface="+mn-cs"/>
              </a:rPr>
              <a:t>로드맵</a:t>
            </a:r>
            <a:endParaRPr kumimoji="0" lang="en-US" altLang="ko-KR" sz="1400" b="0" spc="-60" dirty="0">
              <a:latin typeface="+mj-ea"/>
              <a:ea typeface="+mj-ea"/>
              <a:cs typeface="+mn-cs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813868"/>
              </p:ext>
            </p:extLst>
          </p:nvPr>
        </p:nvGraphicFramePr>
        <p:xfrm>
          <a:off x="344488" y="858268"/>
          <a:ext cx="9217023" cy="5567910"/>
        </p:xfrm>
        <a:graphic>
          <a:graphicData uri="http://schemas.openxmlformats.org/drawingml/2006/table">
            <a:tbl>
              <a:tblPr/>
              <a:tblGrid>
                <a:gridCol w="1274243">
                  <a:extLst>
                    <a:ext uri="{9D8B030D-6E8A-4147-A177-3AD203B41FA5}">
                      <a16:colId xmlns:a16="http://schemas.microsoft.com/office/drawing/2014/main" val="4135925365"/>
                    </a:ext>
                  </a:extLst>
                </a:gridCol>
                <a:gridCol w="1061869">
                  <a:extLst>
                    <a:ext uri="{9D8B030D-6E8A-4147-A177-3AD203B41FA5}">
                      <a16:colId xmlns:a16="http://schemas.microsoft.com/office/drawing/2014/main" val="1902876284"/>
                    </a:ext>
                  </a:extLst>
                </a:gridCol>
                <a:gridCol w="1061869">
                  <a:extLst>
                    <a:ext uri="{9D8B030D-6E8A-4147-A177-3AD203B41FA5}">
                      <a16:colId xmlns:a16="http://schemas.microsoft.com/office/drawing/2014/main" val="359586184"/>
                    </a:ext>
                  </a:extLst>
                </a:gridCol>
                <a:gridCol w="1061869">
                  <a:extLst>
                    <a:ext uri="{9D8B030D-6E8A-4147-A177-3AD203B41FA5}">
                      <a16:colId xmlns:a16="http://schemas.microsoft.com/office/drawing/2014/main" val="2118512438"/>
                    </a:ext>
                  </a:extLst>
                </a:gridCol>
                <a:gridCol w="1061869">
                  <a:extLst>
                    <a:ext uri="{9D8B030D-6E8A-4147-A177-3AD203B41FA5}">
                      <a16:colId xmlns:a16="http://schemas.microsoft.com/office/drawing/2014/main" val="1311077977"/>
                    </a:ext>
                  </a:extLst>
                </a:gridCol>
                <a:gridCol w="1061869">
                  <a:extLst>
                    <a:ext uri="{9D8B030D-6E8A-4147-A177-3AD203B41FA5}">
                      <a16:colId xmlns:a16="http://schemas.microsoft.com/office/drawing/2014/main" val="20068884"/>
                    </a:ext>
                  </a:extLst>
                </a:gridCol>
                <a:gridCol w="1061869">
                  <a:extLst>
                    <a:ext uri="{9D8B030D-6E8A-4147-A177-3AD203B41FA5}">
                      <a16:colId xmlns:a16="http://schemas.microsoft.com/office/drawing/2014/main" val="55295937"/>
                    </a:ext>
                  </a:extLst>
                </a:gridCol>
                <a:gridCol w="1061869">
                  <a:extLst>
                    <a:ext uri="{9D8B030D-6E8A-4147-A177-3AD203B41FA5}">
                      <a16:colId xmlns:a16="http://schemas.microsoft.com/office/drawing/2014/main" val="850803587"/>
                    </a:ext>
                  </a:extLst>
                </a:gridCol>
                <a:gridCol w="509697">
                  <a:extLst>
                    <a:ext uri="{9D8B030D-6E8A-4147-A177-3AD203B41FA5}">
                      <a16:colId xmlns:a16="http://schemas.microsoft.com/office/drawing/2014/main" val="2990678256"/>
                    </a:ext>
                  </a:extLst>
                </a:gridCol>
              </a:tblGrid>
              <a:tr h="238221">
                <a:tc rowSpan="2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추진과제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2Q23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3Q23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9E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9ED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4Q23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509803"/>
                  </a:ext>
                </a:extLst>
              </a:tr>
              <a:tr h="238221">
                <a:tc v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~6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831616"/>
                  </a:ext>
                </a:extLst>
              </a:tr>
              <a:tr h="455510">
                <a:tc rowSpan="2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사업준비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b="0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025029"/>
                  </a:ext>
                </a:extLst>
              </a:tr>
              <a:tr h="455510">
                <a:tc v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b="0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179547"/>
                  </a:ext>
                </a:extLst>
              </a:tr>
              <a:tr h="455510">
                <a:tc rowSpan="3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거버넌스 시스템 고도화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spc="-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사스탬</a:t>
                      </a:r>
                      <a:endParaRPr lang="ko-KR" altLang="en-US" sz="900" b="0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100145"/>
                  </a:ext>
                </a:extLst>
              </a:tr>
              <a:tr h="455510">
                <a:tc vMerge="1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시스템</a:t>
                      </a:r>
                      <a:endParaRPr lang="ko-KR" altLang="en-US" sz="900" b="0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35547"/>
                  </a:ext>
                </a:extLst>
              </a:tr>
              <a:tr h="455510">
                <a:tc vMerge="1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시스템</a:t>
                      </a:r>
                      <a:endParaRPr lang="ko-KR" altLang="en-US" sz="900" b="0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774084"/>
                  </a:ext>
                </a:extLst>
              </a:tr>
              <a:tr h="455510">
                <a:tc rowSpan="4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정보계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1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1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마스터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플랜 기반 거버넌스 확산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관리지침</a:t>
                      </a:r>
                      <a:endParaRPr lang="ko-KR" altLang="en-US" sz="900" b="0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114939"/>
                  </a:ext>
                </a:extLst>
              </a:tr>
              <a:tr h="455510">
                <a:tc vMerge="1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표준화</a:t>
                      </a:r>
                      <a:endParaRPr lang="ko-KR" altLang="en-US" sz="900" b="0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963489"/>
                  </a:ext>
                </a:extLst>
              </a:tr>
              <a:tr h="455510">
                <a:tc vMerge="1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표준화</a:t>
                      </a:r>
                      <a:endParaRPr lang="ko-KR" altLang="en-US" sz="900" b="0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485639"/>
                  </a:ext>
                </a:extLst>
              </a:tr>
              <a:tr h="455510">
                <a:tc vMerge="1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표준화</a:t>
                      </a:r>
                      <a:endParaRPr lang="ko-KR" altLang="en-US" sz="900" b="0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37255"/>
                  </a:ext>
                </a:extLst>
              </a:tr>
              <a:tr h="455510"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상품데이터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표준화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표준화</a:t>
                      </a:r>
                      <a:endParaRPr lang="ko-KR" altLang="en-US" sz="900" b="0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372101"/>
                  </a:ext>
                </a:extLst>
              </a:tr>
              <a:tr h="455510"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 Lake </a:t>
                      </a:r>
                      <a:r>
                        <a:rPr lang="ko-KR" altLang="en-US" sz="1100" b="1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 운영체계 수립</a:t>
                      </a:r>
                      <a:endParaRPr lang="ko-KR" altLang="en-US" sz="1100" b="1" spc="-7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관리지침</a:t>
                      </a:r>
                      <a:endParaRPr lang="ko-KR" altLang="en-US" sz="900" b="0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567009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3764868" y="2348880"/>
            <a:ext cx="5224787" cy="3960440"/>
            <a:chOff x="3008784" y="1933822"/>
            <a:chExt cx="5960323" cy="4231649"/>
          </a:xfrm>
        </p:grpSpPr>
        <p:sp>
          <p:nvSpPr>
            <p:cNvPr id="64" name="Rectangle 44"/>
            <p:cNvSpPr>
              <a:spLocks noChangeArrowheads="1"/>
            </p:cNvSpPr>
            <p:nvPr/>
          </p:nvSpPr>
          <p:spPr bwMode="auto">
            <a:xfrm>
              <a:off x="3008784" y="1933822"/>
              <a:ext cx="5940660" cy="324000"/>
            </a:xfrm>
            <a:prstGeom prst="homePlate">
              <a:avLst>
                <a:gd name="adj" fmla="val 4521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0" rtlCol="0" anchor="ctr"/>
            <a:lstStyle/>
            <a:p>
              <a:pPr indent="-100241" algn="ctr" defTabSz="804919">
                <a:lnSpc>
                  <a:spcPts val="1100"/>
                </a:lnSpc>
                <a:spcAft>
                  <a:spcPts val="600"/>
                </a:spcAft>
                <a:buClr>
                  <a:srgbClr val="1F497D"/>
                </a:buClr>
                <a:buSzPct val="80000"/>
              </a:pPr>
              <a:r>
                <a:rPr kumimoji="1" lang="ko-KR" altLang="en-US" sz="1200" spc="-1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전사 사용자 중심 거버넌스 시스템 기능 강화</a:t>
              </a:r>
              <a:endParaRPr kumimoji="1" lang="ko-KR" altLang="en-US" sz="1200" spc="-100" dirty="0">
                <a:ln>
                  <a:solidFill>
                    <a:srgbClr val="9CEBF6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4180049" y="2418058"/>
              <a:ext cx="2393131" cy="324000"/>
            </a:xfrm>
            <a:prstGeom prst="homePlate">
              <a:avLst>
                <a:gd name="adj" fmla="val 4521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0" rtlCol="0" anchor="ctr"/>
            <a:lstStyle/>
            <a:p>
              <a:pPr indent="-100241" algn="ctr" defTabSz="804919">
                <a:lnSpc>
                  <a:spcPts val="1100"/>
                </a:lnSpc>
                <a:spcAft>
                  <a:spcPts val="600"/>
                </a:spcAft>
                <a:buClr>
                  <a:srgbClr val="1F497D"/>
                </a:buClr>
                <a:buSzPct val="80000"/>
              </a:pPr>
              <a:r>
                <a:rPr kumimoji="1" lang="ko-KR" altLang="en-US" sz="1200" spc="-1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거버넌스 시스템 연계 강화</a:t>
              </a:r>
              <a:endParaRPr kumimoji="1" lang="ko-KR" altLang="en-US" sz="1200" spc="-100" dirty="0">
                <a:ln>
                  <a:solidFill>
                    <a:srgbClr val="9CEBF6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1" name="Rectangle 44"/>
            <p:cNvSpPr>
              <a:spLocks noChangeArrowheads="1"/>
            </p:cNvSpPr>
            <p:nvPr/>
          </p:nvSpPr>
          <p:spPr bwMode="auto">
            <a:xfrm>
              <a:off x="5381723" y="2912402"/>
              <a:ext cx="2634841" cy="324000"/>
            </a:xfrm>
            <a:prstGeom prst="homePlate">
              <a:avLst>
                <a:gd name="adj" fmla="val 4521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0" rtlCol="0" anchor="ctr"/>
            <a:lstStyle/>
            <a:p>
              <a:pPr indent="-100241" algn="ctr" defTabSz="804919">
                <a:lnSpc>
                  <a:spcPts val="1100"/>
                </a:lnSpc>
                <a:spcAft>
                  <a:spcPts val="600"/>
                </a:spcAft>
                <a:buClr>
                  <a:srgbClr val="1F497D"/>
                </a:buClr>
                <a:buSzPct val="80000"/>
              </a:pPr>
              <a:r>
                <a:rPr kumimoji="1" lang="ko-KR" altLang="en-US" sz="1200" spc="-1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데이터 용어 </a:t>
              </a:r>
              <a:r>
                <a:rPr kumimoji="1" lang="en-US" altLang="ko-KR" sz="1200" spc="-1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Service </a:t>
              </a:r>
              <a:r>
                <a:rPr kumimoji="1" lang="ko-KR" altLang="en-US" sz="1200" spc="-1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구축</a:t>
              </a:r>
              <a:endParaRPr kumimoji="1" lang="ko-KR" altLang="en-US" sz="1200" spc="-100" dirty="0">
                <a:ln>
                  <a:solidFill>
                    <a:srgbClr val="9CEBF6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72" name="꺾인 연결선 71"/>
            <p:cNvCxnSpPr>
              <a:endCxn id="66" idx="3"/>
            </p:cNvCxnSpPr>
            <p:nvPr/>
          </p:nvCxnSpPr>
          <p:spPr>
            <a:xfrm rot="10800000" flipV="1">
              <a:off x="6573180" y="2276872"/>
              <a:ext cx="468052" cy="303186"/>
            </a:xfrm>
            <a:prstGeom prst="bentConnector3">
              <a:avLst>
                <a:gd name="adj1" fmla="val 142"/>
              </a:avLst>
            </a:prstGeom>
            <a:ln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꺾인 연결선 74"/>
            <p:cNvCxnSpPr>
              <a:endCxn id="71" idx="3"/>
            </p:cNvCxnSpPr>
            <p:nvPr/>
          </p:nvCxnSpPr>
          <p:spPr>
            <a:xfrm rot="5400000">
              <a:off x="7832211" y="2461225"/>
              <a:ext cx="797530" cy="428824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44"/>
            <p:cNvSpPr>
              <a:spLocks noChangeArrowheads="1"/>
            </p:cNvSpPr>
            <p:nvPr/>
          </p:nvSpPr>
          <p:spPr bwMode="auto">
            <a:xfrm>
              <a:off x="3008784" y="3412637"/>
              <a:ext cx="2952328" cy="324000"/>
            </a:xfrm>
            <a:prstGeom prst="homePlate">
              <a:avLst>
                <a:gd name="adj" fmla="val 4521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0" rtlCol="0" anchor="ctr"/>
            <a:lstStyle/>
            <a:p>
              <a:pPr indent="-100241" algn="ctr" defTabSz="804919">
                <a:lnSpc>
                  <a:spcPts val="1100"/>
                </a:lnSpc>
                <a:spcAft>
                  <a:spcPts val="600"/>
                </a:spcAft>
                <a:buClr>
                  <a:srgbClr val="1F497D"/>
                </a:buClr>
                <a:buSzPct val="80000"/>
              </a:pPr>
              <a:r>
                <a:rPr kumimoji="1" lang="en-US" altLang="ko-KR" sz="1200" spc="-1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Data Lake </a:t>
              </a:r>
              <a:r>
                <a:rPr kumimoji="1" lang="ko-KR" altLang="en-US" sz="1200" spc="-1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데이터 관리체계 고도화</a:t>
              </a:r>
              <a:endParaRPr kumimoji="1" lang="ko-KR" altLang="en-US" sz="1200" spc="-100" dirty="0">
                <a:ln>
                  <a:solidFill>
                    <a:srgbClr val="9CEBF6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7" name="Rectangle 44"/>
            <p:cNvSpPr>
              <a:spLocks noChangeArrowheads="1"/>
            </p:cNvSpPr>
            <p:nvPr/>
          </p:nvSpPr>
          <p:spPr bwMode="auto">
            <a:xfrm>
              <a:off x="4180048" y="3866241"/>
              <a:ext cx="4769395" cy="324000"/>
            </a:xfrm>
            <a:prstGeom prst="homePlate">
              <a:avLst>
                <a:gd name="adj" fmla="val 4521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0" rtlCol="0" anchor="ctr"/>
            <a:lstStyle/>
            <a:p>
              <a:pPr indent="-100241" algn="ctr" defTabSz="804919">
                <a:lnSpc>
                  <a:spcPts val="1100"/>
                </a:lnSpc>
                <a:spcAft>
                  <a:spcPts val="600"/>
                </a:spcAft>
                <a:buClr>
                  <a:srgbClr val="1F497D"/>
                </a:buClr>
                <a:buSzPct val="80000"/>
              </a:pPr>
              <a:r>
                <a:rPr kumimoji="1" lang="en-US" altLang="ko-KR" sz="1200" spc="-1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Data Lake IT </a:t>
              </a:r>
              <a:r>
                <a:rPr kumimoji="1" lang="ko-KR" altLang="en-US" sz="1200" spc="-1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표준화 및 적용</a:t>
              </a:r>
              <a:r>
                <a:rPr kumimoji="1" lang="en-US" altLang="ko-KR" sz="1200" spc="-1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·</a:t>
              </a:r>
              <a:r>
                <a:rPr kumimoji="1" lang="ko-KR" altLang="en-US" sz="1200" spc="-1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확산</a:t>
              </a:r>
              <a:endParaRPr kumimoji="1" lang="ko-KR" altLang="en-US" sz="1200" spc="-100" dirty="0">
                <a:ln>
                  <a:solidFill>
                    <a:srgbClr val="9CEBF6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8" name="Rectangle 44"/>
            <p:cNvSpPr>
              <a:spLocks noChangeArrowheads="1"/>
            </p:cNvSpPr>
            <p:nvPr/>
          </p:nvSpPr>
          <p:spPr bwMode="auto">
            <a:xfrm>
              <a:off x="3625551" y="4366476"/>
              <a:ext cx="1756172" cy="324000"/>
            </a:xfrm>
            <a:prstGeom prst="homePlate">
              <a:avLst>
                <a:gd name="adj" fmla="val 4521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0" rtlCol="0" anchor="ctr"/>
            <a:lstStyle/>
            <a:p>
              <a:pPr indent="-100241" algn="ctr" defTabSz="804919">
                <a:lnSpc>
                  <a:spcPts val="1100"/>
                </a:lnSpc>
                <a:spcAft>
                  <a:spcPts val="600"/>
                </a:spcAft>
                <a:buClr>
                  <a:srgbClr val="1F497D"/>
                </a:buClr>
                <a:buSzPct val="80000"/>
              </a:pPr>
              <a:r>
                <a:rPr kumimoji="1" lang="ko-KR" altLang="en-US" sz="1200" spc="-10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모델링 툴 연계</a:t>
              </a:r>
              <a:endParaRPr kumimoji="1" lang="ko-KR" altLang="en-US" sz="1200" spc="-100" dirty="0">
                <a:ln>
                  <a:solidFill>
                    <a:srgbClr val="9CEBF6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9" name="Rectangle 44"/>
            <p:cNvSpPr>
              <a:spLocks noChangeArrowheads="1"/>
            </p:cNvSpPr>
            <p:nvPr/>
          </p:nvSpPr>
          <p:spPr bwMode="auto">
            <a:xfrm>
              <a:off x="5381723" y="4366476"/>
              <a:ext cx="3567720" cy="324000"/>
            </a:xfrm>
            <a:prstGeom prst="homePlate">
              <a:avLst>
                <a:gd name="adj" fmla="val 4521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0" rtlCol="0" anchor="ctr"/>
            <a:lstStyle/>
            <a:p>
              <a:pPr indent="-100241" algn="ctr" defTabSz="804919">
                <a:lnSpc>
                  <a:spcPts val="1100"/>
                </a:lnSpc>
                <a:spcAft>
                  <a:spcPts val="600"/>
                </a:spcAft>
                <a:buClr>
                  <a:srgbClr val="1F497D"/>
                </a:buClr>
                <a:buSzPct val="80000"/>
              </a:pPr>
              <a:r>
                <a:rPr kumimoji="1" lang="ko-KR" altLang="en-US" sz="1200" spc="-1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데이터 모델 현행화</a:t>
              </a:r>
              <a:endParaRPr kumimoji="1" lang="ko-KR" altLang="en-US" sz="1200" spc="-100" dirty="0">
                <a:ln>
                  <a:solidFill>
                    <a:srgbClr val="9CEBF6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0" name="Rectangle 44"/>
            <p:cNvSpPr>
              <a:spLocks noChangeArrowheads="1"/>
            </p:cNvSpPr>
            <p:nvPr/>
          </p:nvSpPr>
          <p:spPr bwMode="auto">
            <a:xfrm>
              <a:off x="3008784" y="4850923"/>
              <a:ext cx="1800200" cy="324000"/>
            </a:xfrm>
            <a:prstGeom prst="homePlate">
              <a:avLst>
                <a:gd name="adj" fmla="val 45215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0" rtlCol="0" anchor="ctr"/>
            <a:lstStyle/>
            <a:p>
              <a:pPr indent="-100241" algn="ctr" defTabSz="804919">
                <a:lnSpc>
                  <a:spcPts val="1100"/>
                </a:lnSpc>
                <a:spcAft>
                  <a:spcPts val="600"/>
                </a:spcAft>
                <a:buClr>
                  <a:srgbClr val="1F497D"/>
                </a:buClr>
                <a:buSzPct val="80000"/>
              </a:pPr>
              <a:r>
                <a:rPr kumimoji="1" lang="en-US" altLang="ko-KR" sz="1100" spc="-1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TFT </a:t>
              </a:r>
              <a:r>
                <a:rPr kumimoji="1" lang="ko-KR" altLang="en-US" sz="1100" spc="-1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구성 및 운영방안 정립</a:t>
              </a:r>
              <a:endParaRPr kumimoji="1" lang="ko-KR" altLang="en-US" sz="1100" spc="-100" dirty="0">
                <a:ln>
                  <a:solidFill>
                    <a:srgbClr val="9CEBF6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1" name="Rectangle 44"/>
            <p:cNvSpPr>
              <a:spLocks noChangeArrowheads="1"/>
            </p:cNvSpPr>
            <p:nvPr/>
          </p:nvSpPr>
          <p:spPr bwMode="auto">
            <a:xfrm>
              <a:off x="4808984" y="4850923"/>
              <a:ext cx="4160123" cy="324000"/>
            </a:xfrm>
            <a:prstGeom prst="homePlate">
              <a:avLst>
                <a:gd name="adj" fmla="val 4521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0" rtlCol="0" anchor="ctr"/>
            <a:lstStyle/>
            <a:p>
              <a:pPr indent="-100241" algn="ctr" defTabSz="804919">
                <a:lnSpc>
                  <a:spcPts val="1100"/>
                </a:lnSpc>
                <a:spcAft>
                  <a:spcPts val="600"/>
                </a:spcAft>
                <a:buClr>
                  <a:srgbClr val="1F497D"/>
                </a:buClr>
                <a:buSzPct val="80000"/>
              </a:pPr>
              <a:r>
                <a:rPr kumimoji="1" lang="ko-KR" altLang="en-US" sz="1200" spc="-1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비즈니스 용어 구축 확대</a:t>
              </a:r>
              <a:endParaRPr kumimoji="1" lang="ko-KR" altLang="en-US" sz="1200" spc="-100" dirty="0">
                <a:ln>
                  <a:solidFill>
                    <a:srgbClr val="9CEBF6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2" name="Rectangle 44"/>
            <p:cNvSpPr>
              <a:spLocks noChangeArrowheads="1"/>
            </p:cNvSpPr>
            <p:nvPr/>
          </p:nvSpPr>
          <p:spPr bwMode="auto">
            <a:xfrm>
              <a:off x="3008784" y="5345056"/>
              <a:ext cx="1756172" cy="324000"/>
            </a:xfrm>
            <a:prstGeom prst="homePlate">
              <a:avLst>
                <a:gd name="adj" fmla="val 4521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0" rtlCol="0" anchor="ctr"/>
            <a:lstStyle/>
            <a:p>
              <a:pPr indent="-100241" algn="ctr" defTabSz="804919">
                <a:lnSpc>
                  <a:spcPts val="1100"/>
                </a:lnSpc>
                <a:spcAft>
                  <a:spcPts val="600"/>
                </a:spcAft>
                <a:buClr>
                  <a:srgbClr val="1F497D"/>
                </a:buClr>
                <a:buSzPct val="80000"/>
              </a:pPr>
              <a:r>
                <a:rPr kumimoji="1" lang="ko-KR" altLang="en-US" sz="1200" spc="-10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상품 표준화 방향 수립</a:t>
              </a:r>
              <a:endParaRPr kumimoji="1" lang="ko-KR" altLang="en-US" sz="1200" spc="-100" dirty="0">
                <a:ln>
                  <a:solidFill>
                    <a:srgbClr val="9CEBF6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3" name="Rectangle 44"/>
            <p:cNvSpPr>
              <a:spLocks noChangeArrowheads="1"/>
            </p:cNvSpPr>
            <p:nvPr/>
          </p:nvSpPr>
          <p:spPr bwMode="auto">
            <a:xfrm>
              <a:off x="4808573" y="5345056"/>
              <a:ext cx="4140870" cy="324000"/>
            </a:xfrm>
            <a:prstGeom prst="homePlate">
              <a:avLst>
                <a:gd name="adj" fmla="val 4521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0" rtlCol="0" anchor="ctr"/>
            <a:lstStyle/>
            <a:p>
              <a:pPr indent="-100241" algn="ctr" defTabSz="804919">
                <a:lnSpc>
                  <a:spcPts val="1100"/>
                </a:lnSpc>
                <a:spcAft>
                  <a:spcPts val="600"/>
                </a:spcAft>
                <a:buClr>
                  <a:srgbClr val="1F497D"/>
                </a:buClr>
                <a:buSzPct val="80000"/>
              </a:pPr>
              <a:r>
                <a:rPr kumimoji="1" lang="ko-KR" altLang="en-US" sz="1200" spc="-1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상품 카탈로그 코드 표준화</a:t>
              </a:r>
              <a:endParaRPr kumimoji="1" lang="ko-KR" altLang="en-US" sz="1200" spc="-100" dirty="0">
                <a:ln>
                  <a:solidFill>
                    <a:srgbClr val="9CEBF6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4" name="Rectangle 44"/>
            <p:cNvSpPr>
              <a:spLocks noChangeArrowheads="1"/>
            </p:cNvSpPr>
            <p:nvPr/>
          </p:nvSpPr>
          <p:spPr bwMode="auto">
            <a:xfrm>
              <a:off x="3008784" y="5839520"/>
              <a:ext cx="1171264" cy="324000"/>
            </a:xfrm>
            <a:prstGeom prst="homePlate">
              <a:avLst>
                <a:gd name="adj" fmla="val 4521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0" rtlCol="0" anchor="ctr"/>
            <a:lstStyle/>
            <a:p>
              <a:pPr indent="-100241" algn="ctr" defTabSz="804919">
                <a:lnSpc>
                  <a:spcPts val="1100"/>
                </a:lnSpc>
                <a:spcAft>
                  <a:spcPts val="600"/>
                </a:spcAft>
                <a:buClr>
                  <a:srgbClr val="1F497D"/>
                </a:buClr>
                <a:buSzPct val="80000"/>
              </a:pPr>
              <a:r>
                <a:rPr kumimoji="1" lang="ko-KR" altLang="en-US" sz="1200" spc="-1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現프로세스</a:t>
              </a:r>
              <a:r>
                <a:rPr kumimoji="1" lang="en-US" altLang="ko-KR" sz="1200" spc="-1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/ </a:t>
              </a:r>
              <a:r>
                <a:rPr kumimoji="1" lang="ko-KR" altLang="en-US" sz="1200" spc="-1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이슈 분석</a:t>
              </a:r>
              <a:endParaRPr kumimoji="1" lang="ko-KR" altLang="en-US" sz="1200" spc="-100" dirty="0">
                <a:ln>
                  <a:solidFill>
                    <a:srgbClr val="9CEBF6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5" name="Rectangle 44"/>
            <p:cNvSpPr>
              <a:spLocks noChangeArrowheads="1"/>
            </p:cNvSpPr>
            <p:nvPr/>
          </p:nvSpPr>
          <p:spPr bwMode="auto">
            <a:xfrm>
              <a:off x="4213255" y="5841471"/>
              <a:ext cx="2359925" cy="324000"/>
            </a:xfrm>
            <a:prstGeom prst="homePlate">
              <a:avLst>
                <a:gd name="adj" fmla="val 4521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0" rtlCol="0" anchor="ctr"/>
            <a:lstStyle/>
            <a:p>
              <a:pPr indent="-100241" algn="ctr" defTabSz="804919">
                <a:lnSpc>
                  <a:spcPts val="1100"/>
                </a:lnSpc>
                <a:spcAft>
                  <a:spcPts val="600"/>
                </a:spcAft>
                <a:buClr>
                  <a:srgbClr val="1F497D"/>
                </a:buClr>
                <a:buSzPct val="80000"/>
              </a:pPr>
              <a:r>
                <a:rPr kumimoji="1" lang="en-US" altLang="ko-KR" sz="1200" spc="-1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Data Lake </a:t>
              </a:r>
              <a:r>
                <a:rPr kumimoji="1" lang="ko-KR" altLang="en-US" sz="1200" spc="-1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개발 운영체계 수립</a:t>
              </a:r>
              <a:endParaRPr kumimoji="1" lang="ko-KR" altLang="en-US" sz="1200" spc="-100" dirty="0">
                <a:ln>
                  <a:solidFill>
                    <a:srgbClr val="9CEBF6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630358" y="1428840"/>
            <a:ext cx="2088000" cy="783265"/>
            <a:chOff x="1820652" y="1428840"/>
            <a:chExt cx="3564396" cy="783265"/>
          </a:xfrm>
        </p:grpSpPr>
        <p:sp>
          <p:nvSpPr>
            <p:cNvPr id="57" name="Rectangle 44"/>
            <p:cNvSpPr>
              <a:spLocks noChangeArrowheads="1"/>
            </p:cNvSpPr>
            <p:nvPr/>
          </p:nvSpPr>
          <p:spPr bwMode="auto">
            <a:xfrm>
              <a:off x="1820652" y="1428840"/>
              <a:ext cx="3564396" cy="324000"/>
            </a:xfrm>
            <a:prstGeom prst="stripedRightArrow">
              <a:avLst>
                <a:gd name="adj1" fmla="val 100000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0" rtlCol="0" anchor="ctr"/>
            <a:lstStyle/>
            <a:p>
              <a:pPr indent="-100241" algn="ctr" defTabSz="804919">
                <a:lnSpc>
                  <a:spcPts val="1100"/>
                </a:lnSpc>
                <a:spcAft>
                  <a:spcPts val="600"/>
                </a:spcAft>
                <a:buClr>
                  <a:srgbClr val="1F497D"/>
                </a:buClr>
                <a:buSzPct val="80000"/>
              </a:pPr>
              <a:r>
                <a:rPr kumimoji="1" lang="ko-KR" altLang="en-US" sz="1100" spc="-100" dirty="0" err="1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사업준비</a:t>
              </a:r>
              <a:r>
                <a:rPr kumimoji="1" lang="en-US" altLang="ko-KR" sz="1100" spc="-1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/>
              </a:r>
              <a:br>
                <a:rPr kumimoji="1" lang="en-US" altLang="ko-KR" sz="1100" spc="-1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</a:br>
              <a:r>
                <a:rPr kumimoji="1" lang="en-US" altLang="ko-KR" sz="900" spc="-1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(</a:t>
              </a:r>
              <a:r>
                <a:rPr kumimoji="1" lang="ko-KR" altLang="en-US" sz="900" spc="-100" dirty="0" err="1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사전환경</a:t>
              </a:r>
              <a:r>
                <a:rPr kumimoji="1" lang="ko-KR" altLang="en-US" sz="900" spc="-1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 구축</a:t>
              </a:r>
              <a:r>
                <a:rPr kumimoji="1" lang="en-US" altLang="ko-KR" sz="900" spc="-1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, TF</a:t>
              </a:r>
              <a:r>
                <a:rPr kumimoji="1" lang="ko-KR" altLang="en-US" sz="900" spc="-1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구성 등</a:t>
              </a:r>
              <a:r>
                <a:rPr kumimoji="1" lang="en-US" altLang="ko-KR" sz="900" spc="-100" dirty="0" smtClean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)</a:t>
              </a:r>
              <a:endParaRPr kumimoji="1" lang="ko-KR" altLang="en-US" sz="900" spc="-100" dirty="0">
                <a:ln>
                  <a:solidFill>
                    <a:srgbClr val="9CEBF6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Rectangle 44"/>
            <p:cNvSpPr>
              <a:spLocks noChangeArrowheads="1"/>
            </p:cNvSpPr>
            <p:nvPr/>
          </p:nvSpPr>
          <p:spPr bwMode="auto">
            <a:xfrm>
              <a:off x="1820652" y="1888105"/>
              <a:ext cx="3564396" cy="324000"/>
            </a:xfrm>
            <a:prstGeom prst="stripedRightArrow">
              <a:avLst>
                <a:gd name="adj1" fmla="val 100000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0" rtlCol="0" anchor="ctr"/>
            <a:lstStyle/>
            <a:p>
              <a:pPr indent="-100241" algn="ctr" defTabSz="804919">
                <a:lnSpc>
                  <a:spcPts val="1100"/>
                </a:lnSpc>
                <a:spcAft>
                  <a:spcPts val="600"/>
                </a:spcAft>
                <a:buClr>
                  <a:srgbClr val="1F497D"/>
                </a:buClr>
                <a:buSzPct val="80000"/>
              </a:pPr>
              <a:r>
                <a:rPr lang="ko-KR" altLang="en-US" sz="1100" spc="-100" dirty="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사용자 중심의 거버넌스 포털 및 데이터리니지 솔루션 개발</a:t>
              </a:r>
              <a:endParaRPr kumimoji="1" lang="ko-KR" altLang="en-US" sz="900" spc="-100" dirty="0">
                <a:ln>
                  <a:solidFill>
                    <a:srgbClr val="9CEBF6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539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4.3.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추진과제 주요 요건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-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솔루션 주요기능 명세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(1/3)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22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1" name="제목 2"/>
          <p:cNvSpPr txBox="1">
            <a:spLocks/>
          </p:cNvSpPr>
          <p:nvPr/>
        </p:nvSpPr>
        <p:spPr bwMode="gray">
          <a:xfrm>
            <a:off x="7490963" y="280137"/>
            <a:ext cx="20705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400" b="0" spc="-60" dirty="0" smtClean="0">
                <a:latin typeface="+mj-ea"/>
                <a:ea typeface="+mj-ea"/>
                <a:cs typeface="+mn-cs"/>
              </a:rPr>
              <a:t>4. </a:t>
            </a:r>
            <a:r>
              <a:rPr kumimoji="0" lang="ko-KR" altLang="en-US" sz="1400" b="0" spc="-60" dirty="0" smtClean="0">
                <a:latin typeface="+mj-ea"/>
                <a:ea typeface="+mj-ea"/>
                <a:cs typeface="+mn-cs"/>
              </a:rPr>
              <a:t>추진 </a:t>
            </a:r>
            <a:r>
              <a:rPr kumimoji="0" lang="ko-KR" altLang="en-US" sz="1400" b="0" spc="-60" dirty="0" err="1" smtClean="0">
                <a:latin typeface="+mj-ea"/>
                <a:ea typeface="+mj-ea"/>
                <a:cs typeface="+mn-cs"/>
              </a:rPr>
              <a:t>로드맵</a:t>
            </a:r>
            <a:endParaRPr kumimoji="0" lang="en-US" altLang="ko-KR" sz="1400" b="0" spc="-60" dirty="0">
              <a:latin typeface="+mj-ea"/>
              <a:ea typeface="+mj-ea"/>
              <a:cs typeface="+mn-cs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424227"/>
              </p:ext>
            </p:extLst>
          </p:nvPr>
        </p:nvGraphicFramePr>
        <p:xfrm>
          <a:off x="333449" y="961746"/>
          <a:ext cx="9228065" cy="5545881"/>
        </p:xfrm>
        <a:graphic>
          <a:graphicData uri="http://schemas.openxmlformats.org/drawingml/2006/table">
            <a:tbl>
              <a:tblPr/>
              <a:tblGrid>
                <a:gridCol w="886982">
                  <a:extLst>
                    <a:ext uri="{9D8B030D-6E8A-4147-A177-3AD203B41FA5}">
                      <a16:colId xmlns:a16="http://schemas.microsoft.com/office/drawing/2014/main" val="4145141060"/>
                    </a:ext>
                  </a:extLst>
                </a:gridCol>
                <a:gridCol w="1248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486892913"/>
                    </a:ext>
                  </a:extLst>
                </a:gridCol>
                <a:gridCol w="5364598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</a:tblGrid>
              <a:tr h="22829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구분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Level </a:t>
                      </a:r>
                      <a:r>
                        <a:rPr lang="en-US" altLang="ko-KR" sz="1200" b="1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1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Level </a:t>
                      </a:r>
                      <a:r>
                        <a:rPr lang="en-US" altLang="ko-KR" sz="1200" b="1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2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주요내용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37">
                <a:tc rowSpan="10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전사 사용자 중심 거버넌스 시스템 기능 강화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카탈로그 통합 검색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spc="-4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사용자를 통해 입력 받은 검색어를 기준으로 수집된 데이터 자산을 검색하는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198018"/>
                  </a:ext>
                </a:extLst>
              </a:tr>
              <a:tr h="696047">
                <a:tc v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검색필터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spc="-5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검색결과를 제한하거나 보다 더 정교하게 검색하기 위한 검색 옵션을 지정하는 기능</a:t>
                      </a:r>
                      <a:endParaRPr lang="en-US" altLang="ko-KR" sz="1100" b="0" i="0" u="none" strike="noStrike" kern="1200" spc="-5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검색옵션으로는 </a:t>
                      </a:r>
                      <a:r>
                        <a:rPr lang="ko-KR" altLang="en-US" sz="1100" b="0" i="0" u="none" strike="noStrike" kern="1200" spc="-4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조직</a:t>
                      </a:r>
                      <a:r>
                        <a:rPr lang="en-US" altLang="ko-KR" sz="1100" b="0" i="0" u="none" strike="noStrike" kern="1200" spc="-4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u="none" strike="noStrike" kern="1200" spc="-4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부서</a:t>
                      </a:r>
                      <a:r>
                        <a:rPr lang="en-US" altLang="ko-KR" sz="1100" b="0" i="0" u="none" strike="noStrike" kern="1200" spc="-4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spc="-4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분류항목</a:t>
                      </a:r>
                      <a:r>
                        <a:rPr lang="en-US" altLang="ko-KR" sz="1100" b="0" i="0" u="none" strike="noStrike" kern="1200" spc="-4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spc="-4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사용구분</a:t>
                      </a:r>
                      <a:r>
                        <a:rPr lang="en-US" altLang="ko-KR" sz="1100" b="0" i="0" u="none" strike="noStrike" kern="1200" spc="-4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spc="-4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 자산 유형</a:t>
                      </a:r>
                      <a:r>
                        <a:rPr lang="en-US" altLang="ko-KR" sz="1100" b="0" i="0" u="none" strike="noStrike" kern="1200" spc="-4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spc="-4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시스템 유형 등 다양한 옵션이 정의될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677077"/>
                  </a:ext>
                </a:extLst>
              </a:tr>
              <a:tr h="377237">
                <a:tc v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Catalog Overview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IT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비즈니스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Meta 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연계 요청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검색된 결과 정보에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비즈니스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Meta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IT Meta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연계되어 있지 않은 경우 해당 정보에 대한 연계를 요청하는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509803"/>
                  </a:ext>
                </a:extLst>
              </a:tr>
              <a:tr h="492486">
                <a:tc v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관리자 피드백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IT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비즈니스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Meta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연계 요청 건에 대해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비즈니스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Meta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대해서는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비즈니스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Meta 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현업담당를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통해 등록을 요청하고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IT Meta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경우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SMETA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통해 해당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IT Meta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연계 등록함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924818"/>
                  </a:ext>
                </a:extLst>
              </a:tr>
              <a:tr h="377237">
                <a:tc v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댓글관리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검색된 결과에 대한 질문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답변 또는 리뷰 등을 게시글 형태로 등록할 수 있으며 등록된 정보에 추천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(Like)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적용할 수 있음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995444"/>
                  </a:ext>
                </a:extLst>
              </a:tr>
              <a:tr h="377237">
                <a:tc v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사용자 활동 집계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질문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답변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등 등록횟수 및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Like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적용 건 등에 대해 사용자 별 횟수를 점수 등으로 환산하여 집계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935294"/>
                  </a:ext>
                </a:extLst>
              </a:tr>
              <a:tr h="377237">
                <a:tc v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관심 데이터 지정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조회된 정보에 대해 관심 데이터 항목으로 지정하는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760830"/>
                  </a:ext>
                </a:extLst>
              </a:tr>
              <a:tr h="377237">
                <a:tc v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Catalog Detail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품질정보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상세정보 상에서 해당 테이블 및 컬럼에 적용된 품질 진단 규칙을 통한 품질 정보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오류율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오류데이터 등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확인을 통해 데이터 품질 수준 확인 가능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314583"/>
                  </a:ext>
                </a:extLst>
              </a:tr>
              <a:tr h="558151">
                <a:tc v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프로파일링 정보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컬럼 별 프로파일링 정보를 통해 데이터 분포 및 컬럼 통계 정보 확인 가능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프로파일링 정보로는 해당 컬럼 데이터에 대한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Min/Max, Distinct Value,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 패턴 정보 등이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481197"/>
                  </a:ext>
                </a:extLst>
              </a:tr>
              <a:tr h="377237">
                <a:tc v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050" b="1" strike="noStrik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600"/>
                        </a:spcAft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데이터 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흐름 정보</a:t>
                      </a:r>
                      <a:endParaRPr lang="en-US" altLang="ko-KR" sz="12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흐름관리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정보 보기를 통해 해당 테이블의 데이터 흐름 정보 확인 가능</a:t>
                      </a:r>
                      <a:endParaRPr lang="en-US" altLang="ko-KR" sz="1100" b="0" i="0" u="none" strike="noStrike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선택된 테이블 중심으로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Upstream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상의 테이블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또는 파일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정보 및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Downstream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으로 구성된 테이블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또는 파일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정보가 데이터 흐름 순으로 시각화 되어 표현됨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823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06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4.3. </a:t>
            </a:r>
            <a:r>
              <a:rPr lang="ko-KR" altLang="en-US" sz="2200" b="1" spc="-150" dirty="0">
                <a:latin typeface="+mj-ea"/>
                <a:cs typeface="Arial" panose="020B0604020202020204" pitchFamily="34" charset="0"/>
              </a:rPr>
              <a:t>추진과제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주요 요건 </a:t>
            </a:r>
            <a:r>
              <a:rPr lang="en-US" altLang="ko-KR" sz="2200" b="1" spc="-150" dirty="0">
                <a:latin typeface="+mj-ea"/>
                <a:cs typeface="Arial" panose="020B0604020202020204" pitchFamily="34" charset="0"/>
              </a:rPr>
              <a:t>-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솔루션 주요기능 명세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(2/3)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23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1" name="제목 2"/>
          <p:cNvSpPr txBox="1">
            <a:spLocks/>
          </p:cNvSpPr>
          <p:nvPr/>
        </p:nvSpPr>
        <p:spPr bwMode="gray">
          <a:xfrm>
            <a:off x="7490963" y="280137"/>
            <a:ext cx="20705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400" b="0" spc="-60" dirty="0" smtClean="0">
                <a:latin typeface="+mj-ea"/>
                <a:ea typeface="+mj-ea"/>
                <a:cs typeface="+mn-cs"/>
              </a:rPr>
              <a:t>4. </a:t>
            </a:r>
            <a:r>
              <a:rPr kumimoji="0" lang="ko-KR" altLang="en-US" sz="1400" b="0" spc="-60" dirty="0" smtClean="0">
                <a:latin typeface="+mj-ea"/>
                <a:ea typeface="+mj-ea"/>
                <a:cs typeface="+mn-cs"/>
              </a:rPr>
              <a:t>추진 </a:t>
            </a:r>
            <a:r>
              <a:rPr kumimoji="0" lang="ko-KR" altLang="en-US" sz="1400" b="0" spc="-60" dirty="0" err="1" smtClean="0">
                <a:latin typeface="+mj-ea"/>
                <a:ea typeface="+mj-ea"/>
                <a:cs typeface="+mn-cs"/>
              </a:rPr>
              <a:t>로드맵</a:t>
            </a:r>
            <a:endParaRPr kumimoji="0" lang="en-US" altLang="ko-KR" sz="1400" b="0" spc="-60" dirty="0">
              <a:latin typeface="+mj-ea"/>
              <a:ea typeface="+mj-ea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836362"/>
              </p:ext>
            </p:extLst>
          </p:nvPr>
        </p:nvGraphicFramePr>
        <p:xfrm>
          <a:off x="333449" y="961747"/>
          <a:ext cx="9228065" cy="5413525"/>
        </p:xfrm>
        <a:graphic>
          <a:graphicData uri="http://schemas.openxmlformats.org/drawingml/2006/table">
            <a:tbl>
              <a:tblPr/>
              <a:tblGrid>
                <a:gridCol w="886982">
                  <a:extLst>
                    <a:ext uri="{9D8B030D-6E8A-4147-A177-3AD203B41FA5}">
                      <a16:colId xmlns:a16="http://schemas.microsoft.com/office/drawing/2014/main" val="4145141060"/>
                    </a:ext>
                  </a:extLst>
                </a:gridCol>
                <a:gridCol w="1248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486892913"/>
                    </a:ext>
                  </a:extLst>
                </a:gridCol>
                <a:gridCol w="5364598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</a:tblGrid>
              <a:tr h="25540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구분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Level </a:t>
                      </a:r>
                      <a:r>
                        <a:rPr lang="en-US" altLang="ko-KR" sz="1200" b="1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1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Level </a:t>
                      </a:r>
                      <a:r>
                        <a:rPr lang="en-US" altLang="ko-KR" sz="1200" b="1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2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주요내용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519">
                <a:tc rowSpan="10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전사 사용자 중심 거버넌스 시스템 기능 강화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Catalog Detail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테이블 상세 정보 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흐름관리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상에서 표기된 다른 테이블에 대한 상세 보기를 통해 해당 테이블의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Catalog Overview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198018"/>
                  </a:ext>
                </a:extLst>
              </a:tr>
              <a:tr h="496519">
                <a:tc v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데이터맵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트리맵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수집된 데이터 자산에 대한 규모를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트리맵의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크기로 표현하며 하위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트리맵으로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Drill-down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이루어 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677077"/>
                  </a:ext>
                </a:extLst>
              </a:tr>
              <a:tr h="496519">
                <a:tc v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Catalog Overview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최하위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트리맵에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속해 있는 테이블 리스트 중 특정 테이블 선택 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Catalog Overview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페이지로 연결하는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509803"/>
                  </a:ext>
                </a:extLst>
              </a:tr>
              <a:tr h="496519">
                <a:tc v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최다조회 데이터셋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통계정보 수집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검색용어 기준 검색 결과에서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Catalog Overview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연결된 정보를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Access Log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선택 정보를 기준으로 통계 및 색인화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924818"/>
                  </a:ext>
                </a:extLst>
              </a:tr>
              <a:tr h="496519">
                <a:tc v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조회 옵션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최다 조회 데이터 셋에 대해 기간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 조직을 필터링하여 통계 정보 재구성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995444"/>
                  </a:ext>
                </a:extLst>
              </a:tr>
              <a:tr h="496519">
                <a:tc v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최빈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검색어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통계정보 수집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통합 검색 기능에서 검색된 검색어에 대해 검색엔진의 검색 빈도를 통계 정보로 구성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935294"/>
                  </a:ext>
                </a:extLst>
              </a:tr>
              <a:tr h="496519">
                <a:tc v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조회 옵션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최빈 검색어에 대해 기간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 조직을 필터링하여 통계 정보 재구성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760830"/>
                  </a:ext>
                </a:extLst>
              </a:tr>
              <a:tr h="689453">
                <a:tc v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보유자산 현황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보유 자산 현황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SMETA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등록된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IT Meta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및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비즈니스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Meta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사용자 기반 거버넌스 시스템에서 수집된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Data Catalog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자산 유형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표준사전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비즈니스 용어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별 통계 정보 형태로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314583"/>
                  </a:ext>
                </a:extLst>
              </a:tr>
              <a:tr h="496519">
                <a:tc v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공지사항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공지사항에 대한 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수정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삭제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조회를 하는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481197"/>
                  </a:ext>
                </a:extLst>
              </a:tr>
              <a:tr h="496519">
                <a:tc v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050" b="1" strike="noStrik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FAQ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FAQ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리스트 및 내용에 대한 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수정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삭제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조회를 하는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823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16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4.3. </a:t>
            </a:r>
            <a:r>
              <a:rPr lang="ko-KR" altLang="en-US" sz="2200" b="1" spc="-150" dirty="0">
                <a:latin typeface="+mj-ea"/>
                <a:cs typeface="Arial" panose="020B0604020202020204" pitchFamily="34" charset="0"/>
              </a:rPr>
              <a:t>추진과제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주요 요건 </a:t>
            </a:r>
            <a:r>
              <a:rPr lang="en-US" altLang="ko-KR" sz="2200" b="1" spc="-150" dirty="0">
                <a:latin typeface="+mj-ea"/>
                <a:cs typeface="Arial" panose="020B0604020202020204" pitchFamily="34" charset="0"/>
              </a:rPr>
              <a:t>-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솔루션 주요기능 명세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(3/3)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24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1" name="제목 2"/>
          <p:cNvSpPr txBox="1">
            <a:spLocks/>
          </p:cNvSpPr>
          <p:nvPr/>
        </p:nvSpPr>
        <p:spPr bwMode="gray">
          <a:xfrm>
            <a:off x="7490963" y="280137"/>
            <a:ext cx="20705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400" b="0" spc="-60" dirty="0" smtClean="0">
                <a:latin typeface="+mj-ea"/>
                <a:ea typeface="+mj-ea"/>
                <a:cs typeface="+mn-cs"/>
              </a:rPr>
              <a:t>4. </a:t>
            </a:r>
            <a:r>
              <a:rPr kumimoji="0" lang="ko-KR" altLang="en-US" sz="1400" b="0" spc="-60" dirty="0" smtClean="0">
                <a:latin typeface="+mj-ea"/>
                <a:ea typeface="+mj-ea"/>
                <a:cs typeface="+mn-cs"/>
              </a:rPr>
              <a:t>추진 </a:t>
            </a:r>
            <a:r>
              <a:rPr kumimoji="0" lang="ko-KR" altLang="en-US" sz="1400" b="0" spc="-60" dirty="0" err="1" smtClean="0">
                <a:latin typeface="+mj-ea"/>
                <a:ea typeface="+mj-ea"/>
                <a:cs typeface="+mn-cs"/>
              </a:rPr>
              <a:t>로드맵</a:t>
            </a:r>
            <a:endParaRPr kumimoji="0" lang="en-US" altLang="ko-KR" sz="1400" b="0" spc="-60" dirty="0">
              <a:latin typeface="+mj-ea"/>
              <a:ea typeface="+mj-ea"/>
              <a:cs typeface="+mn-cs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09072"/>
              </p:ext>
            </p:extLst>
          </p:nvPr>
        </p:nvGraphicFramePr>
        <p:xfrm>
          <a:off x="333449" y="961748"/>
          <a:ext cx="9228065" cy="5413523"/>
        </p:xfrm>
        <a:graphic>
          <a:graphicData uri="http://schemas.openxmlformats.org/drawingml/2006/table">
            <a:tbl>
              <a:tblPr/>
              <a:tblGrid>
                <a:gridCol w="886982">
                  <a:extLst>
                    <a:ext uri="{9D8B030D-6E8A-4147-A177-3AD203B41FA5}">
                      <a16:colId xmlns:a16="http://schemas.microsoft.com/office/drawing/2014/main" val="4145141060"/>
                    </a:ext>
                  </a:extLst>
                </a:gridCol>
                <a:gridCol w="1248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486892913"/>
                    </a:ext>
                  </a:extLst>
                </a:gridCol>
                <a:gridCol w="5364598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</a:tblGrid>
              <a:tr h="25629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구분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Level </a:t>
                      </a:r>
                      <a:r>
                        <a:rPr lang="en-US" altLang="ko-KR" sz="1200" b="1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1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Level </a:t>
                      </a:r>
                      <a:r>
                        <a:rPr lang="en-US" altLang="ko-KR" sz="1200" b="1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2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주요내용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25">
                <a:tc rowSpan="9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전사 사용자 중심 거버넌스 시스템 기능 강화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 통합 조회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질문</a:t>
                      </a: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답변 통합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각 데이터 자산의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Overview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페이지에 등록된 질문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답변 정보를 유형별 분류체계 기반으로 통합하여 조회하는 기능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198018"/>
                  </a:ext>
                </a:extLst>
              </a:tr>
              <a:tr h="573025">
                <a:tc v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댓글관리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검색된 결과에 대한 질문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답변 또는 리뷰 등을 게시글 형태로 등록할 수 있으며 등록된 정보에 추천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(Like)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적용할 수 있음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677077"/>
                  </a:ext>
                </a:extLst>
              </a:tr>
              <a:tr h="573025">
                <a:tc v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사용자 활동 집계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질문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답변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등 등록횟수 및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Like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적용 건 등에 대해 사용자 별 횟수를 점수 등으로 환산하여 집계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509803"/>
                  </a:ext>
                </a:extLst>
              </a:tr>
              <a:tr h="573025">
                <a:tc v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 관리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연계 요청 등록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IT Meta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또는 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비즈니스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Meta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연계되지 않은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Data Catalog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정보에 대해 해당 항목 연계를 요청하고 관리자는 해당 요청 건에 대한 결과를 피드백 하는 기능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924818"/>
                  </a:ext>
                </a:extLst>
              </a:tr>
              <a:tr h="573025">
                <a:tc v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SMETA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 연계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연계 요청 건에 대해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SMETA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이미 해당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IT Meta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비즈니스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Meta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있는 경우 연계정보를 등록 및 승인 프로세스를 연계하는 기능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995444"/>
                  </a:ext>
                </a:extLst>
              </a:tr>
              <a:tr h="573025">
                <a:tc v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SMETA 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등록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연계 요청 건에 대해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SMETA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해당 정보가 없는 경우 등록 프로세스로 연계하는 기능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935294"/>
                  </a:ext>
                </a:extLst>
              </a:tr>
              <a:tr h="573025">
                <a:tc v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My Data Summary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My Data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SMETA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관리되는 테이블 중 사용자가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IT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담당자 또는 현업담당자 역할로 지정된 테이블 정보를 조회하는 기능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760830"/>
                  </a:ext>
                </a:extLst>
              </a:tr>
              <a:tr h="573025">
                <a:tc v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관심 데이터 리스트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관심 데이터 셋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Catalog Overview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관심 데이터셋으로 등록된 정보에 대해 조회하는 기능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314583"/>
                  </a:ext>
                </a:extLst>
              </a:tr>
              <a:tr h="573025">
                <a:tc v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활동 장려 기능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TBD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활동 장려기능은 사용자 활용도 향상을 위한 정책과 관련되는 기능으로 정책 정의 시 기능 정의가 필요함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823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84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[Backup]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솔루션 관련 참고사항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(1/6)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25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1" name="제목 2"/>
          <p:cNvSpPr txBox="1">
            <a:spLocks/>
          </p:cNvSpPr>
          <p:nvPr/>
        </p:nvSpPr>
        <p:spPr bwMode="gray">
          <a:xfrm>
            <a:off x="7490963" y="280137"/>
            <a:ext cx="20705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400" b="0" spc="-60" dirty="0" smtClean="0">
                <a:latin typeface="+mj-ea"/>
                <a:ea typeface="+mj-ea"/>
                <a:cs typeface="+mn-cs"/>
              </a:rPr>
              <a:t>4. </a:t>
            </a:r>
            <a:r>
              <a:rPr kumimoji="0" lang="ko-KR" altLang="en-US" sz="1400" b="0" spc="-60" dirty="0" smtClean="0">
                <a:latin typeface="+mj-ea"/>
                <a:ea typeface="+mj-ea"/>
                <a:cs typeface="+mn-cs"/>
              </a:rPr>
              <a:t>추진 </a:t>
            </a:r>
            <a:r>
              <a:rPr kumimoji="0" lang="ko-KR" altLang="en-US" sz="1400" b="0" spc="-60" dirty="0" err="1" smtClean="0">
                <a:latin typeface="+mj-ea"/>
                <a:ea typeface="+mj-ea"/>
                <a:cs typeface="+mn-cs"/>
              </a:rPr>
              <a:t>로드맵</a:t>
            </a:r>
            <a:endParaRPr kumimoji="0" lang="en-US" altLang="ko-KR" sz="1400" b="0" spc="-60" dirty="0">
              <a:latin typeface="+mj-ea"/>
              <a:ea typeface="+mj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9F1621-8993-78C4-31B6-23341A6C075C}"/>
              </a:ext>
            </a:extLst>
          </p:cNvPr>
          <p:cNvSpPr txBox="1"/>
          <p:nvPr/>
        </p:nvSpPr>
        <p:spPr>
          <a:xfrm>
            <a:off x="344487" y="1182803"/>
            <a:ext cx="9217025" cy="29430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사용자 기반 거버넌스 시스템 구성도</a:t>
            </a:r>
          </a:p>
        </p:txBody>
      </p:sp>
      <p:sp>
        <p:nvSpPr>
          <p:cNvPr id="10" name="직사각형 88">
            <a:extLst>
              <a:ext uri="{FF2B5EF4-FFF2-40B4-BE49-F238E27FC236}">
                <a16:creationId xmlns:a16="http://schemas.microsoft.com/office/drawing/2014/main" id="{6D3C5ECC-4509-8128-E4B9-A4AF7D744E40}"/>
              </a:ext>
            </a:extLst>
          </p:cNvPr>
          <p:cNvSpPr/>
          <p:nvPr/>
        </p:nvSpPr>
        <p:spPr bwMode="gray">
          <a:xfrm>
            <a:off x="345041" y="1659518"/>
            <a:ext cx="9216471" cy="475715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lt1"/>
              </a:solidFill>
              <a:latin typeface="+mn-ea"/>
            </a:endParaRPr>
          </a:p>
        </p:txBody>
      </p:sp>
      <p:grpSp>
        <p:nvGrpSpPr>
          <p:cNvPr id="11" name="Group 65">
            <a:extLst>
              <a:ext uri="{FF2B5EF4-FFF2-40B4-BE49-F238E27FC236}">
                <a16:creationId xmlns:a16="http://schemas.microsoft.com/office/drawing/2014/main" id="{D9799311-7FD9-2CB9-F6C4-FB87FE3D46DC}"/>
              </a:ext>
            </a:extLst>
          </p:cNvPr>
          <p:cNvGrpSpPr/>
          <p:nvPr/>
        </p:nvGrpSpPr>
        <p:grpSpPr>
          <a:xfrm>
            <a:off x="3351588" y="2071173"/>
            <a:ext cx="1253066" cy="2167415"/>
            <a:chOff x="3522134" y="2263315"/>
            <a:chExt cx="1253066" cy="2167415"/>
          </a:xfrm>
        </p:grpSpPr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id="{93F3B81D-C35F-A236-109E-08DD3AD52561}"/>
                </a:ext>
              </a:extLst>
            </p:cNvPr>
            <p:cNvSpPr/>
            <p:nvPr/>
          </p:nvSpPr>
          <p:spPr bwMode="gray">
            <a:xfrm>
              <a:off x="3522134" y="2263315"/>
              <a:ext cx="1253066" cy="21674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72000" tIns="36000" rIns="72000" bIns="36000" rtlCol="0" anchor="t" anchorCtr="0"/>
            <a:lstStyle/>
            <a:p>
              <a:pPr algn="ctr" fontAlgn="base">
                <a:lnSpc>
                  <a:spcPct val="120000"/>
                </a:lnSpc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80000"/>
              </a:pPr>
              <a:r>
                <a:rPr lang="en-US" altLang="ko-KR" sz="12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SMETA</a:t>
              </a:r>
              <a:br>
                <a:rPr lang="en-US" altLang="ko-KR" sz="12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</a:br>
              <a:r>
                <a:rPr lang="en-US" altLang="ko-KR" sz="12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(/w </a:t>
              </a:r>
              <a:r>
                <a:rPr lang="ko-KR" altLang="en-US" sz="12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비즈니스 </a:t>
              </a:r>
              <a:r>
                <a:rPr lang="en-US" altLang="ko-KR" sz="12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Meta</a:t>
              </a:r>
              <a:r>
                <a:rPr lang="en-US" altLang="ko-KR" sz="12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)</a:t>
              </a:r>
              <a:endPara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Rectangle 33">
              <a:extLst>
                <a:ext uri="{FF2B5EF4-FFF2-40B4-BE49-F238E27FC236}">
                  <a16:creationId xmlns:a16="http://schemas.microsoft.com/office/drawing/2014/main" id="{7FA2007C-7397-8102-6E74-63AA335AF321}"/>
                </a:ext>
              </a:extLst>
            </p:cNvPr>
            <p:cNvSpPr/>
            <p:nvPr/>
          </p:nvSpPr>
          <p:spPr bwMode="gray">
            <a:xfrm>
              <a:off x="3550357" y="4176849"/>
              <a:ext cx="1196621" cy="216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72000" tIns="36000" rIns="72000" bIns="36000" rtlCol="0" anchor="ctr" anchorCtr="0"/>
            <a:lstStyle/>
            <a:p>
              <a:pPr algn="ctr" fontAlgn="base">
                <a:lnSpc>
                  <a:spcPct val="120000"/>
                </a:lnSpc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80000"/>
              </a:pPr>
              <a:r>
                <a:rPr lang="en-US" altLang="ko-KR" sz="105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OS</a:t>
              </a:r>
              <a:endPara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4" name="Rectangle 34">
              <a:extLst>
                <a:ext uri="{FF2B5EF4-FFF2-40B4-BE49-F238E27FC236}">
                  <a16:creationId xmlns:a16="http://schemas.microsoft.com/office/drawing/2014/main" id="{8084A52B-F512-6E58-0ECA-ED71047F2408}"/>
                </a:ext>
              </a:extLst>
            </p:cNvPr>
            <p:cNvSpPr/>
            <p:nvPr/>
          </p:nvSpPr>
          <p:spPr bwMode="gray">
            <a:xfrm>
              <a:off x="3550357" y="3935433"/>
              <a:ext cx="1196621" cy="216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72000" tIns="36000" rIns="72000" bIns="36000" rtlCol="0" anchor="ctr" anchorCtr="0"/>
            <a:lstStyle/>
            <a:p>
              <a:pPr algn="ctr" fontAlgn="base">
                <a:lnSpc>
                  <a:spcPct val="120000"/>
                </a:lnSpc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80000"/>
              </a:pPr>
              <a:r>
                <a:rPr lang="en-US" altLang="ko-KR" sz="105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JDK 1.8</a:t>
              </a:r>
              <a:endPara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Rectangle 38">
              <a:extLst>
                <a:ext uri="{FF2B5EF4-FFF2-40B4-BE49-F238E27FC236}">
                  <a16:creationId xmlns:a16="http://schemas.microsoft.com/office/drawing/2014/main" id="{FD957A11-28BA-82DB-49E0-5764A870B9AB}"/>
                </a:ext>
              </a:extLst>
            </p:cNvPr>
            <p:cNvSpPr/>
            <p:nvPr/>
          </p:nvSpPr>
          <p:spPr bwMode="gray">
            <a:xfrm>
              <a:off x="3550357" y="3694015"/>
              <a:ext cx="1196621" cy="216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72000" tIns="36000" rIns="72000" bIns="36000" rtlCol="0" anchor="ctr" anchorCtr="0"/>
            <a:lstStyle/>
            <a:p>
              <a:pPr algn="ctr" fontAlgn="base">
                <a:lnSpc>
                  <a:spcPct val="120000"/>
                </a:lnSpc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80000"/>
              </a:pPr>
              <a:r>
                <a:rPr lang="en-US" altLang="ko-KR" sz="105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Tomcat</a:t>
              </a:r>
              <a:endPara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6" name="Rectangle 39">
              <a:extLst>
                <a:ext uri="{FF2B5EF4-FFF2-40B4-BE49-F238E27FC236}">
                  <a16:creationId xmlns:a16="http://schemas.microsoft.com/office/drawing/2014/main" id="{83FF28CC-31FE-2F45-0836-D1E7D4769F86}"/>
                </a:ext>
              </a:extLst>
            </p:cNvPr>
            <p:cNvSpPr/>
            <p:nvPr/>
          </p:nvSpPr>
          <p:spPr bwMode="gray">
            <a:xfrm>
              <a:off x="3550357" y="3211179"/>
              <a:ext cx="1196621" cy="216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72000" tIns="36000" rIns="72000" bIns="36000" rtlCol="0" anchor="ctr" anchorCtr="0"/>
            <a:lstStyle/>
            <a:p>
              <a:pPr algn="ctr" fontAlgn="base">
                <a:lnSpc>
                  <a:spcPct val="120000"/>
                </a:lnSpc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80000"/>
              </a:pPr>
              <a:r>
                <a:rPr lang="en-US" altLang="ko-KR" sz="105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Tomcat</a:t>
              </a:r>
              <a:endPara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7" name="Rectangle 40">
              <a:extLst>
                <a:ext uri="{FF2B5EF4-FFF2-40B4-BE49-F238E27FC236}">
                  <a16:creationId xmlns:a16="http://schemas.microsoft.com/office/drawing/2014/main" id="{818C4A7F-2917-F1B4-7B0F-A8819A0DE70B}"/>
                </a:ext>
              </a:extLst>
            </p:cNvPr>
            <p:cNvSpPr/>
            <p:nvPr/>
          </p:nvSpPr>
          <p:spPr bwMode="gray">
            <a:xfrm>
              <a:off x="3550357" y="2969761"/>
              <a:ext cx="1196621" cy="216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72000" tIns="36000" rIns="72000" bIns="36000" rtlCol="0" anchor="ctr" anchorCtr="0"/>
            <a:lstStyle/>
            <a:p>
              <a:pPr algn="ctr" fontAlgn="base">
                <a:lnSpc>
                  <a:spcPct val="120000"/>
                </a:lnSpc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80000"/>
              </a:pPr>
              <a:r>
                <a:rPr lang="en-US" altLang="ko-KR" sz="105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SMETA</a:t>
              </a:r>
              <a:endPara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8" name="Rectangle 41">
              <a:extLst>
                <a:ext uri="{FF2B5EF4-FFF2-40B4-BE49-F238E27FC236}">
                  <a16:creationId xmlns:a16="http://schemas.microsoft.com/office/drawing/2014/main" id="{8072BBEB-B1AD-9E95-029A-7E0F6641722F}"/>
                </a:ext>
              </a:extLst>
            </p:cNvPr>
            <p:cNvSpPr/>
            <p:nvPr/>
          </p:nvSpPr>
          <p:spPr bwMode="gray">
            <a:xfrm>
              <a:off x="3550357" y="3452597"/>
              <a:ext cx="1196621" cy="216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72000" tIns="36000" rIns="72000" bIns="36000" rtlCol="0" anchor="ctr" anchorCtr="0"/>
            <a:lstStyle/>
            <a:p>
              <a:pPr algn="ctr" fontAlgn="base">
                <a:lnSpc>
                  <a:spcPct val="120000"/>
                </a:lnSpc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80000"/>
              </a:pPr>
              <a:r>
                <a:rPr lang="en-US" altLang="ko-KR" sz="105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Repository DB</a:t>
              </a:r>
              <a:endPara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9" name="Group 67">
            <a:extLst>
              <a:ext uri="{FF2B5EF4-FFF2-40B4-BE49-F238E27FC236}">
                <a16:creationId xmlns:a16="http://schemas.microsoft.com/office/drawing/2014/main" id="{6B1D9B55-DC38-EB79-1E36-F2391C0B1D96}"/>
              </a:ext>
            </a:extLst>
          </p:cNvPr>
          <p:cNvGrpSpPr/>
          <p:nvPr/>
        </p:nvGrpSpPr>
        <p:grpSpPr>
          <a:xfrm>
            <a:off x="7160677" y="2071173"/>
            <a:ext cx="1253066" cy="2167415"/>
            <a:chOff x="6738008" y="2263315"/>
            <a:chExt cx="1253066" cy="2167415"/>
          </a:xfrm>
        </p:grpSpPr>
        <p:sp>
          <p:nvSpPr>
            <p:cNvPr id="20" name="Rectangle 42">
              <a:extLst>
                <a:ext uri="{FF2B5EF4-FFF2-40B4-BE49-F238E27FC236}">
                  <a16:creationId xmlns:a16="http://schemas.microsoft.com/office/drawing/2014/main" id="{12A50F0B-1CA1-C065-2824-8CAC14D08A54}"/>
                </a:ext>
              </a:extLst>
            </p:cNvPr>
            <p:cNvSpPr/>
            <p:nvPr/>
          </p:nvSpPr>
          <p:spPr bwMode="gray">
            <a:xfrm>
              <a:off x="6738008" y="2263315"/>
              <a:ext cx="1253066" cy="21674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72000" tIns="36000" rIns="72000" bIns="36000" rtlCol="0" anchor="t" anchorCtr="0"/>
            <a:lstStyle/>
            <a:p>
              <a:pPr algn="ctr" fontAlgn="base">
                <a:lnSpc>
                  <a:spcPct val="120000"/>
                </a:lnSpc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80000"/>
              </a:pPr>
              <a:r>
                <a:rPr lang="en-US" altLang="ko-KR" sz="12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SPORTAL for Data Catalog</a:t>
              </a:r>
              <a:endPara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1" name="Rectangle 43">
              <a:extLst>
                <a:ext uri="{FF2B5EF4-FFF2-40B4-BE49-F238E27FC236}">
                  <a16:creationId xmlns:a16="http://schemas.microsoft.com/office/drawing/2014/main" id="{C9B2D2D0-6E99-5370-D7A3-F3F0A957D54D}"/>
                </a:ext>
              </a:extLst>
            </p:cNvPr>
            <p:cNvSpPr/>
            <p:nvPr/>
          </p:nvSpPr>
          <p:spPr bwMode="gray">
            <a:xfrm>
              <a:off x="6766231" y="4176849"/>
              <a:ext cx="1196621" cy="216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72000" tIns="36000" rIns="72000" bIns="36000" rtlCol="0" anchor="ctr" anchorCtr="0"/>
            <a:lstStyle/>
            <a:p>
              <a:pPr algn="ctr" fontAlgn="base">
                <a:lnSpc>
                  <a:spcPct val="120000"/>
                </a:lnSpc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80000"/>
              </a:pPr>
              <a:r>
                <a:rPr lang="en-US" altLang="ko-KR" sz="105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OS</a:t>
              </a:r>
              <a:endPara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2" name="Rectangle 44">
              <a:extLst>
                <a:ext uri="{FF2B5EF4-FFF2-40B4-BE49-F238E27FC236}">
                  <a16:creationId xmlns:a16="http://schemas.microsoft.com/office/drawing/2014/main" id="{059C459C-1FCE-EAA5-77D0-D7D3584BD697}"/>
                </a:ext>
              </a:extLst>
            </p:cNvPr>
            <p:cNvSpPr/>
            <p:nvPr/>
          </p:nvSpPr>
          <p:spPr bwMode="gray">
            <a:xfrm>
              <a:off x="6766231" y="3935433"/>
              <a:ext cx="1196621" cy="216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72000" tIns="36000" rIns="72000" bIns="36000" rtlCol="0" anchor="ctr" anchorCtr="0"/>
            <a:lstStyle/>
            <a:p>
              <a:pPr algn="ctr" fontAlgn="base">
                <a:lnSpc>
                  <a:spcPct val="120000"/>
                </a:lnSpc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80000"/>
              </a:pPr>
              <a:r>
                <a:rPr lang="en-US" altLang="ko-KR" sz="105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JDK 1.8</a:t>
              </a:r>
              <a:endPara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3" name="Rectangle 45">
              <a:extLst>
                <a:ext uri="{FF2B5EF4-FFF2-40B4-BE49-F238E27FC236}">
                  <a16:creationId xmlns:a16="http://schemas.microsoft.com/office/drawing/2014/main" id="{17A4C56E-193E-2D8B-838C-95F8EEB5ABC0}"/>
                </a:ext>
              </a:extLst>
            </p:cNvPr>
            <p:cNvSpPr/>
            <p:nvPr/>
          </p:nvSpPr>
          <p:spPr bwMode="gray">
            <a:xfrm>
              <a:off x="6766231" y="3694015"/>
              <a:ext cx="1196621" cy="216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72000" tIns="36000" rIns="72000" bIns="36000" rtlCol="0" anchor="ctr" anchorCtr="0"/>
            <a:lstStyle/>
            <a:p>
              <a:pPr algn="ctr" fontAlgn="base">
                <a:lnSpc>
                  <a:spcPct val="120000"/>
                </a:lnSpc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80000"/>
              </a:pPr>
              <a:r>
                <a:rPr lang="en-US" altLang="ko-KR" sz="105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Tomcat</a:t>
              </a:r>
              <a:endPara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4" name="Rectangle 46">
              <a:extLst>
                <a:ext uri="{FF2B5EF4-FFF2-40B4-BE49-F238E27FC236}">
                  <a16:creationId xmlns:a16="http://schemas.microsoft.com/office/drawing/2014/main" id="{B0A52384-FB88-66A2-0E27-937E2C6E878F}"/>
                </a:ext>
              </a:extLst>
            </p:cNvPr>
            <p:cNvSpPr/>
            <p:nvPr/>
          </p:nvSpPr>
          <p:spPr bwMode="gray">
            <a:xfrm>
              <a:off x="6766231" y="3211179"/>
              <a:ext cx="1196621" cy="216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72000" tIns="36000" rIns="72000" bIns="36000" rtlCol="0" anchor="ctr" anchorCtr="0"/>
            <a:lstStyle/>
            <a:p>
              <a:pPr algn="ctr" fontAlgn="base">
                <a:lnSpc>
                  <a:spcPct val="120000"/>
                </a:lnSpc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80000"/>
              </a:pPr>
              <a:r>
                <a:rPr lang="en-US" altLang="ko-KR" sz="105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Tomcat</a:t>
              </a:r>
              <a:endPara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5" name="Rectangle 47">
              <a:extLst>
                <a:ext uri="{FF2B5EF4-FFF2-40B4-BE49-F238E27FC236}">
                  <a16:creationId xmlns:a16="http://schemas.microsoft.com/office/drawing/2014/main" id="{A4DF1B76-0D42-E151-CF1F-762D2F4105A0}"/>
                </a:ext>
              </a:extLst>
            </p:cNvPr>
            <p:cNvSpPr/>
            <p:nvPr/>
          </p:nvSpPr>
          <p:spPr bwMode="gray">
            <a:xfrm>
              <a:off x="6766230" y="2736106"/>
              <a:ext cx="1196621" cy="216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72000" tIns="36000" rIns="72000" bIns="36000" rtlCol="0" anchor="ctr" anchorCtr="0"/>
            <a:lstStyle/>
            <a:p>
              <a:pPr algn="ctr" fontAlgn="base">
                <a:lnSpc>
                  <a:spcPct val="120000"/>
                </a:lnSpc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80000"/>
              </a:pPr>
              <a:r>
                <a:rPr lang="en-US" altLang="ko-KR" sz="1050" b="1" spc="-1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SPORTAL for DC</a:t>
              </a:r>
              <a:endParaRPr lang="ko-KR" altLang="en-US" sz="1050" b="1" spc="-1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6" name="Rectangle 48">
              <a:extLst>
                <a:ext uri="{FF2B5EF4-FFF2-40B4-BE49-F238E27FC236}">
                  <a16:creationId xmlns:a16="http://schemas.microsoft.com/office/drawing/2014/main" id="{BFAA5BE6-E193-BCC2-3D94-7FD0D27A1EBE}"/>
                </a:ext>
              </a:extLst>
            </p:cNvPr>
            <p:cNvSpPr/>
            <p:nvPr/>
          </p:nvSpPr>
          <p:spPr bwMode="gray">
            <a:xfrm>
              <a:off x="6766231" y="3452597"/>
              <a:ext cx="1196621" cy="216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72000" tIns="36000" rIns="72000" bIns="36000" rtlCol="0" anchor="ctr" anchorCtr="0"/>
            <a:lstStyle/>
            <a:p>
              <a:pPr algn="ctr" fontAlgn="base">
                <a:lnSpc>
                  <a:spcPct val="120000"/>
                </a:lnSpc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80000"/>
              </a:pPr>
              <a:r>
                <a:rPr lang="en-US" altLang="ko-KR" sz="105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Repository DB</a:t>
              </a:r>
              <a:endPara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7" name="Rectangle 49">
              <a:extLst>
                <a:ext uri="{FF2B5EF4-FFF2-40B4-BE49-F238E27FC236}">
                  <a16:creationId xmlns:a16="http://schemas.microsoft.com/office/drawing/2014/main" id="{02D2F536-D4E1-CAF2-91EC-C468B2756AEC}"/>
                </a:ext>
              </a:extLst>
            </p:cNvPr>
            <p:cNvSpPr/>
            <p:nvPr/>
          </p:nvSpPr>
          <p:spPr bwMode="gray">
            <a:xfrm>
              <a:off x="6766230" y="2977524"/>
              <a:ext cx="1196621" cy="216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72000" tIns="36000" rIns="72000" bIns="36000" rtlCol="0" anchor="ctr" anchorCtr="0"/>
            <a:lstStyle/>
            <a:p>
              <a:pPr algn="ctr" fontAlgn="base">
                <a:lnSpc>
                  <a:spcPct val="120000"/>
                </a:lnSpc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80000"/>
              </a:pPr>
              <a:r>
                <a:rPr lang="en-US" altLang="ko-KR" sz="105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Catalog Ingest</a:t>
              </a:r>
              <a:endPara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8" name="Group 66">
            <a:extLst>
              <a:ext uri="{FF2B5EF4-FFF2-40B4-BE49-F238E27FC236}">
                <a16:creationId xmlns:a16="http://schemas.microsoft.com/office/drawing/2014/main" id="{CA8D49F2-F3E3-68FB-D978-F9FEF395AE6D}"/>
              </a:ext>
            </a:extLst>
          </p:cNvPr>
          <p:cNvGrpSpPr/>
          <p:nvPr/>
        </p:nvGrpSpPr>
        <p:grpSpPr>
          <a:xfrm>
            <a:off x="5256132" y="2071173"/>
            <a:ext cx="1253066" cy="2167415"/>
            <a:chOff x="5205638" y="2263315"/>
            <a:chExt cx="1253066" cy="2167415"/>
          </a:xfrm>
        </p:grpSpPr>
        <p:sp>
          <p:nvSpPr>
            <p:cNvPr id="29" name="Rectangle 50">
              <a:extLst>
                <a:ext uri="{FF2B5EF4-FFF2-40B4-BE49-F238E27FC236}">
                  <a16:creationId xmlns:a16="http://schemas.microsoft.com/office/drawing/2014/main" id="{91F0DBCD-D577-2954-4A52-1E36514D9949}"/>
                </a:ext>
              </a:extLst>
            </p:cNvPr>
            <p:cNvSpPr/>
            <p:nvPr/>
          </p:nvSpPr>
          <p:spPr bwMode="gray">
            <a:xfrm>
              <a:off x="5205638" y="2263315"/>
              <a:ext cx="1253066" cy="21674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72000" tIns="36000" rIns="72000" bIns="36000" rtlCol="0" anchor="t" anchorCtr="0"/>
            <a:lstStyle/>
            <a:p>
              <a:pPr algn="ctr" fontAlgn="base">
                <a:lnSpc>
                  <a:spcPct val="120000"/>
                </a:lnSpc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80000"/>
              </a:pPr>
              <a:r>
                <a:rPr lang="en-US" altLang="ko-KR" sz="12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SPORTAL for DA</a:t>
              </a:r>
              <a:br>
                <a:rPr lang="en-US" altLang="ko-KR" sz="12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</a:br>
              <a:r>
                <a:rPr lang="en-US" altLang="ko-KR" sz="12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(/w Admin UI)</a:t>
              </a:r>
              <a:endPara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0" name="Rectangle 51">
              <a:extLst>
                <a:ext uri="{FF2B5EF4-FFF2-40B4-BE49-F238E27FC236}">
                  <a16:creationId xmlns:a16="http://schemas.microsoft.com/office/drawing/2014/main" id="{B920CADF-973F-66BF-3178-AB318FF0FD33}"/>
                </a:ext>
              </a:extLst>
            </p:cNvPr>
            <p:cNvSpPr/>
            <p:nvPr/>
          </p:nvSpPr>
          <p:spPr bwMode="gray">
            <a:xfrm>
              <a:off x="5233861" y="4176849"/>
              <a:ext cx="1196621" cy="216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72000" tIns="36000" rIns="72000" bIns="36000" rtlCol="0" anchor="ctr" anchorCtr="0"/>
            <a:lstStyle/>
            <a:p>
              <a:pPr algn="ctr" fontAlgn="base">
                <a:lnSpc>
                  <a:spcPct val="120000"/>
                </a:lnSpc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80000"/>
              </a:pPr>
              <a:r>
                <a:rPr lang="en-US" altLang="ko-KR" sz="105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OS</a:t>
              </a:r>
              <a:endPara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2" name="Rectangle 52">
              <a:extLst>
                <a:ext uri="{FF2B5EF4-FFF2-40B4-BE49-F238E27FC236}">
                  <a16:creationId xmlns:a16="http://schemas.microsoft.com/office/drawing/2014/main" id="{38FAF730-0711-61F2-E6ED-63BC5474EB00}"/>
                </a:ext>
              </a:extLst>
            </p:cNvPr>
            <p:cNvSpPr/>
            <p:nvPr/>
          </p:nvSpPr>
          <p:spPr bwMode="gray">
            <a:xfrm>
              <a:off x="5233861" y="3935433"/>
              <a:ext cx="1196621" cy="216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72000" tIns="36000" rIns="72000" bIns="36000" rtlCol="0" anchor="ctr" anchorCtr="0"/>
            <a:lstStyle/>
            <a:p>
              <a:pPr algn="ctr" fontAlgn="base">
                <a:lnSpc>
                  <a:spcPct val="120000"/>
                </a:lnSpc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80000"/>
              </a:pPr>
              <a:r>
                <a:rPr lang="en-US" altLang="ko-KR" sz="105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JDK 1.8</a:t>
              </a:r>
              <a:endPara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3" name="Rectangle 53">
              <a:extLst>
                <a:ext uri="{FF2B5EF4-FFF2-40B4-BE49-F238E27FC236}">
                  <a16:creationId xmlns:a16="http://schemas.microsoft.com/office/drawing/2014/main" id="{E5259B44-2937-072E-4421-0A17ED246611}"/>
                </a:ext>
              </a:extLst>
            </p:cNvPr>
            <p:cNvSpPr/>
            <p:nvPr/>
          </p:nvSpPr>
          <p:spPr bwMode="gray">
            <a:xfrm>
              <a:off x="5233861" y="3694015"/>
              <a:ext cx="1196621" cy="216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72000" tIns="36000" rIns="72000" bIns="36000" rtlCol="0" anchor="ctr" anchorCtr="0"/>
            <a:lstStyle/>
            <a:p>
              <a:pPr algn="ctr" fontAlgn="base">
                <a:lnSpc>
                  <a:spcPct val="120000"/>
                </a:lnSpc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80000"/>
              </a:pPr>
              <a:r>
                <a:rPr lang="en-US" altLang="ko-KR" sz="105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Tomcat</a:t>
              </a:r>
              <a:endPara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4" name="Rectangle 54">
              <a:extLst>
                <a:ext uri="{FF2B5EF4-FFF2-40B4-BE49-F238E27FC236}">
                  <a16:creationId xmlns:a16="http://schemas.microsoft.com/office/drawing/2014/main" id="{4F309FAB-2174-EF94-6948-27D5C81066B0}"/>
                </a:ext>
              </a:extLst>
            </p:cNvPr>
            <p:cNvSpPr/>
            <p:nvPr/>
          </p:nvSpPr>
          <p:spPr bwMode="gray">
            <a:xfrm>
              <a:off x="5233861" y="3211179"/>
              <a:ext cx="1196621" cy="216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72000" tIns="36000" rIns="72000" bIns="36000" rtlCol="0" anchor="ctr" anchorCtr="0"/>
            <a:lstStyle/>
            <a:p>
              <a:pPr algn="ctr" fontAlgn="base">
                <a:lnSpc>
                  <a:spcPct val="120000"/>
                </a:lnSpc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80000"/>
              </a:pPr>
              <a:r>
                <a:rPr lang="en-US" altLang="ko-KR" sz="105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Tomcat</a:t>
              </a:r>
              <a:endPara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5" name="Rectangle 55">
              <a:extLst>
                <a:ext uri="{FF2B5EF4-FFF2-40B4-BE49-F238E27FC236}">
                  <a16:creationId xmlns:a16="http://schemas.microsoft.com/office/drawing/2014/main" id="{8DEEC1D2-D4E2-BB5B-BE61-64462D88AA5D}"/>
                </a:ext>
              </a:extLst>
            </p:cNvPr>
            <p:cNvSpPr/>
            <p:nvPr/>
          </p:nvSpPr>
          <p:spPr bwMode="gray">
            <a:xfrm>
              <a:off x="5233861" y="2969761"/>
              <a:ext cx="1196621" cy="216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72000" tIns="36000" rIns="72000" bIns="36000" rtlCol="0" anchor="ctr" anchorCtr="0"/>
            <a:lstStyle/>
            <a:p>
              <a:pPr algn="ctr" fontAlgn="base">
                <a:lnSpc>
                  <a:spcPct val="120000"/>
                </a:lnSpc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80000"/>
              </a:pPr>
              <a:r>
                <a:rPr lang="en-US" altLang="ko-KR" sz="1050" b="1" spc="-1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SPORTAL for DA</a:t>
              </a:r>
              <a:endParaRPr lang="ko-KR" altLang="en-US" sz="1050" b="1" spc="-1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7ADDD203-E084-EEAC-5258-5B7A2318336A}"/>
                </a:ext>
              </a:extLst>
            </p:cNvPr>
            <p:cNvSpPr/>
            <p:nvPr/>
          </p:nvSpPr>
          <p:spPr bwMode="gray">
            <a:xfrm>
              <a:off x="5233861" y="3452597"/>
              <a:ext cx="1196621" cy="216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72000" tIns="36000" rIns="72000" bIns="36000" rtlCol="0" anchor="ctr" anchorCtr="0"/>
            <a:lstStyle/>
            <a:p>
              <a:pPr algn="ctr" fontAlgn="base">
                <a:lnSpc>
                  <a:spcPct val="120000"/>
                </a:lnSpc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80000"/>
              </a:pPr>
              <a:r>
                <a:rPr lang="en-US" altLang="ko-KR" sz="105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Repository DB</a:t>
              </a:r>
              <a:endPara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7" name="Group 64">
            <a:extLst>
              <a:ext uri="{FF2B5EF4-FFF2-40B4-BE49-F238E27FC236}">
                <a16:creationId xmlns:a16="http://schemas.microsoft.com/office/drawing/2014/main" id="{C85E6322-F4CA-07CE-814C-9E37FEBCA5F7}"/>
              </a:ext>
            </a:extLst>
          </p:cNvPr>
          <p:cNvGrpSpPr/>
          <p:nvPr/>
        </p:nvGrpSpPr>
        <p:grpSpPr>
          <a:xfrm>
            <a:off x="1447044" y="2071173"/>
            <a:ext cx="1253066" cy="2167415"/>
            <a:chOff x="2129416" y="2263315"/>
            <a:chExt cx="1253066" cy="2167415"/>
          </a:xfrm>
        </p:grpSpPr>
        <p:sp>
          <p:nvSpPr>
            <p:cNvPr id="38" name="Rectangle 57">
              <a:extLst>
                <a:ext uri="{FF2B5EF4-FFF2-40B4-BE49-F238E27FC236}">
                  <a16:creationId xmlns:a16="http://schemas.microsoft.com/office/drawing/2014/main" id="{E6275DCB-41B0-8848-3AF2-0C909AD7882E}"/>
                </a:ext>
              </a:extLst>
            </p:cNvPr>
            <p:cNvSpPr/>
            <p:nvPr/>
          </p:nvSpPr>
          <p:spPr bwMode="gray">
            <a:xfrm>
              <a:off x="2129416" y="2263315"/>
              <a:ext cx="1253066" cy="21674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72000" tIns="36000" rIns="72000" bIns="36000" rtlCol="0" anchor="t" anchorCtr="0"/>
            <a:lstStyle/>
            <a:p>
              <a:pPr algn="ctr" fontAlgn="base">
                <a:lnSpc>
                  <a:spcPct val="120000"/>
                </a:lnSpc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80000"/>
              </a:pPr>
              <a:r>
                <a:rPr lang="en-US" altLang="ko-KR" sz="12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SDQ</a:t>
              </a:r>
              <a:endPara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9" name="Rectangle 58">
              <a:extLst>
                <a:ext uri="{FF2B5EF4-FFF2-40B4-BE49-F238E27FC236}">
                  <a16:creationId xmlns:a16="http://schemas.microsoft.com/office/drawing/2014/main" id="{C4091C8A-F22A-20A3-00DC-C73D0AB28F8B}"/>
                </a:ext>
              </a:extLst>
            </p:cNvPr>
            <p:cNvSpPr/>
            <p:nvPr/>
          </p:nvSpPr>
          <p:spPr bwMode="gray">
            <a:xfrm>
              <a:off x="2157639" y="4176849"/>
              <a:ext cx="1196621" cy="216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72000" tIns="36000" rIns="72000" bIns="36000" rtlCol="0" anchor="ctr" anchorCtr="0"/>
            <a:lstStyle/>
            <a:p>
              <a:pPr algn="ctr" fontAlgn="base">
                <a:lnSpc>
                  <a:spcPct val="120000"/>
                </a:lnSpc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80000"/>
              </a:pPr>
              <a:r>
                <a:rPr lang="en-US" altLang="ko-KR" sz="105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OS</a:t>
              </a:r>
              <a:endPara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40" name="Rectangle 59">
              <a:extLst>
                <a:ext uri="{FF2B5EF4-FFF2-40B4-BE49-F238E27FC236}">
                  <a16:creationId xmlns:a16="http://schemas.microsoft.com/office/drawing/2014/main" id="{DA595130-BF9E-F99A-81B4-59E83D24146F}"/>
                </a:ext>
              </a:extLst>
            </p:cNvPr>
            <p:cNvSpPr/>
            <p:nvPr/>
          </p:nvSpPr>
          <p:spPr bwMode="gray">
            <a:xfrm>
              <a:off x="2157639" y="3935433"/>
              <a:ext cx="1196621" cy="216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72000" tIns="36000" rIns="72000" bIns="36000" rtlCol="0" anchor="ctr" anchorCtr="0"/>
            <a:lstStyle/>
            <a:p>
              <a:pPr algn="ctr" fontAlgn="base">
                <a:lnSpc>
                  <a:spcPct val="120000"/>
                </a:lnSpc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80000"/>
              </a:pPr>
              <a:r>
                <a:rPr lang="en-US" altLang="ko-KR" sz="105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JDK 1.8</a:t>
              </a:r>
              <a:endPara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41" name="Rectangle 60">
              <a:extLst>
                <a:ext uri="{FF2B5EF4-FFF2-40B4-BE49-F238E27FC236}">
                  <a16:creationId xmlns:a16="http://schemas.microsoft.com/office/drawing/2014/main" id="{F47426BE-4D56-16E1-E0BD-8A0456724E86}"/>
                </a:ext>
              </a:extLst>
            </p:cNvPr>
            <p:cNvSpPr/>
            <p:nvPr/>
          </p:nvSpPr>
          <p:spPr bwMode="gray">
            <a:xfrm>
              <a:off x="2157639" y="3694015"/>
              <a:ext cx="1196621" cy="216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72000" tIns="36000" rIns="72000" bIns="36000" rtlCol="0" anchor="ctr" anchorCtr="0"/>
            <a:lstStyle/>
            <a:p>
              <a:pPr algn="ctr" fontAlgn="base">
                <a:lnSpc>
                  <a:spcPct val="120000"/>
                </a:lnSpc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80000"/>
              </a:pPr>
              <a:r>
                <a:rPr lang="en-US" altLang="ko-KR" sz="105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Tomcat</a:t>
              </a:r>
              <a:endPara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42" name="Rectangle 61">
              <a:extLst>
                <a:ext uri="{FF2B5EF4-FFF2-40B4-BE49-F238E27FC236}">
                  <a16:creationId xmlns:a16="http://schemas.microsoft.com/office/drawing/2014/main" id="{55898770-631F-5942-5278-35E64276EFBC}"/>
                </a:ext>
              </a:extLst>
            </p:cNvPr>
            <p:cNvSpPr/>
            <p:nvPr/>
          </p:nvSpPr>
          <p:spPr bwMode="gray">
            <a:xfrm>
              <a:off x="2157639" y="3211179"/>
              <a:ext cx="1196621" cy="216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72000" tIns="36000" rIns="72000" bIns="36000" rtlCol="0" anchor="ctr" anchorCtr="0"/>
            <a:lstStyle/>
            <a:p>
              <a:pPr algn="ctr" fontAlgn="base">
                <a:lnSpc>
                  <a:spcPct val="120000"/>
                </a:lnSpc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80000"/>
              </a:pPr>
              <a:r>
                <a:rPr lang="en-US" altLang="ko-KR" sz="105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Tomcat</a:t>
              </a:r>
              <a:endPara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43" name="Rectangle 62">
              <a:extLst>
                <a:ext uri="{FF2B5EF4-FFF2-40B4-BE49-F238E27FC236}">
                  <a16:creationId xmlns:a16="http://schemas.microsoft.com/office/drawing/2014/main" id="{D5892253-DB39-B7F0-3755-C3CA7ED0A6F0}"/>
                </a:ext>
              </a:extLst>
            </p:cNvPr>
            <p:cNvSpPr/>
            <p:nvPr/>
          </p:nvSpPr>
          <p:spPr bwMode="gray">
            <a:xfrm>
              <a:off x="2157639" y="2969761"/>
              <a:ext cx="1196621" cy="216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72000" tIns="36000" rIns="72000" bIns="36000" rtlCol="0" anchor="ctr" anchorCtr="0"/>
            <a:lstStyle/>
            <a:p>
              <a:pPr algn="ctr" fontAlgn="base">
                <a:lnSpc>
                  <a:spcPct val="120000"/>
                </a:lnSpc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80000"/>
              </a:pPr>
              <a:r>
                <a:rPr lang="en-US" altLang="ko-KR" sz="105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SDQ</a:t>
              </a:r>
              <a:endPara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44" name="Rectangle 63">
              <a:extLst>
                <a:ext uri="{FF2B5EF4-FFF2-40B4-BE49-F238E27FC236}">
                  <a16:creationId xmlns:a16="http://schemas.microsoft.com/office/drawing/2014/main" id="{CD42524F-867C-7271-C5DA-85948C6F206C}"/>
                </a:ext>
              </a:extLst>
            </p:cNvPr>
            <p:cNvSpPr/>
            <p:nvPr/>
          </p:nvSpPr>
          <p:spPr bwMode="gray">
            <a:xfrm>
              <a:off x="2157639" y="3452597"/>
              <a:ext cx="1196621" cy="216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72000" tIns="36000" rIns="72000" bIns="36000" rtlCol="0" anchor="ctr" anchorCtr="0"/>
            <a:lstStyle/>
            <a:p>
              <a:pPr algn="ctr" fontAlgn="base">
                <a:lnSpc>
                  <a:spcPct val="120000"/>
                </a:lnSpc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80000"/>
              </a:pPr>
              <a:r>
                <a:rPr lang="en-US" altLang="ko-KR" sz="105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Repository DB</a:t>
              </a:r>
              <a:endPara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F214F4B-4FED-7D36-6194-2B899096A2C7}"/>
              </a:ext>
            </a:extLst>
          </p:cNvPr>
          <p:cNvSpPr txBox="1"/>
          <p:nvPr/>
        </p:nvSpPr>
        <p:spPr>
          <a:xfrm>
            <a:off x="1447042" y="4264004"/>
            <a:ext cx="1253067" cy="100064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t" anchorCtr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단계 기 구축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</a:br>
            <a:r>
              <a:rPr lang="en-US" altLang="ko-KR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*2 </a:t>
            </a:r>
            <a:r>
              <a:rPr lang="ko-KR" altLang="en-US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단계 구축 시 </a:t>
            </a:r>
            <a:r>
              <a:rPr lang="en-US" altLang="ko-KR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SPORTAL for Data Catalog </a:t>
            </a:r>
            <a:r>
              <a:rPr lang="ko-KR" altLang="en-US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연계 기능 </a:t>
            </a:r>
            <a:r>
              <a:rPr lang="en-US" altLang="ko-KR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Upgrade</a:t>
            </a: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10FE26-B8B8-1637-2632-C59862B474CF}"/>
              </a:ext>
            </a:extLst>
          </p:cNvPr>
          <p:cNvSpPr txBox="1"/>
          <p:nvPr/>
        </p:nvSpPr>
        <p:spPr>
          <a:xfrm>
            <a:off x="3351588" y="4264004"/>
            <a:ext cx="1253066" cy="100064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t" anchorCtr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단계 기 구축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</a:br>
            <a:r>
              <a:rPr lang="en-US" altLang="ko-KR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*2 </a:t>
            </a:r>
            <a:r>
              <a:rPr lang="ko-KR" altLang="en-US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단계 구축 시 </a:t>
            </a:r>
            <a:r>
              <a:rPr lang="en-US" altLang="ko-KR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SPORTAL for Data Catalog </a:t>
            </a:r>
            <a:r>
              <a:rPr lang="ko-KR" altLang="en-US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연계 기능 </a:t>
            </a:r>
            <a:r>
              <a:rPr lang="en-US" altLang="ko-KR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Upgrade</a:t>
            </a: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A93903-DFBB-0987-4034-4A4AB50FC0B2}"/>
              </a:ext>
            </a:extLst>
          </p:cNvPr>
          <p:cNvSpPr txBox="1"/>
          <p:nvPr/>
        </p:nvSpPr>
        <p:spPr>
          <a:xfrm>
            <a:off x="5256132" y="4264004"/>
            <a:ext cx="1224844" cy="93447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t" anchorCtr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단계 기 구축</a:t>
            </a:r>
            <a:endParaRPr lang="en-US" altLang="ko-KR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* 2</a:t>
            </a:r>
            <a:r>
              <a:rPr lang="ko-KR" altLang="en-US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단계 구축 시 연계 기능 및 </a:t>
            </a:r>
            <a:r>
              <a:rPr lang="en-US" altLang="ko-KR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Admin Channel</a:t>
            </a:r>
            <a:r>
              <a:rPr lang="ko-KR" altLang="en-US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Upgrade</a:t>
            </a:r>
            <a:endParaRPr lang="ko-KR" altLang="en-US" sz="11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E2F50F-E634-A959-D604-CDD4D7B141E8}"/>
              </a:ext>
            </a:extLst>
          </p:cNvPr>
          <p:cNvSpPr txBox="1"/>
          <p:nvPr/>
        </p:nvSpPr>
        <p:spPr>
          <a:xfrm>
            <a:off x="7153455" y="4264004"/>
            <a:ext cx="1267509" cy="23890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lIns="72000" tIns="36000" rIns="72000" bIns="36000" rtlCol="0" anchor="t" anchorCtr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단계 신규 구축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5469FA-E2C6-B840-E79E-6AB668641303}"/>
              </a:ext>
            </a:extLst>
          </p:cNvPr>
          <p:cNvSpPr txBox="1"/>
          <p:nvPr/>
        </p:nvSpPr>
        <p:spPr>
          <a:xfrm>
            <a:off x="499096" y="5675141"/>
            <a:ext cx="8960993" cy="40510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사용자 기반 거버넌스 시스템은 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단계 구축 대상인 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SPORTAL for Data Catalog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와 함께 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단계 기 구축된 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SDQ, SMETA, SPORTAL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의 일부 기능 추가 및 변경을 통해 최종 구성될 예정임</a:t>
            </a:r>
          </a:p>
        </p:txBody>
      </p:sp>
    </p:spTree>
    <p:extLst>
      <p:ext uri="{BB962C8B-B14F-4D97-AF65-F5344CB8AC3E}">
        <p14:creationId xmlns:p14="http://schemas.microsoft.com/office/powerpoint/2010/main" val="101672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[Backup]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솔루션 관련 참고사항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(2/6)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26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1" name="제목 2"/>
          <p:cNvSpPr txBox="1">
            <a:spLocks/>
          </p:cNvSpPr>
          <p:nvPr/>
        </p:nvSpPr>
        <p:spPr bwMode="gray">
          <a:xfrm>
            <a:off x="7490963" y="280137"/>
            <a:ext cx="20705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400" b="0" spc="-60" dirty="0" smtClean="0">
                <a:latin typeface="+mj-ea"/>
                <a:ea typeface="+mj-ea"/>
                <a:cs typeface="+mn-cs"/>
              </a:rPr>
              <a:t>4. </a:t>
            </a:r>
            <a:r>
              <a:rPr kumimoji="0" lang="ko-KR" altLang="en-US" sz="1400" b="0" spc="-60" dirty="0" smtClean="0">
                <a:latin typeface="+mj-ea"/>
                <a:ea typeface="+mj-ea"/>
                <a:cs typeface="+mn-cs"/>
              </a:rPr>
              <a:t>추진 </a:t>
            </a:r>
            <a:r>
              <a:rPr kumimoji="0" lang="ko-KR" altLang="en-US" sz="1400" b="0" spc="-60" dirty="0" err="1" smtClean="0">
                <a:latin typeface="+mj-ea"/>
                <a:ea typeface="+mj-ea"/>
                <a:cs typeface="+mn-cs"/>
              </a:rPr>
              <a:t>로드맵</a:t>
            </a:r>
            <a:endParaRPr kumimoji="0" lang="en-US" altLang="ko-KR" sz="1400" b="0" spc="-60" dirty="0">
              <a:latin typeface="+mj-ea"/>
              <a:ea typeface="+mj-ea"/>
              <a:cs typeface="+mn-cs"/>
            </a:endParaRPr>
          </a:p>
        </p:txBody>
      </p:sp>
      <p:sp>
        <p:nvSpPr>
          <p:cNvPr id="50" name="직사각형 88">
            <a:extLst>
              <a:ext uri="{FF2B5EF4-FFF2-40B4-BE49-F238E27FC236}">
                <a16:creationId xmlns:a16="http://schemas.microsoft.com/office/drawing/2014/main" id="{BAC80AD0-348E-B222-DF31-E574641C88B4}"/>
              </a:ext>
            </a:extLst>
          </p:cNvPr>
          <p:cNvSpPr/>
          <p:nvPr/>
        </p:nvSpPr>
        <p:spPr bwMode="gray">
          <a:xfrm>
            <a:off x="345041" y="1659518"/>
            <a:ext cx="9216471" cy="475715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lt1"/>
              </a:solidFill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D128FB-C3AF-122A-D478-8EC0306595A5}"/>
              </a:ext>
            </a:extLst>
          </p:cNvPr>
          <p:cNvSpPr txBox="1"/>
          <p:nvPr/>
        </p:nvSpPr>
        <p:spPr>
          <a:xfrm>
            <a:off x="344487" y="1182803"/>
            <a:ext cx="9217025" cy="29430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솔루션 구축 </a:t>
            </a:r>
            <a:r>
              <a:rPr lang="ko-KR" altLang="en-US" sz="1600" b="1" dirty="0" err="1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로드맵</a:t>
            </a:r>
            <a:r>
              <a:rPr lang="ko-KR" altLang="en-US" sz="16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개요 </a:t>
            </a:r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사용자 </a:t>
            </a:r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기반 거버넌스 시스템 </a:t>
            </a:r>
            <a:r>
              <a:rPr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</a:t>
            </a:r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단계 구축은 크게 </a:t>
            </a:r>
            <a:r>
              <a:rPr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</a:t>
            </a:r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단계로 나뉘어 진행됨</a:t>
            </a:r>
          </a:p>
        </p:txBody>
      </p:sp>
      <p:sp>
        <p:nvSpPr>
          <p:cNvPr id="52" name="Arrow: Pentagon 4">
            <a:extLst>
              <a:ext uri="{FF2B5EF4-FFF2-40B4-BE49-F238E27FC236}">
                <a16:creationId xmlns:a16="http://schemas.microsoft.com/office/drawing/2014/main" id="{2BB46EAC-8D67-2BE2-D142-8250D37EDE6B}"/>
              </a:ext>
            </a:extLst>
          </p:cNvPr>
          <p:cNvSpPr/>
          <p:nvPr/>
        </p:nvSpPr>
        <p:spPr bwMode="gray">
          <a:xfrm>
            <a:off x="903111" y="1880828"/>
            <a:ext cx="2592000" cy="993422"/>
          </a:xfrm>
          <a:prstGeom prst="homePlate">
            <a:avLst>
              <a:gd name="adj" fmla="val 32955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en-US" altLang="ko-KR" sz="14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Step</a:t>
            </a:r>
            <a:r>
              <a:rPr lang="ko-KR" altLang="en-US" sz="14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</a:p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4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사전 환경 준비</a:t>
            </a:r>
          </a:p>
        </p:txBody>
      </p:sp>
      <p:sp>
        <p:nvSpPr>
          <p:cNvPr id="53" name="Arrow: Chevron 5">
            <a:extLst>
              <a:ext uri="{FF2B5EF4-FFF2-40B4-BE49-F238E27FC236}">
                <a16:creationId xmlns:a16="http://schemas.microsoft.com/office/drawing/2014/main" id="{B4829F9E-8630-35B5-6F2F-A0FE8B6200B7}"/>
              </a:ext>
            </a:extLst>
          </p:cNvPr>
          <p:cNvSpPr/>
          <p:nvPr/>
        </p:nvSpPr>
        <p:spPr bwMode="gray">
          <a:xfrm>
            <a:off x="3648086" y="1880828"/>
            <a:ext cx="2592000" cy="993422"/>
          </a:xfrm>
          <a:prstGeom prst="chevron">
            <a:avLst>
              <a:gd name="adj" fmla="val 32955"/>
            </a:avLst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en-US" altLang="ko-KR" sz="14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Step 2</a:t>
            </a:r>
          </a:p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4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시스템 설치 및 환경 구성</a:t>
            </a:r>
          </a:p>
        </p:txBody>
      </p:sp>
      <p:sp>
        <p:nvSpPr>
          <p:cNvPr id="54" name="Arrow: Chevron 6">
            <a:extLst>
              <a:ext uri="{FF2B5EF4-FFF2-40B4-BE49-F238E27FC236}">
                <a16:creationId xmlns:a16="http://schemas.microsoft.com/office/drawing/2014/main" id="{AD09675B-83A4-4B0D-94BD-5A1602024DAD}"/>
              </a:ext>
            </a:extLst>
          </p:cNvPr>
          <p:cNvSpPr/>
          <p:nvPr/>
        </p:nvSpPr>
        <p:spPr bwMode="gray">
          <a:xfrm>
            <a:off x="6393061" y="1880828"/>
            <a:ext cx="2592000" cy="993422"/>
          </a:xfrm>
          <a:prstGeom prst="chevron">
            <a:avLst>
              <a:gd name="adj" fmla="val 32955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en-US" altLang="ko-KR" sz="14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Step 3</a:t>
            </a:r>
          </a:p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4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통합 테스트 및 </a:t>
            </a:r>
            <a:r>
              <a:rPr lang="en-US" altLang="ko-KR" sz="14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/>
            </a:r>
            <a:br>
              <a:rPr lang="en-US" altLang="ko-KR" sz="14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</a:br>
            <a:r>
              <a:rPr lang="ko-KR" altLang="en-US" sz="14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시스템 오픈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3D0FB6-D9D3-07D4-8AD5-F7A14BEA1A6D}"/>
              </a:ext>
            </a:extLst>
          </p:cNvPr>
          <p:cNvSpPr txBox="1"/>
          <p:nvPr/>
        </p:nvSpPr>
        <p:spPr>
          <a:xfrm>
            <a:off x="903111" y="3028963"/>
            <a:ext cx="2438400" cy="278729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t" anchorCtr="0">
            <a:spAutoFit/>
          </a:bodyPr>
          <a:lstStyle/>
          <a:p>
            <a:r>
              <a:rPr lang="en-US" altLang="ko-KR" sz="12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{SMETA]</a:t>
            </a:r>
          </a:p>
          <a:p>
            <a:pPr marL="261938" lvl="1" indent="-171450">
              <a:buFont typeface="Arial" panose="020B0604020202020204" pitchFamily="34" charset="0"/>
              <a:buChar char="•"/>
            </a:pPr>
            <a:r>
              <a:rPr lang="en-US" altLang="ko-KR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SMETA Patch : </a:t>
            </a:r>
            <a:r>
              <a:rPr lang="ko-KR" altLang="en-US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연계 기능</a:t>
            </a:r>
            <a:endParaRPr lang="en-US" altLang="ko-KR" sz="1100" b="1" spc="-7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261938" lvl="1" indent="-171450">
              <a:buFont typeface="Arial" panose="020B0604020202020204" pitchFamily="34" charset="0"/>
              <a:buChar char="•"/>
            </a:pPr>
            <a:r>
              <a:rPr lang="ko-KR" altLang="en-US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기초 데이터 구성 및 정비</a:t>
            </a:r>
            <a:r>
              <a:rPr lang="en-US" altLang="ko-KR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(</a:t>
            </a:r>
            <a:r>
              <a:rPr lang="ko-KR" altLang="en-US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사용자</a:t>
            </a:r>
            <a:r>
              <a:rPr lang="en-US" altLang="ko-KR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조직</a:t>
            </a:r>
            <a:r>
              <a:rPr lang="en-US" altLang="ko-KR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표준사전</a:t>
            </a:r>
            <a:r>
              <a:rPr lang="en-US" altLang="ko-KR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100" b="1" spc="-7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비즈니스 용어</a:t>
            </a:r>
            <a:r>
              <a:rPr lang="en-US" altLang="ko-KR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결재선 정의 등</a:t>
            </a:r>
            <a:r>
              <a:rPr lang="en-US" altLang="ko-KR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12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[SDQ]</a:t>
            </a:r>
          </a:p>
          <a:p>
            <a:pPr marL="261938" lvl="1" indent="-171450">
              <a:buFont typeface="Arial" panose="020B0604020202020204" pitchFamily="34" charset="0"/>
              <a:buChar char="•"/>
            </a:pPr>
            <a:r>
              <a:rPr lang="en-US" altLang="ko-KR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SDQ Patch : </a:t>
            </a:r>
            <a:r>
              <a:rPr lang="ko-KR" altLang="en-US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연계 기능</a:t>
            </a:r>
            <a:endParaRPr lang="en-US" altLang="ko-KR" sz="1100" b="1" spc="-7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261938" lvl="1" indent="-171450">
              <a:buFont typeface="Arial" panose="020B0604020202020204" pitchFamily="34" charset="0"/>
              <a:buChar char="•"/>
            </a:pPr>
            <a:r>
              <a:rPr lang="ko-KR" altLang="en-US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기초 데이터 구성 및 정비</a:t>
            </a:r>
            <a:r>
              <a:rPr lang="en-US" altLang="ko-KR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(</a:t>
            </a:r>
            <a:r>
              <a:rPr lang="ko-KR" altLang="en-US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사용자</a:t>
            </a:r>
            <a:r>
              <a:rPr lang="en-US" altLang="ko-KR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조직</a:t>
            </a:r>
            <a:r>
              <a:rPr lang="en-US" altLang="ko-KR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진단대상 및 진단규칙 정의</a:t>
            </a:r>
            <a:r>
              <a:rPr lang="en-US" altLang="ko-KR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12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[SPORTAL]</a:t>
            </a:r>
          </a:p>
          <a:p>
            <a:pPr marL="261938" lvl="1" indent="-171450">
              <a:buFont typeface="Arial" panose="020B0604020202020204" pitchFamily="34" charset="0"/>
              <a:buChar char="•"/>
            </a:pPr>
            <a:r>
              <a:rPr lang="en-US" altLang="ko-KR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SPORTAL Patch : </a:t>
            </a:r>
            <a:r>
              <a:rPr lang="ko-KR" altLang="en-US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연계 </a:t>
            </a:r>
            <a:r>
              <a:rPr lang="en-US" altLang="ko-KR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채널기능</a:t>
            </a:r>
            <a:endParaRPr lang="en-US" altLang="ko-KR" sz="1100" b="1" spc="-7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261938" lvl="1" indent="-171450">
              <a:buFont typeface="Arial" panose="020B0604020202020204" pitchFamily="34" charset="0"/>
              <a:buChar char="•"/>
            </a:pPr>
            <a:r>
              <a:rPr lang="ko-KR" altLang="en-US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기초 데이터 구성 및 정비</a:t>
            </a:r>
            <a:r>
              <a:rPr lang="en-US" altLang="ko-KR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(</a:t>
            </a:r>
            <a:r>
              <a:rPr lang="ko-KR" altLang="en-US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사용자</a:t>
            </a:r>
            <a:r>
              <a:rPr lang="en-US" altLang="ko-KR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조직</a:t>
            </a:r>
            <a:r>
              <a:rPr lang="en-US" altLang="ko-KR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시스템 연계 설정</a:t>
            </a:r>
            <a:r>
              <a:rPr lang="en-US" altLang="ko-KR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500D0A-7F30-94BD-0536-EB8C74E16AF9}"/>
              </a:ext>
            </a:extLst>
          </p:cNvPr>
          <p:cNvSpPr txBox="1"/>
          <p:nvPr/>
        </p:nvSpPr>
        <p:spPr>
          <a:xfrm>
            <a:off x="3648086" y="3036927"/>
            <a:ext cx="2438400" cy="1491553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t" anchorCtr="0">
            <a:spAutoFit/>
          </a:bodyPr>
          <a:lstStyle/>
          <a:p>
            <a:r>
              <a:rPr lang="en-US" altLang="ko-KR" sz="12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{SPORTAL for Data Catalog]</a:t>
            </a:r>
          </a:p>
          <a:p>
            <a:pPr marL="261938" lvl="1" indent="-171450">
              <a:buFont typeface="Arial" panose="020B0604020202020204" pitchFamily="34" charset="0"/>
              <a:buChar char="•"/>
            </a:pPr>
            <a:r>
              <a:rPr lang="ko-KR" altLang="en-US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시스템 설치</a:t>
            </a:r>
            <a:endParaRPr lang="en-US" altLang="ko-KR" sz="1100" b="1" spc="-7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261938" lvl="1" indent="-171450">
              <a:buFont typeface="Arial" panose="020B0604020202020204" pitchFamily="34" charset="0"/>
              <a:buChar char="•"/>
            </a:pPr>
            <a:r>
              <a:rPr lang="ko-KR" altLang="en-US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카탈로그 수집 대상 정의 및 데이터 수집</a:t>
            </a:r>
            <a:r>
              <a:rPr lang="en-US" altLang="ko-KR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(Data Source, Data Interface Source)</a:t>
            </a:r>
          </a:p>
          <a:p>
            <a:pPr marL="261938" lvl="1" indent="-171450">
              <a:buFont typeface="Arial" panose="020B0604020202020204" pitchFamily="34" charset="0"/>
              <a:buChar char="•"/>
            </a:pPr>
            <a:r>
              <a:rPr lang="ko-KR" altLang="en-US" sz="1100" b="1" spc="-7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비즈니스 </a:t>
            </a:r>
            <a:r>
              <a:rPr lang="en-US" altLang="ko-KR" sz="1100" b="1" spc="-7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Meta</a:t>
            </a:r>
            <a:r>
              <a:rPr lang="en-US" altLang="ko-KR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IT Meta </a:t>
            </a:r>
            <a:r>
              <a:rPr lang="ko-KR" altLang="en-US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연계 설정</a:t>
            </a:r>
            <a:endParaRPr lang="en-US" altLang="ko-KR" sz="1100" b="1" spc="-7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261938" lvl="1" indent="-171450">
              <a:buFont typeface="Arial" panose="020B0604020202020204" pitchFamily="34" charset="0"/>
              <a:buChar char="•"/>
            </a:pPr>
            <a:r>
              <a:rPr lang="ko-KR" altLang="en-US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시스템 간 연동 환경 구성 </a:t>
            </a:r>
            <a:endParaRPr lang="en-US" altLang="ko-KR" sz="1100" b="1" spc="-7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3FB369-FDBB-609B-8FC9-E195492591AB}"/>
              </a:ext>
            </a:extLst>
          </p:cNvPr>
          <p:cNvSpPr txBox="1"/>
          <p:nvPr/>
        </p:nvSpPr>
        <p:spPr>
          <a:xfrm>
            <a:off x="6393061" y="3028963"/>
            <a:ext cx="2438400" cy="94986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t" anchorCtr="0">
            <a:spAutoFit/>
          </a:bodyPr>
          <a:lstStyle/>
          <a:p>
            <a:r>
              <a:rPr lang="en-US" altLang="ko-KR" sz="12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{SPORTAL for Data Catalog]</a:t>
            </a:r>
          </a:p>
          <a:p>
            <a:pPr marL="261938" lvl="1" indent="-171450">
              <a:buFont typeface="Arial" panose="020B0604020202020204" pitchFamily="34" charset="0"/>
              <a:buChar char="•"/>
            </a:pPr>
            <a:r>
              <a:rPr lang="ko-KR" altLang="en-US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통합 및 연계 테스트</a:t>
            </a:r>
            <a:endParaRPr lang="en-US" altLang="ko-KR" sz="1100" b="1" spc="-7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261938" lvl="1" indent="-171450">
              <a:buFont typeface="Arial" panose="020B0604020202020204" pitchFamily="34" charset="0"/>
              <a:buChar char="•"/>
            </a:pPr>
            <a:r>
              <a:rPr lang="ko-KR" altLang="en-US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사용자</a:t>
            </a:r>
            <a:r>
              <a:rPr lang="en-US" altLang="ko-KR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운영자 교육</a:t>
            </a:r>
            <a:endParaRPr lang="en-US" altLang="ko-KR" sz="1100" b="1" spc="-7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261938" lvl="1" indent="-171450">
              <a:buFont typeface="Arial" panose="020B0604020202020204" pitchFamily="34" charset="0"/>
              <a:buChar char="•"/>
            </a:pPr>
            <a:r>
              <a:rPr lang="ko-KR" altLang="en-US" sz="11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시스템 오픈</a:t>
            </a:r>
            <a:endParaRPr lang="en-US" altLang="ko-KR" sz="1100" b="1" spc="-7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052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[Backup]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솔루션 관련 참고사항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(3/6)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27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1" name="제목 2"/>
          <p:cNvSpPr txBox="1">
            <a:spLocks/>
          </p:cNvSpPr>
          <p:nvPr/>
        </p:nvSpPr>
        <p:spPr bwMode="gray">
          <a:xfrm>
            <a:off x="7490963" y="280137"/>
            <a:ext cx="20705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400" b="0" spc="-60" dirty="0" smtClean="0">
                <a:latin typeface="+mj-ea"/>
                <a:ea typeface="+mj-ea"/>
                <a:cs typeface="+mn-cs"/>
              </a:rPr>
              <a:t>4. </a:t>
            </a:r>
            <a:r>
              <a:rPr kumimoji="0" lang="ko-KR" altLang="en-US" sz="1400" b="0" spc="-60" dirty="0" smtClean="0">
                <a:latin typeface="+mj-ea"/>
                <a:ea typeface="+mj-ea"/>
                <a:cs typeface="+mn-cs"/>
              </a:rPr>
              <a:t>추진 </a:t>
            </a:r>
            <a:r>
              <a:rPr kumimoji="0" lang="ko-KR" altLang="en-US" sz="1400" b="0" spc="-60" dirty="0" err="1" smtClean="0">
                <a:latin typeface="+mj-ea"/>
                <a:ea typeface="+mj-ea"/>
                <a:cs typeface="+mn-cs"/>
              </a:rPr>
              <a:t>로드맵</a:t>
            </a:r>
            <a:endParaRPr kumimoji="0" lang="en-US" altLang="ko-KR" sz="1400" b="0" spc="-60" dirty="0">
              <a:latin typeface="+mj-ea"/>
              <a:ea typeface="+mj-ea"/>
              <a:cs typeface="+mn-cs"/>
            </a:endParaRPr>
          </a:p>
        </p:txBody>
      </p:sp>
      <p:sp>
        <p:nvSpPr>
          <p:cNvPr id="14" name="직사각형 88">
            <a:extLst>
              <a:ext uri="{FF2B5EF4-FFF2-40B4-BE49-F238E27FC236}">
                <a16:creationId xmlns:a16="http://schemas.microsoft.com/office/drawing/2014/main" id="{BAC80AD0-348E-B222-DF31-E574641C88B4}"/>
              </a:ext>
            </a:extLst>
          </p:cNvPr>
          <p:cNvSpPr/>
          <p:nvPr/>
        </p:nvSpPr>
        <p:spPr bwMode="gray">
          <a:xfrm>
            <a:off x="345041" y="1659518"/>
            <a:ext cx="9216471" cy="475715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70" dirty="0">
              <a:solidFill>
                <a:schemeClr val="lt1"/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D128FB-C3AF-122A-D478-8EC0306595A5}"/>
              </a:ext>
            </a:extLst>
          </p:cNvPr>
          <p:cNvSpPr txBox="1"/>
          <p:nvPr/>
        </p:nvSpPr>
        <p:spPr>
          <a:xfrm>
            <a:off x="344487" y="1182803"/>
            <a:ext cx="9217025" cy="29430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altLang="ko-KR" sz="16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  <a:ea typeface="+mn-ea"/>
              </a:rPr>
              <a:t>Step 1 </a:t>
            </a:r>
            <a:r>
              <a:rPr lang="ko-KR" altLang="en-US" sz="16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  <a:ea typeface="+mn-ea"/>
              </a:rPr>
              <a:t>사전 환경 준비</a:t>
            </a:r>
            <a:r>
              <a:rPr lang="en-US" altLang="ko-KR" sz="1600" b="1" spc="-7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600" b="1" spc="-7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b="1" spc="-7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사전 </a:t>
            </a:r>
            <a:r>
              <a:rPr lang="ko-KR" altLang="en-US" sz="16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환경 준비 상세 수행 내용으로 시스템 구축 전까지 수행 완료 필요함</a:t>
            </a:r>
          </a:p>
        </p:txBody>
      </p:sp>
      <p:graphicFrame>
        <p:nvGraphicFramePr>
          <p:cNvPr id="16" name="Table 11">
            <a:extLst>
              <a:ext uri="{FF2B5EF4-FFF2-40B4-BE49-F238E27FC236}">
                <a16:creationId xmlns:a16="http://schemas.microsoft.com/office/drawing/2014/main" id="{208B46AC-5A19-5280-1DC2-2532DDB82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345620"/>
              </p:ext>
            </p:extLst>
          </p:nvPr>
        </p:nvGraphicFramePr>
        <p:xfrm>
          <a:off x="450142" y="1792110"/>
          <a:ext cx="9011401" cy="41757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34156">
                  <a:extLst>
                    <a:ext uri="{9D8B030D-6E8A-4147-A177-3AD203B41FA5}">
                      <a16:colId xmlns:a16="http://schemas.microsoft.com/office/drawing/2014/main" val="2553860042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817760723"/>
                    </a:ext>
                  </a:extLst>
                </a:gridCol>
                <a:gridCol w="4138393">
                  <a:extLst>
                    <a:ext uri="{9D8B030D-6E8A-4147-A177-3AD203B41FA5}">
                      <a16:colId xmlns:a16="http://schemas.microsoft.com/office/drawing/2014/main" val="1910309835"/>
                    </a:ext>
                  </a:extLst>
                </a:gridCol>
                <a:gridCol w="1005672">
                  <a:extLst>
                    <a:ext uri="{9D8B030D-6E8A-4147-A177-3AD203B41FA5}">
                      <a16:colId xmlns:a16="http://schemas.microsoft.com/office/drawing/2014/main" val="723167853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62339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Task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세부 수행 내용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수행 기간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수행 담당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10985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SMETA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환경 구성 및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현행화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사용자 및 조직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현행화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결재 선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현행화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관리 대상 시스템 및 표준사전 구성 매핑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2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단계 시스템 구축 전 까지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GS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리테일 거버넌스 팀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비투엔기술지원팀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가술지원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7339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표준사전 정의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시스템 별 또는 전사 표준 사전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단어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용어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도메인 등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구성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GS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리테일 거버넌스 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0998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IT Meta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정의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관리 대상 시스템의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IT Meta(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모델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테이블 등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구성 및 정의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리테일 거버넌스 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0298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비즈니스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Meta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정의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기 수집 및 적재된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비즈니스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Meta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IT Meta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연계 및 구성내용 정비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리테일 거버넌스 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49681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SDQ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환경 구성 및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현행화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시스템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업무담당자 등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현행화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진단 대상 시스템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 DBMS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현행화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SMETA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연계 설정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GS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리테일 거버넌스 팀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비투엔기술지원팀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가술지원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4292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진단 규칙 적의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도메인 진단규칙 및 코드 진단 규칙 정의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데이터 규칙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구조 진단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표준진단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업무 규칙 정의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리테일 거버넌스 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308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품질 진단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Job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구성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진단 규칙에 따른 진단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Job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구성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품질 진단 진행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리테일 거버넌스 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937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SPORTAL for DA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환경 구성 및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현행화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시스템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 DBMS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등 환경 구성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현행화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및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SMETA, SDQ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연동 구성 정비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시스템 간 연계 설정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GS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리테일 거버넌스 팀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비투엔기술지원팀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가술지원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05098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0F59BC2-440D-AF2C-52A5-53D05571B43D}"/>
              </a:ext>
            </a:extLst>
          </p:cNvPr>
          <p:cNvSpPr txBox="1"/>
          <p:nvPr/>
        </p:nvSpPr>
        <p:spPr>
          <a:xfrm>
            <a:off x="450142" y="6044882"/>
            <a:ext cx="8960993" cy="23890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ko-KR" altLang="en-US" sz="12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사용자 기반 거버넌스 시스템의 정상적인 가동을 위해 </a:t>
            </a:r>
            <a:r>
              <a:rPr lang="en-US" altLang="ko-KR" sz="12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SMETA, SDQ, SPORTAL</a:t>
            </a:r>
            <a:r>
              <a:rPr lang="ko-KR" altLang="en-US" sz="1200" b="1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등의 사전 환경이 필수적으로 선행 및 완료되어야 함</a:t>
            </a:r>
          </a:p>
        </p:txBody>
      </p:sp>
    </p:spTree>
    <p:extLst>
      <p:ext uri="{BB962C8B-B14F-4D97-AF65-F5344CB8AC3E}">
        <p14:creationId xmlns:p14="http://schemas.microsoft.com/office/powerpoint/2010/main" val="95568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[Backup]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솔루션 관련 참고사항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(4/6)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28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1" name="제목 2"/>
          <p:cNvSpPr txBox="1">
            <a:spLocks/>
          </p:cNvSpPr>
          <p:nvPr/>
        </p:nvSpPr>
        <p:spPr bwMode="gray">
          <a:xfrm>
            <a:off x="7490963" y="280137"/>
            <a:ext cx="20705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400" b="0" spc="-60" dirty="0" smtClean="0">
                <a:latin typeface="+mj-ea"/>
                <a:ea typeface="+mj-ea"/>
                <a:cs typeface="+mn-cs"/>
              </a:rPr>
              <a:t>4. </a:t>
            </a:r>
            <a:r>
              <a:rPr kumimoji="0" lang="ko-KR" altLang="en-US" sz="1400" b="0" spc="-60" dirty="0" smtClean="0">
                <a:latin typeface="+mj-ea"/>
                <a:ea typeface="+mj-ea"/>
                <a:cs typeface="+mn-cs"/>
              </a:rPr>
              <a:t>추진 </a:t>
            </a:r>
            <a:r>
              <a:rPr kumimoji="0" lang="ko-KR" altLang="en-US" sz="1400" b="0" spc="-60" dirty="0" err="1" smtClean="0">
                <a:latin typeface="+mj-ea"/>
                <a:ea typeface="+mj-ea"/>
                <a:cs typeface="+mn-cs"/>
              </a:rPr>
              <a:t>로드맵</a:t>
            </a:r>
            <a:endParaRPr kumimoji="0" lang="en-US" altLang="ko-KR" sz="1400" b="0" spc="-60" dirty="0">
              <a:latin typeface="+mj-ea"/>
              <a:ea typeface="+mj-ea"/>
              <a:cs typeface="+mn-cs"/>
            </a:endParaRPr>
          </a:p>
        </p:txBody>
      </p:sp>
      <p:sp>
        <p:nvSpPr>
          <p:cNvPr id="10" name="직사각형 88">
            <a:extLst>
              <a:ext uri="{FF2B5EF4-FFF2-40B4-BE49-F238E27FC236}">
                <a16:creationId xmlns:a16="http://schemas.microsoft.com/office/drawing/2014/main" id="{BAC80AD0-348E-B222-DF31-E574641C88B4}"/>
              </a:ext>
            </a:extLst>
          </p:cNvPr>
          <p:cNvSpPr/>
          <p:nvPr/>
        </p:nvSpPr>
        <p:spPr bwMode="gray">
          <a:xfrm>
            <a:off x="345041" y="1659518"/>
            <a:ext cx="9216471" cy="475715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lt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128FB-C3AF-122A-D478-8EC0306595A5}"/>
              </a:ext>
            </a:extLst>
          </p:cNvPr>
          <p:cNvSpPr txBox="1"/>
          <p:nvPr/>
        </p:nvSpPr>
        <p:spPr>
          <a:xfrm>
            <a:off x="344487" y="1182803"/>
            <a:ext cx="9217025" cy="29430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  <a:ea typeface="+mn-ea"/>
              </a:rPr>
              <a:t>Step 2 </a:t>
            </a:r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  <a:ea typeface="+mn-ea"/>
              </a:rPr>
              <a:t>시스템 설치 및 환경 </a:t>
            </a:r>
            <a:r>
              <a:rPr lang="ko-KR" altLang="en-US" sz="16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  <a:ea typeface="+mn-ea"/>
              </a:rPr>
              <a:t>구성 </a:t>
            </a:r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사용자 </a:t>
            </a:r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기반 거버넌스 시스템 구성 및 환경 설정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08B46AC-5A19-5280-1DC2-2532DDB82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891752"/>
              </p:ext>
            </p:extLst>
          </p:nvPr>
        </p:nvGraphicFramePr>
        <p:xfrm>
          <a:off x="441458" y="1784407"/>
          <a:ext cx="9014400" cy="19862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2553860042"/>
                    </a:ext>
                  </a:extLst>
                </a:gridCol>
                <a:gridCol w="1314000">
                  <a:extLst>
                    <a:ext uri="{9D8B030D-6E8A-4147-A177-3AD203B41FA5}">
                      <a16:colId xmlns:a16="http://schemas.microsoft.com/office/drawing/2014/main" val="817760723"/>
                    </a:ext>
                  </a:extLst>
                </a:gridCol>
                <a:gridCol w="4140000">
                  <a:extLst>
                    <a:ext uri="{9D8B030D-6E8A-4147-A177-3AD203B41FA5}">
                      <a16:colId xmlns:a16="http://schemas.microsoft.com/office/drawing/2014/main" val="1910309835"/>
                    </a:ext>
                  </a:extLst>
                </a:gridCol>
                <a:gridCol w="1004400">
                  <a:extLst>
                    <a:ext uri="{9D8B030D-6E8A-4147-A177-3AD203B41FA5}">
                      <a16:colId xmlns:a16="http://schemas.microsoft.com/office/drawing/2014/main" val="155840348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62339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Task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세부 수행 내용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수행 기간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수행 담당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10985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SPORTAL for Data Catalog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시스템 설치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시스템 설치 환경 준비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시스템 설치 및 인프라 환경 구성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1W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단계 구축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수행팀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7339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환경 설정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SMETA, SDQ, SPORTAL for DA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간 시스템 연동 설정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조직 구성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카탈로그 수집 대상 정의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카탈로그 수집 환경 구성 및 셋업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2W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단계 구축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수행팀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(GS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리테일 거버넌스 팀 지원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0998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Data Catalog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수집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Data Source, Data Interface Source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수집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IT Meta,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비즈니스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Meta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연계 설정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2W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단계 구축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수행팀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02982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5FA5456-EF0C-05B3-CA49-87D25446152B}"/>
              </a:ext>
            </a:extLst>
          </p:cNvPr>
          <p:cNvSpPr txBox="1"/>
          <p:nvPr/>
        </p:nvSpPr>
        <p:spPr>
          <a:xfrm>
            <a:off x="499096" y="4388208"/>
            <a:ext cx="8960993" cy="40510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사용자 기반 거버넌스 시스템 설치 및 환경 구성 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Task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가 주를 이루게 되며 카탈로그 수집 대상 시스템 및 대상의 선정 작업이 사전 확정되어야 함</a:t>
            </a:r>
          </a:p>
        </p:txBody>
      </p:sp>
    </p:spTree>
    <p:extLst>
      <p:ext uri="{BB962C8B-B14F-4D97-AF65-F5344CB8AC3E}">
        <p14:creationId xmlns:p14="http://schemas.microsoft.com/office/powerpoint/2010/main" val="408137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033" y="4591160"/>
            <a:ext cx="2663292" cy="164612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832" y="4591160"/>
            <a:ext cx="1966774" cy="116687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693" y="5170670"/>
            <a:ext cx="2193488" cy="107621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531" y="4591163"/>
            <a:ext cx="2222206" cy="116687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303" y="5102313"/>
            <a:ext cx="2199642" cy="1157247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3744272" y="3100456"/>
            <a:ext cx="2412268" cy="1230367"/>
          </a:xfrm>
          <a:prstGeom prst="roundRect">
            <a:avLst>
              <a:gd name="adj" fmla="val 14551"/>
            </a:avLst>
          </a:prstGeom>
          <a:solidFill>
            <a:schemeClr val="bg1">
              <a:lumMod val="85000"/>
              <a:alpha val="50000"/>
            </a:schemeClr>
          </a:solidFill>
          <a:ln w="6350">
            <a:solidFill>
              <a:srgbClr val="A2A1A1"/>
            </a:solidFill>
            <a:prstDash val="solid"/>
          </a:ln>
        </p:spPr>
        <p:txBody>
          <a:bodyPr rot="0" spcFirstLastPara="0" vertOverflow="overflow" horzOverflow="overflow" vert="horz" wrap="square" lIns="108000" tIns="288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추진 과제 간 선</a:t>
            </a:r>
            <a:r>
              <a: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후행 </a:t>
            </a:r>
            <a:r>
              <a: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관계 및 중요도 등을 고려한 우선순위 도출</a:t>
            </a:r>
            <a:endParaRPr lang="en-US" altLang="ko-KR" sz="1200" b="1" spc="-7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890329" y="3100455"/>
            <a:ext cx="2412268" cy="1230367"/>
          </a:xfrm>
          <a:prstGeom prst="roundRect">
            <a:avLst>
              <a:gd name="adj" fmla="val 12018"/>
            </a:avLst>
          </a:prstGeom>
          <a:solidFill>
            <a:schemeClr val="bg1">
              <a:lumMod val="85000"/>
              <a:alpha val="50000"/>
            </a:schemeClr>
          </a:solidFill>
          <a:ln w="6350">
            <a:solidFill>
              <a:srgbClr val="A2A1A1"/>
            </a:solidFill>
            <a:prstDash val="solid"/>
          </a:ln>
        </p:spPr>
        <p:txBody>
          <a:bodyPr rot="0" spcFirstLastPara="0" vertOverflow="overflow" horzOverflow="overflow" vert="horz" wrap="square" lIns="108000" tIns="288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우선순위에 따른</a:t>
            </a:r>
            <a:r>
              <a: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개선 추진과제 이행 </a:t>
            </a:r>
            <a:r>
              <a:rPr lang="ko-KR" altLang="en-US" sz="1200" b="1" spc="-7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로드맵</a:t>
            </a:r>
            <a:r>
              <a:rPr lang="ko-KR" altLang="en-US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수립</a:t>
            </a:r>
            <a:endParaRPr lang="en-US" altLang="ko-KR" sz="1200" b="1" spc="-7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8215" y="3100456"/>
            <a:ext cx="2412268" cy="1230367"/>
          </a:xfrm>
          <a:prstGeom prst="roundRect">
            <a:avLst>
              <a:gd name="adj" fmla="val 15396"/>
            </a:avLst>
          </a:prstGeom>
          <a:solidFill>
            <a:schemeClr val="bg1">
              <a:lumMod val="85000"/>
              <a:alpha val="50000"/>
            </a:schemeClr>
          </a:solidFill>
          <a:ln w="6350">
            <a:solidFill>
              <a:srgbClr val="A2A1A1"/>
            </a:solidFill>
            <a:prstDash val="solid"/>
          </a:ln>
        </p:spPr>
        <p:txBody>
          <a:bodyPr rot="0" spcFirstLastPara="0" vertOverflow="overflow" horzOverflow="overflow" vert="horz" wrap="square" lIns="108000" tIns="288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현황 분석</a:t>
            </a:r>
            <a:r>
              <a: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 </a:t>
            </a:r>
            <a:r>
              <a: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Needs </a:t>
            </a:r>
            <a:r>
              <a:rPr lang="ko-KR" altLang="en-US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미래 지향성을 고려한 추진과제 도출</a:t>
            </a:r>
            <a:endParaRPr lang="en-US" altLang="ko-KR" sz="1200" b="1" spc="-7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1.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추진 </a:t>
            </a:r>
            <a:r>
              <a:rPr lang="ko-KR" altLang="en-US" sz="2200" b="1" spc="-150" dirty="0" err="1" smtClean="0">
                <a:latin typeface="+mj-ea"/>
                <a:cs typeface="Arial" panose="020B0604020202020204" pitchFamily="34" charset="0"/>
              </a:rPr>
              <a:t>로드맵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 수립 개요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gray">
          <a:xfrm>
            <a:off x="344488" y="800100"/>
            <a:ext cx="9217025" cy="648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08000" tIns="108000" rIns="108000" bIns="10800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fontAlgn="auto" latinLnBrk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kumimoji="0" lang="en-US" altLang="ko-KR" sz="1400" b="1" spc="-7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GS</a:t>
            </a:r>
            <a:r>
              <a:rPr kumimoji="0" lang="ko-KR" altLang="en-US" sz="1400" b="1" spc="-70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리테일</a:t>
            </a:r>
            <a:r>
              <a:rPr kumimoji="0" lang="ko-KR" altLang="en-US" sz="1400" b="1" spc="-7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데이터 거버넌스 고도화를 위한 「</a:t>
            </a:r>
            <a:r>
              <a:rPr kumimoji="0" lang="ko-KR" altLang="en-US" sz="1400" b="1" spc="-70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로드맵</a:t>
            </a:r>
            <a:r>
              <a:rPr kumimoji="0" lang="ko-KR" altLang="en-US" sz="1400" b="1" spc="-7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kumimoji="0" lang="ko-KR" altLang="en-US" sz="1400" b="1" spc="-70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수립」에서는</a:t>
            </a:r>
            <a:r>
              <a:rPr kumimoji="0" lang="ko-KR" altLang="en-US" sz="1400" b="1" spc="-7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안정적이고 효율적인 </a:t>
            </a:r>
            <a:r>
              <a:rPr kumimoji="0" lang="en-US" altLang="ko-KR" sz="1400" b="1" spc="-7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Data Lake</a:t>
            </a:r>
            <a:r>
              <a:rPr kumimoji="0" lang="ko-KR" altLang="en-US" sz="1400" b="1" spc="-7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kumimoji="0" lang="ko-KR" altLang="en-US" sz="1400" b="1" spc="-70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활용성</a:t>
            </a:r>
            <a:r>
              <a:rPr kumimoji="0" lang="ko-KR" altLang="en-US" sz="1400" b="1" spc="-7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제고를 목표로 주요 개선 추진과제를 도출하고 추진과제 이행 </a:t>
            </a:r>
            <a:r>
              <a:rPr kumimoji="0" lang="ko-KR" altLang="en-US" sz="1400" b="1" spc="-70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로드맵을</a:t>
            </a:r>
            <a:r>
              <a:rPr kumimoji="0" lang="ko-KR" altLang="en-US" sz="1400" b="1" spc="-7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제시함</a:t>
            </a:r>
            <a:endParaRPr kumimoji="0" lang="ko-KR" altLang="en-US" sz="1400" b="1" spc="-7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344488" y="1988839"/>
            <a:ext cx="2919722" cy="349999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300" b="1" spc="-7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추진과제 발굴</a:t>
            </a:r>
            <a:r>
              <a:rPr lang="en-US" altLang="ko-KR" sz="1300" b="1" spc="-7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300" b="1" spc="-7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endParaRPr lang="en-US" altLang="ko-KR" sz="1300" b="1" spc="-7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오각형 7"/>
          <p:cNvSpPr/>
          <p:nvPr/>
        </p:nvSpPr>
        <p:spPr>
          <a:xfrm>
            <a:off x="3490545" y="1988839"/>
            <a:ext cx="2919722" cy="349999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300" b="1" spc="-7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추진과제 우선순위 도출</a:t>
            </a:r>
            <a:endParaRPr lang="en-US" altLang="ko-KR" sz="1300" b="1" spc="-7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오각형 9"/>
          <p:cNvSpPr/>
          <p:nvPr/>
        </p:nvSpPr>
        <p:spPr>
          <a:xfrm>
            <a:off x="6636603" y="1988839"/>
            <a:ext cx="2919722" cy="349999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300" b="1" spc="-7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추진과제 이행 </a:t>
            </a:r>
            <a:r>
              <a:rPr lang="ko-KR" altLang="en-US" sz="1300" b="1" spc="-7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로드맵</a:t>
            </a:r>
            <a:r>
              <a:rPr lang="ko-KR" altLang="en-US" sz="1300" b="1" spc="-7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수립</a:t>
            </a:r>
            <a:endParaRPr lang="en-US" altLang="ko-KR" sz="1300" b="1" spc="-7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30" descr="돋보기">
            <a:extLst>
              <a:ext uri="{FF2B5EF4-FFF2-40B4-BE49-F238E27FC236}">
                <a16:creationId xmlns:a16="http://schemas.microsoft.com/office/drawing/2014/main" id="{41C26DBB-718A-4530-AD81-01B0E01AECA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1347149" y="2456892"/>
            <a:ext cx="914400" cy="914400"/>
          </a:xfrm>
          <a:prstGeom prst="rect">
            <a:avLst/>
          </a:prstGeom>
        </p:spPr>
      </p:pic>
      <p:pic>
        <p:nvPicPr>
          <p:cNvPr id="13" name="그래픽 28" descr="워크플로">
            <a:extLst>
              <a:ext uri="{FF2B5EF4-FFF2-40B4-BE49-F238E27FC236}">
                <a16:creationId xmlns:a16="http://schemas.microsoft.com/office/drawing/2014/main" id="{BF4702AB-A611-4DE9-8E83-959A0C054441}"/>
              </a:ext>
            </a:extLst>
          </p:cNvPr>
          <p:cNvPicPr>
            <a:picLocks noChangeAspect="1"/>
          </p:cNvPicPr>
          <p:nvPr/>
        </p:nvPicPr>
        <p:blipFill>
          <a:blip r:embed="rId13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7639264" y="2456892"/>
            <a:ext cx="914400" cy="914400"/>
          </a:xfrm>
          <a:prstGeom prst="rect">
            <a:avLst/>
          </a:prstGeom>
        </p:spPr>
      </p:pic>
      <p:pic>
        <p:nvPicPr>
          <p:cNvPr id="19" name="그래픽 5" descr="검사 목록 RTL">
            <a:extLst>
              <a:ext uri="{FF2B5EF4-FFF2-40B4-BE49-F238E27FC236}">
                <a16:creationId xmlns:a16="http://schemas.microsoft.com/office/drawing/2014/main" id="{D6E92332-4211-4088-9E64-B358DE739802}"/>
              </a:ext>
            </a:extLst>
          </p:cNvPr>
          <p:cNvPicPr>
            <a:picLocks noChangeAspect="1"/>
          </p:cNvPicPr>
          <p:nvPr/>
        </p:nvPicPr>
        <p:blipFill>
          <a:blip r:embed="rId13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93206" y="24568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[Backup]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솔루션 관련 참고사항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(5/6)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29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1" name="제목 2"/>
          <p:cNvSpPr txBox="1">
            <a:spLocks/>
          </p:cNvSpPr>
          <p:nvPr/>
        </p:nvSpPr>
        <p:spPr bwMode="gray">
          <a:xfrm>
            <a:off x="7490963" y="280137"/>
            <a:ext cx="20705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400" b="0" spc="-60" dirty="0" smtClean="0">
                <a:latin typeface="+mj-ea"/>
                <a:ea typeface="+mj-ea"/>
                <a:cs typeface="+mn-cs"/>
              </a:rPr>
              <a:t>4. </a:t>
            </a:r>
            <a:r>
              <a:rPr kumimoji="0" lang="ko-KR" altLang="en-US" sz="1400" b="0" spc="-60" dirty="0" smtClean="0">
                <a:latin typeface="+mj-ea"/>
                <a:ea typeface="+mj-ea"/>
                <a:cs typeface="+mn-cs"/>
              </a:rPr>
              <a:t>추진 </a:t>
            </a:r>
            <a:r>
              <a:rPr kumimoji="0" lang="ko-KR" altLang="en-US" sz="1400" b="0" spc="-60" dirty="0" err="1" smtClean="0">
                <a:latin typeface="+mj-ea"/>
                <a:ea typeface="+mj-ea"/>
                <a:cs typeface="+mn-cs"/>
              </a:rPr>
              <a:t>로드맵</a:t>
            </a:r>
            <a:endParaRPr kumimoji="0" lang="en-US" altLang="ko-KR" sz="1400" b="0" spc="-60" dirty="0">
              <a:latin typeface="+mj-ea"/>
              <a:ea typeface="+mj-ea"/>
              <a:cs typeface="+mn-cs"/>
            </a:endParaRPr>
          </a:p>
        </p:txBody>
      </p:sp>
      <p:sp>
        <p:nvSpPr>
          <p:cNvPr id="14" name="직사각형 88">
            <a:extLst>
              <a:ext uri="{FF2B5EF4-FFF2-40B4-BE49-F238E27FC236}">
                <a16:creationId xmlns:a16="http://schemas.microsoft.com/office/drawing/2014/main" id="{BAC80AD0-348E-B222-DF31-E574641C88B4}"/>
              </a:ext>
            </a:extLst>
          </p:cNvPr>
          <p:cNvSpPr/>
          <p:nvPr/>
        </p:nvSpPr>
        <p:spPr bwMode="gray">
          <a:xfrm>
            <a:off x="345041" y="1659518"/>
            <a:ext cx="9216471" cy="475715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lt1"/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D128FB-C3AF-122A-D478-8EC0306595A5}"/>
              </a:ext>
            </a:extLst>
          </p:cNvPr>
          <p:cNvSpPr txBox="1"/>
          <p:nvPr/>
        </p:nvSpPr>
        <p:spPr>
          <a:xfrm>
            <a:off x="344487" y="1182803"/>
            <a:ext cx="9217025" cy="29430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  <a:ea typeface="+mn-ea"/>
              </a:rPr>
              <a:t>Step 3 </a:t>
            </a:r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  <a:ea typeface="+mn-ea"/>
              </a:rPr>
              <a:t>통합 테스트 및 시스템 </a:t>
            </a:r>
            <a:r>
              <a:rPr lang="ko-KR" altLang="en-US" sz="16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  <a:ea typeface="+mn-ea"/>
              </a:rPr>
              <a:t>오픈</a:t>
            </a:r>
            <a:r>
              <a:rPr lang="ko-KR" altLang="en-US" sz="16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사용자 </a:t>
            </a:r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기반 거버넌스 시스템 테스트 및 시스템 오픈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FA5456-EF0C-05B3-CA49-87D25446152B}"/>
              </a:ext>
            </a:extLst>
          </p:cNvPr>
          <p:cNvSpPr txBox="1"/>
          <p:nvPr/>
        </p:nvSpPr>
        <p:spPr>
          <a:xfrm>
            <a:off x="499096" y="4696633"/>
            <a:ext cx="8960993" cy="23890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사용자 기반 거버넌스 시스템의 정상적인 오픈을 위해 사용자 장려를 위한 정책의 정의가 기능과 함께 구성이 완료되어야 함</a:t>
            </a:r>
          </a:p>
        </p:txBody>
      </p:sp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2812CCA1-622C-1F22-75E6-976762D34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905472"/>
              </p:ext>
            </p:extLst>
          </p:nvPr>
        </p:nvGraphicFramePr>
        <p:xfrm>
          <a:off x="441458" y="1784407"/>
          <a:ext cx="9014400" cy="27482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2553860042"/>
                    </a:ext>
                  </a:extLst>
                </a:gridCol>
                <a:gridCol w="1314000">
                  <a:extLst>
                    <a:ext uri="{9D8B030D-6E8A-4147-A177-3AD203B41FA5}">
                      <a16:colId xmlns:a16="http://schemas.microsoft.com/office/drawing/2014/main" val="817760723"/>
                    </a:ext>
                  </a:extLst>
                </a:gridCol>
                <a:gridCol w="4140000">
                  <a:extLst>
                    <a:ext uri="{9D8B030D-6E8A-4147-A177-3AD203B41FA5}">
                      <a16:colId xmlns:a16="http://schemas.microsoft.com/office/drawing/2014/main" val="1910309835"/>
                    </a:ext>
                  </a:extLst>
                </a:gridCol>
                <a:gridCol w="1004400">
                  <a:extLst>
                    <a:ext uri="{9D8B030D-6E8A-4147-A177-3AD203B41FA5}">
                      <a16:colId xmlns:a16="http://schemas.microsoft.com/office/drawing/2014/main" val="155840348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62339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Task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세부 수행 내용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수행 기간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수행 담당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10985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SPORTAL for Data Catalog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시스템 연계 테스트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SDQ, SMETA, SPORTAL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간 시스템 연동 테스트 케이스 수립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연동 테스트 수행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2W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단계 구축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수행팀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(GS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리테일 거버넌스 팀 지원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7339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통합 테스트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통합테스트 케이스 수립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통합테스트 수행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2W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단계 구축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수행팀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(GS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리테일 거버넌스 팀 지원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0998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사용자 및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100" dirty="0">
                          <a:latin typeface="+mn-ea"/>
                          <a:ea typeface="+mn-ea"/>
                        </a:rPr>
                      </a:b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운영자 교육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사용자 및 운영자 교육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2W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단계 구축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수행팀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(GS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리테일 거버넌스 팀 지원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8224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시스템 오픈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시스템 오픈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단계 구축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수행팀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(GS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리테일 거버넌스 팀 지원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029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40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[Backup]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솔루션 관련 참고사항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(6/6)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30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1" name="제목 2"/>
          <p:cNvSpPr txBox="1">
            <a:spLocks/>
          </p:cNvSpPr>
          <p:nvPr/>
        </p:nvSpPr>
        <p:spPr bwMode="gray">
          <a:xfrm>
            <a:off x="7490963" y="280137"/>
            <a:ext cx="20705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400" b="0" spc="-60" dirty="0" smtClean="0">
                <a:latin typeface="+mj-ea"/>
                <a:ea typeface="+mj-ea"/>
                <a:cs typeface="+mn-cs"/>
              </a:rPr>
              <a:t>4. </a:t>
            </a:r>
            <a:r>
              <a:rPr kumimoji="0" lang="ko-KR" altLang="en-US" sz="1400" b="0" spc="-60" dirty="0" smtClean="0">
                <a:latin typeface="+mj-ea"/>
                <a:ea typeface="+mj-ea"/>
                <a:cs typeface="+mn-cs"/>
              </a:rPr>
              <a:t>추진 </a:t>
            </a:r>
            <a:r>
              <a:rPr kumimoji="0" lang="ko-KR" altLang="en-US" sz="1400" b="0" spc="-60" dirty="0" err="1" smtClean="0">
                <a:latin typeface="+mj-ea"/>
                <a:ea typeface="+mj-ea"/>
                <a:cs typeface="+mn-cs"/>
              </a:rPr>
              <a:t>로드맵</a:t>
            </a:r>
            <a:endParaRPr kumimoji="0" lang="en-US" altLang="ko-KR" sz="1400" b="0" spc="-60" dirty="0">
              <a:latin typeface="+mj-ea"/>
              <a:ea typeface="+mj-ea"/>
              <a:cs typeface="+mn-cs"/>
            </a:endParaRPr>
          </a:p>
        </p:txBody>
      </p:sp>
      <p:sp>
        <p:nvSpPr>
          <p:cNvPr id="10" name="직사각형 88">
            <a:extLst>
              <a:ext uri="{FF2B5EF4-FFF2-40B4-BE49-F238E27FC236}">
                <a16:creationId xmlns:a16="http://schemas.microsoft.com/office/drawing/2014/main" id="{BAC80AD0-348E-B222-DF31-E574641C88B4}"/>
              </a:ext>
            </a:extLst>
          </p:cNvPr>
          <p:cNvSpPr/>
          <p:nvPr/>
        </p:nvSpPr>
        <p:spPr bwMode="gray">
          <a:xfrm>
            <a:off x="345041" y="1659518"/>
            <a:ext cx="9216471" cy="475715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 dirty="0">
              <a:solidFill>
                <a:schemeClr val="lt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128FB-C3AF-122A-D478-8EC0306595A5}"/>
              </a:ext>
            </a:extLst>
          </p:cNvPr>
          <p:cNvSpPr txBox="1"/>
          <p:nvPr/>
        </p:nvSpPr>
        <p:spPr>
          <a:xfrm>
            <a:off x="344487" y="1168953"/>
            <a:ext cx="9217025" cy="32200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ko-KR" altLang="en-US" b="1" spc="-1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사용자 기반 거버넌스 시스템 구축을 위한 사전 고려사항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812CCA1-622C-1F22-75E6-976762D34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651300"/>
              </p:ext>
            </p:extLst>
          </p:nvPr>
        </p:nvGraphicFramePr>
        <p:xfrm>
          <a:off x="441457" y="1784407"/>
          <a:ext cx="8960993" cy="22301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64676">
                  <a:extLst>
                    <a:ext uri="{9D8B030D-6E8A-4147-A177-3AD203B41FA5}">
                      <a16:colId xmlns:a16="http://schemas.microsoft.com/office/drawing/2014/main" val="2553860042"/>
                    </a:ext>
                  </a:extLst>
                </a:gridCol>
                <a:gridCol w="4730045">
                  <a:extLst>
                    <a:ext uri="{9D8B030D-6E8A-4147-A177-3AD203B41FA5}">
                      <a16:colId xmlns:a16="http://schemas.microsoft.com/office/drawing/2014/main" val="1558403488"/>
                    </a:ext>
                  </a:extLst>
                </a:gridCol>
                <a:gridCol w="2166272">
                  <a:extLst>
                    <a:ext uri="{9D8B030D-6E8A-4147-A177-3AD203B41FA5}">
                      <a16:colId xmlns:a16="http://schemas.microsoft.com/office/drawing/2014/main" val="162339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고려 사항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세부 내용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109858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IT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Meta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 구성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사용자 기반 거버넌스 시스템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Contents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의 완전성을 위해서는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SMETA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를 통한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IT Meta(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표준사전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메타데이터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의 구성이 사전에 완료되어야 함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표준사전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메타데이터가 구성이 되지 않을 경우 수집된 카탈로그 정보와 연계된 메타정보의 부실로 사용자 활용성이 크게 저하될 수 있음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단계 사업 이후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단계 구축전까지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GS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리테일 거버넌스팀 주도하에 구성 및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현행화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완료 필요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733916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비즈니스 </a:t>
                      </a: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Meta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환경 구성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단계 사업을 통해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비즈니스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Meta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Contents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가 구축되고 사용자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조직 및 역할 구성이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차 정의되나 지속적인 </a:t>
                      </a:r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현행화를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통해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비즈니스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Meta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IT Meta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의 연계 구성 및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현행화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필요함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또한 조직 별 역할의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현행화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및 이와 관련된 결재선의 정비 역시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현행화되어야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함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029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2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4.4. </a:t>
            </a:r>
            <a:r>
              <a:rPr lang="ko-KR" altLang="en-US" sz="2200" b="1" spc="-150" dirty="0">
                <a:latin typeface="+mj-ea"/>
                <a:cs typeface="Arial" panose="020B0604020202020204" pitchFamily="34" charset="0"/>
              </a:rPr>
              <a:t>추진과제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주요 요건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–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솔루션 外 요구사항 명세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(1/3)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31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1" name="제목 2"/>
          <p:cNvSpPr txBox="1">
            <a:spLocks/>
          </p:cNvSpPr>
          <p:nvPr/>
        </p:nvSpPr>
        <p:spPr bwMode="gray">
          <a:xfrm>
            <a:off x="7490963" y="280137"/>
            <a:ext cx="20705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400" b="0" spc="-60" dirty="0" smtClean="0">
                <a:latin typeface="+mj-ea"/>
                <a:ea typeface="+mj-ea"/>
                <a:cs typeface="+mn-cs"/>
              </a:rPr>
              <a:t>4. </a:t>
            </a:r>
            <a:r>
              <a:rPr kumimoji="0" lang="ko-KR" altLang="en-US" sz="1400" b="0" spc="-60" dirty="0" smtClean="0">
                <a:latin typeface="+mj-ea"/>
                <a:ea typeface="+mj-ea"/>
                <a:cs typeface="+mn-cs"/>
              </a:rPr>
              <a:t>추진 </a:t>
            </a:r>
            <a:r>
              <a:rPr kumimoji="0" lang="ko-KR" altLang="en-US" sz="1400" b="0" spc="-60" dirty="0" err="1" smtClean="0">
                <a:latin typeface="+mj-ea"/>
                <a:ea typeface="+mj-ea"/>
                <a:cs typeface="+mn-cs"/>
              </a:rPr>
              <a:t>로드맵</a:t>
            </a:r>
            <a:endParaRPr kumimoji="0" lang="en-US" altLang="ko-KR" sz="1400" b="0" spc="-60" dirty="0">
              <a:latin typeface="+mj-ea"/>
              <a:ea typeface="+mj-ea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573849"/>
              </p:ext>
            </p:extLst>
          </p:nvPr>
        </p:nvGraphicFramePr>
        <p:xfrm>
          <a:off x="333449" y="961746"/>
          <a:ext cx="9228067" cy="5445828"/>
        </p:xfrm>
        <a:graphic>
          <a:graphicData uri="http://schemas.openxmlformats.org/drawingml/2006/table">
            <a:tbl>
              <a:tblPr/>
              <a:tblGrid>
                <a:gridCol w="1379191">
                  <a:extLst>
                    <a:ext uri="{9D8B030D-6E8A-4147-A177-3AD203B41FA5}">
                      <a16:colId xmlns:a16="http://schemas.microsoft.com/office/drawing/2014/main" val="414514106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21544069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68314276"/>
                    </a:ext>
                  </a:extLst>
                </a:gridCol>
                <a:gridCol w="5976668">
                  <a:extLst>
                    <a:ext uri="{9D8B030D-6E8A-4147-A177-3AD203B41FA5}">
                      <a16:colId xmlns:a16="http://schemas.microsoft.com/office/drawing/2014/main" val="3486892913"/>
                    </a:ext>
                  </a:extLst>
                </a:gridCol>
              </a:tblGrid>
              <a:tr h="269666">
                <a:tc gridSpan="3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구분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주요내용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880">
                <a:tc rowSpan="2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거버넌스 시스템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연계 강화</a:t>
                      </a:r>
                      <a:endParaRPr lang="ko-KR" altLang="en-US" sz="1000" b="0" i="1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</a:t>
                      </a:r>
                      <a:r>
                        <a:rPr lang="en-US" altLang="ko-KR" sz="11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 정보 동기화</a:t>
                      </a:r>
                      <a:endParaRPr lang="en-US" altLang="ko-KR" sz="1100" b="1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조직정보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 사용자 관련 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원천정보에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대한 실시간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/Batch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 동기화 방안 협의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검토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설계</a:t>
                      </a:r>
                    </a:p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 거버넌스 포털과 사용자 정보 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원천시스템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간 사용자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 정보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동기화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I/F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개발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 정보에 대한 데이터 포털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내 적용 처리 반영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권한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조직 적용 등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469546"/>
                  </a:ext>
                </a:extLst>
              </a:tr>
              <a:tr h="946880">
                <a:tc v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000" b="0" i="1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90000" marB="9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GRIT CSR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 정보 동기화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작업요청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관리시스템인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GRIT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생성되는 데이터거버넌스 관련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CSR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요청 정보 동기화 방안 협의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검토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설계</a:t>
                      </a:r>
                      <a:endParaRPr lang="en-US" altLang="ko-KR" sz="1100" b="0" i="0" u="none" strike="noStrik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 거버넌스 포털과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GRIT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간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동기화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CSR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요청 정보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I/F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개발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CSR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요청 정보에 대한 데이터 포털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내 적용 처리 반영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진행현황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조회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연계참조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397708"/>
                  </a:ext>
                </a:extLst>
              </a:tr>
              <a:tr h="463156">
                <a:tc rowSpan="7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용어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Service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구축</a:t>
                      </a:r>
                      <a:endParaRPr lang="ko-KR" altLang="en-US" sz="1000" b="0" i="1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페이지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관리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 용어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서비스 사용을 위한 사용자 관리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9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9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거버넌스 포털을 통한 검색 서비스가 우선 고려대상이나</a:t>
                      </a:r>
                      <a:r>
                        <a:rPr lang="en-US" altLang="ko-KR" sz="9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별도 서비스</a:t>
                      </a:r>
                      <a:r>
                        <a:rPr lang="ko-KR" altLang="en-US" sz="9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운영 시</a:t>
                      </a:r>
                      <a:r>
                        <a:rPr lang="en-US" altLang="ko-KR" sz="9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GS</a:t>
                      </a:r>
                      <a:r>
                        <a:rPr lang="ko-KR" altLang="en-US" sz="9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리테일</a:t>
                      </a:r>
                      <a:r>
                        <a:rPr lang="ko-KR" altLang="en-US" sz="9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SSO </a:t>
                      </a:r>
                      <a:r>
                        <a:rPr lang="ko-KR" altLang="en-US" sz="9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연동요</a:t>
                      </a:r>
                      <a:endParaRPr lang="en-US" altLang="ko-KR" sz="900" b="0" i="0" u="none" strike="noStrike" kern="1200" spc="-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96901"/>
                  </a:ext>
                </a:extLst>
              </a:tr>
              <a:tr h="471218">
                <a:tc v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/>
                </a:tc>
                <a:tc rowSpan="3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용어 관리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용어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등록요청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등록되어 있지 않은 신규 용어에 대한 요청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요청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처리 현황 제공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250525"/>
                  </a:ext>
                </a:extLst>
              </a:tr>
              <a:tr h="471218">
                <a:tc v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/>
                </a:tc>
                <a:tc vMerge="1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용어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등록승인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용어에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대한 신규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등록 및 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검토승인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용어 등록 시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 등록된 용어에 대한 사전 검색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필터링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신청중인 용어 포함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655907"/>
                  </a:ext>
                </a:extLst>
              </a:tr>
              <a:tr h="471218">
                <a:tc v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/>
                </a:tc>
                <a:tc vMerge="1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용어 변경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기등록된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용어에 대한 변경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설명이 부족한 경우 사용자에 의한 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보완설명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추가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923290"/>
                  </a:ext>
                </a:extLst>
              </a:tr>
              <a:tr h="471218">
                <a:tc v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용어 검색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용어 검색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상세조회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용어 검색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효율적인 검색 방식은 설계 전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리테일과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협의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용어 상세정보 조회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84804"/>
                  </a:ext>
                </a:extLst>
              </a:tr>
              <a:tr h="463156">
                <a:tc v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 기능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통계 등 추가 기능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다수 검색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조회된 용어 랭킹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신규 등록 용어 표출 등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231298"/>
                  </a:ext>
                </a:extLst>
              </a:tr>
              <a:tr h="471218">
                <a:tc v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용어집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초기구축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 거버넌스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 분석 및 기타 주요 데이터 용어집 작성 → 서비스 초기데이터로 활용</a:t>
                      </a:r>
                      <a:endParaRPr lang="en-US" altLang="ko-KR" sz="1100" b="0" i="0" u="none" strike="noStrike" kern="1200" spc="-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용어집 작성 대상 분류 등에 대한 세부사항은 별도 협의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395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91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4.4. </a:t>
            </a:r>
            <a:r>
              <a:rPr lang="ko-KR" altLang="en-US" sz="2200" b="1" spc="-150" dirty="0">
                <a:latin typeface="+mj-ea"/>
                <a:cs typeface="Arial" panose="020B0604020202020204" pitchFamily="34" charset="0"/>
              </a:rPr>
              <a:t>추진과제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주요 요건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–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솔루션 外 요구사항 명세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(2/3)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32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1" name="제목 2"/>
          <p:cNvSpPr txBox="1">
            <a:spLocks/>
          </p:cNvSpPr>
          <p:nvPr/>
        </p:nvSpPr>
        <p:spPr bwMode="gray">
          <a:xfrm>
            <a:off x="7490963" y="280137"/>
            <a:ext cx="20705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400" b="0" spc="-60" dirty="0" smtClean="0">
                <a:latin typeface="+mj-ea"/>
                <a:ea typeface="+mj-ea"/>
                <a:cs typeface="+mn-cs"/>
              </a:rPr>
              <a:t>4. </a:t>
            </a:r>
            <a:r>
              <a:rPr kumimoji="0" lang="ko-KR" altLang="en-US" sz="1400" b="0" spc="-60" dirty="0" smtClean="0">
                <a:latin typeface="+mj-ea"/>
                <a:ea typeface="+mj-ea"/>
                <a:cs typeface="+mn-cs"/>
              </a:rPr>
              <a:t>추진 </a:t>
            </a:r>
            <a:r>
              <a:rPr kumimoji="0" lang="ko-KR" altLang="en-US" sz="1400" b="0" spc="-60" dirty="0" err="1" smtClean="0">
                <a:latin typeface="+mj-ea"/>
                <a:ea typeface="+mj-ea"/>
                <a:cs typeface="+mn-cs"/>
              </a:rPr>
              <a:t>로드맵</a:t>
            </a:r>
            <a:endParaRPr kumimoji="0" lang="en-US" altLang="ko-KR" sz="1400" b="0" spc="-60" dirty="0">
              <a:latin typeface="+mj-ea"/>
              <a:ea typeface="+mj-ea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122350"/>
              </p:ext>
            </p:extLst>
          </p:nvPr>
        </p:nvGraphicFramePr>
        <p:xfrm>
          <a:off x="333449" y="961750"/>
          <a:ext cx="9228067" cy="5470716"/>
        </p:xfrm>
        <a:graphic>
          <a:graphicData uri="http://schemas.openxmlformats.org/drawingml/2006/table">
            <a:tbl>
              <a:tblPr/>
              <a:tblGrid>
                <a:gridCol w="1631219">
                  <a:extLst>
                    <a:ext uri="{9D8B030D-6E8A-4147-A177-3AD203B41FA5}">
                      <a16:colId xmlns:a16="http://schemas.microsoft.com/office/drawing/2014/main" val="4145141060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3215440695"/>
                    </a:ext>
                  </a:extLst>
                </a:gridCol>
                <a:gridCol w="5976668">
                  <a:extLst>
                    <a:ext uri="{9D8B030D-6E8A-4147-A177-3AD203B41FA5}">
                      <a16:colId xmlns:a16="http://schemas.microsoft.com/office/drawing/2014/main" val="3486892913"/>
                    </a:ext>
                  </a:extLst>
                </a:gridCol>
              </a:tblGrid>
              <a:tr h="263745"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구분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주요내용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766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 Lake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관리체계 고도화</a:t>
                      </a:r>
                      <a:endParaRPr lang="ko-KR" altLang="en-US" sz="1000" b="0" i="1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원천데이터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변경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공유 대응 방안 상세화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공통</a:t>
                      </a:r>
                      <a:r>
                        <a:rPr lang="en-US" altLang="ko-KR" sz="11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1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내부 수립 중인 「</a:t>
                      </a:r>
                      <a:r>
                        <a:rPr lang="ko-KR" altLang="en-US" sz="1100" b="1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정보계</a:t>
                      </a:r>
                      <a:r>
                        <a:rPr lang="ko-KR" altLang="en-US" sz="11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마스터 플랜」 결과를 참조하여 관리체계 상세</a:t>
                      </a:r>
                      <a:r>
                        <a:rPr lang="en-US" altLang="ko-KR" sz="11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고도화</a:t>
                      </a:r>
                    </a:p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원천 변경에 따른 원천 시스템 관리자로 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부터의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공유방안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구체화</a:t>
                      </a:r>
                    </a:p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변경사항에 대한 조치 등 관련 상세 프로세스 및 지침 수립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083481"/>
                  </a:ext>
                </a:extLst>
              </a:tr>
              <a:tr h="421446">
                <a:tc v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000" b="0" i="1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90000" marB="9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관리체계 보안관리 방안 상세화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데이터플랫폼본부 상황에 최적화된 보안관리 상세 프로세스 및 지침 수립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480897"/>
                  </a:ext>
                </a:extLst>
              </a:tr>
              <a:tr h="421446">
                <a:tc v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000" b="0" i="1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90000" marB="9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영역에 대한 데이터 관리체계 수립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 영역의 테이블에 대한 사용 여부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오너쉽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라이프 사이클 등 관리체계 수립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563960"/>
                  </a:ext>
                </a:extLst>
              </a:tr>
              <a:tr h="886661"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 Lake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표준화 및 적용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확산</a:t>
                      </a:r>
                      <a:endParaRPr lang="ko-KR" altLang="en-US" sz="1000" b="0" i="1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IT</a:t>
                      </a:r>
                      <a:r>
                        <a:rPr lang="ko-KR" altLang="en-US" sz="11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 메타 사전 구축</a:t>
                      </a:r>
                      <a:endParaRPr lang="en-US" altLang="ko-KR" sz="1100" b="1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spc="-70" dirty="0" smtClean="0"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ko-KR" altLang="en-US" sz="1100" b="1" spc="-70" dirty="0" smtClean="0">
                          <a:latin typeface="맑은 고딕" panose="020B0503020000020004" pitchFamily="50" charset="-127"/>
                          <a:ea typeface="+mn-ea"/>
                        </a:rPr>
                        <a:t>공통</a:t>
                      </a:r>
                      <a:r>
                        <a:rPr lang="en-US" altLang="ko-KR" sz="1100" b="1" spc="-70" dirty="0" smtClean="0">
                          <a:latin typeface="맑은 고딕" panose="020B0503020000020004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1100" b="1" spc="-70" dirty="0" smtClean="0">
                          <a:latin typeface="맑은 고딕" panose="020B0503020000020004" pitchFamily="50" charset="-127"/>
                          <a:ea typeface="+mn-ea"/>
                        </a:rPr>
                        <a:t>내부 수립 중인 「</a:t>
                      </a:r>
                      <a:r>
                        <a:rPr lang="ko-KR" altLang="en-US" sz="1100" b="1" spc="-70" dirty="0" err="1" smtClean="0">
                          <a:latin typeface="맑은 고딕" panose="020B0503020000020004" pitchFamily="50" charset="-127"/>
                          <a:ea typeface="+mn-ea"/>
                        </a:rPr>
                        <a:t>정보계</a:t>
                      </a:r>
                      <a:r>
                        <a:rPr lang="ko-KR" altLang="en-US" sz="1100" b="1" spc="-70" dirty="0" smtClean="0">
                          <a:latin typeface="맑은 고딕" panose="020B0503020000020004" pitchFamily="50" charset="-127"/>
                          <a:ea typeface="+mn-ea"/>
                        </a:rPr>
                        <a:t> 마스터 플랜」 결과를 참조하여 표준 확대 대상 및 세부 방안 마련</a:t>
                      </a:r>
                      <a:endParaRPr lang="en-US" altLang="ko-KR" sz="1100" b="1" spc="-7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Data Lake IT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 메타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단어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도메인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용어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사전 확대 구축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Data Lake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 공동 영역 테이블에 대한 표준 적용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기존 테이블에 대한 표준화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 변경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따른 영향도 분석 및 표준 적용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454028"/>
                  </a:ext>
                </a:extLst>
              </a:tr>
              <a:tr h="1060131">
                <a:tc rowSpan="2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모델 현행화</a:t>
                      </a:r>
                      <a:endParaRPr lang="ko-KR" altLang="en-US" sz="1000" b="0" i="1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 모델 현행화</a:t>
                      </a:r>
                      <a:endParaRPr lang="en-US" altLang="ko-KR" sz="1100" b="1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공통</a:t>
                      </a:r>
                      <a:r>
                        <a:rPr lang="en-US" altLang="ko-KR" sz="11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1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내부 수립 중인 「</a:t>
                      </a:r>
                      <a:r>
                        <a:rPr lang="ko-KR" altLang="en-US" sz="1100" b="1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정보계</a:t>
                      </a:r>
                      <a:r>
                        <a:rPr lang="ko-KR" altLang="en-US" sz="11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마스터 플랜」 결과를 참조하여 </a:t>
                      </a:r>
                      <a:r>
                        <a:rPr lang="ko-KR" altLang="en-US" sz="1100" b="1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정보계</a:t>
                      </a:r>
                      <a:r>
                        <a:rPr lang="ko-KR" altLang="en-US" sz="11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모델 관리 확대 대상 및 세부 방안 마련</a:t>
                      </a:r>
                    </a:p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정보계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Data Lake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 중요도가 높은 영역에 대한 모델 현행화 대상 선정</a:t>
                      </a:r>
                    </a:p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주요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대한 데이터 모델 일괄 현행화</a:t>
                      </a:r>
                    </a:p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지속적인 현행화 관리방안 제시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107070"/>
                  </a:ext>
                </a:extLst>
              </a:tr>
              <a:tr h="886661">
                <a:tc v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50" b="0" i="1" u="sng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44000" marB="14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모델 </a:t>
                      </a:r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연계관리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컬럼 정보를 수집하는 카탈로그 정보 수집 엔진 적용</a:t>
                      </a:r>
                    </a:p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 모델 관리용 모델 통합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Repository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구성</a:t>
                      </a:r>
                    </a:p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 모델 등록 요청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승인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활용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유지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 관련 프로세스 적용 </a:t>
                      </a:r>
                    </a:p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모델링 툴 연계 기능 제공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655120"/>
                  </a:ext>
                </a:extLst>
              </a:tr>
              <a:tr h="831968"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비즈니스 용어 구축 확대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전사</a:t>
                      </a:r>
                      <a:r>
                        <a:rPr lang="en-US" altLang="ko-KR" sz="11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/BU </a:t>
                      </a:r>
                      <a:r>
                        <a:rPr lang="ko-KR" altLang="en-US" sz="11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 비즈니스 용어 구축 확대</a:t>
                      </a:r>
                      <a:endParaRPr lang="en-US" altLang="ko-KR" sz="1100" b="1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i="0" u="none" strike="noStrike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1" i="0" u="none" strike="noStrike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공통</a:t>
                      </a:r>
                      <a:r>
                        <a:rPr lang="en-US" altLang="ko-KR" sz="1100" b="1" i="0" u="none" strike="noStrike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100" b="1" i="0" u="none" strike="noStrike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내부 수립 중인 「</a:t>
                      </a:r>
                      <a:r>
                        <a:rPr lang="ko-KR" altLang="en-US" sz="1100" b="1" i="0" u="none" strike="noStrike" kern="12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정보계</a:t>
                      </a:r>
                      <a:r>
                        <a:rPr lang="ko-KR" altLang="en-US" sz="1100" b="1" i="0" u="none" strike="noStrike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마스터 플랜」 결과를 참조하여 비즈니스 용어 구축 확대</a:t>
                      </a:r>
                    </a:p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비즈니스 용어 분류체계</a:t>
                      </a:r>
                      <a:r>
                        <a:rPr lang="en-US" altLang="ko-KR" sz="11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적용범위</a:t>
                      </a:r>
                      <a:r>
                        <a:rPr lang="en-US" altLang="ko-KR" sz="11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정의</a:t>
                      </a:r>
                      <a:r>
                        <a:rPr lang="en-US" altLang="ko-KR" sz="11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오너 등 상세화 및 지표의 경우 </a:t>
                      </a:r>
                      <a:r>
                        <a:rPr lang="ko-KR" altLang="en-US" sz="1100" b="0" i="0" u="none" strike="noStrike" kern="1200" spc="-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산출기준</a:t>
                      </a:r>
                      <a:r>
                        <a:rPr lang="en-US" altLang="ko-KR" sz="11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spc="-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산출식</a:t>
                      </a:r>
                      <a:r>
                        <a:rPr lang="en-US" altLang="ko-KR" sz="11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SQL </a:t>
                      </a:r>
                      <a:r>
                        <a:rPr lang="ko-KR" altLang="en-US" sz="11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</a:t>
                      </a:r>
                      <a:endParaRPr lang="en-US" altLang="ko-KR" sz="1100" b="0" i="0" u="none" strike="noStrike" kern="1200" spc="-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SMETA 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비즈니스 표준에 등록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11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현업이 참여하는 전사 </a:t>
                      </a:r>
                      <a:r>
                        <a:rPr lang="en-US" altLang="ko-KR" sz="11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TFT </a:t>
                      </a:r>
                      <a:r>
                        <a:rPr lang="ko-KR" altLang="en-US" sz="11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구성</a:t>
                      </a:r>
                      <a:r>
                        <a:rPr lang="en-US" altLang="ko-KR" sz="11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1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운영 필수</a:t>
                      </a:r>
                      <a:endParaRPr lang="en-US" altLang="ko-KR" sz="1100" b="1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998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68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4.4. </a:t>
            </a:r>
            <a:r>
              <a:rPr lang="ko-KR" altLang="en-US" sz="2200" b="1" spc="-150" dirty="0">
                <a:latin typeface="+mj-ea"/>
                <a:cs typeface="Arial" panose="020B0604020202020204" pitchFamily="34" charset="0"/>
              </a:rPr>
              <a:t>추진과제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주요 요건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–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솔루션 外 요구사항 명세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(3/3)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33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1" name="제목 2"/>
          <p:cNvSpPr txBox="1">
            <a:spLocks/>
          </p:cNvSpPr>
          <p:nvPr/>
        </p:nvSpPr>
        <p:spPr bwMode="gray">
          <a:xfrm>
            <a:off x="7490963" y="280137"/>
            <a:ext cx="20705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400" b="0" spc="-60" dirty="0" smtClean="0">
                <a:latin typeface="+mj-ea"/>
                <a:ea typeface="+mj-ea"/>
                <a:cs typeface="+mn-cs"/>
              </a:rPr>
              <a:t>4. </a:t>
            </a:r>
            <a:r>
              <a:rPr kumimoji="0" lang="ko-KR" altLang="en-US" sz="1400" b="0" spc="-60" dirty="0" smtClean="0">
                <a:latin typeface="+mj-ea"/>
                <a:ea typeface="+mj-ea"/>
                <a:cs typeface="+mn-cs"/>
              </a:rPr>
              <a:t>추진 </a:t>
            </a:r>
            <a:r>
              <a:rPr kumimoji="0" lang="ko-KR" altLang="en-US" sz="1400" b="0" spc="-60" dirty="0" err="1" smtClean="0">
                <a:latin typeface="+mj-ea"/>
                <a:ea typeface="+mj-ea"/>
                <a:cs typeface="+mn-cs"/>
              </a:rPr>
              <a:t>로드맵</a:t>
            </a:r>
            <a:endParaRPr kumimoji="0" lang="en-US" altLang="ko-KR" sz="1400" b="0" spc="-60" dirty="0">
              <a:latin typeface="+mj-ea"/>
              <a:ea typeface="+mj-ea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637120"/>
              </p:ext>
            </p:extLst>
          </p:nvPr>
        </p:nvGraphicFramePr>
        <p:xfrm>
          <a:off x="333449" y="961746"/>
          <a:ext cx="9228067" cy="2879880"/>
        </p:xfrm>
        <a:graphic>
          <a:graphicData uri="http://schemas.openxmlformats.org/drawingml/2006/table">
            <a:tbl>
              <a:tblPr/>
              <a:tblGrid>
                <a:gridCol w="1631219">
                  <a:extLst>
                    <a:ext uri="{9D8B030D-6E8A-4147-A177-3AD203B41FA5}">
                      <a16:colId xmlns:a16="http://schemas.microsoft.com/office/drawing/2014/main" val="4145141060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3215440695"/>
                    </a:ext>
                  </a:extLst>
                </a:gridCol>
                <a:gridCol w="5976668">
                  <a:extLst>
                    <a:ext uri="{9D8B030D-6E8A-4147-A177-3AD203B41FA5}">
                      <a16:colId xmlns:a16="http://schemas.microsoft.com/office/drawing/2014/main" val="348689291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구분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주요내용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데이터 표준화</a:t>
                      </a:r>
                      <a:endParaRPr lang="ko-KR" altLang="en-US" sz="1000" b="0" i="1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90000" marB="9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카탈로그 코드 통합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표준화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90000" marB="9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 카탈로그 코드 통합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표준화</a:t>
                      </a:r>
                    </a:p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 상품 카탈로그와 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기간계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정보계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旣사용 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상품코드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매핑 관리</a:t>
                      </a:r>
                    </a:p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 데이터 등 전사 마스터데이터 관리 프로세스 정립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(R&amp;R,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프로세스 등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2000" marR="72000" marT="90000" marB="9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56396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 Lake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운영체계 수립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90000" marB="9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GS</a:t>
                      </a:r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리테일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 Lake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개발 환경 및 유형 분석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90000" marB="9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Data Lake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개발 환경 분석</a:t>
                      </a:r>
                    </a:p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Data Lake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개발 유형 분석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ETL, Batch Job, Query, Table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관련 작업 등</a:t>
                      </a:r>
                    </a:p>
                  </a:txBody>
                  <a:tcPr marL="72000" marR="72000" marT="90000" marB="9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1070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50" b="0" i="1" u="sng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44000" marB="14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GS</a:t>
                      </a:r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리테일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데이트레이크 개발 프로세스 분석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90000" marB="9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개발 요청 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분터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분석결과 활용 까지 일련의 프로세스에 대한 현황 및 이슈 분석</a:t>
                      </a:r>
                    </a:p>
                  </a:txBody>
                  <a:tcPr marL="72000" marR="72000" marT="90000" marB="9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1075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indent="0"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50" b="0" i="1" u="sng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44000" marB="14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 Lake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개발 운영체계 수립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90000" marB="9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개발 프로세스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담당자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R&amp;R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</a:t>
                      </a:r>
                    </a:p>
                  </a:txBody>
                  <a:tcPr marL="72000" marR="72000" marT="90000" marB="9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655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23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838575" y="6641136"/>
            <a:ext cx="2228850" cy="133178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AF96CA-1FDE-40DA-8DFE-883B9DE1FC5E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8655" y="3426714"/>
            <a:ext cx="3600000" cy="4343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1848490-819C-43C2-BF61-CA82F46D6CFE}"/>
              </a:ext>
            </a:extLst>
          </p:cNvPr>
          <p:cNvSpPr/>
          <p:nvPr/>
        </p:nvSpPr>
        <p:spPr>
          <a:xfrm>
            <a:off x="1279213" y="1645870"/>
            <a:ext cx="4501879" cy="2236954"/>
          </a:xfrm>
          <a:prstGeom prst="rect">
            <a:avLst/>
          </a:prstGeom>
        </p:spPr>
        <p:txBody>
          <a:bodyPr wrap="square" lIns="72000" tIns="36000" rIns="7200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AutoNum type="arabi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추진 </a:t>
            </a:r>
            <a:r>
              <a:rPr kumimoji="1" lang="ko-KR" altLang="en-US" sz="1600" b="1" i="0" u="none" strike="noStrike" kern="0" cap="none" spc="-7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로드맵</a:t>
            </a: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수립 개요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AutoNum type="arabicPeriod"/>
              <a:tabLst/>
              <a:defRPr/>
            </a:pPr>
            <a:r>
              <a:rPr lang="ko-KR" altLang="en-US" sz="1600" b="1" kern="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추진 과제 종합</a:t>
            </a:r>
            <a:endParaRPr lang="en-US" altLang="ko-KR" sz="1600" b="1" kern="0" spc="-7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AutoNum type="arabi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추진 과제 정의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AutoNum type="arabicPeriod"/>
              <a:tabLst/>
              <a:defRPr/>
            </a:pPr>
            <a:r>
              <a:rPr lang="ko-KR" altLang="en-US" sz="1600" b="1" kern="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추진 </a:t>
            </a:r>
            <a:r>
              <a:rPr lang="ko-KR" altLang="en-US" sz="1600" b="1" kern="0" spc="-7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로드맵</a:t>
            </a:r>
            <a:endParaRPr lang="en-US" altLang="ko-KR" sz="1600" b="1" kern="0" spc="-7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AutoNum type="arabi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기대효과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69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사다리꼴 42"/>
          <p:cNvSpPr/>
          <p:nvPr/>
        </p:nvSpPr>
        <p:spPr>
          <a:xfrm>
            <a:off x="1281084" y="5105171"/>
            <a:ext cx="7776000" cy="497095"/>
          </a:xfrm>
          <a:prstGeom prst="trapezoid">
            <a:avLst>
              <a:gd name="adj" fmla="val 14396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38100">
            <a:noFill/>
            <a:prstDash val="solid"/>
          </a:ln>
        </p:spPr>
        <p:txBody>
          <a:bodyPr rot="0" spcFirstLastPara="0" vertOverflow="overflow" horzOverflow="overflow" vert="horz" wrap="square" lIns="216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300" b="1" spc="-7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5.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기대효과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35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gray">
          <a:xfrm>
            <a:off x="344488" y="800100"/>
            <a:ext cx="9217025" cy="648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08000" tIns="108000" rIns="108000" bIns="10800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1" i="0" u="none" strike="noStrike" kern="120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관리 및 </a:t>
            </a:r>
            <a:r>
              <a:rPr kumimoji="0" lang="ko-KR" altLang="en-US" sz="1400" b="1" i="0" u="none" strike="noStrike" kern="1200" cap="none" spc="-7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활용체계</a:t>
            </a:r>
            <a:r>
              <a:rPr kumimoji="0" lang="ko-KR" altLang="en-US" sz="1400" b="1" i="0" u="none" strike="noStrike" kern="120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개선을 통하여 데이터 이해도 증가</a:t>
            </a:r>
            <a:r>
              <a:rPr kumimoji="0" lang="en-US" altLang="ko-KR" sz="1400" b="1" i="0" u="none" strike="noStrike" kern="120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기업 내 高품질 데이터 확보 및 데이터 자산가치 증가 등 전사적 효과 기대</a:t>
            </a:r>
            <a:endParaRPr kumimoji="0" lang="ko-KR" altLang="en-US" sz="1400" b="1" i="0" u="none" strike="noStrike" kern="1200" cap="none" spc="-7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 bwMode="gray">
          <a:xfrm>
            <a:off x="3543656" y="1740216"/>
            <a:ext cx="2818698" cy="309958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spc="-1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ctr"/>
            <a:r>
              <a:rPr lang="ko-KR" altLang="en-US" sz="1400" b="1" u="sng" dirty="0" smtClean="0"/>
              <a:t>데이터 관리</a:t>
            </a:r>
            <a:r>
              <a:rPr lang="en-US" altLang="ko-KR" sz="1400" b="1" u="sng" dirty="0" smtClean="0"/>
              <a:t>/</a:t>
            </a:r>
            <a:r>
              <a:rPr lang="ko-KR" altLang="en-US" sz="1400" b="1" u="sng" dirty="0" err="1" smtClean="0"/>
              <a:t>활용체계</a:t>
            </a:r>
            <a:r>
              <a:rPr lang="ko-KR" altLang="en-US" sz="1400" b="1" u="sng" dirty="0" smtClean="0"/>
              <a:t> 개선 기대 효과</a:t>
            </a:r>
            <a:endParaRPr lang="ko-KR" altLang="en-US" sz="1400" b="1" u="sng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79016" y="2621588"/>
            <a:ext cx="795708" cy="807805"/>
            <a:chOff x="1211175" y="2641092"/>
            <a:chExt cx="795708" cy="807805"/>
          </a:xfrm>
        </p:grpSpPr>
        <p:pic>
          <p:nvPicPr>
            <p:cNvPr id="8" name="그래픽 38" descr="건물">
              <a:extLst>
                <a:ext uri="{FF2B5EF4-FFF2-40B4-BE49-F238E27FC236}">
                  <a16:creationId xmlns:a16="http://schemas.microsoft.com/office/drawing/2014/main" id="{123EA517-2135-4AFB-A46F-41BEC58AE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1320997" y="2641092"/>
              <a:ext cx="576064" cy="576064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 bwMode="gray">
            <a:xfrm>
              <a:off x="1211175" y="3202034"/>
              <a:ext cx="795708" cy="246863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>
              <a:spAutoFit/>
            </a:bodyPr>
            <a:lstStyle/>
            <a:p>
              <a:pPr algn="ctr"/>
              <a:r>
                <a:rPr lang="ko-KR" altLang="en-US" sz="1100" dirty="0" smtClean="0">
                  <a:latin typeface="+mn-ea"/>
                  <a:ea typeface="+mn-ea"/>
                </a:rPr>
                <a:t>기업 측면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08484" y="4005365"/>
            <a:ext cx="936773" cy="848562"/>
            <a:chOff x="1140643" y="3799409"/>
            <a:chExt cx="936773" cy="848562"/>
          </a:xfrm>
        </p:grpSpPr>
        <p:pic>
          <p:nvPicPr>
            <p:cNvPr id="11" name="그래픽 46" descr="프로그래머">
              <a:extLst>
                <a:ext uri="{FF2B5EF4-FFF2-40B4-BE49-F238E27FC236}">
                  <a16:creationId xmlns:a16="http://schemas.microsoft.com/office/drawing/2014/main" id="{E615E045-2593-4A57-9935-6936BF790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1320997" y="3799409"/>
              <a:ext cx="622438" cy="62243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 bwMode="gray">
            <a:xfrm>
              <a:off x="1140643" y="4401108"/>
              <a:ext cx="936773" cy="246863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>
              <a:spAutoFit/>
            </a:bodyPr>
            <a:lstStyle/>
            <a:p>
              <a:pPr algn="ctr"/>
              <a:r>
                <a:rPr lang="ko-KR" altLang="en-US" sz="1100" dirty="0" smtClean="0">
                  <a:latin typeface="+mn-ea"/>
                  <a:ea typeface="+mn-ea"/>
                </a:rPr>
                <a:t>사용자 측면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1244588" y="2359490"/>
            <a:ext cx="1296000" cy="1332000"/>
          </a:xfrm>
          <a:prstGeom prst="roundRect">
            <a:avLst>
              <a:gd name="adj" fmla="val 4001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0" tIns="72000" rIns="0" bIns="144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100" b="1" spc="-7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고품질 </a:t>
            </a:r>
            <a:r>
              <a:rPr lang="en-US" altLang="ko-KR" sz="1100" b="1" spc="-7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1" spc="-7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spc="-7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확보</a:t>
            </a:r>
            <a:endParaRPr lang="en-US" altLang="ko-KR" sz="1100" b="1" spc="-70" dirty="0" smtClean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13585" y="2359490"/>
            <a:ext cx="1296000" cy="1332000"/>
          </a:xfrm>
          <a:prstGeom prst="roundRect">
            <a:avLst>
              <a:gd name="adj" fmla="val 4001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0" tIns="72000" rIns="0" bIns="144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100" b="1" spc="-7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효율적 데이터 </a:t>
            </a:r>
            <a:r>
              <a:rPr lang="en-US" altLang="ko-KR" sz="1100" b="1" spc="-7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1" spc="-7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spc="-7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가능</a:t>
            </a:r>
            <a:endParaRPr lang="en-US" altLang="ko-KR" sz="1100" b="1" spc="-70" dirty="0" smtClean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51579" y="2359490"/>
            <a:ext cx="1296000" cy="1332000"/>
          </a:xfrm>
          <a:prstGeom prst="roundRect">
            <a:avLst>
              <a:gd name="adj" fmla="val 4001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0" tIns="72000" rIns="0" bIns="144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100" b="1" spc="-7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중심 </a:t>
            </a:r>
            <a:r>
              <a:rPr lang="en-US" altLang="ko-KR" sz="1100" b="1" spc="-7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1" spc="-7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spc="-7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 확대</a:t>
            </a:r>
            <a:endParaRPr lang="en-US" altLang="ko-KR" sz="1100" b="1" spc="-70" dirty="0" smtClean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82582" y="2359490"/>
            <a:ext cx="1296000" cy="1332000"/>
          </a:xfrm>
          <a:prstGeom prst="roundRect">
            <a:avLst>
              <a:gd name="adj" fmla="val 4001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0" tIns="72000" rIns="0" bIns="144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100" b="1" spc="-7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1100" b="1" spc="-7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1" spc="-7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spc="-7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자산가치 증가</a:t>
            </a:r>
            <a:endParaRPr lang="en-US" altLang="ko-KR" sz="1100" b="1" spc="-70" dirty="0" smtClean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720576" y="2359490"/>
            <a:ext cx="1296000" cy="1332000"/>
          </a:xfrm>
          <a:prstGeom prst="roundRect">
            <a:avLst>
              <a:gd name="adj" fmla="val 4001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0" tIns="72000" rIns="0" bIns="144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100" b="1" spc="-7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관리 </a:t>
            </a:r>
            <a:r>
              <a:rPr lang="en-US" altLang="ko-KR" sz="1100" b="1" spc="-7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1" spc="-7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spc="-7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비용 절감</a:t>
            </a:r>
            <a:endParaRPr lang="en-US" altLang="ko-KR" sz="1100" b="1" spc="-70" dirty="0" smtClean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089571" y="2359490"/>
            <a:ext cx="1296000" cy="1332000"/>
          </a:xfrm>
          <a:prstGeom prst="roundRect">
            <a:avLst>
              <a:gd name="adj" fmla="val 4001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0" tIns="72000" rIns="0" bIns="144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100" b="1" spc="-7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관리 </a:t>
            </a:r>
            <a:r>
              <a:rPr lang="en-US" altLang="ko-KR" sz="1100" b="1" spc="-7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1" spc="-7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spc="-12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안정성 및 보안 강화</a:t>
            </a:r>
            <a:endParaRPr lang="en-US" altLang="ko-KR" sz="1100" b="1" spc="-120" dirty="0" smtClean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244588" y="3763646"/>
            <a:ext cx="1296000" cy="1332000"/>
          </a:xfrm>
          <a:prstGeom prst="roundRect">
            <a:avLst>
              <a:gd name="adj" fmla="val 4001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0" tIns="72000" rIns="0" bIns="144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100" b="1" spc="-7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1100" b="1" spc="-7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1" spc="-7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spc="-7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이해도 증가</a:t>
            </a:r>
            <a:endParaRPr lang="en-US" altLang="ko-KR" sz="1100" b="1" spc="-70" dirty="0" smtClean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613585" y="3763646"/>
            <a:ext cx="1296000" cy="1332000"/>
          </a:xfrm>
          <a:prstGeom prst="roundRect">
            <a:avLst>
              <a:gd name="adj" fmla="val 4001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0" tIns="72000" rIns="0" bIns="144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100" b="1" spc="-7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탐색 </a:t>
            </a:r>
            <a:r>
              <a:rPr lang="en-US" altLang="ko-KR" sz="1100" b="1" spc="-7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1" spc="-7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spc="-7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단축</a:t>
            </a:r>
            <a:endParaRPr lang="en-US" altLang="ko-KR" sz="1100" b="1" spc="-70" dirty="0" smtClean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351579" y="3763646"/>
            <a:ext cx="1296000" cy="1332000"/>
          </a:xfrm>
          <a:prstGeom prst="roundRect">
            <a:avLst>
              <a:gd name="adj" fmla="val 4001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0" tIns="72000" rIns="0" bIns="144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100" b="1" spc="-7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</a:t>
            </a:r>
            <a:r>
              <a:rPr lang="en-US" altLang="ko-KR" sz="1100" b="1" spc="-7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1" spc="-7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spc="-7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인사이트</a:t>
            </a:r>
            <a:r>
              <a:rPr lang="ko-KR" altLang="en-US" sz="1100" b="1" spc="-7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확대</a:t>
            </a:r>
            <a:endParaRPr lang="en-US" altLang="ko-KR" sz="1100" b="1" spc="-70" dirty="0" smtClean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982582" y="3763646"/>
            <a:ext cx="1296000" cy="1332000"/>
          </a:xfrm>
          <a:prstGeom prst="roundRect">
            <a:avLst>
              <a:gd name="adj" fmla="val 4001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0" tIns="72000" rIns="0" bIns="144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100" b="1" spc="-7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분석데이터</a:t>
            </a:r>
            <a:r>
              <a:rPr lang="ko-KR" altLang="en-US" sz="1100" b="1" spc="-7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spc="-7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1" spc="-7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spc="-7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충분성</a:t>
            </a:r>
            <a:r>
              <a:rPr lang="en-US" altLang="ko-KR" sz="1100" b="1" spc="-7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spc="-7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정확성 확보</a:t>
            </a:r>
            <a:endParaRPr lang="en-US" altLang="ko-KR" sz="1100" b="1" spc="-70" dirty="0" smtClean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720576" y="3763646"/>
            <a:ext cx="1296000" cy="1332000"/>
          </a:xfrm>
          <a:prstGeom prst="roundRect">
            <a:avLst>
              <a:gd name="adj" fmla="val 4001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0" tIns="72000" rIns="0" bIns="144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100" b="1" spc="-7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분석관련</a:t>
            </a:r>
            <a:r>
              <a:rPr lang="ko-KR" altLang="en-US" sz="1100" b="1" spc="-7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의사소통 효율성 증대</a:t>
            </a:r>
            <a:endParaRPr lang="en-US" altLang="ko-KR" sz="1100" b="1" spc="-70" dirty="0" smtClean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089571" y="3763646"/>
            <a:ext cx="1296000" cy="1332000"/>
          </a:xfrm>
          <a:prstGeom prst="roundRect">
            <a:avLst>
              <a:gd name="adj" fmla="val 4001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0" tIns="72000" rIns="0" bIns="144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100" b="1" spc="-7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분석결과 신뢰도 및 품질 향상</a:t>
            </a:r>
            <a:endParaRPr lang="en-US" altLang="ko-KR" sz="1100" b="1" spc="-120" dirty="0" smtClean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그래픽 148" descr="데이터베이스">
            <a:extLst>
              <a:ext uri="{FF2B5EF4-FFF2-40B4-BE49-F238E27FC236}">
                <a16:creationId xmlns:a16="http://schemas.microsoft.com/office/drawing/2014/main" id="{9E412D7A-9E5C-47E2-AE6D-EE592333A48D}"/>
              </a:ext>
            </a:extLst>
          </p:cNvPr>
          <p:cNvPicPr>
            <a:picLocks noChangeAspect="1"/>
          </p:cNvPicPr>
          <p:nvPr/>
        </p:nvPicPr>
        <p:blipFill>
          <a:blip r:embed="rId4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1622588" y="2548386"/>
            <a:ext cx="540000" cy="540000"/>
          </a:xfrm>
          <a:prstGeom prst="rect">
            <a:avLst/>
          </a:prstGeom>
          <a:ln>
            <a:noFill/>
          </a:ln>
        </p:spPr>
      </p:pic>
      <p:pic>
        <p:nvPicPr>
          <p:cNvPr id="27" name="그래픽 116" descr="톱니바퀴">
            <a:extLst>
              <a:ext uri="{FF2B5EF4-FFF2-40B4-BE49-F238E27FC236}">
                <a16:creationId xmlns:a16="http://schemas.microsoft.com/office/drawing/2014/main" id="{3B304AEB-6984-4D69-B0FA-2F3006CC2A8C}"/>
              </a:ext>
            </a:extLst>
          </p:cNvPr>
          <p:cNvPicPr>
            <a:picLocks noChangeAspect="1"/>
          </p:cNvPicPr>
          <p:nvPr/>
        </p:nvPicPr>
        <p:blipFill>
          <a:blip r:embed="rId15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2991585" y="2548386"/>
            <a:ext cx="540000" cy="540000"/>
          </a:xfrm>
          <a:prstGeom prst="rect">
            <a:avLst/>
          </a:prstGeom>
          <a:ln>
            <a:noFill/>
          </a:ln>
        </p:spPr>
      </p:pic>
      <p:pic>
        <p:nvPicPr>
          <p:cNvPr id="28" name="그래픽 104" descr="상향 추세가 있는 막대 그래프">
            <a:extLst>
              <a:ext uri="{FF2B5EF4-FFF2-40B4-BE49-F238E27FC236}">
                <a16:creationId xmlns:a16="http://schemas.microsoft.com/office/drawing/2014/main" id="{DA942D69-7D54-412A-B2A5-E1BC4B44C4AC}"/>
              </a:ext>
            </a:extLst>
          </p:cNvPr>
          <p:cNvPicPr>
            <a:picLocks noChangeAspect="1"/>
          </p:cNvPicPr>
          <p:nvPr/>
        </p:nvPicPr>
        <p:blipFill>
          <a:blip r:embed="rId15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4360582" y="2548386"/>
            <a:ext cx="540000" cy="540000"/>
          </a:xfrm>
          <a:prstGeom prst="rect">
            <a:avLst/>
          </a:prstGeom>
          <a:ln>
            <a:noFill/>
          </a:ln>
        </p:spPr>
      </p:pic>
      <p:pic>
        <p:nvPicPr>
          <p:cNvPr id="29" name="그래픽 122" descr="기어 헤드">
            <a:extLst>
              <a:ext uri="{FF2B5EF4-FFF2-40B4-BE49-F238E27FC236}">
                <a16:creationId xmlns:a16="http://schemas.microsoft.com/office/drawing/2014/main" id="{AB8667C9-A809-4E35-83A4-94AB66D20050}"/>
              </a:ext>
            </a:extLst>
          </p:cNvPr>
          <p:cNvPicPr>
            <a:picLocks noChangeAspect="1"/>
          </p:cNvPicPr>
          <p:nvPr/>
        </p:nvPicPr>
        <p:blipFill>
          <a:blip r:embed="rId15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5729579" y="2548386"/>
            <a:ext cx="540000" cy="540000"/>
          </a:xfrm>
          <a:prstGeom prst="rect">
            <a:avLst/>
          </a:prstGeom>
          <a:ln>
            <a:noFill/>
          </a:ln>
        </p:spPr>
      </p:pic>
      <p:pic>
        <p:nvPicPr>
          <p:cNvPr id="30" name="그래픽 99" descr="화폐">
            <a:extLst>
              <a:ext uri="{FF2B5EF4-FFF2-40B4-BE49-F238E27FC236}">
                <a16:creationId xmlns:a16="http://schemas.microsoft.com/office/drawing/2014/main" id="{B36030F7-EE61-4ABB-B290-981A94D69174}"/>
              </a:ext>
            </a:extLst>
          </p:cNvPr>
          <p:cNvPicPr>
            <a:picLocks noChangeAspect="1"/>
          </p:cNvPicPr>
          <p:nvPr/>
        </p:nvPicPr>
        <p:blipFill>
          <a:blip r:embed="rId15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7098576" y="2548386"/>
            <a:ext cx="540000" cy="540000"/>
          </a:xfrm>
          <a:prstGeom prst="rect">
            <a:avLst/>
          </a:prstGeom>
          <a:ln>
            <a:noFill/>
          </a:ln>
        </p:spPr>
      </p:pic>
      <p:pic>
        <p:nvPicPr>
          <p:cNvPr id="31" name="그래픽 132" descr="자물쇠">
            <a:extLst>
              <a:ext uri="{FF2B5EF4-FFF2-40B4-BE49-F238E27FC236}">
                <a16:creationId xmlns:a16="http://schemas.microsoft.com/office/drawing/2014/main" id="{85E13F6B-40DF-4241-B8D0-7D7CA465114F}"/>
              </a:ext>
            </a:extLst>
          </p:cNvPr>
          <p:cNvPicPr>
            <a:picLocks noChangeAspect="1"/>
          </p:cNvPicPr>
          <p:nvPr/>
        </p:nvPicPr>
        <p:blipFill>
          <a:blip r:embed="rId15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8467571" y="2548386"/>
            <a:ext cx="540000" cy="540000"/>
          </a:xfrm>
          <a:prstGeom prst="rect">
            <a:avLst/>
          </a:prstGeom>
          <a:ln>
            <a:noFill/>
          </a:ln>
        </p:spPr>
      </p:pic>
      <p:pic>
        <p:nvPicPr>
          <p:cNvPr id="32" name="그래픽 3" descr="그룹 브레인스토밍">
            <a:extLst>
              <a:ext uri="{FF2B5EF4-FFF2-40B4-BE49-F238E27FC236}">
                <a16:creationId xmlns:a16="http://schemas.microsoft.com/office/drawing/2014/main" id="{11DB802A-E363-401A-AF3F-13BB22135CB1}"/>
              </a:ext>
            </a:extLst>
          </p:cNvPr>
          <p:cNvPicPr>
            <a:picLocks noChangeAspect="1"/>
          </p:cNvPicPr>
          <p:nvPr/>
        </p:nvPicPr>
        <p:blipFill>
          <a:blip r:embed="rId15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29579" y="3907662"/>
            <a:ext cx="540000" cy="540000"/>
          </a:xfrm>
          <a:prstGeom prst="rect">
            <a:avLst/>
          </a:prstGeom>
          <a:ln>
            <a:noFill/>
          </a:ln>
        </p:spPr>
      </p:pic>
      <p:pic>
        <p:nvPicPr>
          <p:cNvPr id="33" name="그래픽 214" descr="고객 검토">
            <a:extLst>
              <a:ext uri="{FF2B5EF4-FFF2-40B4-BE49-F238E27FC236}">
                <a16:creationId xmlns:a16="http://schemas.microsoft.com/office/drawing/2014/main" id="{8A05B5F3-AF99-4F24-80ED-DCC85FFCF29A}"/>
              </a:ext>
            </a:extLst>
          </p:cNvPr>
          <p:cNvPicPr>
            <a:picLocks noChangeAspect="1"/>
          </p:cNvPicPr>
          <p:nvPr/>
        </p:nvPicPr>
        <p:blipFill>
          <a:blip r:embed="rId15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15"/>
              </a:ext>
            </a:extLst>
          </a:blip>
          <a:stretch>
            <a:fillRect/>
          </a:stretch>
        </p:blipFill>
        <p:spPr>
          <a:xfrm>
            <a:off x="7098576" y="3907662"/>
            <a:ext cx="540000" cy="540000"/>
          </a:xfrm>
          <a:prstGeom prst="rect">
            <a:avLst/>
          </a:prstGeom>
          <a:ln>
            <a:noFill/>
          </a:ln>
        </p:spPr>
      </p:pic>
      <p:pic>
        <p:nvPicPr>
          <p:cNvPr id="34" name="그래픽 92" descr="과녁">
            <a:extLst>
              <a:ext uri="{FF2B5EF4-FFF2-40B4-BE49-F238E27FC236}">
                <a16:creationId xmlns:a16="http://schemas.microsoft.com/office/drawing/2014/main" id="{23E53526-0A16-44E8-9A9F-14BC95DF12A0}"/>
              </a:ext>
            </a:extLst>
          </p:cNvPr>
          <p:cNvPicPr>
            <a:picLocks noChangeAspect="1"/>
          </p:cNvPicPr>
          <p:nvPr/>
        </p:nvPicPr>
        <p:blipFill>
          <a:blip r:embed="rId21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4360582" y="3907662"/>
            <a:ext cx="540000" cy="540000"/>
          </a:xfrm>
          <a:prstGeom prst="rect">
            <a:avLst/>
          </a:prstGeom>
          <a:ln>
            <a:noFill/>
          </a:ln>
        </p:spPr>
      </p:pic>
      <p:pic>
        <p:nvPicPr>
          <p:cNvPr id="36" name="그래픽 114" descr="스톱워치">
            <a:extLst>
              <a:ext uri="{FF2B5EF4-FFF2-40B4-BE49-F238E27FC236}">
                <a16:creationId xmlns:a16="http://schemas.microsoft.com/office/drawing/2014/main" id="{9D681ACC-AC1D-4F23-95E8-5E7EAD7EE13D}"/>
              </a:ext>
            </a:extLst>
          </p:cNvPr>
          <p:cNvPicPr>
            <a:picLocks noChangeAspect="1"/>
          </p:cNvPicPr>
          <p:nvPr/>
        </p:nvPicPr>
        <p:blipFill>
          <a:blip r:embed="rId21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2991585" y="3907662"/>
            <a:ext cx="540000" cy="540000"/>
          </a:xfrm>
          <a:prstGeom prst="rect">
            <a:avLst/>
          </a:prstGeom>
          <a:ln>
            <a:noFill/>
          </a:ln>
        </p:spPr>
      </p:pic>
      <p:pic>
        <p:nvPicPr>
          <p:cNvPr id="37" name="그래픽 18" descr="전구 및 기어">
            <a:extLst>
              <a:ext uri="{FF2B5EF4-FFF2-40B4-BE49-F238E27FC236}">
                <a16:creationId xmlns:a16="http://schemas.microsoft.com/office/drawing/2014/main" id="{F004D856-F516-42A5-9517-A0EC0544BC28}"/>
              </a:ext>
            </a:extLst>
          </p:cNvPr>
          <p:cNvPicPr>
            <a:picLocks noChangeAspect="1"/>
          </p:cNvPicPr>
          <p:nvPr/>
        </p:nvPicPr>
        <p:blipFill>
          <a:blip r:embed="rId21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622588" y="3907662"/>
            <a:ext cx="540000" cy="540000"/>
          </a:xfrm>
          <a:prstGeom prst="rect">
            <a:avLst/>
          </a:prstGeom>
          <a:ln>
            <a:noFill/>
          </a:ln>
        </p:spPr>
      </p:pic>
      <p:pic>
        <p:nvPicPr>
          <p:cNvPr id="38" name="그래픽 140" descr="플레이북">
            <a:extLst>
              <a:ext uri="{FF2B5EF4-FFF2-40B4-BE49-F238E27FC236}">
                <a16:creationId xmlns:a16="http://schemas.microsoft.com/office/drawing/2014/main" id="{1BA14D89-3567-4C4D-8504-B49D522FBECC}"/>
              </a:ext>
            </a:extLst>
          </p:cNvPr>
          <p:cNvPicPr>
            <a:picLocks noChangeAspect="1"/>
          </p:cNvPicPr>
          <p:nvPr/>
        </p:nvPicPr>
        <p:blipFill>
          <a:blip r:embed="rId21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8467571" y="3907662"/>
            <a:ext cx="540000" cy="540000"/>
          </a:xfrm>
          <a:prstGeom prst="rect">
            <a:avLst/>
          </a:prstGeom>
          <a:ln>
            <a:noFill/>
          </a:ln>
        </p:spPr>
      </p:pic>
      <p:grpSp>
        <p:nvGrpSpPr>
          <p:cNvPr id="42" name="그룹 41"/>
          <p:cNvGrpSpPr/>
          <p:nvPr/>
        </p:nvGrpSpPr>
        <p:grpSpPr>
          <a:xfrm>
            <a:off x="1244588" y="5592741"/>
            <a:ext cx="8140983" cy="680575"/>
            <a:chOff x="1111276" y="5366107"/>
            <a:chExt cx="8274295" cy="680575"/>
          </a:xfrm>
        </p:grpSpPr>
        <p:sp>
          <p:nvSpPr>
            <p:cNvPr id="41" name="오각형 40"/>
            <p:cNvSpPr/>
            <p:nvPr/>
          </p:nvSpPr>
          <p:spPr>
            <a:xfrm>
              <a:off x="6371939" y="5366107"/>
              <a:ext cx="3013632" cy="680575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bg1"/>
              </a:solidFill>
              <a:prstDash val="solid"/>
            </a:ln>
          </p:spPr>
          <p:txBody>
            <a:bodyPr rot="0" spcFirstLastPara="0" vertOverflow="overflow" horzOverflow="overflow" vert="horz" wrap="square" lIns="216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300" b="1" spc="-7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활용 </a:t>
              </a:r>
              <a:br>
                <a:rPr lang="ko-KR" altLang="en-US" sz="1300" b="1" spc="-7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300" b="1" spc="-7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확산 및 내재화</a:t>
              </a:r>
            </a:p>
          </p:txBody>
        </p:sp>
        <p:sp>
          <p:nvSpPr>
            <p:cNvPr id="40" name="오각형 39"/>
            <p:cNvSpPr/>
            <p:nvPr/>
          </p:nvSpPr>
          <p:spPr>
            <a:xfrm>
              <a:off x="3741607" y="5366107"/>
              <a:ext cx="3013632" cy="680575"/>
            </a:xfrm>
            <a:prstGeom prst="homePlate">
              <a:avLst/>
            </a:prstGeom>
            <a:solidFill>
              <a:srgbClr val="A6A6A6"/>
            </a:solidFill>
            <a:ln w="38100">
              <a:solidFill>
                <a:schemeClr val="bg1"/>
              </a:solidFill>
              <a:prstDash val="solid"/>
            </a:ln>
          </p:spPr>
          <p:txBody>
            <a:bodyPr rot="0" spcFirstLastPara="0" vertOverflow="overflow" horzOverflow="overflow" vert="horz" wrap="square" lIns="216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300" b="1" spc="-7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거버넌스 </a:t>
              </a:r>
              <a:r>
                <a:rPr lang="en-US" altLang="ko-KR" sz="1300" b="1" spc="-7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300" b="1" spc="-7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300" b="1" spc="-7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운영</a:t>
              </a:r>
              <a:r>
                <a:rPr lang="en-US" altLang="ko-KR" sz="1300" b="1" spc="-7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·</a:t>
              </a:r>
              <a:r>
                <a:rPr lang="ko-KR" altLang="en-US" sz="1300" b="1" spc="-7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확대 고도화</a:t>
              </a:r>
            </a:p>
          </p:txBody>
        </p:sp>
        <p:sp>
          <p:nvSpPr>
            <p:cNvPr id="39" name="오각형 38"/>
            <p:cNvSpPr/>
            <p:nvPr/>
          </p:nvSpPr>
          <p:spPr>
            <a:xfrm>
              <a:off x="1111276" y="5366107"/>
              <a:ext cx="3013632" cy="680575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prstDash val="solid"/>
            </a:ln>
          </p:spPr>
          <p:txBody>
            <a:bodyPr rot="0" spcFirstLastPara="0" vertOverflow="overflow" horzOverflow="overflow" vert="horz" wrap="square" lIns="216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300" b="1" spc="-7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거버넌스</a:t>
              </a:r>
              <a:r>
                <a:rPr lang="en-US" altLang="ko-KR" sz="1300" b="1" spc="-7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300" b="1" spc="-7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300" b="1" spc="-7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</a:t>
              </a:r>
              <a:r>
                <a:rPr lang="en-US" altLang="ko-KR" sz="1300" b="1" spc="-7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300" b="1" spc="-7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기반 마련 </a:t>
              </a:r>
              <a:r>
                <a:rPr lang="en-US" altLang="ko-KR" sz="1000" b="1" spc="-7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(~’23.2 </a:t>
              </a:r>
              <a:r>
                <a:rPr lang="ko-KR" altLang="en-US" sz="1000" b="1" spc="-7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旣구축</a:t>
              </a:r>
              <a:r>
                <a:rPr lang="en-US" altLang="ko-KR" sz="1000" b="1" spc="-7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altLang="ko-KR" sz="1000" b="1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9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2273828" y="3006931"/>
            <a:ext cx="5358345" cy="844139"/>
          </a:xfrm>
          <a:prstGeom prst="rect">
            <a:avLst/>
          </a:prstGeom>
          <a:noFill/>
          <a:ln w="28575" algn="ctr">
            <a:noFill/>
            <a:round/>
            <a:headEnd/>
            <a:tailEnd/>
          </a:ln>
        </p:spPr>
        <p:txBody>
          <a:bodyPr lIns="72000" tIns="72000" rIns="72000" bIns="72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D0900"/>
              </a:buClr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End of Document</a:t>
            </a:r>
            <a:endParaRPr kumimoji="0" lang="ko-KR" altLang="en-US" sz="2400" b="1" i="1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5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838575" y="6641136"/>
            <a:ext cx="2228850" cy="133178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AF96CA-1FDE-40DA-8DFE-883B9DE1FC5E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8655" y="2094566"/>
            <a:ext cx="3600000" cy="4343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1848490-819C-43C2-BF61-CA82F46D6CFE}"/>
              </a:ext>
            </a:extLst>
          </p:cNvPr>
          <p:cNvSpPr/>
          <p:nvPr/>
        </p:nvSpPr>
        <p:spPr>
          <a:xfrm>
            <a:off x="1279213" y="1645870"/>
            <a:ext cx="4501879" cy="2236954"/>
          </a:xfrm>
          <a:prstGeom prst="rect">
            <a:avLst/>
          </a:prstGeom>
        </p:spPr>
        <p:txBody>
          <a:bodyPr wrap="square" lIns="72000" tIns="36000" rIns="7200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AutoNum type="arabi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추진 </a:t>
            </a:r>
            <a:r>
              <a:rPr kumimoji="1" lang="ko-KR" altLang="en-US" sz="1600" b="1" i="0" u="none" strike="noStrike" kern="0" cap="none" spc="-7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로드맵</a:t>
            </a: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수립 개요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AutoNum type="arabicPeriod"/>
              <a:tabLst/>
              <a:defRPr/>
            </a:pPr>
            <a:r>
              <a:rPr lang="ko-KR" altLang="en-US" sz="1600" b="1" kern="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추진 과제 종합</a:t>
            </a:r>
            <a:endParaRPr lang="en-US" altLang="ko-KR" sz="1600" b="1" kern="0" spc="-7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AutoNum type="arabi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추진 과제 정의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AutoNum type="arabicPeriod"/>
              <a:tabLst/>
              <a:defRPr/>
            </a:pPr>
            <a:r>
              <a:rPr lang="ko-KR" altLang="en-US" sz="1600" b="1" kern="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추진 </a:t>
            </a:r>
            <a:r>
              <a:rPr lang="ko-KR" altLang="en-US" sz="1600" b="1" kern="0" spc="-7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로드맵</a:t>
            </a:r>
            <a:endParaRPr lang="en-US" altLang="ko-KR" sz="1600" b="1" kern="0" spc="-7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AutoNum type="arabi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기대효과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838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2.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추진 과제 종합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4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gray">
          <a:xfrm>
            <a:off x="344488" y="800100"/>
            <a:ext cx="9217025" cy="648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08000" tIns="108000" rIns="108000" bIns="10800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GS</a:t>
            </a:r>
            <a:r>
              <a:rPr kumimoji="0" lang="ko-KR" altLang="en-US" sz="1400" b="1" i="0" u="none" strike="noStrike" kern="1200" cap="none" spc="-7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리테일의</a:t>
            </a:r>
            <a:r>
              <a:rPr kumimoji="0" lang="ko-KR" altLang="en-US" sz="1400" b="1" i="0" u="none" strike="noStrike" kern="120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데이터 거버넌스 운영 확대</a:t>
            </a:r>
            <a:r>
              <a:rPr kumimoji="0" lang="en-US" altLang="ko-KR" sz="1400" b="1" i="0" u="none" strike="noStrike" kern="120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·</a:t>
            </a:r>
            <a:r>
              <a:rPr kumimoji="0" lang="ko-KR" altLang="en-US" sz="1400" b="1" i="0" u="none" strike="noStrike" kern="120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고도화를 위한 주요 추진</a:t>
            </a:r>
            <a:r>
              <a:rPr kumimoji="0" lang="en-US" altLang="ko-KR" sz="1400" b="1" i="0" u="none" strike="noStrike" kern="120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1" i="0" u="none" strike="noStrike" kern="120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세부 과제</a:t>
            </a:r>
            <a:r>
              <a:rPr kumimoji="0" lang="ko-KR" altLang="en-US" sz="1400" b="1" i="0" u="none" strike="noStrike" kern="1200" cap="none" spc="-7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도출</a:t>
            </a:r>
            <a:endParaRPr kumimoji="0" lang="ko-KR" altLang="en-US" sz="1400" b="1" i="0" u="none" strike="noStrike" kern="1200" cap="none" spc="-7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415112"/>
              </p:ext>
            </p:extLst>
          </p:nvPr>
        </p:nvGraphicFramePr>
        <p:xfrm>
          <a:off x="344488" y="1665287"/>
          <a:ext cx="9217024" cy="4795680"/>
        </p:xfrm>
        <a:graphic>
          <a:graphicData uri="http://schemas.openxmlformats.org/drawingml/2006/table">
            <a:tbl>
              <a:tblPr/>
              <a:tblGrid>
                <a:gridCol w="1377542">
                  <a:extLst>
                    <a:ext uri="{9D8B030D-6E8A-4147-A177-3AD203B41FA5}">
                      <a16:colId xmlns:a16="http://schemas.microsoft.com/office/drawing/2014/main" val="4145141060"/>
                    </a:ext>
                  </a:extLst>
                </a:gridCol>
                <a:gridCol w="2265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2608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  <a:gridCol w="611336">
                  <a:extLst>
                    <a:ext uri="{9D8B030D-6E8A-4147-A177-3AD203B41FA5}">
                      <a16:colId xmlns:a16="http://schemas.microsoft.com/office/drawing/2014/main" val="2249604011"/>
                    </a:ext>
                  </a:extLst>
                </a:gridCol>
              </a:tblGrid>
              <a:tr h="2525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추진과제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세부과제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과제 정의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구분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125">
                <a:tc rowSpan="3">
                  <a:txBody>
                    <a:bodyPr/>
                    <a:lstStyle/>
                    <a:p>
                      <a:pPr marL="217488" indent="-217488" algn="l" latinLnBrk="0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spc="-4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[1] </a:t>
                      </a:r>
                      <a:r>
                        <a:rPr lang="ko-KR" altLang="en-US" sz="1100" b="1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거버넌스 시스템 고도화</a:t>
                      </a:r>
                      <a:endParaRPr lang="ko-KR" altLang="en-US" sz="1100" b="1" spc="-4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39725" indent="-339725" algn="l" latinLnBrk="0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spc="-4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[1-1] </a:t>
                      </a:r>
                      <a:r>
                        <a:rPr lang="ko-KR" altLang="en-US" sz="1100" b="1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전사 사용자 중심 거버넌스 시스템 기능 강화</a:t>
                      </a:r>
                      <a:endParaRPr lang="ko-KR" altLang="en-US" sz="1100" b="1" spc="-4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전사 사용자 중심의 데이터 활용</a:t>
                      </a:r>
                      <a:r>
                        <a:rPr lang="en-US" altLang="ko-KR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확산을 위한 기능 고도화</a:t>
                      </a:r>
                      <a:endParaRPr lang="en-US" altLang="ko-KR" sz="1050" b="0" i="0" u="none" strike="noStrike" kern="1200" spc="-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- </a:t>
                      </a:r>
                      <a:r>
                        <a:rPr lang="ko-KR" altLang="en-US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 통합검색</a:t>
                      </a:r>
                      <a:r>
                        <a:rPr lang="en-US" altLang="ko-KR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커뮤니티</a:t>
                      </a:r>
                      <a:r>
                        <a:rPr lang="en-US" altLang="ko-KR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보고서 관리 기능 등</a:t>
                      </a:r>
                      <a:endParaRPr lang="en-US" altLang="ko-KR" sz="1050" b="0" i="0" u="none" strike="noStrike" kern="1200" spc="-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- </a:t>
                      </a:r>
                      <a:r>
                        <a:rPr lang="ko-KR" altLang="en-US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 원천 및 </a:t>
                      </a:r>
                      <a:r>
                        <a:rPr lang="ko-KR" altLang="en-US" sz="1050" b="0" i="0" u="none" strike="noStrike" kern="1200" spc="-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활용보고서</a:t>
                      </a:r>
                      <a:r>
                        <a:rPr lang="ko-KR" altLang="en-US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간 데이터 </a:t>
                      </a:r>
                      <a:r>
                        <a:rPr lang="ko-KR" altLang="en-US" sz="1050" b="0" i="0" u="none" strike="noStrike" kern="1200" spc="-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흐름관리</a:t>
                      </a:r>
                      <a:endParaRPr lang="en-US" altLang="ko-KR" sz="1050" b="0" i="0" u="none" strike="noStrike" kern="1200" spc="-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시스템</a:t>
                      </a:r>
                      <a:endParaRPr lang="en-US" altLang="ko-KR" sz="1000" b="0" i="0" u="none" strike="noStrike" kern="1200" spc="-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198018"/>
                  </a:ext>
                </a:extLst>
              </a:tr>
              <a:tr h="461835">
                <a:tc vMerge="1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b="1" spc="-4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300"/>
                        </a:spcAft>
                      </a:pPr>
                      <a:r>
                        <a:rPr lang="en-US" altLang="ko-KR" sz="1100" b="1" i="0" u="none" strike="noStrike" spc="-4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[1-2] </a:t>
                      </a:r>
                      <a:r>
                        <a:rPr lang="ko-KR" altLang="en-US" sz="1100" b="1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거버넌스 시스템 연계 강화</a:t>
                      </a:r>
                      <a:endParaRPr lang="ko-KR" altLang="en-US" sz="1100" b="1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유관시스템과 거버넌스시스템 간 정보 연계 강화</a:t>
                      </a:r>
                      <a:endParaRPr lang="en-US" altLang="ko-KR" sz="1050" b="0" i="0" u="none" strike="noStrike" kern="1200" spc="-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SSO </a:t>
                      </a:r>
                      <a:r>
                        <a:rPr lang="ko-KR" altLang="en-US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연동 확대</a:t>
                      </a:r>
                      <a:r>
                        <a:rPr lang="en-US" altLang="ko-KR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조직 정보</a:t>
                      </a:r>
                      <a:r>
                        <a:rPr lang="en-US" altLang="ko-KR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GRIT CSR</a:t>
                      </a:r>
                      <a:r>
                        <a:rPr lang="ko-KR" altLang="en-US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요청 정보 연계</a:t>
                      </a:r>
                      <a:endParaRPr lang="en-US" altLang="ko-KR" sz="1050" b="0" i="0" u="none" strike="noStrike" kern="1200" spc="-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시스템</a:t>
                      </a:r>
                      <a:endParaRPr lang="en-US" altLang="ko-KR" sz="1000" b="0" i="0" u="none" strike="noStrike" kern="1200" spc="-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417951"/>
                  </a:ext>
                </a:extLst>
              </a:tr>
              <a:tr h="273094">
                <a:tc vMerge="1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b="1" spc="-4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spc="-4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[1-3] </a:t>
                      </a:r>
                      <a:r>
                        <a:rPr lang="ko-KR" altLang="en-US" sz="1100" b="1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용어</a:t>
                      </a:r>
                      <a:r>
                        <a:rPr lang="en-US" altLang="ko-KR" sz="1100" b="1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Service </a:t>
                      </a:r>
                      <a:r>
                        <a:rPr lang="ko-KR" altLang="en-US" sz="1100" b="1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구축</a:t>
                      </a:r>
                      <a:endParaRPr lang="ko-KR" altLang="en-US" sz="1100" b="1" spc="-4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 친화적인 데이터 용어 해설 안내 서비스 구축</a:t>
                      </a:r>
                      <a:endParaRPr lang="en-US" altLang="ko-KR" sz="1050" b="0" i="0" u="none" strike="noStrike" kern="1200" spc="-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시스템</a:t>
                      </a:r>
                      <a:endParaRPr lang="en-US" altLang="ko-KR" sz="1000" b="0" i="0" u="none" strike="noStrike" kern="1200" spc="-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374671"/>
                  </a:ext>
                </a:extLst>
              </a:tr>
              <a:tr h="658125">
                <a:tc rowSpan="4">
                  <a:txBody>
                    <a:bodyPr/>
                    <a:lstStyle/>
                    <a:p>
                      <a:pPr marL="198438" indent="-198438" algn="l" latinLnBrk="0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spc="-4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[2] </a:t>
                      </a:r>
                      <a:r>
                        <a:rPr lang="ko-KR" altLang="en-US" sz="1100" b="1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정보계</a:t>
                      </a:r>
                      <a:r>
                        <a:rPr lang="ko-KR" altLang="en-US" sz="1100" b="1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마스터 플랜 기반 거버넌스 확산</a:t>
                      </a:r>
                      <a:endParaRPr lang="ko-KR" altLang="en-US" sz="1100" b="1" spc="-4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39725" indent="-339725" algn="l" fontAlgn="ctr">
                        <a:spcAft>
                          <a:spcPts val="300"/>
                        </a:spcAft>
                      </a:pPr>
                      <a:r>
                        <a:rPr lang="en-US" altLang="ko-KR" sz="1100" b="1" i="0" u="none" strike="noStrike" spc="-4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[2-1] </a:t>
                      </a:r>
                      <a:r>
                        <a:rPr lang="en-US" altLang="ko-KR" sz="1100" b="1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 Lake</a:t>
                      </a:r>
                      <a:r>
                        <a:rPr lang="ko-KR" altLang="en-US" sz="1100" b="1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데이터 관리체계 고도화</a:t>
                      </a:r>
                      <a:endParaRPr lang="ko-KR" altLang="en-US" sz="1100" b="1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i="0" u="none" strike="noStrike" kern="1200" spc="-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정보계</a:t>
                      </a:r>
                      <a:r>
                        <a:rPr lang="ko-KR" altLang="en-US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마스터 플랜에 따른 </a:t>
                      </a:r>
                      <a:r>
                        <a:rPr lang="ko-KR" altLang="en-US" sz="1050" b="0" i="0" u="none" strike="noStrike" kern="1200" spc="-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정보계</a:t>
                      </a:r>
                      <a:r>
                        <a:rPr lang="ko-KR" altLang="en-US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관리체계 강화</a:t>
                      </a:r>
                      <a:endParaRPr lang="en-US" altLang="ko-KR" sz="1050" b="0" i="0" u="none" strike="noStrike" kern="1200" spc="-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- </a:t>
                      </a:r>
                      <a:r>
                        <a:rPr lang="ko-KR" altLang="en-US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레이크 고도화에 따른 원천 데이터 공유 대응 강화</a:t>
                      </a:r>
                      <a:endParaRPr lang="en-US" altLang="ko-KR" sz="1050" b="0" i="0" u="none" strike="noStrike" kern="1200" spc="-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- </a:t>
                      </a:r>
                      <a:r>
                        <a:rPr lang="ko-KR" altLang="en-US" sz="1050" b="0" i="0" u="none" strike="noStrike" kern="1200" spc="-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오너십</a:t>
                      </a:r>
                      <a:r>
                        <a:rPr lang="en-US" altLang="ko-KR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라이프사이클 등 정보 관리체계 강화</a:t>
                      </a:r>
                      <a:endParaRPr lang="en-US" altLang="ko-KR" sz="1050" b="0" i="0" u="none" strike="noStrike" kern="1200" spc="-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관리지침</a:t>
                      </a:r>
                      <a:endParaRPr lang="en-US" altLang="ko-KR" sz="1000" b="0" i="0" u="none" strike="noStrike" kern="1200" spc="-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007237"/>
                  </a:ext>
                </a:extLst>
              </a:tr>
              <a:tr h="658125">
                <a:tc vMerge="1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b="1" spc="-4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30200" indent="-330200" algn="l" fontAlgn="ctr">
                        <a:spcAft>
                          <a:spcPts val="300"/>
                        </a:spcAft>
                      </a:pPr>
                      <a:r>
                        <a:rPr lang="en-US" altLang="ko-KR" sz="1100" b="1" i="0" u="none" strike="noStrike" spc="-4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[2-2] </a:t>
                      </a:r>
                      <a:r>
                        <a:rPr lang="en-US" altLang="ko-KR" sz="1100" b="1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 Lake</a:t>
                      </a:r>
                      <a:r>
                        <a:rPr lang="ko-KR" altLang="en-US" sz="1100" b="1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</a:t>
                      </a:r>
                      <a:r>
                        <a:rPr lang="ko-KR" altLang="en-US" sz="1100" b="1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표준화 및 적용</a:t>
                      </a:r>
                      <a:r>
                        <a:rPr lang="en-US" altLang="ko-KR" sz="1100" b="1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100" b="1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확산</a:t>
                      </a:r>
                      <a:endParaRPr lang="ko-KR" altLang="en-US" sz="1100" b="1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i="0" u="none" strike="noStrike" kern="1200" spc="-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정보계</a:t>
                      </a:r>
                      <a:r>
                        <a:rPr lang="ko-KR" altLang="en-US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마스터 플랜에 따른 </a:t>
                      </a:r>
                      <a:r>
                        <a:rPr lang="en-US" altLang="ko-KR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IT</a:t>
                      </a:r>
                      <a:r>
                        <a:rPr lang="ko-KR" altLang="en-US" sz="1050" b="0" i="0" u="none" strike="noStrike" kern="1200" spc="-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메타관리</a:t>
                      </a:r>
                      <a:r>
                        <a:rPr lang="ko-KR" altLang="en-US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확대</a:t>
                      </a:r>
                      <a:endParaRPr lang="en-US" altLang="ko-KR" sz="1050" b="0" i="0" u="none" strike="noStrike" kern="1200" spc="-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- IT</a:t>
                      </a:r>
                      <a:r>
                        <a:rPr lang="en-US" altLang="ko-KR" sz="105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표준사전</a:t>
                      </a:r>
                      <a:r>
                        <a:rPr lang="ko-KR" altLang="en-US" sz="105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확대 구축 및 신규 테이블 표준 적용</a:t>
                      </a:r>
                      <a:endParaRPr lang="en-US" altLang="ko-KR" sz="1050" b="0" i="0" u="none" strike="noStrike" kern="1200" spc="-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- </a:t>
                      </a:r>
                      <a:r>
                        <a:rPr lang="ko-KR" altLang="en-US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메타관리시스템 공동 활용 방안 제시</a:t>
                      </a:r>
                      <a:endParaRPr lang="en-US" altLang="ko-KR" sz="1050" b="0" i="0" u="none" strike="noStrike" kern="1200" spc="-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표준화</a:t>
                      </a:r>
                      <a:endParaRPr lang="en-US" altLang="ko-KR" sz="1000" b="0" i="0" u="none" strike="noStrike" kern="1200" spc="-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676411"/>
                  </a:ext>
                </a:extLst>
              </a:tr>
              <a:tr h="273094">
                <a:tc vMerge="1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b="1" spc="-4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spc="-4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[2-3] </a:t>
                      </a:r>
                      <a:r>
                        <a:rPr lang="ko-KR" altLang="en-US" sz="1100" b="1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모델 현행화</a:t>
                      </a:r>
                      <a:endParaRPr lang="ko-KR" altLang="en-US" sz="1100" b="1" spc="-4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모델링 툴 연계 및 </a:t>
                      </a:r>
                      <a:r>
                        <a:rPr lang="ko-KR" altLang="en-US" sz="1050" b="0" i="0" u="none" strike="noStrike" kern="1200" spc="-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정보계</a:t>
                      </a:r>
                      <a:r>
                        <a:rPr lang="ko-KR" altLang="en-US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데이터 모델 현행화</a:t>
                      </a:r>
                      <a:endParaRPr lang="en-US" altLang="ko-KR" sz="1050" b="0" i="0" u="none" strike="noStrike" kern="1200" spc="-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표준화</a:t>
                      </a:r>
                      <a:endParaRPr lang="en-US" altLang="ko-KR" sz="1000" b="0" i="0" u="none" strike="noStrike" kern="1200" spc="-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520375"/>
                  </a:ext>
                </a:extLst>
              </a:tr>
              <a:tr h="273094">
                <a:tc vMerge="1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b="1" spc="-4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300"/>
                        </a:spcAft>
                      </a:pPr>
                      <a:r>
                        <a:rPr lang="en-US" altLang="ko-KR" sz="1100" b="1" i="0" u="none" strike="noStrike" spc="-4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[2-4] </a:t>
                      </a:r>
                      <a:r>
                        <a:rPr lang="ko-KR" altLang="en-US" sz="1100" b="1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비즈니스 용어 구축 확대</a:t>
                      </a:r>
                      <a:endParaRPr lang="ko-KR" altLang="en-US" sz="1100" b="1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비즈니스 용어 표준 구축 확대</a:t>
                      </a:r>
                      <a:r>
                        <a:rPr lang="en-US" altLang="ko-KR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활용 확산 </a:t>
                      </a:r>
                      <a:r>
                        <a:rPr lang="en-US" altLang="ko-KR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전사 현업 </a:t>
                      </a:r>
                      <a:r>
                        <a:rPr lang="en-US" altLang="ko-KR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TFT </a:t>
                      </a:r>
                      <a:r>
                        <a:rPr lang="ko-KR" altLang="en-US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운영 필</a:t>
                      </a:r>
                      <a:r>
                        <a:rPr lang="en-US" altLang="ko-KR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표준화</a:t>
                      </a:r>
                      <a:endParaRPr lang="en-US" altLang="ko-KR" sz="1000" b="0" i="0" u="none" strike="noStrike" kern="1200" spc="-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203074"/>
                  </a:ext>
                </a:extLst>
              </a:tr>
              <a:tr h="273094">
                <a:tc gridSpan="2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spc="-4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[3] </a:t>
                      </a:r>
                      <a:r>
                        <a:rPr lang="ko-KR" altLang="en-US" sz="1100" b="1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상품데이터</a:t>
                      </a:r>
                      <a:r>
                        <a:rPr lang="ko-KR" altLang="en-US" sz="1100" b="1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표준화</a:t>
                      </a:r>
                      <a:endParaRPr lang="ko-KR" altLang="en-US" sz="1100" b="1" spc="-4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b="1" spc="-4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</a:t>
                      </a:r>
                      <a:r>
                        <a:rPr lang="ko-KR" altLang="en-US" sz="105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데이터 분석 신뢰성 제고를 위한 상품 카탈로그 코드 표준화</a:t>
                      </a:r>
                      <a:endParaRPr lang="en-US" altLang="ko-KR" sz="1050" b="0" i="0" u="none" strike="noStrike" kern="1200" spc="-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표준화</a:t>
                      </a:r>
                      <a:endParaRPr lang="en-US" altLang="ko-KR" sz="1000" b="0" i="0" u="none" strike="noStrike" kern="1200" spc="-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743265"/>
                  </a:ext>
                </a:extLst>
              </a:tr>
              <a:tr h="273094">
                <a:tc gridSpan="2">
                  <a:txBody>
                    <a:bodyPr/>
                    <a:lstStyle/>
                    <a:p>
                      <a:pPr algn="l" fontAlgn="ctr">
                        <a:spcAft>
                          <a:spcPts val="300"/>
                        </a:spcAft>
                      </a:pPr>
                      <a:r>
                        <a:rPr lang="en-US" altLang="ko-KR" sz="1100" b="1" i="0" u="none" strike="noStrike" spc="-4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[4] </a:t>
                      </a:r>
                      <a:r>
                        <a:rPr lang="en-US" altLang="ko-KR" sz="1100" b="1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 Lake</a:t>
                      </a:r>
                      <a:r>
                        <a:rPr lang="ko-KR" altLang="en-US" sz="1100" b="1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개발 운영체계 수립</a:t>
                      </a:r>
                      <a:endParaRPr lang="ko-KR" altLang="en-US" sz="1100" b="1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유형</a:t>
                      </a:r>
                      <a:r>
                        <a:rPr lang="en-US" altLang="ko-KR" sz="105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(ETL, </a:t>
                      </a:r>
                      <a:r>
                        <a:rPr lang="ko-KR" altLang="en-US" sz="105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배치</a:t>
                      </a:r>
                      <a:r>
                        <a:rPr lang="en-US" altLang="ko-KR" sz="105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Query, Table </a:t>
                      </a:r>
                      <a:r>
                        <a:rPr lang="ko-KR" altLang="en-US" sz="105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05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05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 상세 </a:t>
                      </a:r>
                      <a:r>
                        <a:rPr lang="en-US" altLang="ko-KR" sz="105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Data Lake </a:t>
                      </a:r>
                      <a:r>
                        <a:rPr lang="ko-KR" altLang="en-US" sz="105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개발 프로세스 및 담당</a:t>
                      </a:r>
                      <a:r>
                        <a:rPr lang="en-US" altLang="ko-KR" sz="105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R&amp;R </a:t>
                      </a:r>
                      <a:r>
                        <a:rPr lang="ko-KR" altLang="en-US" sz="105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정립</a:t>
                      </a:r>
                      <a:endParaRPr lang="en-US" altLang="ko-KR" sz="1050" b="0" i="0" u="none" strike="noStrike" kern="1200" spc="-7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관리지침</a:t>
                      </a:r>
                      <a:endParaRPr lang="en-US" altLang="ko-KR" sz="1000" b="0" i="0" u="none" strike="noStrike" kern="1200" spc="-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681481"/>
                  </a:ext>
                </a:extLst>
              </a:tr>
              <a:tr h="424087">
                <a:tc gridSpan="2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spc="-4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[5] </a:t>
                      </a:r>
                      <a:r>
                        <a:rPr lang="ko-KR" altLang="en-US" sz="1100" b="1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활용 역량 강화</a:t>
                      </a:r>
                      <a:endParaRPr lang="ko-KR" altLang="en-US" sz="1100" b="1" spc="-4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b="1" spc="-4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Biz </a:t>
                      </a:r>
                      <a:r>
                        <a:rPr lang="ko-KR" altLang="en-US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노하우 공유</a:t>
                      </a:r>
                      <a:r>
                        <a:rPr lang="en-US" altLang="ko-KR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 분석 커리큘럼 체계화</a:t>
                      </a:r>
                      <a:r>
                        <a:rPr lang="en-US" altLang="ko-KR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Tool </a:t>
                      </a:r>
                      <a:r>
                        <a:rPr lang="ko-KR" altLang="en-US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교육 안내 등 전사 </a:t>
                      </a:r>
                      <a:r>
                        <a:rPr lang="ko-KR" altLang="en-US" sz="1050" b="0" i="0" u="none" strike="noStrike" kern="1200" spc="-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분석역량</a:t>
                      </a:r>
                      <a:r>
                        <a:rPr lang="ko-KR" altLang="en-US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제고를 위한 교육지원체계 강화 등</a:t>
                      </a:r>
                    </a:p>
                  </a:txBody>
                  <a:tcPr marL="36000" marR="36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기타</a:t>
                      </a:r>
                      <a:endParaRPr lang="en-US" altLang="ko-KR" sz="1000" b="0" i="0" u="none" strike="noStrike" kern="1200" spc="-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904828"/>
                  </a:ext>
                </a:extLst>
              </a:tr>
              <a:tr h="273094">
                <a:tc gridSpan="2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spc="-4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[6] </a:t>
                      </a:r>
                      <a:r>
                        <a:rPr lang="ko-KR" altLang="en-US" sz="1100" b="1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유휴장비</a:t>
                      </a:r>
                      <a:r>
                        <a:rPr lang="ko-KR" altLang="en-US" sz="1100" b="1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활용 효율화</a:t>
                      </a:r>
                      <a:endParaRPr lang="ko-KR" altLang="en-US" sz="1100" b="1" spc="-4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b="1" spc="-4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i="0" u="none" strike="noStrike" kern="1200" spc="-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정보계</a:t>
                      </a:r>
                      <a:r>
                        <a:rPr lang="ko-KR" altLang="en-US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b="0" i="0" u="none" strike="noStrike" kern="1200" spc="-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클라우드</a:t>
                      </a:r>
                      <a:r>
                        <a:rPr lang="ko-KR" altLang="en-US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전환에 따라 발생되는 </a:t>
                      </a:r>
                      <a:r>
                        <a:rPr lang="ko-KR" altLang="en-US" sz="1050" b="0" i="0" u="none" strike="noStrike" kern="1200" spc="-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유휴장비</a:t>
                      </a:r>
                      <a:r>
                        <a:rPr lang="ko-KR" altLang="en-US" sz="105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재활용</a:t>
                      </a:r>
                      <a:endParaRPr lang="en-US" altLang="ko-KR" sz="1050" b="0" i="0" u="none" strike="noStrike" kern="1200" spc="-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기타</a:t>
                      </a:r>
                      <a:endParaRPr lang="en-US" altLang="ko-KR" sz="1000" b="0" i="0" u="none" strike="noStrike" kern="1200" spc="-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280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60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838575" y="6641136"/>
            <a:ext cx="2228850" cy="133178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AF96CA-1FDE-40DA-8DFE-883B9DE1FC5E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8655" y="2526614"/>
            <a:ext cx="3600000" cy="4343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1848490-819C-43C2-BF61-CA82F46D6CFE}"/>
              </a:ext>
            </a:extLst>
          </p:cNvPr>
          <p:cNvSpPr/>
          <p:nvPr/>
        </p:nvSpPr>
        <p:spPr>
          <a:xfrm>
            <a:off x="1279213" y="1645870"/>
            <a:ext cx="4501879" cy="2236954"/>
          </a:xfrm>
          <a:prstGeom prst="rect">
            <a:avLst/>
          </a:prstGeom>
        </p:spPr>
        <p:txBody>
          <a:bodyPr wrap="square" lIns="72000" tIns="36000" rIns="7200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AutoNum type="arabi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추진 </a:t>
            </a:r>
            <a:r>
              <a:rPr kumimoji="1" lang="ko-KR" altLang="en-US" sz="1600" b="1" i="0" u="none" strike="noStrike" kern="0" cap="none" spc="-7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로드맵</a:t>
            </a: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수립 개요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AutoNum type="arabicPeriod"/>
              <a:tabLst/>
              <a:defRPr/>
            </a:pPr>
            <a:r>
              <a:rPr lang="ko-KR" altLang="en-US" sz="1600" b="1" kern="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추진 과제 종합</a:t>
            </a:r>
            <a:endParaRPr lang="en-US" altLang="ko-KR" sz="1600" b="1" kern="0" spc="-7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AutoNum type="arabi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추진 과제 정의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AutoNum type="arabicPeriod"/>
              <a:tabLst/>
              <a:defRPr/>
            </a:pPr>
            <a:r>
              <a:rPr lang="ko-KR" altLang="en-US" sz="1600" b="1" kern="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추진 </a:t>
            </a:r>
            <a:r>
              <a:rPr lang="ko-KR" altLang="en-US" sz="1600" b="1" kern="0" spc="-7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로드맵</a:t>
            </a:r>
            <a:endParaRPr lang="en-US" altLang="ko-KR" sz="1600" b="1" kern="0" spc="-7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AutoNum type="arabi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기대효과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211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사다리꼴 57"/>
          <p:cNvSpPr/>
          <p:nvPr/>
        </p:nvSpPr>
        <p:spPr>
          <a:xfrm rot="10800000">
            <a:off x="1161102" y="4925144"/>
            <a:ext cx="4405100" cy="297615"/>
          </a:xfrm>
          <a:prstGeom prst="trapezoid">
            <a:avLst>
              <a:gd name="adj" fmla="val 222558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635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다리꼴 7"/>
          <p:cNvSpPr/>
          <p:nvPr/>
        </p:nvSpPr>
        <p:spPr>
          <a:xfrm rot="16200000">
            <a:off x="-16162" y="3813801"/>
            <a:ext cx="1741098" cy="297615"/>
          </a:xfrm>
          <a:prstGeom prst="trapezoid">
            <a:avLst>
              <a:gd name="adj" fmla="val 222558"/>
            </a:avLst>
          </a:prstGeom>
          <a:gradFill>
            <a:gsLst>
              <a:gs pos="0">
                <a:schemeClr val="bg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 w="635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>
          <a:xfrm>
            <a:off x="3838575" y="6641136"/>
            <a:ext cx="2228850" cy="133178"/>
          </a:xfrm>
        </p:spPr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solidFill>
                  <a:schemeClr val="tx1"/>
                </a:solidFill>
                <a:latin typeface="+mj-ea"/>
                <a:ea typeface="+mj-ea"/>
              </a:rPr>
              <a:pPr latinLnBrk="0"/>
              <a:t>6</a:t>
            </a:fld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1" name="제목 2"/>
          <p:cNvSpPr txBox="1">
            <a:spLocks/>
          </p:cNvSpPr>
          <p:nvPr/>
        </p:nvSpPr>
        <p:spPr bwMode="gray">
          <a:xfrm>
            <a:off x="7490963" y="280137"/>
            <a:ext cx="20705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400" b="0" spc="-60" dirty="0" smtClean="0">
                <a:latin typeface="+mj-ea"/>
                <a:ea typeface="+mj-ea"/>
                <a:cs typeface="+mn-cs"/>
              </a:rPr>
              <a:t>3. </a:t>
            </a:r>
            <a:r>
              <a:rPr kumimoji="0" lang="ko-KR" altLang="en-US" sz="1400" b="0" spc="-60" dirty="0" smtClean="0">
                <a:latin typeface="+mj-ea"/>
                <a:ea typeface="+mj-ea"/>
                <a:cs typeface="+mn-cs"/>
              </a:rPr>
              <a:t>추진과제</a:t>
            </a:r>
            <a:endParaRPr kumimoji="0" lang="en-US" altLang="ko-KR" sz="1400" b="0" spc="-60" dirty="0">
              <a:latin typeface="+mj-ea"/>
              <a:ea typeface="+mj-ea"/>
              <a:cs typeface="+mn-c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gray">
          <a:xfrm>
            <a:off x="344488" y="800100"/>
            <a:ext cx="9217025" cy="648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08000" tIns="108000" rIns="108000" bIns="10800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전사 사용자 </a:t>
            </a:r>
            <a:r>
              <a:rPr kumimoji="0" lang="ko-KR" altLang="en-US" sz="14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중심</a:t>
            </a:r>
            <a:r>
              <a:rPr kumimoji="0" lang="ko-KR" altLang="en-US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거버넌스 포털 구축을 통하여 비즈니스 메타 조회</a:t>
            </a:r>
            <a:r>
              <a:rPr kumimoji="0" lang="en-US" altLang="ko-KR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대시보드 활용 및 커뮤니티 강화 등 데이터 활용 효율화 기반 마련</a:t>
            </a:r>
            <a:endParaRPr kumimoji="0" lang="ko-KR" altLang="en-US" sz="1400" b="1" i="0" u="none" strike="noStrike" kern="1200" cap="none" spc="-7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44488" y="1634822"/>
            <a:ext cx="3420076" cy="750062"/>
            <a:chOff x="344488" y="1634822"/>
            <a:chExt cx="3420076" cy="750062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44488" y="1634822"/>
              <a:ext cx="684076" cy="7500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과제명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028564" y="1634822"/>
              <a:ext cx="2736000" cy="7500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4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전사 사용자 중심 거버넌스 시스템 기능 강화</a:t>
              </a:r>
              <a:endParaRPr lang="en-US" altLang="ko-KR" sz="14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838575" y="1634822"/>
            <a:ext cx="5722939" cy="750062"/>
            <a:chOff x="3838575" y="1634822"/>
            <a:chExt cx="5722939" cy="75006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3838575" y="1634822"/>
              <a:ext cx="684076" cy="7500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</a:t>
              </a:r>
              <a: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정의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522652" y="1634822"/>
              <a:ext cx="5038862" cy="7500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altLang="ko-KR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단계 도입된 데이터 포털</a:t>
              </a:r>
              <a:r>
                <a:rPr lang="en-US" altLang="ko-KR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(SPORTAL)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채널 확장 관점에서 사용자 기반 거버넌스 포털 솔루션 도입 및 전사 확대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44488" y="2448906"/>
            <a:ext cx="5544616" cy="3118338"/>
            <a:chOff x="344488" y="2470902"/>
            <a:chExt cx="5544616" cy="3118338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344488" y="2470902"/>
              <a:ext cx="5544616" cy="36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 개요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44488" y="2830902"/>
              <a:ext cx="5544616" cy="2758338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44488" y="5631266"/>
            <a:ext cx="4572076" cy="750062"/>
            <a:chOff x="344488" y="1634822"/>
            <a:chExt cx="4572076" cy="750062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344488" y="1634822"/>
              <a:ext cx="684076" cy="7500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</a:t>
              </a:r>
              <a: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1028564" y="1634822"/>
              <a:ext cx="3888000" cy="7500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현업을 포함 사용자 기반에서 </a:t>
              </a:r>
              <a:r>
                <a:rPr lang="en-US" altLang="ko-KR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GS</a:t>
              </a:r>
              <a:r>
                <a:rPr lang="ko-KR" altLang="en-US" sz="1200" spc="-7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리테일이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보유한 </a:t>
              </a:r>
              <a:r>
                <a:rPr lang="en-US" altLang="ko-KR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자산 이해도를 향상시키고 </a:t>
              </a:r>
              <a:r>
                <a:rPr lang="en-US" altLang="ko-KR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활용 효율성 향상</a:t>
              </a:r>
              <a:endParaRPr lang="en-US" altLang="ko-KR" sz="1200" spc="-7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990139" y="5631266"/>
            <a:ext cx="4572076" cy="750062"/>
            <a:chOff x="344488" y="1634822"/>
            <a:chExt cx="4572076" cy="750062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344488" y="1634822"/>
              <a:ext cx="684076" cy="7500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고려</a:t>
              </a:r>
              <a: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사항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028564" y="1634822"/>
              <a:ext cx="3888000" cy="7500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ü"/>
              </a:pPr>
              <a:r>
                <a:rPr lang="en-US" altLang="ko-KR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SMETA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기반의 </a:t>
              </a:r>
              <a:r>
                <a:rPr lang="en-US" altLang="ko-KR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IT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Meta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</a:t>
              </a:r>
              <a:r>
                <a:rPr lang="ko-KR" altLang="en-US" sz="1200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현행화가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사전에 완료되어야 함</a:t>
              </a:r>
              <a:endParaRPr lang="en-US" altLang="ko-KR" sz="1200" spc="-7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기반 거버넌스 시스템의 활용도 향상을 위한 프로모션 등 장려 정책 또는 제도 수립 고려 필요</a:t>
              </a:r>
              <a:endParaRPr lang="en-US" altLang="ko-KR" sz="1200" spc="-7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1028564" y="2872929"/>
            <a:ext cx="1130645" cy="2032236"/>
          </a:xfrm>
          <a:prstGeom prst="roundRect">
            <a:avLst>
              <a:gd name="adj" fmla="val 8681"/>
            </a:avLst>
          </a:prstGeom>
          <a:solidFill>
            <a:schemeClr val="accent1">
              <a:lumMod val="7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400"/>
              </a:spcAft>
            </a:pPr>
            <a:r>
              <a:rPr lang="ko-KR" altLang="en-US" sz="1000" spc="-100" dirty="0" smtClean="0">
                <a:solidFill>
                  <a:schemeClr val="bg1"/>
                </a:solidFill>
                <a:latin typeface="+mn-ea"/>
              </a:rPr>
              <a:t>사용자 기반 채널</a:t>
            </a:r>
            <a:endParaRPr lang="en-US" altLang="ko-KR" sz="1000" spc="-1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1177469" y="3104964"/>
            <a:ext cx="1161601" cy="28800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400"/>
              </a:spcAft>
            </a:pPr>
            <a:r>
              <a:rPr lang="ko-KR" altLang="en-US" sz="1000" spc="-100" dirty="0" smtClean="0">
                <a:solidFill>
                  <a:schemeClr val="tx1"/>
                </a:solidFill>
                <a:latin typeface="+mn-ea"/>
              </a:rPr>
              <a:t>카탈로그 통합 검색</a:t>
            </a:r>
            <a:endParaRPr lang="en-US" altLang="ko-KR" sz="1000" spc="-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1177469" y="3464796"/>
            <a:ext cx="1161601" cy="28800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400"/>
              </a:spcAft>
            </a:pPr>
            <a:r>
              <a:rPr lang="ko-KR" altLang="en-US" sz="1000" spc="-100" smtClean="0">
                <a:solidFill>
                  <a:schemeClr val="tx1"/>
                </a:solidFill>
                <a:latin typeface="+mn-ea"/>
              </a:rPr>
              <a:t>대시보드</a:t>
            </a:r>
            <a:endParaRPr lang="en-US" altLang="ko-KR" sz="1000" spc="-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1177253" y="3824628"/>
            <a:ext cx="1161601" cy="28800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400"/>
              </a:spcAft>
            </a:pPr>
            <a:r>
              <a:rPr lang="ko-KR" altLang="en-US" sz="1000" spc="-100" smtClean="0">
                <a:solidFill>
                  <a:schemeClr val="tx1"/>
                </a:solidFill>
                <a:latin typeface="+mn-ea"/>
              </a:rPr>
              <a:t>커뮤니티</a:t>
            </a:r>
            <a:endParaRPr lang="en-US" altLang="ko-KR" sz="1000" spc="-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1185716" y="4184460"/>
            <a:ext cx="1161601" cy="28800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400"/>
              </a:spcAft>
            </a:pPr>
            <a:r>
              <a:rPr lang="en-US" altLang="ko-KR" sz="1000" spc="-100" dirty="0" smtClean="0">
                <a:solidFill>
                  <a:schemeClr val="tx1"/>
                </a:solidFill>
                <a:latin typeface="+mn-ea"/>
              </a:rPr>
              <a:t>My Data Summary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46406" y="3708607"/>
            <a:ext cx="474146" cy="694102"/>
            <a:chOff x="524508" y="3708607"/>
            <a:chExt cx="474146" cy="694102"/>
          </a:xfrm>
        </p:grpSpPr>
        <p:pic>
          <p:nvPicPr>
            <p:cNvPr id="28" name="그래픽 46" descr="프로그래머">
              <a:extLst>
                <a:ext uri="{FF2B5EF4-FFF2-40B4-BE49-F238E27FC236}">
                  <a16:creationId xmlns:a16="http://schemas.microsoft.com/office/drawing/2014/main" id="{E615E045-2593-4A57-9935-6936BF790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17"/>
                </a:ext>
              </a:extLst>
            </a:blip>
            <a:stretch>
              <a:fillRect/>
            </a:stretch>
          </p:blipFill>
          <p:spPr>
            <a:xfrm>
              <a:off x="527581" y="3708607"/>
              <a:ext cx="468000" cy="468000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 bwMode="gray">
            <a:xfrm>
              <a:off x="524508" y="4185084"/>
              <a:ext cx="474146" cy="217625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</a:pPr>
              <a:r>
                <a:rPr lang="ko-KR" altLang="en-US" sz="800" spc="-40" dirty="0" smtClean="0">
                  <a:latin typeface="+mn-ea"/>
                  <a:ea typeface="+mn-ea"/>
                </a:rPr>
                <a:t>사용자</a:t>
              </a:r>
              <a:endParaRPr lang="ko-KR" altLang="en-US" sz="800" spc="-40" dirty="0">
                <a:latin typeface="+mn-ea"/>
                <a:ea typeface="+mn-ea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396716" y="3109247"/>
            <a:ext cx="3169486" cy="288000"/>
            <a:chOff x="2504728" y="3314798"/>
            <a:chExt cx="4026955" cy="252000"/>
          </a:xfrm>
        </p:grpSpPr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F3352BA2-E6A6-4CF7-8004-2AF0E858D223}"/>
                </a:ext>
              </a:extLst>
            </p:cNvPr>
            <p:cNvSpPr/>
            <p:nvPr/>
          </p:nvSpPr>
          <p:spPr>
            <a:xfrm>
              <a:off x="2504728" y="3314798"/>
              <a:ext cx="744010" cy="252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400"/>
                </a:spcAft>
              </a:pPr>
              <a:r>
                <a:rPr lang="ko-KR" altLang="en-US" sz="900" spc="-100" dirty="0" smtClean="0">
                  <a:solidFill>
                    <a:schemeClr val="tx1"/>
                  </a:solidFill>
                  <a:latin typeface="+mn-ea"/>
                </a:rPr>
                <a:t>비즈니스 메타 조회</a:t>
              </a:r>
              <a:endParaRPr lang="en-US" altLang="ko-KR" sz="900" spc="-1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F3352BA2-E6A6-4CF7-8004-2AF0E858D223}"/>
                </a:ext>
              </a:extLst>
            </p:cNvPr>
            <p:cNvSpPr/>
            <p:nvPr/>
          </p:nvSpPr>
          <p:spPr>
            <a:xfrm>
              <a:off x="3325464" y="3314798"/>
              <a:ext cx="744010" cy="252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400"/>
                </a:spcAft>
              </a:pPr>
              <a:r>
                <a:rPr lang="en-US" altLang="ko-KR" sz="900" spc="-100" smtClean="0">
                  <a:solidFill>
                    <a:schemeClr val="tx1"/>
                  </a:solidFill>
                  <a:latin typeface="+mn-ea"/>
                </a:rPr>
                <a:t>IT Asset </a:t>
              </a:r>
              <a:r>
                <a:rPr lang="ko-KR" altLang="en-US" sz="900" spc="-100" dirty="0" smtClean="0">
                  <a:solidFill>
                    <a:schemeClr val="tx1"/>
                  </a:solidFill>
                  <a:latin typeface="+mn-ea"/>
                </a:rPr>
                <a:t>조회</a:t>
              </a:r>
              <a:endParaRPr lang="en-US" altLang="ko-KR" sz="900" spc="-1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F3352BA2-E6A6-4CF7-8004-2AF0E858D223}"/>
                </a:ext>
              </a:extLst>
            </p:cNvPr>
            <p:cNvSpPr/>
            <p:nvPr/>
          </p:nvSpPr>
          <p:spPr>
            <a:xfrm>
              <a:off x="4146200" y="3314798"/>
              <a:ext cx="744010" cy="252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400"/>
                </a:spcAft>
              </a:pPr>
              <a:r>
                <a:rPr lang="ko-KR" altLang="en-US" sz="900" spc="-150" dirty="0" smtClean="0">
                  <a:solidFill>
                    <a:schemeClr val="tx1"/>
                  </a:solidFill>
                  <a:latin typeface="+mn-ea"/>
                </a:rPr>
                <a:t>테이블</a:t>
              </a:r>
              <a:r>
                <a:rPr lang="en-US" altLang="ko-KR" sz="900" spc="-150" dirty="0" smtClean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ko-KR" altLang="en-US" sz="900" spc="-150" dirty="0" smtClean="0">
                  <a:solidFill>
                    <a:schemeClr val="tx1"/>
                  </a:solidFill>
                  <a:latin typeface="+mn-ea"/>
                </a:rPr>
                <a:t>컬럼 조회</a:t>
              </a:r>
              <a:endParaRPr lang="en-US" altLang="ko-KR" sz="900" spc="-15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F3352BA2-E6A6-4CF7-8004-2AF0E858D223}"/>
                </a:ext>
              </a:extLst>
            </p:cNvPr>
            <p:cNvSpPr/>
            <p:nvPr/>
          </p:nvSpPr>
          <p:spPr>
            <a:xfrm>
              <a:off x="4966936" y="3314798"/>
              <a:ext cx="744010" cy="252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400"/>
                </a:spcAft>
              </a:pPr>
              <a:r>
                <a:rPr lang="ko-KR" altLang="en-US" sz="900" spc="-100" dirty="0" smtClean="0">
                  <a:solidFill>
                    <a:schemeClr val="tx1"/>
                  </a:solidFill>
                  <a:latin typeface="+mn-ea"/>
                </a:rPr>
                <a:t>품질정보 조회</a:t>
              </a:r>
              <a:endParaRPr lang="en-US" altLang="ko-KR" sz="900" spc="-1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F3352BA2-E6A6-4CF7-8004-2AF0E858D223}"/>
                </a:ext>
              </a:extLst>
            </p:cNvPr>
            <p:cNvSpPr/>
            <p:nvPr/>
          </p:nvSpPr>
          <p:spPr>
            <a:xfrm>
              <a:off x="5787673" y="3314798"/>
              <a:ext cx="744010" cy="252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400"/>
                </a:spcAft>
              </a:pPr>
              <a:r>
                <a:rPr lang="ko-KR" altLang="en-US" sz="900" spc="-100" dirty="0" err="1" smtClean="0">
                  <a:solidFill>
                    <a:schemeClr val="tx1"/>
                  </a:solidFill>
                  <a:latin typeface="+mn-ea"/>
                </a:rPr>
                <a:t>흐름관리</a:t>
              </a:r>
              <a:r>
                <a:rPr lang="ko-KR" altLang="en-US" sz="900" spc="-100" dirty="0" smtClean="0">
                  <a:solidFill>
                    <a:schemeClr val="tx1"/>
                  </a:solidFill>
                  <a:latin typeface="+mn-ea"/>
                </a:rPr>
                <a:t> 조회</a:t>
              </a:r>
              <a:endParaRPr lang="en-US" altLang="ko-KR" sz="900" spc="-10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396716" y="3464796"/>
            <a:ext cx="2523510" cy="288000"/>
            <a:chOff x="2504728" y="3314798"/>
            <a:chExt cx="3206218" cy="252000"/>
          </a:xfrm>
        </p:grpSpPr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F3352BA2-E6A6-4CF7-8004-2AF0E858D223}"/>
                </a:ext>
              </a:extLst>
            </p:cNvPr>
            <p:cNvSpPr/>
            <p:nvPr/>
          </p:nvSpPr>
          <p:spPr>
            <a:xfrm>
              <a:off x="2504728" y="3314798"/>
              <a:ext cx="744010" cy="252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400"/>
                </a:spcAft>
              </a:pPr>
              <a:r>
                <a:rPr lang="en-US" altLang="ko-KR" sz="900" spc="-100" dirty="0" smtClean="0">
                  <a:solidFill>
                    <a:schemeClr val="tx1"/>
                  </a:solidFill>
                  <a:latin typeface="+mn-ea"/>
                </a:rPr>
                <a:t>Data Map</a:t>
              </a:r>
            </a:p>
          </p:txBody>
        </p: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F3352BA2-E6A6-4CF7-8004-2AF0E858D223}"/>
                </a:ext>
              </a:extLst>
            </p:cNvPr>
            <p:cNvSpPr/>
            <p:nvPr/>
          </p:nvSpPr>
          <p:spPr>
            <a:xfrm>
              <a:off x="3325464" y="3314798"/>
              <a:ext cx="744010" cy="252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400"/>
                </a:spcAft>
              </a:pPr>
              <a:r>
                <a:rPr lang="ko-KR" altLang="en-US" sz="900" spc="-100" dirty="0" smtClean="0">
                  <a:solidFill>
                    <a:schemeClr val="tx1"/>
                  </a:solidFill>
                  <a:latin typeface="+mn-ea"/>
                </a:rPr>
                <a:t>최다 조회 </a:t>
              </a:r>
              <a:r>
                <a:rPr lang="ko-KR" altLang="en-US" sz="900" spc="-100" dirty="0" err="1" smtClean="0">
                  <a:solidFill>
                    <a:schemeClr val="tx1"/>
                  </a:solidFill>
                  <a:latin typeface="+mn-ea"/>
                </a:rPr>
                <a:t>데이터셋</a:t>
              </a:r>
              <a:endParaRPr lang="en-US" altLang="ko-KR" sz="900" spc="-1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F3352BA2-E6A6-4CF7-8004-2AF0E858D223}"/>
                </a:ext>
              </a:extLst>
            </p:cNvPr>
            <p:cNvSpPr/>
            <p:nvPr/>
          </p:nvSpPr>
          <p:spPr>
            <a:xfrm>
              <a:off x="4146200" y="3314798"/>
              <a:ext cx="744010" cy="252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400"/>
                </a:spcAft>
              </a:pPr>
              <a:r>
                <a:rPr lang="ko-KR" altLang="en-US" sz="900" spc="-150" dirty="0" err="1" smtClean="0">
                  <a:solidFill>
                    <a:schemeClr val="tx1"/>
                  </a:solidFill>
                  <a:latin typeface="+mn-ea"/>
                </a:rPr>
                <a:t>최빈</a:t>
              </a:r>
              <a:r>
                <a:rPr lang="ko-KR" altLang="en-US" sz="900" spc="-15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900" spc="-150" dirty="0" err="1" smtClean="0">
                  <a:solidFill>
                    <a:schemeClr val="tx1"/>
                  </a:solidFill>
                  <a:latin typeface="+mn-ea"/>
                </a:rPr>
                <a:t>검색어</a:t>
              </a:r>
              <a:endParaRPr lang="en-US" altLang="ko-KR" sz="900" spc="-15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F3352BA2-E6A6-4CF7-8004-2AF0E858D223}"/>
                </a:ext>
              </a:extLst>
            </p:cNvPr>
            <p:cNvSpPr/>
            <p:nvPr/>
          </p:nvSpPr>
          <p:spPr>
            <a:xfrm>
              <a:off x="4966936" y="3314798"/>
              <a:ext cx="744010" cy="252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400"/>
                </a:spcAft>
              </a:pPr>
              <a:r>
                <a:rPr lang="ko-KR" altLang="en-US" sz="900" spc="-100" dirty="0" smtClean="0">
                  <a:solidFill>
                    <a:schemeClr val="tx1"/>
                  </a:solidFill>
                  <a:latin typeface="+mn-ea"/>
                </a:rPr>
                <a:t>보유자산 현황</a:t>
              </a:r>
              <a:endParaRPr lang="en-US" altLang="ko-KR" sz="900" spc="-10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396564" y="3824628"/>
            <a:ext cx="2523510" cy="288000"/>
            <a:chOff x="2504728" y="3314798"/>
            <a:chExt cx="3206218" cy="252000"/>
          </a:xfrm>
        </p:grpSpPr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F3352BA2-E6A6-4CF7-8004-2AF0E858D223}"/>
                </a:ext>
              </a:extLst>
            </p:cNvPr>
            <p:cNvSpPr/>
            <p:nvPr/>
          </p:nvSpPr>
          <p:spPr>
            <a:xfrm>
              <a:off x="2504728" y="3314798"/>
              <a:ext cx="744010" cy="252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400"/>
                </a:spcAft>
              </a:pPr>
              <a:r>
                <a:rPr lang="ko-KR" altLang="en-US" sz="900" spc="-100" dirty="0" smtClean="0">
                  <a:solidFill>
                    <a:schemeClr val="tx1"/>
                  </a:solidFill>
                  <a:latin typeface="+mn-ea"/>
                </a:rPr>
                <a:t>공지사항</a:t>
              </a:r>
              <a:endParaRPr lang="en-US" altLang="ko-KR" sz="900" spc="-1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F3352BA2-E6A6-4CF7-8004-2AF0E858D223}"/>
                </a:ext>
              </a:extLst>
            </p:cNvPr>
            <p:cNvSpPr/>
            <p:nvPr/>
          </p:nvSpPr>
          <p:spPr>
            <a:xfrm>
              <a:off x="3325464" y="3314798"/>
              <a:ext cx="744010" cy="252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400"/>
                </a:spcAft>
              </a:pPr>
              <a:r>
                <a:rPr lang="en-US" altLang="ko-KR" sz="900" spc="-100" dirty="0" smtClean="0">
                  <a:solidFill>
                    <a:schemeClr val="tx1"/>
                  </a:solidFill>
                  <a:latin typeface="+mn-ea"/>
                </a:rPr>
                <a:t>FAQ</a:t>
              </a:r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F3352BA2-E6A6-4CF7-8004-2AF0E858D223}"/>
                </a:ext>
              </a:extLst>
            </p:cNvPr>
            <p:cNvSpPr/>
            <p:nvPr/>
          </p:nvSpPr>
          <p:spPr>
            <a:xfrm>
              <a:off x="4146200" y="3314798"/>
              <a:ext cx="744010" cy="252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400"/>
                </a:spcAft>
              </a:pPr>
              <a:r>
                <a:rPr lang="en-US" altLang="ko-KR" sz="900" spc="-150" dirty="0" smtClean="0">
                  <a:solidFill>
                    <a:schemeClr val="tx1"/>
                  </a:solidFill>
                  <a:latin typeface="+mn-ea"/>
                </a:rPr>
                <a:t>Q&amp;A</a:t>
              </a:r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F3352BA2-E6A6-4CF7-8004-2AF0E858D223}"/>
                </a:ext>
              </a:extLst>
            </p:cNvPr>
            <p:cNvSpPr/>
            <p:nvPr/>
          </p:nvSpPr>
          <p:spPr>
            <a:xfrm>
              <a:off x="4966936" y="3314798"/>
              <a:ext cx="744010" cy="252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400"/>
                </a:spcAft>
              </a:pPr>
              <a:r>
                <a:rPr lang="ko-KR" altLang="en-US" sz="900" spc="-100" dirty="0" err="1" smtClean="0">
                  <a:solidFill>
                    <a:schemeClr val="tx1"/>
                  </a:solidFill>
                  <a:latin typeface="+mn-ea"/>
                </a:rPr>
                <a:t>요청관리</a:t>
              </a:r>
              <a:endParaRPr lang="en-US" altLang="ko-KR" sz="900" spc="-10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2396564" y="4184460"/>
            <a:ext cx="2520000" cy="28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ko-KR" altLang="en-US" sz="900" spc="-100" dirty="0" smtClean="0">
                <a:solidFill>
                  <a:schemeClr val="tx1"/>
                </a:solidFill>
                <a:latin typeface="+mn-ea"/>
              </a:rPr>
              <a:t>테이블 오너를 기준으로 사용자가 오너로 관리하고 있는 테이블 목록 조회 등</a:t>
            </a:r>
            <a:endParaRPr lang="en-US" altLang="ko-KR" sz="900" spc="-1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991425" y="5121188"/>
            <a:ext cx="4682790" cy="252000"/>
            <a:chOff x="776536" y="5121188"/>
            <a:chExt cx="5112568" cy="252000"/>
          </a:xfrm>
        </p:grpSpPr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F3352BA2-E6A6-4CF7-8004-2AF0E858D223}"/>
                </a:ext>
              </a:extLst>
            </p:cNvPr>
            <p:cNvSpPr/>
            <p:nvPr/>
          </p:nvSpPr>
          <p:spPr>
            <a:xfrm>
              <a:off x="776536" y="5121188"/>
              <a:ext cx="1665927" cy="2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400"/>
                </a:spcAft>
              </a:pPr>
              <a:r>
                <a:rPr lang="ko-KR" altLang="en-US" sz="1000" spc="-70" dirty="0" err="1" smtClean="0">
                  <a:solidFill>
                    <a:schemeClr val="tx1"/>
                  </a:solidFill>
                  <a:latin typeface="+mn-ea"/>
                </a:rPr>
                <a:t>메타관리</a:t>
              </a:r>
              <a:r>
                <a:rPr lang="ko-KR" altLang="en-US" sz="1000" spc="-7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000" spc="-70" dirty="0" smtClean="0">
                  <a:solidFill>
                    <a:schemeClr val="tx1"/>
                  </a:solidFill>
                  <a:latin typeface="+mn-ea"/>
                </a:rPr>
                <a:t>(SMETA)</a:t>
              </a: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F3352BA2-E6A6-4CF7-8004-2AF0E858D223}"/>
                </a:ext>
              </a:extLst>
            </p:cNvPr>
            <p:cNvSpPr/>
            <p:nvPr/>
          </p:nvSpPr>
          <p:spPr>
            <a:xfrm>
              <a:off x="2499857" y="5121188"/>
              <a:ext cx="1665927" cy="2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400"/>
                </a:spcAft>
              </a:pPr>
              <a:r>
                <a:rPr lang="ko-KR" altLang="en-US" sz="1000" spc="-70" dirty="0" smtClean="0">
                  <a:solidFill>
                    <a:schemeClr val="tx1"/>
                  </a:solidFill>
                  <a:latin typeface="+mn-ea"/>
                </a:rPr>
                <a:t>품질관리 </a:t>
              </a:r>
              <a:r>
                <a:rPr lang="en-US" altLang="ko-KR" sz="1000" spc="-70" dirty="0" smtClean="0">
                  <a:solidFill>
                    <a:schemeClr val="tx1"/>
                  </a:solidFill>
                  <a:latin typeface="+mn-ea"/>
                </a:rPr>
                <a:t>(SDQ)</a:t>
              </a:r>
            </a:p>
          </p:txBody>
        </p:sp>
        <p:sp>
          <p:nvSpPr>
            <p:cNvPr id="56" name="모서리가 둥근 직사각형 55">
              <a:extLst>
                <a:ext uri="{FF2B5EF4-FFF2-40B4-BE49-F238E27FC236}">
                  <a16:creationId xmlns:a16="http://schemas.microsoft.com/office/drawing/2014/main" id="{F3352BA2-E6A6-4CF7-8004-2AF0E858D223}"/>
                </a:ext>
              </a:extLst>
            </p:cNvPr>
            <p:cNvSpPr/>
            <p:nvPr/>
          </p:nvSpPr>
          <p:spPr>
            <a:xfrm>
              <a:off x="4223177" y="5121188"/>
              <a:ext cx="1665927" cy="2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400"/>
                </a:spcAft>
              </a:pPr>
              <a:r>
                <a:rPr lang="en-US" altLang="ko-KR" sz="1000" spc="-70" dirty="0" smtClean="0">
                  <a:solidFill>
                    <a:schemeClr val="tx1"/>
                  </a:solidFill>
                  <a:latin typeface="+mn-ea"/>
                </a:rPr>
                <a:t>Data Lake</a:t>
              </a:r>
              <a:r>
                <a:rPr lang="ko-KR" altLang="en-US" sz="1000" spc="-70" dirty="0" smtClean="0">
                  <a:solidFill>
                    <a:schemeClr val="tx1"/>
                  </a:solidFill>
                  <a:latin typeface="+mn-ea"/>
                </a:rPr>
                <a:t> 카탈로그</a:t>
              </a:r>
              <a:endParaRPr lang="en-US" altLang="ko-KR" sz="1000" spc="-7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961110" y="2448906"/>
            <a:ext cx="3600402" cy="3103852"/>
            <a:chOff x="5961110" y="2448906"/>
            <a:chExt cx="3600402" cy="3103852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5961110" y="2794420"/>
              <a:ext cx="3600401" cy="275833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Font typeface="Wingdings" panose="05000000000000000000" pitchFamily="2" charset="2"/>
                <a:buChar char="ü"/>
              </a:pPr>
              <a:r>
                <a:rPr lang="en-US" altLang="ko-KR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단계 도입 솔루션 </a:t>
              </a:r>
              <a:r>
                <a:rPr lang="en-US" altLang="ko-KR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구성 확정 및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현행화</a:t>
              </a:r>
              <a:endParaRPr lang="en-US" altLang="ko-KR" sz="1200" spc="-7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17500" lvl="1" indent="-133350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Font typeface="Arial" panose="020B0604020202020204" pitchFamily="34" charset="0"/>
                <a:buChar char="•"/>
              </a:pPr>
              <a:r>
                <a:rPr lang="en-US" altLang="ko-KR" sz="11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SMETA</a:t>
              </a:r>
              <a:r>
                <a:rPr lang="ko-KR" altLang="en-US" sz="11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기반 표준사전 구성 및 </a:t>
              </a:r>
              <a:r>
                <a:rPr lang="ko-KR" altLang="en-US" sz="11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현행화</a:t>
              </a:r>
              <a:endParaRPr lang="en-US" altLang="ko-KR" sz="1100" spc="-7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17500" lvl="1" indent="-133350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 대상 시스템의 </a:t>
              </a:r>
              <a:r>
                <a:rPr lang="en-US" altLang="ko-KR" sz="11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IT Meta</a:t>
              </a:r>
              <a:r>
                <a:rPr lang="ko-KR" altLang="en-US" sz="11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구성 및 정의</a:t>
              </a:r>
              <a:endParaRPr lang="en-US" altLang="ko-KR" sz="1100" spc="-7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17500" lvl="1" indent="-133350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</a:t>
              </a:r>
              <a:r>
                <a:rPr lang="en-US" altLang="ko-KR" sz="11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Meta </a:t>
              </a:r>
              <a:r>
                <a:rPr lang="en-US" altLang="ko-KR" sz="11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vs IT Meta</a:t>
              </a:r>
              <a:r>
                <a:rPr lang="ko-KR" altLang="en-US" sz="11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연계 구성 </a:t>
              </a:r>
              <a:r>
                <a:rPr lang="ko-KR" altLang="en-US" sz="11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현행화</a:t>
              </a:r>
              <a:endParaRPr lang="en-US" altLang="ko-KR" sz="1100" spc="-7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17500" lvl="1" indent="-133350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Font typeface="Arial" panose="020B0604020202020204" pitchFamily="34" charset="0"/>
                <a:buChar char="•"/>
              </a:pPr>
              <a:r>
                <a:rPr lang="en-US" altLang="ko-KR" sz="11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SDQ</a:t>
              </a:r>
              <a:r>
                <a:rPr lang="ko-KR" altLang="en-US" sz="11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기반 진단 규칙 및 품질 진단 </a:t>
              </a:r>
              <a:r>
                <a:rPr lang="en-US" altLang="ko-KR" sz="11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Job</a:t>
              </a:r>
              <a:r>
                <a:rPr lang="ko-KR" altLang="en-US" sz="11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구성</a:t>
              </a:r>
              <a:endParaRPr lang="en-US" altLang="ko-KR" sz="1100" spc="-7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17500" lvl="1" indent="-133350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주기적인 품질 진단을 통한 데이터 </a:t>
              </a:r>
              <a:r>
                <a:rPr lang="ko-KR" altLang="en-US" sz="1100" spc="-7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오류율</a:t>
              </a:r>
              <a:r>
                <a:rPr lang="ko-KR" altLang="en-US" sz="11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최소화</a:t>
              </a:r>
              <a:endParaRPr lang="en-US" altLang="ko-KR" sz="1200" spc="-7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00000"/>
                </a:lnSpc>
                <a:spcBef>
                  <a:spcPts val="600"/>
                </a:spcBef>
                <a:spcAft>
                  <a:spcPts val="1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</a:t>
              </a:r>
              <a:r>
                <a:rPr lang="ko-KR" altLang="en-US" sz="1200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활용성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편의성 제고를 위한 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거버넌스 솔루션 도입 및 적용</a:t>
              </a:r>
              <a:endParaRPr lang="en-US" altLang="ko-KR" sz="1200" spc="-7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17500" lvl="1" indent="-133350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솔루션 설치 환경 확보 및 솔루션 구성</a:t>
              </a:r>
              <a:endParaRPr lang="en-US" altLang="ko-KR" sz="1100" spc="-7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17500" lvl="1" indent="-133350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Font typeface="Arial" panose="020B0604020202020204" pitchFamily="34" charset="0"/>
                <a:buChar char="•"/>
              </a:pPr>
              <a:r>
                <a:rPr lang="en-US" altLang="ko-KR" sz="11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Catalog</a:t>
              </a:r>
              <a:r>
                <a:rPr lang="ko-KR" altLang="en-US" sz="11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수집 및 </a:t>
              </a:r>
              <a:r>
                <a:rPr lang="en-US" altLang="ko-KR" sz="11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IT</a:t>
              </a:r>
              <a:r>
                <a:rPr lang="en-US" altLang="ko-KR" sz="11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1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</a:t>
              </a:r>
              <a:r>
                <a:rPr lang="en-US" altLang="ko-KR" sz="11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Meta</a:t>
              </a:r>
              <a:r>
                <a:rPr lang="ko-KR" altLang="en-US" sz="11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1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연계 설정</a:t>
              </a:r>
              <a:endParaRPr lang="en-US" altLang="ko-KR" sz="1100" spc="-7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17500" lvl="1" indent="-133350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활성화를 위한 정책 및 제도와 연계된 솔루션 기능 </a:t>
              </a:r>
              <a:r>
                <a:rPr lang="en-US" altLang="ko-KR" sz="11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Update</a:t>
              </a:r>
            </a:p>
            <a:p>
              <a:pPr marL="317500" lvl="1" indent="-133350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분석보고서 관리 </a:t>
              </a:r>
              <a:endParaRPr lang="en-US" altLang="ko-KR" sz="11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17500" lvl="1" indent="-133350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원천테이블↔분석보고서</a:t>
              </a:r>
              <a:r>
                <a:rPr lang="ko-KR" altLang="en-US" sz="11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간 데이터 흐름 관리</a:t>
              </a:r>
              <a:endParaRPr lang="en-US" altLang="ko-KR" sz="11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961111" y="2448906"/>
              <a:ext cx="3600401" cy="36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주요 개선 방향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9" name="Title 1"/>
          <p:cNvSpPr txBox="1">
            <a:spLocks/>
          </p:cNvSpPr>
          <p:nvPr/>
        </p:nvSpPr>
        <p:spPr bwMode="gray">
          <a:xfrm>
            <a:off x="344488" y="40410"/>
            <a:ext cx="6805891" cy="58477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spc="-150" dirty="0" smtClean="0">
                <a:latin typeface="+mj-ea"/>
                <a:cs typeface="Arial" panose="020B0604020202020204" pitchFamily="34" charset="0"/>
              </a:rPr>
              <a:t>3.1. </a:t>
            </a:r>
            <a:r>
              <a:rPr lang="ko-KR" altLang="en-US" sz="1500" b="1" spc="-150" dirty="0" smtClean="0">
                <a:latin typeface="+mj-ea"/>
                <a:cs typeface="Arial" panose="020B0604020202020204" pitchFamily="34" charset="0"/>
              </a:rPr>
              <a:t>거버넌스 시스템 고도화</a:t>
            </a:r>
            <a:endParaRPr lang="en-US" altLang="ko-KR" sz="1500" b="1" spc="-150" dirty="0" smtClean="0">
              <a:latin typeface="+mj-ea"/>
              <a:cs typeface="Arial" panose="020B0604020202020204" pitchFamily="34" charset="0"/>
            </a:endParaRPr>
          </a:p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3.1.1.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전사 사용자 중심 거버넌스 시스템 기능 강화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1177253" y="4544293"/>
            <a:ext cx="1161601" cy="28800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400"/>
              </a:spcAft>
            </a:pPr>
            <a:r>
              <a:rPr lang="en-US" altLang="ko-KR" sz="1000" spc="-100" dirty="0" smtClean="0">
                <a:solidFill>
                  <a:schemeClr val="tx1"/>
                </a:solidFill>
                <a:latin typeface="+mn-ea"/>
              </a:rPr>
              <a:t>BI·</a:t>
            </a:r>
            <a:r>
              <a:rPr lang="ko-KR" altLang="en-US" sz="1000" spc="-100" dirty="0" smtClean="0">
                <a:solidFill>
                  <a:schemeClr val="tx1"/>
                </a:solidFill>
                <a:latin typeface="+mn-ea"/>
              </a:rPr>
              <a:t>보고서 관리</a:t>
            </a:r>
            <a:endParaRPr lang="en-US" altLang="ko-KR" sz="1000" spc="-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2388100" y="4544293"/>
            <a:ext cx="2996947" cy="28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ko-KR" altLang="en-US" sz="900" spc="-100" dirty="0" smtClean="0">
                <a:solidFill>
                  <a:schemeClr val="tx1"/>
                </a:solidFill>
                <a:latin typeface="+mn-ea"/>
              </a:rPr>
              <a:t>데이터 분석 </a:t>
            </a:r>
            <a:r>
              <a:rPr lang="en-US" altLang="ko-KR" sz="900" spc="-100" dirty="0" smtClean="0">
                <a:solidFill>
                  <a:schemeClr val="tx1"/>
                </a:solidFill>
                <a:latin typeface="+mn-ea"/>
              </a:rPr>
              <a:t>BI·</a:t>
            </a:r>
            <a:r>
              <a:rPr lang="ko-KR" altLang="en-US" sz="900" spc="-100" dirty="0" smtClean="0">
                <a:solidFill>
                  <a:schemeClr val="tx1"/>
                </a:solidFill>
                <a:latin typeface="+mn-ea"/>
              </a:rPr>
              <a:t>보고서 관리 및 데이터 원천 ↔ 보고서 </a:t>
            </a:r>
            <a:r>
              <a:rPr lang="ko-KR" altLang="en-US" sz="900" spc="-100" dirty="0" err="1" smtClean="0">
                <a:solidFill>
                  <a:schemeClr val="tx1"/>
                </a:solidFill>
                <a:latin typeface="+mn-ea"/>
              </a:rPr>
              <a:t>흐름관리</a:t>
            </a:r>
            <a:endParaRPr lang="en-US" altLang="ko-KR" sz="900" spc="-1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27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40410"/>
            <a:ext cx="6805891" cy="58477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spc="-150" dirty="0" smtClean="0">
                <a:latin typeface="+mj-ea"/>
                <a:cs typeface="Arial" panose="020B0604020202020204" pitchFamily="34" charset="0"/>
              </a:rPr>
              <a:t>3.1. </a:t>
            </a:r>
            <a:r>
              <a:rPr lang="ko-KR" altLang="en-US" sz="1500" b="1" spc="-150" dirty="0" smtClean="0">
                <a:latin typeface="+mj-ea"/>
                <a:cs typeface="Arial" panose="020B0604020202020204" pitchFamily="34" charset="0"/>
              </a:rPr>
              <a:t>거버넌스 시스템 고도화</a:t>
            </a:r>
            <a:endParaRPr lang="en-US" altLang="ko-KR" sz="1500" b="1" spc="-150" dirty="0" smtClean="0">
              <a:latin typeface="+mj-ea"/>
              <a:cs typeface="Arial" panose="020B0604020202020204" pitchFamily="34" charset="0"/>
            </a:endParaRPr>
          </a:p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3.1.2.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거버넌스 시스템 연계 강화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7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1" name="제목 2"/>
          <p:cNvSpPr txBox="1">
            <a:spLocks/>
          </p:cNvSpPr>
          <p:nvPr/>
        </p:nvSpPr>
        <p:spPr bwMode="gray">
          <a:xfrm>
            <a:off x="7490963" y="280137"/>
            <a:ext cx="20705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400" b="0" spc="-60" dirty="0" smtClean="0">
                <a:latin typeface="+mj-ea"/>
                <a:ea typeface="+mj-ea"/>
                <a:cs typeface="+mn-cs"/>
              </a:rPr>
              <a:t>3. </a:t>
            </a:r>
            <a:r>
              <a:rPr kumimoji="0" lang="ko-KR" altLang="en-US" sz="1400" b="0" spc="-60" dirty="0" smtClean="0">
                <a:latin typeface="+mj-ea"/>
                <a:ea typeface="+mj-ea"/>
                <a:cs typeface="+mn-cs"/>
              </a:rPr>
              <a:t>추진과제</a:t>
            </a:r>
            <a:endParaRPr kumimoji="0" lang="en-US" altLang="ko-KR" sz="1400" b="0" spc="-60" dirty="0">
              <a:latin typeface="+mj-ea"/>
              <a:ea typeface="+mj-ea"/>
              <a:cs typeface="+mn-c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gray">
          <a:xfrm>
            <a:off x="344488" y="800100"/>
            <a:ext cx="9217025" cy="648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08000" tIns="108000" rIns="108000" bIns="10800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거버넌스 포털 관리 효율성 강화를 위하여 인사</a:t>
            </a:r>
            <a:r>
              <a:rPr kumimoji="0" lang="en-US" altLang="ko-KR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계정</a:t>
            </a:r>
            <a:r>
              <a:rPr kumimoji="0" lang="ko-KR" altLang="en-US" sz="1400" b="1" i="0" u="none" strike="noStrike" kern="1200" cap="none" spc="-70" normalizeH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정보 및 </a:t>
            </a:r>
            <a:r>
              <a:rPr kumimoji="0" lang="en-US" altLang="ko-KR" sz="1400" b="1" i="0" u="none" strike="noStrike" kern="1200" cap="none" spc="-70" normalizeH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GRIT(CSR</a:t>
            </a:r>
            <a:r>
              <a:rPr kumimoji="0" lang="ko-KR" altLang="en-US" sz="1400" b="1" i="0" u="none" strike="noStrike" kern="1200" cap="none" spc="-70" normalizeH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관리시스템</a:t>
            </a:r>
            <a:r>
              <a:rPr kumimoji="0" lang="en-US" altLang="ko-KR" sz="1400" b="1" i="0" u="none" strike="noStrike" kern="1200" cap="none" spc="-70" normalizeH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CSR</a:t>
            </a:r>
            <a:r>
              <a:rPr kumimoji="0" lang="ko-KR" altLang="en-US" sz="1400" b="1" i="0" u="none" strike="noStrike" kern="1200" cap="none" spc="-70" normalizeH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요청 정보를 포털과 연동될 수 있도록 처리하여 </a:t>
            </a:r>
            <a:r>
              <a:rPr kumimoji="0" lang="ko-KR" altLang="en-US" sz="14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정보의 정합성 및 참조</a:t>
            </a:r>
            <a:r>
              <a:rPr kumimoji="0" lang="en-US" altLang="ko-KR" sz="14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kumimoji="0" lang="ko-KR" altLang="en-US" sz="14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효율성 강화</a:t>
            </a:r>
            <a:endParaRPr kumimoji="0" lang="ko-KR" altLang="en-US" sz="1400" b="1" i="0" u="none" strike="noStrike" kern="1200" cap="none" spc="-7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44488" y="1634822"/>
            <a:ext cx="3420076" cy="750062"/>
            <a:chOff x="344488" y="1634822"/>
            <a:chExt cx="3420076" cy="750062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44488" y="1634822"/>
              <a:ext cx="684076" cy="7500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과제명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028564" y="1634822"/>
              <a:ext cx="2736000" cy="7500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4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거버넌스 시스템 연계 강화</a:t>
              </a:r>
              <a:endParaRPr lang="en-US" altLang="ko-KR" sz="14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838575" y="1634822"/>
            <a:ext cx="5722939" cy="750062"/>
            <a:chOff x="3838575" y="1634822"/>
            <a:chExt cx="5722939" cy="75006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3838575" y="1634822"/>
              <a:ext cx="684076" cy="7500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</a:t>
              </a:r>
              <a: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정의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522652" y="1634822"/>
              <a:ext cx="5038862" cy="7500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거버넌스 포털과 인사</a:t>
              </a:r>
              <a:r>
                <a:rPr lang="en-US" altLang="ko-KR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계정 정보 연동 및 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GRIT </a:t>
              </a:r>
              <a:r>
                <a:rPr lang="en-US" altLang="ko-KR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CSR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요청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 연동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 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연계 처리를 통한 관리 효율성 강화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44488" y="2448906"/>
            <a:ext cx="5544616" cy="3118338"/>
            <a:chOff x="344488" y="2470902"/>
            <a:chExt cx="5544616" cy="3118338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344488" y="2470902"/>
              <a:ext cx="5544616" cy="36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 개요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44488" y="2830902"/>
              <a:ext cx="5544616" cy="2758338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961110" y="2448906"/>
            <a:ext cx="3600402" cy="3103852"/>
            <a:chOff x="5961110" y="2470902"/>
            <a:chExt cx="3600402" cy="3103852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5961111" y="2470902"/>
              <a:ext cx="3600401" cy="36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주요 개선 방향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961110" y="2816416"/>
              <a:ext cx="3600401" cy="275833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거버넌스 포털시스템과 조직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인사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계정 </a:t>
              </a:r>
              <a:r>
                <a:rPr lang="ko-KR" altLang="en-US" sz="1200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원천데이터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연동 처리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88913" indent="-188913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-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조직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인사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계정정보를 </a:t>
              </a:r>
              <a:r>
                <a:rPr lang="ko-KR" altLang="en-US" sz="1200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연계활용을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통한 거버넌스 포털 사용자 정보 관리 효율화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거버넌스 포털시스템과 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GRIT CSR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요청 정보 연동 처리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88913" indent="-188913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-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거버넌스 포털을 통한 데이터 관련 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CSR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연계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·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참조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효율화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44488" y="5631266"/>
            <a:ext cx="4572076" cy="750062"/>
            <a:chOff x="344488" y="1634822"/>
            <a:chExt cx="4572076" cy="750062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344488" y="1634822"/>
              <a:ext cx="684076" cy="7500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</a:t>
              </a:r>
              <a: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1028564" y="1634822"/>
              <a:ext cx="3888000" cy="7500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거버넌스 포털 시스템 운영 관련 주요 정보 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인사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계정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CSR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요청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대한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참조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·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 효율성 및 사용자 편의성 강화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990139" y="5631266"/>
            <a:ext cx="4572076" cy="750062"/>
            <a:chOff x="344488" y="1634822"/>
            <a:chExt cx="4572076" cy="750062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344488" y="1634822"/>
              <a:ext cx="684076" cy="7500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고려</a:t>
              </a:r>
              <a: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사항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028564" y="1634822"/>
              <a:ext cx="3888000" cy="7500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연동 처리 방식에 대한 사전 협의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검증 요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492831" y="2924945"/>
            <a:ext cx="1327821" cy="972000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  <a:alpha val="20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108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기간계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포털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489275" y="2924945"/>
            <a:ext cx="1327821" cy="972000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  <a:alpha val="20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108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GRIT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55682" y="3248980"/>
            <a:ext cx="802120" cy="615270"/>
            <a:chOff x="508381" y="2996952"/>
            <a:chExt cx="802120" cy="615270"/>
          </a:xfrm>
        </p:grpSpPr>
        <p:pic>
          <p:nvPicPr>
            <p:cNvPr id="63" name="그래픽 148" descr="데이터베이스">
              <a:extLst>
                <a:ext uri="{FF2B5EF4-FFF2-40B4-BE49-F238E27FC236}">
                  <a16:creationId xmlns:a16="http://schemas.microsoft.com/office/drawing/2014/main" id="{9E412D7A-9E5C-47E2-AE6D-EE592333A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49"/>
                </a:ext>
              </a:extLst>
            </a:blip>
            <a:stretch>
              <a:fillRect/>
            </a:stretch>
          </p:blipFill>
          <p:spPr>
            <a:xfrm>
              <a:off x="693440" y="2996952"/>
              <a:ext cx="432000" cy="432000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 bwMode="gray">
            <a:xfrm>
              <a:off x="508381" y="3394597"/>
              <a:ext cx="802120" cy="217625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00"/>
                </a:spcBef>
              </a:pPr>
              <a:r>
                <a:rPr lang="ko-KR" altLang="en-US" sz="800" dirty="0" smtClean="0">
                  <a:latin typeface="+mn-ea"/>
                  <a:ea typeface="+mn-ea"/>
                </a:rPr>
                <a:t>인사</a:t>
              </a:r>
              <a:r>
                <a:rPr lang="en-US" altLang="ko-KR" sz="800" dirty="0" smtClean="0">
                  <a:latin typeface="+mn-ea"/>
                  <a:ea typeface="+mn-ea"/>
                </a:rPr>
                <a:t>/</a:t>
              </a:r>
              <a:r>
                <a:rPr lang="ko-KR" altLang="en-US" sz="800" dirty="0" smtClean="0">
                  <a:latin typeface="+mn-ea"/>
                  <a:ea typeface="+mn-ea"/>
                </a:rPr>
                <a:t>계정 </a:t>
              </a:r>
              <a:r>
                <a:rPr lang="en-US" altLang="ko-KR" sz="800" dirty="0" smtClean="0">
                  <a:latin typeface="+mn-ea"/>
                  <a:ea typeface="+mn-ea"/>
                </a:rPr>
                <a:t>DB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  <p:sp>
        <p:nvSpPr>
          <p:cNvPr id="72" name="모서리가 둥근 직사각형 71"/>
          <p:cNvSpPr/>
          <p:nvPr/>
        </p:nvSpPr>
        <p:spPr>
          <a:xfrm>
            <a:off x="1787275" y="4012984"/>
            <a:ext cx="2735376" cy="1396236"/>
          </a:xfrm>
          <a:prstGeom prst="roundRect">
            <a:avLst>
              <a:gd name="adj" fmla="val 4386"/>
            </a:avLst>
          </a:prstGeom>
          <a:solidFill>
            <a:schemeClr val="accent1">
              <a:lumMod val="20000"/>
              <a:lumOff val="80000"/>
              <a:alpha val="30000"/>
            </a:schemeClr>
          </a:solidFill>
          <a:ln w="3175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108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050" b="1" dirty="0" smtClean="0">
                <a:solidFill>
                  <a:srgbClr val="0070C0"/>
                </a:solidFill>
                <a:latin typeface="+mn-ea"/>
                <a:ea typeface="+mn-ea"/>
              </a:rPr>
              <a:t>데이터 거버넌스 포털</a:t>
            </a:r>
            <a:endParaRPr lang="en-US" altLang="ko-KR" sz="105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73" name="그래픽 190" descr="연결">
            <a:extLst>
              <a:ext uri="{FF2B5EF4-FFF2-40B4-BE49-F238E27FC236}">
                <a16:creationId xmlns:a16="http://schemas.microsoft.com/office/drawing/2014/main" id="{23651C49-4721-4A52-9487-B8CBB18F7BE5}"/>
              </a:ext>
            </a:extLst>
          </p:cNvPr>
          <p:cNvPicPr>
            <a:picLocks noChangeAspect="1"/>
          </p:cNvPicPr>
          <p:nvPr/>
        </p:nvPicPr>
        <p:blipFill>
          <a:blip r:embed="rId15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91"/>
              </a:ext>
            </a:extLst>
          </a:blip>
          <a:stretch>
            <a:fillRect/>
          </a:stretch>
        </p:blipFill>
        <p:spPr>
          <a:xfrm>
            <a:off x="1562094" y="4419231"/>
            <a:ext cx="467747" cy="467747"/>
          </a:xfrm>
          <a:prstGeom prst="rect">
            <a:avLst/>
          </a:prstGeom>
        </p:spPr>
      </p:pic>
      <p:grpSp>
        <p:nvGrpSpPr>
          <p:cNvPr id="75" name="그룹 74"/>
          <p:cNvGrpSpPr/>
          <p:nvPr/>
        </p:nvGrpSpPr>
        <p:grpSpPr>
          <a:xfrm>
            <a:off x="4885175" y="3248980"/>
            <a:ext cx="536022" cy="615270"/>
            <a:chOff x="641431" y="2996952"/>
            <a:chExt cx="536022" cy="615270"/>
          </a:xfrm>
        </p:grpSpPr>
        <p:pic>
          <p:nvPicPr>
            <p:cNvPr id="76" name="그래픽 148" descr="데이터베이스">
              <a:extLst>
                <a:ext uri="{FF2B5EF4-FFF2-40B4-BE49-F238E27FC236}">
                  <a16:creationId xmlns:a16="http://schemas.microsoft.com/office/drawing/2014/main" id="{9E412D7A-9E5C-47E2-AE6D-EE592333A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49"/>
                </a:ext>
              </a:extLst>
            </a:blip>
            <a:stretch>
              <a:fillRect/>
            </a:stretch>
          </p:blipFill>
          <p:spPr>
            <a:xfrm>
              <a:off x="693440" y="2996952"/>
              <a:ext cx="432000" cy="432000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 bwMode="gray">
            <a:xfrm>
              <a:off x="641431" y="3394597"/>
              <a:ext cx="536022" cy="217625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00"/>
                </a:spcBef>
              </a:pPr>
              <a:r>
                <a:rPr lang="en-US" altLang="ko-KR" sz="800" dirty="0" smtClean="0">
                  <a:latin typeface="+mn-ea"/>
                  <a:ea typeface="+mn-ea"/>
                </a:rPr>
                <a:t>CSR</a:t>
              </a:r>
              <a:r>
                <a:rPr lang="ko-KR" altLang="en-US" sz="800" dirty="0">
                  <a:latin typeface="+mn-ea"/>
                  <a:ea typeface="+mn-ea"/>
                </a:rPr>
                <a:t> </a:t>
              </a:r>
              <a:r>
                <a:rPr lang="en-US" altLang="ko-KR" sz="800" dirty="0" smtClean="0">
                  <a:latin typeface="+mn-ea"/>
                  <a:ea typeface="+mn-ea"/>
                </a:rPr>
                <a:t>DB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  <p:pic>
        <p:nvPicPr>
          <p:cNvPr id="80" name="그래픽 28" descr="워크플로">
            <a:extLst>
              <a:ext uri="{FF2B5EF4-FFF2-40B4-BE49-F238E27FC236}">
                <a16:creationId xmlns:a16="http://schemas.microsoft.com/office/drawing/2014/main" id="{BF4702AB-A611-4DE9-8E83-959A0C054441}"/>
              </a:ext>
            </a:extLst>
          </p:cNvPr>
          <p:cNvPicPr>
            <a:picLocks noChangeAspect="1"/>
          </p:cNvPicPr>
          <p:nvPr/>
        </p:nvPicPr>
        <p:blipFill>
          <a:blip r:embed="rId19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524618" y="4365104"/>
            <a:ext cx="576000" cy="576000"/>
          </a:xfrm>
          <a:prstGeom prst="rect">
            <a:avLst/>
          </a:prstGeom>
        </p:spPr>
      </p:pic>
      <p:cxnSp>
        <p:nvCxnSpPr>
          <p:cNvPr id="82" name="꺾인 연결선 81"/>
          <p:cNvCxnSpPr>
            <a:stCxn id="70" idx="2"/>
            <a:endCxn id="73" idx="1"/>
          </p:cNvCxnSpPr>
          <p:nvPr/>
        </p:nvCxnSpPr>
        <p:spPr>
          <a:xfrm rot="16200000" flipH="1">
            <a:off x="981338" y="4072349"/>
            <a:ext cx="756160" cy="405352"/>
          </a:xfrm>
          <a:prstGeom prst="bentConnector2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79" idx="2"/>
            <a:endCxn id="92" idx="3"/>
          </p:cNvCxnSpPr>
          <p:nvPr/>
        </p:nvCxnSpPr>
        <p:spPr>
          <a:xfrm rot="5400000">
            <a:off x="4575793" y="4075711"/>
            <a:ext cx="788855" cy="365933"/>
          </a:xfrm>
          <a:prstGeom prst="bentConnector2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 bwMode="gray">
          <a:xfrm>
            <a:off x="5061270" y="4658281"/>
            <a:ext cx="739603" cy="417679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ko-KR" sz="1000" dirty="0" smtClean="0">
                <a:latin typeface="+mn-ea"/>
                <a:ea typeface="+mn-ea"/>
              </a:rPr>
              <a:t>CSR </a:t>
            </a:r>
            <a:r>
              <a:rPr lang="ko-KR" altLang="en-US" sz="1000" dirty="0" smtClean="0">
                <a:latin typeface="+mn-ea"/>
                <a:ea typeface="+mn-ea"/>
              </a:rPr>
              <a:t>정보</a:t>
            </a:r>
            <a:r>
              <a:rPr lang="en-US" altLang="ko-KR" sz="1000" dirty="0" smtClean="0">
                <a:latin typeface="+mn-ea"/>
                <a:ea typeface="+mn-ea"/>
              </a:rPr>
              <a:t/>
            </a:r>
            <a:br>
              <a:rPr lang="en-US" altLang="ko-KR" sz="1000" dirty="0" smtClean="0">
                <a:latin typeface="+mn-ea"/>
                <a:ea typeface="+mn-ea"/>
              </a:rPr>
            </a:br>
            <a:r>
              <a:rPr lang="ko-KR" altLang="en-US" sz="1000" dirty="0" smtClean="0">
                <a:latin typeface="+mn-ea"/>
                <a:ea typeface="+mn-ea"/>
              </a:rPr>
              <a:t>동기화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86" name="TextBox 85"/>
          <p:cNvSpPr txBox="1"/>
          <p:nvPr/>
        </p:nvSpPr>
        <p:spPr bwMode="gray">
          <a:xfrm>
            <a:off x="325180" y="4665975"/>
            <a:ext cx="1162797" cy="556179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ko-KR" sz="1000" dirty="0" smtClean="0">
                <a:latin typeface="+mn-ea"/>
                <a:ea typeface="+mn-ea"/>
              </a:rPr>
              <a:t>SSO </a:t>
            </a:r>
            <a:r>
              <a:rPr lang="ko-KR" altLang="en-US" sz="1000" dirty="0" smtClean="0">
                <a:latin typeface="+mn-ea"/>
                <a:ea typeface="+mn-ea"/>
              </a:rPr>
              <a:t>연동 확대</a:t>
            </a:r>
            <a:r>
              <a:rPr lang="en-US" altLang="ko-KR" sz="1000" dirty="0" smtClean="0">
                <a:latin typeface="+mn-ea"/>
                <a:ea typeface="+mn-ea"/>
              </a:rPr>
              <a:t/>
            </a:r>
            <a:br>
              <a:rPr lang="en-US" altLang="ko-KR" sz="1000" dirty="0" smtClean="0">
                <a:latin typeface="+mn-ea"/>
                <a:ea typeface="+mn-ea"/>
              </a:rPr>
            </a:br>
            <a:r>
              <a:rPr lang="en-US" altLang="ko-KR" sz="1000" dirty="0" smtClean="0">
                <a:latin typeface="+mn-ea"/>
                <a:ea typeface="+mn-ea"/>
              </a:rPr>
              <a:t>(</a:t>
            </a:r>
            <a:r>
              <a:rPr lang="ko-KR" altLang="en-US" sz="1000" dirty="0" smtClean="0">
                <a:latin typeface="+mn-ea"/>
                <a:ea typeface="+mn-ea"/>
              </a:rPr>
              <a:t>조직</a:t>
            </a:r>
            <a:r>
              <a:rPr lang="en-US" altLang="ko-KR" sz="1000" dirty="0" smtClean="0">
                <a:latin typeface="+mn-ea"/>
                <a:ea typeface="+mn-ea"/>
              </a:rPr>
              <a:t>/</a:t>
            </a:r>
            <a:r>
              <a:rPr lang="ko-KR" altLang="en-US" sz="1000" dirty="0" smtClean="0">
                <a:latin typeface="+mn-ea"/>
                <a:ea typeface="+mn-ea"/>
              </a:rPr>
              <a:t>인사</a:t>
            </a:r>
            <a:r>
              <a:rPr lang="en-US" altLang="ko-KR" sz="1000" dirty="0" smtClean="0">
                <a:latin typeface="+mn-ea"/>
                <a:ea typeface="+mn-ea"/>
              </a:rPr>
              <a:t>/</a:t>
            </a:r>
            <a:br>
              <a:rPr lang="en-US" altLang="ko-KR" sz="1000" dirty="0" smtClean="0">
                <a:latin typeface="+mn-ea"/>
                <a:ea typeface="+mn-ea"/>
              </a:rPr>
            </a:br>
            <a:r>
              <a:rPr lang="ko-KR" altLang="en-US" sz="1000" dirty="0" smtClean="0">
                <a:latin typeface="+mn-ea"/>
                <a:ea typeface="+mn-ea"/>
              </a:rPr>
              <a:t>계정 </a:t>
            </a:r>
            <a:r>
              <a:rPr lang="ko-KR" altLang="en-US" sz="1000" dirty="0" err="1" smtClean="0">
                <a:latin typeface="+mn-ea"/>
                <a:ea typeface="+mn-ea"/>
              </a:rPr>
              <a:t>정보동기화</a:t>
            </a:r>
            <a:r>
              <a:rPr lang="en-US" altLang="ko-KR" sz="1000" dirty="0" smtClean="0">
                <a:latin typeface="+mn-ea"/>
                <a:ea typeface="+mn-ea"/>
              </a:rPr>
              <a:t>)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89" name="TextBox 88"/>
          <p:cNvSpPr txBox="1"/>
          <p:nvPr/>
        </p:nvSpPr>
        <p:spPr bwMode="gray">
          <a:xfrm>
            <a:off x="1826498" y="4931594"/>
            <a:ext cx="1476984" cy="402291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ko-KR" altLang="en-US" sz="1000" spc="-100" dirty="0" smtClean="0">
                <a:latin typeface="+mn-ea"/>
                <a:ea typeface="+mn-ea"/>
              </a:rPr>
              <a:t>포털 사용자</a:t>
            </a:r>
            <a:r>
              <a:rPr lang="en-US" altLang="ko-KR" sz="1000" spc="-100" dirty="0" smtClean="0">
                <a:latin typeface="+mn-ea"/>
                <a:ea typeface="+mn-ea"/>
              </a:rPr>
              <a:t>/</a:t>
            </a:r>
            <a:r>
              <a:rPr lang="ko-KR" altLang="en-US" sz="1000" spc="-100" dirty="0" smtClean="0">
                <a:latin typeface="+mn-ea"/>
                <a:ea typeface="+mn-ea"/>
              </a:rPr>
              <a:t>권한과</a:t>
            </a:r>
            <a:r>
              <a:rPr lang="en-US" altLang="ko-KR" sz="1000" spc="-100" dirty="0" smtClean="0">
                <a:latin typeface="+mn-ea"/>
                <a:ea typeface="+mn-ea"/>
              </a:rPr>
              <a:t/>
            </a:r>
            <a:br>
              <a:rPr lang="en-US" altLang="ko-KR" sz="1000" spc="-100" dirty="0" smtClean="0">
                <a:latin typeface="+mn-ea"/>
                <a:ea typeface="+mn-ea"/>
              </a:rPr>
            </a:br>
            <a:r>
              <a:rPr lang="ko-KR" altLang="en-US" sz="1000" spc="-100" dirty="0" smtClean="0">
                <a:latin typeface="+mn-ea"/>
                <a:ea typeface="+mn-ea"/>
              </a:rPr>
              <a:t>조직</a:t>
            </a:r>
            <a:r>
              <a:rPr lang="en-US" altLang="ko-KR" sz="1000" spc="-100" dirty="0" smtClean="0">
                <a:latin typeface="+mn-ea"/>
                <a:ea typeface="+mn-ea"/>
              </a:rPr>
              <a:t>/</a:t>
            </a:r>
            <a:r>
              <a:rPr lang="ko-KR" altLang="en-US" sz="1000" spc="-100" dirty="0" smtClean="0">
                <a:latin typeface="+mn-ea"/>
                <a:ea typeface="+mn-ea"/>
              </a:rPr>
              <a:t>인사</a:t>
            </a:r>
            <a:r>
              <a:rPr lang="en-US" altLang="ko-KR" sz="1000" spc="-100" dirty="0" smtClean="0">
                <a:latin typeface="+mn-ea"/>
                <a:ea typeface="+mn-ea"/>
              </a:rPr>
              <a:t>/</a:t>
            </a:r>
            <a:r>
              <a:rPr lang="ko-KR" altLang="en-US" sz="1000" spc="-100" dirty="0" smtClean="0">
                <a:latin typeface="+mn-ea"/>
                <a:ea typeface="+mn-ea"/>
              </a:rPr>
              <a:t>계정 연동 활용</a:t>
            </a:r>
            <a:endParaRPr lang="ko-KR" altLang="en-US" sz="1000" spc="-100" dirty="0">
              <a:latin typeface="+mn-ea"/>
              <a:ea typeface="+mn-ea"/>
            </a:endParaRPr>
          </a:p>
        </p:txBody>
      </p:sp>
      <p:sp>
        <p:nvSpPr>
          <p:cNvPr id="90" name="TextBox 89"/>
          <p:cNvSpPr txBox="1"/>
          <p:nvPr/>
        </p:nvSpPr>
        <p:spPr bwMode="gray">
          <a:xfrm>
            <a:off x="3170308" y="4931594"/>
            <a:ext cx="1284624" cy="402291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ko-KR" altLang="en-US" sz="1000" spc="-100" dirty="0" smtClean="0">
                <a:latin typeface="+mn-ea"/>
                <a:ea typeface="+mn-ea"/>
              </a:rPr>
              <a:t>거버넌스 프로세스와 </a:t>
            </a:r>
            <a:r>
              <a:rPr lang="en-US" altLang="ko-KR" sz="1000" spc="-100" dirty="0" smtClean="0">
                <a:latin typeface="+mn-ea"/>
                <a:ea typeface="+mn-ea"/>
              </a:rPr>
              <a:t/>
            </a:r>
            <a:br>
              <a:rPr lang="en-US" altLang="ko-KR" sz="1000" spc="-100" dirty="0" smtClean="0">
                <a:latin typeface="+mn-ea"/>
                <a:ea typeface="+mn-ea"/>
              </a:rPr>
            </a:br>
            <a:r>
              <a:rPr lang="en-US" altLang="ko-KR" sz="1000" spc="-100" dirty="0" smtClean="0">
                <a:latin typeface="+mn-ea"/>
                <a:ea typeface="+mn-ea"/>
              </a:rPr>
              <a:t>CSR </a:t>
            </a:r>
            <a:r>
              <a:rPr lang="ko-KR" altLang="en-US" sz="1000" spc="-100" dirty="0" smtClean="0">
                <a:latin typeface="+mn-ea"/>
                <a:ea typeface="+mn-ea"/>
              </a:rPr>
              <a:t>정보 연동 활용</a:t>
            </a:r>
            <a:endParaRPr lang="ko-KR" altLang="en-US" sz="1000" spc="-100" dirty="0">
              <a:latin typeface="+mn-ea"/>
              <a:ea typeface="+mn-ea"/>
            </a:endParaRPr>
          </a:p>
        </p:txBody>
      </p:sp>
      <p:pic>
        <p:nvPicPr>
          <p:cNvPr id="92" name="그래픽 174" descr="문서">
            <a:extLst>
              <a:ext uri="{FF2B5EF4-FFF2-40B4-BE49-F238E27FC236}">
                <a16:creationId xmlns:a16="http://schemas.microsoft.com/office/drawing/2014/main" id="{ECC9E8CF-BB3D-44ED-80F4-EF4D276E1396}"/>
              </a:ext>
            </a:extLst>
          </p:cNvPr>
          <p:cNvPicPr>
            <a:picLocks noChangeAspect="1"/>
          </p:cNvPicPr>
          <p:nvPr/>
        </p:nvPicPr>
        <p:blipFill>
          <a:blip r:embed="rId19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75"/>
              </a:ext>
            </a:extLst>
          </a:blip>
          <a:stretch>
            <a:fillRect/>
          </a:stretch>
        </p:blipFill>
        <p:spPr>
          <a:xfrm>
            <a:off x="4357176" y="4438066"/>
            <a:ext cx="430077" cy="430077"/>
          </a:xfrm>
          <a:prstGeom prst="rect">
            <a:avLst/>
          </a:prstGeom>
        </p:spPr>
      </p:pic>
      <p:pic>
        <p:nvPicPr>
          <p:cNvPr id="93" name="그래픽 204" descr="순서도">
            <a:extLst>
              <a:ext uri="{FF2B5EF4-FFF2-40B4-BE49-F238E27FC236}">
                <a16:creationId xmlns:a16="http://schemas.microsoft.com/office/drawing/2014/main" id="{A08A7D98-517D-484B-A213-6E6F86EEBE41}"/>
              </a:ext>
            </a:extLst>
          </p:cNvPr>
          <p:cNvPicPr>
            <a:picLocks noChangeAspect="1"/>
          </p:cNvPicPr>
          <p:nvPr/>
        </p:nvPicPr>
        <p:blipFill>
          <a:blip r:embed="rId19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05"/>
              </a:ext>
            </a:extLst>
          </a:blip>
          <a:stretch>
            <a:fillRect/>
          </a:stretch>
        </p:blipFill>
        <p:spPr>
          <a:xfrm>
            <a:off x="2276989" y="4365104"/>
            <a:ext cx="576000" cy="576000"/>
          </a:xfrm>
          <a:prstGeom prst="rect">
            <a:avLst/>
          </a:prstGeom>
        </p:spPr>
      </p:pic>
      <p:sp>
        <p:nvSpPr>
          <p:cNvPr id="94" name="오른쪽 화살표 93"/>
          <p:cNvSpPr/>
          <p:nvPr/>
        </p:nvSpPr>
        <p:spPr>
          <a:xfrm>
            <a:off x="2062057" y="4527507"/>
            <a:ext cx="262651" cy="2511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오른쪽 화살표 94"/>
          <p:cNvSpPr/>
          <p:nvPr/>
        </p:nvSpPr>
        <p:spPr>
          <a:xfrm flipH="1">
            <a:off x="4076862" y="4527507"/>
            <a:ext cx="262651" cy="2511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그래픽 46" descr="프로그래머">
            <a:extLst>
              <a:ext uri="{FF2B5EF4-FFF2-40B4-BE49-F238E27FC236}">
                <a16:creationId xmlns:a16="http://schemas.microsoft.com/office/drawing/2014/main" id="{E615E045-2593-4A57-9935-6936BF790C6F}"/>
              </a:ext>
            </a:extLst>
          </p:cNvPr>
          <p:cNvPicPr>
            <a:picLocks noChangeAspect="1"/>
          </p:cNvPicPr>
          <p:nvPr/>
        </p:nvPicPr>
        <p:blipFill>
          <a:blip r:embed="rId20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2920963" y="2924944"/>
            <a:ext cx="468000" cy="468000"/>
          </a:xfrm>
          <a:prstGeom prst="rect">
            <a:avLst/>
          </a:prstGeom>
        </p:spPr>
      </p:pic>
      <p:sp>
        <p:nvSpPr>
          <p:cNvPr id="8" name="위쪽/아래쪽 화살표 7"/>
          <p:cNvSpPr/>
          <p:nvPr/>
        </p:nvSpPr>
        <p:spPr>
          <a:xfrm>
            <a:off x="3046951" y="3437962"/>
            <a:ext cx="216024" cy="530004"/>
          </a:xfrm>
          <a:prstGeom prst="upDownArrow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 bwMode="gray">
          <a:xfrm>
            <a:off x="3208664" y="3362627"/>
            <a:ext cx="900421" cy="483960"/>
          </a:xfrm>
          <a:prstGeom prst="rect">
            <a:avLst/>
          </a:prstGeom>
          <a:noFill/>
        </p:spPr>
        <p:txBody>
          <a:bodyPr wrap="none" lIns="72000" tIns="72000" rIns="72000" bIns="720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ko-KR" altLang="en-US" sz="1100" b="1" dirty="0">
                <a:solidFill>
                  <a:srgbClr val="0070C0"/>
                </a:solidFill>
                <a:latin typeface="+mn-ea"/>
                <a:ea typeface="+mn-ea"/>
              </a:rPr>
              <a:t>사용자</a:t>
            </a:r>
            <a:br>
              <a:rPr lang="ko-KR" altLang="en-US" sz="1100" b="1" dirty="0">
                <a:solidFill>
                  <a:srgbClr val="0070C0"/>
                </a:solidFill>
                <a:latin typeface="+mn-ea"/>
                <a:ea typeface="+mn-ea"/>
              </a:rPr>
            </a:br>
            <a:r>
              <a:rPr lang="ko-KR" altLang="en-US" sz="1100" b="1" dirty="0">
                <a:solidFill>
                  <a:srgbClr val="0070C0"/>
                </a:solidFill>
                <a:latin typeface="+mn-ea"/>
                <a:ea typeface="+mn-ea"/>
              </a:rPr>
              <a:t>편의성 증대</a:t>
            </a:r>
          </a:p>
        </p:txBody>
      </p:sp>
    </p:spTree>
    <p:extLst>
      <p:ext uri="{BB962C8B-B14F-4D97-AF65-F5344CB8AC3E}">
        <p14:creationId xmlns:p14="http://schemas.microsoft.com/office/powerpoint/2010/main" val="35539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8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1" name="제목 2"/>
          <p:cNvSpPr txBox="1">
            <a:spLocks/>
          </p:cNvSpPr>
          <p:nvPr/>
        </p:nvSpPr>
        <p:spPr bwMode="gray">
          <a:xfrm>
            <a:off x="7490963" y="280137"/>
            <a:ext cx="20705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400" b="0" spc="-60" dirty="0" smtClean="0">
                <a:latin typeface="+mj-ea"/>
                <a:ea typeface="+mj-ea"/>
                <a:cs typeface="+mn-cs"/>
              </a:rPr>
              <a:t>3. </a:t>
            </a:r>
            <a:r>
              <a:rPr kumimoji="0" lang="ko-KR" altLang="en-US" sz="1400" b="0" spc="-60" dirty="0" smtClean="0">
                <a:latin typeface="+mj-ea"/>
                <a:ea typeface="+mj-ea"/>
                <a:cs typeface="+mn-cs"/>
              </a:rPr>
              <a:t>추진과제</a:t>
            </a:r>
            <a:endParaRPr kumimoji="0" lang="en-US" altLang="ko-KR" sz="1400" b="0" spc="-60" dirty="0">
              <a:latin typeface="+mj-ea"/>
              <a:ea typeface="+mj-ea"/>
              <a:cs typeface="+mn-c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gray">
          <a:xfrm>
            <a:off x="344488" y="800100"/>
            <a:ext cx="9217025" cy="648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08000" tIns="108000" rIns="108000" bIns="10800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거버넌스 관련 용어</a:t>
            </a:r>
            <a:r>
              <a:rPr kumimoji="0" lang="en-US" altLang="ko-KR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분석 관련 용어 등 </a:t>
            </a:r>
            <a:r>
              <a:rPr kumimoji="0" lang="ko-KR" altLang="en-US" sz="14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kumimoji="0" lang="ko-KR" altLang="en-US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용어 컨텐츠 강화 및 검색 효율화를 통하여 </a:t>
            </a:r>
            <a:r>
              <a:rPr kumimoji="0" lang="ko-KR" altLang="en-US" sz="14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신속</a:t>
            </a:r>
            <a:r>
              <a:rPr kumimoji="0" lang="en-US" altLang="ko-KR" sz="14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kumimoji="0" lang="ko-KR" altLang="en-US" sz="14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정확한 데이터 용어 </a:t>
            </a:r>
            <a:r>
              <a:rPr kumimoji="0" lang="ko-KR" altLang="en-US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조회</a:t>
            </a:r>
            <a:r>
              <a:rPr kumimoji="0" lang="en-US" altLang="ko-KR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1" i="0" u="none" strike="noStrike" kern="120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참조 지원 서비스 제공</a:t>
            </a:r>
            <a:endParaRPr kumimoji="0" lang="ko-KR" altLang="en-US" sz="1400" b="1" i="0" u="none" strike="noStrike" kern="1200" cap="none" spc="-7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44488" y="1634822"/>
            <a:ext cx="3420076" cy="750062"/>
            <a:chOff x="344488" y="1634822"/>
            <a:chExt cx="3420076" cy="750062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44488" y="1634822"/>
              <a:ext cx="684076" cy="7500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과제명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028564" y="1634822"/>
              <a:ext cx="2736000" cy="7500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4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용어</a:t>
              </a:r>
              <a:r>
                <a:rPr lang="en-US" altLang="ko-KR" sz="14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서비스 구축</a:t>
              </a:r>
              <a:endParaRPr lang="en-US" altLang="ko-KR" sz="14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838575" y="1634822"/>
            <a:ext cx="5722939" cy="750062"/>
            <a:chOff x="3838575" y="1634822"/>
            <a:chExt cx="5722939" cy="75006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3838575" y="1634822"/>
              <a:ext cx="684076" cy="7500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</a:t>
              </a:r>
              <a: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정의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522652" y="1634822"/>
              <a:ext cx="5038862" cy="7500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용어 등록관리 및 검색 기능 제공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용어집 컨텐츠 구축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거버넌스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분석 관련 용어 등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44488" y="2448906"/>
            <a:ext cx="5544616" cy="3118338"/>
            <a:chOff x="344488" y="2470902"/>
            <a:chExt cx="5544616" cy="3118338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344488" y="2470902"/>
              <a:ext cx="5544616" cy="36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 개요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44488" y="2830902"/>
              <a:ext cx="5544616" cy="2758338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961110" y="2448906"/>
            <a:ext cx="3600402" cy="3103852"/>
            <a:chOff x="5961110" y="2470902"/>
            <a:chExt cx="3600402" cy="3103852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5961111" y="2470902"/>
              <a:ext cx="3600401" cy="36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주요 개선 방향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961110" y="2816416"/>
              <a:ext cx="3600401" cy="275833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거버넌스 용어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분석 관련 용어 및 기타 주요 데이터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용어집 컨텐츠 구축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용어집 초기 일괄 등록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용어집 등록관리 기능 제공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용어 검색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 기능 제공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포털 內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 연동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200" spc="-7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추가 용어 문의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등록요청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기능 제공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매뉴얼</a:t>
              </a: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지침 등 온라인 조회 기능 제공</a:t>
              </a:r>
              <a:endParaRPr lang="en-US" altLang="ko-KR" sz="1200" spc="-7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44488" y="5631266"/>
            <a:ext cx="4572076" cy="750062"/>
            <a:chOff x="344488" y="1634822"/>
            <a:chExt cx="4572076" cy="750062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344488" y="1634822"/>
              <a:ext cx="684076" cy="7500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</a:t>
              </a:r>
              <a: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1028564" y="1634822"/>
              <a:ext cx="3888000" cy="7500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용어에 대한 참조 용이성 확보를 바탕으로 全직원 이해도 증대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990139" y="5631266"/>
            <a:ext cx="4572076" cy="750062"/>
            <a:chOff x="344488" y="1634822"/>
            <a:chExt cx="4572076" cy="750062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344488" y="1634822"/>
              <a:ext cx="684076" cy="7500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고려</a:t>
              </a:r>
              <a: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사항</a:t>
              </a:r>
              <a:endParaRPr lang="en-US" altLang="ko-KR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028564" y="1634822"/>
              <a:ext cx="3888000" cy="7500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rot="0" spcFirstLastPara="0" vertOverflow="overflow" horzOverflow="overflow" vert="horz" wrap="square" lIns="108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ü"/>
              </a:pPr>
              <a:r>
                <a:rPr lang="en-US" altLang="ko-KR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IT</a:t>
              </a: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비전문가도 쉽게 이해할 수 있도록 데이터 용어설명 컨텐츠 생성 중요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ü"/>
              </a:pPr>
              <a:r>
                <a:rPr lang="ko-KR" altLang="en-US" sz="12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거버넌스 포털 연동 고려</a:t>
              </a:r>
              <a:endParaRPr lang="en-US" altLang="ko-KR" sz="12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742711" y="3824334"/>
            <a:ext cx="2338081" cy="1592242"/>
            <a:chOff x="704528" y="3317779"/>
            <a:chExt cx="2338081" cy="159224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528" y="3317779"/>
              <a:ext cx="2338081" cy="1592242"/>
            </a:xfrm>
            <a:prstGeom prst="rect">
              <a:avLst/>
            </a:prstGeom>
          </p:spPr>
        </p:pic>
        <p:sp>
          <p:nvSpPr>
            <p:cNvPr id="50" name="직사각형 49"/>
            <p:cNvSpPr/>
            <p:nvPr/>
          </p:nvSpPr>
          <p:spPr>
            <a:xfrm>
              <a:off x="800429" y="3505865"/>
              <a:ext cx="759154" cy="22659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900" spc="-15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도메인</a:t>
              </a:r>
              <a:endParaRPr lang="ko-KR" altLang="en-US" sz="900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3" name="그래픽 130" descr="돋보기">
              <a:extLst>
                <a:ext uri="{FF2B5EF4-FFF2-40B4-BE49-F238E27FC236}">
                  <a16:creationId xmlns:a16="http://schemas.microsoft.com/office/drawing/2014/main" id="{41C26DBB-718A-4530-AD81-01B0E01AE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31"/>
                </a:ext>
              </a:extLst>
            </a:blip>
            <a:stretch>
              <a:fillRect/>
            </a:stretch>
          </p:blipFill>
          <p:spPr>
            <a:xfrm>
              <a:off x="1631589" y="3505865"/>
              <a:ext cx="226800" cy="226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</p:pic>
        <p:sp>
          <p:nvSpPr>
            <p:cNvPr id="54" name="직사각형 53"/>
            <p:cNvSpPr/>
            <p:nvPr/>
          </p:nvSpPr>
          <p:spPr>
            <a:xfrm>
              <a:off x="800429" y="3796478"/>
              <a:ext cx="2124236" cy="1009389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데이터를 표현하는 속성의 일반적인 특징을 나타내는 데이터의 성격을 분류한 것으로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속성이 취할 수 있는 값의 집합을 사전에 </a:t>
              </a:r>
              <a:r>
                <a:rPr lang="ko-KR" alt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정의해둔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단위를 표준 </a:t>
              </a:r>
              <a:r>
                <a:rPr lang="ko-KR" alt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도메인이라하며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일반적으로 데이터 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표준화 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관점에서의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'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도메인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'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'</a:t>
              </a:r>
              <a:r>
                <a:rPr lang="ko-KR" alt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표준도메인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'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의미한다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일반적으로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DBMS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Datatype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이나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코드 값의 범위 등 정보의 ‘형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'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정의한다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5" name="그래픽 46" descr="프로그래머">
            <a:extLst>
              <a:ext uri="{FF2B5EF4-FFF2-40B4-BE49-F238E27FC236}">
                <a16:creationId xmlns:a16="http://schemas.microsoft.com/office/drawing/2014/main" id="{E615E045-2593-4A57-9935-6936BF790C6F}"/>
              </a:ext>
            </a:extLst>
          </p:cNvPr>
          <p:cNvPicPr>
            <a:picLocks noChangeAspect="1"/>
          </p:cNvPicPr>
          <p:nvPr/>
        </p:nvPicPr>
        <p:blipFill>
          <a:blip r:embed="rId13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859288" y="3348457"/>
            <a:ext cx="468000" cy="468000"/>
          </a:xfrm>
          <a:prstGeom prst="rect">
            <a:avLst/>
          </a:prstGeom>
        </p:spPr>
      </p:pic>
      <p:pic>
        <p:nvPicPr>
          <p:cNvPr id="57" name="그래픽 46" descr="프로그래머">
            <a:extLst>
              <a:ext uri="{FF2B5EF4-FFF2-40B4-BE49-F238E27FC236}">
                <a16:creationId xmlns:a16="http://schemas.microsoft.com/office/drawing/2014/main" id="{E615E045-2593-4A57-9935-6936BF790C6F}"/>
              </a:ext>
            </a:extLst>
          </p:cNvPr>
          <p:cNvPicPr>
            <a:picLocks noChangeAspect="1"/>
          </p:cNvPicPr>
          <p:nvPr/>
        </p:nvPicPr>
        <p:blipFill>
          <a:blip r:embed="rId13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696295" y="5006450"/>
            <a:ext cx="468000" cy="468000"/>
          </a:xfrm>
          <a:prstGeom prst="rect">
            <a:avLst/>
          </a:prstGeom>
        </p:spPr>
      </p:pic>
      <p:pic>
        <p:nvPicPr>
          <p:cNvPr id="58" name="그래픽 48" descr="사무직 근로자">
            <a:extLst>
              <a:ext uri="{FF2B5EF4-FFF2-40B4-BE49-F238E27FC236}">
                <a16:creationId xmlns:a16="http://schemas.microsoft.com/office/drawing/2014/main" id="{6644F5A1-671B-4BB4-B238-B238CEF4FD27}"/>
              </a:ext>
            </a:extLst>
          </p:cNvPr>
          <p:cNvPicPr>
            <a:picLocks noChangeAspect="1"/>
          </p:cNvPicPr>
          <p:nvPr/>
        </p:nvPicPr>
        <p:blipFill>
          <a:blip r:embed="rId13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696295" y="4308548"/>
            <a:ext cx="468000" cy="4680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 bwMode="gray">
          <a:xfrm>
            <a:off x="4728453" y="3187861"/>
            <a:ext cx="798273" cy="21762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ko-KR" altLang="en-US" sz="800" spc="-40" dirty="0" smtClean="0">
                <a:latin typeface="+mn-ea"/>
                <a:ea typeface="+mn-ea"/>
              </a:rPr>
              <a:t>용어집 관리자</a:t>
            </a:r>
            <a:endParaRPr lang="ko-KR" altLang="en-US" sz="800" spc="-40" dirty="0">
              <a:latin typeface="+mn-ea"/>
              <a:ea typeface="+mn-ea"/>
            </a:endParaRPr>
          </a:p>
        </p:txBody>
      </p:sp>
      <p:pic>
        <p:nvPicPr>
          <p:cNvPr id="60" name="그래픽 148" descr="데이터베이스">
            <a:extLst>
              <a:ext uri="{FF2B5EF4-FFF2-40B4-BE49-F238E27FC236}">
                <a16:creationId xmlns:a16="http://schemas.microsoft.com/office/drawing/2014/main" id="{9E412D7A-9E5C-47E2-AE6D-EE592333A48D}"/>
              </a:ext>
            </a:extLst>
          </p:cNvPr>
          <p:cNvPicPr>
            <a:picLocks noChangeAspect="1"/>
          </p:cNvPicPr>
          <p:nvPr/>
        </p:nvPicPr>
        <p:blipFill>
          <a:blip r:embed="rId13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3644518" y="3296680"/>
            <a:ext cx="571554" cy="571554"/>
          </a:xfrm>
          <a:prstGeom prst="rect">
            <a:avLst/>
          </a:prstGeom>
        </p:spPr>
      </p:pic>
      <p:cxnSp>
        <p:nvCxnSpPr>
          <p:cNvPr id="61" name="꺾인 연결선 60"/>
          <p:cNvCxnSpPr>
            <a:stCxn id="55" idx="1"/>
            <a:endCxn id="60" idx="3"/>
          </p:cNvCxnSpPr>
          <p:nvPr/>
        </p:nvCxnSpPr>
        <p:spPr>
          <a:xfrm flipH="1">
            <a:off x="4216072" y="3582457"/>
            <a:ext cx="643216" cy="0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60" idx="1"/>
            <a:endCxn id="45" idx="0"/>
          </p:cNvCxnSpPr>
          <p:nvPr/>
        </p:nvCxnSpPr>
        <p:spPr>
          <a:xfrm rot="10800000" flipV="1">
            <a:off x="1911752" y="3582456"/>
            <a:ext cx="1732766" cy="241877"/>
          </a:xfrm>
          <a:prstGeom prst="bentConnector2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58" idx="1"/>
            <a:endCxn id="45" idx="3"/>
          </p:cNvCxnSpPr>
          <p:nvPr/>
        </p:nvCxnSpPr>
        <p:spPr>
          <a:xfrm rot="10800000" flipV="1">
            <a:off x="3080793" y="4542547"/>
            <a:ext cx="615503" cy="77907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57" idx="1"/>
            <a:endCxn id="45" idx="3"/>
          </p:cNvCxnSpPr>
          <p:nvPr/>
        </p:nvCxnSpPr>
        <p:spPr>
          <a:xfrm rot="10800000">
            <a:off x="3080793" y="4620456"/>
            <a:ext cx="615503" cy="619995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4713711" y="4418925"/>
            <a:ext cx="759154" cy="39459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900" spc="-1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용어 추가 등록 요청</a:t>
            </a:r>
            <a:endParaRPr lang="ko-KR" altLang="en-US" sz="900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8" name="꺾인 연결선 77"/>
          <p:cNvCxnSpPr>
            <a:stCxn id="58" idx="3"/>
            <a:endCxn id="77" idx="1"/>
          </p:cNvCxnSpPr>
          <p:nvPr/>
        </p:nvCxnSpPr>
        <p:spPr>
          <a:xfrm>
            <a:off x="4164295" y="4542548"/>
            <a:ext cx="549416" cy="73675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57" idx="3"/>
            <a:endCxn id="77" idx="1"/>
          </p:cNvCxnSpPr>
          <p:nvPr/>
        </p:nvCxnSpPr>
        <p:spPr>
          <a:xfrm flipV="1">
            <a:off x="4164295" y="4616223"/>
            <a:ext cx="549416" cy="624227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60"/>
          <p:cNvCxnSpPr>
            <a:stCxn id="77" idx="0"/>
            <a:endCxn id="55" idx="2"/>
          </p:cNvCxnSpPr>
          <p:nvPr/>
        </p:nvCxnSpPr>
        <p:spPr>
          <a:xfrm flipV="1">
            <a:off x="5093288" y="3816457"/>
            <a:ext cx="0" cy="602468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 bwMode="gray">
          <a:xfrm>
            <a:off x="3736824" y="4185084"/>
            <a:ext cx="386942" cy="21762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ko-KR" altLang="en-US" sz="800" spc="-40" dirty="0" smtClean="0">
                <a:latin typeface="+mn-ea"/>
                <a:ea typeface="+mn-ea"/>
              </a:rPr>
              <a:t>현업</a:t>
            </a:r>
            <a:endParaRPr lang="ko-KR" altLang="en-US" sz="800" spc="-40" dirty="0">
              <a:latin typeface="+mn-ea"/>
              <a:ea typeface="+mn-ea"/>
            </a:endParaRPr>
          </a:p>
        </p:txBody>
      </p:sp>
      <p:sp>
        <p:nvSpPr>
          <p:cNvPr id="88" name="TextBox 87"/>
          <p:cNvSpPr txBox="1"/>
          <p:nvPr/>
        </p:nvSpPr>
        <p:spPr bwMode="gray">
          <a:xfrm>
            <a:off x="3579890" y="4905164"/>
            <a:ext cx="700811" cy="21762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ko-KR" altLang="en-US" sz="800" spc="-40" dirty="0" err="1" smtClean="0">
                <a:latin typeface="+mn-ea"/>
                <a:ea typeface="+mn-ea"/>
              </a:rPr>
              <a:t>운영담당</a:t>
            </a:r>
            <a:r>
              <a:rPr lang="ko-KR" altLang="en-US" sz="800" spc="-40" dirty="0" smtClean="0">
                <a:latin typeface="+mn-ea"/>
                <a:ea typeface="+mn-ea"/>
              </a:rPr>
              <a:t> 등</a:t>
            </a:r>
            <a:endParaRPr lang="ko-KR" altLang="en-US" sz="800" spc="-40" dirty="0">
              <a:latin typeface="+mn-ea"/>
              <a:ea typeface="+mn-ea"/>
            </a:endParaRPr>
          </a:p>
        </p:txBody>
      </p:sp>
      <p:sp>
        <p:nvSpPr>
          <p:cNvPr id="91" name="TextBox 90"/>
          <p:cNvSpPr txBox="1"/>
          <p:nvPr/>
        </p:nvSpPr>
        <p:spPr bwMode="gray">
          <a:xfrm>
            <a:off x="3540833" y="3823443"/>
            <a:ext cx="788014" cy="21762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ko-KR" sz="800" spc="-40" dirty="0" smtClean="0">
                <a:latin typeface="+mn-ea"/>
                <a:ea typeface="+mn-ea"/>
              </a:rPr>
              <a:t>IT Glossary DB</a:t>
            </a:r>
            <a:endParaRPr lang="ko-KR" altLang="en-US" sz="800" spc="-40" dirty="0">
              <a:latin typeface="+mn-ea"/>
              <a:ea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42710" y="2939008"/>
            <a:ext cx="2338081" cy="39459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900" spc="-1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lang="ko-KR" altLang="en-US" sz="900" spc="-4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용어집 초기 구축</a:t>
            </a:r>
            <a:endParaRPr lang="ko-KR" altLang="en-US" sz="900" spc="-4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꺾인 연결선 60"/>
          <p:cNvCxnSpPr>
            <a:stCxn id="49" idx="3"/>
            <a:endCxn id="60" idx="0"/>
          </p:cNvCxnSpPr>
          <p:nvPr/>
        </p:nvCxnSpPr>
        <p:spPr>
          <a:xfrm>
            <a:off x="3080791" y="3136306"/>
            <a:ext cx="849504" cy="160374"/>
          </a:xfrm>
          <a:prstGeom prst="bentConnector2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래픽 214" descr="고객 검토">
            <a:extLst>
              <a:ext uri="{FF2B5EF4-FFF2-40B4-BE49-F238E27FC236}">
                <a16:creationId xmlns:a16="http://schemas.microsoft.com/office/drawing/2014/main" id="{8A05B5F3-AF99-4F24-80ED-DCC85FFCF29A}"/>
              </a:ext>
            </a:extLst>
          </p:cNvPr>
          <p:cNvPicPr>
            <a:picLocks noChangeAspect="1"/>
          </p:cNvPicPr>
          <p:nvPr/>
        </p:nvPicPr>
        <p:blipFill>
          <a:blip r:embed="rId15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15"/>
              </a:ext>
            </a:extLst>
          </a:blip>
          <a:stretch>
            <a:fillRect/>
          </a:stretch>
        </p:blipFill>
        <p:spPr>
          <a:xfrm>
            <a:off x="918176" y="3050784"/>
            <a:ext cx="512600" cy="512600"/>
          </a:xfrm>
          <a:prstGeom prst="rect">
            <a:avLst/>
          </a:prstGeom>
        </p:spPr>
      </p:pic>
      <p:sp>
        <p:nvSpPr>
          <p:cNvPr id="62" name="Title 1"/>
          <p:cNvSpPr txBox="1">
            <a:spLocks/>
          </p:cNvSpPr>
          <p:nvPr/>
        </p:nvSpPr>
        <p:spPr bwMode="gray">
          <a:xfrm>
            <a:off x="344488" y="40410"/>
            <a:ext cx="6805891" cy="58477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spc="-150" dirty="0" smtClean="0">
                <a:latin typeface="+mj-ea"/>
                <a:cs typeface="Arial" panose="020B0604020202020204" pitchFamily="34" charset="0"/>
              </a:rPr>
              <a:t>3.1. </a:t>
            </a:r>
            <a:r>
              <a:rPr lang="ko-KR" altLang="en-US" sz="1500" b="1" spc="-150" dirty="0" smtClean="0">
                <a:latin typeface="+mj-ea"/>
                <a:cs typeface="Arial" panose="020B0604020202020204" pitchFamily="34" charset="0"/>
              </a:rPr>
              <a:t>거버넌스 시스템 고도화</a:t>
            </a:r>
            <a:endParaRPr lang="en-US" altLang="ko-KR" sz="1500" b="1" spc="-150" dirty="0" smtClean="0">
              <a:latin typeface="+mj-ea"/>
              <a:cs typeface="Arial" panose="020B0604020202020204" pitchFamily="34" charset="0"/>
            </a:endParaRPr>
          </a:p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3.1.3.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데이터 용어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Service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구축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70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본문 마스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6350"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100000"/>
          </a:lnSpc>
          <a:spcBef>
            <a:spcPts val="0"/>
          </a:spcBef>
          <a:spcAft>
            <a:spcPts val="300"/>
          </a:spcAft>
          <a:defRPr sz="1200" b="1" spc="-150" dirty="0">
            <a:solidFill>
              <a:srgbClr val="000000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>
        <a:ln w="6350"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90000" tIns="46800" rIns="90000" bIns="46800" rtlCol="0" anchor="ctr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마스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1">
              <a:lumMod val="50000"/>
            </a:schemeClr>
          </a:solidFill>
          <a:prstDash val="soli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lnSpc>
            <a:spcPct val="100000"/>
          </a:lnSpc>
          <a:spcBef>
            <a:spcPts val="0"/>
          </a:spcBef>
          <a:spcAft>
            <a:spcPts val="300"/>
          </a:spcAft>
          <a:defRPr kumimoji="0" sz="1400" b="1" spc="-70" dirty="0" smtClean="0">
            <a:solidFill>
              <a:schemeClr val="tx1"/>
            </a:solidFill>
            <a:latin typeface="+mj-ea"/>
            <a:ea typeface="+mj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fontAlgn="auto" latinLnBrk="0">
          <a:lnSpc>
            <a:spcPct val="100000"/>
          </a:lnSpc>
          <a:spcBef>
            <a:spcPts val="0"/>
          </a:spcBef>
          <a:spcAft>
            <a:spcPts val="300"/>
          </a:spcAft>
          <a:buNone/>
          <a:defRPr kumimoji="0" sz="1400" b="1" spc="-70" dirty="0">
            <a:latin typeface="+mj-ea"/>
            <a:ea typeface="+mj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빈 화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662054DF691F14794889640FDE913A2" ma:contentTypeVersion="11" ma:contentTypeDescription="새 문서를 만듭니다." ma:contentTypeScope="" ma:versionID="40d1bf5732da12ad1f95d79cb43762fa">
  <xsd:schema xmlns:xsd="http://www.w3.org/2001/XMLSchema" xmlns:xs="http://www.w3.org/2001/XMLSchema" xmlns:p="http://schemas.microsoft.com/office/2006/metadata/properties" xmlns:ns2="6e29d2eb-de5d-4b23-81e4-5fe3b0cc4110" xmlns:ns3="84480191-7f35-4f7a-b6ff-af38404ba877" targetNamespace="http://schemas.microsoft.com/office/2006/metadata/properties" ma:root="true" ma:fieldsID="57b13f51e3ae8d31552bf7e7450b9286" ns2:_="" ns3:_="">
    <xsd:import namespace="6e29d2eb-de5d-4b23-81e4-5fe3b0cc4110"/>
    <xsd:import namespace="84480191-7f35-4f7a-b6ff-af38404ba8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29d2eb-de5d-4b23-81e4-5fe3b0cc41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이미지 태그" ma:readOnly="false" ma:fieldId="{5cf76f15-5ced-4ddc-b409-7134ff3c332f}" ma:taxonomyMulti="true" ma:sspId="eddafe65-beff-4c45-a2e2-6ea449149ee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480191-7f35-4f7a-b6ff-af38404ba87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5a873f0-275c-4f3c-a731-6b618e0936d9}" ma:internalName="TaxCatchAll" ma:showField="CatchAllData" ma:web="84480191-7f35-4f7a-b6ff-af38404ba8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4480191-7f35-4f7a-b6ff-af38404ba877" xsi:nil="true"/>
    <lcf76f155ced4ddcb4097134ff3c332f xmlns="6e29d2eb-de5d-4b23-81e4-5fe3b0cc411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CA67191-E3BE-4FE3-97F5-74A29130DA04}"/>
</file>

<file path=customXml/itemProps2.xml><?xml version="1.0" encoding="utf-8"?>
<ds:datastoreItem xmlns:ds="http://schemas.openxmlformats.org/officeDocument/2006/customXml" ds:itemID="{F5E40B3D-5C27-4385-B515-93F9AAB36CC1}"/>
</file>

<file path=customXml/itemProps3.xml><?xml version="1.0" encoding="utf-8"?>
<ds:datastoreItem xmlns:ds="http://schemas.openxmlformats.org/officeDocument/2006/customXml" ds:itemID="{1CD4D1C9-F970-4F0F-AF34-0763A63403B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1472424896</TotalTime>
  <Pages>39</Pages>
  <Words>6420</Words>
  <Application>Microsoft Office PowerPoint</Application>
  <PresentationFormat>A4 용지(210x297mm)</PresentationFormat>
  <Paragraphs>1199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37</vt:i4>
      </vt:variant>
    </vt:vector>
  </HeadingPairs>
  <TitlesOfParts>
    <vt:vector size="47" baseType="lpstr">
      <vt:lpstr>HY견고딕</vt:lpstr>
      <vt:lpstr>Rix모던고딕 B</vt:lpstr>
      <vt:lpstr>가는각진제목체</vt:lpstr>
      <vt:lpstr>맑은 고딕</vt:lpstr>
      <vt:lpstr>Arial</vt:lpstr>
      <vt:lpstr>Wingdings</vt:lpstr>
      <vt:lpstr>본문 마스터</vt:lpstr>
      <vt:lpstr>목차 마스터</vt:lpstr>
      <vt:lpstr>표지</vt:lpstr>
      <vt:lpstr>1_빈 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b2en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B2EN Presentation Template</dc:title>
  <dc:creator>임성민</dc:creator>
  <cp:lastModifiedBy>Jerry</cp:lastModifiedBy>
  <cp:revision>6223</cp:revision>
  <cp:lastPrinted>2022-12-22T07:54:46Z</cp:lastPrinted>
  <dcterms:created xsi:type="dcterms:W3CDTF">1996-10-14T12:11:22Z</dcterms:created>
  <dcterms:modified xsi:type="dcterms:W3CDTF">2023-03-21T07:37:43Z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0x0101004662054DF691F14794889640FDE913A2</vt:lpwstr>
  </property>
</Properties>
</file>