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9" r:id="rId2"/>
    <p:sldMasterId id="2147483725" r:id="rId3"/>
  </p:sldMasterIdLst>
  <p:notesMasterIdLst>
    <p:notesMasterId r:id="rId30"/>
  </p:notesMasterIdLst>
  <p:sldIdLst>
    <p:sldId id="259" r:id="rId4"/>
    <p:sldId id="653" r:id="rId5"/>
    <p:sldId id="639" r:id="rId6"/>
    <p:sldId id="378" r:id="rId7"/>
    <p:sldId id="640" r:id="rId8"/>
    <p:sldId id="642" r:id="rId9"/>
    <p:sldId id="643" r:id="rId10"/>
    <p:sldId id="386" r:id="rId11"/>
    <p:sldId id="644" r:id="rId12"/>
    <p:sldId id="645" r:id="rId13"/>
    <p:sldId id="646" r:id="rId14"/>
    <p:sldId id="382" r:id="rId15"/>
    <p:sldId id="647" r:id="rId16"/>
    <p:sldId id="397" r:id="rId17"/>
    <p:sldId id="398" r:id="rId18"/>
    <p:sldId id="399" r:id="rId19"/>
    <p:sldId id="404" r:id="rId20"/>
    <p:sldId id="405" r:id="rId21"/>
    <p:sldId id="649" r:id="rId22"/>
    <p:sldId id="650" r:id="rId23"/>
    <p:sldId id="651" r:id="rId24"/>
    <p:sldId id="652" r:id="rId25"/>
    <p:sldId id="648" r:id="rId26"/>
    <p:sldId id="654" r:id="rId27"/>
    <p:sldId id="655" r:id="rId28"/>
    <p:sldId id="374" r:id="rId29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E"/>
    <a:srgbClr val="D9D9D9"/>
    <a:srgbClr val="FFFFFF"/>
    <a:srgbClr val="0E47A1"/>
    <a:srgbClr val="9FD1F3"/>
    <a:srgbClr val="55ACE9"/>
    <a:srgbClr val="2E89B7"/>
    <a:srgbClr val="0DAAA7"/>
    <a:srgbClr val="BBEEEF"/>
    <a:srgbClr val="00A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 autoAdjust="0"/>
  </p:normalViewPr>
  <p:slideViewPr>
    <p:cSldViewPr snapToGrid="0">
      <p:cViewPr varScale="1">
        <p:scale>
          <a:sx n="117" d="100"/>
          <a:sy n="117" d="100"/>
        </p:scale>
        <p:origin x="1688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202" y="3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30D8-0094-4A55-95A7-4EFAB082F14F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D1C7C-0406-4876-B3DD-8F3D7B911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 userDrawn="1"/>
        </p:nvSpPr>
        <p:spPr>
          <a:xfrm>
            <a:off x="0" y="0"/>
            <a:ext cx="9906000" cy="6466114"/>
          </a:xfrm>
          <a:custGeom>
            <a:avLst/>
            <a:gdLst>
              <a:gd name="connsiteX0" fmla="*/ 3639671 w 9906000"/>
              <a:gd name="connsiteY0" fmla="*/ 0 h 6466114"/>
              <a:gd name="connsiteX1" fmla="*/ 9906000 w 9906000"/>
              <a:gd name="connsiteY1" fmla="*/ 0 h 6466114"/>
              <a:gd name="connsiteX2" fmla="*/ 9906000 w 9906000"/>
              <a:gd name="connsiteY2" fmla="*/ 594119 h 6466114"/>
              <a:gd name="connsiteX3" fmla="*/ 9906000 w 9906000"/>
              <a:gd name="connsiteY3" fmla="*/ 1581496 h 6466114"/>
              <a:gd name="connsiteX4" fmla="*/ 9906000 w 9906000"/>
              <a:gd name="connsiteY4" fmla="*/ 6466114 h 6466114"/>
              <a:gd name="connsiteX5" fmla="*/ 0 w 9906000"/>
              <a:gd name="connsiteY5" fmla="*/ 6466114 h 6466114"/>
              <a:gd name="connsiteX6" fmla="*/ 0 w 9906000"/>
              <a:gd name="connsiteY6" fmla="*/ 805550 h 6466114"/>
              <a:gd name="connsiteX7" fmla="*/ 0 w 9906000"/>
              <a:gd name="connsiteY7" fmla="*/ 594119 h 6466114"/>
              <a:gd name="connsiteX8" fmla="*/ 0 w 9906000"/>
              <a:gd name="connsiteY8" fmla="*/ 545090 h 6466114"/>
              <a:gd name="connsiteX9" fmla="*/ 2327176 w 9906000"/>
              <a:gd name="connsiteY9" fmla="*/ 545090 h 6466114"/>
              <a:gd name="connsiteX10" fmla="*/ 2362861 w 9906000"/>
              <a:gd name="connsiteY10" fmla="*/ 545090 h 6466114"/>
              <a:gd name="connsiteX11" fmla="*/ 2362861 w 9906000"/>
              <a:gd name="connsiteY11" fmla="*/ 544675 h 6466114"/>
              <a:gd name="connsiteX12" fmla="*/ 2369820 w 9906000"/>
              <a:gd name="connsiteY12" fmla="*/ 544675 h 6466114"/>
              <a:gd name="connsiteX13" fmla="*/ 2369820 w 9906000"/>
              <a:gd name="connsiteY13" fmla="*/ 542769 h 6466114"/>
              <a:gd name="connsiteX14" fmla="*/ 2378392 w 9906000"/>
              <a:gd name="connsiteY14" fmla="*/ 542769 h 6466114"/>
              <a:gd name="connsiteX15" fmla="*/ 2378392 w 9906000"/>
              <a:gd name="connsiteY15" fmla="*/ 541012 h 6466114"/>
              <a:gd name="connsiteX16" fmla="*/ 2390775 w 9906000"/>
              <a:gd name="connsiteY16" fmla="*/ 541012 h 6466114"/>
              <a:gd name="connsiteX17" fmla="*/ 2390775 w 9906000"/>
              <a:gd name="connsiteY17" fmla="*/ 539316 h 6466114"/>
              <a:gd name="connsiteX18" fmla="*/ 2443180 w 9906000"/>
              <a:gd name="connsiteY18" fmla="*/ 534558 h 6466114"/>
              <a:gd name="connsiteX19" fmla="*/ 2902779 w 9906000"/>
              <a:gd name="connsiteY19" fmla="*/ 26697 h 6466114"/>
              <a:gd name="connsiteX20" fmla="*/ 2897548 w 9906000"/>
              <a:gd name="connsiteY20" fmla="*/ 2 h 6466114"/>
              <a:gd name="connsiteX21" fmla="*/ 3639671 w 9906000"/>
              <a:gd name="connsiteY21" fmla="*/ 2 h 64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906000" h="6466114">
                <a:moveTo>
                  <a:pt x="3639671" y="0"/>
                </a:moveTo>
                <a:lnTo>
                  <a:pt x="9906000" y="0"/>
                </a:lnTo>
                <a:lnTo>
                  <a:pt x="9906000" y="594119"/>
                </a:lnTo>
                <a:lnTo>
                  <a:pt x="9906000" y="1581496"/>
                </a:lnTo>
                <a:lnTo>
                  <a:pt x="9906000" y="6466114"/>
                </a:lnTo>
                <a:lnTo>
                  <a:pt x="0" y="6466114"/>
                </a:lnTo>
                <a:lnTo>
                  <a:pt x="0" y="805550"/>
                </a:lnTo>
                <a:lnTo>
                  <a:pt x="0" y="594119"/>
                </a:lnTo>
                <a:lnTo>
                  <a:pt x="0" y="545090"/>
                </a:lnTo>
                <a:lnTo>
                  <a:pt x="2327176" y="545090"/>
                </a:lnTo>
                <a:lnTo>
                  <a:pt x="2362861" y="545090"/>
                </a:lnTo>
                <a:lnTo>
                  <a:pt x="2362861" y="544675"/>
                </a:lnTo>
                <a:lnTo>
                  <a:pt x="2369820" y="544675"/>
                </a:lnTo>
                <a:lnTo>
                  <a:pt x="2369820" y="542769"/>
                </a:lnTo>
                <a:lnTo>
                  <a:pt x="2378392" y="542769"/>
                </a:lnTo>
                <a:lnTo>
                  <a:pt x="2378392" y="541012"/>
                </a:lnTo>
                <a:lnTo>
                  <a:pt x="2390775" y="541012"/>
                </a:lnTo>
                <a:lnTo>
                  <a:pt x="2390775" y="539316"/>
                </a:lnTo>
                <a:lnTo>
                  <a:pt x="2443180" y="534558"/>
                </a:lnTo>
                <a:cubicBezTo>
                  <a:pt x="2705473" y="486220"/>
                  <a:pt x="2902779" y="277210"/>
                  <a:pt x="2902779" y="26697"/>
                </a:cubicBezTo>
                <a:lnTo>
                  <a:pt x="2897548" y="2"/>
                </a:lnTo>
                <a:lnTo>
                  <a:pt x="3639671" y="2"/>
                </a:lnTo>
                <a:close/>
              </a:path>
            </a:pathLst>
          </a:custGeom>
          <a:solidFill>
            <a:srgbClr val="00A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6" y="76627"/>
            <a:ext cx="1355863" cy="3966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2"/>
          <a:stretch>
            <a:fillRect/>
          </a:stretch>
        </p:blipFill>
        <p:spPr>
          <a:xfrm>
            <a:off x="2035969" y="1424538"/>
            <a:ext cx="7870031" cy="5703567"/>
          </a:xfrm>
          <a:custGeom>
            <a:avLst/>
            <a:gdLst>
              <a:gd name="connsiteX0" fmla="*/ 2713452 w 7870031"/>
              <a:gd name="connsiteY0" fmla="*/ 0 h 5703567"/>
              <a:gd name="connsiteX1" fmla="*/ 7870031 w 7870031"/>
              <a:gd name="connsiteY1" fmla="*/ 0 h 5703567"/>
              <a:gd name="connsiteX2" fmla="*/ 7870031 w 7870031"/>
              <a:gd name="connsiteY2" fmla="*/ 5703567 h 5703567"/>
              <a:gd name="connsiteX3" fmla="*/ 0 w 7870031"/>
              <a:gd name="connsiteY3" fmla="*/ 5703567 h 5703567"/>
              <a:gd name="connsiteX4" fmla="*/ 0 w 7870031"/>
              <a:gd name="connsiteY4" fmla="*/ 609575 h 5703567"/>
              <a:gd name="connsiteX5" fmla="*/ 2713452 w 7870031"/>
              <a:gd name="connsiteY5" fmla="*/ 609575 h 570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0031" h="5703567">
                <a:moveTo>
                  <a:pt x="2713452" y="0"/>
                </a:moveTo>
                <a:lnTo>
                  <a:pt x="7870031" y="0"/>
                </a:lnTo>
                <a:lnTo>
                  <a:pt x="7870031" y="5703567"/>
                </a:lnTo>
                <a:lnTo>
                  <a:pt x="0" y="5703567"/>
                </a:lnTo>
                <a:lnTo>
                  <a:pt x="0" y="609575"/>
                </a:lnTo>
                <a:lnTo>
                  <a:pt x="2713452" y="609575"/>
                </a:lnTo>
                <a:close/>
              </a:path>
            </a:pathLst>
          </a:custGeom>
        </p:spPr>
      </p:pic>
      <p:sp>
        <p:nvSpPr>
          <p:cNvPr id="16" name="직사각형 15"/>
          <p:cNvSpPr/>
          <p:nvPr userDrawn="1"/>
        </p:nvSpPr>
        <p:spPr bwMode="auto">
          <a:xfrm>
            <a:off x="0" y="6389914"/>
            <a:ext cx="9906000" cy="487136"/>
          </a:xfrm>
          <a:prstGeom prst="rect">
            <a:avLst/>
          </a:prstGeom>
          <a:gradFill flip="none" rotWithShape="1">
            <a:gsLst>
              <a:gs pos="56000">
                <a:srgbClr val="07819B"/>
              </a:gs>
              <a:gs pos="0">
                <a:srgbClr val="0FB1A9"/>
              </a:gs>
              <a:gs pos="100000">
                <a:srgbClr val="00558E"/>
              </a:gs>
            </a:gsLst>
            <a:lin ang="0" scaled="1"/>
            <a:tileRect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719" tIns="50359" rIns="100719" bIns="50359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        </a:t>
            </a:r>
            <a:endParaRPr lang="ko-KR" altLang="en-US" sz="100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85" y="6507722"/>
            <a:ext cx="1732459" cy="239674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 bwMode="auto">
          <a:xfrm>
            <a:off x="0" y="784823"/>
            <a:ext cx="9905999" cy="1256898"/>
          </a:xfrm>
          <a:prstGeom prst="rect">
            <a:avLst/>
          </a:prstGeom>
          <a:solidFill>
            <a:srgbClr val="0094A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none" lIns="100719" tIns="50359" rIns="100719" bIns="50359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solidFill>
                  <a:srgbClr val="000000"/>
                </a:solidFill>
                <a:latin typeface="KoPub돋움체 Bold" panose="00000600000000000000" pitchFamily="2" charset="-127"/>
                <a:ea typeface="KoPub돋움체 Bold" panose="00000600000000000000" pitchFamily="2" charset="-127"/>
              </a:rPr>
              <a:t> </a:t>
            </a:r>
            <a:endParaRPr lang="ko-KR" altLang="en-US" sz="1000" dirty="0">
              <a:solidFill>
                <a:srgbClr val="000000"/>
              </a:solidFill>
              <a:latin typeface="KoPub돋움체 Bold" panose="00000600000000000000" pitchFamily="2" charset="-127"/>
              <a:ea typeface="KoPub돋움체 Bold" panose="00000600000000000000" pitchFamily="2" charset="-127"/>
            </a:endParaRPr>
          </a:p>
        </p:txBody>
      </p: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0" y="784823"/>
            <a:ext cx="9906000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3FE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GS</a:t>
            </a:r>
            <a:r>
              <a:rPr lang="ko-KR" altLang="en-US" dirty="0" err="1"/>
              <a:t>리테일</a:t>
            </a:r>
            <a:r>
              <a:rPr lang="ko-KR" altLang="en-US" dirty="0"/>
              <a:t> 데이터거버넌스 구축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485358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맺음말">
    <p:bg>
      <p:bgPr>
        <a:solidFill>
          <a:srgbClr val="00A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309641" y="1695658"/>
            <a:ext cx="6596359" cy="5162342"/>
          </a:xfrm>
          <a:prstGeom prst="rect">
            <a:avLst/>
          </a:prstGeom>
          <a:blipFill dpi="0" rotWithShape="1">
            <a:blip r:embed="rId2">
              <a:alphaModFix amt="18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 t="-1" r="-5638" b="-39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32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30777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kumimoji="1" lang="ko-KR" altLang="en-US" sz="2000" b="0" i="0" u="none" strike="noStrike" kern="0" cap="none" spc="0" normalizeH="0" baseline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</a:lstStyle>
          <a:p>
            <a:pPr marL="0" marR="0" lvl="0" indent="0" defTabSz="1022603" fontAlgn="base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0039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컨텐츠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376183" y="162267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 bwMode="gray">
          <a:xfrm>
            <a:off x="4171773" y="2112721"/>
            <a:ext cx="51172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3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92" y="506673"/>
            <a:ext cx="8543925" cy="30777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kumimoji="1" lang="ko-KR" altLang="en-US" sz="2000" b="0" i="0" u="none" strike="noStrike" kern="0" cap="none" spc="0" normalizeH="0" baseline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defRPr>
            </a:lvl1pPr>
          </a:lstStyle>
          <a:p>
            <a:pPr marL="0" marR="0" lvl="0" indent="0" defTabSz="1022603" fontAlgn="base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4602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맺음말">
    <p:bg>
      <p:bgPr>
        <a:solidFill>
          <a:srgbClr val="00A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20991808">
            <a:off x="3340441" y="1756892"/>
            <a:ext cx="6845254" cy="7174997"/>
          </a:xfrm>
          <a:prstGeom prst="rect">
            <a:avLst/>
          </a:prstGeom>
          <a:blipFill dpi="0" rotWithShape="1">
            <a:blip r:embed="rId2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49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 bwMode="auto">
          <a:xfrm>
            <a:off x="141518" y="887800"/>
            <a:ext cx="9619990" cy="60218"/>
          </a:xfrm>
          <a:prstGeom prst="rect">
            <a:avLst/>
          </a:prstGeom>
          <a:solidFill>
            <a:srgbClr val="C2C2C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719" tIns="50359" rIns="100719" bIns="50359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47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emf"/><Relationship Id="rId5" Type="http://schemas.openxmlformats.org/officeDocument/2006/relationships/image" Target="../media/image6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2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67" r:id="rId2"/>
    <p:sldLayoutId id="214748376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309641" y="1695658"/>
            <a:ext cx="6596359" cy="5162342"/>
          </a:xfrm>
          <a:prstGeom prst="rect">
            <a:avLst/>
          </a:prstGeom>
          <a:blipFill dpi="0" rotWithShape="1">
            <a:blip r:embed="rId3">
              <a:alphaModFix amt="18000"/>
            </a:blip>
            <a:srcRect/>
            <a:stretch>
              <a:fillRect t="-1" r="-5638" b="-397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 userDrawn="1"/>
        </p:nvSpPr>
        <p:spPr bwMode="gray">
          <a:xfrm>
            <a:off x="0" y="-1"/>
            <a:ext cx="9906000" cy="6858000"/>
          </a:xfrm>
          <a:custGeom>
            <a:avLst/>
            <a:gdLst>
              <a:gd name="connsiteX0" fmla="*/ 3639671 w 9906000"/>
              <a:gd name="connsiteY0" fmla="*/ 0 h 6858000"/>
              <a:gd name="connsiteX1" fmla="*/ 9906000 w 9906000"/>
              <a:gd name="connsiteY1" fmla="*/ 0 h 6858000"/>
              <a:gd name="connsiteX2" fmla="*/ 9906000 w 9906000"/>
              <a:gd name="connsiteY2" fmla="*/ 467830 h 6858000"/>
              <a:gd name="connsiteX3" fmla="*/ 9906000 w 9906000"/>
              <a:gd name="connsiteY3" fmla="*/ 594119 h 6858000"/>
              <a:gd name="connsiteX4" fmla="*/ 9906000 w 9906000"/>
              <a:gd name="connsiteY4" fmla="*/ 692699 h 6858000"/>
              <a:gd name="connsiteX5" fmla="*/ 9906000 w 9906000"/>
              <a:gd name="connsiteY5" fmla="*/ 1281375 h 6858000"/>
              <a:gd name="connsiteX6" fmla="*/ 6035748 w 9906000"/>
              <a:gd name="connsiteY6" fmla="*/ 1281375 h 6858000"/>
              <a:gd name="connsiteX7" fmla="*/ 6035748 w 9906000"/>
              <a:gd name="connsiteY7" fmla="*/ 1280319 h 6858000"/>
              <a:gd name="connsiteX8" fmla="*/ 3766693 w 9906000"/>
              <a:gd name="connsiteY8" fmla="*/ 1280319 h 6858000"/>
              <a:gd name="connsiteX9" fmla="*/ 3731008 w 9906000"/>
              <a:gd name="connsiteY9" fmla="*/ 1280319 h 6858000"/>
              <a:gd name="connsiteX10" fmla="*/ 3731008 w 9906000"/>
              <a:gd name="connsiteY10" fmla="*/ 1280734 h 6858000"/>
              <a:gd name="connsiteX11" fmla="*/ 3724049 w 9906000"/>
              <a:gd name="connsiteY11" fmla="*/ 1280734 h 6858000"/>
              <a:gd name="connsiteX12" fmla="*/ 3724049 w 9906000"/>
              <a:gd name="connsiteY12" fmla="*/ 1282640 h 6858000"/>
              <a:gd name="connsiteX13" fmla="*/ 3715477 w 9906000"/>
              <a:gd name="connsiteY13" fmla="*/ 1282640 h 6858000"/>
              <a:gd name="connsiteX14" fmla="*/ 3715477 w 9906000"/>
              <a:gd name="connsiteY14" fmla="*/ 1284397 h 6858000"/>
              <a:gd name="connsiteX15" fmla="*/ 3703094 w 9906000"/>
              <a:gd name="connsiteY15" fmla="*/ 1284397 h 6858000"/>
              <a:gd name="connsiteX16" fmla="*/ 3703094 w 9906000"/>
              <a:gd name="connsiteY16" fmla="*/ 1286093 h 6858000"/>
              <a:gd name="connsiteX17" fmla="*/ 3650689 w 9906000"/>
              <a:gd name="connsiteY17" fmla="*/ 1290851 h 6858000"/>
              <a:gd name="connsiteX18" fmla="*/ 3191090 w 9906000"/>
              <a:gd name="connsiteY18" fmla="*/ 1798712 h 6858000"/>
              <a:gd name="connsiteX19" fmla="*/ 3196321 w 9906000"/>
              <a:gd name="connsiteY19" fmla="*/ 1825407 h 6858000"/>
              <a:gd name="connsiteX20" fmla="*/ 3188369 w 9906000"/>
              <a:gd name="connsiteY20" fmla="*/ 1825407 h 6858000"/>
              <a:gd name="connsiteX21" fmla="*/ 3188369 w 9906000"/>
              <a:gd name="connsiteY21" fmla="*/ 1909823 h 6858000"/>
              <a:gd name="connsiteX22" fmla="*/ 3189484 w 9906000"/>
              <a:gd name="connsiteY22" fmla="*/ 1909823 h 6858000"/>
              <a:gd name="connsiteX23" fmla="*/ 3189484 w 9906000"/>
              <a:gd name="connsiteY23" fmla="*/ 6858000 h 6858000"/>
              <a:gd name="connsiteX24" fmla="*/ 0 w 9906000"/>
              <a:gd name="connsiteY24" fmla="*/ 6858000 h 6858000"/>
              <a:gd name="connsiteX25" fmla="*/ 0 w 9906000"/>
              <a:gd name="connsiteY25" fmla="*/ 6466114 h 6858000"/>
              <a:gd name="connsiteX26" fmla="*/ 0 w 9906000"/>
              <a:gd name="connsiteY26" fmla="*/ 1909823 h 6858000"/>
              <a:gd name="connsiteX27" fmla="*/ 0 w 9906000"/>
              <a:gd name="connsiteY27" fmla="*/ 805550 h 6858000"/>
              <a:gd name="connsiteX28" fmla="*/ 0 w 9906000"/>
              <a:gd name="connsiteY28" fmla="*/ 594119 h 6858000"/>
              <a:gd name="connsiteX29" fmla="*/ 0 w 9906000"/>
              <a:gd name="connsiteY29" fmla="*/ 545090 h 6858000"/>
              <a:gd name="connsiteX30" fmla="*/ 2327176 w 9906000"/>
              <a:gd name="connsiteY30" fmla="*/ 545090 h 6858000"/>
              <a:gd name="connsiteX31" fmla="*/ 2362861 w 9906000"/>
              <a:gd name="connsiteY31" fmla="*/ 545090 h 6858000"/>
              <a:gd name="connsiteX32" fmla="*/ 2362861 w 9906000"/>
              <a:gd name="connsiteY32" fmla="*/ 544675 h 6858000"/>
              <a:gd name="connsiteX33" fmla="*/ 2369820 w 9906000"/>
              <a:gd name="connsiteY33" fmla="*/ 544675 h 6858000"/>
              <a:gd name="connsiteX34" fmla="*/ 2369820 w 9906000"/>
              <a:gd name="connsiteY34" fmla="*/ 542769 h 6858000"/>
              <a:gd name="connsiteX35" fmla="*/ 2378392 w 9906000"/>
              <a:gd name="connsiteY35" fmla="*/ 542769 h 6858000"/>
              <a:gd name="connsiteX36" fmla="*/ 2378392 w 9906000"/>
              <a:gd name="connsiteY36" fmla="*/ 541012 h 6858000"/>
              <a:gd name="connsiteX37" fmla="*/ 2390775 w 9906000"/>
              <a:gd name="connsiteY37" fmla="*/ 541012 h 6858000"/>
              <a:gd name="connsiteX38" fmla="*/ 2390775 w 9906000"/>
              <a:gd name="connsiteY38" fmla="*/ 539316 h 6858000"/>
              <a:gd name="connsiteX39" fmla="*/ 2443180 w 9906000"/>
              <a:gd name="connsiteY39" fmla="*/ 534558 h 6858000"/>
              <a:gd name="connsiteX40" fmla="*/ 2902779 w 9906000"/>
              <a:gd name="connsiteY40" fmla="*/ 26697 h 6858000"/>
              <a:gd name="connsiteX41" fmla="*/ 2897548 w 9906000"/>
              <a:gd name="connsiteY41" fmla="*/ 2 h 6858000"/>
              <a:gd name="connsiteX42" fmla="*/ 3639671 w 9906000"/>
              <a:gd name="connsiteY42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906000" h="6858000">
                <a:moveTo>
                  <a:pt x="3639671" y="0"/>
                </a:moveTo>
                <a:lnTo>
                  <a:pt x="9906000" y="0"/>
                </a:lnTo>
                <a:lnTo>
                  <a:pt x="9906000" y="467830"/>
                </a:lnTo>
                <a:lnTo>
                  <a:pt x="9906000" y="594119"/>
                </a:lnTo>
                <a:lnTo>
                  <a:pt x="9906000" y="692699"/>
                </a:lnTo>
                <a:lnTo>
                  <a:pt x="9906000" y="1281375"/>
                </a:lnTo>
                <a:lnTo>
                  <a:pt x="6035748" y="1281375"/>
                </a:lnTo>
                <a:lnTo>
                  <a:pt x="6035748" y="1280319"/>
                </a:lnTo>
                <a:lnTo>
                  <a:pt x="3766693" y="1280319"/>
                </a:lnTo>
                <a:lnTo>
                  <a:pt x="3731008" y="1280319"/>
                </a:lnTo>
                <a:lnTo>
                  <a:pt x="3731008" y="1280734"/>
                </a:lnTo>
                <a:lnTo>
                  <a:pt x="3724049" y="1280734"/>
                </a:lnTo>
                <a:lnTo>
                  <a:pt x="3724049" y="1282640"/>
                </a:lnTo>
                <a:lnTo>
                  <a:pt x="3715477" y="1282640"/>
                </a:lnTo>
                <a:lnTo>
                  <a:pt x="3715477" y="1284397"/>
                </a:lnTo>
                <a:lnTo>
                  <a:pt x="3703094" y="1284397"/>
                </a:lnTo>
                <a:lnTo>
                  <a:pt x="3703094" y="1286093"/>
                </a:lnTo>
                <a:lnTo>
                  <a:pt x="3650689" y="1290851"/>
                </a:lnTo>
                <a:cubicBezTo>
                  <a:pt x="3388396" y="1339189"/>
                  <a:pt x="3191090" y="1548199"/>
                  <a:pt x="3191090" y="1798712"/>
                </a:cubicBezTo>
                <a:lnTo>
                  <a:pt x="3196321" y="1825407"/>
                </a:lnTo>
                <a:lnTo>
                  <a:pt x="3188369" y="1825407"/>
                </a:lnTo>
                <a:lnTo>
                  <a:pt x="3188369" y="1909823"/>
                </a:lnTo>
                <a:lnTo>
                  <a:pt x="3189484" y="1909823"/>
                </a:lnTo>
                <a:lnTo>
                  <a:pt x="3189484" y="6858000"/>
                </a:lnTo>
                <a:lnTo>
                  <a:pt x="0" y="6858000"/>
                </a:lnTo>
                <a:lnTo>
                  <a:pt x="0" y="6466114"/>
                </a:lnTo>
                <a:lnTo>
                  <a:pt x="0" y="1909823"/>
                </a:lnTo>
                <a:lnTo>
                  <a:pt x="0" y="805550"/>
                </a:lnTo>
                <a:lnTo>
                  <a:pt x="0" y="594119"/>
                </a:lnTo>
                <a:lnTo>
                  <a:pt x="0" y="545090"/>
                </a:lnTo>
                <a:lnTo>
                  <a:pt x="2327176" y="545090"/>
                </a:lnTo>
                <a:lnTo>
                  <a:pt x="2362861" y="545090"/>
                </a:lnTo>
                <a:lnTo>
                  <a:pt x="2362861" y="544675"/>
                </a:lnTo>
                <a:lnTo>
                  <a:pt x="2369820" y="544675"/>
                </a:lnTo>
                <a:lnTo>
                  <a:pt x="2369820" y="542769"/>
                </a:lnTo>
                <a:lnTo>
                  <a:pt x="2378392" y="542769"/>
                </a:lnTo>
                <a:lnTo>
                  <a:pt x="2378392" y="541012"/>
                </a:lnTo>
                <a:lnTo>
                  <a:pt x="2390775" y="541012"/>
                </a:lnTo>
                <a:lnTo>
                  <a:pt x="2390775" y="539316"/>
                </a:lnTo>
                <a:lnTo>
                  <a:pt x="2443180" y="534558"/>
                </a:lnTo>
                <a:cubicBezTo>
                  <a:pt x="2705473" y="486220"/>
                  <a:pt x="2902779" y="277210"/>
                  <a:pt x="2902779" y="26697"/>
                </a:cubicBezTo>
                <a:lnTo>
                  <a:pt x="2897548" y="2"/>
                </a:lnTo>
                <a:lnTo>
                  <a:pt x="3639671" y="2"/>
                </a:lnTo>
                <a:close/>
              </a:path>
            </a:pathLst>
          </a:custGeom>
          <a:solidFill>
            <a:srgbClr val="00A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4" name="그림 7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6" y="76627"/>
            <a:ext cx="1355863" cy="39669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 bwMode="gray">
          <a:xfrm>
            <a:off x="283176" y="831594"/>
            <a:ext cx="2353208" cy="2031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200" b="0" i="0" kern="1200" baseline="0" dirty="0">
                <a:solidFill>
                  <a:schemeClr val="bg2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GS</a:t>
            </a:r>
            <a:r>
              <a:rPr lang="ko-KR" altLang="en-US" sz="1200" b="0" i="0" kern="1200" baseline="0" dirty="0">
                <a:solidFill>
                  <a:schemeClr val="bg2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리테일 데이터 거버넌스 구축 </a:t>
            </a:r>
            <a:r>
              <a:rPr lang="en-US" altLang="ko-KR" sz="1200" b="0" i="0" kern="1200" baseline="0" dirty="0">
                <a:solidFill>
                  <a:schemeClr val="bg2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</a:t>
            </a:r>
            <a:r>
              <a:rPr lang="ko-KR" altLang="en-US" sz="1200" b="0" i="0" kern="1200" baseline="0" dirty="0">
                <a:solidFill>
                  <a:schemeClr val="bg2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단계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6" y="3717876"/>
            <a:ext cx="3012245" cy="2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 bwMode="auto">
          <a:xfrm>
            <a:off x="1095" y="0"/>
            <a:ext cx="9904905" cy="855140"/>
          </a:xfrm>
          <a:custGeom>
            <a:avLst/>
            <a:gdLst>
              <a:gd name="connsiteX0" fmla="*/ 0 w 9904905"/>
              <a:gd name="connsiteY0" fmla="*/ 0 h 855140"/>
              <a:gd name="connsiteX1" fmla="*/ 9904905 w 9904905"/>
              <a:gd name="connsiteY1" fmla="*/ 0 h 855140"/>
              <a:gd name="connsiteX2" fmla="*/ 9904905 w 9904905"/>
              <a:gd name="connsiteY2" fmla="*/ 855140 h 855140"/>
              <a:gd name="connsiteX3" fmla="*/ 7688118 w 9904905"/>
              <a:gd name="connsiteY3" fmla="*/ 855140 h 855140"/>
              <a:gd name="connsiteX4" fmla="*/ 7655788 w 9904905"/>
              <a:gd name="connsiteY4" fmla="*/ 681426 h 855140"/>
              <a:gd name="connsiteX5" fmla="*/ 7216032 w 9904905"/>
              <a:gd name="connsiteY5" fmla="*/ 322040 h 855140"/>
              <a:gd name="connsiteX6" fmla="*/ 7118294 w 9904905"/>
              <a:gd name="connsiteY6" fmla="*/ 312696 h 855140"/>
              <a:gd name="connsiteX7" fmla="*/ 7118294 w 9904905"/>
              <a:gd name="connsiteY7" fmla="*/ 310556 h 855140"/>
              <a:gd name="connsiteX8" fmla="*/ 7095908 w 9904905"/>
              <a:gd name="connsiteY8" fmla="*/ 310556 h 855140"/>
              <a:gd name="connsiteX9" fmla="*/ 3162046 w 9904905"/>
              <a:gd name="connsiteY9" fmla="*/ 299391 h 855140"/>
              <a:gd name="connsiteX10" fmla="*/ 3162046 w 9904905"/>
              <a:gd name="connsiteY10" fmla="*/ 297393 h 855140"/>
              <a:gd name="connsiteX11" fmla="*/ 2807417 w 9904905"/>
              <a:gd name="connsiteY11" fmla="*/ 297393 h 855140"/>
              <a:gd name="connsiteX12" fmla="*/ 2458222 w 9904905"/>
              <a:gd name="connsiteY12" fmla="*/ 297393 h 855140"/>
              <a:gd name="connsiteX13" fmla="*/ 2151773 w 9904905"/>
              <a:gd name="connsiteY13" fmla="*/ 297393 h 855140"/>
              <a:gd name="connsiteX14" fmla="*/ 0 w 9904905"/>
              <a:gd name="connsiteY14" fmla="*/ 297393 h 85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04905" h="855140">
                <a:moveTo>
                  <a:pt x="0" y="0"/>
                </a:moveTo>
                <a:lnTo>
                  <a:pt x="9904905" y="0"/>
                </a:lnTo>
                <a:lnTo>
                  <a:pt x="9904905" y="855140"/>
                </a:lnTo>
                <a:lnTo>
                  <a:pt x="7688118" y="855140"/>
                </a:lnTo>
                <a:lnTo>
                  <a:pt x="7655788" y="681426"/>
                </a:lnTo>
                <a:cubicBezTo>
                  <a:pt x="7585593" y="499634"/>
                  <a:pt x="7419740" y="361567"/>
                  <a:pt x="7216032" y="322040"/>
                </a:cubicBezTo>
                <a:lnTo>
                  <a:pt x="7118294" y="312696"/>
                </a:lnTo>
                <a:lnTo>
                  <a:pt x="7118294" y="310556"/>
                </a:lnTo>
                <a:lnTo>
                  <a:pt x="7095908" y="310556"/>
                </a:lnTo>
                <a:lnTo>
                  <a:pt x="3162046" y="299391"/>
                </a:lnTo>
                <a:lnTo>
                  <a:pt x="3162046" y="297393"/>
                </a:lnTo>
                <a:lnTo>
                  <a:pt x="2807417" y="297393"/>
                </a:lnTo>
                <a:lnTo>
                  <a:pt x="2458222" y="297393"/>
                </a:lnTo>
                <a:lnTo>
                  <a:pt x="2151773" y="297393"/>
                </a:lnTo>
                <a:lnTo>
                  <a:pt x="0" y="297393"/>
                </a:lnTo>
                <a:close/>
              </a:path>
            </a:pathLst>
          </a:custGeom>
          <a:gradFill flip="none" rotWithShape="1">
            <a:gsLst>
              <a:gs pos="0">
                <a:srgbClr val="0FB1A9"/>
              </a:gs>
              <a:gs pos="100000">
                <a:srgbClr val="00558E"/>
              </a:gs>
            </a:gsLst>
            <a:lin ang="0" scaled="1"/>
            <a:tileRect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19" tIns="50359" rIns="100719" bIns="5035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          </a:t>
            </a:r>
            <a:endParaRPr lang="ko-KR" altLang="en-US" sz="100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141518" y="887800"/>
            <a:ext cx="9619990" cy="60218"/>
          </a:xfrm>
          <a:prstGeom prst="rect">
            <a:avLst/>
          </a:prstGeom>
          <a:solidFill>
            <a:srgbClr val="C2C2C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719" tIns="50359" rIns="100719" bIns="50359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467396" y="6585661"/>
            <a:ext cx="1104750" cy="152835"/>
          </a:xfrm>
          <a:prstGeom prst="rect">
            <a:avLst/>
          </a:prstGeom>
        </p:spPr>
      </p:pic>
      <p:sp>
        <p:nvSpPr>
          <p:cNvPr id="12" name="제목 16">
            <a:extLst>
              <a:ext uri="{FF2B5EF4-FFF2-40B4-BE49-F238E27FC236}">
                <a16:creationId xmlns:a16="http://schemas.microsoft.com/office/drawing/2014/main" id="{D1B607BC-C40B-41B7-BA9A-A7B878A7CD1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67933" y="66845"/>
            <a:ext cx="2943822" cy="15388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KoPub돋움체 Bold" pitchFamily="18" charset="-127"/>
                <a:ea typeface="KoPub돋움체 Bold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KoPub돋움체 Medium" charset="-127"/>
              </a:defRPr>
            </a:lvl9pPr>
          </a:lstStyle>
          <a:p>
            <a:pPr marL="0" marR="127000" lvl="0" indent="0" algn="l" defTabSz="14777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kern="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GS</a:t>
            </a:r>
            <a:r>
              <a:rPr kumimoji="1" lang="ko-KR" altLang="en-US" sz="1000" kern="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리테일 데이터 거버넌스 구축 </a:t>
            </a:r>
            <a:r>
              <a:rPr kumimoji="1" lang="en-US" altLang="ko-KR" sz="1000" kern="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1</a:t>
            </a:r>
            <a:r>
              <a:rPr kumimoji="1" lang="ko-KR" altLang="en-US" sz="1000" kern="0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F3F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돋움체 Bold" panose="00000800000000000000" pitchFamily="2" charset="-127"/>
              </a:rPr>
              <a:t>단계</a:t>
            </a:r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4" y="6560290"/>
            <a:ext cx="754469" cy="22073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70165" y="6565173"/>
            <a:ext cx="740121" cy="21120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pPr algn="r"/>
            <a:r>
              <a:rPr lang="en-US" altLang="ko-KR" sz="9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fld id="{FC8A71EF-3C5E-4275-8612-BE0954A19F18}" type="slidenum">
              <a:rPr lang="ko-KR" altLang="en-US" sz="9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pPr algn="r"/>
              <a:t>‹#›</a:t>
            </a:fld>
            <a:r>
              <a:rPr lang="ko-KR" altLang="en-US" sz="9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9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26 -</a:t>
            </a:r>
            <a:endParaRPr lang="ko-KR" altLang="en-US" sz="9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68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4" r:id="rId2"/>
    <p:sldLayoutId id="2147483768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049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  <p15:guide id="5" pos="3120" userDrawn="1">
          <p15:clr>
            <a:srgbClr val="F26B43"/>
          </p15:clr>
        </p15:guide>
        <p15:guide id="6" orient="horz" pos="25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1618" y="5099162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2022.11</a:t>
            </a:r>
            <a:endParaRPr lang="ko-KR" altLang="en-US" sz="1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876244"/>
            <a:ext cx="9906000" cy="1325563"/>
          </a:xfrm>
        </p:spPr>
        <p:txBody>
          <a:bodyPr/>
          <a:lstStyle/>
          <a:p>
            <a:r>
              <a:rPr lang="en-US" altLang="ko-KR" dirty="0"/>
              <a:t>Design Thinking Workshop 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35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9402A5D-5F0F-D214-58EA-4F2834A90288}"/>
              </a:ext>
            </a:extLst>
          </p:cNvPr>
          <p:cNvSpPr/>
          <p:nvPr/>
        </p:nvSpPr>
        <p:spPr bwMode="gray">
          <a:xfrm>
            <a:off x="3907473" y="2446020"/>
            <a:ext cx="102870" cy="1371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6C0A37-88AC-0FF4-FD9F-168A788F22CE}"/>
              </a:ext>
            </a:extLst>
          </p:cNvPr>
          <p:cNvSpPr/>
          <p:nvPr/>
        </p:nvSpPr>
        <p:spPr bwMode="gray">
          <a:xfrm>
            <a:off x="3907473" y="3132950"/>
            <a:ext cx="102870" cy="1371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73C4E-DC70-C285-E44D-F6F9800C39BF}"/>
              </a:ext>
            </a:extLst>
          </p:cNvPr>
          <p:cNvSpPr/>
          <p:nvPr/>
        </p:nvSpPr>
        <p:spPr bwMode="gray">
          <a:xfrm>
            <a:off x="3907473" y="4234040"/>
            <a:ext cx="102870" cy="1371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제목 16">
            <a:extLst>
              <a:ext uri="{FF2B5EF4-FFF2-40B4-BE49-F238E27FC236}">
                <a16:creationId xmlns:a16="http://schemas.microsoft.com/office/drawing/2014/main" id="{7704B323-B152-88F1-ED68-38D3911C63D3}"/>
              </a:ext>
            </a:extLst>
          </p:cNvPr>
          <p:cNvSpPr txBox="1">
            <a:spLocks/>
          </p:cNvSpPr>
          <p:nvPr/>
        </p:nvSpPr>
        <p:spPr bwMode="gray">
          <a:xfrm>
            <a:off x="283783" y="546807"/>
            <a:ext cx="6539047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사용자 이해 및 기회 영역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01BC7-CFEF-25A4-B64D-CE4548303F97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Design Work-through(1/2)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직사각형 88">
            <a:extLst>
              <a:ext uri="{FF2B5EF4-FFF2-40B4-BE49-F238E27FC236}">
                <a16:creationId xmlns:a16="http://schemas.microsoft.com/office/drawing/2014/main" id="{F32FC06C-9674-4B1F-EF16-468905E60563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2B67F-5DC9-F7C5-EE8E-6CDDABE4BEBB}"/>
              </a:ext>
            </a:extLst>
          </p:cNvPr>
          <p:cNvSpPr/>
          <p:nvPr/>
        </p:nvSpPr>
        <p:spPr bwMode="gray">
          <a:xfrm>
            <a:off x="742950" y="2286000"/>
            <a:ext cx="2286000" cy="457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분류체계 및 관계 구조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36785-2E24-6C7B-C6A9-E8DC5A6976BB}"/>
              </a:ext>
            </a:extLst>
          </p:cNvPr>
          <p:cNvSpPr/>
          <p:nvPr/>
        </p:nvSpPr>
        <p:spPr bwMode="gray">
          <a:xfrm>
            <a:off x="742950" y="2972930"/>
            <a:ext cx="2286000" cy="457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C442-F3F4-6983-11C1-D5CB7476C983}"/>
              </a:ext>
            </a:extLst>
          </p:cNvPr>
          <p:cNvSpPr/>
          <p:nvPr/>
        </p:nvSpPr>
        <p:spPr bwMode="gray">
          <a:xfrm>
            <a:off x="742950" y="4074020"/>
            <a:ext cx="2286000" cy="457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속성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91573-8943-C495-9DA6-90A6856658CC}"/>
              </a:ext>
            </a:extLst>
          </p:cNvPr>
          <p:cNvSpPr/>
          <p:nvPr/>
        </p:nvSpPr>
        <p:spPr bwMode="gray">
          <a:xfrm>
            <a:off x="3907473" y="2286000"/>
            <a:ext cx="5311140" cy="54511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전사 공통과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BU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산출 기준 차이로 인한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BU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지표로 분리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분류체계는 사용자 정의형태로 구성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C1D39-CA8E-29DE-0C3F-D24234035E6E}"/>
              </a:ext>
            </a:extLst>
          </p:cNvPr>
          <p:cNvSpPr/>
          <p:nvPr/>
        </p:nvSpPr>
        <p:spPr bwMode="gray">
          <a:xfrm>
            <a:off x="3907473" y="2972930"/>
            <a:ext cx="5311140" cy="95927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파생 지표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용어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), BizMeta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자체의 계층구조 표현을 위해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계층 구조로 정의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동일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대해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BU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산출 기준이 다른 경우에는 계층 구조가 아닌 동음이의어 형태로 구성함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파생 지표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계층내 하위 지표는 연관 지표로 인식할 수 있도록 구성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F81692-9B1F-CB60-96A9-6CF7E42C49D1}"/>
              </a:ext>
            </a:extLst>
          </p:cNvPr>
          <p:cNvSpPr/>
          <p:nvPr/>
        </p:nvSpPr>
        <p:spPr bwMode="gray">
          <a:xfrm>
            <a:off x="3907473" y="4074020"/>
            <a:ext cx="5311140" cy="19153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유형은 크게 업무적 용어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지표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디멘젼으로 구분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속성은 업무적 용어의 특성을 가짐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속성에서 지표 또는 디멘젼으로 정의 시 관련 유형별 속성을 정의할 수 이도록 구성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하나의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지표와 디멘젼 속성을 둘 다 가질 수 없음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지표 유형의 경우 산출식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기준에 대한 표현을 자유롭게 기술할 수 있도록 함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수식 편집기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SQL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정의 등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디멘젼의 경우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SMETA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정의된 코드 도메인을 매핑하여 유효값 확인이 가능하도록 구성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공통 코드에만 해당하며 개별 코드의 경우 용어 설명으로 대체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B53547-8D27-4E7F-93B9-53C46461ADEC}"/>
              </a:ext>
            </a:extLst>
          </p:cNvPr>
          <p:cNvSpPr/>
          <p:nvPr/>
        </p:nvSpPr>
        <p:spPr bwMode="gray">
          <a:xfrm>
            <a:off x="742950" y="1842885"/>
            <a:ext cx="2286000" cy="31449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유형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7937CC-30C5-AF20-DC02-6D428C2D5ED5}"/>
              </a:ext>
            </a:extLst>
          </p:cNvPr>
          <p:cNvSpPr/>
          <p:nvPr/>
        </p:nvSpPr>
        <p:spPr bwMode="gray">
          <a:xfrm>
            <a:off x="3907472" y="1842885"/>
            <a:ext cx="5311139" cy="31449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정의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238AB9-2E35-B220-C630-D8F66C0F4E44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3028950" y="2514600"/>
            <a:ext cx="878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2E564-E567-0FB1-5B95-956EB11856B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3028950" y="3201530"/>
            <a:ext cx="878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F5AFD-1A49-EADE-5CB0-636624F87026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3028950" y="4302620"/>
            <a:ext cx="878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6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E025E2-32D7-9E53-3576-E1362B6DD434}"/>
              </a:ext>
            </a:extLst>
          </p:cNvPr>
          <p:cNvSpPr/>
          <p:nvPr/>
        </p:nvSpPr>
        <p:spPr bwMode="gray">
          <a:xfrm>
            <a:off x="3907473" y="2446020"/>
            <a:ext cx="102870" cy="1371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CF9F2-ECB8-0E57-A147-8B57B16AC4CF}"/>
              </a:ext>
            </a:extLst>
          </p:cNvPr>
          <p:cNvSpPr/>
          <p:nvPr/>
        </p:nvSpPr>
        <p:spPr bwMode="gray">
          <a:xfrm>
            <a:off x="3907473" y="3512821"/>
            <a:ext cx="102870" cy="1371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제목 16">
            <a:extLst>
              <a:ext uri="{FF2B5EF4-FFF2-40B4-BE49-F238E27FC236}">
                <a16:creationId xmlns:a16="http://schemas.microsoft.com/office/drawing/2014/main" id="{7704B323-B152-88F1-ED68-38D3911C63D3}"/>
              </a:ext>
            </a:extLst>
          </p:cNvPr>
          <p:cNvSpPr txBox="1">
            <a:spLocks/>
          </p:cNvSpPr>
          <p:nvPr/>
        </p:nvSpPr>
        <p:spPr bwMode="gray">
          <a:xfrm>
            <a:off x="283783" y="546807"/>
            <a:ext cx="6539047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사용자 이해 및 기회 영역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01BC7-CFEF-25A4-B64D-CE4548303F97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Design Work-through(2/2)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직사각형 88">
            <a:extLst>
              <a:ext uri="{FF2B5EF4-FFF2-40B4-BE49-F238E27FC236}">
                <a16:creationId xmlns:a16="http://schemas.microsoft.com/office/drawing/2014/main" id="{F32FC06C-9674-4B1F-EF16-468905E60563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410128-A8E0-9909-F035-D03128932A15}"/>
              </a:ext>
            </a:extLst>
          </p:cNvPr>
          <p:cNvSpPr/>
          <p:nvPr/>
        </p:nvSpPr>
        <p:spPr bwMode="gray">
          <a:xfrm>
            <a:off x="742950" y="1842885"/>
            <a:ext cx="2286000" cy="31449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유형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585E50-4F96-BB9D-75B4-8E0988C5FADC}"/>
              </a:ext>
            </a:extLst>
          </p:cNvPr>
          <p:cNvSpPr/>
          <p:nvPr/>
        </p:nvSpPr>
        <p:spPr bwMode="gray">
          <a:xfrm>
            <a:off x="3907472" y="1842885"/>
            <a:ext cx="5311139" cy="31449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정의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29D63-F579-9F9C-9B7D-193BDE9B4F17}"/>
              </a:ext>
            </a:extLst>
          </p:cNvPr>
          <p:cNvSpPr/>
          <p:nvPr/>
        </p:nvSpPr>
        <p:spPr bwMode="gray">
          <a:xfrm>
            <a:off x="742950" y="2286000"/>
            <a:ext cx="2286000" cy="457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Ownership/Stewardship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2D7B58-7A78-D454-428E-3CD58B4573B7}"/>
              </a:ext>
            </a:extLst>
          </p:cNvPr>
          <p:cNvSpPr/>
          <p:nvPr/>
        </p:nvSpPr>
        <p:spPr bwMode="gray">
          <a:xfrm>
            <a:off x="742950" y="3352801"/>
            <a:ext cx="2286000" cy="457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승인 프로세스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AC908B-B109-F943-BFE7-8A81A208D19E}"/>
              </a:ext>
            </a:extLst>
          </p:cNvPr>
          <p:cNvSpPr/>
          <p:nvPr/>
        </p:nvSpPr>
        <p:spPr bwMode="gray">
          <a:xfrm>
            <a:off x="3907473" y="2286000"/>
            <a:ext cx="5311140" cy="95927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Ownership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Stewardship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 그룹 권한으로 정의하고 그룹에 사용자를 매핑하는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구성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Ownership :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현업 승인자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(BU/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업무 별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마케팅 전략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 담당자</a:t>
            </a:r>
            <a:r>
              <a:rPr lang="en-US" altLang="ko-KR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 Role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에 대한 정의로 명확한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확정 필요함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Stewardship : IT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거버넌스 팀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F73A3C-428C-DF94-0544-A817C60CBA09}"/>
              </a:ext>
            </a:extLst>
          </p:cNvPr>
          <p:cNvSpPr/>
          <p:nvPr/>
        </p:nvSpPr>
        <p:spPr bwMode="gray">
          <a:xfrm>
            <a:off x="3907473" y="3352801"/>
            <a:ext cx="5311140" cy="95927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등록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승인 프로세스는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 </a:t>
            </a:r>
            <a:r>
              <a:rPr lang="en-US" altLang="ko-KR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-&gt;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검토</a:t>
            </a:r>
            <a:r>
              <a:rPr lang="en-US" altLang="ko-KR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현업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/IT) -&gt;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승인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단계로 구성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등록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변경자는 현업 담당자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또는 </a:t>
            </a:r>
            <a:r>
              <a:rPr lang="en-US" altLang="ko-KR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담당자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현업의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요청을 받은</a:t>
            </a:r>
            <a:r>
              <a:rPr lang="en-US" altLang="ko-KR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임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검토 단계는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현업 담당부서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팀장 과 데이터 거버넌스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팀에서 진행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승인자는 현업 마케팅 전략 또는 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 담당자</a:t>
            </a:r>
            <a:r>
              <a:rPr lang="en-US" altLang="ko-KR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(Ownership</a:t>
            </a:r>
            <a:r>
              <a:rPr lang="ko-KR" altLang="en-US" sz="105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으로써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0AD68C-EA1E-F745-4F89-76BF21FA61F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3028950" y="2514600"/>
            <a:ext cx="878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F22600-A006-0539-2C43-B149014F02B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3028950" y="3581401"/>
            <a:ext cx="878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AB97B9A1-F9B2-6C1D-5F81-10A8CE349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83332"/>
              </p:ext>
            </p:extLst>
          </p:nvPr>
        </p:nvGraphicFramePr>
        <p:xfrm>
          <a:off x="1253157" y="4469133"/>
          <a:ext cx="7675882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27">
                  <a:extLst>
                    <a:ext uri="{9D8B030D-6E8A-4147-A177-3AD203B41FA5}">
                      <a16:colId xmlns:a16="http://schemas.microsoft.com/office/drawing/2014/main" val="1859955045"/>
                    </a:ext>
                  </a:extLst>
                </a:gridCol>
                <a:gridCol w="2523848">
                  <a:extLst>
                    <a:ext uri="{9D8B030D-6E8A-4147-A177-3AD203B41FA5}">
                      <a16:colId xmlns:a16="http://schemas.microsoft.com/office/drawing/2014/main" val="3117077607"/>
                    </a:ext>
                  </a:extLst>
                </a:gridCol>
                <a:gridCol w="2523848">
                  <a:extLst>
                    <a:ext uri="{9D8B030D-6E8A-4147-A177-3AD203B41FA5}">
                      <a16:colId xmlns:a16="http://schemas.microsoft.com/office/drawing/2014/main" val="1433016568"/>
                    </a:ext>
                  </a:extLst>
                </a:gridCol>
                <a:gridCol w="1521459">
                  <a:extLst>
                    <a:ext uri="{9D8B030D-6E8A-4147-A177-3AD203B41FA5}">
                      <a16:colId xmlns:a16="http://schemas.microsoft.com/office/drawing/2014/main" val="1109049522"/>
                    </a:ext>
                  </a:extLst>
                </a:gridCol>
              </a:tblGrid>
              <a:tr h="21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99530"/>
                  </a:ext>
                </a:extLst>
              </a:tr>
              <a:tr h="361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현업 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 분석가 </a:t>
                      </a:r>
                      <a:r>
                        <a:rPr lang="en-US" altLang="ko-KR" sz="1100" dirty="0"/>
                        <a:t>/ IT</a:t>
                      </a:r>
                      <a:r>
                        <a:rPr lang="ko-KR" altLang="en-US" sz="1100" dirty="0"/>
                        <a:t>담당자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현업의 요청을 통한 </a:t>
                      </a:r>
                      <a:r>
                        <a:rPr lang="en-US" altLang="ko-KR" sz="1100" dirty="0"/>
                        <a:t>Biz</a:t>
                      </a:r>
                      <a:r>
                        <a:rPr lang="ko-KR" altLang="en-US" sz="1100" dirty="0"/>
                        <a:t>용어 등록 요청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 </a:t>
                      </a:r>
                      <a:r>
                        <a:rPr lang="ko-KR" altLang="en-US" sz="1100" dirty="0"/>
                        <a:t>또는 현업에서 요청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464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822667"/>
                  </a:ext>
                </a:extLst>
              </a:tr>
              <a:tr h="361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검토자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담당부서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데이터거버넌스팀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(Stewardship)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현업 과 데이터 거버넌스 팀에서 합의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75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209124"/>
                  </a:ext>
                </a:extLst>
              </a:tr>
              <a:tr h="361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승인자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마케팅 전략담당자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(Ownership)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최종 승인 확정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130198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B98FBF-41E2-6135-6B3C-F2663FC216EC}"/>
              </a:ext>
            </a:extLst>
          </p:cNvPr>
          <p:cNvCxnSpPr>
            <a:cxnSpLocks/>
          </p:cNvCxnSpPr>
          <p:nvPr/>
        </p:nvCxnSpPr>
        <p:spPr>
          <a:xfrm>
            <a:off x="878061" y="5154930"/>
            <a:ext cx="0" cy="1013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423EEC-F874-447A-460E-3519C65F5E17}"/>
              </a:ext>
            </a:extLst>
          </p:cNvPr>
          <p:cNvSpPr txBox="1"/>
          <p:nvPr/>
        </p:nvSpPr>
        <p:spPr>
          <a:xfrm>
            <a:off x="470696" y="4663443"/>
            <a:ext cx="814730" cy="44203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변경 프로세스</a:t>
            </a:r>
          </a:p>
        </p:txBody>
      </p:sp>
      <p:sp>
        <p:nvSpPr>
          <p:cNvPr id="33" name="Arrow: Down 22">
            <a:extLst>
              <a:ext uri="{FF2B5EF4-FFF2-40B4-BE49-F238E27FC236}">
                <a16:creationId xmlns:a16="http://schemas.microsoft.com/office/drawing/2014/main" id="{A1FA791C-AD74-78A3-4C71-2315FC9BF73A}"/>
              </a:ext>
            </a:extLst>
          </p:cNvPr>
          <p:cNvSpPr/>
          <p:nvPr/>
        </p:nvSpPr>
        <p:spPr bwMode="gray">
          <a:xfrm>
            <a:off x="4744388" y="5120640"/>
            <a:ext cx="346710" cy="177068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Arrow: Down 23">
            <a:extLst>
              <a:ext uri="{FF2B5EF4-FFF2-40B4-BE49-F238E27FC236}">
                <a16:creationId xmlns:a16="http://schemas.microsoft.com/office/drawing/2014/main" id="{75D60FF1-56CE-7FB8-AFC5-5914E3863494}"/>
              </a:ext>
            </a:extLst>
          </p:cNvPr>
          <p:cNvSpPr/>
          <p:nvPr/>
        </p:nvSpPr>
        <p:spPr bwMode="gray">
          <a:xfrm>
            <a:off x="4744388" y="5668752"/>
            <a:ext cx="346710" cy="177068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795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0A9C82ED-7A22-83F3-4B11-53868854F691}"/>
              </a:ext>
            </a:extLst>
          </p:cNvPr>
          <p:cNvSpPr txBox="1">
            <a:spLocks/>
          </p:cNvSpPr>
          <p:nvPr/>
        </p:nvSpPr>
        <p:spPr bwMode="gray">
          <a:xfrm>
            <a:off x="283783" y="546807"/>
            <a:ext cx="7020127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lang="en-US" altLang="ko-KR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[Backup]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사용자 이해 및 기회 영역 정의</a:t>
            </a:r>
          </a:p>
        </p:txBody>
      </p:sp>
      <p:sp>
        <p:nvSpPr>
          <p:cNvPr id="5" name="직사각형 88">
            <a:extLst>
              <a:ext uri="{FF2B5EF4-FFF2-40B4-BE49-F238E27FC236}">
                <a16:creationId xmlns:a16="http://schemas.microsoft.com/office/drawing/2014/main" id="{B124C260-DB6D-DE05-5FAA-8DE3621C8CB7}"/>
              </a:ext>
            </a:extLst>
          </p:cNvPr>
          <p:cNvSpPr/>
          <p:nvPr/>
        </p:nvSpPr>
        <p:spPr bwMode="gray">
          <a:xfrm>
            <a:off x="345041" y="1659518"/>
            <a:ext cx="9216471" cy="4757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CCB947-8024-D798-E87E-6A1A417E9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4" y="1899535"/>
            <a:ext cx="8421911" cy="4284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67598-4D21-0CB6-5F88-3B42CE9779B3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 Conceptual Model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520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BC69FCDB-7ABC-9774-82A3-868E321088AC}"/>
              </a:ext>
            </a:extLst>
          </p:cNvPr>
          <p:cNvSpPr txBox="1">
            <a:spLocks/>
          </p:cNvSpPr>
          <p:nvPr/>
        </p:nvSpPr>
        <p:spPr bwMode="gray">
          <a:xfrm>
            <a:off x="283783" y="546807"/>
            <a:ext cx="7020127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4. TO-BE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경험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F1621-8993-78C4-31B6-23341A6C075C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메가프로세스 구조도</a:t>
            </a:r>
          </a:p>
        </p:txBody>
      </p:sp>
      <p:sp>
        <p:nvSpPr>
          <p:cNvPr id="4" name="직사각형 88">
            <a:extLst>
              <a:ext uri="{FF2B5EF4-FFF2-40B4-BE49-F238E27FC236}">
                <a16:creationId xmlns:a16="http://schemas.microsoft.com/office/drawing/2014/main" id="{6D3C5ECC-4509-8128-E4B9-A4AF7D744E40}"/>
              </a:ext>
            </a:extLst>
          </p:cNvPr>
          <p:cNvSpPr/>
          <p:nvPr/>
        </p:nvSpPr>
        <p:spPr bwMode="gray">
          <a:xfrm>
            <a:off x="345041" y="1659518"/>
            <a:ext cx="9216471" cy="4757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+mj-ea"/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94879-8B2C-5409-E4C2-7040CC503D7A}"/>
              </a:ext>
            </a:extLst>
          </p:cNvPr>
          <p:cNvSpPr/>
          <p:nvPr/>
        </p:nvSpPr>
        <p:spPr bwMode="gray">
          <a:xfrm>
            <a:off x="1816088" y="1987974"/>
            <a:ext cx="3136912" cy="475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채널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4B75E-AE1B-EB45-4F95-1367435C235C}"/>
              </a:ext>
            </a:extLst>
          </p:cNvPr>
          <p:cNvSpPr/>
          <p:nvPr/>
        </p:nvSpPr>
        <p:spPr bwMode="gray">
          <a:xfrm>
            <a:off x="1816089" y="3337638"/>
            <a:ext cx="3136910" cy="4749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담당자 채널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E47091-5E6D-8EFA-7907-A63FA070F6C7}"/>
              </a:ext>
            </a:extLst>
          </p:cNvPr>
          <p:cNvSpPr/>
          <p:nvPr/>
        </p:nvSpPr>
        <p:spPr bwMode="gray">
          <a:xfrm>
            <a:off x="1816089" y="4785355"/>
            <a:ext cx="3136910" cy="4749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Admin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채널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9ECBB-A475-65B7-0EFA-B2735A5B5028}"/>
              </a:ext>
            </a:extLst>
          </p:cNvPr>
          <p:cNvSpPr/>
          <p:nvPr/>
        </p:nvSpPr>
        <p:spPr bwMode="gray">
          <a:xfrm>
            <a:off x="5350726" y="1989666"/>
            <a:ext cx="941560" cy="474947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카탈로그 통합 검색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8B722-BA0B-93E5-D4DD-CAB2FC3772E5}"/>
              </a:ext>
            </a:extLst>
          </p:cNvPr>
          <p:cNvSpPr/>
          <p:nvPr/>
        </p:nvSpPr>
        <p:spPr bwMode="gray">
          <a:xfrm>
            <a:off x="5350726" y="2990734"/>
            <a:ext cx="941560" cy="474947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대시보드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15F00-3867-7477-E97E-89477036D54E}"/>
              </a:ext>
            </a:extLst>
          </p:cNvPr>
          <p:cNvSpPr/>
          <p:nvPr/>
        </p:nvSpPr>
        <p:spPr bwMode="gray">
          <a:xfrm>
            <a:off x="5350726" y="3991802"/>
            <a:ext cx="941560" cy="474947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커뮤니티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21914-2940-52EA-B83C-98528F741B93}"/>
              </a:ext>
            </a:extLst>
          </p:cNvPr>
          <p:cNvSpPr/>
          <p:nvPr/>
        </p:nvSpPr>
        <p:spPr bwMode="gray">
          <a:xfrm>
            <a:off x="5350726" y="4992871"/>
            <a:ext cx="941560" cy="474947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 Data Summary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10447-D3F9-2D72-F513-CB4B89797205}"/>
              </a:ext>
            </a:extLst>
          </p:cNvPr>
          <p:cNvSpPr txBox="1"/>
          <p:nvPr/>
        </p:nvSpPr>
        <p:spPr>
          <a:xfrm>
            <a:off x="6436478" y="1989666"/>
            <a:ext cx="3124481" cy="71903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 화면으로 다양한 사용자 키워드를 기반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Biz/IT Meta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검색하는 화면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활용성을 높이기 위한 추천 검색어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최빈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검색어 등의 컨텐츠를 배치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AF3EE-5423-4836-DE8A-132B12502B6C}"/>
              </a:ext>
            </a:extLst>
          </p:cNvPr>
          <p:cNvSpPr txBox="1"/>
          <p:nvPr/>
        </p:nvSpPr>
        <p:spPr>
          <a:xfrm>
            <a:off x="6436478" y="2990734"/>
            <a:ext cx="3124481" cy="71903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시스템에서 수집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연계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관리되고 있는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Biz/IT Meta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현황 정보와 같은 통계 정보 및 검색결과 기반의 다양한 추천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최빈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검색어의 통계 정보 제공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7E02B-D373-37ED-DC3A-10D1FE85F7FD}"/>
              </a:ext>
            </a:extLst>
          </p:cNvPr>
          <p:cNvSpPr txBox="1"/>
          <p:nvPr/>
        </p:nvSpPr>
        <p:spPr>
          <a:xfrm>
            <a:off x="6436478" y="3991802"/>
            <a:ext cx="3124481" cy="55745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FAQ,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컨텐츠에 관련된 다양한 질문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답변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리뷰 정보 및 컨텐츠 연계 관련 요청사항 등에 대한 정보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0BDAA7-4F82-B23C-FE36-C13D997AB217}"/>
              </a:ext>
            </a:extLst>
          </p:cNvPr>
          <p:cNvSpPr txBox="1"/>
          <p:nvPr/>
        </p:nvSpPr>
        <p:spPr>
          <a:xfrm>
            <a:off x="6436478" y="4992871"/>
            <a:ext cx="3124481" cy="55745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Ownership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기반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Meta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 데이터 리스트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Activity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관련 현황 정보 제공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세부 기능에 대해서는 적용 가능 여부 등에 대한 상세화 필요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17E81C-B94B-BC2E-A191-B15CCDB4B75D}"/>
              </a:ext>
            </a:extLst>
          </p:cNvPr>
          <p:cNvSpPr/>
          <p:nvPr/>
        </p:nvSpPr>
        <p:spPr bwMode="gray">
          <a:xfrm>
            <a:off x="540733" y="1987974"/>
            <a:ext cx="791356" cy="3272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FEE8E6-BA61-6EB0-065E-FC9CBACBD6AB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1332089" y="2225574"/>
            <a:ext cx="483999" cy="13985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F09E5D-E250-B90B-7B73-0C6C7620A5B4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1332089" y="3575112"/>
            <a:ext cx="484000" cy="490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F3C0C6F-88E3-55E6-1D86-7940E43AAF46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1332089" y="3624138"/>
            <a:ext cx="484000" cy="13986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D5C29C-B0CE-BC53-D7C6-E30D8D31CE8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953000" y="2225574"/>
            <a:ext cx="397726" cy="15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E358CF-D071-D9BD-BCCB-D2FC3006372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953000" y="2225574"/>
            <a:ext cx="397726" cy="10026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B32037-2D69-CCC4-9866-10289CE38E4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953000" y="2225574"/>
            <a:ext cx="397726" cy="20037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94D966C-9EA0-2220-1C09-57A698E8EE2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953000" y="2225574"/>
            <a:ext cx="397726" cy="30047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CBB2BE-B5B0-39CD-213A-E9CF40F9160B}"/>
              </a:ext>
            </a:extLst>
          </p:cNvPr>
          <p:cNvSpPr txBox="1"/>
          <p:nvPr/>
        </p:nvSpPr>
        <p:spPr>
          <a:xfrm>
            <a:off x="1816088" y="2524275"/>
            <a:ext cx="3136912" cy="71903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현업 및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사용자가 검색을 기반으로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BizMeta, IT Asset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확인하고 데이터 활용을 위한 기능으로 활용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기본적으로 통합검색으로 </a:t>
            </a:r>
            <a:r>
              <a:rPr lang="ko-KR" altLang="en-US" sz="105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부터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출발하게 되며 검색 이후 조회 되는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기반으로 프로세스 연결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DFD2D7-32EA-240A-43E3-6895BC41C9AC}"/>
              </a:ext>
            </a:extLst>
          </p:cNvPr>
          <p:cNvSpPr txBox="1"/>
          <p:nvPr/>
        </p:nvSpPr>
        <p:spPr>
          <a:xfrm>
            <a:off x="1816088" y="3851169"/>
            <a:ext cx="3136912" cy="88061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담당자를 위한 포털 기능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SPORTAL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주요 기능이 포진됨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대쉬보드를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중심으로 논리적인 시스템그룹관리를 통해 시스템 관점에서 표준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품질 </a:t>
            </a:r>
            <a:r>
              <a:rPr lang="ko-KR" altLang="en-US" sz="105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정보등에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대한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Single View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제공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5D3F0B-8458-1374-6B3F-928616ADDB4B}"/>
              </a:ext>
            </a:extLst>
          </p:cNvPr>
          <p:cNvSpPr txBox="1"/>
          <p:nvPr/>
        </p:nvSpPr>
        <p:spPr>
          <a:xfrm>
            <a:off x="1816088" y="5280148"/>
            <a:ext cx="3136912" cy="10421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및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채널을 위한 관리자 측면에서의 설정 관리 채널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Catalog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수집 정보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수집 주기 등에 대한 등록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ko-KR" altLang="en-US" sz="105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정보등에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대한 정보 등록 및 관리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SMETA, SDQ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등과 연계하여 기반 설정 정보에 대한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Publish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 수행</a:t>
            </a:r>
          </a:p>
        </p:txBody>
      </p:sp>
    </p:spTree>
    <p:extLst>
      <p:ext uri="{BB962C8B-B14F-4D97-AF65-F5344CB8AC3E}">
        <p14:creationId xmlns:p14="http://schemas.microsoft.com/office/powerpoint/2010/main" val="283412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8C6CCBE-5ABE-9CB3-EDE1-F044132C9B79}"/>
              </a:ext>
            </a:extLst>
          </p:cNvPr>
          <p:cNvSpPr/>
          <p:nvPr/>
        </p:nvSpPr>
        <p:spPr bwMode="gray">
          <a:xfrm>
            <a:off x="7773071" y="4551114"/>
            <a:ext cx="204819" cy="988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71D2C1-7E0D-1177-9270-DC0125BAEE7E}"/>
              </a:ext>
            </a:extLst>
          </p:cNvPr>
          <p:cNvSpPr/>
          <p:nvPr/>
        </p:nvSpPr>
        <p:spPr bwMode="gray">
          <a:xfrm>
            <a:off x="3546229" y="3535926"/>
            <a:ext cx="204819" cy="988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990B60-5B38-D4A2-5FB3-1F129D9C478F}"/>
              </a:ext>
            </a:extLst>
          </p:cNvPr>
          <p:cNvSpPr/>
          <p:nvPr/>
        </p:nvSpPr>
        <p:spPr bwMode="gray">
          <a:xfrm>
            <a:off x="8620717" y="4585387"/>
            <a:ext cx="204819" cy="988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81EF496-03F6-56DE-0931-879081754A6A}"/>
              </a:ext>
            </a:extLst>
          </p:cNvPr>
          <p:cNvSpPr/>
          <p:nvPr/>
        </p:nvSpPr>
        <p:spPr bwMode="gray">
          <a:xfrm>
            <a:off x="2642493" y="4585387"/>
            <a:ext cx="204819" cy="9886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제목 16">
            <a:extLst>
              <a:ext uri="{FF2B5EF4-FFF2-40B4-BE49-F238E27FC236}">
                <a16:creationId xmlns:a16="http://schemas.microsoft.com/office/drawing/2014/main" id="{D3A72C68-5596-BACA-3CAC-8981D236AA90}"/>
              </a:ext>
            </a:extLst>
          </p:cNvPr>
          <p:cNvSpPr txBox="1">
            <a:spLocks/>
          </p:cNvSpPr>
          <p:nvPr/>
        </p:nvSpPr>
        <p:spPr bwMode="gray">
          <a:xfrm>
            <a:off x="283783" y="546807"/>
            <a:ext cx="7116657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4. TO-BE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경험 설계</a:t>
            </a:r>
          </a:p>
        </p:txBody>
      </p:sp>
      <p:sp>
        <p:nvSpPr>
          <p:cNvPr id="3" name="직사각형 88">
            <a:extLst>
              <a:ext uri="{FF2B5EF4-FFF2-40B4-BE49-F238E27FC236}">
                <a16:creationId xmlns:a16="http://schemas.microsoft.com/office/drawing/2014/main" id="{3A2A125B-A640-CB32-5C58-C4225463DF16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454C-2C7B-BC75-6E77-954396F44EFA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채널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Level 2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카탈로그 통합 검색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2B08EE-A83D-143D-6583-50B7CE112B73}"/>
              </a:ext>
            </a:extLst>
          </p:cNvPr>
          <p:cNvSpPr/>
          <p:nvPr/>
        </p:nvSpPr>
        <p:spPr bwMode="gray">
          <a:xfrm>
            <a:off x="644097" y="3012830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통합 검색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E3BDE-0765-772D-0F81-62C060EAF527}"/>
              </a:ext>
            </a:extLst>
          </p:cNvPr>
          <p:cNvSpPr/>
          <p:nvPr/>
        </p:nvSpPr>
        <p:spPr bwMode="gray">
          <a:xfrm>
            <a:off x="2426340" y="3012830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5DD7C-FCF8-EC90-96C1-A0B49D3BA7CF}"/>
              </a:ext>
            </a:extLst>
          </p:cNvPr>
          <p:cNvSpPr/>
          <p:nvPr/>
        </p:nvSpPr>
        <p:spPr bwMode="gray">
          <a:xfrm>
            <a:off x="4208583" y="3012830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연관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Asset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F806F6-8338-0818-349C-D063B56E6ED9}"/>
              </a:ext>
            </a:extLst>
          </p:cNvPr>
          <p:cNvSpPr/>
          <p:nvPr/>
        </p:nvSpPr>
        <p:spPr bwMode="gray">
          <a:xfrm>
            <a:off x="5990826" y="3012830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컬럼 상세 조회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84F1B4-E0F3-789D-75E7-364A18B01AA9}"/>
              </a:ext>
            </a:extLst>
          </p:cNvPr>
          <p:cNvSpPr/>
          <p:nvPr/>
        </p:nvSpPr>
        <p:spPr bwMode="gray">
          <a:xfrm>
            <a:off x="7773071" y="3012830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컬럼 품질정보 조회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C68F7A-5692-BDD5-2E5B-A53389E651D0}"/>
              </a:ext>
            </a:extLst>
          </p:cNvPr>
          <p:cNvSpPr/>
          <p:nvPr/>
        </p:nvSpPr>
        <p:spPr bwMode="gray">
          <a:xfrm>
            <a:off x="2426340" y="4016035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Asset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079A1-E667-52A4-47E4-04931934DC42}"/>
              </a:ext>
            </a:extLst>
          </p:cNvPr>
          <p:cNvSpPr/>
          <p:nvPr/>
        </p:nvSpPr>
        <p:spPr bwMode="gray">
          <a:xfrm>
            <a:off x="7773071" y="4016035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관련 리니지 조회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0B6FEA-07F1-1A79-FEC5-94506C0F0A9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8805" y="3346938"/>
            <a:ext cx="45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4C2CE4-08A4-5A98-C10D-FE998707FD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51048" y="3346938"/>
            <a:ext cx="45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F8C8E3-536B-1641-BC08-14C408FAD7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533291" y="3346938"/>
            <a:ext cx="45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8BE4EF-3F1D-86E0-C779-DC4AF657B11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315534" y="3346938"/>
            <a:ext cx="457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B66782-76B7-05AF-296C-03843448C4D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968805" y="3346938"/>
            <a:ext cx="457535" cy="1003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930A2C-7E99-EB3B-C7B3-AFA59184E00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751048" y="3346938"/>
            <a:ext cx="2239778" cy="1003205"/>
          </a:xfrm>
          <a:prstGeom prst="bentConnector3">
            <a:avLst>
              <a:gd name="adj1" fmla="val 90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F8DEEA-CBCE-BB8A-DD52-805E8803ADC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315534" y="3346938"/>
            <a:ext cx="457537" cy="1003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C71CB0-E90B-ED72-B56A-C68493763FF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435425" y="3681046"/>
            <a:ext cx="0" cy="33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8">
            <a:extLst>
              <a:ext uri="{FF2B5EF4-FFF2-40B4-BE49-F238E27FC236}">
                <a16:creationId xmlns:a16="http://schemas.microsoft.com/office/drawing/2014/main" id="{B819AD5F-1CE4-1B9C-F064-7200AD6CA7CE}"/>
              </a:ext>
            </a:extLst>
          </p:cNvPr>
          <p:cNvCxnSpPr>
            <a:cxnSpLocks/>
            <a:stCxn id="11" idx="2"/>
            <a:endCxn id="10" idx="2"/>
          </p:cNvCxnSpPr>
          <p:nvPr/>
        </p:nvCxnSpPr>
        <p:spPr>
          <a:xfrm rot="5400000">
            <a:off x="5762060" y="2010886"/>
            <a:ext cx="12700" cy="5346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8">
            <a:extLst>
              <a:ext uri="{FF2B5EF4-FFF2-40B4-BE49-F238E27FC236}">
                <a16:creationId xmlns:a16="http://schemas.microsoft.com/office/drawing/2014/main" id="{7147E50D-AC5E-E0BC-C6E4-AA6701357851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rot="10800000">
            <a:off x="3751049" y="3585358"/>
            <a:ext cx="4022023" cy="1015188"/>
          </a:xfrm>
          <a:prstGeom prst="bentConnector3">
            <a:avLst>
              <a:gd name="adj1" fmla="val 92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2F98708-9305-3A36-B04E-84EC7CE4138A}"/>
              </a:ext>
            </a:extLst>
          </p:cNvPr>
          <p:cNvSpPr/>
          <p:nvPr/>
        </p:nvSpPr>
        <p:spPr bwMode="gray">
          <a:xfrm>
            <a:off x="2948016" y="2363474"/>
            <a:ext cx="281355" cy="281355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6696BE0-A9E9-9626-EB63-FFFEAFB94826}"/>
              </a:ext>
            </a:extLst>
          </p:cNvPr>
          <p:cNvSpPr/>
          <p:nvPr/>
        </p:nvSpPr>
        <p:spPr bwMode="gray">
          <a:xfrm>
            <a:off x="7400440" y="2363474"/>
            <a:ext cx="281355" cy="281355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ADB86D-F074-5206-0C96-292C54E5269C}"/>
              </a:ext>
            </a:extLst>
          </p:cNvPr>
          <p:cNvSpPr/>
          <p:nvPr/>
        </p:nvSpPr>
        <p:spPr bwMode="gray">
          <a:xfrm>
            <a:off x="2604225" y="5211790"/>
            <a:ext cx="281355" cy="281355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55FDD01-034B-8777-EA28-36B751093BF3}"/>
              </a:ext>
            </a:extLst>
          </p:cNvPr>
          <p:cNvSpPr/>
          <p:nvPr/>
        </p:nvSpPr>
        <p:spPr bwMode="gray">
          <a:xfrm>
            <a:off x="8582449" y="5211790"/>
            <a:ext cx="281355" cy="281355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0EA9AC-C0C6-4E44-A6E7-9DED91325101}"/>
              </a:ext>
            </a:extLst>
          </p:cNvPr>
          <p:cNvCxnSpPr>
            <a:stCxn id="6" idx="0"/>
            <a:endCxn id="47" idx="4"/>
          </p:cNvCxnSpPr>
          <p:nvPr/>
        </p:nvCxnSpPr>
        <p:spPr>
          <a:xfrm flipV="1">
            <a:off x="3088694" y="2644829"/>
            <a:ext cx="0" cy="368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AD9805-28C2-5224-3C90-CAF607A4392B}"/>
              </a:ext>
            </a:extLst>
          </p:cNvPr>
          <p:cNvCxnSpPr>
            <a:cxnSpLocks/>
            <a:stCxn id="8" idx="0"/>
            <a:endCxn id="48" idx="4"/>
          </p:cNvCxnSpPr>
          <p:nvPr/>
        </p:nvCxnSpPr>
        <p:spPr>
          <a:xfrm rot="5400000" flipH="1" flipV="1">
            <a:off x="6913149" y="2384861"/>
            <a:ext cx="368001" cy="88793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BB05FF-68C3-65AE-E7A7-87C981575060}"/>
              </a:ext>
            </a:extLst>
          </p:cNvPr>
          <p:cNvCxnSpPr>
            <a:cxnSpLocks/>
            <a:stCxn id="66" idx="2"/>
            <a:endCxn id="51" idx="0"/>
          </p:cNvCxnSpPr>
          <p:nvPr/>
        </p:nvCxnSpPr>
        <p:spPr>
          <a:xfrm>
            <a:off x="8723127" y="4684251"/>
            <a:ext cx="0" cy="5275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E824583-99CC-CDB4-E982-4A77A64F75E0}"/>
              </a:ext>
            </a:extLst>
          </p:cNvPr>
          <p:cNvCxnSpPr>
            <a:cxnSpLocks/>
            <a:stCxn id="67" idx="2"/>
            <a:endCxn id="49" idx="0"/>
          </p:cNvCxnSpPr>
          <p:nvPr/>
        </p:nvCxnSpPr>
        <p:spPr>
          <a:xfrm>
            <a:off x="2744903" y="4684251"/>
            <a:ext cx="0" cy="5275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DB12C26-3B77-972E-4EA2-3096BAD6C735}"/>
              </a:ext>
            </a:extLst>
          </p:cNvPr>
          <p:cNvSpPr txBox="1"/>
          <p:nvPr/>
        </p:nvSpPr>
        <p:spPr>
          <a:xfrm>
            <a:off x="3229370" y="2375466"/>
            <a:ext cx="1629787" cy="25736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Q&amp;A,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리뷰 등 댓글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답변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6CBF1-2EBA-50AB-D169-55234997980F}"/>
              </a:ext>
            </a:extLst>
          </p:cNvPr>
          <p:cNvSpPr txBox="1"/>
          <p:nvPr/>
        </p:nvSpPr>
        <p:spPr>
          <a:xfrm>
            <a:off x="7699922" y="2363474"/>
            <a:ext cx="1629787" cy="25736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Q&amp;A,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리뷰 등 댓글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답변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F76C68-997B-7437-F98C-0D59F96525EF}"/>
              </a:ext>
            </a:extLst>
          </p:cNvPr>
          <p:cNvCxnSpPr>
            <a:cxnSpLocks/>
            <a:stCxn id="9" idx="0"/>
            <a:endCxn id="48" idx="4"/>
          </p:cNvCxnSpPr>
          <p:nvPr/>
        </p:nvCxnSpPr>
        <p:spPr>
          <a:xfrm rot="16200000" flipV="1">
            <a:off x="7804272" y="2381676"/>
            <a:ext cx="368001" cy="89430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24A17F-9027-CFEF-C59B-721184A6327F}"/>
              </a:ext>
            </a:extLst>
          </p:cNvPr>
          <p:cNvSpPr txBox="1"/>
          <p:nvPr/>
        </p:nvSpPr>
        <p:spPr>
          <a:xfrm>
            <a:off x="2930491" y="5238966"/>
            <a:ext cx="1629787" cy="25736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Q&amp;A,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리뷰 등 댓글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답변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7BC1A0A-A839-0F16-7B3A-B92A4D8D77E1}"/>
              </a:ext>
            </a:extLst>
          </p:cNvPr>
          <p:cNvSpPr txBox="1"/>
          <p:nvPr/>
        </p:nvSpPr>
        <p:spPr>
          <a:xfrm>
            <a:off x="7817536" y="5584017"/>
            <a:ext cx="1578043" cy="62670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용어 등록요청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</a:t>
            </a: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Meta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연계 등록 요청</a:t>
            </a:r>
          </a:p>
        </p:txBody>
      </p:sp>
    </p:spTree>
    <p:extLst>
      <p:ext uri="{BB962C8B-B14F-4D97-AF65-F5344CB8AC3E}">
        <p14:creationId xmlns:p14="http://schemas.microsoft.com/office/powerpoint/2010/main" val="33986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D3A72C68-5596-BACA-3CAC-8981D236AA90}"/>
              </a:ext>
            </a:extLst>
          </p:cNvPr>
          <p:cNvSpPr txBox="1">
            <a:spLocks/>
          </p:cNvSpPr>
          <p:nvPr/>
        </p:nvSpPr>
        <p:spPr bwMode="gray">
          <a:xfrm>
            <a:off x="283783" y="546807"/>
            <a:ext cx="7076573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4. TO-BE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경험 설계</a:t>
            </a:r>
          </a:p>
        </p:txBody>
      </p:sp>
      <p:sp>
        <p:nvSpPr>
          <p:cNvPr id="3" name="직사각형 88">
            <a:extLst>
              <a:ext uri="{FF2B5EF4-FFF2-40B4-BE49-F238E27FC236}">
                <a16:creationId xmlns:a16="http://schemas.microsoft.com/office/drawing/2014/main" id="{3A2A125B-A640-CB32-5C58-C4225463DF16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454C-2C7B-BC75-6E77-954396F44EFA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채널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Level 2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대시보드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2B08EE-A83D-143D-6583-50B7CE112B73}"/>
              </a:ext>
            </a:extLst>
          </p:cNvPr>
          <p:cNvSpPr/>
          <p:nvPr/>
        </p:nvSpPr>
        <p:spPr bwMode="gray">
          <a:xfrm>
            <a:off x="667544" y="3707667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대시보드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08396-F143-4A2D-F349-15D4BB21E862}"/>
              </a:ext>
            </a:extLst>
          </p:cNvPr>
          <p:cNvSpPr/>
          <p:nvPr/>
        </p:nvSpPr>
        <p:spPr bwMode="gray">
          <a:xfrm>
            <a:off x="2812867" y="2101606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데이터맵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71B28D-7458-D3EB-BAA8-6B0B8C8A3B81}"/>
              </a:ext>
            </a:extLst>
          </p:cNvPr>
          <p:cNvSpPr/>
          <p:nvPr/>
        </p:nvSpPr>
        <p:spPr bwMode="gray">
          <a:xfrm>
            <a:off x="2812867" y="3190667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최다 조회 데이터셋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78F791-DA0A-727C-4454-329F38E03869}"/>
              </a:ext>
            </a:extLst>
          </p:cNvPr>
          <p:cNvSpPr/>
          <p:nvPr/>
        </p:nvSpPr>
        <p:spPr bwMode="gray">
          <a:xfrm>
            <a:off x="2812867" y="4279728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최빈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검색어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41F18-552B-F4D6-2B90-9B411F4E50EC}"/>
              </a:ext>
            </a:extLst>
          </p:cNvPr>
          <p:cNvSpPr/>
          <p:nvPr/>
        </p:nvSpPr>
        <p:spPr bwMode="gray">
          <a:xfrm>
            <a:off x="2812867" y="5368789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보유 자산 현황</a:t>
            </a:r>
            <a:b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유형별 보유 현황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3BF47-E91F-03BC-90F3-8E64B23B223F}"/>
              </a:ext>
            </a:extLst>
          </p:cNvPr>
          <p:cNvSpPr txBox="1"/>
          <p:nvPr/>
        </p:nvSpPr>
        <p:spPr>
          <a:xfrm>
            <a:off x="4269413" y="2017070"/>
            <a:ext cx="5167664" cy="81136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업무 주제영역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또는 특정 분류체계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 보유 자산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 기준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대한 규모를 </a:t>
            </a:r>
            <a:r>
              <a:rPr lang="en-US" altLang="ko-KR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Treemap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표현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자산 규모는 테이블 수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 건수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 </a:t>
            </a:r>
            <a:r>
              <a:rPr lang="ko-KR" altLang="en-US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사이즈등을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기반으로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Tree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 표현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 화면에서 테이블레벨까지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Drill-down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440A-0C57-04B9-1897-F792E94FAC0F}"/>
              </a:ext>
            </a:extLst>
          </p:cNvPr>
          <p:cNvSpPr txBox="1"/>
          <p:nvPr/>
        </p:nvSpPr>
        <p:spPr>
          <a:xfrm>
            <a:off x="4269413" y="3119091"/>
            <a:ext cx="5167664" cy="99603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용어 검색 및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Asset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검색을 통해 조회된 데이터셋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대한 통계정보 기반으로 최다 조회 데이터 셋 정보를 시각화 표현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사용자가 접근한 화면 중 상세 페이지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Overview)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기준 해당 테이블 </a:t>
            </a:r>
            <a:r>
              <a:rPr lang="ko-KR" altLang="en-US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정보등을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통계화하여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시각화 기준은 조직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기간 등으로 구분될 수 있음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067C89-46A4-E0C9-CD24-4F92ADA94454}"/>
              </a:ext>
            </a:extLst>
          </p:cNvPr>
          <p:cNvSpPr txBox="1"/>
          <p:nvPr/>
        </p:nvSpPr>
        <p:spPr>
          <a:xfrm>
            <a:off x="4269413" y="4208152"/>
            <a:ext cx="5167664" cy="81136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용어 또는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Asset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검색을 위한 키워드를 기반으로 최다 검색된 키워드를 시각화 표현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최빈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검색어는 검색어를 기준으로 검색엔진을 활용하여 조직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기간 등으로 </a:t>
            </a:r>
            <a:r>
              <a:rPr lang="ko-KR" altLang="en-US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세분류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시각화 형태는 </a:t>
            </a:r>
            <a:r>
              <a:rPr lang="ko-KR" altLang="en-US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워드맵으로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표현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234A8-8998-9BA1-AB4B-727E377E2FE2}"/>
              </a:ext>
            </a:extLst>
          </p:cNvPr>
          <p:cNvSpPr txBox="1"/>
          <p:nvPr/>
        </p:nvSpPr>
        <p:spPr>
          <a:xfrm>
            <a:off x="4269413" y="5297213"/>
            <a:ext cx="5167664" cy="81136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시스템에서 수집된 메타정보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IT Meta)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유형화하고 이를 </a:t>
            </a:r>
            <a:r>
              <a:rPr lang="en-US" altLang="ko-KR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DataMap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분류체계에 따라 보유 현황을 시각화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시각화 형태는 맵 또는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Grid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 다양한 형태로 표현 가능하나 특정 유형의 정의는 필요함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CC0829-40B3-838D-59BB-73643A785DE4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992252" y="2435714"/>
            <a:ext cx="820615" cy="1606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626725-E617-76E9-E6C4-2878DD01EB8A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992252" y="3524775"/>
            <a:ext cx="820615" cy="517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4E0E5AA-B3DA-C49C-8AA9-C9D895FD64D8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992252" y="4041775"/>
            <a:ext cx="820615" cy="5720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743D04-D1D7-B0EA-D616-F4A91EC8787A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1992252" y="4041775"/>
            <a:ext cx="820615" cy="1661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7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D3A72C68-5596-BACA-3CAC-8981D236AA90}"/>
              </a:ext>
            </a:extLst>
          </p:cNvPr>
          <p:cNvSpPr txBox="1">
            <a:spLocks/>
          </p:cNvSpPr>
          <p:nvPr/>
        </p:nvSpPr>
        <p:spPr bwMode="gray">
          <a:xfrm>
            <a:off x="283783" y="546807"/>
            <a:ext cx="7133017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4. TO-BE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경험 설계</a:t>
            </a:r>
          </a:p>
        </p:txBody>
      </p:sp>
      <p:sp>
        <p:nvSpPr>
          <p:cNvPr id="3" name="직사각형 88">
            <a:extLst>
              <a:ext uri="{FF2B5EF4-FFF2-40B4-BE49-F238E27FC236}">
                <a16:creationId xmlns:a16="http://schemas.microsoft.com/office/drawing/2014/main" id="{3A2A125B-A640-CB32-5C58-C4225463DF16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454C-2C7B-BC75-6E77-954396F44EFA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채널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Level 2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커뮤니티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2B08EE-A83D-143D-6583-50B7CE112B73}"/>
              </a:ext>
            </a:extLst>
          </p:cNvPr>
          <p:cNvSpPr/>
          <p:nvPr/>
        </p:nvSpPr>
        <p:spPr bwMode="gray">
          <a:xfrm>
            <a:off x="667544" y="3787760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커뮤니티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08396-F143-4A2D-F349-15D4BB21E862}"/>
              </a:ext>
            </a:extLst>
          </p:cNvPr>
          <p:cNvSpPr/>
          <p:nvPr/>
        </p:nvSpPr>
        <p:spPr bwMode="gray">
          <a:xfrm>
            <a:off x="2812867" y="2101606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71B28D-7458-D3EB-BAA8-6B0B8C8A3B81}"/>
              </a:ext>
            </a:extLst>
          </p:cNvPr>
          <p:cNvSpPr/>
          <p:nvPr/>
        </p:nvSpPr>
        <p:spPr bwMode="gray">
          <a:xfrm>
            <a:off x="2812867" y="3225709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FAQ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78F791-DA0A-727C-4454-329F38E03869}"/>
              </a:ext>
            </a:extLst>
          </p:cNvPr>
          <p:cNvSpPr/>
          <p:nvPr/>
        </p:nvSpPr>
        <p:spPr bwMode="gray">
          <a:xfrm>
            <a:off x="2812867" y="4349812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질문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답변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리뷰</a:t>
            </a:r>
            <a:b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DCat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댓글모아보기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참고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3BF47-E91F-03BC-90F3-8E64B23B223F}"/>
              </a:ext>
            </a:extLst>
          </p:cNvPr>
          <p:cNvSpPr txBox="1"/>
          <p:nvPr/>
        </p:nvSpPr>
        <p:spPr>
          <a:xfrm>
            <a:off x="4269413" y="2307029"/>
            <a:ext cx="5167664" cy="25736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거버넌스 시스템 운영 및 관리를 위한 공지사항 안내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440A-0C57-04B9-1897-F792E94FAC0F}"/>
              </a:ext>
            </a:extLst>
          </p:cNvPr>
          <p:cNvSpPr txBox="1"/>
          <p:nvPr/>
        </p:nvSpPr>
        <p:spPr>
          <a:xfrm>
            <a:off x="4269413" y="3338799"/>
            <a:ext cx="5167664" cy="44203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Asset, BizMeta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등에 올라온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Q&amp;A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재 분류하여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FAQ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제 구성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FAQ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관리는 </a:t>
            </a:r>
            <a:r>
              <a:rPr lang="ko-KR" altLang="en-US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매뉴얼하게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관리가 필요함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자동화 구성은 어려움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067C89-46A4-E0C9-CD24-4F92ADA94454}"/>
              </a:ext>
            </a:extLst>
          </p:cNvPr>
          <p:cNvSpPr txBox="1"/>
          <p:nvPr/>
        </p:nvSpPr>
        <p:spPr>
          <a:xfrm>
            <a:off x="4269413" y="4278236"/>
            <a:ext cx="5167664" cy="81136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Asset, BizMeta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댓글관리 기능에서 질문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답변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리뷰 등의 내용을 통합 검색 관리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유형관리는 </a:t>
            </a:r>
            <a:r>
              <a:rPr lang="en-US" altLang="ko-KR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IT Asset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대한 분류체계를 기준으로 관리 검토 필요함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DCat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각종 댓글에 대한 모아보기 기능 참고 필요함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CC0829-40B3-838D-59BB-73643A785DE4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992252" y="2435714"/>
            <a:ext cx="820615" cy="1686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626725-E617-76E9-E6C4-2878DD01EB8A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992252" y="3559817"/>
            <a:ext cx="820615" cy="56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4E0E5AA-B3DA-C49C-8AA9-C9D895FD64D8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992252" y="4121868"/>
            <a:ext cx="820615" cy="562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2E1CAC4-B2AC-0626-C6DD-443AB7527519}"/>
              </a:ext>
            </a:extLst>
          </p:cNvPr>
          <p:cNvSpPr/>
          <p:nvPr/>
        </p:nvSpPr>
        <p:spPr bwMode="gray">
          <a:xfrm>
            <a:off x="2812867" y="5473915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요청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94092-8F80-A70C-851A-D3C4921A1B45}"/>
              </a:ext>
            </a:extLst>
          </p:cNvPr>
          <p:cNvSpPr txBox="1"/>
          <p:nvPr/>
        </p:nvSpPr>
        <p:spPr>
          <a:xfrm>
            <a:off x="4269413" y="5587005"/>
            <a:ext cx="5167664" cy="44203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조회된 카탈로그 정보를 기준으로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BizMeta, IT Meta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정보가 연결되어 있지 않은 카탈로그 정보에 대해 연결 요청 관리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5CB2D00-B0D4-34C3-353D-CEBD9331045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992252" y="4121868"/>
            <a:ext cx="820615" cy="1686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9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3418971E-BF30-564E-CFE9-AB3C7248231C}"/>
              </a:ext>
            </a:extLst>
          </p:cNvPr>
          <p:cNvSpPr txBox="1">
            <a:spLocks/>
          </p:cNvSpPr>
          <p:nvPr/>
        </p:nvSpPr>
        <p:spPr bwMode="gray">
          <a:xfrm>
            <a:off x="283782" y="546807"/>
            <a:ext cx="7110439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4. TO-BE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경험 설계</a:t>
            </a:r>
          </a:p>
        </p:txBody>
      </p:sp>
      <p:sp>
        <p:nvSpPr>
          <p:cNvPr id="20" name="직사각형 88">
            <a:extLst>
              <a:ext uri="{FF2B5EF4-FFF2-40B4-BE49-F238E27FC236}">
                <a16:creationId xmlns:a16="http://schemas.microsoft.com/office/drawing/2014/main" id="{1346E279-D57D-AE86-07B2-DFDC563367FE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A03C8A-BB65-FAF0-4755-B83FA2694709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채널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Level 2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My Data Summary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D01AF-9DE3-4E64-D340-08A72C6F4319}"/>
              </a:ext>
            </a:extLst>
          </p:cNvPr>
          <p:cNvSpPr/>
          <p:nvPr/>
        </p:nvSpPr>
        <p:spPr bwMode="gray">
          <a:xfrm>
            <a:off x="729170" y="3236515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 Data Summary</a:t>
            </a:r>
            <a:b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가칭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7684-C0E6-6F25-B469-10A562C52093}"/>
              </a:ext>
            </a:extLst>
          </p:cNvPr>
          <p:cNvSpPr txBox="1"/>
          <p:nvPr/>
        </p:nvSpPr>
        <p:spPr>
          <a:xfrm>
            <a:off x="4269413" y="3349605"/>
            <a:ext cx="4943167" cy="44203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조회된 컨텐츠에 대한 즐겨찾기 같은 기능으로 관심 그룹으로 정의하고 구독 관리할 수 있는 기능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86EA69-D6CB-8F38-4722-AF641913774A}"/>
              </a:ext>
            </a:extLst>
          </p:cNvPr>
          <p:cNvSpPr/>
          <p:nvPr/>
        </p:nvSpPr>
        <p:spPr bwMode="gray">
          <a:xfrm>
            <a:off x="2812867" y="2101606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 Data Summary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632DB3-6636-A8EC-F1A4-EDC7726CA1BD}"/>
              </a:ext>
            </a:extLst>
          </p:cNvPr>
          <p:cNvSpPr/>
          <p:nvPr/>
        </p:nvSpPr>
        <p:spPr bwMode="gray">
          <a:xfrm>
            <a:off x="2812867" y="3236515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 데이터 리스트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052D01-C213-B767-9DB0-F5F4F1654AA5}"/>
              </a:ext>
            </a:extLst>
          </p:cNvPr>
          <p:cNvSpPr/>
          <p:nvPr/>
        </p:nvSpPr>
        <p:spPr bwMode="gray">
          <a:xfrm>
            <a:off x="2812867" y="4371424"/>
            <a:ext cx="1324708" cy="668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활동 장려 기능</a:t>
            </a:r>
            <a:b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상세화 필요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2B2DD-130C-CE16-EE4F-E932056F0DC6}"/>
              </a:ext>
            </a:extLst>
          </p:cNvPr>
          <p:cNvSpPr txBox="1"/>
          <p:nvPr/>
        </p:nvSpPr>
        <p:spPr>
          <a:xfrm>
            <a:off x="4269413" y="4359140"/>
            <a:ext cx="4943167" cy="151925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활동 장려관련 기능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정책과 연관되어야 하며 레벨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랭킹 등을 정의할 수 있도록 기능 구성 검토 필요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354013" lvl="1" indent="-1714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Ranking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정보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Contents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활용 등 가장 많이 참여한 사용자에 대한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Ranking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</a:t>
            </a:r>
            <a:b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등급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포인트 기준으로 현황 정보 제공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54013" lvl="1" indent="-1714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컨텐츠 오너 및 활동에 의한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Like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순위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최다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Like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사용자에 대한 등급 현황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F8896-A479-E317-9663-7CD7F567F676}"/>
              </a:ext>
            </a:extLst>
          </p:cNvPr>
          <p:cNvSpPr txBox="1"/>
          <p:nvPr/>
        </p:nvSpPr>
        <p:spPr>
          <a:xfrm>
            <a:off x="4269413" y="2225697"/>
            <a:ext cx="4943167" cy="44203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Table owner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기준으로 사용자가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Owner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로서 관리하고 있는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Table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목록 조회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13B4BDB-93FE-7A6C-D74B-962652FE83A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053878" y="2435714"/>
            <a:ext cx="758989" cy="11349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C04B92-EA13-9B39-59EA-E3B6CB5CAEF6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053878" y="3570623"/>
            <a:ext cx="75898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D0E0CC-016B-DC0B-5F32-3EAD4692B21F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053878" y="3570623"/>
            <a:ext cx="758989" cy="11349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1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3418971E-BF30-564E-CFE9-AB3C7248231C}"/>
              </a:ext>
            </a:extLst>
          </p:cNvPr>
          <p:cNvSpPr txBox="1">
            <a:spLocks/>
          </p:cNvSpPr>
          <p:nvPr/>
        </p:nvSpPr>
        <p:spPr bwMode="gray">
          <a:xfrm>
            <a:off x="283782" y="546807"/>
            <a:ext cx="7110439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4. TO-BE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경험 설계</a:t>
            </a:r>
          </a:p>
        </p:txBody>
      </p:sp>
      <p:sp>
        <p:nvSpPr>
          <p:cNvPr id="20" name="직사각형 88">
            <a:extLst>
              <a:ext uri="{FF2B5EF4-FFF2-40B4-BE49-F238E27FC236}">
                <a16:creationId xmlns:a16="http://schemas.microsoft.com/office/drawing/2014/main" id="{1346E279-D57D-AE86-07B2-DFDC563367FE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68416B-542F-C225-043C-52FF3C190541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1765764"/>
          <a:ext cx="9029781" cy="130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3051">
                  <a:extLst>
                    <a:ext uri="{9D8B030D-6E8A-4147-A177-3AD203B41FA5}">
                      <a16:colId xmlns:a16="http://schemas.microsoft.com/office/drawing/2014/main" val="388373606"/>
                    </a:ext>
                  </a:extLst>
                </a:gridCol>
                <a:gridCol w="1892917">
                  <a:extLst>
                    <a:ext uri="{9D8B030D-6E8A-4147-A177-3AD203B41FA5}">
                      <a16:colId xmlns:a16="http://schemas.microsoft.com/office/drawing/2014/main" val="2568853384"/>
                    </a:ext>
                  </a:extLst>
                </a:gridCol>
                <a:gridCol w="2402125">
                  <a:extLst>
                    <a:ext uri="{9D8B030D-6E8A-4147-A177-3AD203B41FA5}">
                      <a16:colId xmlns:a16="http://schemas.microsoft.com/office/drawing/2014/main" val="1408784987"/>
                    </a:ext>
                  </a:extLst>
                </a:gridCol>
                <a:gridCol w="3191688">
                  <a:extLst>
                    <a:ext uri="{9D8B030D-6E8A-4147-A177-3AD203B41FA5}">
                      <a16:colId xmlns:a16="http://schemas.microsoft.com/office/drawing/2014/main" val="264845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세부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공유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이해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의견 및 도출 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04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화면 요건 정의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메인 화면 컨텐츠 배치 및 사용자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Navigation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방안의 정의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주요 카탈로그 관리 솔루션 메인 화면 컨텐츠 구성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국내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DCat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외 글로벌 솔루션 </a:t>
                      </a:r>
                      <a:r>
                        <a:rPr lang="en-US" altLang="ko-KR" sz="1100" dirty="0"/>
                        <a:t>7</a:t>
                      </a:r>
                      <a:r>
                        <a:rPr lang="ko-KR" altLang="en-US" sz="1100" dirty="0"/>
                        <a:t>종 및 오픈소스의 통합 검색 화면 컨텐츠 비교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대부분의 </a:t>
                      </a:r>
                      <a:r>
                        <a:rPr lang="ko-KR" altLang="en-US" sz="1100" dirty="0" err="1"/>
                        <a:t>메인페이지에는</a:t>
                      </a:r>
                      <a:r>
                        <a:rPr lang="ko-KR" altLang="en-US" sz="1100" dirty="0"/>
                        <a:t> 검색창을 포함하여 검색결과에 대한 추천 컨텐츠가 배치되어 사용자 검색 효용성을 높이는 구조로 구성됨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46897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D9A03C8A-BB65-FAF0-4755-B83FA2694709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카탈로그 통합 검색 화면 레퍼런스 비교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167C52-43A2-4754-9EE4-6EBA3DB0ED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0" y="3414472"/>
            <a:ext cx="2184003" cy="1320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FB932-EB1E-91BC-2AFC-BADDDAE9FBCD}"/>
              </a:ext>
            </a:extLst>
          </p:cNvPr>
          <p:cNvSpPr txBox="1"/>
          <p:nvPr/>
        </p:nvSpPr>
        <p:spPr>
          <a:xfrm>
            <a:off x="654850" y="3172492"/>
            <a:ext cx="2184003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국내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롯데 </a:t>
            </a:r>
            <a:r>
              <a:rPr lang="ko-KR" altLang="en-US" sz="11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멤버스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1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DCat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996BBF-B8E1-DED2-D75B-3212D191D2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4" y="5008284"/>
            <a:ext cx="1928431" cy="1320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3FB768-1DAD-BC97-9A6E-A44C2C9A6486}"/>
              </a:ext>
            </a:extLst>
          </p:cNvPr>
          <p:cNvSpPr txBox="1"/>
          <p:nvPr/>
        </p:nvSpPr>
        <p:spPr>
          <a:xfrm>
            <a:off x="676094" y="4766304"/>
            <a:ext cx="1928431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오픈소스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1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DataHub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ADDDCC-3308-D262-ADEC-D6CFC195E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33" y="3532141"/>
            <a:ext cx="2153558" cy="11543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60B8101-84B4-436D-EE3D-630CC4DF6C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28" y="3695013"/>
            <a:ext cx="1795136" cy="11025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8671DE-BDDE-BA2E-D982-7FBBAA4F43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7" y="4833712"/>
            <a:ext cx="2028875" cy="10402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8E18D19A-8282-FCB0-C3A9-5DA800AF20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08" y="5175817"/>
            <a:ext cx="1533379" cy="1018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A4CF6F-5B9E-C1AF-FF99-1C95B5403E78}"/>
              </a:ext>
            </a:extLst>
          </p:cNvPr>
          <p:cNvSpPr txBox="1"/>
          <p:nvPr/>
        </p:nvSpPr>
        <p:spPr>
          <a:xfrm>
            <a:off x="3347328" y="3179057"/>
            <a:ext cx="5608303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글로벌 솔루션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(Informatica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외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048B47-7549-0F95-BFB1-6759382BA5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29" y="3460665"/>
            <a:ext cx="2167293" cy="1228132"/>
          </a:xfrm>
          <a:prstGeom prst="rect">
            <a:avLst/>
          </a:prstGeom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E1B9D1-860D-6755-41CC-C5D17C89D77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89" y="4862463"/>
            <a:ext cx="2130480" cy="10897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C3B61E44-6570-7CDF-4EF5-2B09863E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08" y="5019355"/>
            <a:ext cx="1977542" cy="10848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4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6EE05089-8FE5-DABA-555E-CD6E891BAE17}"/>
              </a:ext>
            </a:extLst>
          </p:cNvPr>
          <p:cNvSpPr txBox="1">
            <a:spLocks/>
          </p:cNvSpPr>
          <p:nvPr/>
        </p:nvSpPr>
        <p:spPr bwMode="gray">
          <a:xfrm>
            <a:off x="283782" y="546807"/>
            <a:ext cx="7110439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4. TO-BE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경험 설계</a:t>
            </a:r>
          </a:p>
        </p:txBody>
      </p:sp>
      <p:sp>
        <p:nvSpPr>
          <p:cNvPr id="3" name="직사각형 88">
            <a:extLst>
              <a:ext uri="{FF2B5EF4-FFF2-40B4-BE49-F238E27FC236}">
                <a16:creationId xmlns:a16="http://schemas.microsoft.com/office/drawing/2014/main" id="{1E02FA3F-3100-0078-7008-6DD3D89D760A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984B5-9EBE-5128-243F-881E4A1E3AA3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 화면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컨셉 정의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(1/3)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FDC30-E90D-F243-5D0E-0904F5553933}"/>
              </a:ext>
            </a:extLst>
          </p:cNvPr>
          <p:cNvSpPr/>
          <p:nvPr/>
        </p:nvSpPr>
        <p:spPr bwMode="gray">
          <a:xfrm>
            <a:off x="3907473" y="2446020"/>
            <a:ext cx="102870" cy="1371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31F8C-6B3F-0B0B-767E-9622C1A5890A}"/>
              </a:ext>
            </a:extLst>
          </p:cNvPr>
          <p:cNvSpPr/>
          <p:nvPr/>
        </p:nvSpPr>
        <p:spPr bwMode="gray">
          <a:xfrm>
            <a:off x="3907473" y="3589020"/>
            <a:ext cx="102870" cy="13716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A3698-7F3A-9B14-2470-4077F47BEBBF}"/>
              </a:ext>
            </a:extLst>
          </p:cNvPr>
          <p:cNvSpPr/>
          <p:nvPr/>
        </p:nvSpPr>
        <p:spPr bwMode="gray">
          <a:xfrm>
            <a:off x="742950" y="2286000"/>
            <a:ext cx="2286000" cy="457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 화면 구성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1D5FB2-282D-89BB-A914-B2B075D416C8}"/>
              </a:ext>
            </a:extLst>
          </p:cNvPr>
          <p:cNvSpPr/>
          <p:nvPr/>
        </p:nvSpPr>
        <p:spPr bwMode="gray">
          <a:xfrm>
            <a:off x="742950" y="3429000"/>
            <a:ext cx="2286000" cy="457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Leve 2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 구성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24123-1257-C1BC-2783-8E60AF9630A8}"/>
              </a:ext>
            </a:extLst>
          </p:cNvPr>
          <p:cNvSpPr/>
          <p:nvPr/>
        </p:nvSpPr>
        <p:spPr bwMode="gray">
          <a:xfrm>
            <a:off x="3907473" y="2286000"/>
            <a:ext cx="5311140" cy="100593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활용도 향상을 위한 컨텐츠의 적절한 배치 필요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최다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최빈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검색어 등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검색 및 집중도를 높이기 위해 스크롤링 기반이 아닌 고정형 기반의 구성으로 정의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유형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레벨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따라 관심 컨텐츠가 다를 수 있으므로 임원레벨 접속 시 보유자산 현황이 메인 컨텐츠에 노출 되는 형태의 사용자 </a:t>
            </a:r>
            <a:r>
              <a:rPr lang="ko-KR" altLang="en-US" sz="105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포틀릿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형태 검토 필요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D30A-2996-51C7-D81A-5D5E33A4C7C5}"/>
              </a:ext>
            </a:extLst>
          </p:cNvPr>
          <p:cNvSpPr/>
          <p:nvPr/>
        </p:nvSpPr>
        <p:spPr bwMode="gray">
          <a:xfrm>
            <a:off x="3907473" y="3429000"/>
            <a:ext cx="5311140" cy="140115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ctr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05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검갯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결과에 대한 결과 </a:t>
            </a:r>
            <a:r>
              <a:rPr lang="ko-KR" altLang="en-US" sz="105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페이즈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(asset overview)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구성 내용이 많을 수 있으므로 스크롤링 기반의 화면으로 구성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BizMeta, SMETA, Catalog Physical Contents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순으로 정보 표기</a:t>
            </a:r>
            <a:b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영역 별 정보가 없는 경우도 존재하므로 공백 부분 최소화 필요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Level 2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 프로세스의 경우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Menu Bar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직접 접근할 수 있도록 구성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Level 2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 프로세스 자체의 독립적인 페이지가 아닌 </a:t>
            </a:r>
            <a:r>
              <a:rPr lang="en-US" altLang="ko-KR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Level 2 Sub </a:t>
            </a:r>
            <a:r>
              <a:rPr lang="ko-KR" altLang="en-US" sz="105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메뉴 별 페이지로만 구성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E0B63-8989-7292-E4C2-8FEF27EACC32}"/>
              </a:ext>
            </a:extLst>
          </p:cNvPr>
          <p:cNvSpPr/>
          <p:nvPr/>
        </p:nvSpPr>
        <p:spPr bwMode="gray">
          <a:xfrm>
            <a:off x="742950" y="1842885"/>
            <a:ext cx="2286000" cy="31449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유형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06E643-D4BD-D900-1037-A551F1BB0766}"/>
              </a:ext>
            </a:extLst>
          </p:cNvPr>
          <p:cNvSpPr/>
          <p:nvPr/>
        </p:nvSpPr>
        <p:spPr bwMode="gray">
          <a:xfrm>
            <a:off x="3907472" y="1842885"/>
            <a:ext cx="5311139" cy="31449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정의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DF77FE-2ACA-525F-99DC-2C4728E9734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028950" y="2514600"/>
            <a:ext cx="878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DC6CD8-0687-C087-CA9B-7AF27A20041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028950" y="3657600"/>
            <a:ext cx="878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1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>
            <a:extLst>
              <a:ext uri="{FF2B5EF4-FFF2-40B4-BE49-F238E27FC236}">
                <a16:creationId xmlns:a16="http://schemas.microsoft.com/office/drawing/2014/main" id="{3D1C71FF-0CC7-E24D-F52A-F7BAAD193B1D}"/>
              </a:ext>
            </a:extLst>
          </p:cNvPr>
          <p:cNvGrpSpPr/>
          <p:nvPr/>
        </p:nvGrpSpPr>
        <p:grpSpPr>
          <a:xfrm>
            <a:off x="4125868" y="2449015"/>
            <a:ext cx="5589632" cy="307777"/>
            <a:chOff x="4925968" y="2134690"/>
            <a:chExt cx="5589632" cy="307777"/>
          </a:xfrm>
        </p:grpSpPr>
        <p:sp>
          <p:nvSpPr>
            <p:cNvPr id="3" name="제목 16">
              <a:extLst>
                <a:ext uri="{FF2B5EF4-FFF2-40B4-BE49-F238E27FC236}">
                  <a16:creationId xmlns:a16="http://schemas.microsoft.com/office/drawing/2014/main" id="{3D564421-B18C-5AE6-615C-6B24530EE58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25968" y="2134690"/>
              <a:ext cx="177934" cy="30777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latin typeface="KoPub돋움체 Bold" pitchFamily="18" charset="-127"/>
                  <a:ea typeface="KoPub돋움체 Bold" pitchFamily="18" charset="-127"/>
                  <a:cs typeface="+mj-cs"/>
                </a:defRPr>
              </a:lvl1pPr>
              <a:lvl2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2pPr>
              <a:lvl3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3pPr>
              <a:lvl4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4pPr>
              <a:lvl5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5pPr>
              <a:lvl6pPr marL="509441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6pPr>
              <a:lvl7pPr marL="1018884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7pPr>
              <a:lvl8pPr marL="152832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8pPr>
              <a:lvl9pPr marL="2037766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9pPr>
            </a:lstStyle>
            <a:p>
              <a:pPr marR="0" lvl="0" indent="0" algn="ctr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1.</a:t>
              </a:r>
              <a:endParaRPr lang="ko-KR" altLang="en-US" sz="2000" b="1" spc="-150" dirty="0">
                <a:solidFill>
                  <a:schemeClr val="accent2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4" name="직사각형 30">
              <a:extLst>
                <a:ext uri="{FF2B5EF4-FFF2-40B4-BE49-F238E27FC236}">
                  <a16:creationId xmlns:a16="http://schemas.microsoft.com/office/drawing/2014/main" id="{0F299A3D-82F9-E970-9E49-7ACA68AA3C5E}"/>
                </a:ext>
              </a:extLst>
            </p:cNvPr>
            <p:cNvSpPr/>
            <p:nvPr/>
          </p:nvSpPr>
          <p:spPr bwMode="gray">
            <a:xfrm>
              <a:off x="5352373" y="2142833"/>
              <a:ext cx="5163227" cy="29149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dirty="0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Design Thinking Workshop </a:t>
              </a:r>
              <a:r>
                <a:rPr lang="ko-KR" altLang="en-US" dirty="0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기반 포털 설계 방안</a:t>
              </a:r>
              <a:endParaRPr lang="en-US" altLang="ko-KR" dirty="0">
                <a:solidFill>
                  <a:schemeClr val="accent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5" name="그룹 14">
            <a:extLst>
              <a:ext uri="{FF2B5EF4-FFF2-40B4-BE49-F238E27FC236}">
                <a16:creationId xmlns:a16="http://schemas.microsoft.com/office/drawing/2014/main" id="{827F30E2-9C1E-C4B9-2A6C-50497A97F028}"/>
              </a:ext>
            </a:extLst>
          </p:cNvPr>
          <p:cNvGrpSpPr/>
          <p:nvPr/>
        </p:nvGrpSpPr>
        <p:grpSpPr>
          <a:xfrm>
            <a:off x="4125868" y="2990412"/>
            <a:ext cx="5338172" cy="307777"/>
            <a:chOff x="4925968" y="2676087"/>
            <a:chExt cx="5338172" cy="307777"/>
          </a:xfrm>
        </p:grpSpPr>
        <p:sp>
          <p:nvSpPr>
            <p:cNvPr id="6" name="제목 16">
              <a:extLst>
                <a:ext uri="{FF2B5EF4-FFF2-40B4-BE49-F238E27FC236}">
                  <a16:creationId xmlns:a16="http://schemas.microsoft.com/office/drawing/2014/main" id="{00CE8D25-D3D3-B98C-62CB-33DDB55947F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25968" y="2676087"/>
              <a:ext cx="177934" cy="30777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latin typeface="KoPub돋움체 Bold" pitchFamily="18" charset="-127"/>
                  <a:ea typeface="KoPub돋움체 Bold" pitchFamily="18" charset="-127"/>
                  <a:cs typeface="+mj-cs"/>
                </a:defRPr>
              </a:lvl1pPr>
              <a:lvl2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2pPr>
              <a:lvl3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3pPr>
              <a:lvl4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4pPr>
              <a:lvl5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5pPr>
              <a:lvl6pPr marL="509441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6pPr>
              <a:lvl7pPr marL="1018884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7pPr>
              <a:lvl8pPr marL="152832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8pPr>
              <a:lvl9pPr marL="2037766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9pPr>
            </a:lstStyle>
            <a:p>
              <a:pPr marR="0" lvl="0" indent="0" algn="ctr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2.</a:t>
              </a:r>
              <a:endParaRPr lang="ko-KR" altLang="en-US" sz="2000" b="1" spc="-150" dirty="0">
                <a:solidFill>
                  <a:schemeClr val="accent2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7" name="직사각형 32">
              <a:extLst>
                <a:ext uri="{FF2B5EF4-FFF2-40B4-BE49-F238E27FC236}">
                  <a16:creationId xmlns:a16="http://schemas.microsoft.com/office/drawing/2014/main" id="{A4826BD8-7033-1219-5DF8-876A2A3E8A4B}"/>
                </a:ext>
              </a:extLst>
            </p:cNvPr>
            <p:cNvSpPr/>
            <p:nvPr/>
          </p:nvSpPr>
          <p:spPr bwMode="gray">
            <a:xfrm>
              <a:off x="5352373" y="2684230"/>
              <a:ext cx="4911767" cy="29149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dirty="0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Design Thinking Workshop </a:t>
              </a:r>
              <a:r>
                <a:rPr lang="ko-KR" altLang="en-US" dirty="0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진행 방안</a:t>
              </a: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45157BDD-F9D8-EAC3-C567-7600A82B065C}"/>
              </a:ext>
            </a:extLst>
          </p:cNvPr>
          <p:cNvGrpSpPr/>
          <p:nvPr/>
        </p:nvGrpSpPr>
        <p:grpSpPr>
          <a:xfrm>
            <a:off x="4125868" y="3553353"/>
            <a:ext cx="4389784" cy="307777"/>
            <a:chOff x="4925968" y="3239028"/>
            <a:chExt cx="4389784" cy="307777"/>
          </a:xfrm>
        </p:grpSpPr>
        <p:sp>
          <p:nvSpPr>
            <p:cNvPr id="9" name="제목 16">
              <a:extLst>
                <a:ext uri="{FF2B5EF4-FFF2-40B4-BE49-F238E27FC236}">
                  <a16:creationId xmlns:a16="http://schemas.microsoft.com/office/drawing/2014/main" id="{D6BC96AF-860C-848B-84BA-D00E8761110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25968" y="3239028"/>
              <a:ext cx="177934" cy="30777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latin typeface="KoPub돋움체 Bold" pitchFamily="18" charset="-127"/>
                  <a:ea typeface="KoPub돋움체 Bold" pitchFamily="18" charset="-127"/>
                  <a:cs typeface="+mj-cs"/>
                </a:defRPr>
              </a:lvl1pPr>
              <a:lvl2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2pPr>
              <a:lvl3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3pPr>
              <a:lvl4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4pPr>
              <a:lvl5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5pPr>
              <a:lvl6pPr marL="509441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6pPr>
              <a:lvl7pPr marL="1018884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7pPr>
              <a:lvl8pPr marL="152832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8pPr>
              <a:lvl9pPr marL="2037766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9pPr>
            </a:lstStyle>
            <a:p>
              <a:pPr marR="0" lvl="0" indent="0" algn="ctr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3.</a:t>
              </a:r>
              <a:endParaRPr lang="ko-KR" altLang="en-US" sz="2000" b="1" spc="-150" dirty="0">
                <a:solidFill>
                  <a:schemeClr val="accent2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0" name="직사각형 37">
              <a:extLst>
                <a:ext uri="{FF2B5EF4-FFF2-40B4-BE49-F238E27FC236}">
                  <a16:creationId xmlns:a16="http://schemas.microsoft.com/office/drawing/2014/main" id="{14D48413-75EF-230F-C215-24D33528B24D}"/>
                </a:ext>
              </a:extLst>
            </p:cNvPr>
            <p:cNvSpPr/>
            <p:nvPr/>
          </p:nvSpPr>
          <p:spPr bwMode="gray">
            <a:xfrm>
              <a:off x="5352373" y="3247172"/>
              <a:ext cx="3963379" cy="29149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dirty="0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 이해 및 기회 영역의 정의</a:t>
              </a:r>
            </a:p>
          </p:txBody>
        </p:sp>
      </p:grpSp>
      <p:grpSp>
        <p:nvGrpSpPr>
          <p:cNvPr id="11" name="그룹 12">
            <a:extLst>
              <a:ext uri="{FF2B5EF4-FFF2-40B4-BE49-F238E27FC236}">
                <a16:creationId xmlns:a16="http://schemas.microsoft.com/office/drawing/2014/main" id="{AD639D10-459E-C129-F310-E3367B40C07D}"/>
              </a:ext>
            </a:extLst>
          </p:cNvPr>
          <p:cNvGrpSpPr/>
          <p:nvPr/>
        </p:nvGrpSpPr>
        <p:grpSpPr>
          <a:xfrm>
            <a:off x="4125868" y="4116295"/>
            <a:ext cx="4389784" cy="307777"/>
            <a:chOff x="4925968" y="3801970"/>
            <a:chExt cx="4389784" cy="307777"/>
          </a:xfrm>
        </p:grpSpPr>
        <p:sp>
          <p:nvSpPr>
            <p:cNvPr id="12" name="제목 16">
              <a:extLst>
                <a:ext uri="{FF2B5EF4-FFF2-40B4-BE49-F238E27FC236}">
                  <a16:creationId xmlns:a16="http://schemas.microsoft.com/office/drawing/2014/main" id="{A2ADABFC-3890-564B-2988-4792E48DD90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25968" y="3801970"/>
              <a:ext cx="177934" cy="30777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sz="2800" b="1" spc="-15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  <a:lvl2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2pPr>
              <a:lvl3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3pPr>
              <a:lvl4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4pPr>
              <a:lvl5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5pPr>
              <a:lvl6pPr marL="509441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6pPr>
              <a:lvl7pPr marL="1018884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7pPr>
              <a:lvl8pPr marL="152832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8pPr>
              <a:lvl9pPr marL="2037766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9pPr>
            </a:lstStyle>
            <a:p>
              <a:r>
                <a:rPr lang="en-US" altLang="ko-KR" sz="2000" dirty="0"/>
                <a:t>4.</a:t>
              </a:r>
              <a:endParaRPr lang="ko-KR" altLang="en-US" sz="2000" dirty="0"/>
            </a:p>
          </p:txBody>
        </p:sp>
        <p:sp>
          <p:nvSpPr>
            <p:cNvPr id="13" name="직사각형 40">
              <a:extLst>
                <a:ext uri="{FF2B5EF4-FFF2-40B4-BE49-F238E27FC236}">
                  <a16:creationId xmlns:a16="http://schemas.microsoft.com/office/drawing/2014/main" id="{F5CF8725-E2F5-3F71-3F2B-8F95FB2055EA}"/>
                </a:ext>
              </a:extLst>
            </p:cNvPr>
            <p:cNvSpPr/>
            <p:nvPr/>
          </p:nvSpPr>
          <p:spPr bwMode="gray">
            <a:xfrm>
              <a:off x="5352373" y="3810113"/>
              <a:ext cx="3963379" cy="29149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dirty="0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TO-BE </a:t>
              </a:r>
              <a:r>
                <a:rPr lang="ko-KR" altLang="en-US" dirty="0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경험 설계</a:t>
              </a:r>
            </a:p>
          </p:txBody>
        </p:sp>
      </p:grpSp>
      <p:grpSp>
        <p:nvGrpSpPr>
          <p:cNvPr id="14" name="그룹 11">
            <a:extLst>
              <a:ext uri="{FF2B5EF4-FFF2-40B4-BE49-F238E27FC236}">
                <a16:creationId xmlns:a16="http://schemas.microsoft.com/office/drawing/2014/main" id="{EE37FFD4-9D56-3F64-8888-98EB518C99FE}"/>
              </a:ext>
            </a:extLst>
          </p:cNvPr>
          <p:cNvGrpSpPr/>
          <p:nvPr/>
        </p:nvGrpSpPr>
        <p:grpSpPr>
          <a:xfrm>
            <a:off x="4125868" y="4657690"/>
            <a:ext cx="4389784" cy="307777"/>
            <a:chOff x="4925968" y="4343365"/>
            <a:chExt cx="4389784" cy="307777"/>
          </a:xfrm>
        </p:grpSpPr>
        <p:sp>
          <p:nvSpPr>
            <p:cNvPr id="15" name="제목 16">
              <a:extLst>
                <a:ext uri="{FF2B5EF4-FFF2-40B4-BE49-F238E27FC236}">
                  <a16:creationId xmlns:a16="http://schemas.microsoft.com/office/drawing/2014/main" id="{9D2290BC-3C09-DEF2-E2EE-8FAEC89B91D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25968" y="4343365"/>
              <a:ext cx="177934" cy="30777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latin typeface="KoPub돋움체 Bold" pitchFamily="18" charset="-127"/>
                  <a:ea typeface="KoPub돋움체 Bold" pitchFamily="18" charset="-127"/>
                  <a:cs typeface="+mj-cs"/>
                </a:defRPr>
              </a:lvl1pPr>
              <a:lvl2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2pPr>
              <a:lvl3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3pPr>
              <a:lvl4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4pPr>
              <a:lvl5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5pPr>
              <a:lvl6pPr marL="509441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6pPr>
              <a:lvl7pPr marL="1018884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7pPr>
              <a:lvl8pPr marL="152832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8pPr>
              <a:lvl9pPr marL="2037766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9pPr>
            </a:lstStyle>
            <a:p>
              <a:pPr marR="0" lvl="0" indent="0" algn="ctr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5.</a:t>
              </a:r>
              <a:endParaRPr lang="ko-KR" altLang="en-US" sz="2000" b="1" spc="-150" dirty="0">
                <a:solidFill>
                  <a:schemeClr val="accent2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6" name="직사각형 43">
              <a:extLst>
                <a:ext uri="{FF2B5EF4-FFF2-40B4-BE49-F238E27FC236}">
                  <a16:creationId xmlns:a16="http://schemas.microsoft.com/office/drawing/2014/main" id="{364B3107-4720-663B-D91E-9864FEC542E2}"/>
                </a:ext>
              </a:extLst>
            </p:cNvPr>
            <p:cNvSpPr/>
            <p:nvPr/>
          </p:nvSpPr>
          <p:spPr bwMode="gray">
            <a:xfrm>
              <a:off x="5352373" y="4351509"/>
              <a:ext cx="3963379" cy="29149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dirty="0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향후 </a:t>
              </a:r>
              <a:r>
                <a:rPr lang="ko-KR" altLang="en-US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진행 예정 사항</a:t>
              </a:r>
              <a:endParaRPr lang="ko-KR" altLang="en-US" dirty="0">
                <a:solidFill>
                  <a:schemeClr val="accent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7" name="그룹 11">
            <a:extLst>
              <a:ext uri="{FF2B5EF4-FFF2-40B4-BE49-F238E27FC236}">
                <a16:creationId xmlns:a16="http://schemas.microsoft.com/office/drawing/2014/main" id="{DC9AC4EC-411C-8FE8-582B-E99B26D2C881}"/>
              </a:ext>
            </a:extLst>
          </p:cNvPr>
          <p:cNvGrpSpPr/>
          <p:nvPr/>
        </p:nvGrpSpPr>
        <p:grpSpPr>
          <a:xfrm>
            <a:off x="4125868" y="5192800"/>
            <a:ext cx="5814422" cy="307777"/>
            <a:chOff x="4925968" y="4343365"/>
            <a:chExt cx="5814422" cy="307777"/>
          </a:xfrm>
        </p:grpSpPr>
        <p:sp>
          <p:nvSpPr>
            <p:cNvPr id="18" name="제목 16">
              <a:extLst>
                <a:ext uri="{FF2B5EF4-FFF2-40B4-BE49-F238E27FC236}">
                  <a16:creationId xmlns:a16="http://schemas.microsoft.com/office/drawing/2014/main" id="{F1874969-57C7-D51F-F2F0-B968529DE05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25968" y="4343365"/>
              <a:ext cx="177934" cy="30777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kumimoji="1" sz="1400">
                  <a:latin typeface="KoPub돋움체 Bold" pitchFamily="18" charset="-127"/>
                  <a:ea typeface="KoPub돋움체 Bold" pitchFamily="18" charset="-127"/>
                  <a:cs typeface="+mj-cs"/>
                </a:defRPr>
              </a:lvl1pPr>
              <a:lvl2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2pPr>
              <a:lvl3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3pPr>
              <a:lvl4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4pPr>
              <a:lvl5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5pPr>
              <a:lvl6pPr marL="509441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6pPr>
              <a:lvl7pPr marL="1018884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7pPr>
              <a:lvl8pPr marL="1528325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8pPr>
              <a:lvl9pPr marL="2037766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1600">
                  <a:latin typeface="산돌고딕B" pitchFamily="18" charset="-127"/>
                  <a:ea typeface="산돌고딕B" pitchFamily="18" charset="-127"/>
                  <a:cs typeface="KoPub돋움체 Medium" charset="-127"/>
                </a:defRPr>
              </a:lvl9pPr>
            </a:lstStyle>
            <a:p>
              <a:pPr marR="0" lvl="0" indent="0" algn="ctr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spc="-15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6.</a:t>
              </a:r>
              <a:endParaRPr lang="ko-KR" altLang="en-US" sz="2000" b="1" spc="-150" dirty="0">
                <a:solidFill>
                  <a:schemeClr val="accent2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9" name="직사각형 43">
              <a:extLst>
                <a:ext uri="{FF2B5EF4-FFF2-40B4-BE49-F238E27FC236}">
                  <a16:creationId xmlns:a16="http://schemas.microsoft.com/office/drawing/2014/main" id="{924EF32F-708E-56F3-C019-C2CB1F3E70CD}"/>
                </a:ext>
              </a:extLst>
            </p:cNvPr>
            <p:cNvSpPr/>
            <p:nvPr/>
          </p:nvSpPr>
          <p:spPr bwMode="gray">
            <a:xfrm>
              <a:off x="5352373" y="4351509"/>
              <a:ext cx="5388017" cy="29149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dirty="0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 기반 거버넌스 시스템 </a:t>
              </a:r>
              <a:r>
                <a:rPr lang="ko-KR" altLang="en-US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기획</a:t>
              </a:r>
              <a:r>
                <a:rPr lang="en-US" altLang="ko-KR" dirty="0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dirty="0">
                  <a:solidFill>
                    <a:schemeClr val="accent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설계 관련 인터뷰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33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3293FBF9-E533-1CC7-D636-ACB67CA77034}"/>
              </a:ext>
            </a:extLst>
          </p:cNvPr>
          <p:cNvSpPr txBox="1">
            <a:spLocks/>
          </p:cNvSpPr>
          <p:nvPr/>
        </p:nvSpPr>
        <p:spPr bwMode="gray">
          <a:xfrm>
            <a:off x="283782" y="546807"/>
            <a:ext cx="7110439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4. TO-BE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경험 설계</a:t>
            </a:r>
          </a:p>
        </p:txBody>
      </p:sp>
      <p:sp>
        <p:nvSpPr>
          <p:cNvPr id="3" name="직사각형 88">
            <a:extLst>
              <a:ext uri="{FF2B5EF4-FFF2-40B4-BE49-F238E27FC236}">
                <a16:creationId xmlns:a16="http://schemas.microsoft.com/office/drawing/2014/main" id="{3607A877-A675-BE01-B63F-5B2C69D7964F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1C0CC-257E-6F2E-79B3-A93169B4404D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 화면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컨셉 정의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(2/3)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F66D106-80CD-4978-8552-3A2F4F42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678421"/>
            <a:ext cx="8559978" cy="47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marL="285750" indent="-103188">
              <a:spcBef>
                <a:spcPts val="936"/>
              </a:spcBef>
              <a:buFont typeface="Arial" panose="020B0604020202020204" pitchFamily="34" charset="0"/>
              <a:buChar char="•"/>
            </a:pPr>
            <a:r>
              <a:rPr lang="ko-KR" altLang="en-US" sz="1400" spc="-47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주요 정보를 크게 </a:t>
            </a:r>
            <a:r>
              <a:rPr lang="en-US" altLang="ko-KR" sz="1400" spc="-47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</a:t>
            </a:r>
            <a:r>
              <a:rPr lang="ko-KR" altLang="en-US" sz="1400" spc="-47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분할 하여 각 영역별로 분명한 목적성을 제공하며 가독성을 위해 전체 </a:t>
            </a:r>
            <a:r>
              <a:rPr lang="en-US" altLang="ko-KR" sz="1400" spc="-47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Scroll</a:t>
            </a:r>
            <a:r>
              <a:rPr lang="ko-KR" altLang="en-US" sz="1400" spc="-47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없이 </a:t>
            </a:r>
            <a:r>
              <a:rPr lang="en-US" altLang="ko-KR" sz="1400" spc="-47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Compact </a:t>
            </a:r>
            <a:r>
              <a:rPr lang="ko-KR" altLang="en-US" sz="1400" spc="-47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하게 구성</a:t>
            </a:r>
            <a:endParaRPr lang="en-US" altLang="ko-KR" sz="1400" spc="-47" dirty="0">
              <a:ln>
                <a:solidFill>
                  <a:srgbClr val="0096D6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5307B3-C168-6F86-E90B-8D4847A737AD}"/>
              </a:ext>
            </a:extLst>
          </p:cNvPr>
          <p:cNvGrpSpPr/>
          <p:nvPr/>
        </p:nvGrpSpPr>
        <p:grpSpPr>
          <a:xfrm>
            <a:off x="554370" y="2184033"/>
            <a:ext cx="6284494" cy="4301247"/>
            <a:chOff x="554370" y="2275473"/>
            <a:chExt cx="7128792" cy="4879103"/>
          </a:xfrm>
        </p:grpSpPr>
        <p:sp>
          <p:nvSpPr>
            <p:cNvPr id="5" name="직사각형 3">
              <a:extLst>
                <a:ext uri="{FF2B5EF4-FFF2-40B4-BE49-F238E27FC236}">
                  <a16:creationId xmlns:a16="http://schemas.microsoft.com/office/drawing/2014/main" id="{2EB0DC13-B6A4-FF6F-7BC8-28CD03F9B843}"/>
                </a:ext>
              </a:extLst>
            </p:cNvPr>
            <p:cNvSpPr/>
            <p:nvPr/>
          </p:nvSpPr>
          <p:spPr>
            <a:xfrm>
              <a:off x="554370" y="2275473"/>
              <a:ext cx="7128792" cy="4879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4BBB5784-0557-2371-9341-685AA27232CB}"/>
                </a:ext>
              </a:extLst>
            </p:cNvPr>
            <p:cNvSpPr/>
            <p:nvPr/>
          </p:nvSpPr>
          <p:spPr>
            <a:xfrm>
              <a:off x="752161" y="2827173"/>
              <a:ext cx="5531509" cy="1750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spcBef>
                  <a:spcPts val="998"/>
                </a:spcBef>
              </a:pPr>
              <a:r>
                <a:rPr lang="ko-KR" altLang="en-US" sz="1400" b="1" dirty="0">
                  <a:ln>
                    <a:solidFill>
                      <a:srgbClr val="0096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검색 영역</a:t>
              </a:r>
              <a:endParaRPr lang="en-US" altLang="ko-KR" sz="1400" b="1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7" name="직사각형 9">
              <a:extLst>
                <a:ext uri="{FF2B5EF4-FFF2-40B4-BE49-F238E27FC236}">
                  <a16:creationId xmlns:a16="http://schemas.microsoft.com/office/drawing/2014/main" id="{E2CF3CC4-73BE-FB43-7441-F608D14EBE05}"/>
                </a:ext>
              </a:extLst>
            </p:cNvPr>
            <p:cNvSpPr/>
            <p:nvPr/>
          </p:nvSpPr>
          <p:spPr>
            <a:xfrm>
              <a:off x="752162" y="4895950"/>
              <a:ext cx="3045680" cy="1304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spcBef>
                  <a:spcPts val="998"/>
                </a:spcBef>
              </a:pPr>
              <a:r>
                <a:rPr lang="ko-KR" altLang="en-US" sz="1400" b="1">
                  <a:ln>
                    <a:solidFill>
                      <a:srgbClr val="0096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구성원 전체의</a:t>
              </a:r>
              <a:endParaRPr lang="en-US" altLang="ko-KR" sz="1400" b="1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algn="ctr">
                <a:spcBef>
                  <a:spcPts val="998"/>
                </a:spcBef>
              </a:pPr>
              <a:r>
                <a:rPr lang="ko-KR" altLang="en-US" sz="1400" b="1">
                  <a:ln>
                    <a:solidFill>
                      <a:srgbClr val="0096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데이터 서비스 영역</a:t>
              </a:r>
              <a:endParaRPr lang="en-US" altLang="ko-KR" sz="1400" b="1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8" name="직사각형 10">
              <a:extLst>
                <a:ext uri="{FF2B5EF4-FFF2-40B4-BE49-F238E27FC236}">
                  <a16:creationId xmlns:a16="http://schemas.microsoft.com/office/drawing/2014/main" id="{4F772CD1-B0C2-293B-C748-859104E57C17}"/>
                </a:ext>
              </a:extLst>
            </p:cNvPr>
            <p:cNvSpPr/>
            <p:nvPr/>
          </p:nvSpPr>
          <p:spPr>
            <a:xfrm>
              <a:off x="748788" y="2473987"/>
              <a:ext cx="6726909" cy="27555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spcBef>
                  <a:spcPts val="998"/>
                </a:spcBef>
              </a:pPr>
              <a:r>
                <a:rPr lang="en-US" altLang="ko-KR" sz="1200" b="1">
                  <a:ln>
                    <a:solidFill>
                      <a:srgbClr val="0096D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n-ea"/>
                </a:rPr>
                <a:t>Header &amp; GNB</a:t>
              </a:r>
              <a:endParaRPr lang="en-US" altLang="ko-KR" sz="1200" b="1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직사각형 21">
              <a:extLst>
                <a:ext uri="{FF2B5EF4-FFF2-40B4-BE49-F238E27FC236}">
                  <a16:creationId xmlns:a16="http://schemas.microsoft.com/office/drawing/2014/main" id="{AB03A890-5445-F4E1-F395-010FEACC0322}"/>
                </a:ext>
              </a:extLst>
            </p:cNvPr>
            <p:cNvSpPr/>
            <p:nvPr/>
          </p:nvSpPr>
          <p:spPr>
            <a:xfrm>
              <a:off x="752370" y="6639166"/>
              <a:ext cx="6726698" cy="27555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spcBef>
                  <a:spcPts val="998"/>
                </a:spcBef>
              </a:pPr>
              <a:r>
                <a:rPr lang="en-US" altLang="ko-KR" sz="1200" b="1">
                  <a:ln>
                    <a:solidFill>
                      <a:srgbClr val="0096D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n-ea"/>
                </a:rPr>
                <a:t>Footer</a:t>
              </a:r>
              <a:endParaRPr lang="en-US" altLang="ko-KR" sz="1200" b="1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직사각형 25">
              <a:extLst>
                <a:ext uri="{FF2B5EF4-FFF2-40B4-BE49-F238E27FC236}">
                  <a16:creationId xmlns:a16="http://schemas.microsoft.com/office/drawing/2014/main" id="{4AE51F5D-FEF3-925B-7581-B86A4C029F69}"/>
                </a:ext>
              </a:extLst>
            </p:cNvPr>
            <p:cNvSpPr/>
            <p:nvPr/>
          </p:nvSpPr>
          <p:spPr>
            <a:xfrm>
              <a:off x="6387192" y="2827172"/>
              <a:ext cx="1091877" cy="3738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spcBef>
                  <a:spcPts val="998"/>
                </a:spcBef>
              </a:pPr>
              <a:r>
                <a:rPr lang="ko-KR" altLang="en-US" sz="1400" b="1">
                  <a:ln>
                    <a:solidFill>
                      <a:srgbClr val="0096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개인화</a:t>
              </a:r>
              <a:endParaRPr lang="en-US" altLang="ko-KR" sz="1400" b="1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algn="ctr">
                <a:spcBef>
                  <a:spcPts val="998"/>
                </a:spcBef>
              </a:pPr>
              <a:r>
                <a:rPr lang="ko-KR" altLang="en-US" sz="1400" b="1">
                  <a:ln>
                    <a:solidFill>
                      <a:srgbClr val="0096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활동 영역</a:t>
              </a:r>
              <a:endParaRPr lang="en-US" altLang="ko-KR" sz="1400" b="1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27">
              <a:extLst>
                <a:ext uri="{FF2B5EF4-FFF2-40B4-BE49-F238E27FC236}">
                  <a16:creationId xmlns:a16="http://schemas.microsoft.com/office/drawing/2014/main" id="{C37192F0-D9C8-76D8-C7E4-3710D3A18EA1}"/>
                </a:ext>
              </a:extLst>
            </p:cNvPr>
            <p:cNvSpPr/>
            <p:nvPr/>
          </p:nvSpPr>
          <p:spPr>
            <a:xfrm>
              <a:off x="3904440" y="4895950"/>
              <a:ext cx="2381156" cy="12948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spcBef>
                  <a:spcPts val="998"/>
                </a:spcBef>
              </a:pPr>
              <a:r>
                <a:rPr lang="ko-KR" altLang="en-US" sz="1400" b="1">
                  <a:ln>
                    <a:solidFill>
                      <a:srgbClr val="0096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나의 팀의 </a:t>
              </a:r>
              <a:endParaRPr lang="en-US" altLang="ko-KR" sz="1400" b="1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algn="ctr">
                <a:spcBef>
                  <a:spcPts val="998"/>
                </a:spcBef>
              </a:pPr>
              <a:r>
                <a:rPr lang="ko-KR" altLang="en-US" sz="1400" b="1">
                  <a:ln>
                    <a:solidFill>
                      <a:srgbClr val="0096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데이터 서비스 영역</a:t>
              </a:r>
              <a:endParaRPr lang="en-US" altLang="ko-KR" sz="1400" b="1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9" name="직사각형 35">
              <a:extLst>
                <a:ext uri="{FF2B5EF4-FFF2-40B4-BE49-F238E27FC236}">
                  <a16:creationId xmlns:a16="http://schemas.microsoft.com/office/drawing/2014/main" id="{2D9D181C-55B4-180D-5691-1FD67B5C4967}"/>
                </a:ext>
              </a:extLst>
            </p:cNvPr>
            <p:cNvSpPr/>
            <p:nvPr/>
          </p:nvSpPr>
          <p:spPr>
            <a:xfrm>
              <a:off x="752162" y="6248860"/>
              <a:ext cx="5531508" cy="310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spcBef>
                  <a:spcPts val="998"/>
                </a:spcBef>
              </a:pPr>
              <a:r>
                <a:rPr lang="ko-KR" altLang="en-US" sz="1400" b="1">
                  <a:ln>
                    <a:solidFill>
                      <a:srgbClr val="0096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데이터 전체 현황 영역</a:t>
              </a:r>
              <a:endParaRPr lang="en-US" altLang="ko-KR" sz="1400" b="1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1" name="직사각형 38">
              <a:extLst>
                <a:ext uri="{FF2B5EF4-FFF2-40B4-BE49-F238E27FC236}">
                  <a16:creationId xmlns:a16="http://schemas.microsoft.com/office/drawing/2014/main" id="{AD18D4C9-BFBC-5809-324F-53BF21F09B2A}"/>
                </a:ext>
              </a:extLst>
            </p:cNvPr>
            <p:cNvSpPr/>
            <p:nvPr/>
          </p:nvSpPr>
          <p:spPr>
            <a:xfrm>
              <a:off x="748788" y="4617307"/>
              <a:ext cx="5531508" cy="2365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spcBef>
                  <a:spcPts val="998"/>
                </a:spcBef>
              </a:pPr>
              <a:r>
                <a:rPr lang="ko-KR" altLang="en-US" sz="1400" b="1">
                  <a:ln>
                    <a:solidFill>
                      <a:srgbClr val="0096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공지영역</a:t>
              </a:r>
              <a:endParaRPr lang="en-US" altLang="ko-KR" sz="1400" b="1" dirty="0">
                <a:ln>
                  <a:solidFill>
                    <a:srgbClr val="0096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C6486A7-8D16-97AD-B99B-844FC98F5517}"/>
              </a:ext>
            </a:extLst>
          </p:cNvPr>
          <p:cNvSpPr txBox="1"/>
          <p:nvPr/>
        </p:nvSpPr>
        <p:spPr>
          <a:xfrm>
            <a:off x="7094726" y="2978030"/>
            <a:ext cx="2466233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 활용을 강조하는 영역으로</a:t>
            </a:r>
            <a:endParaRPr lang="en-US" altLang="ko-KR" sz="1100" spc="-8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 진행</a:t>
            </a:r>
            <a:r>
              <a:rPr lang="en-US" altLang="ko-KR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</a:t>
            </a:r>
            <a:r>
              <a:rPr lang="en-US" altLang="ko-KR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키워드 추천까지 통합적으로 안내</a:t>
            </a:r>
            <a:r>
              <a:rPr lang="en-US" altLang="ko-KR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F517BB-6D53-002C-30BC-79E93422E4D2}"/>
              </a:ext>
            </a:extLst>
          </p:cNvPr>
          <p:cNvSpPr txBox="1"/>
          <p:nvPr/>
        </p:nvSpPr>
        <p:spPr>
          <a:xfrm>
            <a:off x="7094726" y="4010950"/>
            <a:ext cx="2466233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</a:t>
            </a:r>
            <a:r>
              <a:rPr lang="en-US" altLang="ko-KR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</a:t>
            </a:r>
            <a:r>
              <a:rPr lang="en-US" altLang="ko-KR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 개인 활동과</a:t>
            </a:r>
            <a:endParaRPr lang="en-US" altLang="ko-KR" sz="1100" spc="-8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</a:t>
            </a:r>
            <a:r>
              <a:rPr lang="en-US" altLang="ko-KR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상태 등 피드백 현황을 타임라인 형태로 안내</a:t>
            </a:r>
            <a:endParaRPr lang="en-US" altLang="ko-KR" sz="1100" spc="-8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CBE369-6DE3-4603-3B4D-E09964C18CFA}"/>
              </a:ext>
            </a:extLst>
          </p:cNvPr>
          <p:cNvSpPr txBox="1"/>
          <p:nvPr/>
        </p:nvSpPr>
        <p:spPr>
          <a:xfrm>
            <a:off x="7094724" y="5293850"/>
            <a:ext cx="2466234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주요 핵심 콘텐츠 </a:t>
            </a:r>
            <a:r>
              <a:rPr lang="en-US" altLang="ko-KR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Summary</a:t>
            </a: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안내</a:t>
            </a:r>
            <a:endParaRPr lang="en-US" altLang="ko-KR" sz="1100" spc="-8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직선 화살표 연결선 28">
            <a:extLst>
              <a:ext uri="{FF2B5EF4-FFF2-40B4-BE49-F238E27FC236}">
                <a16:creationId xmlns:a16="http://schemas.microsoft.com/office/drawing/2014/main" id="{8ED3F871-FADD-8A4D-5FE6-F09747AE05CF}"/>
              </a:ext>
            </a:extLst>
          </p:cNvPr>
          <p:cNvCxnSpPr>
            <a:cxnSpLocks/>
          </p:cNvCxnSpPr>
          <p:nvPr/>
        </p:nvCxnSpPr>
        <p:spPr>
          <a:xfrm>
            <a:off x="5319868" y="3332165"/>
            <a:ext cx="177485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32">
            <a:extLst>
              <a:ext uri="{FF2B5EF4-FFF2-40B4-BE49-F238E27FC236}">
                <a16:creationId xmlns:a16="http://schemas.microsoft.com/office/drawing/2014/main" id="{9E7B6D55-8240-845E-03AE-4B2648F7419E}"/>
              </a:ext>
            </a:extLst>
          </p:cNvPr>
          <p:cNvCxnSpPr>
            <a:cxnSpLocks/>
          </p:cNvCxnSpPr>
          <p:nvPr/>
        </p:nvCxnSpPr>
        <p:spPr>
          <a:xfrm>
            <a:off x="6508854" y="4340277"/>
            <a:ext cx="57600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33">
            <a:extLst>
              <a:ext uri="{FF2B5EF4-FFF2-40B4-BE49-F238E27FC236}">
                <a16:creationId xmlns:a16="http://schemas.microsoft.com/office/drawing/2014/main" id="{CC96AD9C-92F4-3CCB-91DC-1F8293F38B04}"/>
              </a:ext>
            </a:extLst>
          </p:cNvPr>
          <p:cNvCxnSpPr>
            <a:cxnSpLocks/>
          </p:cNvCxnSpPr>
          <p:nvPr/>
        </p:nvCxnSpPr>
        <p:spPr>
          <a:xfrm>
            <a:off x="5319868" y="5832289"/>
            <a:ext cx="174610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4C1FF5-5CF6-2513-07C4-33E294B71B40}"/>
              </a:ext>
            </a:extLst>
          </p:cNvPr>
          <p:cNvSpPr txBox="1"/>
          <p:nvPr/>
        </p:nvSpPr>
        <p:spPr>
          <a:xfrm>
            <a:off x="7094726" y="5635139"/>
            <a:ext cx="24662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주요 데이터 현황 </a:t>
            </a:r>
            <a:r>
              <a:rPr lang="en-US" altLang="ko-KR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Summary</a:t>
            </a:r>
          </a:p>
        </p:txBody>
      </p:sp>
      <p:cxnSp>
        <p:nvCxnSpPr>
          <p:cNvPr id="36" name="직선 화살표 연결선 28">
            <a:extLst>
              <a:ext uri="{FF2B5EF4-FFF2-40B4-BE49-F238E27FC236}">
                <a16:creationId xmlns:a16="http://schemas.microsoft.com/office/drawing/2014/main" id="{FD3E628C-372F-2820-C3A9-A103E554B108}"/>
              </a:ext>
            </a:extLst>
          </p:cNvPr>
          <p:cNvCxnSpPr>
            <a:cxnSpLocks/>
          </p:cNvCxnSpPr>
          <p:nvPr/>
        </p:nvCxnSpPr>
        <p:spPr>
          <a:xfrm>
            <a:off x="3131820" y="5476105"/>
            <a:ext cx="3962906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00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5952C3A7-28F4-AE00-C481-FA8E1EFC0D72}"/>
              </a:ext>
            </a:extLst>
          </p:cNvPr>
          <p:cNvSpPr txBox="1">
            <a:spLocks/>
          </p:cNvSpPr>
          <p:nvPr/>
        </p:nvSpPr>
        <p:spPr bwMode="gray">
          <a:xfrm>
            <a:off x="283782" y="546807"/>
            <a:ext cx="7110439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4. TO-BE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경험 설계</a:t>
            </a:r>
          </a:p>
        </p:txBody>
      </p:sp>
      <p:sp>
        <p:nvSpPr>
          <p:cNvPr id="3" name="직사각형 88">
            <a:extLst>
              <a:ext uri="{FF2B5EF4-FFF2-40B4-BE49-F238E27FC236}">
                <a16:creationId xmlns:a16="http://schemas.microsoft.com/office/drawing/2014/main" id="{A70B141B-5415-A364-EFB9-6027B88D59D6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E398D-48E9-19B2-E897-F7A68AFE6BD8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 화면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컨셉 정의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(3/3)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AD50268D-24C7-E832-6B3C-328BB6A5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9" y="1836102"/>
            <a:ext cx="9134002" cy="4422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02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E8BFF83A-F2EA-4BAA-0B36-04D7521ED147}"/>
              </a:ext>
            </a:extLst>
          </p:cNvPr>
          <p:cNvSpPr txBox="1">
            <a:spLocks/>
          </p:cNvSpPr>
          <p:nvPr/>
        </p:nvSpPr>
        <p:spPr bwMode="gray">
          <a:xfrm>
            <a:off x="283782" y="546807"/>
            <a:ext cx="7110439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lang="en-US" altLang="ko-KR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향후 진행 예정 사항</a:t>
            </a:r>
          </a:p>
        </p:txBody>
      </p:sp>
      <p:sp>
        <p:nvSpPr>
          <p:cNvPr id="3" name="직사각형 88">
            <a:extLst>
              <a:ext uri="{FF2B5EF4-FFF2-40B4-BE49-F238E27FC236}">
                <a16:creationId xmlns:a16="http://schemas.microsoft.com/office/drawing/2014/main" id="{5618B9B0-73D3-DD37-4991-53B811E456BF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1CA91-E771-84DD-873F-496D8E0C2D12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설계 구체화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 설계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 방안</a:t>
            </a:r>
            <a:r>
              <a:rPr lang="en-US" altLang="ko-KR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(11/21~12/23)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68CE21-6910-164F-5577-827BA49C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24385"/>
              </p:ext>
            </p:extLst>
          </p:nvPr>
        </p:nvGraphicFramePr>
        <p:xfrm>
          <a:off x="560753" y="1836102"/>
          <a:ext cx="8747368" cy="3929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2509">
                  <a:extLst>
                    <a:ext uri="{9D8B030D-6E8A-4147-A177-3AD203B41FA5}">
                      <a16:colId xmlns:a16="http://schemas.microsoft.com/office/drawing/2014/main" val="622189029"/>
                    </a:ext>
                  </a:extLst>
                </a:gridCol>
                <a:gridCol w="2474448">
                  <a:extLst>
                    <a:ext uri="{9D8B030D-6E8A-4147-A177-3AD203B41FA5}">
                      <a16:colId xmlns:a16="http://schemas.microsoft.com/office/drawing/2014/main" val="276419160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4229699171"/>
                    </a:ext>
                  </a:extLst>
                </a:gridCol>
                <a:gridCol w="2347251">
                  <a:extLst>
                    <a:ext uri="{9D8B030D-6E8A-4147-A177-3AD203B41FA5}">
                      <a16:colId xmlns:a16="http://schemas.microsoft.com/office/drawing/2014/main" val="964336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영역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진행 방안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산출물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81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UI/UX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영역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Design &amp; Confirm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개념 화면 설계 및 화면 디자인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요건 충족 여부 검토 및 확정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현업 포함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공식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포털 화면 개념 설계서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주요 화면 기준 개념 설계서 작성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화면 설계 범위는 총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메인 화면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 결과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  - Overview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화면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대시보드내 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최빈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검색어 시각화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제출 시기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: 12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4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프로세스 설계 영역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Define &amp; Feedback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메가 프로세스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기능 정의 및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Feedback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반영 보완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포털 프로세스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lvl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2)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정의 및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Feedback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반영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공식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포털 메가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/Level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프로세스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기능 정의서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기능 정의서 주요 항목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기능 설명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주요 프로세스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제약 조건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필요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제출 시기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: 12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32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기능 구현 영역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상세 설계내 진행되나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’23.02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까지 진행됨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Prototype &amp; Test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Data Lineage : Prototype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적용 및 테스트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[Working]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 기반 거버넌스 시스템 아키텍처 정의서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아키텍처 정의서 주요 항목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아키텍처 개념도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 - Data Lineage(Prototype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적용 기준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처리 방안 및 구성도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 - SMETA/SPORTAL/SDQ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연계 방안 및 구성도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제출 시기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: Prototype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적용 완료 시점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(’23.2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344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F2B305-1B79-68DD-C022-9F3E08477CAE}"/>
              </a:ext>
            </a:extLst>
          </p:cNvPr>
          <p:cNvSpPr txBox="1"/>
          <p:nvPr/>
        </p:nvSpPr>
        <p:spPr>
          <a:xfrm>
            <a:off x="560753" y="5988773"/>
            <a:ext cx="6999847" cy="25736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 단계 이후 거버넌스 시스템 구축 로드맵 수립 단계가 진행됨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(‘22/12/26~’23/01/20)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9309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E098DD10-0360-BFD5-4A9D-32A7737D29E1}"/>
              </a:ext>
            </a:extLst>
          </p:cNvPr>
          <p:cNvSpPr txBox="1">
            <a:spLocks/>
          </p:cNvSpPr>
          <p:nvPr/>
        </p:nvSpPr>
        <p:spPr bwMode="gray">
          <a:xfrm>
            <a:off x="283782" y="546807"/>
            <a:ext cx="7110439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6. 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부문장님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인터뷰</a:t>
            </a:r>
          </a:p>
        </p:txBody>
      </p:sp>
      <p:sp>
        <p:nvSpPr>
          <p:cNvPr id="3" name="직사각형 88">
            <a:extLst>
              <a:ext uri="{FF2B5EF4-FFF2-40B4-BE49-F238E27FC236}">
                <a16:creationId xmlns:a16="http://schemas.microsoft.com/office/drawing/2014/main" id="{FE1E3DF9-BC87-8605-753E-DF828FF178F7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2C987-8811-BDC1-4709-42F726B6FB1A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기획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 관련 인터뷰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2B7BC-C415-C856-4E78-637446CECB5F}"/>
              </a:ext>
            </a:extLst>
          </p:cNvPr>
          <p:cNvSpPr/>
          <p:nvPr/>
        </p:nvSpPr>
        <p:spPr bwMode="gray">
          <a:xfrm>
            <a:off x="668216" y="2234996"/>
            <a:ext cx="8569568" cy="399163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t" anchorCtr="0"/>
          <a:lstStyle/>
          <a:p>
            <a:pPr marL="228600" indent="-22860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단계적 확대 고려 시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단계 카탈로그 수집 및 검색 대상 범위는</a:t>
            </a:r>
            <a:r>
              <a:rPr lang="en-US" altLang="ko-KR" sz="1200" dirty="0">
                <a:latin typeface="+mn-ea"/>
              </a:rPr>
              <a:t>? (</a:t>
            </a:r>
            <a:r>
              <a:rPr lang="ko-KR" altLang="en-US" sz="1200" dirty="0">
                <a:latin typeface="+mn-ea"/>
              </a:rPr>
              <a:t>타겟 시스템 및 카탈로그 대상</a:t>
            </a:r>
            <a:r>
              <a:rPr lang="en-US" altLang="ko-KR" sz="1200" dirty="0">
                <a:latin typeface="+mn-ea"/>
              </a:rPr>
              <a:t>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현재까지는 </a:t>
            </a:r>
            <a:r>
              <a:rPr lang="en-US" altLang="ko-KR" sz="1200" dirty="0">
                <a:latin typeface="+mn-ea"/>
              </a:rPr>
              <a:t>To-Be </a:t>
            </a:r>
            <a:r>
              <a:rPr lang="en-US" altLang="ko-KR" sz="1200" dirty="0" err="1">
                <a:latin typeface="+mn-ea"/>
              </a:rPr>
              <a:t>DataLake</a:t>
            </a:r>
            <a:r>
              <a:rPr lang="ko-KR" altLang="en-US" sz="1200" dirty="0">
                <a:latin typeface="+mn-ea"/>
              </a:rPr>
              <a:t>를 대상으로 보고 있으며 카탈로그 대상은 </a:t>
            </a:r>
            <a:r>
              <a:rPr lang="en-US" altLang="ko-KR" sz="1200" dirty="0">
                <a:latin typeface="+mn-ea"/>
              </a:rPr>
              <a:t>Glue Catalog(S3, Athena), Redshift, Airflow, DataStage, BI(</a:t>
            </a:r>
            <a:r>
              <a:rPr lang="ko-KR" altLang="en-US" sz="1200" dirty="0">
                <a:latin typeface="+mn-ea"/>
              </a:rPr>
              <a:t>상용</a:t>
            </a:r>
            <a:r>
              <a:rPr lang="en-US" altLang="ko-KR" sz="1200" dirty="0">
                <a:latin typeface="+mn-ea"/>
              </a:rPr>
              <a:t>BI</a:t>
            </a:r>
            <a:r>
              <a:rPr lang="ko-KR" altLang="en-US" sz="1200" dirty="0">
                <a:latin typeface="+mn-ea"/>
              </a:rPr>
              <a:t>의 경우 공급사 협의 필요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로 보고 있음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269875" lvl="1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(A)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카탈로그 수집 및 검색 대상은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기간계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원천이 포함되어야 한다고 생각함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따라서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기간계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원천 소스가 포함될 수 있도록 카탈로그 수집 기능이 지원되어야 함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69875" lvl="1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리니지를 수집하기 위해 상용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분석이 어려운 점이 있으므로 그 부분을 감안하여 수동 입력하고 승인 프로세스를 거치는 것에 대한 고려를 부탁함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69875" lvl="1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marR="0" lvl="0" indent="-2286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단계 범위 고려 시 거버넌스 시스템 활용 대상 사용자의 범위는</a:t>
            </a:r>
            <a:r>
              <a:rPr lang="en-US" altLang="ko-KR" sz="1200" dirty="0">
                <a:latin typeface="+mn-ea"/>
              </a:rPr>
              <a:t>?</a:t>
            </a:r>
          </a:p>
          <a:p>
            <a:pPr marL="269875" lvl="1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(A)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현업 사용자가 포함되며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사용자 별 서비스되는 정보는 영역 별 분리 또는 제한 구성 없이 동일한 정보를 제공함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69875" lvl="1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  <a:defRPr/>
            </a:pPr>
            <a:r>
              <a:rPr lang="ko-KR" altLang="en-US" sz="1200" dirty="0">
                <a:latin typeface="+mn-ea"/>
              </a:rPr>
              <a:t>사용자 유형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현업 사용자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임원진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에 따른 서비스 범위 차별화 필요성</a:t>
            </a:r>
            <a:r>
              <a:rPr lang="en-US" altLang="ko-KR" sz="1200" dirty="0">
                <a:latin typeface="+mn-ea"/>
              </a:rPr>
              <a:t>?</a:t>
            </a:r>
            <a:endParaRPr lang="ko-KR" altLang="en-US" sz="1200" dirty="0">
              <a:latin typeface="+mn-ea"/>
            </a:endParaRPr>
          </a:p>
          <a:p>
            <a:pPr marL="269875" lvl="1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(A)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위와 유사한 내용이나 임원진의 경우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통계성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정보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설계에 포함된 유형 별 자산 보유 현황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등에 대한 시각화 된 정보가 추가되어야 함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80BEC-5602-9ADB-786A-D7E460A708A7}"/>
              </a:ext>
            </a:extLst>
          </p:cNvPr>
          <p:cNvSpPr/>
          <p:nvPr/>
        </p:nvSpPr>
        <p:spPr bwMode="gray">
          <a:xfrm>
            <a:off x="668216" y="1818474"/>
            <a:ext cx="8569568" cy="373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A.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서비스 및 사용자 범위</a:t>
            </a:r>
          </a:p>
        </p:txBody>
      </p:sp>
    </p:spTree>
    <p:extLst>
      <p:ext uri="{BB962C8B-B14F-4D97-AF65-F5344CB8AC3E}">
        <p14:creationId xmlns:p14="http://schemas.microsoft.com/office/powerpoint/2010/main" val="3058829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E098DD10-0360-BFD5-4A9D-32A7737D29E1}"/>
              </a:ext>
            </a:extLst>
          </p:cNvPr>
          <p:cNvSpPr txBox="1">
            <a:spLocks/>
          </p:cNvSpPr>
          <p:nvPr/>
        </p:nvSpPr>
        <p:spPr bwMode="gray">
          <a:xfrm>
            <a:off x="283782" y="546807"/>
            <a:ext cx="7110439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6. 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부문장님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인터뷰</a:t>
            </a:r>
          </a:p>
        </p:txBody>
      </p:sp>
      <p:sp>
        <p:nvSpPr>
          <p:cNvPr id="3" name="직사각형 88">
            <a:extLst>
              <a:ext uri="{FF2B5EF4-FFF2-40B4-BE49-F238E27FC236}">
                <a16:creationId xmlns:a16="http://schemas.microsoft.com/office/drawing/2014/main" id="{FE1E3DF9-BC87-8605-753E-DF828FF178F7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2C987-8811-BDC1-4709-42F726B6FB1A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기획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 관련 인터뷰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2B7BC-C415-C856-4E78-637446CECB5F}"/>
              </a:ext>
            </a:extLst>
          </p:cNvPr>
          <p:cNvSpPr/>
          <p:nvPr/>
        </p:nvSpPr>
        <p:spPr bwMode="gray">
          <a:xfrm>
            <a:off x="668216" y="2234996"/>
            <a:ext cx="8569568" cy="395897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t" anchorCtr="0"/>
          <a:lstStyle/>
          <a:p>
            <a:pPr marL="228600" indent="-22860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  <a:defRPr/>
            </a:pPr>
            <a:r>
              <a:rPr lang="ko-KR" altLang="en-US" sz="1200" dirty="0">
                <a:latin typeface="+mn-ea"/>
              </a:rPr>
              <a:t>사용자 기반 거버넌스 시스템 활용성 강화를 위해 추가 또는 확장 되어야할 기능은</a:t>
            </a:r>
            <a:r>
              <a:rPr lang="en-US" altLang="ko-KR" sz="1200" dirty="0">
                <a:latin typeface="+mn-ea"/>
              </a:rPr>
              <a:t>?</a:t>
            </a:r>
          </a:p>
          <a:p>
            <a:pPr marL="269875" lvl="1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(A)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프로모션 및 장려 정책에 대한 프로세스 및 기능의 검토가 추가되어야 하며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DCAT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처럼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포인트 연동이 가능할지에 대한 부분은 전사적인 의견 및 조율이 필요하므로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거버넌스팀내에서도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해당 부분에 대한 검토 및 계획 수립이 진행될 것임</a:t>
            </a:r>
            <a:b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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비투엔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 해당 기능을 대비하여 사용자 별 활용 내용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댓글 등록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 검색활용 등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에 대한 포인트화 할 수 있는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집계성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 기능은 내부적으로 포함할 예정임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69875" lvl="1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  <a:defRPr/>
            </a:pPr>
            <a:r>
              <a:rPr lang="ko-KR" altLang="en-US" sz="1200" dirty="0">
                <a:latin typeface="+mn-ea"/>
              </a:rPr>
              <a:t>사용자 개인화를 위한 기능 확대의 필요성</a:t>
            </a:r>
            <a:r>
              <a:rPr lang="en-US" altLang="ko-KR" sz="1200" dirty="0">
                <a:latin typeface="+mn-ea"/>
              </a:rPr>
              <a:t>?</a:t>
            </a:r>
          </a:p>
          <a:p>
            <a:pPr marL="269875" marR="0" lvl="1" indent="0" algn="l" defTabSz="4572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(A)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사용자 조직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그룹에서 자주 검색한 항목의 표시등에 대한 부분이 포함될 수 있으면 좋겠다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최빈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검색어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최근 조직내에서 자주 검색된 용어 등등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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비투엔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이런 부분들은 검색엔진을 통해 구현되겠지만 해당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정보등이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 축적되어 서비스까지 연동되기 위해서는 축적시간에 대한 고려는 필요함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defRPr/>
            </a:pPr>
            <a:endParaRPr lang="en-US" altLang="ko-KR" sz="1200" dirty="0">
              <a:latin typeface="+mn-ea"/>
            </a:endParaRPr>
          </a:p>
          <a:p>
            <a:pPr marL="228600" indent="-22860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 startAt="3"/>
              <a:defRPr/>
            </a:pPr>
            <a:r>
              <a:rPr lang="ko-KR" altLang="en-US" sz="1200" dirty="0">
                <a:latin typeface="+mn-ea"/>
              </a:rPr>
              <a:t>사용자 활용성 강화를 위한 장려 정책 또는 관련 기능 요소에 대한 의견은</a:t>
            </a:r>
            <a:r>
              <a:rPr lang="en-US" altLang="ko-KR" sz="1200" dirty="0">
                <a:latin typeface="+mn-ea"/>
              </a:rPr>
              <a:t>?</a:t>
            </a:r>
          </a:p>
          <a:p>
            <a:pPr marL="269875" marR="0" lvl="1" indent="0" algn="l" defTabSz="4572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(A)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위에서도 얘기한 것과 동일한 내용이며 프로모션에 대한 정책적인 부분은 내부적으로 정리할 예정이고 관련하여 정책이 정의되었을 때 활용과 연계될 수 있도록 앞서 얘기한 포인트화 할 수 있는 기능에 대해서는 미리 확보할 수 있도록 반영 부탁함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80BEC-5602-9ADB-786A-D7E460A708A7}"/>
              </a:ext>
            </a:extLst>
          </p:cNvPr>
          <p:cNvSpPr/>
          <p:nvPr/>
        </p:nvSpPr>
        <p:spPr bwMode="gray">
          <a:xfrm>
            <a:off x="668216" y="1818474"/>
            <a:ext cx="8569568" cy="373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B.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서비스 기능 및 활용성 확대</a:t>
            </a:r>
          </a:p>
        </p:txBody>
      </p:sp>
    </p:spTree>
    <p:extLst>
      <p:ext uri="{BB962C8B-B14F-4D97-AF65-F5344CB8AC3E}">
        <p14:creationId xmlns:p14="http://schemas.microsoft.com/office/powerpoint/2010/main" val="3072042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E098DD10-0360-BFD5-4A9D-32A7737D29E1}"/>
              </a:ext>
            </a:extLst>
          </p:cNvPr>
          <p:cNvSpPr txBox="1">
            <a:spLocks/>
          </p:cNvSpPr>
          <p:nvPr/>
        </p:nvSpPr>
        <p:spPr bwMode="gray">
          <a:xfrm>
            <a:off x="283782" y="546807"/>
            <a:ext cx="7110439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6. 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부문장님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인터뷰</a:t>
            </a:r>
          </a:p>
        </p:txBody>
      </p:sp>
      <p:sp>
        <p:nvSpPr>
          <p:cNvPr id="3" name="직사각형 88">
            <a:extLst>
              <a:ext uri="{FF2B5EF4-FFF2-40B4-BE49-F238E27FC236}">
                <a16:creationId xmlns:a16="http://schemas.microsoft.com/office/drawing/2014/main" id="{FE1E3DF9-BC87-8605-753E-DF828FF178F7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2C987-8811-BDC1-4709-42F726B6FB1A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기획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 관련 인터뷰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2B7BC-C415-C856-4E78-637446CECB5F}"/>
              </a:ext>
            </a:extLst>
          </p:cNvPr>
          <p:cNvSpPr/>
          <p:nvPr/>
        </p:nvSpPr>
        <p:spPr bwMode="gray">
          <a:xfrm>
            <a:off x="668216" y="2234996"/>
            <a:ext cx="8569568" cy="39698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t" anchorCtr="0"/>
          <a:lstStyle/>
          <a:p>
            <a:pPr marL="228600" indent="-22860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ko-KR" sz="1200" dirty="0" err="1">
                <a:latin typeface="+mn-ea"/>
              </a:rPr>
              <a:t>BizMeta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Ownership </a:t>
            </a:r>
            <a:r>
              <a:rPr lang="ko-KR" altLang="en-US" sz="1200" dirty="0">
                <a:latin typeface="+mn-ea"/>
              </a:rPr>
              <a:t>및 </a:t>
            </a:r>
            <a:r>
              <a:rPr lang="en-US" altLang="ko-KR" sz="1200" dirty="0">
                <a:latin typeface="+mn-ea"/>
              </a:rPr>
              <a:t>Stewardship</a:t>
            </a:r>
            <a:r>
              <a:rPr lang="ko-KR" altLang="en-US" sz="1200" dirty="0">
                <a:latin typeface="+mn-ea"/>
              </a:rPr>
              <a:t>의 정의 기준은</a:t>
            </a:r>
            <a:r>
              <a:rPr lang="en-US" altLang="ko-KR" sz="1200" dirty="0">
                <a:latin typeface="+mn-ea"/>
              </a:rPr>
              <a:t>?</a:t>
            </a:r>
          </a:p>
          <a:p>
            <a:pPr marL="269875" marR="0" lvl="1" indent="0" algn="l" defTabSz="4572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(A) Ownership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Stewardship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에 대해서 너무 복잡한 구조로 설계되지 않고 </a:t>
            </a:r>
            <a:r>
              <a:rPr lang="en-US" altLang="ko-KR" sz="1200" dirty="0" err="1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BizMeta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의 경우 현업담당자를 </a:t>
            </a: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Ownership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으로 </a:t>
            </a: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Stewardship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은 </a:t>
            </a:r>
            <a:r>
              <a:rPr lang="ko-KR" altLang="en-US" sz="1200" dirty="0" err="1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데이터거버넌스팀으로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 정의했으면 함</a:t>
            </a: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.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 그리고 </a:t>
            </a: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Ownership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을 명확하게 가져가기 위해 </a:t>
            </a: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DCAT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의 경우 퇴사 프로세스에도 </a:t>
            </a:r>
            <a:r>
              <a:rPr lang="ko-KR" altLang="en-US" sz="1200" dirty="0" err="1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포함시킨적이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 있었는데 이를 적용할 것인지는 내부 고려가 필요함</a:t>
            </a: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(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인사정책과 관련된 부분으로 현재 결정할 수 있는 내용은 아님</a:t>
            </a: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)</a:t>
            </a:r>
            <a:b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</a:b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Ownership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의 정의 시 사람으로 매핑하는 것이 아니라 그룹으로 </a:t>
            </a:r>
            <a:r>
              <a:rPr lang="ko-KR" altLang="en-US" sz="1200" dirty="0" err="1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매핑될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 수 있어야 함</a:t>
            </a: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,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</a:rPr>
              <a:t> 그래야 담당자 부재중일 때 권한 이 있는 다른 사람이 승인 프로세스를 진행 할 수 있음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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비투엔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 권한그룹의 형태로 지정할 수 있도록 하고 해당 그룹에 관련자를 정의할 수 있도록 할 예정 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예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IT Meta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의 권한 체계와 유사하게 현업담당자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/IT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  <a:sym typeface="Wingdings" pitchFamily="2" charset="2"/>
              </a:rPr>
              <a:t>담당자 그룹 권한을 생성하고 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  <a:sym typeface="Wingdings" pitchFamily="2" charset="2"/>
              </a:rPr>
              <a:t>그룹 권한에 </a:t>
            </a: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  <a:sym typeface="Wingdings" pitchFamily="2" charset="2"/>
              </a:rPr>
              <a:t>N</a:t>
            </a:r>
            <a:r>
              <a:rPr lang="ko-KR" altLang="en-US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  <a:sym typeface="Wingdings" pitchFamily="2" charset="2"/>
              </a:rPr>
              <a:t>명을 매핑할 수 있는 구조로 설계 반영 예정 임</a:t>
            </a:r>
            <a:r>
              <a:rPr lang="en-US" altLang="ko-KR" sz="12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/>
                <a:ea typeface="KoPub돋움체 Medium"/>
                <a:sym typeface="Wingdings" pitchFamily="2" charset="2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en-US" altLang="ko-KR" sz="1200" dirty="0">
              <a:latin typeface="+mn-ea"/>
            </a:endParaRPr>
          </a:p>
          <a:p>
            <a:pPr marL="228600" indent="-22860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 startAt="2"/>
            </a:pPr>
            <a:r>
              <a:rPr lang="ko-KR" altLang="en-US" sz="1200" dirty="0">
                <a:latin typeface="+mn-ea"/>
              </a:rPr>
              <a:t>현재까지 도출한 승인 프로세스 상에서 변경 또는 추가가 필요한 사항은</a:t>
            </a:r>
            <a:r>
              <a:rPr lang="en-US" altLang="ko-KR" sz="1200" dirty="0">
                <a:latin typeface="+mn-ea"/>
              </a:rPr>
              <a:t>?</a:t>
            </a:r>
          </a:p>
          <a:p>
            <a:pPr marL="269875" marR="0" lvl="1" indent="0" algn="l" defTabSz="4572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(A)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현재 승인 프로세스의 형태로 진행하되 역할 만 현업담당자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IT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담당자로 변경해서 진행 바람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80BEC-5602-9ADB-786A-D7E460A708A7}"/>
              </a:ext>
            </a:extLst>
          </p:cNvPr>
          <p:cNvSpPr/>
          <p:nvPr/>
        </p:nvSpPr>
        <p:spPr bwMode="gray">
          <a:xfrm>
            <a:off x="668216" y="1818474"/>
            <a:ext cx="8569568" cy="373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C.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거버넌스 권한</a:t>
            </a:r>
          </a:p>
        </p:txBody>
      </p:sp>
    </p:spTree>
    <p:extLst>
      <p:ext uri="{BB962C8B-B14F-4D97-AF65-F5344CB8AC3E}">
        <p14:creationId xmlns:p14="http://schemas.microsoft.com/office/powerpoint/2010/main" val="770742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5CDE7B-8BF8-4F32-BD40-22AA2C55F6FD}"/>
              </a:ext>
            </a:extLst>
          </p:cNvPr>
          <p:cNvSpPr/>
          <p:nvPr/>
        </p:nvSpPr>
        <p:spPr bwMode="auto">
          <a:xfrm flipH="1">
            <a:off x="0" y="556721"/>
            <a:ext cx="5765074" cy="7322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A2B1"/>
              </a:gs>
            </a:gsLst>
            <a:lin ang="10800000" scaled="1"/>
            <a:tileRect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none" lIns="100719" tIns="50359" rIns="100719" bIns="5035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          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F9C9A7E4-4B02-4D18-B68C-41D018FA7613}"/>
              </a:ext>
            </a:extLst>
          </p:cNvPr>
          <p:cNvSpPr txBox="1">
            <a:spLocks/>
          </p:cNvSpPr>
          <p:nvPr/>
        </p:nvSpPr>
        <p:spPr>
          <a:xfrm>
            <a:off x="0" y="1895465"/>
            <a:ext cx="9906000" cy="207646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rgbClr val="FFDE1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600" b="1" i="0" u="none" strike="noStrike" kern="1200" cap="none" spc="0" normalizeH="0" baseline="0" noProof="0" dirty="0">
                <a:ln>
                  <a:noFill/>
                </a:ln>
                <a:solidFill>
                  <a:srgbClr val="DAF5F6"/>
                </a:solidFill>
                <a:effectLst/>
                <a:uLnTx/>
                <a:uFillTx/>
                <a:latin typeface="KoPub돋움체 Bold"/>
                <a:ea typeface="KoPub돋움체 Bold"/>
                <a:cs typeface="+mj-cs"/>
              </a:rPr>
              <a:t>감사합니다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7" y="724502"/>
            <a:ext cx="1355863" cy="3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0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1">
            <a:extLst>
              <a:ext uri="{FF2B5EF4-FFF2-40B4-BE49-F238E27FC236}">
                <a16:creationId xmlns:a16="http://schemas.microsoft.com/office/drawing/2014/main" id="{78655FD0-B891-4EC9-924A-F5965F0D8FAB}"/>
              </a:ext>
            </a:extLst>
          </p:cNvPr>
          <p:cNvSpPr txBox="1"/>
          <p:nvPr/>
        </p:nvSpPr>
        <p:spPr bwMode="gray">
          <a:xfrm>
            <a:off x="0" y="935370"/>
            <a:ext cx="9881419" cy="72491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600" b="1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2B2AA"/>
                </a:solidFill>
                <a:latin typeface="+mn-ea"/>
              </a:rPr>
              <a:t>디자인 씽킹 워크샵 기반의 니즈 발굴과 새로운 아이디어를 도출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하고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UX Design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통한 구체화 과정을 거쳐 </a:t>
            </a:r>
            <a:endParaRPr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12B2AA"/>
                </a:solidFill>
                <a:latin typeface="+mn-ea"/>
              </a:rPr>
              <a:t>사용자 현업 관점의 비즈니스 데이터 포탈의 기능을 설계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합니다</a:t>
            </a:r>
          </a:p>
        </p:txBody>
      </p:sp>
      <p:sp>
        <p:nvSpPr>
          <p:cNvPr id="40" name="화살표: 오각형 129">
            <a:extLst>
              <a:ext uri="{FF2B5EF4-FFF2-40B4-BE49-F238E27FC236}">
                <a16:creationId xmlns:a16="http://schemas.microsoft.com/office/drawing/2014/main" id="{ED5F4532-8557-9DED-2BBD-B7900149E010}"/>
              </a:ext>
            </a:extLst>
          </p:cNvPr>
          <p:cNvSpPr/>
          <p:nvPr/>
        </p:nvSpPr>
        <p:spPr bwMode="gray">
          <a:xfrm>
            <a:off x="687136" y="2125141"/>
            <a:ext cx="2880000" cy="360000"/>
          </a:xfrm>
          <a:prstGeom prst="homePlate">
            <a:avLst>
              <a:gd name="adj" fmla="val 33578"/>
            </a:avLst>
          </a:prstGeom>
          <a:solidFill>
            <a:schemeClr val="accent2">
              <a:lumMod val="25000"/>
              <a:lumOff val="7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lvl="0" algn="ctr" defTabSz="820308">
              <a:tabLst>
                <a:tab pos="85725" algn="l"/>
              </a:tabLst>
              <a:defRPr/>
            </a:pPr>
            <a:r>
              <a:rPr lang="ko-KR" altLang="en-US" sz="1200" spc="-8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돋움체 Medium" pitchFamily="50" charset="-127"/>
              </a:rPr>
              <a:t>사용자 이해</a:t>
            </a:r>
            <a:endParaRPr kumimoji="1" lang="ko-KR" altLang="en-US" sz="1200" b="0" i="0" u="none" strike="noStrike" kern="1200" cap="none" spc="0" normalizeH="0" baseline="0" noProof="0" dirty="0">
              <a:ln>
                <a:solidFill>
                  <a:srgbClr val="969696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KoPub돋움체 Medium" pitchFamily="50" charset="-127"/>
            </a:endParaRPr>
          </a:p>
        </p:txBody>
      </p:sp>
      <p:sp>
        <p:nvSpPr>
          <p:cNvPr id="41" name="화살표: 갈매기형 수장 157">
            <a:extLst>
              <a:ext uri="{FF2B5EF4-FFF2-40B4-BE49-F238E27FC236}">
                <a16:creationId xmlns:a16="http://schemas.microsoft.com/office/drawing/2014/main" id="{CAC1442F-67B3-617E-DBC5-8CE07A35AA27}"/>
              </a:ext>
            </a:extLst>
          </p:cNvPr>
          <p:cNvSpPr/>
          <p:nvPr/>
        </p:nvSpPr>
        <p:spPr bwMode="gray">
          <a:xfrm>
            <a:off x="3518590" y="2125141"/>
            <a:ext cx="2880000" cy="360000"/>
          </a:xfrm>
          <a:prstGeom prst="chevron">
            <a:avLst>
              <a:gd name="adj" fmla="val 32797"/>
            </a:avLst>
          </a:prstGeom>
          <a:solidFill>
            <a:schemeClr val="accent2">
              <a:lumMod val="50000"/>
              <a:lumOff val="5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lvl="0" algn="ctr" defTabSz="820308">
              <a:tabLst>
                <a:tab pos="85725" algn="l"/>
              </a:tabLst>
              <a:defRPr/>
            </a:pPr>
            <a:r>
              <a:rPr lang="ko-KR" altLang="en-US" sz="1200" spc="-8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prstClr val="white"/>
                </a:solidFill>
                <a:latin typeface="+mj-ea"/>
                <a:ea typeface="+mj-ea"/>
                <a:cs typeface="KoPub돋움체 Medium" pitchFamily="50" charset="-127"/>
              </a:rPr>
              <a:t>기회 영역 정의</a:t>
            </a:r>
          </a:p>
        </p:txBody>
      </p:sp>
      <p:sp>
        <p:nvSpPr>
          <p:cNvPr id="44" name="화살표: 갈매기형 수장 157">
            <a:extLst>
              <a:ext uri="{FF2B5EF4-FFF2-40B4-BE49-F238E27FC236}">
                <a16:creationId xmlns:a16="http://schemas.microsoft.com/office/drawing/2014/main" id="{FF1F7AB8-C0D2-49ED-232D-2DEAAFDA8743}"/>
              </a:ext>
            </a:extLst>
          </p:cNvPr>
          <p:cNvSpPr/>
          <p:nvPr/>
        </p:nvSpPr>
        <p:spPr bwMode="gray">
          <a:xfrm>
            <a:off x="6350044" y="2125141"/>
            <a:ext cx="2880000" cy="360000"/>
          </a:xfrm>
          <a:prstGeom prst="chevron">
            <a:avLst>
              <a:gd name="adj" fmla="val 32797"/>
            </a:avLst>
          </a:prstGeom>
          <a:solidFill>
            <a:schemeClr val="accent2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/>
          <a:p>
            <a:pPr lvl="0" algn="ctr" defTabSz="820308">
              <a:tabLst>
                <a:tab pos="85725" algn="l"/>
              </a:tabLst>
              <a:defRPr/>
            </a:pPr>
            <a:r>
              <a:rPr lang="en-US" altLang="ko-KR" sz="1200" spc="-8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prstClr val="white"/>
                </a:solidFill>
                <a:latin typeface="+mj-ea"/>
                <a:ea typeface="+mj-ea"/>
                <a:cs typeface="KoPub돋움체 Medium" pitchFamily="50" charset="-127"/>
              </a:rPr>
              <a:t>TO-BE </a:t>
            </a:r>
            <a:r>
              <a:rPr lang="ko-KR" altLang="en-US" sz="1200" spc="-8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prstClr val="white"/>
                </a:solidFill>
                <a:latin typeface="+mj-ea"/>
                <a:ea typeface="+mj-ea"/>
                <a:cs typeface="KoPub돋움체 Medium" pitchFamily="50" charset="-127"/>
              </a:rPr>
              <a:t>경험 설계</a:t>
            </a:r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A1E0C3B-956E-D182-0A81-96FC50D1EF3A}"/>
              </a:ext>
            </a:extLst>
          </p:cNvPr>
          <p:cNvSpPr/>
          <p:nvPr/>
        </p:nvSpPr>
        <p:spPr>
          <a:xfrm>
            <a:off x="687136" y="2621092"/>
            <a:ext cx="1260000" cy="435959"/>
          </a:xfrm>
          <a:prstGeom prst="roundRect">
            <a:avLst>
              <a:gd name="adj" fmla="val 4672"/>
            </a:avLst>
          </a:prstGeom>
          <a:solidFill>
            <a:srgbClr val="2DB7B9"/>
          </a:solidFill>
          <a:ln w="6350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804919" fontAlgn="base"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en-US" altLang="ko-KR" sz="1100" spc="-8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Empathize</a:t>
            </a:r>
            <a:endParaRPr kumimoji="1" lang="ko-KR" altLang="en-US" sz="1100" spc="-80" dirty="0">
              <a:ln>
                <a:solidFill>
                  <a:srgbClr val="9CEBF6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3">
            <a:extLst>
              <a:ext uri="{FF2B5EF4-FFF2-40B4-BE49-F238E27FC236}">
                <a16:creationId xmlns:a16="http://schemas.microsoft.com/office/drawing/2014/main" id="{C1D5EA33-C3B8-C192-B781-DEC79FFEBC7D}"/>
              </a:ext>
            </a:extLst>
          </p:cNvPr>
          <p:cNvSpPr/>
          <p:nvPr/>
        </p:nvSpPr>
        <p:spPr>
          <a:xfrm>
            <a:off x="2143718" y="2621092"/>
            <a:ext cx="1260000" cy="435959"/>
          </a:xfrm>
          <a:prstGeom prst="roundRect">
            <a:avLst>
              <a:gd name="adj" fmla="val 4672"/>
            </a:avLst>
          </a:prstGeom>
          <a:solidFill>
            <a:srgbClr val="2DB7B9"/>
          </a:solidFill>
          <a:ln w="6350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804919" fontAlgn="base"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en-US" altLang="ko-KR" sz="1100" spc="-8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As-Is Scenario</a:t>
            </a:r>
            <a:endParaRPr kumimoji="1" lang="ko-KR" altLang="en-US" sz="1100" spc="-80" dirty="0">
              <a:ln>
                <a:solidFill>
                  <a:srgbClr val="9CEBF6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D1E47D04-2829-9023-E00A-6F59BDCFE78B}"/>
              </a:ext>
            </a:extLst>
          </p:cNvPr>
          <p:cNvSpPr/>
          <p:nvPr/>
        </p:nvSpPr>
        <p:spPr>
          <a:xfrm>
            <a:off x="3600300" y="2621092"/>
            <a:ext cx="1260000" cy="435959"/>
          </a:xfrm>
          <a:prstGeom prst="roundRect">
            <a:avLst>
              <a:gd name="adj" fmla="val 4672"/>
            </a:avLst>
          </a:prstGeom>
          <a:solidFill>
            <a:srgbClr val="2DB7B9"/>
          </a:solidFill>
          <a:ln w="6350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804919" fontAlgn="base"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en-US" altLang="ko-KR" sz="1100" spc="-8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Ideate</a:t>
            </a:r>
            <a:endParaRPr kumimoji="1" lang="ko-KR" altLang="en-US" sz="1100" spc="-80" dirty="0">
              <a:ln>
                <a:solidFill>
                  <a:srgbClr val="9CEBF6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모서리가 둥근 직사각형 3">
            <a:extLst>
              <a:ext uri="{FF2B5EF4-FFF2-40B4-BE49-F238E27FC236}">
                <a16:creationId xmlns:a16="http://schemas.microsoft.com/office/drawing/2014/main" id="{BEE1C2EE-03D3-A717-F531-4D987A05A6D3}"/>
              </a:ext>
            </a:extLst>
          </p:cNvPr>
          <p:cNvSpPr/>
          <p:nvPr/>
        </p:nvSpPr>
        <p:spPr>
          <a:xfrm>
            <a:off x="5056882" y="2621092"/>
            <a:ext cx="1260000" cy="435959"/>
          </a:xfrm>
          <a:prstGeom prst="roundRect">
            <a:avLst>
              <a:gd name="adj" fmla="val 4672"/>
            </a:avLst>
          </a:prstGeom>
          <a:solidFill>
            <a:srgbClr val="2DB7B9"/>
          </a:solidFill>
          <a:ln w="6350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804919" fontAlgn="base"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en-US" altLang="ko-KR" sz="1100" spc="-8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To-Be Scenario</a:t>
            </a:r>
            <a:endParaRPr kumimoji="1" lang="ko-KR" altLang="en-US" sz="1100" spc="-80" dirty="0">
              <a:ln>
                <a:solidFill>
                  <a:srgbClr val="9CEBF6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모서리가 둥근 직사각형 3">
            <a:extLst>
              <a:ext uri="{FF2B5EF4-FFF2-40B4-BE49-F238E27FC236}">
                <a16:creationId xmlns:a16="http://schemas.microsoft.com/office/drawing/2014/main" id="{43E9D885-2F59-9CA2-149B-66D08248F07C}"/>
              </a:ext>
            </a:extLst>
          </p:cNvPr>
          <p:cNvSpPr/>
          <p:nvPr/>
        </p:nvSpPr>
        <p:spPr>
          <a:xfrm>
            <a:off x="6513464" y="2621092"/>
            <a:ext cx="1260000" cy="435959"/>
          </a:xfrm>
          <a:prstGeom prst="roundRect">
            <a:avLst>
              <a:gd name="adj" fmla="val 4672"/>
            </a:avLst>
          </a:prstGeom>
          <a:solidFill>
            <a:srgbClr val="2DB7B9"/>
          </a:solidFill>
          <a:ln w="6350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804919" fontAlgn="base"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en-US" altLang="ko-KR" sz="1100" spc="-8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Wow Service</a:t>
            </a:r>
            <a:endParaRPr kumimoji="1" lang="ko-KR" altLang="en-US" sz="1100" spc="-80" dirty="0">
              <a:ln>
                <a:solidFill>
                  <a:srgbClr val="9CEBF6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모서리가 둥근 직사각형 3">
            <a:extLst>
              <a:ext uri="{FF2B5EF4-FFF2-40B4-BE49-F238E27FC236}">
                <a16:creationId xmlns:a16="http://schemas.microsoft.com/office/drawing/2014/main" id="{D103B47F-ED9B-1AA0-A746-4CC01E04CF78}"/>
              </a:ext>
            </a:extLst>
          </p:cNvPr>
          <p:cNvSpPr/>
          <p:nvPr/>
        </p:nvSpPr>
        <p:spPr>
          <a:xfrm>
            <a:off x="7970044" y="2621092"/>
            <a:ext cx="1260000" cy="435959"/>
          </a:xfrm>
          <a:prstGeom prst="roundRect">
            <a:avLst>
              <a:gd name="adj" fmla="val 4672"/>
            </a:avLst>
          </a:prstGeom>
          <a:solidFill>
            <a:srgbClr val="2DB7B9"/>
          </a:solidFill>
          <a:ln w="6350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algn="ctr" defTabSz="804919" fontAlgn="base"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kumimoji="1" lang="en-US" altLang="ko-KR" sz="1100" spc="-80" dirty="0">
                <a:ln>
                  <a:solidFill>
                    <a:srgbClr val="9CEBF6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Prototype</a:t>
            </a:r>
            <a:endParaRPr kumimoji="1" lang="ko-KR" altLang="en-US" sz="1100" spc="-80" dirty="0">
              <a:ln>
                <a:solidFill>
                  <a:srgbClr val="9CEBF6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4" name="직선 연결선 110">
            <a:extLst>
              <a:ext uri="{FF2B5EF4-FFF2-40B4-BE49-F238E27FC236}">
                <a16:creationId xmlns:a16="http://schemas.microsoft.com/office/drawing/2014/main" id="{6ED22314-0887-D7E5-CAF7-CB8458C71C09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1947136" y="2839072"/>
            <a:ext cx="19658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129">
            <a:extLst>
              <a:ext uri="{FF2B5EF4-FFF2-40B4-BE49-F238E27FC236}">
                <a16:creationId xmlns:a16="http://schemas.microsoft.com/office/drawing/2014/main" id="{66556C49-D7EA-CEED-B2FC-CD0F04E28D6A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3403718" y="2839072"/>
            <a:ext cx="19658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132">
            <a:extLst>
              <a:ext uri="{FF2B5EF4-FFF2-40B4-BE49-F238E27FC236}">
                <a16:creationId xmlns:a16="http://schemas.microsoft.com/office/drawing/2014/main" id="{85C6B241-B3E7-C331-2469-5721233EC87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860300" y="2839072"/>
            <a:ext cx="19658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135">
            <a:extLst>
              <a:ext uri="{FF2B5EF4-FFF2-40B4-BE49-F238E27FC236}">
                <a16:creationId xmlns:a16="http://schemas.microsoft.com/office/drawing/2014/main" id="{165587A9-B440-277B-CC19-C2D4E3E23FF3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6316882" y="2839072"/>
            <a:ext cx="19658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138">
            <a:extLst>
              <a:ext uri="{FF2B5EF4-FFF2-40B4-BE49-F238E27FC236}">
                <a16:creationId xmlns:a16="http://schemas.microsoft.com/office/drawing/2014/main" id="{10FE9F18-4B19-E3F7-67E2-CB2E3CE79913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773464" y="2839072"/>
            <a:ext cx="1965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FD5C74B-4599-7BD9-293F-0CA6E742C949}"/>
              </a:ext>
            </a:extLst>
          </p:cNvPr>
          <p:cNvSpPr txBox="1"/>
          <p:nvPr/>
        </p:nvSpPr>
        <p:spPr bwMode="gray">
          <a:xfrm>
            <a:off x="687136" y="3058467"/>
            <a:ext cx="1260000" cy="15922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1161" lvl="1" indent="-81161" defTabSz="914217" eaLnBrk="0" hangingPunct="0">
              <a:spcAft>
                <a:spcPts val="6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/>
            </a:pP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데이터 활용을 위해 사용자가 느끼는 불편 이해</a:t>
            </a: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  <a:p>
            <a:pPr marL="81161" lvl="1" indent="-81161" defTabSz="914217" eaLnBrk="0" hangingPunct="0">
              <a:spcAft>
                <a:spcPts val="6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/>
            </a:pP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기술</a:t>
            </a: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역량</a:t>
            </a: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조직에 대한 제약 이해</a:t>
            </a: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DA4A6F-6777-9B81-8DE9-2AE340B8F2E0}"/>
              </a:ext>
            </a:extLst>
          </p:cNvPr>
          <p:cNvSpPr txBox="1"/>
          <p:nvPr/>
        </p:nvSpPr>
        <p:spPr bwMode="gray">
          <a:xfrm>
            <a:off x="2141482" y="3058467"/>
            <a:ext cx="1260000" cy="15922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1161" lvl="1" indent="-81161" defTabSz="914217" eaLnBrk="0" hangingPunct="0">
              <a:spcAft>
                <a:spcPts val="6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/>
            </a:pP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사용자 이해를 기반으로 </a:t>
            </a: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As-Is 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데이터 관리 및 탐색</a:t>
            </a: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활용 경험 체험 </a:t>
            </a: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ED83D-B7B1-8FE8-A0F7-2ACA056E5C04}"/>
              </a:ext>
            </a:extLst>
          </p:cNvPr>
          <p:cNvSpPr txBox="1"/>
          <p:nvPr/>
        </p:nvSpPr>
        <p:spPr bwMode="gray">
          <a:xfrm>
            <a:off x="3595828" y="3058467"/>
            <a:ext cx="1260000" cy="15922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1161" lvl="1" indent="-81161" defTabSz="914217" eaLnBrk="0" hangingPunct="0">
              <a:spcAft>
                <a:spcPts val="6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/>
            </a:pP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As-Is Scenario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를 통해 파악한 목표 및 방향성을 기반으로 브레인 스토밍</a:t>
            </a: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스토리보드 등을 통해 아이디어 구성</a:t>
            </a: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E4CF9A-0631-9C87-9C7A-2C2D36428822}"/>
              </a:ext>
            </a:extLst>
          </p:cNvPr>
          <p:cNvSpPr txBox="1"/>
          <p:nvPr/>
        </p:nvSpPr>
        <p:spPr bwMode="gray">
          <a:xfrm>
            <a:off x="5050174" y="3058467"/>
            <a:ext cx="1260000" cy="15922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1161" lvl="1" indent="-81161" defTabSz="914217" eaLnBrk="0" hangingPunct="0">
              <a:spcAft>
                <a:spcPts val="6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/>
            </a:pP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목표 및 방향성에 부합하는 </a:t>
            </a: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To-Be 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사용자 경험 과정 설계</a:t>
            </a: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  <a:p>
            <a:pPr marL="0" lvl="1" defTabSz="914217" eaLnBrk="0" hangingPunct="0">
              <a:spcAft>
                <a:spcPts val="6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/>
            </a:pP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59764-F2B6-B8B8-D89C-D83A220CAEDA}"/>
              </a:ext>
            </a:extLst>
          </p:cNvPr>
          <p:cNvSpPr txBox="1"/>
          <p:nvPr/>
        </p:nvSpPr>
        <p:spPr bwMode="gray">
          <a:xfrm>
            <a:off x="6504520" y="3058467"/>
            <a:ext cx="1260000" cy="15922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1161" lvl="1" indent="-81161" defTabSz="914217" eaLnBrk="0" hangingPunct="0">
              <a:spcAft>
                <a:spcPts val="6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/>
            </a:pP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To-Be 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사용자 경험 제공을 위한 플랫폼 기능 서비스 도출 </a:t>
            </a: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72D6F8-0B45-FE7D-E3FB-1B67940C04D5}"/>
              </a:ext>
            </a:extLst>
          </p:cNvPr>
          <p:cNvSpPr txBox="1"/>
          <p:nvPr/>
        </p:nvSpPr>
        <p:spPr bwMode="gray">
          <a:xfrm>
            <a:off x="7958864" y="3058467"/>
            <a:ext cx="1260000" cy="15922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81161" lvl="1" indent="-81161" defTabSz="914217" eaLnBrk="0" hangingPunct="0">
              <a:spcAft>
                <a:spcPts val="6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/>
            </a:pP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UX Design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을 통해 플랫폼 기능 설계 구체화</a:t>
            </a: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  <a:p>
            <a:pPr marL="81161" lvl="1" indent="-81161" defTabSz="914217" eaLnBrk="0" hangingPunct="0">
              <a:spcAft>
                <a:spcPts val="6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/>
            </a:pP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UX Design 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결과를 </a:t>
            </a: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Walk-Through 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형태로 </a:t>
            </a: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Test 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진행</a:t>
            </a: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  <a:p>
            <a:pPr marL="81161" lvl="1" indent="-81161" defTabSz="914217" eaLnBrk="0" hangingPunct="0">
              <a:spcAft>
                <a:spcPts val="6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/>
            </a:pP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사용자 피드백을 바탕으로 보완</a:t>
            </a: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6683" y="4816389"/>
            <a:ext cx="469213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pPr algn="r"/>
            <a:r>
              <a:rPr lang="en-US" altLang="ko-KR" sz="1100" dirty="0">
                <a:latin typeface="+mj-ea"/>
                <a:ea typeface="+mj-ea"/>
              </a:rPr>
              <a:t>Input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1267" y="5784204"/>
            <a:ext cx="584629" cy="2419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pPr algn="r"/>
            <a:r>
              <a:rPr lang="en-US" altLang="ko-KR" sz="1100" dirty="0">
                <a:latin typeface="+mj-ea"/>
                <a:ea typeface="+mj-ea"/>
              </a:rPr>
              <a:t>Output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DA4A6F-6777-9B81-8DE9-2AE340B8F2E0}"/>
              </a:ext>
            </a:extLst>
          </p:cNvPr>
          <p:cNvSpPr txBox="1"/>
          <p:nvPr/>
        </p:nvSpPr>
        <p:spPr bwMode="gray">
          <a:xfrm>
            <a:off x="881482" y="4749277"/>
            <a:ext cx="2412000" cy="684000"/>
          </a:xfrm>
          <a:prstGeom prst="rect">
            <a:avLst/>
          </a:prstGeom>
          <a:gradFill>
            <a:gsLst>
              <a:gs pos="53000">
                <a:schemeClr val="bg1"/>
              </a:gs>
              <a:gs pos="100000">
                <a:srgbClr val="F0F0F0"/>
              </a:gs>
            </a:gsLst>
            <a:lin ang="5400000" scaled="0"/>
          </a:gra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dist="12700" dir="5400000" algn="t" rotWithShape="0">
              <a:srgbClr val="0070C0">
                <a:alpha val="72000"/>
              </a:srgbClr>
            </a:outerShdw>
          </a:effectLst>
        </p:spPr>
        <p:txBody>
          <a:bodyPr lIns="72000" tIns="36000" rIns="72000" bIns="36000" rtlCol="0" anchor="ctr" anchorCtr="0"/>
          <a:lstStyle>
            <a:defPPr>
              <a:defRPr lang="en-US"/>
            </a:defPPr>
            <a:lvl1pPr indent="-180975" algn="ctr" defTabSz="1066965">
              <a:buClr>
                <a:srgbClr val="969696"/>
              </a:buClr>
              <a:buSzPts val="800"/>
              <a:defRPr sz="110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Medium" pitchFamily="50" charset="-127"/>
              </a:defRPr>
            </a:lvl1pPr>
          </a:lstStyle>
          <a:p>
            <a:pPr marL="81161" lvl="1" indent="-81161" defTabSz="914217" eaLnBrk="0" hangingPunct="0">
              <a:spcAft>
                <a:spcPts val="3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</a:pP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관리자 기반 포털 기능 상세 구성도</a:t>
            </a: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  <a:p>
            <a:pPr marL="81161" lvl="1" indent="-81161" defTabSz="914217" eaLnBrk="0" hangingPunct="0">
              <a:spcAft>
                <a:spcPts val="3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</a:pP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솔루션 활용 경험</a:t>
            </a: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또는 교육을 통한 경험</a:t>
            </a:r>
            <a:r>
              <a:rPr lang="en-US" altLang="ko-KR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)</a:t>
            </a:r>
          </a:p>
          <a:p>
            <a:pPr marL="81161" lvl="1" indent="-81161" defTabSz="914217" eaLnBrk="0" hangingPunct="0">
              <a:spcAft>
                <a:spcPts val="3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</a:pPr>
            <a:r>
              <a:rPr lang="ko-KR" altLang="en-US" sz="100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rPr>
              <a:t>현 데이터 활용 환경에 대한 불편함 등</a:t>
            </a:r>
            <a:endParaRPr lang="en-US" altLang="ko-KR" sz="1000" dirty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4D4D4D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DA4A6F-6777-9B81-8DE9-2AE340B8F2E0}"/>
              </a:ext>
            </a:extLst>
          </p:cNvPr>
          <p:cNvSpPr txBox="1"/>
          <p:nvPr/>
        </p:nvSpPr>
        <p:spPr bwMode="gray">
          <a:xfrm>
            <a:off x="881482" y="5717092"/>
            <a:ext cx="2412000" cy="684000"/>
          </a:xfrm>
          <a:prstGeom prst="rect">
            <a:avLst/>
          </a:prstGeom>
          <a:gradFill>
            <a:gsLst>
              <a:gs pos="53000">
                <a:schemeClr val="bg1"/>
              </a:gs>
              <a:gs pos="100000">
                <a:srgbClr val="F0F0F0"/>
              </a:gs>
            </a:gsLst>
            <a:lin ang="5400000" scaled="0"/>
          </a:gra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dist="12700" dir="5400000" algn="t" rotWithShape="0">
              <a:srgbClr val="0070C0">
                <a:alpha val="72000"/>
              </a:srgbClr>
            </a:outerShdw>
          </a:effectLst>
        </p:spPr>
        <p:txBody>
          <a:bodyPr lIns="72000" tIns="36000" rIns="72000" bIns="36000" rtlCol="0" anchor="ctr" anchorCtr="0"/>
          <a:lstStyle>
            <a:defPPr>
              <a:defRPr lang="en-US"/>
            </a:defPPr>
            <a:lvl1pPr indent="-180975" algn="ctr" defTabSz="1066965">
              <a:buClr>
                <a:srgbClr val="969696"/>
              </a:buClr>
              <a:buSzPts val="800"/>
              <a:defRPr sz="110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Medium" pitchFamily="50" charset="-127"/>
              </a:defRPr>
            </a:lvl1pPr>
            <a:lvl2pPr marL="81161" lvl="1" indent="-81161" defTabSz="914217" eaLnBrk="0" hangingPunct="0">
              <a:spcAft>
                <a:spcPts val="3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 sz="100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defRPr>
            </a:lvl2pPr>
          </a:lstStyle>
          <a:p>
            <a:pPr lvl="1"/>
            <a:r>
              <a:rPr lang="ko-KR" altLang="en-US" dirty="0"/>
              <a:t>사용자 경험과 솔루션 기능 간 </a:t>
            </a:r>
            <a:r>
              <a:rPr lang="en-US" altLang="ko-KR" dirty="0"/>
              <a:t>Fit/Gap</a:t>
            </a:r>
          </a:p>
          <a:p>
            <a:pPr lvl="1"/>
            <a:r>
              <a:rPr lang="ko-KR" altLang="en-US" dirty="0"/>
              <a:t>현 활용 환경상의 불편함에 대한 원인 파악</a:t>
            </a:r>
            <a:endParaRPr lang="en-US" altLang="ko-KR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DA4A6F-6777-9B81-8DE9-2AE340B8F2E0}"/>
              </a:ext>
            </a:extLst>
          </p:cNvPr>
          <p:cNvSpPr txBox="1"/>
          <p:nvPr/>
        </p:nvSpPr>
        <p:spPr bwMode="gray">
          <a:xfrm>
            <a:off x="3764276" y="4749277"/>
            <a:ext cx="2412000" cy="684000"/>
          </a:xfrm>
          <a:prstGeom prst="rect">
            <a:avLst/>
          </a:prstGeom>
          <a:gradFill>
            <a:gsLst>
              <a:gs pos="53000">
                <a:schemeClr val="bg1"/>
              </a:gs>
              <a:gs pos="100000">
                <a:srgbClr val="F0F0F0"/>
              </a:gs>
            </a:gsLst>
            <a:lin ang="5400000" scaled="0"/>
          </a:gra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dist="12700" dir="5400000" algn="t" rotWithShape="0">
              <a:srgbClr val="0070C0">
                <a:alpha val="72000"/>
              </a:srgbClr>
            </a:outerShdw>
          </a:effectLst>
        </p:spPr>
        <p:txBody>
          <a:bodyPr lIns="72000" tIns="36000" rIns="72000" bIns="36000" rtlCol="0" anchor="ctr" anchorCtr="0"/>
          <a:lstStyle>
            <a:defPPr>
              <a:defRPr lang="en-US"/>
            </a:defPPr>
            <a:lvl1pPr indent="-180975" algn="ctr" defTabSz="1066965">
              <a:buClr>
                <a:srgbClr val="969696"/>
              </a:buClr>
              <a:buSzPts val="800"/>
              <a:defRPr sz="110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Medium" pitchFamily="50" charset="-127"/>
              </a:defRPr>
            </a:lvl1pPr>
            <a:lvl2pPr marL="81161" lvl="1" indent="-81161" defTabSz="914217" eaLnBrk="0" hangingPunct="0">
              <a:spcAft>
                <a:spcPts val="3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 sz="100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defRPr>
            </a:lvl2pPr>
          </a:lstStyle>
          <a:p>
            <a:pPr lvl="1"/>
            <a:r>
              <a:rPr lang="ko-KR" altLang="en-US" dirty="0"/>
              <a:t>사용자 경험과 솔루션 기능 간 </a:t>
            </a:r>
            <a:r>
              <a:rPr lang="en-US" altLang="ko-KR" dirty="0"/>
              <a:t>Fit/Gap</a:t>
            </a:r>
          </a:p>
          <a:p>
            <a:pPr lvl="1"/>
            <a:r>
              <a:rPr lang="ko-KR" altLang="en-US" dirty="0"/>
              <a:t>현 활용 환경상의 불편함에 대한 원인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DA4A6F-6777-9B81-8DE9-2AE340B8F2E0}"/>
              </a:ext>
            </a:extLst>
          </p:cNvPr>
          <p:cNvSpPr txBox="1"/>
          <p:nvPr/>
        </p:nvSpPr>
        <p:spPr bwMode="gray">
          <a:xfrm>
            <a:off x="3764276" y="5717092"/>
            <a:ext cx="2412000" cy="684000"/>
          </a:xfrm>
          <a:prstGeom prst="rect">
            <a:avLst/>
          </a:prstGeom>
          <a:gradFill>
            <a:gsLst>
              <a:gs pos="53000">
                <a:schemeClr val="bg1"/>
              </a:gs>
              <a:gs pos="100000">
                <a:srgbClr val="F0F0F0"/>
              </a:gs>
            </a:gsLst>
            <a:lin ang="5400000" scaled="0"/>
          </a:gra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dist="12700" dir="5400000" algn="t" rotWithShape="0">
              <a:srgbClr val="0070C0">
                <a:alpha val="72000"/>
              </a:srgbClr>
            </a:outerShdw>
          </a:effectLst>
        </p:spPr>
        <p:txBody>
          <a:bodyPr lIns="72000" tIns="36000" rIns="72000" bIns="36000" rtlCol="0" anchor="ctr" anchorCtr="0"/>
          <a:lstStyle>
            <a:defPPr>
              <a:defRPr lang="en-US"/>
            </a:defPPr>
            <a:lvl1pPr indent="-180975" algn="ctr" defTabSz="1066965">
              <a:buClr>
                <a:srgbClr val="969696"/>
              </a:buClr>
              <a:buSzPts val="800"/>
              <a:defRPr sz="110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Medium" pitchFamily="50" charset="-127"/>
              </a:defRPr>
            </a:lvl1pPr>
            <a:lvl2pPr marL="81161" lvl="1" indent="-81161" defTabSz="914217" eaLnBrk="0" hangingPunct="0">
              <a:spcAft>
                <a:spcPts val="3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 sz="100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defRPr>
            </a:lvl2pPr>
          </a:lstStyle>
          <a:p>
            <a:pPr lvl="1"/>
            <a:r>
              <a:rPr lang="en-US" altLang="ko-KR" dirty="0"/>
              <a:t>Fit/Gap</a:t>
            </a:r>
            <a:r>
              <a:rPr lang="ko-KR" altLang="en-US" dirty="0"/>
              <a:t>과 원인을 해소하기 위한 요구사항 정의</a:t>
            </a:r>
            <a:r>
              <a:rPr lang="en-US" altLang="ko-KR" dirty="0"/>
              <a:t>(AS-IS </a:t>
            </a:r>
            <a:r>
              <a:rPr lang="ko-KR" altLang="en-US" dirty="0"/>
              <a:t>변경 요구사항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신규 기능 요건 도출</a:t>
            </a:r>
            <a:endParaRPr lang="en-US" altLang="ko-K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DA4A6F-6777-9B81-8DE9-2AE340B8F2E0}"/>
              </a:ext>
            </a:extLst>
          </p:cNvPr>
          <p:cNvSpPr txBox="1"/>
          <p:nvPr/>
        </p:nvSpPr>
        <p:spPr bwMode="gray">
          <a:xfrm>
            <a:off x="6513464" y="4749277"/>
            <a:ext cx="2705400" cy="684000"/>
          </a:xfrm>
          <a:prstGeom prst="rect">
            <a:avLst/>
          </a:prstGeom>
          <a:gradFill>
            <a:gsLst>
              <a:gs pos="53000">
                <a:schemeClr val="bg1"/>
              </a:gs>
              <a:gs pos="100000">
                <a:srgbClr val="F0F0F0"/>
              </a:gs>
            </a:gsLst>
            <a:lin ang="5400000" scaled="0"/>
          </a:gra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dist="12700" dir="5400000" algn="t" rotWithShape="0">
              <a:srgbClr val="0070C0">
                <a:alpha val="72000"/>
              </a:srgbClr>
            </a:outerShdw>
          </a:effectLst>
        </p:spPr>
        <p:txBody>
          <a:bodyPr lIns="72000" tIns="36000" rIns="72000" bIns="36000" rtlCol="0" anchor="ctr" anchorCtr="0"/>
          <a:lstStyle>
            <a:defPPr>
              <a:defRPr lang="en-US"/>
            </a:defPPr>
            <a:lvl1pPr indent="-180975" algn="ctr" defTabSz="1066965">
              <a:buClr>
                <a:srgbClr val="969696"/>
              </a:buClr>
              <a:buSzPts val="800"/>
              <a:defRPr sz="110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Medium" pitchFamily="50" charset="-127"/>
              </a:defRPr>
            </a:lvl1pPr>
            <a:lvl2pPr marL="81161" lvl="1" indent="-81161" defTabSz="914217" eaLnBrk="0" hangingPunct="0">
              <a:spcAft>
                <a:spcPts val="3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 sz="100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defRPr>
            </a:lvl2pPr>
          </a:lstStyle>
          <a:p>
            <a:pPr lvl="1"/>
            <a:r>
              <a:rPr lang="en-US" altLang="ko-KR" dirty="0"/>
              <a:t>AS-IS </a:t>
            </a:r>
            <a:r>
              <a:rPr lang="ko-KR" altLang="en-US" dirty="0"/>
              <a:t>변경 요구사항</a:t>
            </a:r>
          </a:p>
          <a:p>
            <a:pPr lvl="1"/>
            <a:r>
              <a:rPr lang="ko-KR" altLang="en-US" dirty="0"/>
              <a:t>신규 기능 요건</a:t>
            </a:r>
            <a:endParaRPr lang="en-US" altLang="ko-K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DA4A6F-6777-9B81-8DE9-2AE340B8F2E0}"/>
              </a:ext>
            </a:extLst>
          </p:cNvPr>
          <p:cNvSpPr txBox="1"/>
          <p:nvPr/>
        </p:nvSpPr>
        <p:spPr bwMode="gray">
          <a:xfrm>
            <a:off x="6513464" y="5717092"/>
            <a:ext cx="2705400" cy="684000"/>
          </a:xfrm>
          <a:prstGeom prst="rect">
            <a:avLst/>
          </a:prstGeom>
          <a:gradFill>
            <a:gsLst>
              <a:gs pos="53000">
                <a:schemeClr val="bg1"/>
              </a:gs>
              <a:gs pos="100000">
                <a:srgbClr val="F0F0F0"/>
              </a:gs>
            </a:gsLst>
            <a:lin ang="5400000" scaled="0"/>
          </a:gra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dist="12700" dir="5400000" algn="t" rotWithShape="0">
              <a:srgbClr val="0070C0">
                <a:alpha val="72000"/>
              </a:srgbClr>
            </a:outerShdw>
          </a:effectLst>
        </p:spPr>
        <p:txBody>
          <a:bodyPr lIns="72000" tIns="36000" rIns="72000" bIns="36000" rtlCol="0" anchor="ctr" anchorCtr="0"/>
          <a:lstStyle>
            <a:defPPr>
              <a:defRPr lang="en-US"/>
            </a:defPPr>
            <a:lvl1pPr indent="-180975" algn="ctr" defTabSz="1066965">
              <a:buClr>
                <a:srgbClr val="969696"/>
              </a:buClr>
              <a:buSzPts val="800"/>
              <a:defRPr sz="110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돋움체 Medium" pitchFamily="50" charset="-127"/>
              </a:defRPr>
            </a:lvl1pPr>
            <a:lvl2pPr marL="81161" lvl="1" indent="-81161" defTabSz="914217" eaLnBrk="0" hangingPunct="0">
              <a:spcAft>
                <a:spcPts val="30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Arial" pitchFamily="34" charset="0"/>
              <a:buChar char="•"/>
              <a:tabLst>
                <a:tab pos="458483" algn="l"/>
                <a:tab pos="916967" algn="l"/>
                <a:tab pos="1378298" algn="l"/>
                <a:tab pos="1836782" algn="l"/>
                <a:tab pos="2295265" algn="l"/>
                <a:tab pos="2755172" algn="l"/>
                <a:tab pos="3213656" algn="l"/>
                <a:tab pos="3673562" algn="l"/>
                <a:tab pos="4133470" algn="l"/>
                <a:tab pos="4591953" algn="l"/>
                <a:tab pos="5051860" algn="l"/>
                <a:tab pos="5970252" algn="l"/>
                <a:tab pos="6430158" algn="l"/>
                <a:tab pos="6888642" algn="l"/>
                <a:tab pos="7347125" algn="l"/>
                <a:tab pos="7807032" algn="l"/>
                <a:tab pos="8266939" algn="l"/>
                <a:tab pos="8725423" algn="l"/>
                <a:tab pos="9185331" algn="l"/>
                <a:tab pos="9643814" algn="l"/>
                <a:tab pos="10103721" algn="l"/>
                <a:tab pos="10563628" algn="l"/>
                <a:tab pos="11022112" algn="l"/>
                <a:tab pos="11482018" algn="l"/>
                <a:tab pos="11940501" algn="l"/>
                <a:tab pos="12398986" algn="l"/>
                <a:tab pos="12860316" algn="l"/>
                <a:tab pos="13318800" algn="l"/>
                <a:tab pos="13777283" algn="l"/>
                <a:tab pos="14237191" algn="l"/>
                <a:tab pos="14695674" algn="l"/>
              </a:tabLst>
              <a:defRPr sz="100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</a:defRPr>
            </a:lvl2pPr>
          </a:lstStyle>
          <a:p>
            <a:pPr lvl="1"/>
            <a:r>
              <a:rPr lang="ko-KR" altLang="en-US" dirty="0"/>
              <a:t>관리자 포털 커스터마이징 기능 구성 및 적용</a:t>
            </a:r>
            <a:endParaRPr lang="en-US" altLang="ko-KR" dirty="0"/>
          </a:p>
          <a:p>
            <a:pPr lvl="1"/>
            <a:r>
              <a:rPr lang="ko-KR" altLang="en-US" dirty="0"/>
              <a:t>사용자 관점 포털 </a:t>
            </a:r>
            <a:r>
              <a:rPr lang="en-US" altLang="ko-KR" dirty="0"/>
              <a:t>UX </a:t>
            </a:r>
            <a:r>
              <a:rPr lang="ko-KR" altLang="en-US" dirty="0"/>
              <a:t>디자인 설계 및 확정</a:t>
            </a:r>
            <a:endParaRPr lang="en-US" altLang="ko-KR" dirty="0"/>
          </a:p>
          <a:p>
            <a:pPr lvl="1"/>
            <a:r>
              <a:rPr lang="en-US" altLang="ko-KR" dirty="0"/>
              <a:t>Biz. </a:t>
            </a:r>
            <a:r>
              <a:rPr lang="ko-KR" altLang="en-US" dirty="0"/>
              <a:t>메타 기능 요건 확정 및 적용</a:t>
            </a:r>
            <a:endParaRPr lang="en-US" altLang="ko-KR" dirty="0"/>
          </a:p>
        </p:txBody>
      </p:sp>
      <p:cxnSp>
        <p:nvCxnSpPr>
          <p:cNvPr id="75" name="Elbow Connector 74"/>
          <p:cNvCxnSpPr>
            <a:stCxn id="70" idx="3"/>
            <a:endCxn id="71" idx="1"/>
          </p:cNvCxnSpPr>
          <p:nvPr/>
        </p:nvCxnSpPr>
        <p:spPr>
          <a:xfrm flipV="1">
            <a:off x="3293482" y="5091277"/>
            <a:ext cx="470794" cy="96781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2" idx="3"/>
            <a:endCxn id="73" idx="1"/>
          </p:cNvCxnSpPr>
          <p:nvPr/>
        </p:nvCxnSpPr>
        <p:spPr>
          <a:xfrm flipV="1">
            <a:off x="6176276" y="5091277"/>
            <a:ext cx="337188" cy="96781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44"/>
          <p:cNvCxnSpPr>
            <a:stCxn id="71" idx="2"/>
            <a:endCxn id="72" idx="0"/>
          </p:cNvCxnSpPr>
          <p:nvPr/>
        </p:nvCxnSpPr>
        <p:spPr>
          <a:xfrm>
            <a:off x="4970276" y="5433277"/>
            <a:ext cx="0" cy="283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44"/>
          <p:cNvCxnSpPr>
            <a:stCxn id="73" idx="2"/>
            <a:endCxn id="74" idx="0"/>
          </p:cNvCxnSpPr>
          <p:nvPr/>
        </p:nvCxnSpPr>
        <p:spPr>
          <a:xfrm>
            <a:off x="7866164" y="5433277"/>
            <a:ext cx="0" cy="283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44"/>
          <p:cNvCxnSpPr>
            <a:stCxn id="69" idx="2"/>
            <a:endCxn id="70" idx="0"/>
          </p:cNvCxnSpPr>
          <p:nvPr/>
        </p:nvCxnSpPr>
        <p:spPr>
          <a:xfrm>
            <a:off x="2087482" y="5433277"/>
            <a:ext cx="0" cy="283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7136" y="1675921"/>
            <a:ext cx="8542908" cy="28814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디자인 씽킹 워크샵 기반 포털 상세 설계 방안</a:t>
            </a:r>
          </a:p>
        </p:txBody>
      </p:sp>
      <p:sp>
        <p:nvSpPr>
          <p:cNvPr id="2" name="제목 16">
            <a:extLst>
              <a:ext uri="{FF2B5EF4-FFF2-40B4-BE49-F238E27FC236}">
                <a16:creationId xmlns:a16="http://schemas.microsoft.com/office/drawing/2014/main" id="{A8473473-9F74-7D54-9AD8-79E029E7D1B7}"/>
              </a:ext>
            </a:extLst>
          </p:cNvPr>
          <p:cNvSpPr txBox="1">
            <a:spLocks/>
          </p:cNvSpPr>
          <p:nvPr/>
        </p:nvSpPr>
        <p:spPr bwMode="gray">
          <a:xfrm>
            <a:off x="283784" y="546807"/>
            <a:ext cx="5302800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en-US" altLang="ko-KR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Design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Thinking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Workshop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 기반 포털 설계 방안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3374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84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3418971E-BF30-564E-CFE9-AB3C7248231C}"/>
              </a:ext>
            </a:extLst>
          </p:cNvPr>
          <p:cNvSpPr txBox="1">
            <a:spLocks/>
          </p:cNvSpPr>
          <p:nvPr/>
        </p:nvSpPr>
        <p:spPr bwMode="gray">
          <a:xfrm>
            <a:off x="283784" y="546807"/>
            <a:ext cx="5302800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en-US" altLang="ko-KR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Design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Thinking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Workshop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 진행 방안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3374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F1B9ADD5-7863-E30A-25E6-489A2FD3D595}"/>
              </a:ext>
            </a:extLst>
          </p:cNvPr>
          <p:cNvSpPr/>
          <p:nvPr/>
        </p:nvSpPr>
        <p:spPr bwMode="gray">
          <a:xfrm>
            <a:off x="1406769" y="1887417"/>
            <a:ext cx="2825262" cy="973015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이해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90695AC-E2CE-B105-D4C5-AF4A71688506}"/>
              </a:ext>
            </a:extLst>
          </p:cNvPr>
          <p:cNvSpPr/>
          <p:nvPr/>
        </p:nvSpPr>
        <p:spPr bwMode="gray">
          <a:xfrm>
            <a:off x="3991708" y="1887417"/>
            <a:ext cx="2825262" cy="973015"/>
          </a:xfrm>
          <a:prstGeom prst="chevron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기회 영역 정의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CE3F60E-A9CD-4F3D-165D-37A0FBA49617}"/>
              </a:ext>
            </a:extLst>
          </p:cNvPr>
          <p:cNvSpPr/>
          <p:nvPr/>
        </p:nvSpPr>
        <p:spPr bwMode="gray">
          <a:xfrm>
            <a:off x="6576647" y="1887416"/>
            <a:ext cx="2825262" cy="973015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TO-BE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경험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8D253-A9C2-D528-8A3F-993161A3C594}"/>
              </a:ext>
            </a:extLst>
          </p:cNvPr>
          <p:cNvSpPr txBox="1"/>
          <p:nvPr/>
        </p:nvSpPr>
        <p:spPr>
          <a:xfrm>
            <a:off x="399500" y="1887416"/>
            <a:ext cx="498067" cy="31892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0F7C9-7374-B235-042B-1A7F34B7B8D7}"/>
              </a:ext>
            </a:extLst>
          </p:cNvPr>
          <p:cNvSpPr txBox="1"/>
          <p:nvPr/>
        </p:nvSpPr>
        <p:spPr>
          <a:xfrm>
            <a:off x="399500" y="3035078"/>
            <a:ext cx="908436" cy="31892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단계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96A65-D613-B2B7-7246-3290D4FDF03C}"/>
              </a:ext>
            </a:extLst>
          </p:cNvPr>
          <p:cNvSpPr txBox="1"/>
          <p:nvPr/>
        </p:nvSpPr>
        <p:spPr>
          <a:xfrm>
            <a:off x="399500" y="4274180"/>
            <a:ext cx="908436" cy="31892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참여 조직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B4721-9E86-EC26-8C81-D15AE8657CEF}"/>
              </a:ext>
            </a:extLst>
          </p:cNvPr>
          <p:cNvSpPr txBox="1"/>
          <p:nvPr/>
        </p:nvSpPr>
        <p:spPr>
          <a:xfrm>
            <a:off x="399500" y="5639860"/>
            <a:ext cx="908436" cy="31892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lIns="72000" tIns="36000" rIns="72000" bIns="36000" rtlCol="0" anchor="ctr" anchorCtr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진행 방안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E014F-B154-0721-866B-C201C5BD2D2D}"/>
              </a:ext>
            </a:extLst>
          </p:cNvPr>
          <p:cNvSpPr txBox="1"/>
          <p:nvPr/>
        </p:nvSpPr>
        <p:spPr>
          <a:xfrm>
            <a:off x="1406769" y="3035078"/>
            <a:ext cx="2584939" cy="106528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포털에 대한 방향성 공유 및 현재 환경에 대한 분석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3538" lvl="1" indent="-1873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목표의 명확화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3538" lvl="1" indent="-18732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현황에 대한 정확한 이해를 통한 문제의 원인 파악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F898C-E296-6F03-C1E1-0377B170DEEB}"/>
              </a:ext>
            </a:extLst>
          </p:cNvPr>
          <p:cNvSpPr txBox="1"/>
          <p:nvPr/>
        </p:nvSpPr>
        <p:spPr>
          <a:xfrm>
            <a:off x="1406769" y="4274180"/>
            <a:ext cx="2584939" cy="65747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거버넌스 팀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포털 운영 관점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팀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솔루션영역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: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솔루션 설계 관점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85BFB-E1C5-1EBF-0D41-ED41FA50D974}"/>
              </a:ext>
            </a:extLst>
          </p:cNvPr>
          <p:cNvSpPr txBox="1"/>
          <p:nvPr/>
        </p:nvSpPr>
        <p:spPr>
          <a:xfrm>
            <a:off x="1406768" y="5639860"/>
            <a:ext cx="2584939" cy="7036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Agenda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중심 브레인스토밍 미팅을 통한 목표 달성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10/26 ~ 10/27)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6EBB3-41E1-ED07-8D05-F75B8833C73F}"/>
              </a:ext>
            </a:extLst>
          </p:cNvPr>
          <p:cNvSpPr txBox="1"/>
          <p:nvPr/>
        </p:nvSpPr>
        <p:spPr>
          <a:xfrm>
            <a:off x="4044461" y="3035078"/>
            <a:ext cx="2584939" cy="110375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요구사항 정의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3538" lvl="1" indent="-1873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기능 설계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3538" lvl="1" indent="-1873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활용 관점의 요구 기능 정의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C7C13-236B-11B7-98AC-66CBB9B83E8C}"/>
              </a:ext>
            </a:extLst>
          </p:cNvPr>
          <p:cNvSpPr txBox="1"/>
          <p:nvPr/>
        </p:nvSpPr>
        <p:spPr>
          <a:xfrm>
            <a:off x="4044461" y="4274180"/>
            <a:ext cx="2584939" cy="114992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거버넌스 팀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포털 운영 관점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현업 사용자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포털 활용 관점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UI/UX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 팀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 관점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팀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솔루션 영역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: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솔루션 설계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보완 관점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56A3C-CB6D-942B-DD87-1676F14ED920}"/>
              </a:ext>
            </a:extLst>
          </p:cNvPr>
          <p:cNvSpPr txBox="1"/>
          <p:nvPr/>
        </p:nvSpPr>
        <p:spPr>
          <a:xfrm>
            <a:off x="4044460" y="5639860"/>
            <a:ext cx="2584939" cy="7036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Agenda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중심 브레인스토밍 미팅을 통한 목표 달성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11/01 ~ 11/02)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2306E5-2687-F062-9794-B117E5BCBAEA}"/>
              </a:ext>
            </a:extLst>
          </p:cNvPr>
          <p:cNvSpPr txBox="1"/>
          <p:nvPr/>
        </p:nvSpPr>
        <p:spPr>
          <a:xfrm>
            <a:off x="6770078" y="3022154"/>
            <a:ext cx="2584939" cy="8960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설계를 위한 상세 요건 정의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3538" lvl="1" indent="-1873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메가 프로세스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정의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3538" lvl="1" indent="-18732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 요건 정의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D65AB-1674-4D92-BC8F-05E8E16126E3}"/>
              </a:ext>
            </a:extLst>
          </p:cNvPr>
          <p:cNvSpPr txBox="1"/>
          <p:nvPr/>
        </p:nvSpPr>
        <p:spPr>
          <a:xfrm>
            <a:off x="6770078" y="4261256"/>
            <a:ext cx="2584939" cy="107297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거버넌스 팀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포털 운영 관점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UI/UX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디자인팀 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TO-BE </a:t>
            </a:r>
            <a:r>
              <a:rPr lang="ko-KR" altLang="en-US" sz="11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살계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관점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팀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솔루션 영역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: </a:t>
            </a:r>
            <a:r>
              <a:rPr lang="ko-KR" altLang="en-US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솔루션 설계 관점</a:t>
            </a:r>
            <a:r>
              <a:rPr lang="en-US" altLang="ko-KR" sz="11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`</a:t>
            </a:r>
            <a:endParaRPr lang="en-US" altLang="ko-KR" sz="105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27D9E1-2471-D474-8E57-6FDA4517CED7}"/>
              </a:ext>
            </a:extLst>
          </p:cNvPr>
          <p:cNvSpPr txBox="1"/>
          <p:nvPr/>
        </p:nvSpPr>
        <p:spPr>
          <a:xfrm>
            <a:off x="6770077" y="5626936"/>
            <a:ext cx="2584939" cy="7036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Agenda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중심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Design/Confirm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세부 내용 확정</a:t>
            </a:r>
            <a:endParaRPr lang="en-US" altLang="ko-KR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11/08, 11/11)</a:t>
            </a:r>
            <a:endParaRPr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176E83-25EA-839E-343B-EE3E22A63721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Design Thinking Workshop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단계별 진행 방안</a:t>
            </a:r>
          </a:p>
        </p:txBody>
      </p:sp>
      <p:sp>
        <p:nvSpPr>
          <p:cNvPr id="20" name="직사각형 88">
            <a:extLst>
              <a:ext uri="{FF2B5EF4-FFF2-40B4-BE49-F238E27FC236}">
                <a16:creationId xmlns:a16="http://schemas.microsoft.com/office/drawing/2014/main" id="{1346E279-D57D-AE86-07B2-DFDC563367FE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2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3418971E-BF30-564E-CFE9-AB3C7248231C}"/>
              </a:ext>
            </a:extLst>
          </p:cNvPr>
          <p:cNvSpPr txBox="1">
            <a:spLocks/>
          </p:cNvSpPr>
          <p:nvPr/>
        </p:nvSpPr>
        <p:spPr bwMode="gray">
          <a:xfrm>
            <a:off x="283784" y="546807"/>
            <a:ext cx="5964616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[Backup] </a:t>
            </a:r>
            <a:r>
              <a:rPr lang="en-US" altLang="ko-KR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Design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Thinking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Workshop</a:t>
            </a:r>
            <a:r>
              <a:rPr lang="ko-KR" altLang="en-US" sz="1800" kern="0" dirty="0">
                <a:solidFill>
                  <a:srgbClr val="0337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 진행 방안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3374D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176E83-25EA-839E-343B-EE3E22A63721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Design Thinking Workshop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진행 일정 및 주요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Agenda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직사각형 88">
            <a:extLst>
              <a:ext uri="{FF2B5EF4-FFF2-40B4-BE49-F238E27FC236}">
                <a16:creationId xmlns:a16="http://schemas.microsoft.com/office/drawing/2014/main" id="{1346E279-D57D-AE86-07B2-DFDC563367FE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16D41350-EF2B-21F3-112D-E3A500BFB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23268"/>
              </p:ext>
            </p:extLst>
          </p:nvPr>
        </p:nvGraphicFramePr>
        <p:xfrm>
          <a:off x="514350" y="1710372"/>
          <a:ext cx="8872370" cy="4854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54544377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854912291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10609557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685652377"/>
                    </a:ext>
                  </a:extLst>
                </a:gridCol>
                <a:gridCol w="2837330">
                  <a:extLst>
                    <a:ext uri="{9D8B030D-6E8A-4147-A177-3AD203B41FA5}">
                      <a16:colId xmlns:a16="http://schemas.microsoft.com/office/drawing/2014/main" val="3012864789"/>
                    </a:ext>
                  </a:extLst>
                </a:gridCol>
              </a:tblGrid>
              <a:tr h="305156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차수</a:t>
                      </a:r>
                      <a:endParaRPr lang="en-KR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일정</a:t>
                      </a:r>
                      <a:endParaRPr lang="en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주제</a:t>
                      </a:r>
                      <a:endParaRPr lang="en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목적</a:t>
                      </a:r>
                      <a:endParaRPr lang="en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세부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Agenda</a:t>
                      </a:r>
                      <a:endParaRPr lang="en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816899"/>
                  </a:ext>
                </a:extLst>
              </a:tr>
              <a:tr h="59294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차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10/26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보우 자산의 이해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현 보유 자산에 대한 이해의 폭 향상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레퍼런스 서비스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기능을 통한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TO-BE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목표 구체화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0">
                        <a:buAutoNum type="arabicPeriod"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SPORTAL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기능 및 구조 이해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228600" indent="-228600" latinLnBrk="0">
                        <a:buAutoNum type="arabicPeriod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타사 제품 및 기능 이해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360363" lvl="1" indent="-219075" algn="l" defTabSz="914400" rtl="0" eaLnBrk="1" latinLnBrk="0" hangingPunct="1">
                        <a:buFontTx/>
                        <a:buChar char="-"/>
                        <a:tabLst/>
                      </a:pP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Informatica Axon/EDC</a:t>
                      </a:r>
                    </a:p>
                    <a:p>
                      <a:pPr marL="360363" lvl="1" indent="-219075" algn="l" defTabSz="914400" rtl="0" eaLnBrk="1" latinLnBrk="0" hangingPunct="1">
                        <a:buFontTx/>
                        <a:buChar char="-"/>
                        <a:tabLst/>
                      </a:pPr>
                      <a:r>
                        <a:rPr lang="ko-KR" altLang="en-US" sz="105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롯데멤버스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디캣</a:t>
                      </a:r>
                      <a:endParaRPr lang="en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532482"/>
                  </a:ext>
                </a:extLst>
              </a:tr>
              <a:tr h="98206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차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10/27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 기반 거버넌스 시스템 목표 및 방향성 설정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KR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TO-BE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목표 과제인 사용자 기반 </a:t>
                      </a:r>
                      <a:r>
                        <a:rPr lang="ko-KR" altLang="en-US" sz="105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거버넌스 시스템의 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목표 및 방향성 정의</a:t>
                      </a:r>
                      <a:endParaRPr lang="en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0">
                        <a:buAutoNum type="arabicPeriod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 군의 명확화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360363" lvl="1" indent="-219075" algn="l" defTabSz="914400" rtl="0" eaLnBrk="1" latinLnBrk="0" hangingPunct="1">
                        <a:buFontTx/>
                        <a:buChar char="-"/>
                        <a:tabLst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 유형 및 유형 별 주요 관심사 정의</a:t>
                      </a:r>
                      <a:endParaRPr lang="en-US" altLang="ko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363" lvl="1" indent="-219075" algn="l" defTabSz="914400" rtl="0" eaLnBrk="1" latinLnBrk="0" hangingPunct="1">
                        <a:buFontTx/>
                        <a:buChar char="-"/>
                        <a:tabLst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 유형 별 범위 정의</a:t>
                      </a:r>
                      <a:endParaRPr lang="en-US" altLang="ko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latinLnBrk="0">
                        <a:buAutoNum type="arabicPeriod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제공 서비스의 명확화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360363" lvl="1" indent="-219075" algn="l" defTabSz="914400" rtl="0" eaLnBrk="1" latinLnBrk="0" hangingPunct="1">
                        <a:buFontTx/>
                        <a:buChar char="-"/>
                        <a:tabLst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주요 목표 서비스 및 서비스 개요 정의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228600" indent="-228600" latinLnBrk="0">
                        <a:buAutoNum type="arabicPeriod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대상 정보 범위의 명화화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360363" lvl="1" indent="-219075" algn="l" defTabSz="914400" rtl="0" eaLnBrk="1" latinLnBrk="0" hangingPunct="1">
                        <a:buFontTx/>
                        <a:buChar char="-"/>
                        <a:tabLst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거버넌스 시스템 관리 대상 자산 범위 정의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354278"/>
                  </a:ext>
                </a:extLst>
              </a:tr>
              <a:tr h="46323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차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11/01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Biz. Meta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기능 설계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Biz. Meta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기본 속성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유형 별 상세 확장 속성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관리 프로세스의 정의를 통한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BizMeta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기능 개발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0">
                        <a:buAutoNum type="arabicPeriod"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BizMeta Ownership/Stewardship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228600" indent="-228600" latinLnBrk="0">
                        <a:buAutoNum type="arabicPeriod"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BizMeta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속성 정의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228600" indent="-228600" latinLnBrk="0">
                        <a:buAutoNum type="arabicPeriod"/>
                      </a:pP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BizMeta 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승인 프로세스</a:t>
                      </a:r>
                      <a:endParaRPr lang="en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865256"/>
                  </a:ext>
                </a:extLst>
              </a:tr>
              <a:tr h="72265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차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11/02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 기반 거버넌스 시스템 요구사항 정의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BizMeta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 대한 이해를 바탕으로 현재 데이터 탐색과 활용 패턴 상의 문제점을 도출하고 개선 필요항목을 확인</a:t>
                      </a:r>
                      <a:endParaRPr lang="en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0">
                        <a:buAutoNum type="arabicPeriod"/>
                      </a:pPr>
                      <a:r>
                        <a:rPr lang="en-US" sz="1050" dirty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Governance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의 이해 및 사용자 기반 거버넌스 시스템 개요 설명</a:t>
                      </a:r>
                      <a:endParaRPr lang="en-US" altLang="ko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latinLnBrk="0">
                        <a:buAutoNum type="arabicPeriod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데이터 탐색 및 활용 프로세스 현황 파악 및 취약점 도출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현업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데이터 분석가 관점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latinLnBrk="0">
                        <a:buAutoNum type="arabicPeriod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개선 기회 도출 및 상세화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396365"/>
                  </a:ext>
                </a:extLst>
              </a:tr>
              <a:tr h="46323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차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11/08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Mega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프로세스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기능 정의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 기반 거버넌스 시스템의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Mega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프로세스 및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Level 2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기능 정의를 통해 화면 요건 정의 및 프로세스 상세 설계의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Input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으로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활용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BizMeta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상세 설계 방안 공유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228600" indent="-228600" latinLnBrk="0">
                        <a:buAutoNum type="arabicPeriod"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Mega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프로세스 정의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228600" indent="-228600" latinLnBrk="0">
                        <a:buAutoNum type="arabicPeriod"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Level 2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기능 정의</a:t>
                      </a:r>
                      <a:endParaRPr lang="en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219954"/>
                  </a:ext>
                </a:extLst>
              </a:tr>
              <a:tr h="46323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차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11/11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화면 요건 정의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메인 화면 컨텐츠 배치 및 사용자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Navigation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방안 정의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en-KR" sz="1050" dirty="0">
                          <a:latin typeface="+mn-ea"/>
                          <a:ea typeface="+mn-ea"/>
                        </a:rPr>
                        <a:t>Level 2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기능과 관련한 주요 화면 정의 및 컨텐츠 구성 방안 정의</a:t>
                      </a:r>
                      <a:endParaRPr lang="en-KR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0">
                        <a:buAutoNum type="arabicPeriod"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메인 화면 요건 정의</a:t>
                      </a:r>
                      <a:endParaRPr lang="en-US" altLang="ko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latinLnBrk="0">
                        <a:buAutoNum type="arabicPeriod"/>
                      </a:pPr>
                      <a:r>
                        <a:rPr lang="en-KR" altLang="ko-KR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Level 2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주요 </a:t>
                      </a:r>
                      <a:r>
                        <a:rPr lang="ko-KR" altLang="en-US" sz="105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화면 정의</a:t>
                      </a:r>
                      <a:endParaRPr lang="en-US" altLang="ko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latinLnBrk="0">
                        <a:buAutoNum type="arabicPeriod"/>
                      </a:pP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상세 설계 진행 방안 논의</a:t>
                      </a:r>
                      <a:endParaRPr lang="en-US" altLang="ko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8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1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9D3606C5-4C2E-746A-EF99-A652873E7F29}"/>
              </a:ext>
            </a:extLst>
          </p:cNvPr>
          <p:cNvSpPr txBox="1">
            <a:spLocks/>
          </p:cNvSpPr>
          <p:nvPr/>
        </p:nvSpPr>
        <p:spPr bwMode="gray">
          <a:xfrm>
            <a:off x="283784" y="546807"/>
            <a:ext cx="5302800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사용자 이해 및 기회 영역 정의</a:t>
            </a:r>
          </a:p>
        </p:txBody>
      </p:sp>
      <p:sp>
        <p:nvSpPr>
          <p:cNvPr id="4" name="직사각형 88">
            <a:extLst>
              <a:ext uri="{FF2B5EF4-FFF2-40B4-BE49-F238E27FC236}">
                <a16:creationId xmlns:a16="http://schemas.microsoft.com/office/drawing/2014/main" id="{51DE209A-F0C0-937E-9DB9-97A3808A3B5E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A586C-16AA-5F43-975E-186838F8022F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탐색 및 활용과정에서의 기회 요인 분석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74538-B81F-5A6F-9093-D4711CE1F224}"/>
              </a:ext>
            </a:extLst>
          </p:cNvPr>
          <p:cNvSpPr/>
          <p:nvPr/>
        </p:nvSpPr>
        <p:spPr bwMode="gray">
          <a:xfrm>
            <a:off x="668216" y="2304655"/>
            <a:ext cx="3572314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  <a:ea typeface="+mn-ea"/>
              </a:rPr>
              <a:t>업무용어의 해석 또는 업무적 이해 수준의 차이로 인한 분석 과정 자체의 재작업</a:t>
            </a:r>
            <a:endParaRPr lang="ko-KR" altLang="en-US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5B891-83CE-DDC9-FD06-FF5898E10ACD}"/>
              </a:ext>
            </a:extLst>
          </p:cNvPr>
          <p:cNvSpPr/>
          <p:nvPr/>
        </p:nvSpPr>
        <p:spPr bwMode="gray">
          <a:xfrm>
            <a:off x="668216" y="2879069"/>
            <a:ext cx="3572314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  <a:ea typeface="+mn-ea"/>
              </a:rPr>
              <a:t>지표 정의가 </a:t>
            </a:r>
            <a:r>
              <a:rPr lang="en-US" altLang="ko-KR" sz="1100" dirty="0">
                <a:latin typeface="+mn-ea"/>
                <a:ea typeface="+mn-ea"/>
              </a:rPr>
              <a:t>BU</a:t>
            </a:r>
            <a:r>
              <a:rPr lang="ko-KR" altLang="en-US" sz="1100" dirty="0">
                <a:latin typeface="+mn-ea"/>
                <a:ea typeface="+mn-ea"/>
              </a:rPr>
              <a:t>별로 다른 경우로 인한 해석 및 적용의 어려움</a:t>
            </a:r>
            <a:endParaRPr lang="ko-KR" altLang="en-US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D4690-2A62-8E75-0565-A82BBF33AB6F}"/>
              </a:ext>
            </a:extLst>
          </p:cNvPr>
          <p:cNvSpPr/>
          <p:nvPr/>
        </p:nvSpPr>
        <p:spPr bwMode="gray">
          <a:xfrm>
            <a:off x="668216" y="3453483"/>
            <a:ext cx="3572314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</a:rPr>
              <a:t>불분명한 분석 과제 또는 일회성 분석과제로 인한 경험 보유의 어려움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012CD-0250-997D-7EA7-04A1C3BA1622}"/>
              </a:ext>
            </a:extLst>
          </p:cNvPr>
          <p:cNvSpPr/>
          <p:nvPr/>
        </p:nvSpPr>
        <p:spPr bwMode="gray">
          <a:xfrm>
            <a:off x="668216" y="4027897"/>
            <a:ext cx="3572314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</a:rPr>
              <a:t>분석 대상 식별 과정에서 정확한 대상 정보 확인의 어려움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89026-85E6-272B-7E1A-41CC9AC851F0}"/>
              </a:ext>
            </a:extLst>
          </p:cNvPr>
          <p:cNvSpPr/>
          <p:nvPr/>
        </p:nvSpPr>
        <p:spPr bwMode="gray">
          <a:xfrm>
            <a:off x="668216" y="4602311"/>
            <a:ext cx="3572314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</a:rPr>
              <a:t>분석 지표 정보 공유 부재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A183A-6B56-BD94-DA8A-A91AD3463194}"/>
              </a:ext>
            </a:extLst>
          </p:cNvPr>
          <p:cNvSpPr/>
          <p:nvPr/>
        </p:nvSpPr>
        <p:spPr bwMode="gray">
          <a:xfrm>
            <a:off x="668216" y="5176725"/>
            <a:ext cx="3572314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>
                <a:latin typeface="+mn-ea"/>
              </a:rPr>
              <a:t>디멘젼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또는 코드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 유효값 정보 및 정의 기준 정보 </a:t>
            </a:r>
            <a:r>
              <a:rPr lang="ko-KR" altLang="en-US" sz="1100">
                <a:latin typeface="+mn-ea"/>
              </a:rPr>
              <a:t>확인의 어려움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4D703-D189-C21A-DC8C-6B94227956F9}"/>
              </a:ext>
            </a:extLst>
          </p:cNvPr>
          <p:cNvSpPr/>
          <p:nvPr/>
        </p:nvSpPr>
        <p:spPr bwMode="gray">
          <a:xfrm>
            <a:off x="668216" y="5751136"/>
            <a:ext cx="3572314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</a:rPr>
              <a:t>데이터 값에 대한 품질 저하로 인한 분석 결과의 </a:t>
            </a:r>
            <a:r>
              <a:rPr lang="ko-KR" altLang="en-US" sz="1100">
                <a:latin typeface="+mn-ea"/>
              </a:rPr>
              <a:t>오류 발생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AF347-362F-E383-8083-51EC28809D12}"/>
              </a:ext>
            </a:extLst>
          </p:cNvPr>
          <p:cNvSpPr/>
          <p:nvPr/>
        </p:nvSpPr>
        <p:spPr bwMode="gray">
          <a:xfrm>
            <a:off x="5145846" y="2304655"/>
            <a:ext cx="4091940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KR" altLang="ko-KR" sz="1100" dirty="0">
                <a:latin typeface="+mn-ea"/>
                <a:ea typeface="+mn-ea"/>
              </a:rPr>
              <a:t>Biz</a:t>
            </a:r>
            <a:r>
              <a:rPr lang="en-US" altLang="ko-KR" sz="1100" dirty="0">
                <a:latin typeface="+mn-ea"/>
                <a:ea typeface="+mn-ea"/>
              </a:rPr>
              <a:t>Meta</a:t>
            </a:r>
            <a:r>
              <a:rPr lang="ko-KR" altLang="en-US" sz="1100" dirty="0">
                <a:latin typeface="+mn-ea"/>
                <a:ea typeface="+mn-ea"/>
              </a:rPr>
              <a:t>의 전사표준 포함 </a:t>
            </a:r>
            <a:r>
              <a:rPr lang="en-US" altLang="ko-KR" sz="1100" dirty="0">
                <a:latin typeface="+mn-ea"/>
                <a:ea typeface="+mn-ea"/>
              </a:rPr>
              <a:t>BU</a:t>
            </a:r>
            <a:r>
              <a:rPr lang="ko-KR" altLang="en-US" sz="1100" dirty="0">
                <a:latin typeface="+mn-ea"/>
                <a:ea typeface="+mn-ea"/>
              </a:rPr>
              <a:t>별 특성이 감안된 정보 공유 및 </a:t>
            </a:r>
            <a:r>
              <a:rPr lang="en-US" altLang="ko-KR" sz="1100" dirty="0">
                <a:latin typeface="+mn-ea"/>
              </a:rPr>
              <a:t>Ownership </a:t>
            </a:r>
            <a:r>
              <a:rPr lang="ko-KR" altLang="en-US" sz="1100" dirty="0">
                <a:latin typeface="+mn-ea"/>
              </a:rPr>
              <a:t>관리 필요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ABF80A-5D34-4E9A-7B1C-A48EB2960FCF}"/>
              </a:ext>
            </a:extLst>
          </p:cNvPr>
          <p:cNvSpPr/>
          <p:nvPr/>
        </p:nvSpPr>
        <p:spPr bwMode="gray">
          <a:xfrm>
            <a:off x="5145846" y="2879069"/>
            <a:ext cx="4091940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  <a:ea typeface="+mn-ea"/>
              </a:rPr>
              <a:t>파생 지표 및 분석 지표의 변경 이력 관리와 </a:t>
            </a:r>
            <a:r>
              <a:rPr lang="en-US" altLang="ko-KR" sz="1100" dirty="0">
                <a:latin typeface="+mn-ea"/>
                <a:ea typeface="+mn-ea"/>
              </a:rPr>
              <a:t>LifeCycle </a:t>
            </a:r>
            <a:r>
              <a:rPr lang="ko-KR" altLang="en-US" sz="1100" dirty="0">
                <a:latin typeface="+mn-ea"/>
                <a:ea typeface="+mn-ea"/>
              </a:rPr>
              <a:t>관리를 통한 </a:t>
            </a:r>
            <a:r>
              <a:rPr lang="ko-KR" altLang="en-US" sz="1100" dirty="0">
                <a:latin typeface="+mn-ea"/>
              </a:rPr>
              <a:t>분석 업무 효율성 확보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B049E-40DE-B308-3737-311C6ACE719A}"/>
              </a:ext>
            </a:extLst>
          </p:cNvPr>
          <p:cNvSpPr/>
          <p:nvPr/>
        </p:nvSpPr>
        <p:spPr bwMode="gray">
          <a:xfrm>
            <a:off x="5145846" y="3453483"/>
            <a:ext cx="4091940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  <a:ea typeface="+mn-ea"/>
              </a:rPr>
              <a:t>분석 지표의 경우 명확한 산출식</a:t>
            </a:r>
            <a:r>
              <a:rPr lang="en-US" altLang="ko-KR" sz="1100" dirty="0">
                <a:latin typeface="+mn-ea"/>
                <a:ea typeface="+mn-ea"/>
              </a:rPr>
              <a:t>(</a:t>
            </a:r>
            <a:r>
              <a:rPr lang="ko-KR" altLang="en-US" sz="1100" dirty="0">
                <a:latin typeface="+mn-ea"/>
                <a:ea typeface="+mn-ea"/>
              </a:rPr>
              <a:t>수식</a:t>
            </a:r>
            <a:r>
              <a:rPr lang="en-US" altLang="ko-KR" sz="1100" dirty="0">
                <a:latin typeface="+mn-ea"/>
                <a:ea typeface="+mn-ea"/>
              </a:rPr>
              <a:t>,</a:t>
            </a:r>
            <a:r>
              <a:rPr lang="ko-KR" altLang="en-US" sz="1100" dirty="0">
                <a:latin typeface="+mn-ea"/>
                <a:ea typeface="+mn-ea"/>
              </a:rPr>
              <a:t>산출식</a:t>
            </a:r>
            <a:r>
              <a:rPr lang="en-US" altLang="ko-KR" sz="1100" dirty="0">
                <a:latin typeface="+mn-ea"/>
                <a:ea typeface="+mn-ea"/>
              </a:rPr>
              <a:t>,</a:t>
            </a:r>
            <a:r>
              <a:rPr lang="ko-KR" altLang="en-US" sz="1100" dirty="0">
                <a:latin typeface="+mn-ea"/>
                <a:ea typeface="+mn-ea"/>
              </a:rPr>
              <a:t> 산출</a:t>
            </a:r>
            <a:r>
              <a:rPr lang="en-US" altLang="ko-KR" sz="1100" dirty="0">
                <a:latin typeface="+mn-ea"/>
                <a:ea typeface="+mn-ea"/>
              </a:rPr>
              <a:t>SQL)</a:t>
            </a:r>
            <a:r>
              <a:rPr lang="ko-KR" altLang="en-US" sz="1100" dirty="0">
                <a:latin typeface="+mn-ea"/>
                <a:ea typeface="+mn-ea"/>
              </a:rPr>
              <a:t>을 정의하고 디멘젼의 경우 유효값 정보가 관리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필요</a:t>
            </a:r>
            <a:endParaRPr lang="en-KR" altLang="ko-KR" sz="1100" dirty="0">
              <a:latin typeface="+mn-ea"/>
              <a:ea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C6234-47DA-561E-0A54-4F73248CB8F3}"/>
              </a:ext>
            </a:extLst>
          </p:cNvPr>
          <p:cNvSpPr/>
          <p:nvPr/>
        </p:nvSpPr>
        <p:spPr bwMode="gray">
          <a:xfrm>
            <a:off x="5145846" y="4027897"/>
            <a:ext cx="4091940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  <a:ea typeface="+mn-ea"/>
              </a:rPr>
              <a:t>사용자 기반 거버넌스 시스템을 통해 검색된 </a:t>
            </a:r>
            <a:r>
              <a:rPr lang="ko-KR" altLang="en-US" sz="1100" dirty="0">
                <a:latin typeface="+mn-ea"/>
              </a:rPr>
              <a:t>정보상에서</a:t>
            </a:r>
            <a:r>
              <a:rPr lang="ko-KR" altLang="en-US" sz="1100" dirty="0">
                <a:latin typeface="+mn-ea"/>
                <a:ea typeface="+mn-ea"/>
              </a:rPr>
              <a:t> 댓글 등을 통한 간편한 문의</a:t>
            </a:r>
            <a:r>
              <a:rPr lang="en-US" altLang="ko-KR" sz="1100" dirty="0">
                <a:latin typeface="+mn-ea"/>
                <a:ea typeface="+mn-ea"/>
              </a:rPr>
              <a:t>,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FAQ</a:t>
            </a:r>
            <a:r>
              <a:rPr lang="ko-KR" altLang="en-US" sz="1100" dirty="0">
                <a:latin typeface="+mn-ea"/>
                <a:ea typeface="+mn-ea"/>
              </a:rPr>
              <a:t>등의 추가로 업무 편의성 확보 </a:t>
            </a:r>
            <a:endParaRPr lang="en-KR" altLang="ko-KR" sz="1100" dirty="0">
              <a:latin typeface="+mn-ea"/>
              <a:ea typeface="+mn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502AD2-1664-0510-CA6E-0AC28AEF22DD}"/>
              </a:ext>
            </a:extLst>
          </p:cNvPr>
          <p:cNvSpPr/>
          <p:nvPr/>
        </p:nvSpPr>
        <p:spPr bwMode="gray">
          <a:xfrm>
            <a:off x="5145846" y="4602311"/>
            <a:ext cx="4091940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  <a:ea typeface="+mn-ea"/>
              </a:rPr>
              <a:t>분석지표와 관련된 테이블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  <a:r>
              <a:rPr lang="ko-KR" altLang="en-US" sz="1100" dirty="0">
                <a:latin typeface="+mn-ea"/>
                <a:ea typeface="+mn-ea"/>
              </a:rPr>
              <a:t>컬럼 정보 및 담당자 정보의 </a:t>
            </a:r>
            <a:r>
              <a:rPr lang="en-US" altLang="ko-KR" sz="1100" dirty="0">
                <a:latin typeface="+mn-ea"/>
                <a:ea typeface="+mn-ea"/>
              </a:rPr>
              <a:t>One-Stop </a:t>
            </a:r>
            <a:r>
              <a:rPr lang="ko-KR" altLang="en-US" sz="1100" dirty="0">
                <a:latin typeface="+mn-ea"/>
                <a:ea typeface="+mn-ea"/>
              </a:rPr>
              <a:t>확인으로 </a:t>
            </a:r>
            <a:r>
              <a:rPr lang="ko-KR" altLang="en-US" sz="1100" dirty="0">
                <a:latin typeface="+mn-ea"/>
              </a:rPr>
              <a:t>식별 과정의 소요비용 절감</a:t>
            </a:r>
            <a:endParaRPr lang="en-KR" altLang="ko-KR" sz="1100" dirty="0">
              <a:latin typeface="+mn-ea"/>
              <a:ea typeface="+mn-e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7560D0-B342-EE6D-C466-D20AD0DA8959}"/>
              </a:ext>
            </a:extLst>
          </p:cNvPr>
          <p:cNvSpPr/>
          <p:nvPr/>
        </p:nvSpPr>
        <p:spPr bwMode="gray">
          <a:xfrm>
            <a:off x="5145846" y="5176725"/>
            <a:ext cx="4091940" cy="46678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</a:rPr>
              <a:t>분석 대상 데이터에 대한 품질 정보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프로파일링 통계 정보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진단 기준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진단 결과 오류 데이터 등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 확인을 통한 분석 오류 최소화</a:t>
            </a:r>
            <a:endParaRPr lang="en-KR" altLang="ko-KR" sz="1100" dirty="0">
              <a:latin typeface="+mn-e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571F20-7A19-9072-9C3B-4169950AE006}"/>
              </a:ext>
            </a:extLst>
          </p:cNvPr>
          <p:cNvSpPr/>
          <p:nvPr/>
        </p:nvSpPr>
        <p:spPr bwMode="gray">
          <a:xfrm>
            <a:off x="5145846" y="5751136"/>
            <a:ext cx="4091940" cy="466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100" dirty="0">
                <a:latin typeface="+mn-ea"/>
                <a:ea typeface="+mn-ea"/>
                <a:sym typeface="Wingdings" pitchFamily="2" charset="2"/>
              </a:rPr>
              <a:t>데이터 리니지 정보는 대상 식별 시 추가적인 도움이 될 수 있는지는 아직 명확하지 않음</a:t>
            </a:r>
            <a:r>
              <a:rPr lang="en-US" altLang="ko-KR" sz="1100" dirty="0">
                <a:latin typeface="+mn-ea"/>
                <a:ea typeface="+mn-ea"/>
                <a:sym typeface="Wingdings" pitchFamily="2" charset="2"/>
              </a:rPr>
              <a:t> (</a:t>
            </a:r>
            <a:r>
              <a:rPr lang="ko-KR" altLang="en-US" sz="1100" dirty="0">
                <a:latin typeface="+mn-ea"/>
                <a:ea typeface="+mn-ea"/>
                <a:sym typeface="Wingdings" pitchFamily="2" charset="2"/>
              </a:rPr>
              <a:t>현재 사용 경험이 없기 때문</a:t>
            </a:r>
            <a:r>
              <a:rPr lang="en-US" altLang="ko-KR" sz="1100" dirty="0">
                <a:latin typeface="+mn-ea"/>
                <a:ea typeface="+mn-ea"/>
                <a:sym typeface="Wingdings" pitchFamily="2" charset="2"/>
              </a:rPr>
              <a:t>)</a:t>
            </a:r>
            <a:endParaRPr lang="en-KR" altLang="ko-KR" sz="1100" dirty="0">
              <a:latin typeface="+mn-ea"/>
              <a:ea typeface="+mn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FE631-0B53-FDA7-61AE-9E3D1B974973}"/>
              </a:ext>
            </a:extLst>
          </p:cNvPr>
          <p:cNvSpPr/>
          <p:nvPr/>
        </p:nvSpPr>
        <p:spPr bwMode="gray">
          <a:xfrm>
            <a:off x="668216" y="1836103"/>
            <a:ext cx="357231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Pain Point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4068F-3B41-55AC-4549-6E69FBD231B6}"/>
              </a:ext>
            </a:extLst>
          </p:cNvPr>
          <p:cNvSpPr/>
          <p:nvPr/>
        </p:nvSpPr>
        <p:spPr bwMode="gray">
          <a:xfrm>
            <a:off x="5145846" y="1823339"/>
            <a:ext cx="4091938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시사점 및 기회 요인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AB13BF-6161-1D69-3000-1095A1FF8E4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4240530" y="2538047"/>
            <a:ext cx="905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5B17F0-7ED6-3A35-8257-D16489E5C9E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240530" y="2538047"/>
            <a:ext cx="905316" cy="1148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45C336-29EC-A004-1FBF-79E8DB204421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4240530" y="2538047"/>
            <a:ext cx="905316" cy="574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CDBC58-5623-892B-6A56-1B8CB56E3C6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4240530" y="3112461"/>
            <a:ext cx="905316" cy="574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069C6F-8603-7C0C-7552-738469C8335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240530" y="3686875"/>
            <a:ext cx="905316" cy="574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5E56DA-3F0F-E0E5-4E1A-99A0771C2624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4240530" y="4261289"/>
            <a:ext cx="905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41619F-5080-C70E-BBE6-29B64687A96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4240530" y="4261289"/>
            <a:ext cx="905316" cy="574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08D83B-BBA9-0BDE-2F50-70DE45B796E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4240530" y="3686875"/>
            <a:ext cx="905316" cy="1148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72709E-F2BB-1F40-EE5F-06379CF97506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4240530" y="4835703"/>
            <a:ext cx="905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DC171E-46FF-9B9B-A1F4-798F9DC51EB1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4240530" y="4261289"/>
            <a:ext cx="905316" cy="574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3C9BAF-4C08-AACB-8453-E460D0B07C00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4240530" y="3686875"/>
            <a:ext cx="905316" cy="1723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93B4A1-8D3F-8196-0308-C5A0353D4684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4240530" y="5410117"/>
            <a:ext cx="905316" cy="57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9D19DA-D1D8-2E55-D21B-F1BC5976F8D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4240530" y="2538047"/>
            <a:ext cx="905316" cy="287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5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32949ABB-88A1-73D9-42D1-EEAE24738B96}"/>
              </a:ext>
            </a:extLst>
          </p:cNvPr>
          <p:cNvSpPr txBox="1">
            <a:spLocks/>
          </p:cNvSpPr>
          <p:nvPr/>
        </p:nvSpPr>
        <p:spPr bwMode="gray">
          <a:xfrm>
            <a:off x="283784" y="546807"/>
            <a:ext cx="5302800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사용자 이해 및 기회 영역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E2305-7E61-92FA-54C9-D1FAA6D049C8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구조의 정의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타사 제품 비교</a:t>
            </a:r>
          </a:p>
        </p:txBody>
      </p:sp>
      <p:sp>
        <p:nvSpPr>
          <p:cNvPr id="4" name="직사각형 88">
            <a:extLst>
              <a:ext uri="{FF2B5EF4-FFF2-40B4-BE49-F238E27FC236}">
                <a16:creationId xmlns:a16="http://schemas.microsoft.com/office/drawing/2014/main" id="{A73F15F3-A622-61D2-43A7-2F6E982329E5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982CB9-9320-5132-991E-B8751C9E8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52282"/>
              </p:ext>
            </p:extLst>
          </p:nvPr>
        </p:nvGraphicFramePr>
        <p:xfrm>
          <a:off x="466407" y="2563457"/>
          <a:ext cx="2520000" cy="349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52259189"/>
                    </a:ext>
                  </a:extLst>
                </a:gridCol>
              </a:tblGrid>
              <a:tr h="385288"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Business</a:t>
                      </a:r>
                      <a:r>
                        <a:rPr lang="ko-KR" altLang="en-US" sz="1200" i="1" dirty="0"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altLang="ko-KR" sz="1200" i="1" dirty="0"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Glossary</a:t>
                      </a:r>
                      <a:r>
                        <a:rPr lang="ko-KR" altLang="en-US" sz="1200" i="1" dirty="0"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altLang="ko-KR" sz="1200" i="1" dirty="0"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Item</a:t>
                      </a:r>
                      <a:endParaRPr lang="en-US" sz="1200" i="1" dirty="0">
                        <a:latin typeface="+mn-ea"/>
                        <a:ea typeface="+mn-ea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76409"/>
                  </a:ext>
                </a:extLst>
              </a:tr>
              <a:tr h="2297395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Glossary Name (M-FT)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Glossary Definition (M-FT)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Examples (O-FT)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Business Logic (O-FT)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Format Descriptions (O-FT)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LDM Reference (O-FT)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Parent Glossary Name (O-FT)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Axon® Status (M-DD)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Lifecycle (M-DD)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Format Type (M-DD)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Security Classification (M-DD)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Glossary Type (M-DD)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Glossary Alias Name (O-FT)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User Email (O-FT)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User First Name (O-FT)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User Last Name (O-FT)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User Lan ID (O-FT)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Roboto" panose="02000000000000000000" pitchFamily="2" charset="0"/>
                        </a:rPr>
                        <a:t>Governance Role (O-DD)</a:t>
                      </a:r>
                      <a:endParaRPr lang="en-US" sz="1100" b="1" i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444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60A2BF-9951-1EE8-5CDA-D304ECC53348}"/>
              </a:ext>
            </a:extLst>
          </p:cNvPr>
          <p:cNvSpPr txBox="1"/>
          <p:nvPr/>
        </p:nvSpPr>
        <p:spPr>
          <a:xfrm>
            <a:off x="466407" y="2095395"/>
            <a:ext cx="2520000" cy="44203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Informatica Axon </a:t>
            </a:r>
            <a:b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Business Glossary 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 속성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8C722B-5E6F-EE92-D1C4-F364BE12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40328"/>
              </p:ext>
            </p:extLst>
          </p:nvPr>
        </p:nvGraphicFramePr>
        <p:xfrm>
          <a:off x="3815579" y="2537430"/>
          <a:ext cx="2064659" cy="332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659">
                  <a:extLst>
                    <a:ext uri="{9D8B030D-6E8A-4147-A177-3AD203B41FA5}">
                      <a16:colId xmlns:a16="http://schemas.microsoft.com/office/drawing/2014/main" val="26099490"/>
                    </a:ext>
                  </a:extLst>
                </a:gridCol>
              </a:tblGrid>
              <a:tr h="385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비즈 용어 항목</a:t>
                      </a:r>
                    </a:p>
                  </a:txBody>
                  <a:tcPr>
                    <a:solidFill>
                      <a:srgbClr val="0055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169728"/>
                  </a:ext>
                </a:extLst>
              </a:tr>
              <a:tr h="754333"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1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비즈용어명</a:t>
                      </a:r>
                      <a:endParaRPr lang="en-US" altLang="ko-KR" sz="1100" b="1" i="1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i="1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비즈용어</a:t>
                      </a:r>
                      <a:r>
                        <a:rPr lang="ko-KR" alt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분류</a:t>
                      </a:r>
                      <a:endParaRPr lang="en-US" altLang="ko-KR" sz="1100" i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1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비즈용어</a:t>
                      </a:r>
                      <a:r>
                        <a:rPr lang="ko-KR" alt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설명</a:t>
                      </a:r>
                      <a:endParaRPr lang="en-US" altLang="ko-KR" sz="1100" b="1" i="1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1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비즈용어</a:t>
                      </a:r>
                      <a:r>
                        <a:rPr lang="ko-KR" alt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유형</a:t>
                      </a:r>
                      <a:endParaRPr lang="en-US" altLang="ko-KR" sz="1100" b="1" i="1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사용대상 구분</a:t>
                      </a:r>
                      <a:endParaRPr lang="en-US" altLang="ko-KR" sz="1100" b="1" i="1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현업 담당자</a:t>
                      </a:r>
                      <a:endParaRPr lang="en-US" altLang="ko-KR" sz="1100" b="1" i="1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업무 담당자</a:t>
                      </a:r>
                      <a:endParaRPr lang="en-US" altLang="ko-KR" sz="1100" b="1" i="1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키워드</a:t>
                      </a:r>
                      <a:endParaRPr lang="en-US" altLang="ko-KR" sz="1100" b="1" i="1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i="1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연관어</a:t>
                      </a:r>
                      <a:endParaRPr lang="en-US" altLang="ko-KR" sz="1100" i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산출기준</a:t>
                      </a:r>
                      <a:endParaRPr lang="en-US" altLang="ko-KR" sz="1100" b="1" i="1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marL="742950" lvl="1" indent="-2857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원천</a:t>
                      </a:r>
                      <a:r>
                        <a:rPr lang="en-US" altLang="ko-KR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  <a:p>
                      <a:pPr marL="742950" lvl="1" indent="-2857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정보계 </a:t>
                      </a:r>
                      <a:r>
                        <a:rPr lang="en-US" altLang="ko-KR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marL="742950" lvl="1" indent="-2857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빅데이터 </a:t>
                      </a:r>
                      <a:r>
                        <a:rPr lang="en-US" altLang="ko-KR" sz="1100" b="1" i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연관 테이블 정보</a:t>
                      </a:r>
                      <a:endParaRPr lang="en-US" altLang="ko-KR" sz="1100" i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연관 컬럼 정보</a:t>
                      </a:r>
                      <a:endParaRPr lang="en-US" altLang="ko-KR" sz="1100" i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i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0282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DA50B4D-E78F-8344-5AF3-14C3B097BB7D}"/>
              </a:ext>
            </a:extLst>
          </p:cNvPr>
          <p:cNvSpPr txBox="1"/>
          <p:nvPr/>
        </p:nvSpPr>
        <p:spPr>
          <a:xfrm>
            <a:off x="3815579" y="2095395"/>
            <a:ext cx="1979431" cy="44203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롯데멤버스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DCat</a:t>
            </a:r>
            <a:b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비즈용어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항목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681C4-12D5-664B-D5D9-0F4FFB550CAB}"/>
              </a:ext>
            </a:extLst>
          </p:cNvPr>
          <p:cNvCxnSpPr>
            <a:cxnSpLocks/>
          </p:cNvCxnSpPr>
          <p:nvPr/>
        </p:nvCxnSpPr>
        <p:spPr>
          <a:xfrm>
            <a:off x="2788920" y="3051810"/>
            <a:ext cx="1026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2EE307-214A-71A0-A64C-72EF5CE416C1}"/>
              </a:ext>
            </a:extLst>
          </p:cNvPr>
          <p:cNvCxnSpPr>
            <a:cxnSpLocks/>
          </p:cNvCxnSpPr>
          <p:nvPr/>
        </p:nvCxnSpPr>
        <p:spPr>
          <a:xfrm>
            <a:off x="2788920" y="3249930"/>
            <a:ext cx="1026659" cy="9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7EC060-B568-C9DF-FCA0-70291139265E}"/>
              </a:ext>
            </a:extLst>
          </p:cNvPr>
          <p:cNvCxnSpPr>
            <a:cxnSpLocks/>
          </p:cNvCxnSpPr>
          <p:nvPr/>
        </p:nvCxnSpPr>
        <p:spPr>
          <a:xfrm>
            <a:off x="2788920" y="3547109"/>
            <a:ext cx="1026659" cy="103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EE03BE-3860-CF8A-B026-4AEE27FCD603}"/>
              </a:ext>
            </a:extLst>
          </p:cNvPr>
          <p:cNvCxnSpPr>
            <a:cxnSpLocks/>
          </p:cNvCxnSpPr>
          <p:nvPr/>
        </p:nvCxnSpPr>
        <p:spPr>
          <a:xfrm flipV="1">
            <a:off x="2815512" y="3690825"/>
            <a:ext cx="1000067" cy="104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13E552-0FB1-1017-E861-645BEDAF61DC}"/>
              </a:ext>
            </a:extLst>
          </p:cNvPr>
          <p:cNvCxnSpPr>
            <a:cxnSpLocks/>
          </p:cNvCxnSpPr>
          <p:nvPr/>
        </p:nvCxnSpPr>
        <p:spPr>
          <a:xfrm flipV="1">
            <a:off x="2788920" y="3540164"/>
            <a:ext cx="1026659" cy="135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3BA4C6-6760-9D3F-332A-874BB966544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88920" y="4200690"/>
            <a:ext cx="1026659" cy="88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E4EAA6-85E0-116D-9D2D-A571678BEDB5}"/>
              </a:ext>
            </a:extLst>
          </p:cNvPr>
          <p:cNvCxnSpPr>
            <a:cxnSpLocks/>
          </p:cNvCxnSpPr>
          <p:nvPr/>
        </p:nvCxnSpPr>
        <p:spPr>
          <a:xfrm flipV="1">
            <a:off x="2788920" y="3929724"/>
            <a:ext cx="1026659" cy="20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F952B-145D-4113-EAA3-1E2ECF55145F}"/>
              </a:ext>
            </a:extLst>
          </p:cNvPr>
          <p:cNvSpPr/>
          <p:nvPr/>
        </p:nvSpPr>
        <p:spPr bwMode="gray">
          <a:xfrm>
            <a:off x="6709410" y="2573350"/>
            <a:ext cx="2628900" cy="33265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t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+mn-ea"/>
                <a:ea typeface="+mn-ea"/>
              </a:rPr>
              <a:t>비즈용어</a:t>
            </a:r>
            <a:r>
              <a:rPr lang="ko-KR" altLang="en-US" sz="1100" dirty="0">
                <a:latin typeface="+mn-ea"/>
                <a:ea typeface="+mn-ea"/>
              </a:rPr>
              <a:t> 분류 체계의 경우 </a:t>
            </a:r>
            <a:r>
              <a:rPr lang="en-US" altLang="ko-KR" sz="1100" dirty="0">
                <a:latin typeface="+mn-ea"/>
                <a:ea typeface="+mn-ea"/>
              </a:rPr>
              <a:t>BU, </a:t>
            </a:r>
            <a:r>
              <a:rPr lang="ko-KR" altLang="en-US" sz="1100" dirty="0">
                <a:latin typeface="+mn-ea"/>
                <a:ea typeface="+mn-ea"/>
              </a:rPr>
              <a:t>업무 영역 등을 고려해서 적용 필요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비즈 용어 유형은 업무용어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지표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디멘젼으로 구분</a:t>
            </a:r>
            <a:endParaRPr lang="en-US" altLang="ko-KR" sz="1100" dirty="0"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사용대상 구분의 경우 </a:t>
            </a:r>
            <a:r>
              <a:rPr lang="ko-KR" altLang="en-US" sz="1100" dirty="0">
                <a:latin typeface="+mn-ea"/>
              </a:rPr>
              <a:t>두 솔루션 모두 </a:t>
            </a:r>
            <a:r>
              <a:rPr lang="ko-KR" altLang="en-US" sz="1100" dirty="0">
                <a:latin typeface="+mn-ea"/>
                <a:ea typeface="+mn-ea"/>
              </a:rPr>
              <a:t>내부용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외부용 등으로 구분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LifeCycle</a:t>
            </a:r>
            <a:r>
              <a:rPr lang="ko-KR" altLang="en-US" sz="1100" dirty="0">
                <a:latin typeface="+mn-ea"/>
              </a:rPr>
              <a:t> 속성을 통해 비즈 용어에 대한 승인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활용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폐기 등의 구분 적용</a:t>
            </a:r>
            <a:endParaRPr lang="en-US" altLang="ko-KR" sz="1100" dirty="0"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산출식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산출 기준의 정의 시 수식</a:t>
            </a:r>
            <a:r>
              <a:rPr lang="en-US" altLang="ko-KR" sz="1100" dirty="0">
                <a:latin typeface="+mn-ea"/>
                <a:ea typeface="+mn-ea"/>
              </a:rPr>
              <a:t>, SQL</a:t>
            </a:r>
            <a:r>
              <a:rPr lang="ko-KR" altLang="en-US" sz="1100" dirty="0">
                <a:latin typeface="+mn-ea"/>
                <a:ea typeface="+mn-ea"/>
              </a:rPr>
              <a:t>등을 자유롭게 정의할 수 있도록 하는 것이 사용자 입장에서 등록의 편의성을 줄 수 있음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Ownership/Stewardship</a:t>
            </a:r>
            <a:r>
              <a:rPr lang="ko-KR" altLang="en-US" sz="1100" dirty="0">
                <a:latin typeface="+mn-ea"/>
              </a:rPr>
              <a:t>에 대해서는 별도 정의 필요함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B3124F-DB23-4313-8428-8FB7496B3A15}"/>
              </a:ext>
            </a:extLst>
          </p:cNvPr>
          <p:cNvSpPr/>
          <p:nvPr/>
        </p:nvSpPr>
        <p:spPr bwMode="gray">
          <a:xfrm>
            <a:off x="6709410" y="2092034"/>
            <a:ext cx="2628899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시사점 및 기회 요인</a:t>
            </a: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E80FBFE-8031-A753-5EBF-6D4135F4D4E4}"/>
              </a:ext>
            </a:extLst>
          </p:cNvPr>
          <p:cNvSpPr/>
          <p:nvPr/>
        </p:nvSpPr>
        <p:spPr bwMode="gray">
          <a:xfrm rot="5400000">
            <a:off x="4720550" y="4095668"/>
            <a:ext cx="3143250" cy="210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72000" tIns="36000" rIns="72000" bIns="36000" rtlCol="0" anchor="ctr" anchorCtr="0"/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</a:pPr>
            <a:endParaRPr lang="ko-KR" altLang="en-US" sz="12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592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3418971E-BF30-564E-CFE9-AB3C7248231C}"/>
              </a:ext>
            </a:extLst>
          </p:cNvPr>
          <p:cNvSpPr txBox="1">
            <a:spLocks/>
          </p:cNvSpPr>
          <p:nvPr/>
        </p:nvSpPr>
        <p:spPr bwMode="gray">
          <a:xfrm>
            <a:off x="283783" y="546807"/>
            <a:ext cx="6539047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사용자 이해 및 기회 영역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176E83-25EA-839E-343B-EE3E22A63721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목표 및 방향성 설정</a:t>
            </a:r>
          </a:p>
        </p:txBody>
      </p:sp>
      <p:sp>
        <p:nvSpPr>
          <p:cNvPr id="20" name="직사각형 88">
            <a:extLst>
              <a:ext uri="{FF2B5EF4-FFF2-40B4-BE49-F238E27FC236}">
                <a16:creationId xmlns:a16="http://schemas.microsoft.com/office/drawing/2014/main" id="{1346E279-D57D-AE86-07B2-DFDC563367FE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3AEFED-57B0-8380-F76A-EA56E09DF6DC}"/>
              </a:ext>
            </a:extLst>
          </p:cNvPr>
          <p:cNvSpPr/>
          <p:nvPr/>
        </p:nvSpPr>
        <p:spPr bwMode="gray">
          <a:xfrm>
            <a:off x="562708" y="2121878"/>
            <a:ext cx="4292462" cy="1707172"/>
          </a:xfrm>
          <a:prstGeom prst="roundRect">
            <a:avLst>
              <a:gd name="adj" fmla="val 6582"/>
            </a:avLst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180000" rIns="72000" bIns="36000" rtlCol="0" anchor="t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구성원의 입장에서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GS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리테일이 보유한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자산 이해도를 향상시키고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효율적 활용을 위한 시스템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이를 위해 전사 기반 표준화된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중심으로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Meta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연결하여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또는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 Meta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검색된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정보에 대한 상세 현황을 제공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리니지 포함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하여 데이터 이해도 및 활용도를 향상시킴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07C08-50C0-8F80-A248-50976F64CFE6}"/>
              </a:ext>
            </a:extLst>
          </p:cNvPr>
          <p:cNvSpPr txBox="1"/>
          <p:nvPr/>
        </p:nvSpPr>
        <p:spPr>
          <a:xfrm>
            <a:off x="736981" y="2003253"/>
            <a:ext cx="2699457" cy="24622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목표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DC277D-B224-0CB8-E3E0-B3A30E32D58D}"/>
              </a:ext>
            </a:extLst>
          </p:cNvPr>
          <p:cNvSpPr/>
          <p:nvPr/>
        </p:nvSpPr>
        <p:spPr bwMode="gray">
          <a:xfrm>
            <a:off x="562708" y="4160399"/>
            <a:ext cx="4292462" cy="2150794"/>
          </a:xfrm>
          <a:prstGeom prst="roundRect">
            <a:avLst>
              <a:gd name="adj" fmla="val 4573"/>
            </a:avLst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180000" rIns="72000" bIns="36000" rtlCol="0" anchor="t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사용가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기반 거버넌스 시스템에서 수집되는 카탈로그의 범위는 </a:t>
            </a:r>
            <a:r>
              <a:rPr lang="en-US" altLang="ko-KR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DataLake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대상으로 하며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DataLake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원천 소스인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S3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기반으로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Redshift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포함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영역까지 이어지는 데이터 흐름을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Lineage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로써 표현함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Lineage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대상은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Airflow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메인으로 하며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DataStage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추가될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A6A98-663B-C089-1ACB-9FB84AF06931}"/>
              </a:ext>
            </a:extLst>
          </p:cNvPr>
          <p:cNvSpPr txBox="1"/>
          <p:nvPr/>
        </p:nvSpPr>
        <p:spPr>
          <a:xfrm>
            <a:off x="736981" y="4041775"/>
            <a:ext cx="2699457" cy="24622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범위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9860B6-4E16-F76D-7134-AC8C1807A22B}"/>
              </a:ext>
            </a:extLst>
          </p:cNvPr>
          <p:cNvSpPr/>
          <p:nvPr/>
        </p:nvSpPr>
        <p:spPr bwMode="gray">
          <a:xfrm>
            <a:off x="5196547" y="2112045"/>
            <a:ext cx="4135022" cy="1717006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180000" rIns="72000" bIns="36000" rtlCol="0" anchor="t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검색을 중심으로 서비스가 출발하며 검색결과에 대한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Overview -&gt;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 현황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-&gt; Data Lineage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정보의 확인 순으로 검색을 통해 확인될 수 있는 서비스가 이어짐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이외 관리자 기능 기반에서 카탈로그 수집 관리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수집된 카탈로그에 대한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와의 연결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승인 프로세스 관리 등 관리자 서비스가 별도로 존재함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88545-54AD-1D7E-A63F-F440F1C6EFD8}"/>
              </a:ext>
            </a:extLst>
          </p:cNvPr>
          <p:cNvSpPr txBox="1"/>
          <p:nvPr/>
        </p:nvSpPr>
        <p:spPr>
          <a:xfrm>
            <a:off x="5412156" y="2003253"/>
            <a:ext cx="2875788" cy="24622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서비스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3F87FB-D6AD-169E-F73D-472B6C699E26}"/>
              </a:ext>
            </a:extLst>
          </p:cNvPr>
          <p:cNvSpPr/>
          <p:nvPr/>
        </p:nvSpPr>
        <p:spPr bwMode="gray">
          <a:xfrm>
            <a:off x="5214976" y="4160399"/>
            <a:ext cx="4135022" cy="2150794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180000" rIns="72000" bIns="36000" rtlCol="0" anchor="t" anchorCtr="0"/>
          <a:lstStyle/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현업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별 서비스되는 정보에 대한 분리 또는 제한 구성 없이 동일한 정보를 제공함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사용자의 관심도 향상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활용도 향상을 위해 축적된 검색어에 대한 유형 분류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최빈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검색어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전사 주요 관심 검색어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연관 검색어 등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정보 제공 기능 구현에 대한 검토가 필요함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20000"/>
              </a:lnSpc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특히 참여도 향상을 위한 정책 및 제도의 뒷받침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롯데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멤버스의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포인트 정책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Dcativty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필요함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5F7F9-4B03-F5FC-E4DE-E074D70B922F}"/>
              </a:ext>
            </a:extLst>
          </p:cNvPr>
          <p:cNvSpPr txBox="1"/>
          <p:nvPr/>
        </p:nvSpPr>
        <p:spPr>
          <a:xfrm>
            <a:off x="5412156" y="4051607"/>
            <a:ext cx="3343864" cy="24622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기반 거버넌스 시스템 사용자 범위</a:t>
            </a:r>
          </a:p>
        </p:txBody>
      </p:sp>
    </p:spTree>
    <p:extLst>
      <p:ext uri="{BB962C8B-B14F-4D97-AF65-F5344CB8AC3E}">
        <p14:creationId xmlns:p14="http://schemas.microsoft.com/office/powerpoint/2010/main" val="227494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CDD28064-1067-56F3-C450-9E8A9F84ADAB}"/>
              </a:ext>
            </a:extLst>
          </p:cNvPr>
          <p:cNvSpPr txBox="1">
            <a:spLocks/>
          </p:cNvSpPr>
          <p:nvPr/>
        </p:nvSpPr>
        <p:spPr bwMode="gray">
          <a:xfrm>
            <a:off x="283783" y="546807"/>
            <a:ext cx="6539047" cy="2769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1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2pPr>
            <a:lvl3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3pPr>
            <a:lvl4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4pPr>
            <a:lvl5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5pPr>
            <a:lvl6pPr marL="509441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6pPr>
            <a:lvl7pPr marL="1018884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7pPr>
            <a:lvl8pPr marL="152832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8pPr>
            <a:lvl9pPr marL="2037766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600">
                <a:latin typeface="산돌고딕B" pitchFamily="18" charset="-127"/>
                <a:ea typeface="산돌고딕B" pitchFamily="18" charset="-127"/>
                <a:cs typeface="굴림" charset="-127"/>
              </a:defRPr>
            </a:lvl9pPr>
          </a:lstStyle>
          <a:p>
            <a:pPr lvl="0" defTabSz="1022603" latinLnBrk="1">
              <a:lnSpc>
                <a:spcPct val="100000"/>
              </a:lnSpc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374D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사용자 이해 및 기회 영역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B8ADB-22BD-05B3-79DA-8A1DB7DF3022}"/>
              </a:ext>
            </a:extLst>
          </p:cNvPr>
          <p:cNvSpPr txBox="1"/>
          <p:nvPr/>
        </p:nvSpPr>
        <p:spPr>
          <a:xfrm>
            <a:off x="344487" y="1155103"/>
            <a:ext cx="9217025" cy="34970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BizMeta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구조 정의</a:t>
            </a:r>
          </a:p>
        </p:txBody>
      </p:sp>
      <p:sp>
        <p:nvSpPr>
          <p:cNvPr id="4" name="직사각형 88">
            <a:extLst>
              <a:ext uri="{FF2B5EF4-FFF2-40B4-BE49-F238E27FC236}">
                <a16:creationId xmlns:a16="http://schemas.microsoft.com/office/drawing/2014/main" id="{BCEF315E-5975-99C7-E5E9-666C0856B663}"/>
              </a:ext>
            </a:extLst>
          </p:cNvPr>
          <p:cNvSpPr/>
          <p:nvPr/>
        </p:nvSpPr>
        <p:spPr bwMode="gray">
          <a:xfrm>
            <a:off x="345041" y="1659516"/>
            <a:ext cx="9216471" cy="4755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A20A9F-7210-74D1-AE82-47ADB86FA936}"/>
              </a:ext>
            </a:extLst>
          </p:cNvPr>
          <p:cNvSpPr/>
          <p:nvPr/>
        </p:nvSpPr>
        <p:spPr>
          <a:xfrm>
            <a:off x="2290916" y="2390649"/>
            <a:ext cx="1707903" cy="4628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39725" algn="ctr" defTabSz="820088">
              <a:buClr>
                <a:prstClr val="white">
                  <a:lumMod val="65000"/>
                </a:prstClr>
              </a:buClr>
              <a:buSzPct val="140000"/>
              <a:tabLst>
                <a:tab pos="5648325" algn="l"/>
              </a:tabLst>
            </a:pPr>
            <a:r>
              <a:rPr lang="ko-KR" altLang="en-US" sz="1200" spc="-4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사용자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9E1D3CD8-52EF-96E8-3736-0ED5B9463871}"/>
              </a:ext>
            </a:extLst>
          </p:cNvPr>
          <p:cNvSpPr/>
          <p:nvPr/>
        </p:nvSpPr>
        <p:spPr>
          <a:xfrm>
            <a:off x="2290916" y="3094791"/>
            <a:ext cx="1707903" cy="4628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39725" algn="ctr" defTabSz="820088">
              <a:buClr>
                <a:prstClr val="white">
                  <a:lumMod val="65000"/>
                </a:prstClr>
              </a:buClr>
              <a:buSzPct val="140000"/>
              <a:tabLst>
                <a:tab pos="5648325" algn="l"/>
              </a:tabLst>
            </a:pPr>
            <a:r>
              <a:rPr lang="ko-KR" altLang="en-US" sz="1200" spc="-4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조직</a:t>
            </a:r>
            <a:endParaRPr lang="ko-KR" altLang="en-US" sz="1200" spc="-4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굴림" pitchFamily="50" charset="-127"/>
            </a:endParaRPr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8699D90F-B3E0-5484-8231-E87F9A1A9F07}"/>
              </a:ext>
            </a:extLst>
          </p:cNvPr>
          <p:cNvSpPr/>
          <p:nvPr/>
        </p:nvSpPr>
        <p:spPr>
          <a:xfrm>
            <a:off x="2290916" y="3798933"/>
            <a:ext cx="1707903" cy="4628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39725" algn="ctr" defTabSz="820088">
              <a:buClr>
                <a:prstClr val="white">
                  <a:lumMod val="65000"/>
                </a:prstClr>
              </a:buClr>
              <a:buSzPct val="140000"/>
              <a:tabLst>
                <a:tab pos="5648325" algn="l"/>
              </a:tabLst>
            </a:pPr>
            <a:r>
              <a:rPr lang="ko-KR" altLang="en-US" sz="1200" spc="-4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논리 시스템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7939AB-CBF5-2C3E-8174-762188F8A5FF}"/>
              </a:ext>
            </a:extLst>
          </p:cNvPr>
          <p:cNvSpPr/>
          <p:nvPr/>
        </p:nvSpPr>
        <p:spPr>
          <a:xfrm>
            <a:off x="2290916" y="4503075"/>
            <a:ext cx="1707903" cy="4628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39725" algn="ctr" defTabSz="820088">
              <a:buClr>
                <a:prstClr val="white">
                  <a:lumMod val="65000"/>
                </a:prstClr>
              </a:buClr>
              <a:buSzPct val="140000"/>
              <a:tabLst>
                <a:tab pos="5648325" algn="l"/>
              </a:tabLst>
            </a:pPr>
            <a:r>
              <a:rPr lang="ko-KR" altLang="en-US" sz="1200" spc="-4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업무 용어</a:t>
            </a:r>
            <a:endParaRPr lang="en-US" altLang="ko-KR" sz="1200" spc="-4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굴림" pitchFamily="50" charset="-127"/>
            </a:endParaRPr>
          </a:p>
          <a:p>
            <a:pPr indent="-339725" algn="ctr" defTabSz="820088">
              <a:buClr>
                <a:prstClr val="white">
                  <a:lumMod val="65000"/>
                </a:prstClr>
              </a:buClr>
              <a:buSzPct val="140000"/>
              <a:tabLst>
                <a:tab pos="5648325" algn="l"/>
              </a:tabLst>
            </a:pPr>
            <a:r>
              <a:rPr lang="en-US" altLang="ko-KR" sz="1200" spc="-4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(Business Glossary)</a:t>
            </a:r>
            <a:endParaRPr lang="ko-KR" altLang="en-US" sz="1200" spc="-4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굴림" pitchFamily="50" charset="-127"/>
            </a:endParaRPr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0E44F0FD-6435-9699-8BBA-10ED23B0369F}"/>
              </a:ext>
            </a:extLst>
          </p:cNvPr>
          <p:cNvSpPr/>
          <p:nvPr/>
        </p:nvSpPr>
        <p:spPr>
          <a:xfrm>
            <a:off x="2290916" y="5207217"/>
            <a:ext cx="1707903" cy="4628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39725" algn="ctr" defTabSz="820088">
              <a:buClr>
                <a:prstClr val="white">
                  <a:lumMod val="65000"/>
                </a:prstClr>
              </a:buClr>
              <a:buSzPct val="140000"/>
              <a:tabLst>
                <a:tab pos="5648325" algn="l"/>
              </a:tabLst>
            </a:pPr>
            <a:r>
              <a:rPr lang="ko-KR" altLang="en-US" sz="1200" spc="-4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업무 용어</a:t>
            </a:r>
            <a:r>
              <a:rPr lang="en-US" altLang="ko-KR" sz="1200" spc="-4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 </a:t>
            </a:r>
            <a:r>
              <a:rPr lang="ko-KR" altLang="en-US" sz="1200" spc="-4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관계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4F20F-1042-C27B-646C-A1F410374090}"/>
              </a:ext>
            </a:extLst>
          </p:cNvPr>
          <p:cNvSpPr txBox="1"/>
          <p:nvPr/>
        </p:nvSpPr>
        <p:spPr>
          <a:xfrm>
            <a:off x="3204017" y="2897198"/>
            <a:ext cx="106760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1000" spc="-10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defRPr>
            </a:lvl1pPr>
          </a:lstStyle>
          <a:p>
            <a:r>
              <a:rPr lang="en-US" altLang="ko-KR" dirty="0"/>
              <a:t>Owner</a:t>
            </a:r>
            <a:r>
              <a:rPr lang="ko-KR" altLang="en-US" dirty="0"/>
              <a:t>로서의 소속 조직</a:t>
            </a:r>
          </a:p>
        </p:txBody>
      </p:sp>
      <p:cxnSp>
        <p:nvCxnSpPr>
          <p:cNvPr id="12" name="Straight Arrow Connector 75">
            <a:extLst>
              <a:ext uri="{FF2B5EF4-FFF2-40B4-BE49-F238E27FC236}">
                <a16:creationId xmlns:a16="http://schemas.microsoft.com/office/drawing/2014/main" id="{3AA25D24-A4FB-F148-4C6B-421ED2D5C6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144868" y="2853494"/>
            <a:ext cx="0" cy="241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943493-7C12-D1AC-7E9B-049E4648D754}"/>
              </a:ext>
            </a:extLst>
          </p:cNvPr>
          <p:cNvSpPr txBox="1"/>
          <p:nvPr/>
        </p:nvSpPr>
        <p:spPr>
          <a:xfrm>
            <a:off x="3204017" y="4305482"/>
            <a:ext cx="96661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1000" spc="-10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defRPr>
            </a:lvl1pPr>
          </a:lstStyle>
          <a:p>
            <a:r>
              <a:rPr lang="ko-KR" altLang="en-US" dirty="0"/>
              <a:t>업무 용어 연관 시스템</a:t>
            </a:r>
          </a:p>
        </p:txBody>
      </p:sp>
      <p:sp>
        <p:nvSpPr>
          <p:cNvPr id="15" name="자유형 6">
            <a:extLst>
              <a:ext uri="{FF2B5EF4-FFF2-40B4-BE49-F238E27FC236}">
                <a16:creationId xmlns:a16="http://schemas.microsoft.com/office/drawing/2014/main" id="{1FD58BFA-AA87-ADC7-3CB6-8A4B7EE0244C}"/>
              </a:ext>
            </a:extLst>
          </p:cNvPr>
          <p:cNvSpPr/>
          <p:nvPr/>
        </p:nvSpPr>
        <p:spPr>
          <a:xfrm>
            <a:off x="891282" y="2540420"/>
            <a:ext cx="1406678" cy="2334435"/>
          </a:xfrm>
          <a:custGeom>
            <a:avLst/>
            <a:gdLst>
              <a:gd name="connsiteX0" fmla="*/ 841375 w 841375"/>
              <a:gd name="connsiteY0" fmla="*/ 0 h 384175"/>
              <a:gd name="connsiteX1" fmla="*/ 0 w 841375"/>
              <a:gd name="connsiteY1" fmla="*/ 0 h 384175"/>
              <a:gd name="connsiteX2" fmla="*/ 0 w 841375"/>
              <a:gd name="connsiteY2" fmla="*/ 384175 h 384175"/>
              <a:gd name="connsiteX3" fmla="*/ 841375 w 841375"/>
              <a:gd name="connsiteY3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375" h="384175">
                <a:moveTo>
                  <a:pt x="841375" y="0"/>
                </a:moveTo>
                <a:lnTo>
                  <a:pt x="0" y="0"/>
                </a:lnTo>
                <a:lnTo>
                  <a:pt x="0" y="384175"/>
                </a:lnTo>
                <a:lnTo>
                  <a:pt x="841375" y="384175"/>
                </a:lnTo>
              </a:path>
            </a:pathLst>
          </a:custGeom>
          <a:ln w="19050">
            <a:solidFill>
              <a:schemeClr val="accent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16">
            <a:extLst>
              <a:ext uri="{FF2B5EF4-FFF2-40B4-BE49-F238E27FC236}">
                <a16:creationId xmlns:a16="http://schemas.microsoft.com/office/drawing/2014/main" id="{7CC2DAFC-223F-B247-6A2F-111329FC2E6E}"/>
              </a:ext>
            </a:extLst>
          </p:cNvPr>
          <p:cNvSpPr/>
          <p:nvPr/>
        </p:nvSpPr>
        <p:spPr>
          <a:xfrm>
            <a:off x="1671855" y="2743557"/>
            <a:ext cx="626104" cy="1227570"/>
          </a:xfrm>
          <a:custGeom>
            <a:avLst/>
            <a:gdLst>
              <a:gd name="connsiteX0" fmla="*/ 841375 w 841375"/>
              <a:gd name="connsiteY0" fmla="*/ 0 h 384175"/>
              <a:gd name="connsiteX1" fmla="*/ 0 w 841375"/>
              <a:gd name="connsiteY1" fmla="*/ 0 h 384175"/>
              <a:gd name="connsiteX2" fmla="*/ 0 w 841375"/>
              <a:gd name="connsiteY2" fmla="*/ 384175 h 384175"/>
              <a:gd name="connsiteX3" fmla="*/ 841375 w 841375"/>
              <a:gd name="connsiteY3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375" h="384175">
                <a:moveTo>
                  <a:pt x="841375" y="0"/>
                </a:moveTo>
                <a:lnTo>
                  <a:pt x="0" y="0"/>
                </a:lnTo>
                <a:lnTo>
                  <a:pt x="0" y="384175"/>
                </a:lnTo>
                <a:lnTo>
                  <a:pt x="841375" y="384175"/>
                </a:lnTo>
              </a:path>
            </a:pathLst>
          </a:custGeom>
          <a:ln w="19050">
            <a:solidFill>
              <a:schemeClr val="accent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10D464-1E3B-21F3-1AC4-26AE3D5C8108}"/>
              </a:ext>
            </a:extLst>
          </p:cNvPr>
          <p:cNvSpPr txBox="1"/>
          <p:nvPr/>
        </p:nvSpPr>
        <p:spPr>
          <a:xfrm>
            <a:off x="1471486" y="3050596"/>
            <a:ext cx="39754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1050" spc="-10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defRPr>
            </a:lvl1pPr>
          </a:lstStyle>
          <a:p>
            <a:r>
              <a:rPr lang="ko-KR" altLang="en-US" sz="1000" dirty="0"/>
              <a:t>시스템의</a:t>
            </a:r>
            <a:br>
              <a:rPr lang="en-US" altLang="ko-KR" sz="1000" dirty="0"/>
            </a:br>
            <a:r>
              <a:rPr lang="ko-KR" altLang="en-US" sz="1000" dirty="0"/>
              <a:t>담당자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B1A90-855D-544B-7CE1-11178FCD32FD}"/>
              </a:ext>
            </a:extLst>
          </p:cNvPr>
          <p:cNvSpPr txBox="1"/>
          <p:nvPr/>
        </p:nvSpPr>
        <p:spPr>
          <a:xfrm>
            <a:off x="559172" y="2831534"/>
            <a:ext cx="52097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업무 용어의</a:t>
            </a:r>
            <a:br>
              <a:rPr lang="en-US" altLang="ko-KR" sz="10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</a:br>
            <a:r>
              <a:rPr lang="en-US" altLang="ko-KR" sz="10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Owner</a:t>
            </a:r>
            <a:endParaRPr lang="ko-KR" altLang="en-US" sz="1000" spc="-1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cxnSp>
        <p:nvCxnSpPr>
          <p:cNvPr id="23" name="Straight Arrow Connector 75">
            <a:extLst>
              <a:ext uri="{FF2B5EF4-FFF2-40B4-BE49-F238E27FC236}">
                <a16:creationId xmlns:a16="http://schemas.microsoft.com/office/drawing/2014/main" id="{6F580E0F-EE72-F8E2-4461-522B7275AF1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144868" y="4261778"/>
            <a:ext cx="0" cy="241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5">
            <a:extLst>
              <a:ext uri="{FF2B5EF4-FFF2-40B4-BE49-F238E27FC236}">
                <a16:creationId xmlns:a16="http://schemas.microsoft.com/office/drawing/2014/main" id="{B1165DB0-2083-F895-5FBE-593570352FB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144868" y="4965920"/>
            <a:ext cx="0" cy="241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EC75C8-65FF-25F1-F5C3-298FD778317B}"/>
              </a:ext>
            </a:extLst>
          </p:cNvPr>
          <p:cNvSpPr txBox="1"/>
          <p:nvPr/>
        </p:nvSpPr>
        <p:spPr>
          <a:xfrm>
            <a:off x="3204017" y="5009624"/>
            <a:ext cx="102271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1000" spc="-10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defRPr>
            </a:lvl1pPr>
          </a:lstStyle>
          <a:p>
            <a:r>
              <a:rPr lang="ko-KR" altLang="en-US" dirty="0"/>
              <a:t>업무 용어 연관 </a:t>
            </a:r>
            <a:r>
              <a:rPr lang="en-US" altLang="ko-KR" dirty="0"/>
              <a:t>Objects</a:t>
            </a:r>
            <a:endParaRPr lang="ko-KR" altLang="en-US" dirty="0"/>
          </a:p>
        </p:txBody>
      </p:sp>
      <p:sp>
        <p:nvSpPr>
          <p:cNvPr id="27" name="자유형 122">
            <a:extLst>
              <a:ext uri="{FF2B5EF4-FFF2-40B4-BE49-F238E27FC236}">
                <a16:creationId xmlns:a16="http://schemas.microsoft.com/office/drawing/2014/main" id="{68B34B0D-49A2-7AEE-4211-FE3503981C35}"/>
              </a:ext>
            </a:extLst>
          </p:cNvPr>
          <p:cNvSpPr/>
          <p:nvPr/>
        </p:nvSpPr>
        <p:spPr>
          <a:xfrm flipH="1">
            <a:off x="3983021" y="3337137"/>
            <a:ext cx="434467" cy="1423489"/>
          </a:xfrm>
          <a:custGeom>
            <a:avLst/>
            <a:gdLst>
              <a:gd name="connsiteX0" fmla="*/ 841375 w 841375"/>
              <a:gd name="connsiteY0" fmla="*/ 0 h 384175"/>
              <a:gd name="connsiteX1" fmla="*/ 0 w 841375"/>
              <a:gd name="connsiteY1" fmla="*/ 0 h 384175"/>
              <a:gd name="connsiteX2" fmla="*/ 0 w 841375"/>
              <a:gd name="connsiteY2" fmla="*/ 384175 h 384175"/>
              <a:gd name="connsiteX3" fmla="*/ 841375 w 841375"/>
              <a:gd name="connsiteY3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375" h="384175">
                <a:moveTo>
                  <a:pt x="841375" y="0"/>
                </a:moveTo>
                <a:lnTo>
                  <a:pt x="0" y="0"/>
                </a:lnTo>
                <a:lnTo>
                  <a:pt x="0" y="384175"/>
                </a:lnTo>
                <a:lnTo>
                  <a:pt x="841375" y="384175"/>
                </a:lnTo>
              </a:path>
            </a:pathLst>
          </a:custGeom>
          <a:ln w="19050">
            <a:solidFill>
              <a:schemeClr val="accent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51CDD1-AF4C-4F6B-C0CC-E8C4BD7954CA}"/>
              </a:ext>
            </a:extLst>
          </p:cNvPr>
          <p:cNvSpPr txBox="1"/>
          <p:nvPr/>
        </p:nvSpPr>
        <p:spPr>
          <a:xfrm>
            <a:off x="4246701" y="3604849"/>
            <a:ext cx="49693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1050" spc="-10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defRPr>
            </a:lvl1pPr>
          </a:lstStyle>
          <a:p>
            <a:r>
              <a:rPr lang="ko-KR" altLang="en-US" sz="1000" dirty="0"/>
              <a:t>업무용어의</a:t>
            </a:r>
            <a:br>
              <a:rPr lang="en-US" altLang="ko-KR" sz="1000" dirty="0"/>
            </a:br>
            <a:r>
              <a:rPr lang="ko-KR" altLang="en-US" sz="1000" dirty="0" err="1"/>
              <a:t>스튜어드쉽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48807-1765-D141-FC62-657574D2CA9F}"/>
              </a:ext>
            </a:extLst>
          </p:cNvPr>
          <p:cNvSpPr txBox="1"/>
          <p:nvPr/>
        </p:nvSpPr>
        <p:spPr>
          <a:xfrm>
            <a:off x="6102549" y="2522296"/>
            <a:ext cx="32479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사용자</a:t>
            </a: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조직</a:t>
            </a: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논리적인 시스템</a:t>
            </a: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업무 용어 등으로 구성</a:t>
            </a:r>
            <a:endParaRPr lang="en-US" altLang="ko-KR" sz="1200" spc="-1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87313" indent="-873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BizMeta 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중 </a:t>
            </a: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Business Glossary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에 해당하는 업무 용어는 관계 정의에 따라 업무적 용어 자체 또는 지표</a:t>
            </a: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디멘젼으로 정의될 수 있음</a:t>
            </a:r>
            <a:endParaRPr lang="en-US" altLang="ko-KR" sz="1200" spc="-1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87313" indent="-873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IT Meta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는 업무 용어 관계내에서 표준 용어</a:t>
            </a: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,(</a:t>
            </a:r>
            <a:r>
              <a:rPr lang="ko-KR" altLang="en-US" sz="1200" spc="-100" dirty="0" err="1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업무적용어</a:t>
            </a: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지표 항목</a:t>
            </a: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) 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표준 코드 도메인</a:t>
            </a: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(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디</a:t>
            </a: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;</a:t>
            </a:r>
            <a:r>
              <a:rPr lang="ko-KR" altLang="en-US" sz="1200" spc="-100" dirty="0" err="1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멘젼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항목</a:t>
            </a:r>
            <a:r>
              <a:rPr lang="en-US" altLang="ko-KR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)</a:t>
            </a:r>
            <a:r>
              <a:rPr lang="ko-KR" altLang="en-US" sz="120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으로 연계 관리될 수 있음</a:t>
            </a:r>
          </a:p>
        </p:txBody>
      </p:sp>
      <p:cxnSp>
        <p:nvCxnSpPr>
          <p:cNvPr id="31" name="직선 연결선 137">
            <a:extLst>
              <a:ext uri="{FF2B5EF4-FFF2-40B4-BE49-F238E27FC236}">
                <a16:creationId xmlns:a16="http://schemas.microsoft.com/office/drawing/2014/main" id="{76635EA5-BD77-0D06-5683-D623C5113D24}"/>
              </a:ext>
            </a:extLst>
          </p:cNvPr>
          <p:cNvCxnSpPr/>
          <p:nvPr/>
        </p:nvCxnSpPr>
        <p:spPr>
          <a:xfrm>
            <a:off x="3998819" y="5438639"/>
            <a:ext cx="936000" cy="0"/>
          </a:xfrm>
          <a:prstGeom prst="line">
            <a:avLst/>
          </a:prstGeom>
          <a:ln w="19050">
            <a:solidFill>
              <a:schemeClr val="accent2">
                <a:lumMod val="90000"/>
                <a:lumOff val="1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1">
            <a:extLst>
              <a:ext uri="{FF2B5EF4-FFF2-40B4-BE49-F238E27FC236}">
                <a16:creationId xmlns:a16="http://schemas.microsoft.com/office/drawing/2014/main" id="{1ED2A90C-DF00-C4D0-339E-6873CA4AFD86}"/>
              </a:ext>
            </a:extLst>
          </p:cNvPr>
          <p:cNvSpPr/>
          <p:nvPr/>
        </p:nvSpPr>
        <p:spPr>
          <a:xfrm>
            <a:off x="4749816" y="4931488"/>
            <a:ext cx="962653" cy="286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39725" algn="ctr" defTabSz="820088">
              <a:buClr>
                <a:prstClr val="white">
                  <a:lumMod val="65000"/>
                </a:prstClr>
              </a:buClr>
              <a:buSzPct val="140000"/>
              <a:tabLst>
                <a:tab pos="5648325" algn="l"/>
              </a:tabLst>
            </a:pPr>
            <a:r>
              <a:rPr lang="ko-KR" altLang="en-US" sz="1000" spc="-4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업무적 용어</a:t>
            </a:r>
          </a:p>
        </p:txBody>
      </p:sp>
      <p:sp>
        <p:nvSpPr>
          <p:cNvPr id="34" name="Rectangle 52">
            <a:extLst>
              <a:ext uri="{FF2B5EF4-FFF2-40B4-BE49-F238E27FC236}">
                <a16:creationId xmlns:a16="http://schemas.microsoft.com/office/drawing/2014/main" id="{16AD40A5-78D2-2C2A-A668-D05B97A7DC70}"/>
              </a:ext>
            </a:extLst>
          </p:cNvPr>
          <p:cNvSpPr/>
          <p:nvPr/>
        </p:nvSpPr>
        <p:spPr>
          <a:xfrm>
            <a:off x="4749815" y="5283826"/>
            <a:ext cx="962653" cy="286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39725" algn="ctr" defTabSz="820088">
              <a:buClr>
                <a:prstClr val="white">
                  <a:lumMod val="65000"/>
                </a:prstClr>
              </a:buClr>
              <a:buSzPct val="140000"/>
              <a:tabLst>
                <a:tab pos="5648325" algn="l"/>
              </a:tabLst>
            </a:pPr>
            <a:r>
              <a:rPr lang="ko-KR" altLang="en-US" sz="1000" spc="-4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지표 항목</a:t>
            </a:r>
          </a:p>
        </p:txBody>
      </p:sp>
      <p:sp>
        <p:nvSpPr>
          <p:cNvPr id="35" name="Rectangle 53">
            <a:extLst>
              <a:ext uri="{FF2B5EF4-FFF2-40B4-BE49-F238E27FC236}">
                <a16:creationId xmlns:a16="http://schemas.microsoft.com/office/drawing/2014/main" id="{45D0181F-6B53-71B1-0FFF-80211B14B9E7}"/>
              </a:ext>
            </a:extLst>
          </p:cNvPr>
          <p:cNvSpPr/>
          <p:nvPr/>
        </p:nvSpPr>
        <p:spPr>
          <a:xfrm>
            <a:off x="4749814" y="5636164"/>
            <a:ext cx="962653" cy="286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39725" algn="ctr" defTabSz="820088">
              <a:buClr>
                <a:prstClr val="white">
                  <a:lumMod val="65000"/>
                </a:prstClr>
              </a:buClr>
              <a:buSzPct val="140000"/>
              <a:tabLst>
                <a:tab pos="5648325" algn="l"/>
              </a:tabLst>
            </a:pPr>
            <a:r>
              <a:rPr lang="ko-KR" altLang="en-US" sz="1000" spc="-4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디멘젼 항목</a:t>
            </a:r>
          </a:p>
        </p:txBody>
      </p:sp>
      <p:cxnSp>
        <p:nvCxnSpPr>
          <p:cNvPr id="39" name="직선 연결선 143">
            <a:extLst>
              <a:ext uri="{FF2B5EF4-FFF2-40B4-BE49-F238E27FC236}">
                <a16:creationId xmlns:a16="http://schemas.microsoft.com/office/drawing/2014/main" id="{F1850476-BAC7-FA83-78BA-755E9B78DD32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rot="10800000" flipV="1">
            <a:off x="4749814" y="5074972"/>
            <a:ext cx="2" cy="704676"/>
          </a:xfrm>
          <a:prstGeom prst="bentConnector3">
            <a:avLst>
              <a:gd name="adj1" fmla="val 11430100000"/>
            </a:avLst>
          </a:prstGeom>
          <a:ln w="19050">
            <a:solidFill>
              <a:schemeClr val="accent2">
                <a:lumMod val="90000"/>
                <a:lumOff val="1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1082"/>
      </p:ext>
    </p:extLst>
  </p:cSld>
  <p:clrMapOvr>
    <a:masterClrMapping/>
  </p:clrMapOvr>
</p:sld>
</file>

<file path=ppt/theme/theme1.xml><?xml version="1.0" encoding="utf-8"?>
<a:theme xmlns:a="http://schemas.openxmlformats.org/drawingml/2006/main" name="1 표지">
  <a:themeElements>
    <a:clrScheme name="2022비투엔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58E"/>
      </a:accent1>
      <a:accent2>
        <a:srgbClr val="03374D"/>
      </a:accent2>
      <a:accent3>
        <a:srgbClr val="FFC000"/>
      </a:accent3>
      <a:accent4>
        <a:srgbClr val="12B2AA"/>
      </a:accent4>
      <a:accent5>
        <a:srgbClr val="95C61D"/>
      </a:accent5>
      <a:accent6>
        <a:srgbClr val="F05134"/>
      </a:accent6>
      <a:hlink>
        <a:srgbClr val="0563C1"/>
      </a:hlink>
      <a:folHlink>
        <a:srgbClr val="954F72"/>
      </a:folHlink>
    </a:clrScheme>
    <a:fontScheme name="2022비투엔">
      <a:majorFont>
        <a:latin typeface="Arial"/>
        <a:ea typeface="KoPub돋움체 Bold"/>
        <a:cs typeface=""/>
      </a:majorFont>
      <a:minorFont>
        <a:latin typeface="Arial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gray">
        <a:noFill/>
        <a:ln>
          <a:noFill/>
        </a:ln>
        <a:effectLst/>
      </a:spPr>
      <a:bodyPr wrap="square" lIns="0" tIns="0" rIns="0" bIns="0" rtlCol="0" anchor="ctr" anchorCtr="0">
        <a:spAutoFit/>
      </a:bodyPr>
      <a:lstStyle>
        <a:defPPr defTabSz="1477796" fontAlgn="base" latinLnBrk="1">
          <a:lnSpc>
            <a:spcPct val="110000"/>
          </a:lnSpc>
          <a:spcBef>
            <a:spcPct val="0"/>
          </a:spcBef>
          <a:spcAft>
            <a:spcPct val="0"/>
          </a:spcAft>
          <a:buClr>
            <a:prstClr val="white">
              <a:lumMod val="50000"/>
            </a:prstClr>
          </a:buClr>
          <a:defRPr sz="1700" dirty="0">
            <a:ln>
              <a:solidFill>
                <a:srgbClr val="5B9BD5">
                  <a:alpha val="0"/>
                </a:srgbClr>
              </a:solidFill>
            </a:ln>
            <a:solidFill>
              <a:schemeClr val="accent2"/>
            </a:solidFill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목차">
  <a:themeElements>
    <a:clrScheme name="2022비투엔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58E"/>
      </a:accent1>
      <a:accent2>
        <a:srgbClr val="03374D"/>
      </a:accent2>
      <a:accent3>
        <a:srgbClr val="FFC000"/>
      </a:accent3>
      <a:accent4>
        <a:srgbClr val="12B2AA"/>
      </a:accent4>
      <a:accent5>
        <a:srgbClr val="95C61D"/>
      </a:accent5>
      <a:accent6>
        <a:srgbClr val="F05134"/>
      </a:accent6>
      <a:hlink>
        <a:srgbClr val="0563C1"/>
      </a:hlink>
      <a:folHlink>
        <a:srgbClr val="954F72"/>
      </a:folHlink>
    </a:clrScheme>
    <a:fontScheme name="2022비투엔">
      <a:majorFont>
        <a:latin typeface="Arial"/>
        <a:ea typeface="KoPub돋움체 Bold"/>
        <a:cs typeface=""/>
      </a:majorFont>
      <a:minorFont>
        <a:latin typeface="Arial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gray">
        <a:noFill/>
        <a:ln>
          <a:noFill/>
        </a:ln>
        <a:effectLst/>
      </a:spPr>
      <a:bodyPr wrap="square" lIns="0" tIns="0" rIns="0" bIns="0" rtlCol="0" anchor="ctr" anchorCtr="0">
        <a:spAutoFit/>
      </a:bodyPr>
      <a:lstStyle>
        <a:defPPr defTabSz="1477796" fontAlgn="base" latinLnBrk="1">
          <a:lnSpc>
            <a:spcPct val="110000"/>
          </a:lnSpc>
          <a:spcBef>
            <a:spcPct val="0"/>
          </a:spcBef>
          <a:spcAft>
            <a:spcPct val="0"/>
          </a:spcAft>
          <a:buClr>
            <a:prstClr val="white">
              <a:lumMod val="50000"/>
            </a:prstClr>
          </a:buClr>
          <a:defRPr sz="1700" dirty="0">
            <a:ln>
              <a:solidFill>
                <a:srgbClr val="5B9BD5">
                  <a:alpha val="0"/>
                </a:srgbClr>
              </a:solidFill>
            </a:ln>
            <a:solidFill>
              <a:schemeClr val="accent2"/>
            </a:solidFill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 본문">
  <a:themeElements>
    <a:clrScheme name="2022비투엔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58E"/>
      </a:accent1>
      <a:accent2>
        <a:srgbClr val="03374D"/>
      </a:accent2>
      <a:accent3>
        <a:srgbClr val="FFC000"/>
      </a:accent3>
      <a:accent4>
        <a:srgbClr val="12B2AA"/>
      </a:accent4>
      <a:accent5>
        <a:srgbClr val="95C61D"/>
      </a:accent5>
      <a:accent6>
        <a:srgbClr val="F05134"/>
      </a:accent6>
      <a:hlink>
        <a:srgbClr val="0563C1"/>
      </a:hlink>
      <a:folHlink>
        <a:srgbClr val="954F72"/>
      </a:folHlink>
    </a:clrScheme>
    <a:fontScheme name="2022비투엔">
      <a:majorFont>
        <a:latin typeface="Arial"/>
        <a:ea typeface="KoPub돋움체 Bold"/>
        <a:cs typeface=""/>
      </a:majorFont>
      <a:minorFont>
        <a:latin typeface="Arial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a:spPr>
      <a:bodyPr lIns="72000" tIns="36000" rIns="72000" bIns="36000" rtlCol="0" anchor="ctr" anchorCtr="0"/>
      <a:lstStyle>
        <a:defPPr algn="ctr" fontAlgn="base">
          <a:lnSpc>
            <a:spcPct val="120000"/>
          </a:lnSpc>
          <a:spcBef>
            <a:spcPts val="300"/>
          </a:spcBef>
          <a:buClr>
            <a:prstClr val="white">
              <a:lumMod val="65000"/>
            </a:prstClr>
          </a:buClr>
          <a:buSzPct val="80000"/>
          <a:defRPr sz="1200" b="1" dirty="0">
            <a:ln>
              <a:solidFill>
                <a:schemeClr val="bg1">
                  <a:lumMod val="75000"/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</a:spDef>
    <a:txDef>
      <a:spPr>
        <a:noFill/>
        <a:ln w="6350" cap="flat" cmpd="sng" algn="ctr">
          <a:noFill/>
          <a:prstDash val="solid"/>
        </a:ln>
        <a:effectLst/>
      </a:spPr>
      <a:bodyPr wrap="none" lIns="72000" tIns="36000" rIns="72000" bIns="36000" rtlCol="0" anchor="ctr" anchorCtr="0">
        <a:spAutoFit/>
      </a:bodyPr>
      <a:lstStyle>
        <a:defPPr algn="ctr">
          <a:defRPr sz="1200" b="1" dirty="0">
            <a:ln>
              <a:solidFill>
                <a:schemeClr val="bg1">
                  <a:lumMod val="75000"/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KoPub돋움체 Medium" panose="020F0302020204030204"/>
        <a:ea typeface=""/>
        <a:cs typeface=""/>
        <a:font script="Jpan" typeface="游ゴシック Light"/>
        <a:font script="Hang" typeface="KoPub돋움체 Medium"/>
        <a:font script="Hans" typeface="等线 Light"/>
        <a:font script="Hant" typeface="新細明體"/>
        <a:font script="Arab" typeface="KoPub돋움체 Medium"/>
        <a:font script="Hebr" typeface="KoPub돋움체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KoPub돋움체 Medium"/>
        <a:font script="Uigh" typeface="Microsoft Uighur"/>
        <a:font script="Geor" typeface="Sylfaen"/>
      </a:majorFont>
      <a:minorFont>
        <a:latin typeface="KoPub돋움체 Medium" panose="020F0502020204030204"/>
        <a:ea typeface=""/>
        <a:cs typeface=""/>
        <a:font script="Jpan" typeface="游ゴシック"/>
        <a:font script="Hang" typeface="KoPub돋움체 Medium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62054DF691F14794889640FDE913A2" ma:contentTypeVersion="11" ma:contentTypeDescription="새 문서를 만듭니다." ma:contentTypeScope="" ma:versionID="40d1bf5732da12ad1f95d79cb43762fa">
  <xsd:schema xmlns:xsd="http://www.w3.org/2001/XMLSchema" xmlns:xs="http://www.w3.org/2001/XMLSchema" xmlns:p="http://schemas.microsoft.com/office/2006/metadata/properties" xmlns:ns2="6e29d2eb-de5d-4b23-81e4-5fe3b0cc4110" xmlns:ns3="84480191-7f35-4f7a-b6ff-af38404ba877" targetNamespace="http://schemas.microsoft.com/office/2006/metadata/properties" ma:root="true" ma:fieldsID="57b13f51e3ae8d31552bf7e7450b9286" ns2:_="" ns3:_="">
    <xsd:import namespace="6e29d2eb-de5d-4b23-81e4-5fe3b0cc4110"/>
    <xsd:import namespace="84480191-7f35-4f7a-b6ff-af38404ba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9d2eb-de5d-4b23-81e4-5fe3b0cc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eddafe65-beff-4c45-a2e2-6ea449149e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80191-7f35-4f7a-b6ff-af38404ba87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5a873f0-275c-4f3c-a731-6b618e0936d9}" ma:internalName="TaxCatchAll" ma:showField="CatchAllData" ma:web="84480191-7f35-4f7a-b6ff-af38404ba8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4480191-7f35-4f7a-b6ff-af38404ba877" xsi:nil="true"/>
    <lcf76f155ced4ddcb4097134ff3c332f xmlns="6e29d2eb-de5d-4b23-81e4-5fe3b0cc41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A2FF090-BA87-42F1-A93C-AE12C36110B3}"/>
</file>

<file path=customXml/itemProps2.xml><?xml version="1.0" encoding="utf-8"?>
<ds:datastoreItem xmlns:ds="http://schemas.openxmlformats.org/officeDocument/2006/customXml" ds:itemID="{A705699B-53D8-4E15-8A0C-8EABBAE6E24C}"/>
</file>

<file path=customXml/itemProps3.xml><?xml version="1.0" encoding="utf-8"?>
<ds:datastoreItem xmlns:ds="http://schemas.openxmlformats.org/officeDocument/2006/customXml" ds:itemID="{6C47AE60-954E-4C4E-9FC3-0A922F4298A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13883</TotalTime>
  <Words>3923</Words>
  <Application>Microsoft Macintosh PowerPoint</Application>
  <PresentationFormat>A4 Paper (210x297 mm)</PresentationFormat>
  <Paragraphs>499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KoPub돋움체 Bold</vt:lpstr>
      <vt:lpstr>KoPub돋움체 Light</vt:lpstr>
      <vt:lpstr>KoPub돋움체 Medium</vt:lpstr>
      <vt:lpstr>나눔고딕</vt:lpstr>
      <vt:lpstr>Arial</vt:lpstr>
      <vt:lpstr>Wingdings</vt:lpstr>
      <vt:lpstr>1 표지</vt:lpstr>
      <vt:lpstr>2 목차</vt:lpstr>
      <vt:lpstr>4 본문</vt:lpstr>
      <vt:lpstr>Design Thinking Workshop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smlim@b2en.com</dc:creator>
  <cp:lastModifiedBy>유진승</cp:lastModifiedBy>
  <cp:revision>1203</cp:revision>
  <cp:lastPrinted>2022-03-19T01:07:06Z</cp:lastPrinted>
  <dcterms:created xsi:type="dcterms:W3CDTF">2022-03-14T06:33:11Z</dcterms:created>
  <dcterms:modified xsi:type="dcterms:W3CDTF">2023-03-20T05:42:08Z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0x0101004662054DF691F14794889640FDE913A2</vt:lpwstr>
  </property>
</Properties>
</file>