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slides/slide79.xml" ContentType="application/vnd.openxmlformats-officedocument.presentationml.slide+xml"/>
  <Override PartName="/ppt/presentation.xml" ContentType="application/vnd.openxmlformats-officedocument.presentationml.presentation.main+xml"/>
  <Override PartName="/ppt/slides/slide49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7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7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48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083" r:id="rId1"/>
    <p:sldMasterId id="2147484085" r:id="rId2"/>
    <p:sldMasterId id="2147484068" r:id="rId3"/>
    <p:sldMasterId id="2147484087" r:id="rId4"/>
  </p:sldMasterIdLst>
  <p:notesMasterIdLst>
    <p:notesMasterId r:id="rId84"/>
  </p:notesMasterIdLst>
  <p:handoutMasterIdLst>
    <p:handoutMasterId r:id="rId85"/>
  </p:handoutMasterIdLst>
  <p:sldIdLst>
    <p:sldId id="2605" r:id="rId5"/>
    <p:sldId id="2689" r:id="rId6"/>
    <p:sldId id="2653" r:id="rId7"/>
    <p:sldId id="2759" r:id="rId8"/>
    <p:sldId id="2755" r:id="rId9"/>
    <p:sldId id="2743" r:id="rId10"/>
    <p:sldId id="2690" r:id="rId11"/>
    <p:sldId id="2744" r:id="rId12"/>
    <p:sldId id="2672" r:id="rId13"/>
    <p:sldId id="2716" r:id="rId14"/>
    <p:sldId id="2717" r:id="rId15"/>
    <p:sldId id="2718" r:id="rId16"/>
    <p:sldId id="2719" r:id="rId17"/>
    <p:sldId id="2720" r:id="rId18"/>
    <p:sldId id="2721" r:id="rId19"/>
    <p:sldId id="2722" r:id="rId20"/>
    <p:sldId id="2723" r:id="rId21"/>
    <p:sldId id="2724" r:id="rId22"/>
    <p:sldId id="2725" r:id="rId23"/>
    <p:sldId id="2726" r:id="rId24"/>
    <p:sldId id="2727" r:id="rId25"/>
    <p:sldId id="2745" r:id="rId26"/>
    <p:sldId id="2715" r:id="rId27"/>
    <p:sldId id="2728" r:id="rId28"/>
    <p:sldId id="2760" r:id="rId29"/>
    <p:sldId id="2761" r:id="rId30"/>
    <p:sldId id="2730" r:id="rId31"/>
    <p:sldId id="2756" r:id="rId32"/>
    <p:sldId id="2758" r:id="rId33"/>
    <p:sldId id="2757" r:id="rId34"/>
    <p:sldId id="2746" r:id="rId35"/>
    <p:sldId id="2754" r:id="rId36"/>
    <p:sldId id="2691" r:id="rId37"/>
    <p:sldId id="2713" r:id="rId38"/>
    <p:sldId id="2712" r:id="rId39"/>
    <p:sldId id="2714" r:id="rId40"/>
    <p:sldId id="2686" r:id="rId41"/>
    <p:sldId id="2674" r:id="rId42"/>
    <p:sldId id="2700" r:id="rId43"/>
    <p:sldId id="2747" r:id="rId44"/>
    <p:sldId id="2676" r:id="rId45"/>
    <p:sldId id="2748" r:id="rId46"/>
    <p:sldId id="2677" r:id="rId47"/>
    <p:sldId id="2696" r:id="rId48"/>
    <p:sldId id="2697" r:id="rId49"/>
    <p:sldId id="2692" r:id="rId50"/>
    <p:sldId id="2693" r:id="rId51"/>
    <p:sldId id="2694" r:id="rId52"/>
    <p:sldId id="2695" r:id="rId53"/>
    <p:sldId id="2698" r:id="rId54"/>
    <p:sldId id="2687" r:id="rId55"/>
    <p:sldId id="2678" r:id="rId56"/>
    <p:sldId id="2706" r:id="rId57"/>
    <p:sldId id="2749" r:id="rId58"/>
    <p:sldId id="2679" r:id="rId59"/>
    <p:sldId id="2750" r:id="rId60"/>
    <p:sldId id="2680" r:id="rId61"/>
    <p:sldId id="2709" r:id="rId62"/>
    <p:sldId id="2708" r:id="rId63"/>
    <p:sldId id="2710" r:id="rId64"/>
    <p:sldId id="2711" r:id="rId65"/>
    <p:sldId id="2707" r:id="rId66"/>
    <p:sldId id="2688" r:id="rId67"/>
    <p:sldId id="2681" r:id="rId68"/>
    <p:sldId id="2751" r:id="rId69"/>
    <p:sldId id="2682" r:id="rId70"/>
    <p:sldId id="2752" r:id="rId71"/>
    <p:sldId id="2731" r:id="rId72"/>
    <p:sldId id="2732" r:id="rId73"/>
    <p:sldId id="2733" r:id="rId74"/>
    <p:sldId id="2734" r:id="rId75"/>
    <p:sldId id="2735" r:id="rId76"/>
    <p:sldId id="2736" r:id="rId77"/>
    <p:sldId id="2737" r:id="rId78"/>
    <p:sldId id="2739" r:id="rId79"/>
    <p:sldId id="2740" r:id="rId80"/>
    <p:sldId id="2753" r:id="rId81"/>
    <p:sldId id="2741" r:id="rId82"/>
    <p:sldId id="2675" r:id="rId83"/>
  </p:sldIdLst>
  <p:sldSz cx="9906000" cy="6858000" type="A4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D9D9"/>
    <a:srgbClr val="FFEFEF"/>
    <a:srgbClr val="FFE7E7"/>
    <a:srgbClr val="DEEBF7"/>
    <a:srgbClr val="F2F2F2"/>
    <a:srgbClr val="FDF0E7"/>
    <a:srgbClr val="FFA3A3"/>
    <a:srgbClr val="FFBDB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9" autoAdjust="0"/>
    <p:restoredTop sz="96318" autoAdjust="0"/>
  </p:normalViewPr>
  <p:slideViewPr>
    <p:cSldViewPr>
      <p:cViewPr varScale="1">
        <p:scale>
          <a:sx n="101" d="100"/>
          <a:sy n="101" d="100"/>
        </p:scale>
        <p:origin x="132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384" y="-90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customXml" Target="../customXml/item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9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560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1838" y="638175"/>
            <a:ext cx="5353050" cy="3706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25112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9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2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6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31" y="3679008"/>
            <a:ext cx="5094374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38575" y="6640656"/>
            <a:ext cx="2228850" cy="13413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rtl="0" eaLnBrk="0" fontAlgn="base" latinLnBrk="1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0" lang="ko-KR" alt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0895" y="6566756"/>
            <a:ext cx="1098465" cy="125302"/>
            <a:chOff x="5829300" y="415925"/>
            <a:chExt cx="3395663" cy="38735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6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2" y="6517446"/>
            <a:ext cx="765350" cy="2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</p:sldLayoutIdLst>
  <p:hf hdr="0" ftr="0" dt="0"/>
  <p:txStyles>
    <p:titleStyle>
      <a:lvl1pPr algn="l" defTabSz="105103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lang="ko-KR" altLang="en-US" sz="2200" b="1" kern="1200" spc="-150" dirty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17" userDrawn="1">
          <p15:clr>
            <a:srgbClr val="F26B43"/>
          </p15:clr>
        </p15:guide>
        <p15:guide id="3" pos="6023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2659" userDrawn="1">
          <p15:clr>
            <a:srgbClr val="F26B43"/>
          </p15:clr>
        </p15:guide>
        <p15:guide id="8" orient="horz" pos="913" userDrawn="1">
          <p15:clr>
            <a:srgbClr val="F26B43"/>
          </p15:clr>
        </p15:guide>
        <p15:guide id="9" orient="horz" pos="391" userDrawn="1">
          <p15:clr>
            <a:srgbClr val="F26B43"/>
          </p15:clr>
        </p15:guide>
        <p15:guide id="10" pos="3120" userDrawn="1">
          <p15:clr>
            <a:srgbClr val="F26B43"/>
          </p15:clr>
        </p15:guide>
        <p15:guide id="11" pos="376" userDrawn="1">
          <p15:clr>
            <a:srgbClr val="F26B43"/>
          </p15:clr>
        </p15:guide>
        <p15:guide id="12" pos="5864" userDrawn="1">
          <p15:clr>
            <a:srgbClr val="F26B43"/>
          </p15:clr>
        </p15:guide>
        <p15:guide id="13" orient="horz" pos="1185" userDrawn="1">
          <p15:clr>
            <a:srgbClr val="F26B43"/>
          </p15:clr>
        </p15:guide>
        <p15:guide id="1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38575" y="6640656"/>
            <a:ext cx="2228850" cy="13413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rtl="0" eaLnBrk="0" fontAlgn="base" latinLnBrk="1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0" lang="ko-KR" altLang="en-US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fld id="{2DAF96CA-1FDE-40DA-8DFE-883B9DE1FC5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52501" y="565708"/>
            <a:ext cx="90010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latin typeface="+mj-ea"/>
                <a:ea typeface="+mj-ea"/>
                <a:cs typeface="Arial" panose="020B0604020202020204" pitchFamily="34" charset="0"/>
              </a:rPr>
              <a:t>목차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27000" y="1046448"/>
            <a:ext cx="925200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2" y="6517446"/>
            <a:ext cx="765350" cy="223922"/>
          </a:xfrm>
          <a:prstGeom prst="rect">
            <a:avLst/>
          </a:prstGeom>
        </p:spPr>
      </p:pic>
      <p:sp>
        <p:nvSpPr>
          <p:cNvPr id="33" name="직사각형 32"/>
          <p:cNvSpPr/>
          <p:nvPr userDrawn="1"/>
        </p:nvSpPr>
        <p:spPr>
          <a:xfrm>
            <a:off x="4556956" y="2600908"/>
            <a:ext cx="5349044" cy="4257092"/>
          </a:xfrm>
          <a:prstGeom prst="rect">
            <a:avLst/>
          </a:prstGeom>
          <a:blipFill dpi="0" rotWithShape="1">
            <a:blip r:embed="rId4">
              <a:alphaModFix amt="18000"/>
              <a:grayscl/>
            </a:blip>
            <a:srcRect/>
            <a:stretch>
              <a:fillRect t="-1" r="-5638" b="-39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90895" y="6566756"/>
            <a:ext cx="1098465" cy="125302"/>
            <a:chOff x="5829300" y="415925"/>
            <a:chExt cx="3395663" cy="3873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21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</p:sldLayoutIdLst>
  <p:hf hdr="0" ftr="0" dt="0"/>
  <p:txStyles>
    <p:titleStyle>
      <a:lvl1pPr algn="l" defTabSz="105103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lang="ko-KR" altLang="en-US" sz="2200" b="1" kern="1200" spc="-150" dirty="0">
          <a:solidFill>
            <a:schemeClr val="tx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17">
          <p15:clr>
            <a:srgbClr val="F26B43"/>
          </p15:clr>
        </p15:guide>
        <p15:guide id="3" pos="6023">
          <p15:clr>
            <a:srgbClr val="F26B43"/>
          </p15:clr>
        </p15:guide>
        <p15:guide id="4" orient="horz" pos="1275">
          <p15:clr>
            <a:srgbClr val="F26B43"/>
          </p15:clr>
        </p15:guide>
        <p15:guide id="5" orient="horz" pos="1049">
          <p15:clr>
            <a:srgbClr val="F26B43"/>
          </p15:clr>
        </p15:guide>
        <p15:guide id="6" orient="horz" pos="459">
          <p15:clr>
            <a:srgbClr val="F26B43"/>
          </p15:clr>
        </p15:guide>
        <p15:guide id="7" orient="horz" pos="504">
          <p15:clr>
            <a:srgbClr val="F26B43"/>
          </p15:clr>
        </p15:guide>
        <p15:guide id="8" orient="horz" pos="913">
          <p15:clr>
            <a:srgbClr val="F26B43"/>
          </p15:clr>
        </p15:guide>
        <p15:guide id="9" orient="horz" pos="3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0" y="744936"/>
            <a:ext cx="1355863" cy="3966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797316" y="6341889"/>
            <a:ext cx="1608263" cy="183455"/>
            <a:chOff x="5829300" y="415925"/>
            <a:chExt cx="3395663" cy="3873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31" y="3679008"/>
            <a:ext cx="5094374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0" y="744936"/>
            <a:ext cx="1355863" cy="3966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1CA0907-3A8D-40D5-BEBF-E377C9A25B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797316" y="6341889"/>
            <a:ext cx="1608263" cy="183455"/>
            <a:chOff x="5829300" y="415925"/>
            <a:chExt cx="3395663" cy="3873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A17A1B7-A76A-4D86-B035-465D9B11B2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50038" y="542925"/>
              <a:ext cx="415925" cy="255588"/>
            </a:xfrm>
            <a:custGeom>
              <a:avLst/>
              <a:gdLst>
                <a:gd name="T0" fmla="*/ 168 w 193"/>
                <a:gd name="T1" fmla="*/ 0 h 117"/>
                <a:gd name="T2" fmla="*/ 51 w 193"/>
                <a:gd name="T3" fmla="*/ 0 h 117"/>
                <a:gd name="T4" fmla="*/ 21 w 193"/>
                <a:gd name="T5" fmla="*/ 22 h 117"/>
                <a:gd name="T6" fmla="*/ 4 w 193"/>
                <a:gd name="T7" fmla="*/ 87 h 117"/>
                <a:gd name="T8" fmla="*/ 24 w 193"/>
                <a:gd name="T9" fmla="*/ 117 h 117"/>
                <a:gd name="T10" fmla="*/ 149 w 193"/>
                <a:gd name="T11" fmla="*/ 117 h 117"/>
                <a:gd name="T12" fmla="*/ 170 w 193"/>
                <a:gd name="T13" fmla="*/ 93 h 117"/>
                <a:gd name="T14" fmla="*/ 75 w 193"/>
                <a:gd name="T15" fmla="*/ 93 h 117"/>
                <a:gd name="T16" fmla="*/ 69 w 193"/>
                <a:gd name="T17" fmla="*/ 80 h 117"/>
                <a:gd name="T18" fmla="*/ 77 w 193"/>
                <a:gd name="T19" fmla="*/ 48 h 117"/>
                <a:gd name="T20" fmla="*/ 99 w 193"/>
                <a:gd name="T21" fmla="*/ 71 h 117"/>
                <a:gd name="T22" fmla="*/ 158 w 193"/>
                <a:gd name="T23" fmla="*/ 71 h 117"/>
                <a:gd name="T24" fmla="*/ 183 w 193"/>
                <a:gd name="T25" fmla="*/ 45 h 117"/>
                <a:gd name="T26" fmla="*/ 189 w 193"/>
                <a:gd name="T27" fmla="*/ 22 h 117"/>
                <a:gd name="T28" fmla="*/ 168 w 193"/>
                <a:gd name="T29" fmla="*/ 0 h 117"/>
                <a:gd name="T30" fmla="*/ 78 w 193"/>
                <a:gd name="T31" fmla="*/ 45 h 117"/>
                <a:gd name="T32" fmla="*/ 82 w 193"/>
                <a:gd name="T33" fmla="*/ 28 h 117"/>
                <a:gd name="T34" fmla="*/ 90 w 193"/>
                <a:gd name="T35" fmla="*/ 23 h 117"/>
                <a:gd name="T36" fmla="*/ 120 w 193"/>
                <a:gd name="T37" fmla="*/ 23 h 117"/>
                <a:gd name="T38" fmla="*/ 124 w 193"/>
                <a:gd name="T39" fmla="*/ 28 h 117"/>
                <a:gd name="T40" fmla="*/ 121 w 193"/>
                <a:gd name="T41" fmla="*/ 39 h 117"/>
                <a:gd name="T42" fmla="*/ 114 w 193"/>
                <a:gd name="T43" fmla="*/ 45 h 117"/>
                <a:gd name="T44" fmla="*/ 78 w 193"/>
                <a:gd name="T45" fmla="*/ 4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17">
                  <a:moveTo>
                    <a:pt x="168" y="0"/>
                  </a:moveTo>
                  <a:cubicBezTo>
                    <a:pt x="130" y="0"/>
                    <a:pt x="90" y="0"/>
                    <a:pt x="51" y="0"/>
                  </a:cubicBezTo>
                  <a:cubicBezTo>
                    <a:pt x="38" y="0"/>
                    <a:pt x="25" y="5"/>
                    <a:pt x="21" y="22"/>
                  </a:cubicBezTo>
                  <a:cubicBezTo>
                    <a:pt x="15" y="46"/>
                    <a:pt x="12" y="55"/>
                    <a:pt x="4" y="87"/>
                  </a:cubicBezTo>
                  <a:cubicBezTo>
                    <a:pt x="0" y="101"/>
                    <a:pt x="6" y="117"/>
                    <a:pt x="24" y="117"/>
                  </a:cubicBezTo>
                  <a:cubicBezTo>
                    <a:pt x="64" y="117"/>
                    <a:pt x="109" y="117"/>
                    <a:pt x="149" y="117"/>
                  </a:cubicBezTo>
                  <a:cubicBezTo>
                    <a:pt x="163" y="117"/>
                    <a:pt x="168" y="100"/>
                    <a:pt x="170" y="93"/>
                  </a:cubicBezTo>
                  <a:cubicBezTo>
                    <a:pt x="135" y="93"/>
                    <a:pt x="110" y="93"/>
                    <a:pt x="75" y="93"/>
                  </a:cubicBezTo>
                  <a:cubicBezTo>
                    <a:pt x="67" y="93"/>
                    <a:pt x="67" y="88"/>
                    <a:pt x="69" y="8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9" y="71"/>
                    <a:pt x="9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76" y="71"/>
                    <a:pt x="178" y="63"/>
                    <a:pt x="183" y="45"/>
                  </a:cubicBezTo>
                  <a:cubicBezTo>
                    <a:pt x="185" y="38"/>
                    <a:pt x="187" y="30"/>
                    <a:pt x="189" y="22"/>
                  </a:cubicBezTo>
                  <a:cubicBezTo>
                    <a:pt x="193" y="9"/>
                    <a:pt x="184" y="0"/>
                    <a:pt x="168" y="0"/>
                  </a:cubicBezTo>
                  <a:close/>
                  <a:moveTo>
                    <a:pt x="78" y="45"/>
                  </a:moveTo>
                  <a:cubicBezTo>
                    <a:pt x="82" y="28"/>
                    <a:pt x="82" y="28"/>
                    <a:pt x="82" y="28"/>
                  </a:cubicBezTo>
                  <a:cubicBezTo>
                    <a:pt x="83" y="25"/>
                    <a:pt x="87" y="23"/>
                    <a:pt x="90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3" y="23"/>
                    <a:pt x="125" y="25"/>
                    <a:pt x="124" y="2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3"/>
                    <a:pt x="117" y="45"/>
                    <a:pt x="114" y="45"/>
                  </a:cubicBezTo>
                  <a:lnTo>
                    <a:pt x="78" y="45"/>
                  </a:ln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DD6F5B-2F2F-4A3F-ABA5-30525767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5325" y="542925"/>
              <a:ext cx="420687" cy="255588"/>
            </a:xfrm>
            <a:custGeom>
              <a:avLst/>
              <a:gdLst>
                <a:gd name="T0" fmla="*/ 160 w 196"/>
                <a:gd name="T1" fmla="*/ 0 h 117"/>
                <a:gd name="T2" fmla="*/ 70 w 196"/>
                <a:gd name="T3" fmla="*/ 0 h 117"/>
                <a:gd name="T4" fmla="*/ 26 w 196"/>
                <a:gd name="T5" fmla="*/ 22 h 117"/>
                <a:gd name="T6" fmla="*/ 47 w 196"/>
                <a:gd name="T7" fmla="*/ 22 h 117"/>
                <a:gd name="T8" fmla="*/ 81 w 196"/>
                <a:gd name="T9" fmla="*/ 22 h 117"/>
                <a:gd name="T10" fmla="*/ 84 w 196"/>
                <a:gd name="T11" fmla="*/ 22 h 117"/>
                <a:gd name="T12" fmla="*/ 13 w 196"/>
                <a:gd name="T13" fmla="*/ 70 h 117"/>
                <a:gd name="T14" fmla="*/ 0 w 196"/>
                <a:gd name="T15" fmla="*/ 117 h 117"/>
                <a:gd name="T16" fmla="*/ 44 w 196"/>
                <a:gd name="T17" fmla="*/ 117 h 117"/>
                <a:gd name="T18" fmla="*/ 69 w 196"/>
                <a:gd name="T19" fmla="*/ 97 h 117"/>
                <a:gd name="T20" fmla="*/ 89 w 196"/>
                <a:gd name="T21" fmla="*/ 23 h 117"/>
                <a:gd name="T22" fmla="*/ 116 w 196"/>
                <a:gd name="T23" fmla="*/ 23 h 117"/>
                <a:gd name="T24" fmla="*/ 124 w 196"/>
                <a:gd name="T25" fmla="*/ 38 h 117"/>
                <a:gd name="T26" fmla="*/ 103 w 196"/>
                <a:gd name="T27" fmla="*/ 117 h 117"/>
                <a:gd name="T28" fmla="*/ 147 w 196"/>
                <a:gd name="T29" fmla="*/ 117 h 117"/>
                <a:gd name="T30" fmla="*/ 172 w 196"/>
                <a:gd name="T31" fmla="*/ 97 h 117"/>
                <a:gd name="T32" fmla="*/ 186 w 196"/>
                <a:gd name="T33" fmla="*/ 46 h 117"/>
                <a:gd name="T34" fmla="*/ 160 w 196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17">
                  <a:moveTo>
                    <a:pt x="160" y="0"/>
                  </a:moveTo>
                  <a:cubicBezTo>
                    <a:pt x="129" y="0"/>
                    <a:pt x="98" y="0"/>
                    <a:pt x="70" y="0"/>
                  </a:cubicBezTo>
                  <a:cubicBezTo>
                    <a:pt x="43" y="0"/>
                    <a:pt x="26" y="22"/>
                    <a:pt x="2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22" y="35"/>
                    <a:pt x="13" y="70"/>
                  </a:cubicBezTo>
                  <a:cubicBezTo>
                    <a:pt x="7" y="92"/>
                    <a:pt x="0" y="117"/>
                    <a:pt x="0" y="117"/>
                  </a:cubicBezTo>
                  <a:cubicBezTo>
                    <a:pt x="15" y="117"/>
                    <a:pt x="29" y="117"/>
                    <a:pt x="44" y="117"/>
                  </a:cubicBezTo>
                  <a:cubicBezTo>
                    <a:pt x="62" y="117"/>
                    <a:pt x="68" y="101"/>
                    <a:pt x="69" y="97"/>
                  </a:cubicBezTo>
                  <a:cubicBezTo>
                    <a:pt x="76" y="72"/>
                    <a:pt x="82" y="47"/>
                    <a:pt x="89" y="23"/>
                  </a:cubicBezTo>
                  <a:cubicBezTo>
                    <a:pt x="97" y="23"/>
                    <a:pt x="108" y="23"/>
                    <a:pt x="116" y="23"/>
                  </a:cubicBezTo>
                  <a:cubicBezTo>
                    <a:pt x="128" y="23"/>
                    <a:pt x="127" y="28"/>
                    <a:pt x="124" y="38"/>
                  </a:cubicBezTo>
                  <a:cubicBezTo>
                    <a:pt x="116" y="67"/>
                    <a:pt x="110" y="93"/>
                    <a:pt x="103" y="117"/>
                  </a:cubicBezTo>
                  <a:cubicBezTo>
                    <a:pt x="117" y="117"/>
                    <a:pt x="132" y="117"/>
                    <a:pt x="147" y="117"/>
                  </a:cubicBezTo>
                  <a:cubicBezTo>
                    <a:pt x="165" y="117"/>
                    <a:pt x="171" y="100"/>
                    <a:pt x="172" y="97"/>
                  </a:cubicBezTo>
                  <a:cubicBezTo>
                    <a:pt x="176" y="79"/>
                    <a:pt x="181" y="63"/>
                    <a:pt x="186" y="46"/>
                  </a:cubicBezTo>
                  <a:cubicBezTo>
                    <a:pt x="192" y="23"/>
                    <a:pt x="196" y="0"/>
                    <a:pt x="160" y="0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39C642-8DDC-4CF9-B329-7AD044A14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288" y="542925"/>
              <a:ext cx="419100" cy="255588"/>
            </a:xfrm>
            <a:custGeom>
              <a:avLst/>
              <a:gdLst>
                <a:gd name="T0" fmla="*/ 182 w 195"/>
                <a:gd name="T1" fmla="*/ 2 h 117"/>
                <a:gd name="T2" fmla="*/ 176 w 195"/>
                <a:gd name="T3" fmla="*/ 0 h 117"/>
                <a:gd name="T4" fmla="*/ 172 w 195"/>
                <a:gd name="T5" fmla="*/ 0 h 117"/>
                <a:gd name="T6" fmla="*/ 53 w 195"/>
                <a:gd name="T7" fmla="*/ 0 h 117"/>
                <a:gd name="T8" fmla="*/ 22 w 195"/>
                <a:gd name="T9" fmla="*/ 22 h 117"/>
                <a:gd name="T10" fmla="*/ 102 w 195"/>
                <a:gd name="T11" fmla="*/ 22 h 117"/>
                <a:gd name="T12" fmla="*/ 113 w 195"/>
                <a:gd name="T13" fmla="*/ 22 h 117"/>
                <a:gd name="T14" fmla="*/ 117 w 195"/>
                <a:gd name="T15" fmla="*/ 22 h 117"/>
                <a:gd name="T16" fmla="*/ 117 w 195"/>
                <a:gd name="T17" fmla="*/ 23 h 117"/>
                <a:gd name="T18" fmla="*/ 127 w 195"/>
                <a:gd name="T19" fmla="*/ 31 h 117"/>
                <a:gd name="T20" fmla="*/ 125 w 195"/>
                <a:gd name="T21" fmla="*/ 41 h 117"/>
                <a:gd name="T22" fmla="*/ 120 w 195"/>
                <a:gd name="T23" fmla="*/ 45 h 117"/>
                <a:gd name="T24" fmla="*/ 62 w 195"/>
                <a:gd name="T25" fmla="*/ 45 h 117"/>
                <a:gd name="T26" fmla="*/ 7 w 195"/>
                <a:gd name="T27" fmla="*/ 81 h 117"/>
                <a:gd name="T28" fmla="*/ 0 w 195"/>
                <a:gd name="T29" fmla="*/ 105 h 117"/>
                <a:gd name="T30" fmla="*/ 0 w 195"/>
                <a:gd name="T31" fmla="*/ 105 h 117"/>
                <a:gd name="T32" fmla="*/ 0 w 195"/>
                <a:gd name="T33" fmla="*/ 106 h 117"/>
                <a:gd name="T34" fmla="*/ 0 w 195"/>
                <a:gd name="T35" fmla="*/ 107 h 117"/>
                <a:gd name="T36" fmla="*/ 2 w 195"/>
                <a:gd name="T37" fmla="*/ 113 h 117"/>
                <a:gd name="T38" fmla="*/ 10 w 195"/>
                <a:gd name="T39" fmla="*/ 117 h 117"/>
                <a:gd name="T40" fmla="*/ 10 w 195"/>
                <a:gd name="T41" fmla="*/ 117 h 117"/>
                <a:gd name="T42" fmla="*/ 44 w 195"/>
                <a:gd name="T43" fmla="*/ 117 h 117"/>
                <a:gd name="T44" fmla="*/ 57 w 195"/>
                <a:gd name="T45" fmla="*/ 117 h 117"/>
                <a:gd name="T46" fmla="*/ 121 w 195"/>
                <a:gd name="T47" fmla="*/ 117 h 117"/>
                <a:gd name="T48" fmla="*/ 126 w 195"/>
                <a:gd name="T49" fmla="*/ 117 h 117"/>
                <a:gd name="T50" fmla="*/ 153 w 195"/>
                <a:gd name="T51" fmla="*/ 117 h 117"/>
                <a:gd name="T52" fmla="*/ 174 w 195"/>
                <a:gd name="T53" fmla="*/ 93 h 117"/>
                <a:gd name="T54" fmla="*/ 126 w 195"/>
                <a:gd name="T55" fmla="*/ 93 h 117"/>
                <a:gd name="T56" fmla="*/ 121 w 195"/>
                <a:gd name="T57" fmla="*/ 93 h 117"/>
                <a:gd name="T58" fmla="*/ 99 w 195"/>
                <a:gd name="T59" fmla="*/ 93 h 117"/>
                <a:gd name="T60" fmla="*/ 94 w 195"/>
                <a:gd name="T61" fmla="*/ 93 h 117"/>
                <a:gd name="T62" fmla="*/ 67 w 195"/>
                <a:gd name="T63" fmla="*/ 93 h 117"/>
                <a:gd name="T64" fmla="*/ 88 w 195"/>
                <a:gd name="T65" fmla="*/ 71 h 117"/>
                <a:gd name="T66" fmla="*/ 99 w 195"/>
                <a:gd name="T67" fmla="*/ 71 h 117"/>
                <a:gd name="T68" fmla="*/ 162 w 195"/>
                <a:gd name="T69" fmla="*/ 71 h 117"/>
                <a:gd name="T70" fmla="*/ 185 w 195"/>
                <a:gd name="T71" fmla="*/ 50 h 117"/>
                <a:gd name="T72" fmla="*/ 193 w 195"/>
                <a:gd name="T73" fmla="*/ 24 h 117"/>
                <a:gd name="T74" fmla="*/ 182 w 195"/>
                <a:gd name="T7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17">
                  <a:moveTo>
                    <a:pt x="182" y="2"/>
                  </a:moveTo>
                  <a:cubicBezTo>
                    <a:pt x="180" y="1"/>
                    <a:pt x="178" y="1"/>
                    <a:pt x="176" y="0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34" y="0"/>
                    <a:pt x="90" y="0"/>
                    <a:pt x="53" y="0"/>
                  </a:cubicBezTo>
                  <a:cubicBezTo>
                    <a:pt x="39" y="0"/>
                    <a:pt x="26" y="7"/>
                    <a:pt x="2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7" y="22"/>
                    <a:pt x="109" y="22"/>
                    <a:pt x="113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5" y="23"/>
                    <a:pt x="129" y="23"/>
                    <a:pt x="127" y="31"/>
                  </a:cubicBezTo>
                  <a:cubicBezTo>
                    <a:pt x="125" y="37"/>
                    <a:pt x="125" y="37"/>
                    <a:pt x="125" y="41"/>
                  </a:cubicBezTo>
                  <a:cubicBezTo>
                    <a:pt x="123" y="45"/>
                    <a:pt x="124" y="45"/>
                    <a:pt x="120" y="45"/>
                  </a:cubicBezTo>
                  <a:cubicBezTo>
                    <a:pt x="119" y="45"/>
                    <a:pt x="107" y="45"/>
                    <a:pt x="62" y="45"/>
                  </a:cubicBezTo>
                  <a:cubicBezTo>
                    <a:pt x="13" y="45"/>
                    <a:pt x="7" y="81"/>
                    <a:pt x="7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0" y="109"/>
                    <a:pt x="1" y="111"/>
                    <a:pt x="2" y="113"/>
                  </a:cubicBezTo>
                  <a:cubicBezTo>
                    <a:pt x="3" y="115"/>
                    <a:pt x="6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20" y="117"/>
                    <a:pt x="32" y="117"/>
                    <a:pt x="44" y="117"/>
                  </a:cubicBezTo>
                  <a:cubicBezTo>
                    <a:pt x="48" y="117"/>
                    <a:pt x="52" y="117"/>
                    <a:pt x="57" y="117"/>
                  </a:cubicBezTo>
                  <a:cubicBezTo>
                    <a:pt x="79" y="117"/>
                    <a:pt x="101" y="117"/>
                    <a:pt x="121" y="117"/>
                  </a:cubicBezTo>
                  <a:cubicBezTo>
                    <a:pt x="123" y="117"/>
                    <a:pt x="124" y="117"/>
                    <a:pt x="126" y="117"/>
                  </a:cubicBezTo>
                  <a:cubicBezTo>
                    <a:pt x="136" y="117"/>
                    <a:pt x="145" y="117"/>
                    <a:pt x="153" y="117"/>
                  </a:cubicBezTo>
                  <a:cubicBezTo>
                    <a:pt x="168" y="117"/>
                    <a:pt x="172" y="100"/>
                    <a:pt x="174" y="93"/>
                  </a:cubicBezTo>
                  <a:cubicBezTo>
                    <a:pt x="156" y="93"/>
                    <a:pt x="141" y="93"/>
                    <a:pt x="126" y="93"/>
                  </a:cubicBezTo>
                  <a:cubicBezTo>
                    <a:pt x="124" y="93"/>
                    <a:pt x="122" y="93"/>
                    <a:pt x="121" y="93"/>
                  </a:cubicBezTo>
                  <a:cubicBezTo>
                    <a:pt x="114" y="93"/>
                    <a:pt x="106" y="93"/>
                    <a:pt x="99" y="93"/>
                  </a:cubicBezTo>
                  <a:cubicBezTo>
                    <a:pt x="97" y="93"/>
                    <a:pt x="95" y="93"/>
                    <a:pt x="94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2" y="80"/>
                    <a:pt x="73" y="71"/>
                    <a:pt x="88" y="71"/>
                  </a:cubicBezTo>
                  <a:cubicBezTo>
                    <a:pt x="88" y="71"/>
                    <a:pt x="99" y="71"/>
                    <a:pt x="99" y="71"/>
                  </a:cubicBezTo>
                  <a:cubicBezTo>
                    <a:pt x="162" y="71"/>
                    <a:pt x="162" y="71"/>
                    <a:pt x="162" y="71"/>
                  </a:cubicBezTo>
                  <a:cubicBezTo>
                    <a:pt x="180" y="71"/>
                    <a:pt x="181" y="68"/>
                    <a:pt x="185" y="50"/>
                  </a:cubicBezTo>
                  <a:cubicBezTo>
                    <a:pt x="185" y="50"/>
                    <a:pt x="190" y="34"/>
                    <a:pt x="193" y="24"/>
                  </a:cubicBezTo>
                  <a:cubicBezTo>
                    <a:pt x="195" y="13"/>
                    <a:pt x="189" y="5"/>
                    <a:pt x="182" y="2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BB98A0B-4E36-4016-B3B1-A5FFB8508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590550"/>
              <a:ext cx="192087" cy="207963"/>
            </a:xfrm>
            <a:custGeom>
              <a:avLst/>
              <a:gdLst>
                <a:gd name="T0" fmla="*/ 75 w 89"/>
                <a:gd name="T1" fmla="*/ 53 h 95"/>
                <a:gd name="T2" fmla="*/ 89 w 89"/>
                <a:gd name="T3" fmla="*/ 0 h 95"/>
                <a:gd name="T4" fmla="*/ 13 w 89"/>
                <a:gd name="T5" fmla="*/ 49 h 95"/>
                <a:gd name="T6" fmla="*/ 0 w 89"/>
                <a:gd name="T7" fmla="*/ 95 h 95"/>
                <a:gd name="T8" fmla="*/ 75 w 89"/>
                <a:gd name="T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5">
                  <a:moveTo>
                    <a:pt x="75" y="53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22" y="14"/>
                    <a:pt x="13" y="49"/>
                  </a:cubicBezTo>
                  <a:cubicBezTo>
                    <a:pt x="9" y="65"/>
                    <a:pt x="5" y="80"/>
                    <a:pt x="0" y="95"/>
                  </a:cubicBezTo>
                  <a:cubicBezTo>
                    <a:pt x="20" y="61"/>
                    <a:pt x="60" y="54"/>
                    <a:pt x="75" y="53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8EFC699-8E5E-482F-BE1F-47C39CF46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5363" y="711200"/>
              <a:ext cx="1587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2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1CDCB69-E13D-4A86-9ABB-31CEE952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415925"/>
              <a:ext cx="411162" cy="382588"/>
            </a:xfrm>
            <a:custGeom>
              <a:avLst/>
              <a:gdLst>
                <a:gd name="T0" fmla="*/ 170 w 191"/>
                <a:gd name="T1" fmla="*/ 58 h 175"/>
                <a:gd name="T2" fmla="*/ 170 w 191"/>
                <a:gd name="T3" fmla="*/ 58 h 175"/>
                <a:gd name="T4" fmla="*/ 170 w 191"/>
                <a:gd name="T5" fmla="*/ 58 h 175"/>
                <a:gd name="T6" fmla="*/ 170 w 191"/>
                <a:gd name="T7" fmla="*/ 58 h 175"/>
                <a:gd name="T8" fmla="*/ 170 w 191"/>
                <a:gd name="T9" fmla="*/ 58 h 175"/>
                <a:gd name="T10" fmla="*/ 164 w 191"/>
                <a:gd name="T11" fmla="*/ 58 h 175"/>
                <a:gd name="T12" fmla="*/ 146 w 191"/>
                <a:gd name="T13" fmla="*/ 58 h 175"/>
                <a:gd name="T14" fmla="*/ 95 w 191"/>
                <a:gd name="T15" fmla="*/ 58 h 175"/>
                <a:gd name="T16" fmla="*/ 111 w 191"/>
                <a:gd name="T17" fmla="*/ 0 h 175"/>
                <a:gd name="T18" fmla="*/ 99 w 191"/>
                <a:gd name="T19" fmla="*/ 0 h 175"/>
                <a:gd name="T20" fmla="*/ 38 w 191"/>
                <a:gd name="T21" fmla="*/ 35 h 175"/>
                <a:gd name="T22" fmla="*/ 26 w 191"/>
                <a:gd name="T23" fmla="*/ 81 h 175"/>
                <a:gd name="T24" fmla="*/ 90 w 191"/>
                <a:gd name="T25" fmla="*/ 80 h 175"/>
                <a:gd name="T26" fmla="*/ 117 w 191"/>
                <a:gd name="T27" fmla="*/ 80 h 175"/>
                <a:gd name="T28" fmla="*/ 127 w 191"/>
                <a:gd name="T29" fmla="*/ 95 h 175"/>
                <a:gd name="T30" fmla="*/ 115 w 191"/>
                <a:gd name="T31" fmla="*/ 135 h 175"/>
                <a:gd name="T32" fmla="*/ 114 w 191"/>
                <a:gd name="T33" fmla="*/ 137 h 175"/>
                <a:gd name="T34" fmla="*/ 114 w 191"/>
                <a:gd name="T35" fmla="*/ 138 h 175"/>
                <a:gd name="T36" fmla="*/ 114 w 191"/>
                <a:gd name="T37" fmla="*/ 138 h 175"/>
                <a:gd name="T38" fmla="*/ 91 w 191"/>
                <a:gd name="T39" fmla="*/ 151 h 175"/>
                <a:gd name="T40" fmla="*/ 91 w 191"/>
                <a:gd name="T41" fmla="*/ 151 h 175"/>
                <a:gd name="T42" fmla="*/ 87 w 191"/>
                <a:gd name="T43" fmla="*/ 151 h 175"/>
                <a:gd name="T44" fmla="*/ 36 w 191"/>
                <a:gd name="T45" fmla="*/ 158 h 175"/>
                <a:gd name="T46" fmla="*/ 33 w 191"/>
                <a:gd name="T47" fmla="*/ 159 h 175"/>
                <a:gd name="T48" fmla="*/ 32 w 191"/>
                <a:gd name="T49" fmla="*/ 159 h 175"/>
                <a:gd name="T50" fmla="*/ 0 w 191"/>
                <a:gd name="T51" fmla="*/ 175 h 175"/>
                <a:gd name="T52" fmla="*/ 64 w 191"/>
                <a:gd name="T53" fmla="*/ 175 h 175"/>
                <a:gd name="T54" fmla="*/ 123 w 191"/>
                <a:gd name="T55" fmla="*/ 175 h 175"/>
                <a:gd name="T56" fmla="*/ 176 w 191"/>
                <a:gd name="T57" fmla="*/ 138 h 175"/>
                <a:gd name="T58" fmla="*/ 191 w 191"/>
                <a:gd name="T59" fmla="*/ 85 h 175"/>
                <a:gd name="T60" fmla="*/ 191 w 191"/>
                <a:gd name="T61" fmla="*/ 81 h 175"/>
                <a:gd name="T62" fmla="*/ 191 w 191"/>
                <a:gd name="T63" fmla="*/ 79 h 175"/>
                <a:gd name="T64" fmla="*/ 170 w 191"/>
                <a:gd name="T65" fmla="*/ 5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1" h="175">
                  <a:moveTo>
                    <a:pt x="170" y="58"/>
                  </a:move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58" y="58"/>
                    <a:pt x="152" y="58"/>
                    <a:pt x="146" y="58"/>
                  </a:cubicBezTo>
                  <a:cubicBezTo>
                    <a:pt x="129" y="58"/>
                    <a:pt x="110" y="58"/>
                    <a:pt x="95" y="5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82" y="0"/>
                    <a:pt x="45" y="8"/>
                    <a:pt x="38" y="35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8" y="80"/>
                    <a:pt x="109" y="80"/>
                    <a:pt x="117" y="80"/>
                  </a:cubicBezTo>
                  <a:cubicBezTo>
                    <a:pt x="129" y="80"/>
                    <a:pt x="129" y="85"/>
                    <a:pt x="127" y="9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6"/>
                    <a:pt x="115" y="136"/>
                    <a:pt x="114" y="137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1" y="148"/>
                    <a:pt x="107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7" y="151"/>
                  </a:cubicBezTo>
                  <a:cubicBezTo>
                    <a:pt x="79" y="151"/>
                    <a:pt x="55" y="153"/>
                    <a:pt x="36" y="158"/>
                  </a:cubicBezTo>
                  <a:cubicBezTo>
                    <a:pt x="35" y="159"/>
                    <a:pt x="34" y="159"/>
                    <a:pt x="33" y="159"/>
                  </a:cubicBezTo>
                  <a:cubicBezTo>
                    <a:pt x="33" y="159"/>
                    <a:pt x="33" y="159"/>
                    <a:pt x="32" y="159"/>
                  </a:cubicBezTo>
                  <a:cubicBezTo>
                    <a:pt x="8" y="167"/>
                    <a:pt x="0" y="175"/>
                    <a:pt x="0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123" y="175"/>
                    <a:pt x="123" y="175"/>
                    <a:pt x="123" y="175"/>
                  </a:cubicBezTo>
                  <a:cubicBezTo>
                    <a:pt x="142" y="175"/>
                    <a:pt x="164" y="175"/>
                    <a:pt x="176" y="138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4"/>
                    <a:pt x="191" y="83"/>
                    <a:pt x="191" y="81"/>
                  </a:cubicBezTo>
                  <a:cubicBezTo>
                    <a:pt x="191" y="81"/>
                    <a:pt x="191" y="80"/>
                    <a:pt x="191" y="79"/>
                  </a:cubicBezTo>
                  <a:cubicBezTo>
                    <a:pt x="191" y="68"/>
                    <a:pt x="182" y="58"/>
                    <a:pt x="170" y="58"/>
                  </a:cubicBezTo>
                  <a:close/>
                </a:path>
              </a:pathLst>
            </a:custGeom>
            <a:solidFill>
              <a:srgbClr val="162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ADEF5A3-230B-41F4-8575-59C26A758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7063" y="477838"/>
              <a:ext cx="157162" cy="196850"/>
            </a:xfrm>
            <a:custGeom>
              <a:avLst/>
              <a:gdLst>
                <a:gd name="T0" fmla="*/ 68 w 73"/>
                <a:gd name="T1" fmla="*/ 0 h 90"/>
                <a:gd name="T2" fmla="*/ 52 w 73"/>
                <a:gd name="T3" fmla="*/ 0 h 90"/>
                <a:gd name="T4" fmla="*/ 52 w 73"/>
                <a:gd name="T5" fmla="*/ 8 h 90"/>
                <a:gd name="T6" fmla="*/ 52 w 73"/>
                <a:gd name="T7" fmla="*/ 15 h 90"/>
                <a:gd name="T8" fmla="*/ 52 w 73"/>
                <a:gd name="T9" fmla="*/ 33 h 90"/>
                <a:gd name="T10" fmla="*/ 20 w 73"/>
                <a:gd name="T11" fmla="*/ 33 h 90"/>
                <a:gd name="T12" fmla="*/ 20 w 73"/>
                <a:gd name="T13" fmla="*/ 5 h 90"/>
                <a:gd name="T14" fmla="*/ 15 w 73"/>
                <a:gd name="T15" fmla="*/ 1 h 90"/>
                <a:gd name="T16" fmla="*/ 0 w 73"/>
                <a:gd name="T17" fmla="*/ 1 h 90"/>
                <a:gd name="T18" fmla="*/ 0 w 73"/>
                <a:gd name="T19" fmla="*/ 10 h 90"/>
                <a:gd name="T20" fmla="*/ 0 w 73"/>
                <a:gd name="T21" fmla="*/ 15 h 90"/>
                <a:gd name="T22" fmla="*/ 0 w 73"/>
                <a:gd name="T23" fmla="*/ 81 h 90"/>
                <a:gd name="T24" fmla="*/ 2 w 73"/>
                <a:gd name="T25" fmla="*/ 87 h 90"/>
                <a:gd name="T26" fmla="*/ 9 w 73"/>
                <a:gd name="T27" fmla="*/ 90 h 90"/>
                <a:gd name="T28" fmla="*/ 63 w 73"/>
                <a:gd name="T29" fmla="*/ 90 h 90"/>
                <a:gd name="T30" fmla="*/ 70 w 73"/>
                <a:gd name="T31" fmla="*/ 87 h 90"/>
                <a:gd name="T32" fmla="*/ 73 w 73"/>
                <a:gd name="T33" fmla="*/ 81 h 90"/>
                <a:gd name="T34" fmla="*/ 73 w 73"/>
                <a:gd name="T35" fmla="*/ 4 h 90"/>
                <a:gd name="T36" fmla="*/ 68 w 73"/>
                <a:gd name="T37" fmla="*/ 0 h 90"/>
                <a:gd name="T38" fmla="*/ 52 w 73"/>
                <a:gd name="T39" fmla="*/ 79 h 90"/>
                <a:gd name="T40" fmla="*/ 20 w 73"/>
                <a:gd name="T41" fmla="*/ 79 h 90"/>
                <a:gd name="T42" fmla="*/ 20 w 73"/>
                <a:gd name="T43" fmla="*/ 45 h 90"/>
                <a:gd name="T44" fmla="*/ 52 w 73"/>
                <a:gd name="T45" fmla="*/ 45 h 90"/>
                <a:gd name="T46" fmla="*/ 52 w 73"/>
                <a:gd name="T47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90">
                  <a:moveTo>
                    <a:pt x="6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18" y="1"/>
                    <a:pt x="1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0" y="86"/>
                    <a:pt x="2" y="87"/>
                  </a:cubicBezTo>
                  <a:cubicBezTo>
                    <a:pt x="4" y="89"/>
                    <a:pt x="6" y="90"/>
                    <a:pt x="9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90"/>
                    <a:pt x="68" y="89"/>
                    <a:pt x="70" y="87"/>
                  </a:cubicBezTo>
                  <a:cubicBezTo>
                    <a:pt x="72" y="86"/>
                    <a:pt x="73" y="83"/>
                    <a:pt x="73" y="81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"/>
                    <a:pt x="71" y="0"/>
                    <a:pt x="68" y="0"/>
                  </a:cubicBezTo>
                  <a:close/>
                  <a:moveTo>
                    <a:pt x="52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52" y="45"/>
                    <a:pt x="52" y="45"/>
                    <a:pt x="52" y="45"/>
                  </a:cubicBezTo>
                  <a:lnTo>
                    <a:pt x="5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DB0E24-8512-4372-B1DC-CAA36D01E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8675" y="460375"/>
              <a:ext cx="46037" cy="338138"/>
            </a:xfrm>
            <a:custGeom>
              <a:avLst/>
              <a:gdLst>
                <a:gd name="T0" fmla="*/ 17 w 21"/>
                <a:gd name="T1" fmla="*/ 0 h 155"/>
                <a:gd name="T2" fmla="*/ 0 w 21"/>
                <a:gd name="T3" fmla="*/ 0 h 155"/>
                <a:gd name="T4" fmla="*/ 0 w 21"/>
                <a:gd name="T5" fmla="*/ 9 h 155"/>
                <a:gd name="T6" fmla="*/ 0 w 21"/>
                <a:gd name="T7" fmla="*/ 155 h 155"/>
                <a:gd name="T8" fmla="*/ 12 w 21"/>
                <a:gd name="T9" fmla="*/ 155 h 155"/>
                <a:gd name="T10" fmla="*/ 21 w 21"/>
                <a:gd name="T11" fmla="*/ 139 h 155"/>
                <a:gd name="T12" fmla="*/ 21 w 21"/>
                <a:gd name="T13" fmla="*/ 6 h 155"/>
                <a:gd name="T14" fmla="*/ 17 w 21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5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8" y="155"/>
                    <a:pt x="21" y="150"/>
                    <a:pt x="21" y="13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0" y="1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06DCF6A-A4CB-4891-B80B-1831A48A4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3688" y="460375"/>
              <a:ext cx="41275" cy="233363"/>
            </a:xfrm>
            <a:custGeom>
              <a:avLst/>
              <a:gdLst>
                <a:gd name="T0" fmla="*/ 19 w 19"/>
                <a:gd name="T1" fmla="*/ 89 h 107"/>
                <a:gd name="T2" fmla="*/ 19 w 19"/>
                <a:gd name="T3" fmla="*/ 6 h 107"/>
                <a:gd name="T4" fmla="*/ 15 w 19"/>
                <a:gd name="T5" fmla="*/ 0 h 107"/>
                <a:gd name="T6" fmla="*/ 0 w 19"/>
                <a:gd name="T7" fmla="*/ 0 h 107"/>
                <a:gd name="T8" fmla="*/ 0 w 19"/>
                <a:gd name="T9" fmla="*/ 9 h 107"/>
                <a:gd name="T10" fmla="*/ 0 w 19"/>
                <a:gd name="T11" fmla="*/ 23 h 107"/>
                <a:gd name="T12" fmla="*/ 0 w 19"/>
                <a:gd name="T13" fmla="*/ 107 h 107"/>
                <a:gd name="T14" fmla="*/ 10 w 19"/>
                <a:gd name="T15" fmla="*/ 107 h 107"/>
                <a:gd name="T16" fmla="*/ 19 w 19"/>
                <a:gd name="T17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7">
                  <a:moveTo>
                    <a:pt x="19" y="89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9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6" y="107"/>
                    <a:pt x="19" y="101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25DA96-D668-4096-A424-D1673167C8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13813" y="460375"/>
              <a:ext cx="239712" cy="222250"/>
            </a:xfrm>
            <a:custGeom>
              <a:avLst/>
              <a:gdLst>
                <a:gd name="T0" fmla="*/ 65 w 111"/>
                <a:gd name="T1" fmla="*/ 69 h 102"/>
                <a:gd name="T2" fmla="*/ 80 w 111"/>
                <a:gd name="T3" fmla="*/ 48 h 102"/>
                <a:gd name="T4" fmla="*/ 91 w 111"/>
                <a:gd name="T5" fmla="*/ 48 h 102"/>
                <a:gd name="T6" fmla="*/ 91 w 111"/>
                <a:gd name="T7" fmla="*/ 102 h 102"/>
                <a:gd name="T8" fmla="*/ 101 w 111"/>
                <a:gd name="T9" fmla="*/ 102 h 102"/>
                <a:gd name="T10" fmla="*/ 111 w 111"/>
                <a:gd name="T11" fmla="*/ 84 h 102"/>
                <a:gd name="T12" fmla="*/ 111 w 111"/>
                <a:gd name="T13" fmla="*/ 6 h 102"/>
                <a:gd name="T14" fmla="*/ 106 w 111"/>
                <a:gd name="T15" fmla="*/ 0 h 102"/>
                <a:gd name="T16" fmla="*/ 91 w 111"/>
                <a:gd name="T17" fmla="*/ 0 h 102"/>
                <a:gd name="T18" fmla="*/ 91 w 111"/>
                <a:gd name="T19" fmla="*/ 9 h 102"/>
                <a:gd name="T20" fmla="*/ 91 w 111"/>
                <a:gd name="T21" fmla="*/ 23 h 102"/>
                <a:gd name="T22" fmla="*/ 91 w 111"/>
                <a:gd name="T23" fmla="*/ 36 h 102"/>
                <a:gd name="T24" fmla="*/ 80 w 111"/>
                <a:gd name="T25" fmla="*/ 36 h 102"/>
                <a:gd name="T26" fmla="*/ 46 w 111"/>
                <a:gd name="T27" fmla="*/ 7 h 102"/>
                <a:gd name="T28" fmla="*/ 34 w 111"/>
                <a:gd name="T29" fmla="*/ 7 h 102"/>
                <a:gd name="T30" fmla="*/ 10 w 111"/>
                <a:gd name="T31" fmla="*/ 18 h 102"/>
                <a:gd name="T32" fmla="*/ 0 w 111"/>
                <a:gd name="T33" fmla="*/ 41 h 102"/>
                <a:gd name="T34" fmla="*/ 13 w 111"/>
                <a:gd name="T35" fmla="*/ 67 h 102"/>
                <a:gd name="T36" fmla="*/ 41 w 111"/>
                <a:gd name="T37" fmla="*/ 76 h 102"/>
                <a:gd name="T38" fmla="*/ 65 w 111"/>
                <a:gd name="T39" fmla="*/ 69 h 102"/>
                <a:gd name="T40" fmla="*/ 27 w 111"/>
                <a:gd name="T41" fmla="*/ 57 h 102"/>
                <a:gd name="T42" fmla="*/ 21 w 111"/>
                <a:gd name="T43" fmla="*/ 41 h 102"/>
                <a:gd name="T44" fmla="*/ 27 w 111"/>
                <a:gd name="T45" fmla="*/ 24 h 102"/>
                <a:gd name="T46" fmla="*/ 40 w 111"/>
                <a:gd name="T47" fmla="*/ 18 h 102"/>
                <a:gd name="T48" fmla="*/ 53 w 111"/>
                <a:gd name="T49" fmla="*/ 24 h 102"/>
                <a:gd name="T50" fmla="*/ 59 w 111"/>
                <a:gd name="T51" fmla="*/ 41 h 102"/>
                <a:gd name="T52" fmla="*/ 53 w 111"/>
                <a:gd name="T53" fmla="*/ 57 h 102"/>
                <a:gd name="T54" fmla="*/ 40 w 111"/>
                <a:gd name="T55" fmla="*/ 63 h 102"/>
                <a:gd name="T56" fmla="*/ 27 w 111"/>
                <a:gd name="T5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02">
                  <a:moveTo>
                    <a:pt x="65" y="69"/>
                  </a:moveTo>
                  <a:cubicBezTo>
                    <a:pt x="73" y="64"/>
                    <a:pt x="78" y="57"/>
                    <a:pt x="8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8" y="102"/>
                    <a:pt x="111" y="96"/>
                    <a:pt x="111" y="84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11" y="0"/>
                    <a:pt x="10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20"/>
                    <a:pt x="67" y="10"/>
                    <a:pt x="46" y="7"/>
                  </a:cubicBezTo>
                  <a:cubicBezTo>
                    <a:pt x="46" y="7"/>
                    <a:pt x="41" y="6"/>
                    <a:pt x="34" y="7"/>
                  </a:cubicBezTo>
                  <a:cubicBezTo>
                    <a:pt x="24" y="9"/>
                    <a:pt x="16" y="12"/>
                    <a:pt x="10" y="18"/>
                  </a:cubicBezTo>
                  <a:cubicBezTo>
                    <a:pt x="3" y="24"/>
                    <a:pt x="0" y="32"/>
                    <a:pt x="0" y="41"/>
                  </a:cubicBezTo>
                  <a:cubicBezTo>
                    <a:pt x="0" y="52"/>
                    <a:pt x="5" y="61"/>
                    <a:pt x="13" y="67"/>
                  </a:cubicBezTo>
                  <a:cubicBezTo>
                    <a:pt x="21" y="73"/>
                    <a:pt x="30" y="76"/>
                    <a:pt x="41" y="76"/>
                  </a:cubicBezTo>
                  <a:cubicBezTo>
                    <a:pt x="50" y="76"/>
                    <a:pt x="58" y="74"/>
                    <a:pt x="65" y="69"/>
                  </a:cubicBezTo>
                  <a:close/>
                  <a:moveTo>
                    <a:pt x="27" y="57"/>
                  </a:moveTo>
                  <a:cubicBezTo>
                    <a:pt x="23" y="53"/>
                    <a:pt x="21" y="48"/>
                    <a:pt x="21" y="41"/>
                  </a:cubicBezTo>
                  <a:cubicBezTo>
                    <a:pt x="21" y="33"/>
                    <a:pt x="23" y="28"/>
                    <a:pt x="27" y="24"/>
                  </a:cubicBezTo>
                  <a:cubicBezTo>
                    <a:pt x="31" y="20"/>
                    <a:pt x="35" y="18"/>
                    <a:pt x="40" y="18"/>
                  </a:cubicBezTo>
                  <a:cubicBezTo>
                    <a:pt x="45" y="18"/>
                    <a:pt x="50" y="20"/>
                    <a:pt x="53" y="24"/>
                  </a:cubicBezTo>
                  <a:cubicBezTo>
                    <a:pt x="57" y="28"/>
                    <a:pt x="59" y="33"/>
                    <a:pt x="59" y="41"/>
                  </a:cubicBezTo>
                  <a:cubicBezTo>
                    <a:pt x="59" y="48"/>
                    <a:pt x="57" y="53"/>
                    <a:pt x="53" y="57"/>
                  </a:cubicBezTo>
                  <a:cubicBezTo>
                    <a:pt x="50" y="61"/>
                    <a:pt x="45" y="63"/>
                    <a:pt x="40" y="63"/>
                  </a:cubicBezTo>
                  <a:cubicBezTo>
                    <a:pt x="35" y="63"/>
                    <a:pt x="31" y="61"/>
                    <a:pt x="2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674844F-28AF-4EE5-B5F1-3A4629CB6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1438" y="663575"/>
              <a:ext cx="254000" cy="122238"/>
            </a:xfrm>
            <a:custGeom>
              <a:avLst/>
              <a:gdLst>
                <a:gd name="T0" fmla="*/ 109 w 118"/>
                <a:gd name="T1" fmla="*/ 45 h 56"/>
                <a:gd name="T2" fmla="*/ 28 w 118"/>
                <a:gd name="T3" fmla="*/ 45 h 56"/>
                <a:gd name="T4" fmla="*/ 28 w 118"/>
                <a:gd name="T5" fmla="*/ 4 h 56"/>
                <a:gd name="T6" fmla="*/ 24 w 118"/>
                <a:gd name="T7" fmla="*/ 0 h 56"/>
                <a:gd name="T8" fmla="*/ 0 w 118"/>
                <a:gd name="T9" fmla="*/ 0 h 56"/>
                <a:gd name="T10" fmla="*/ 8 w 118"/>
                <a:gd name="T11" fmla="*/ 10 h 56"/>
                <a:gd name="T12" fmla="*/ 8 w 118"/>
                <a:gd name="T13" fmla="*/ 10 h 56"/>
                <a:gd name="T14" fmla="*/ 8 w 118"/>
                <a:gd name="T15" fmla="*/ 47 h 56"/>
                <a:gd name="T16" fmla="*/ 11 w 118"/>
                <a:gd name="T17" fmla="*/ 54 h 56"/>
                <a:gd name="T18" fmla="*/ 17 w 118"/>
                <a:gd name="T19" fmla="*/ 56 h 56"/>
                <a:gd name="T20" fmla="*/ 117 w 118"/>
                <a:gd name="T21" fmla="*/ 56 h 56"/>
                <a:gd name="T22" fmla="*/ 118 w 118"/>
                <a:gd name="T23" fmla="*/ 56 h 56"/>
                <a:gd name="T24" fmla="*/ 109 w 118"/>
                <a:gd name="T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56">
                  <a:moveTo>
                    <a:pt x="10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1"/>
                    <a:pt x="27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6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0"/>
                    <a:pt x="9" y="52"/>
                    <a:pt x="11" y="54"/>
                  </a:cubicBezTo>
                  <a:cubicBezTo>
                    <a:pt x="12" y="55"/>
                    <a:pt x="14" y="56"/>
                    <a:pt x="17" y="56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8" y="56"/>
                  </a:cubicBezTo>
                  <a:cubicBezTo>
                    <a:pt x="118" y="46"/>
                    <a:pt x="109" y="45"/>
                    <a:pt x="10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B8CB7F1-884C-45B1-86B2-BC6162C6B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9325" y="658813"/>
              <a:ext cx="306387" cy="139700"/>
            </a:xfrm>
            <a:custGeom>
              <a:avLst/>
              <a:gdLst>
                <a:gd name="T0" fmla="*/ 134 w 142"/>
                <a:gd name="T1" fmla="*/ 0 h 64"/>
                <a:gd name="T2" fmla="*/ 3 w 142"/>
                <a:gd name="T3" fmla="*/ 0 h 64"/>
                <a:gd name="T4" fmla="*/ 0 w 142"/>
                <a:gd name="T5" fmla="*/ 0 h 64"/>
                <a:gd name="T6" fmla="*/ 1 w 142"/>
                <a:gd name="T7" fmla="*/ 1 h 64"/>
                <a:gd name="T8" fmla="*/ 11 w 142"/>
                <a:gd name="T9" fmla="*/ 12 h 64"/>
                <a:gd name="T10" fmla="*/ 63 w 142"/>
                <a:gd name="T11" fmla="*/ 12 h 64"/>
                <a:gd name="T12" fmla="*/ 63 w 142"/>
                <a:gd name="T13" fmla="*/ 64 h 64"/>
                <a:gd name="T14" fmla="*/ 75 w 142"/>
                <a:gd name="T15" fmla="*/ 64 h 64"/>
                <a:gd name="T16" fmla="*/ 85 w 142"/>
                <a:gd name="T17" fmla="*/ 46 h 64"/>
                <a:gd name="T18" fmla="*/ 85 w 142"/>
                <a:gd name="T19" fmla="*/ 12 h 64"/>
                <a:gd name="T20" fmla="*/ 141 w 142"/>
                <a:gd name="T21" fmla="*/ 12 h 64"/>
                <a:gd name="T22" fmla="*/ 142 w 142"/>
                <a:gd name="T23" fmla="*/ 12 h 64"/>
                <a:gd name="T24" fmla="*/ 142 w 142"/>
                <a:gd name="T25" fmla="*/ 11 h 64"/>
                <a:gd name="T26" fmla="*/ 134 w 14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64">
                  <a:moveTo>
                    <a:pt x="13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2"/>
                    <a:pt x="11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5" y="58"/>
                    <a:pt x="85" y="4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2" y="12"/>
                    <a:pt x="142" y="12"/>
                  </a:cubicBezTo>
                  <a:cubicBezTo>
                    <a:pt x="142" y="12"/>
                    <a:pt x="142" y="11"/>
                    <a:pt x="142" y="11"/>
                  </a:cubicBezTo>
                  <a:cubicBezTo>
                    <a:pt x="142" y="1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1FAE321-D505-4B8F-A5B8-9C2DAF631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8563" y="5969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09AD9-28FD-4660-836D-9C008CE31D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536575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8CDF532-F85A-46A1-B8F9-1320F2D3B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0625" y="46831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CF7CE7C-540E-4C65-A452-E4B60D278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5838" y="468313"/>
              <a:ext cx="246062" cy="157163"/>
            </a:xfrm>
            <a:custGeom>
              <a:avLst/>
              <a:gdLst>
                <a:gd name="T0" fmla="*/ 100 w 114"/>
                <a:gd name="T1" fmla="*/ 59 h 72"/>
                <a:gd name="T2" fmla="*/ 99 w 114"/>
                <a:gd name="T3" fmla="*/ 59 h 72"/>
                <a:gd name="T4" fmla="*/ 21 w 114"/>
                <a:gd name="T5" fmla="*/ 59 h 72"/>
                <a:gd name="T6" fmla="*/ 21 w 114"/>
                <a:gd name="T7" fmla="*/ 43 h 72"/>
                <a:gd name="T8" fmla="*/ 107 w 114"/>
                <a:gd name="T9" fmla="*/ 43 h 72"/>
                <a:gd name="T10" fmla="*/ 109 w 114"/>
                <a:gd name="T11" fmla="*/ 43 h 72"/>
                <a:gd name="T12" fmla="*/ 96 w 114"/>
                <a:gd name="T13" fmla="*/ 31 h 72"/>
                <a:gd name="T14" fmla="*/ 95 w 114"/>
                <a:gd name="T15" fmla="*/ 31 h 72"/>
                <a:gd name="T16" fmla="*/ 21 w 114"/>
                <a:gd name="T17" fmla="*/ 31 h 72"/>
                <a:gd name="T18" fmla="*/ 21 w 114"/>
                <a:gd name="T19" fmla="*/ 14 h 72"/>
                <a:gd name="T20" fmla="*/ 109 w 114"/>
                <a:gd name="T21" fmla="*/ 14 h 72"/>
                <a:gd name="T22" fmla="*/ 109 w 114"/>
                <a:gd name="T23" fmla="*/ 14 h 72"/>
                <a:gd name="T24" fmla="*/ 109 w 114"/>
                <a:gd name="T25" fmla="*/ 13 h 72"/>
                <a:gd name="T26" fmla="*/ 96 w 114"/>
                <a:gd name="T27" fmla="*/ 0 h 72"/>
                <a:gd name="T28" fmla="*/ 95 w 114"/>
                <a:gd name="T29" fmla="*/ 0 h 72"/>
                <a:gd name="T30" fmla="*/ 0 w 114"/>
                <a:gd name="T31" fmla="*/ 0 h 72"/>
                <a:gd name="T32" fmla="*/ 0 w 114"/>
                <a:gd name="T33" fmla="*/ 10 h 72"/>
                <a:gd name="T34" fmla="*/ 0 w 114"/>
                <a:gd name="T35" fmla="*/ 19 h 72"/>
                <a:gd name="T36" fmla="*/ 0 w 114"/>
                <a:gd name="T37" fmla="*/ 62 h 72"/>
                <a:gd name="T38" fmla="*/ 9 w 114"/>
                <a:gd name="T39" fmla="*/ 72 h 72"/>
                <a:gd name="T40" fmla="*/ 113 w 114"/>
                <a:gd name="T41" fmla="*/ 72 h 72"/>
                <a:gd name="T42" fmla="*/ 114 w 114"/>
                <a:gd name="T43" fmla="*/ 72 h 72"/>
                <a:gd name="T44" fmla="*/ 100 w 114"/>
                <a:gd name="T45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72">
                  <a:moveTo>
                    <a:pt x="100" y="59"/>
                  </a:moveTo>
                  <a:cubicBezTo>
                    <a:pt x="99" y="59"/>
                    <a:pt x="99" y="59"/>
                    <a:pt x="9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3"/>
                    <a:pt x="109" y="43"/>
                    <a:pt x="109" y="43"/>
                  </a:cubicBezTo>
                  <a:cubicBezTo>
                    <a:pt x="109" y="32"/>
                    <a:pt x="99" y="31"/>
                    <a:pt x="96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09" y="13"/>
                  </a:cubicBezTo>
                  <a:cubicBezTo>
                    <a:pt x="109" y="2"/>
                    <a:pt x="99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9"/>
                    <a:pt x="3" y="72"/>
                    <a:pt x="9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4" y="72"/>
                  </a:cubicBezTo>
                  <a:cubicBezTo>
                    <a:pt x="113" y="61"/>
                    <a:pt x="104" y="59"/>
                    <a:pt x="10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22B0384-429B-4BCC-87D7-33281602C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1913" y="460375"/>
              <a:ext cx="19050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986FA3BD-7F07-4FE7-9884-4A3F7C74D7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99425" y="460375"/>
              <a:ext cx="22225" cy="34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9F030F8F-9B89-4920-AE04-F890ECFE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4938" y="646113"/>
              <a:ext cx="293687" cy="152400"/>
            </a:xfrm>
            <a:custGeom>
              <a:avLst/>
              <a:gdLst>
                <a:gd name="T0" fmla="*/ 126 w 136"/>
                <a:gd name="T1" fmla="*/ 0 h 70"/>
                <a:gd name="T2" fmla="*/ 0 w 136"/>
                <a:gd name="T3" fmla="*/ 0 h 70"/>
                <a:gd name="T4" fmla="*/ 0 w 136"/>
                <a:gd name="T5" fmla="*/ 0 h 70"/>
                <a:gd name="T6" fmla="*/ 10 w 136"/>
                <a:gd name="T7" fmla="*/ 12 h 70"/>
                <a:gd name="T8" fmla="*/ 12 w 136"/>
                <a:gd name="T9" fmla="*/ 12 h 70"/>
                <a:gd name="T10" fmla="*/ 60 w 136"/>
                <a:gd name="T11" fmla="*/ 12 h 70"/>
                <a:gd name="T12" fmla="*/ 60 w 136"/>
                <a:gd name="T13" fmla="*/ 70 h 70"/>
                <a:gd name="T14" fmla="*/ 66 w 136"/>
                <a:gd name="T15" fmla="*/ 70 h 70"/>
                <a:gd name="T16" fmla="*/ 81 w 136"/>
                <a:gd name="T17" fmla="*/ 52 h 70"/>
                <a:gd name="T18" fmla="*/ 81 w 136"/>
                <a:gd name="T19" fmla="*/ 12 h 70"/>
                <a:gd name="T20" fmla="*/ 136 w 136"/>
                <a:gd name="T21" fmla="*/ 12 h 70"/>
                <a:gd name="T22" fmla="*/ 126 w 136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0">
                  <a:moveTo>
                    <a:pt x="126" y="0"/>
                  </a:moveTo>
                  <a:cubicBezTo>
                    <a:pt x="1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73" y="70"/>
                    <a:pt x="81" y="64"/>
                    <a:pt x="81" y="5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3"/>
                    <a:pt x="129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866AFE1-66D6-4881-BD04-DF0446A3A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474663"/>
              <a:ext cx="274637" cy="155575"/>
            </a:xfrm>
            <a:custGeom>
              <a:avLst/>
              <a:gdLst>
                <a:gd name="T0" fmla="*/ 115 w 128"/>
                <a:gd name="T1" fmla="*/ 71 h 71"/>
                <a:gd name="T2" fmla="*/ 112 w 128"/>
                <a:gd name="T3" fmla="*/ 49 h 71"/>
                <a:gd name="T4" fmla="*/ 112 w 128"/>
                <a:gd name="T5" fmla="*/ 49 h 71"/>
                <a:gd name="T6" fmla="*/ 84 w 128"/>
                <a:gd name="T7" fmla="*/ 36 h 71"/>
                <a:gd name="T8" fmla="*/ 97 w 128"/>
                <a:gd name="T9" fmla="*/ 22 h 71"/>
                <a:gd name="T10" fmla="*/ 107 w 128"/>
                <a:gd name="T11" fmla="*/ 4 h 71"/>
                <a:gd name="T12" fmla="*/ 101 w 128"/>
                <a:gd name="T13" fmla="*/ 0 h 71"/>
                <a:gd name="T14" fmla="*/ 17 w 128"/>
                <a:gd name="T15" fmla="*/ 0 h 71"/>
                <a:gd name="T16" fmla="*/ 27 w 128"/>
                <a:gd name="T17" fmla="*/ 12 h 71"/>
                <a:gd name="T18" fmla="*/ 80 w 128"/>
                <a:gd name="T19" fmla="*/ 12 h 71"/>
                <a:gd name="T20" fmla="*/ 50 w 128"/>
                <a:gd name="T21" fmla="*/ 42 h 71"/>
                <a:gd name="T22" fmla="*/ 11 w 128"/>
                <a:gd name="T23" fmla="*/ 61 h 71"/>
                <a:gd name="T24" fmla="*/ 0 w 128"/>
                <a:gd name="T25" fmla="*/ 67 h 71"/>
                <a:gd name="T26" fmla="*/ 8 w 128"/>
                <a:gd name="T27" fmla="*/ 70 h 71"/>
                <a:gd name="T28" fmla="*/ 15 w 128"/>
                <a:gd name="T29" fmla="*/ 69 h 71"/>
                <a:gd name="T30" fmla="*/ 75 w 128"/>
                <a:gd name="T31" fmla="*/ 43 h 71"/>
                <a:gd name="T32" fmla="*/ 115 w 128"/>
                <a:gd name="T3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71">
                  <a:moveTo>
                    <a:pt x="115" y="71"/>
                  </a:moveTo>
                  <a:cubicBezTo>
                    <a:pt x="128" y="59"/>
                    <a:pt x="118" y="52"/>
                    <a:pt x="112" y="49"/>
                  </a:cubicBezTo>
                  <a:cubicBezTo>
                    <a:pt x="106" y="46"/>
                    <a:pt x="112" y="49"/>
                    <a:pt x="112" y="4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91" y="27"/>
                    <a:pt x="96" y="23"/>
                    <a:pt x="97" y="22"/>
                  </a:cubicBezTo>
                  <a:cubicBezTo>
                    <a:pt x="104" y="14"/>
                    <a:pt x="107" y="8"/>
                    <a:pt x="107" y="4"/>
                  </a:cubicBezTo>
                  <a:cubicBezTo>
                    <a:pt x="107" y="1"/>
                    <a:pt x="105" y="0"/>
                    <a:pt x="10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2"/>
                    <a:pt x="27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5" y="22"/>
                    <a:pt x="65" y="32"/>
                    <a:pt x="50" y="42"/>
                  </a:cubicBezTo>
                  <a:cubicBezTo>
                    <a:pt x="36" y="51"/>
                    <a:pt x="23" y="57"/>
                    <a:pt x="11" y="61"/>
                  </a:cubicBezTo>
                  <a:cubicBezTo>
                    <a:pt x="4" y="63"/>
                    <a:pt x="0" y="65"/>
                    <a:pt x="0" y="67"/>
                  </a:cubicBezTo>
                  <a:cubicBezTo>
                    <a:pt x="0" y="69"/>
                    <a:pt x="3" y="70"/>
                    <a:pt x="8" y="70"/>
                  </a:cubicBezTo>
                  <a:cubicBezTo>
                    <a:pt x="11" y="70"/>
                    <a:pt x="13" y="69"/>
                    <a:pt x="15" y="69"/>
                  </a:cubicBezTo>
                  <a:cubicBezTo>
                    <a:pt x="34" y="68"/>
                    <a:pt x="54" y="59"/>
                    <a:pt x="75" y="43"/>
                  </a:cubicBezTo>
                  <a:lnTo>
                    <a:pt x="11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ea typeface="Rix모던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8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5" Type="http://schemas.openxmlformats.org/officeDocument/2006/relationships/image" Target="../media/image1650.svg"/><Relationship Id="rId115" Type="http://schemas.openxmlformats.org/officeDocument/2006/relationships/image" Target="../media/image402.svg"/><Relationship Id="rId5" Type="http://schemas.openxmlformats.org/officeDocument/2006/relationships/image" Target="../media/image508.svg"/><Relationship Id="rId148" Type="http://schemas.openxmlformats.org/officeDocument/2006/relationships/image" Target="../media/image7.png"/><Relationship Id="rId147" Type="http://schemas.openxmlformats.org/officeDocument/2006/relationships/image" Target="../media/image434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14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17" Type="http://schemas.openxmlformats.org/officeDocument/2006/relationships/image" Target="../media/image404.svg"/><Relationship Id="rId47" Type="http://schemas.openxmlformats.org/officeDocument/2006/relationships/image" Target="../media/image1308.svg"/><Relationship Id="rId7" Type="http://schemas.openxmlformats.org/officeDocument/2006/relationships/image" Target="../media/image9.png"/><Relationship Id="rId46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45" Type="http://schemas.openxmlformats.org/officeDocument/2006/relationships/image" Target="../media/image1650.svg"/><Relationship Id="rId5" Type="http://schemas.openxmlformats.org/officeDocument/2006/relationships/image" Target="../media/image508.svg"/><Relationship Id="rId10" Type="http://schemas.openxmlformats.org/officeDocument/2006/relationships/image" Target="../media/image12.png"/><Relationship Id="rId73" Type="http://schemas.openxmlformats.org/officeDocument/2006/relationships/image" Target="../media/image1138.svg"/><Relationship Id="rId9" Type="http://schemas.openxmlformats.org/officeDocument/2006/relationships/image" Target="../media/image11.png"/><Relationship Id="rId48" Type="http://schemas.openxmlformats.org/officeDocument/2006/relationships/image" Target="../media/image14.png"/><Relationship Id="rId118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07654" y="3357572"/>
            <a:ext cx="125162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105103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2023</a:t>
            </a:r>
            <a:r>
              <a:rPr lang="ko-KR" altLang="en-US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년 </a:t>
            </a:r>
            <a:r>
              <a:rPr lang="en-US" altLang="ko-KR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2</a:t>
            </a:r>
            <a:r>
              <a:rPr lang="ko-KR" altLang="en-US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월 </a:t>
            </a:r>
            <a:r>
              <a:rPr lang="en-US" altLang="ko-KR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24</a:t>
            </a:r>
            <a:r>
              <a:rPr lang="ko-KR" altLang="en-US" sz="1400" spc="-70" dirty="0" smtClean="0">
                <a:latin typeface="+mj-ea"/>
                <a:ea typeface="+mj-ea"/>
                <a:cs typeface="Arial" panose="020B0604020202020204" pitchFamily="34" charset="0"/>
                <a:sym typeface="맑은 고딕"/>
              </a:rPr>
              <a:t>일</a:t>
            </a:r>
            <a:endParaRPr lang="en-US" altLang="ko-KR" sz="1400" spc="-70" dirty="0">
              <a:latin typeface="+mj-ea"/>
              <a:ea typeface="+mj-ea"/>
              <a:cs typeface="Arial" panose="020B0604020202020204" pitchFamily="34" charset="0"/>
              <a:sym typeface="맑은 고딕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8766" y="2069557"/>
            <a:ext cx="7668468" cy="1080120"/>
            <a:chOff x="1118766" y="2069557"/>
            <a:chExt cx="7668468" cy="1080120"/>
          </a:xfrm>
        </p:grpSpPr>
        <p:sp>
          <p:nvSpPr>
            <p:cNvPr id="15" name="직사각형 14"/>
            <p:cNvSpPr/>
            <p:nvPr/>
          </p:nvSpPr>
          <p:spPr>
            <a:xfrm>
              <a:off x="1118766" y="2069677"/>
              <a:ext cx="7668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5466" y="2348880"/>
              <a:ext cx="6335068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1051031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3000" b="1" spc="-100" dirty="0" smtClean="0">
                  <a:solidFill>
                    <a:srgbClr val="0671B8"/>
                  </a:solidFill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GS</a:t>
              </a:r>
              <a:r>
                <a:rPr lang="ko-KR" altLang="en-US" sz="3000" b="1" spc="-100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리테일</a:t>
              </a:r>
              <a:r>
                <a:rPr lang="ko-KR" altLang="en-US" sz="3000" b="1" spc="-100" dirty="0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 데이터 </a:t>
              </a:r>
              <a:r>
                <a:rPr lang="ko-KR" altLang="en-US" sz="3000" b="1" spc="-100" dirty="0" err="1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관리지침서</a:t>
              </a:r>
              <a:r>
                <a:rPr lang="en-US" altLang="ko-KR" sz="2400" b="1" spc="-100" dirty="0" smtClean="0">
                  <a:latin typeface="+mj-ea"/>
                  <a:ea typeface="+mj-ea"/>
                  <a:cs typeface="Arial" panose="020B0604020202020204" pitchFamily="34" charset="0"/>
                  <a:sym typeface="맑은 고딕"/>
                </a:rPr>
                <a:t>(Data Lake)</a:t>
              </a:r>
              <a:endParaRPr lang="en-US" altLang="ko-KR" sz="2400" b="1" spc="-100" dirty="0">
                <a:latin typeface="+mj-ea"/>
                <a:ea typeface="+mj-ea"/>
                <a:cs typeface="Arial" panose="020B0604020202020204" pitchFamily="34" charset="0"/>
                <a:sym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8604" y="2256547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1051031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1400" spc="-150" dirty="0">
                <a:latin typeface="+mj-ea"/>
                <a:ea typeface="+mj-ea"/>
                <a:cs typeface="Arial" panose="020B0604020202020204" pitchFamily="34" charset="0"/>
                <a:sym typeface="맑은 고딕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18766" y="2069557"/>
              <a:ext cx="7668468" cy="1080120"/>
              <a:chOff x="812540" y="1844824"/>
              <a:chExt cx="6012284" cy="1080120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 flipV="1">
                <a:off x="812540" y="1844824"/>
                <a:ext cx="6012284" cy="0"/>
              </a:xfrm>
              <a:prstGeom prst="line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rgbClr val="0070C0"/>
                </a:solidFill>
              </a:ln>
            </p:spPr>
          </p:cxnSp>
          <p:cxnSp>
            <p:nvCxnSpPr>
              <p:cNvPr id="20" name="직선 연결선 19"/>
              <p:cNvCxnSpPr/>
              <p:nvPr userDrawn="1"/>
            </p:nvCxnSpPr>
            <p:spPr>
              <a:xfrm flipV="1">
                <a:off x="812540" y="2924944"/>
                <a:ext cx="6012284" cy="0"/>
              </a:xfrm>
              <a:prstGeom prst="line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rgbClr val="0070C0"/>
                </a:solidFill>
              </a:ln>
            </p:spPr>
          </p:cxnSp>
        </p:grp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16324"/>
              </p:ext>
            </p:extLst>
          </p:nvPr>
        </p:nvGraphicFramePr>
        <p:xfrm>
          <a:off x="6861212" y="321169"/>
          <a:ext cx="2737430" cy="371527"/>
        </p:xfrm>
        <a:graphic>
          <a:graphicData uri="http://schemas.openxmlformats.org/drawingml/2006/table">
            <a:tbl>
              <a:tblPr/>
              <a:tblGrid>
                <a:gridCol w="1189259">
                  <a:extLst>
                    <a:ext uri="{9D8B030D-6E8A-4147-A177-3AD203B41FA5}">
                      <a16:colId xmlns:a16="http://schemas.microsoft.com/office/drawing/2014/main" val="744300046"/>
                    </a:ext>
                  </a:extLst>
                </a:gridCol>
                <a:gridCol w="1548171">
                  <a:extLst>
                    <a:ext uri="{9D8B030D-6E8A-4147-A177-3AD203B41FA5}">
                      <a16:colId xmlns:a16="http://schemas.microsoft.com/office/drawing/2014/main" val="2814278777"/>
                    </a:ext>
                  </a:extLst>
                </a:gridCol>
              </a:tblGrid>
              <a:tr h="371527"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GSDGP_CON_002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49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단어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598306" y="1050125"/>
            <a:ext cx="2709395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단어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[1/3]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4399"/>
              </p:ext>
            </p:extLst>
          </p:nvPr>
        </p:nvGraphicFramePr>
        <p:xfrm>
          <a:off x="344488" y="1484785"/>
          <a:ext cx="9211944" cy="479808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551204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07">
                <a:tc rowSpan="3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명사형 정의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표준단어는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명사형으로 정의하며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동사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부사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접속사 등 다른 품사의 단어는 사용하지 않음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고객의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(X)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고객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(O),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접속하다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(X)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접속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숫자는 기본적으로 아라비아 숫자를 사용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708546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고유명사는 한 개의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표준단어로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등록하여 사용하며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복수개의 명사로 구성된 고유명사의 경우 사이에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 ‘(space)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‘_’(under line)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두지 않음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지에스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(X)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마이지에스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5092"/>
                  </a:ext>
                </a:extLst>
              </a:tr>
              <a:tr h="245407">
                <a:tc row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영문만 사용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영문과 한글만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표준단어로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인정하며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 외국어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일본어 등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사용하지 않음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031214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 혼용 사용이 가능하며 영문은 반드시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대문자만을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MAC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FAQ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50452"/>
                  </a:ext>
                </a:extLst>
              </a:tr>
              <a:tr h="2454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단어 제한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단어의 글자 수는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이내로 제한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591162"/>
                  </a:ext>
                </a:extLst>
              </a:tr>
              <a:tr h="2454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 의미 단어로 구성하여 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Full name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표기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표준단어는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 의미를 갖는 단어로 분해하여 사용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가격목록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(X)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가격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(O),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(O) 2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표준단어로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24880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표준단어는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명확한 의미 전달이 가능하도록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Full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사용하는 것을 기본으로 함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주민번호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(X)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주민등록번호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41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단어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598306" y="1050125"/>
            <a:ext cx="2709395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단어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[2/3]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73194"/>
              </p:ext>
            </p:extLst>
          </p:nvPr>
        </p:nvGraphicFramePr>
        <p:xfrm>
          <a:off x="344488" y="1484785"/>
          <a:ext cx="9211944" cy="479808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551204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07">
                <a:tc rowSpan="3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영문명은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표준단어의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영문을 의미하는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정보사항이므로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Full name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등록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영문명은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중복 사용이 가능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708546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한글발음으로 표기하지 않음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-BIGO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35092"/>
                  </a:ext>
                </a:extLst>
              </a:tr>
              <a:tr h="245407">
                <a:tc rowSpan="3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영문약어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영문약어는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가급적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 이하로 구성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031214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관용적으로 사용 또는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영문명을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일반적으로 축약해서 사용하는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영문약어가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경우 이를 사용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04761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영문약어는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중복되지 않도록 하며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 등록된 단어의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영문명과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중복이 발생할 경우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영문명의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앞자리만으로 구성하거나 자음만으로 축약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50452"/>
                  </a:ext>
                </a:extLst>
              </a:tr>
              <a:tr h="2454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표기 우선순위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표준단어는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한글 단어를 우선적으로 사용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알람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(X)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경보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(O),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(X)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품목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24880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지에스리테일에서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관용적으로 사용하는 단어를 우선적으로 사용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41233"/>
                  </a:ext>
                </a:extLst>
              </a:tr>
              <a:tr h="2454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 사용 불허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표준단어에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특수문자는 사용하지 않음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90438"/>
                  </a:ext>
                </a:extLst>
              </a:tr>
              <a:tr h="245407">
                <a:tc row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동음이의어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단어는 같지만 의미가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다른경우를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의미함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229319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동음이의어는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같으나 영문은 반드시 달라야 함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단어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(4/4)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598306" y="1050125"/>
            <a:ext cx="2709395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단어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[3/3]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29245"/>
              </p:ext>
            </p:extLst>
          </p:nvPr>
        </p:nvGraphicFramePr>
        <p:xfrm>
          <a:off x="344488" y="1484785"/>
          <a:ext cx="9211944" cy="421632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551204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07">
                <a:tc rowSpan="3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이음동의어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같은 의미지만 사용자의 업무특성상 다른 용어로 사용하는 경우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031214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이음동의어는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대표단어를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지정하여 가급적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대표단어로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사용될 수 있도록 함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04761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이음동의어는 </a:t>
                      </a:r>
                      <a:r>
                        <a:rPr lang="ko-KR" altLang="en-US" sz="1200" b="0" i="0" u="none" strike="noStrike" kern="1200" spc="-5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-5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대표단어의</a:t>
                      </a:r>
                      <a:r>
                        <a:rPr lang="ko-KR" altLang="en-US" sz="12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-5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영문약어와</a:t>
                      </a:r>
                      <a:r>
                        <a:rPr lang="ko-KR" altLang="en-US" sz="12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-5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영문명은</a:t>
                      </a:r>
                      <a:r>
                        <a:rPr lang="ko-KR" altLang="en-US" sz="12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반드시 같아야 함</a:t>
                      </a:r>
                      <a:endParaRPr lang="en-US" altLang="ko-KR" sz="1200" b="0" i="0" u="none" strike="noStrike" kern="1200" spc="-5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50452"/>
                  </a:ext>
                </a:extLst>
              </a:tr>
              <a:tr h="2454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복합어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관용적으로 사용하는 단어의 경우 여러 단어를 조합한 복합어를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등록할 수 있음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복합어를 구성하는 단어는 반드시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등록되어 있어야 함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24880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복합어의 단어 사이에는 공백을 추가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(Customer) +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(Number)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고객 번호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(Customer Number)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41233"/>
                  </a:ext>
                </a:extLst>
              </a:tr>
              <a:tr h="2454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금칙어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업무적으로 반드시 하나의 용어로 표현되어야 할 단어는 표준어로 등록하고 기타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유사단어는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금칙어로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등록하여 사용을 제한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금칙어로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→ 주소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사용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90438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기관명을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나타내는 전체 단어가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표준단어인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한글약어는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금칙어로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사용을 제한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주민번호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금칙어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7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5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도메인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512" y="1448780"/>
            <a:ext cx="4608512" cy="4752528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970133" y="1916832"/>
            <a:ext cx="1429976" cy="488625"/>
          </a:xfrm>
          <a:prstGeom prst="roundRect">
            <a:avLst>
              <a:gd name="adj" fmla="val 11809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표준 도메인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1916832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도메인 그룹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2828583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도메인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3740334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err="1" smtClean="0">
                <a:solidFill>
                  <a:prstClr val="black"/>
                </a:solidFill>
                <a:latin typeface="+mn-ea"/>
              </a:rPr>
              <a:t>인포타입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데이터 타입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길이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00109" y="2161145"/>
            <a:ext cx="798879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400109" y="2161145"/>
            <a:ext cx="798879" cy="91175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400109" y="2161145"/>
            <a:ext cx="798879" cy="182350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gray">
          <a:xfrm>
            <a:off x="686360" y="4725144"/>
            <a:ext cx="4356817" cy="132562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pc="-40" dirty="0" smtClean="0">
                <a:latin typeface="+mn-ea"/>
                <a:ea typeface="+mn-ea"/>
              </a:rPr>
              <a:t>도메인 그룹 </a:t>
            </a:r>
            <a:r>
              <a:rPr lang="en-US" altLang="ko-KR" sz="1200" spc="-40" dirty="0" smtClean="0">
                <a:latin typeface="+mn-ea"/>
                <a:ea typeface="+mn-ea"/>
              </a:rPr>
              <a:t>: </a:t>
            </a:r>
            <a:r>
              <a:rPr lang="ko-KR" altLang="en-US" sz="1200" spc="-40" dirty="0" smtClean="0">
                <a:latin typeface="+mn-ea"/>
                <a:ea typeface="+mn-ea"/>
              </a:rPr>
              <a:t>유사한 데이터 타입의 최상위 그룹</a:t>
            </a:r>
            <a:endParaRPr lang="en-US" altLang="ko-KR" sz="1200" spc="-40" dirty="0" smtClean="0">
              <a:latin typeface="+mn-ea"/>
              <a:ea typeface="+mn-ea"/>
            </a:endParaRP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pc="-40" dirty="0" smtClean="0">
                <a:latin typeface="+mn-ea"/>
                <a:ea typeface="+mn-ea"/>
              </a:rPr>
              <a:t>도메인 </a:t>
            </a:r>
            <a:r>
              <a:rPr lang="en-US" altLang="ko-KR" sz="1200" spc="-40" dirty="0" smtClean="0">
                <a:latin typeface="+mn-ea"/>
                <a:ea typeface="+mn-ea"/>
              </a:rPr>
              <a:t>: </a:t>
            </a:r>
            <a:r>
              <a:rPr lang="ko-KR" altLang="en-US" sz="1200" spc="-40" dirty="0" smtClean="0">
                <a:latin typeface="+mn-ea"/>
                <a:ea typeface="+mn-ea"/>
              </a:rPr>
              <a:t>도메인 그룹의 표현 체계를 세분화함</a:t>
            </a:r>
            <a:endParaRPr lang="en-US" altLang="ko-KR" sz="1200" spc="-40" dirty="0" smtClean="0">
              <a:latin typeface="+mn-ea"/>
              <a:ea typeface="+mn-ea"/>
            </a:endParaRP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pc="-40" dirty="0" err="1" smtClean="0">
                <a:latin typeface="+mn-ea"/>
                <a:ea typeface="+mn-ea"/>
              </a:rPr>
              <a:t>인포타입</a:t>
            </a:r>
            <a:r>
              <a:rPr lang="ko-KR" altLang="en-US" sz="1200" spc="-40" dirty="0" smtClean="0">
                <a:latin typeface="+mn-ea"/>
                <a:ea typeface="+mn-ea"/>
              </a:rPr>
              <a:t> </a:t>
            </a:r>
            <a:r>
              <a:rPr lang="en-US" altLang="ko-KR" sz="1200" spc="-40" dirty="0" smtClean="0">
                <a:latin typeface="+mn-ea"/>
                <a:ea typeface="+mn-ea"/>
              </a:rPr>
              <a:t>: </a:t>
            </a:r>
            <a:r>
              <a:rPr lang="ko-KR" altLang="en-US" sz="1200" spc="-40" dirty="0" err="1" smtClean="0">
                <a:latin typeface="+mn-ea"/>
                <a:ea typeface="+mn-ea"/>
              </a:rPr>
              <a:t>도메인별로</a:t>
            </a:r>
            <a:r>
              <a:rPr lang="ko-KR" altLang="en-US" sz="1200" spc="-40" dirty="0" smtClean="0">
                <a:latin typeface="+mn-ea"/>
                <a:ea typeface="+mn-ea"/>
              </a:rPr>
              <a:t> 사용 가능한 데이터 타입과 길이를 정의</a:t>
            </a:r>
            <a:endParaRPr lang="en-US" altLang="ko-KR" sz="1200" spc="-4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40" dirty="0" smtClean="0">
                <a:latin typeface="+mn-ea"/>
                <a:ea typeface="+mn-ea"/>
              </a:rPr>
              <a:t>※ </a:t>
            </a:r>
            <a:r>
              <a:rPr lang="ko-KR" altLang="en-US" sz="1200" spc="-40" dirty="0" err="1" smtClean="0">
                <a:latin typeface="+mn-ea"/>
                <a:ea typeface="+mn-ea"/>
              </a:rPr>
              <a:t>도메인명은</a:t>
            </a:r>
            <a:r>
              <a:rPr lang="ko-KR" altLang="en-US" sz="1200" spc="-40" dirty="0" smtClean="0">
                <a:latin typeface="+mn-ea"/>
                <a:ea typeface="+mn-ea"/>
              </a:rPr>
              <a:t> </a:t>
            </a:r>
            <a:r>
              <a:rPr lang="ko-KR" altLang="en-US" sz="1200" spc="-40" dirty="0" err="1" smtClean="0">
                <a:latin typeface="+mn-ea"/>
                <a:ea typeface="+mn-ea"/>
              </a:rPr>
              <a:t>용어명의</a:t>
            </a:r>
            <a:r>
              <a:rPr lang="ko-KR" altLang="en-US" sz="1200" spc="-40" dirty="0" smtClean="0">
                <a:latin typeface="+mn-ea"/>
                <a:ea typeface="+mn-ea"/>
              </a:rPr>
              <a:t> 마지막 끝말로 사용됨</a:t>
            </a:r>
            <a:endParaRPr lang="ko-KR" altLang="en-US" sz="1200" spc="-40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1870745" y="1050125"/>
            <a:ext cx="1988045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도메인 관리 대상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7129400" y="1053407"/>
            <a:ext cx="543739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목적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75874" y="2978728"/>
            <a:ext cx="3985638" cy="1322506"/>
            <a:chOff x="5575874" y="1916405"/>
            <a:chExt cx="3697607" cy="1322506"/>
          </a:xfrm>
        </p:grpSpPr>
        <p:sp>
          <p:nvSpPr>
            <p:cNvPr id="23" name="오각형 22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데이터 일관성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gray">
            <a:xfrm>
              <a:off x="5575874" y="2405733"/>
              <a:ext cx="3650793" cy="83317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동일한 형식을 가진 데이터에 대해 같은 도메인을 적용함으로써 용어의 의미 및 가질 수 있는 데이터의 범위를 명확히 할 수 있고 컬럼에 대한 일관된 관리가 가능해짐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575874" y="1546707"/>
            <a:ext cx="3985638" cy="1137840"/>
            <a:chOff x="5575874" y="1916405"/>
            <a:chExt cx="3697607" cy="1137840"/>
          </a:xfrm>
        </p:grpSpPr>
        <p:sp>
          <p:nvSpPr>
            <p:cNvPr id="26" name="오각형 25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데이터 무결성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gray">
            <a:xfrm>
              <a:off x="5575874" y="2405733"/>
              <a:ext cx="3650793" cy="64851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동일한 도메인을 사용하고 있는 컬럼에 대해서는 도메인 만을 변경함으로써 형식</a:t>
              </a:r>
              <a:r>
                <a:rPr lang="en-US" altLang="ko-KR" sz="1200" spc="-40" dirty="0" smtClean="0">
                  <a:latin typeface="+mn-ea"/>
                  <a:ea typeface="+mn-ea"/>
                </a:rPr>
                <a:t>(Data Type) 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및 길이</a:t>
              </a:r>
              <a:r>
                <a:rPr lang="en-US" altLang="ko-KR" sz="1200" spc="-40" dirty="0" smtClean="0">
                  <a:latin typeface="+mn-ea"/>
                  <a:ea typeface="+mn-ea"/>
                </a:rPr>
                <a:t>(Data Length)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를 동시에 부여</a:t>
              </a:r>
              <a:r>
                <a:rPr lang="en-US" altLang="ko-KR" sz="1200" spc="-40" dirty="0" smtClean="0">
                  <a:latin typeface="+mn-ea"/>
                  <a:ea typeface="+mn-ea"/>
                </a:rPr>
                <a:t>/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변경이 가능함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575874" y="4595416"/>
            <a:ext cx="3985638" cy="1137840"/>
            <a:chOff x="5575874" y="1916405"/>
            <a:chExt cx="3697607" cy="1137840"/>
          </a:xfrm>
        </p:grpSpPr>
        <p:sp>
          <p:nvSpPr>
            <p:cNvPr id="29" name="오각형 28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유효성 검증의 용이성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gray">
            <a:xfrm>
              <a:off x="5575874" y="2405733"/>
              <a:ext cx="3650793" cy="64851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값에 범위가 존재하거나 일정한 규칙이 있을 경우</a:t>
              </a:r>
              <a:r>
                <a:rPr lang="en-US" altLang="ko-KR" sz="1200" spc="-40" dirty="0" smtClean="0">
                  <a:latin typeface="+mn-ea"/>
                  <a:ea typeface="+mn-ea"/>
                </a:rPr>
                <a:t>, 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미리 해당 규칙을 가진 도메인으로 지정해 놓으면 규칙에 따른 유효성 검증 용이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2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도메인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488500" y="1050125"/>
            <a:ext cx="2929007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도메인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[1/5]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88725"/>
              </p:ext>
            </p:extLst>
          </p:nvPr>
        </p:nvGraphicFramePr>
        <p:xfrm>
          <a:off x="344488" y="1484785"/>
          <a:ext cx="9211944" cy="49956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76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07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 계층 정의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도메인은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도메인그룹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인포타입으로 계층구조를 갖음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245407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 그룹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 그룹은 유사한 데이터 타입의 최상위 그룹으로 코드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비율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차수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등 총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개로 구분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55968"/>
              </p:ext>
            </p:extLst>
          </p:nvPr>
        </p:nvGraphicFramePr>
        <p:xfrm>
          <a:off x="2291344" y="2888940"/>
          <a:ext cx="7056783" cy="32688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356143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 그룹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코드화 하여 관리되는 속성을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구분코드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 등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형식으로 객체에 대한 식별을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표한하기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고객명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문서제목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7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사건이 일어난 시점 또는 시점과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시점간의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시간을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년월일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일시 등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금액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화폐의 가치를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 등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식별자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특정 의미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체계를 가지고 관리되어야 하는 속성을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거래처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비율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비율을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할인율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배당비율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25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객체의 개수나 양을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길이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건수 등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97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차수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차수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회차를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차수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 내용을 자유 형식의 텍스트로 표현하기 위한 도메인 그룹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8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도메인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488500" y="1050125"/>
            <a:ext cx="2929007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도메인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[2/5]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09474"/>
              </p:ext>
            </p:extLst>
          </p:nvPr>
        </p:nvGraphicFramePr>
        <p:xfrm>
          <a:off x="344488" y="1484785"/>
          <a:ext cx="9211944" cy="49956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76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07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 그룹의 표현 체계를 세분화 한 것으로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도메인 그룹은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도메인을 가짐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도메인명은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표준단어로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되어야 함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 정의 시에는 명확성 추구를 기본으로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유연성을 적절히 병행하여 정의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245407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도메인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 도메인 그룹의 주요 도메인은 다음과 같다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유무는 코드로 분류되나 예외적으로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붙이지 않는다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2698"/>
              </p:ext>
            </p:extLst>
          </p:nvPr>
        </p:nvGraphicFramePr>
        <p:xfrm>
          <a:off x="2291344" y="2888940"/>
          <a:ext cx="7056784" cy="21084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356143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방향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유연성 추구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명확성 추구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동일한 또는 비슷한 데이터 타입을 가지는 속성은 하나의 도메인으로 정의하고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내에서는 유연하게 사용하도록 한다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길이가 불명확하거나 변경이 발생하여도 수용할 수 있다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 속성 정의 시 복잡하지 않다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되도록 도메인을 세부적으로 구분하여 특정 목적에 맞게 사용하도록 하여 도메인에 대한 데이터타입을 명확하게 규정한다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만큼만의 데이터 공간을 차지하여 효율적으로 사용이 가능하다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표준속성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정의 및 데이터 입력 시 오류 발생 가능성을 줄일 수 있다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예시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고객명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822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71551"/>
              </p:ext>
            </p:extLst>
          </p:nvPr>
        </p:nvGraphicFramePr>
        <p:xfrm>
          <a:off x="2291344" y="5818525"/>
          <a:ext cx="7056784" cy="592800"/>
        </p:xfrm>
        <a:graphic>
          <a:graphicData uri="http://schemas.openxmlformats.org/drawingml/2006/table">
            <a:tbl>
              <a:tblPr/>
              <a:tblGrid>
                <a:gridCol w="12935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576328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구분코드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기본적으로 인스턴스코드로 정의되는 속성에 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구분코드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도메인을 사용한다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8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도메인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(4/6)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488500" y="1050125"/>
            <a:ext cx="2929007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도메인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[3/5]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81202"/>
              </p:ext>
            </p:extLst>
          </p:nvPr>
        </p:nvGraphicFramePr>
        <p:xfrm>
          <a:off x="344488" y="1484785"/>
          <a:ext cx="9211944" cy="4861103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76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331">
                <a:tc rowSpan="3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도메인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1548172">
                <a:tc v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 도메인 그룹의 주요 도메인은 다음과 같음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  <a:tr h="245407">
                <a:tc v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 도메인은 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잔액 등에 사용하며 비용 등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비표준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도메인은 사용하지 않음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1087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8858"/>
              </p:ext>
            </p:extLst>
          </p:nvPr>
        </p:nvGraphicFramePr>
        <p:xfrm>
          <a:off x="2291344" y="1910980"/>
          <a:ext cx="7056784" cy="1338000"/>
        </p:xfrm>
        <a:graphic>
          <a:graphicData uri="http://schemas.openxmlformats.org/drawingml/2006/table">
            <a:tbl>
              <a:tblPr/>
              <a:tblGrid>
                <a:gridCol w="12935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576328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목록성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코드 및 대외에서 일반적으로 코드로 사용되는 속성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은행코드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통화코드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코드 도메인을 사용한다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아니다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하지않다 의 의미로 사용하며 값은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‘Y’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‘N’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으로만 표현한다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72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유무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비표준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 하다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아니다 의미로 사용시에는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 여부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사용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진열장 유무 → 진열장 존재 여부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947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12452"/>
              </p:ext>
            </p:extLst>
          </p:nvPr>
        </p:nvGraphicFramePr>
        <p:xfrm>
          <a:off x="2291344" y="3807702"/>
          <a:ext cx="7056784" cy="1041600"/>
        </p:xfrm>
        <a:graphic>
          <a:graphicData uri="http://schemas.openxmlformats.org/drawingml/2006/table">
            <a:tbl>
              <a:tblPr/>
              <a:tblGrid>
                <a:gridCol w="12935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576328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임의단체 등의 명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(Name)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관리할 때 사용한다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 명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법인 명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 명 등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게시판의 제목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(Title)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관리할 때 사용한다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게시판 제목 등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947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20783"/>
              </p:ext>
            </p:extLst>
          </p:nvPr>
        </p:nvGraphicFramePr>
        <p:xfrm>
          <a:off x="2291344" y="5323761"/>
          <a:ext cx="7056784" cy="745200"/>
        </p:xfrm>
        <a:graphic>
          <a:graphicData uri="http://schemas.openxmlformats.org/drawingml/2006/table">
            <a:tbl>
              <a:tblPr/>
              <a:tblGrid>
                <a:gridCol w="12935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576328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(Amount)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화폐 단위를 나타낼 경우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도메인으로 사용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 금액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 금액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부가세 금액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특소세 금액 등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도메인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(5/6)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488500" y="1050125"/>
            <a:ext cx="2929007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도메인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[4/5]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51511"/>
              </p:ext>
            </p:extLst>
          </p:nvPr>
        </p:nvGraphicFramePr>
        <p:xfrm>
          <a:off x="344488" y="1484785"/>
          <a:ext cx="9211944" cy="4980359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76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479">
                <a:tc row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도메인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1524547">
                <a:tc v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 도메인 그룹의 주요 도메인은 다음과 같음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1087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84455"/>
              </p:ext>
            </p:extLst>
          </p:nvPr>
        </p:nvGraphicFramePr>
        <p:xfrm>
          <a:off x="2291344" y="1910980"/>
          <a:ext cx="7056784" cy="2709600"/>
        </p:xfrm>
        <a:graphic>
          <a:graphicData uri="http://schemas.openxmlformats.org/drawingml/2006/table">
            <a:tbl>
              <a:tblPr/>
              <a:tblGrid>
                <a:gridCol w="12935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576328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등의 단위당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의미할 경우 사용하며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사용하지 않음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소비자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출하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*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단가 → 상품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객단가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→ 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객단가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금액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잔액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(Balance)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나머지 금액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잔액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외상 잔액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72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비표준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도메인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관행적으로 사용하지만 도메인으로 사용하지 않을 단어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이익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수익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료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 단가 → 판매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전월 잔금 → 전월 잔액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 이익 → 판매 이익 금액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 장려금 → 교육 장려금 금액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인건비 → 인건비 금액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부가세 → 부가세 금액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 비용 → 교육비 금액</a:t>
                      </a:r>
                      <a:endParaRPr lang="en-US" altLang="ko-KR" sz="10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표준가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→ 표준 가격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출하가 → 출하 가격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947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10543"/>
              </p:ext>
            </p:extLst>
          </p:nvPr>
        </p:nvGraphicFramePr>
        <p:xfrm>
          <a:off x="2291344" y="5157192"/>
          <a:ext cx="7056784" cy="1041600"/>
        </p:xfrm>
        <a:graphic>
          <a:graphicData uri="http://schemas.openxmlformats.org/drawingml/2006/table">
            <a:tbl>
              <a:tblPr/>
              <a:tblGrid>
                <a:gridCol w="12935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576328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년월일을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의미할 때 사용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거래년월일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속성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2023-01-26)</a:t>
                      </a: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일시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YY-MM-DD HH24:MI:SS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특정한 시점을 나타내는 속성을 정의할 때 사용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 일시 속성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2023-01-26 17:22:18)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9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도메인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(6/6)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540598" y="1050125"/>
            <a:ext cx="2824812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도메인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[5/5]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13678"/>
              </p:ext>
            </p:extLst>
          </p:nvPr>
        </p:nvGraphicFramePr>
        <p:xfrm>
          <a:off x="344488" y="1484785"/>
          <a:ext cx="9211944" cy="1980219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76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339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도메인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1087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0554"/>
              </p:ext>
            </p:extLst>
          </p:nvPr>
        </p:nvGraphicFramePr>
        <p:xfrm>
          <a:off x="2291344" y="1946984"/>
          <a:ext cx="7056784" cy="1338000"/>
        </p:xfrm>
        <a:graphic>
          <a:graphicData uri="http://schemas.openxmlformats.org/drawingml/2006/table">
            <a:tbl>
              <a:tblPr/>
              <a:tblGrid>
                <a:gridCol w="1293504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5763280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특정일을 나타내는 속성을 정의할 때 사용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결제일 속성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21(21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4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HH24:MI:SS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시간만을 나타내는 속성을 정의할 때 사용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 시간 속성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17:24:00)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72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</a:t>
                      </a:r>
                      <a:endParaRPr 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YYYY-MM-DD HH24:MI:SS:SSS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밀리세컨드까지 보유한 시점을 기록할 때 사용하는 도메인 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 등록 시각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수정 시각</a:t>
                      </a:r>
                      <a:r>
                        <a:rPr lang="en-US" altLang="ko-KR" sz="10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9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용어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512" y="1448779"/>
            <a:ext cx="4608512" cy="4636065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970133" y="1916832"/>
            <a:ext cx="1429976" cy="488625"/>
          </a:xfrm>
          <a:prstGeom prst="roundRect">
            <a:avLst>
              <a:gd name="adj" fmla="val 11809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표준 용어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1916832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표준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+mn-ea"/>
              </a:rPr>
              <a:t>용어명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2828583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err="1" smtClean="0">
                <a:solidFill>
                  <a:prstClr val="black"/>
                </a:solidFill>
                <a:latin typeface="+mn-ea"/>
              </a:rPr>
              <a:t>인포타입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3740334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분류코드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</a:rPr>
              <a:t>인스턴스코드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00109" y="2161145"/>
            <a:ext cx="798879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400109" y="2161145"/>
            <a:ext cx="798879" cy="91175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400109" y="2161145"/>
            <a:ext cx="798879" cy="182350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1991772" y="1050125"/>
            <a:ext cx="1745992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</a:t>
            </a:r>
            <a:r>
              <a:rPr lang="ko-KR" altLang="en-US" sz="1400" dirty="0" smtClean="0">
                <a:solidFill>
                  <a:prstClr val="black"/>
                </a:solidFill>
              </a:rPr>
              <a:t>용어</a:t>
            </a: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관리 대상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7129400" y="1053407"/>
            <a:ext cx="543739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목적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75874" y="2978728"/>
            <a:ext cx="3985638" cy="953174"/>
            <a:chOff x="5575874" y="1916405"/>
            <a:chExt cx="3697607" cy="953174"/>
          </a:xfrm>
        </p:grpSpPr>
        <p:sp>
          <p:nvSpPr>
            <p:cNvPr id="23" name="오각형 22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상이한 용어의 통일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gray">
            <a:xfrm>
              <a:off x="5575874" y="2405733"/>
              <a:ext cx="3650793" cy="46384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동일한 의미의 용어에 대하여 표준 용어를 정의하여 용어의 통일성 제고 및 업무간 불일치를 최소화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575874" y="1546707"/>
            <a:ext cx="3985638" cy="953174"/>
            <a:chOff x="5575874" y="1916405"/>
            <a:chExt cx="3697607" cy="953174"/>
          </a:xfrm>
        </p:grpSpPr>
        <p:sp>
          <p:nvSpPr>
            <p:cNvPr id="26" name="오각형 25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일관성 있는 용어 의미 전달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gray">
            <a:xfrm>
              <a:off x="5575874" y="2405733"/>
              <a:ext cx="3650793" cy="46384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의미 전달을 명확화함으로써 사용자</a:t>
              </a:r>
              <a:r>
                <a:rPr lang="en-US" altLang="ko-KR" sz="1200" spc="-40" dirty="0" smtClean="0">
                  <a:latin typeface="+mn-ea"/>
                  <a:ea typeface="+mn-ea"/>
                </a:rPr>
                <a:t>/IT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담당 간 원활한 의사소통을 지원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575874" y="4595416"/>
            <a:ext cx="3985638" cy="953174"/>
            <a:chOff x="5575874" y="1916405"/>
            <a:chExt cx="3697607" cy="953174"/>
          </a:xfrm>
        </p:grpSpPr>
        <p:sp>
          <p:nvSpPr>
            <p:cNvPr id="29" name="오각형 28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데이터 </a:t>
              </a:r>
              <a:r>
                <a:rPr kumimoji="0" lang="ko-KR" altLang="en-US" sz="1300" b="1" spc="-70" dirty="0" err="1" smtClean="0">
                  <a:solidFill>
                    <a:schemeClr val="bg1"/>
                  </a:solidFill>
                  <a:latin typeface="+mn-ea"/>
                </a:rPr>
                <a:t>관리부담</a:t>
              </a: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 감소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gray">
            <a:xfrm>
              <a:off x="5575874" y="2405733"/>
              <a:ext cx="3650793" cy="46384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업무간 연계를 위해 사용하던 </a:t>
              </a:r>
              <a:r>
                <a:rPr lang="ko-KR" altLang="en-US" sz="1200" spc="-40" dirty="0" err="1" smtClean="0">
                  <a:latin typeface="+mn-ea"/>
                  <a:ea typeface="+mn-ea"/>
                </a:rPr>
                <a:t>변환규칙의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 </a:t>
              </a:r>
              <a:r>
                <a:rPr lang="ko-KR" altLang="en-US" sz="1200" spc="-40" dirty="0" err="1" smtClean="0">
                  <a:latin typeface="+mn-ea"/>
                  <a:ea typeface="+mn-ea"/>
                </a:rPr>
                <a:t>관리부담을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 최소화하고 효율적인 업무 연계가 가능하도록 지원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 bwMode="gray">
          <a:xfrm>
            <a:off x="686359" y="4833156"/>
            <a:ext cx="4356817" cy="112043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pc="-40" dirty="0" err="1" smtClean="0">
                <a:latin typeface="+mn-ea"/>
                <a:ea typeface="+mn-ea"/>
              </a:rPr>
              <a:t>인포타입</a:t>
            </a:r>
            <a:r>
              <a:rPr lang="ko-KR" altLang="en-US" sz="1200" spc="-40" dirty="0" smtClean="0">
                <a:latin typeface="+mn-ea"/>
                <a:ea typeface="+mn-ea"/>
              </a:rPr>
              <a:t> </a:t>
            </a:r>
            <a:r>
              <a:rPr lang="en-US" altLang="ko-KR" sz="1200" spc="-40" dirty="0" smtClean="0">
                <a:latin typeface="+mn-ea"/>
                <a:ea typeface="+mn-ea"/>
              </a:rPr>
              <a:t>: </a:t>
            </a:r>
            <a:r>
              <a:rPr lang="ko-KR" altLang="en-US" sz="1200" spc="-40" dirty="0" smtClean="0">
                <a:latin typeface="+mn-ea"/>
                <a:ea typeface="+mn-ea"/>
              </a:rPr>
              <a:t>도메인의 </a:t>
            </a:r>
            <a:r>
              <a:rPr lang="ko-KR" altLang="en-US" sz="1200" spc="-40" dirty="0" err="1" smtClean="0">
                <a:latin typeface="+mn-ea"/>
                <a:ea typeface="+mn-ea"/>
              </a:rPr>
              <a:t>데이터타입</a:t>
            </a:r>
            <a:r>
              <a:rPr lang="ko-KR" altLang="en-US" sz="1200" spc="-40" dirty="0" smtClean="0">
                <a:latin typeface="+mn-ea"/>
                <a:ea typeface="+mn-ea"/>
              </a:rPr>
              <a:t> 별 세부 분류로</a:t>
            </a:r>
            <a:r>
              <a:rPr lang="en-US" altLang="ko-KR" sz="1200" spc="-40" dirty="0" smtClean="0">
                <a:latin typeface="+mn-ea"/>
                <a:ea typeface="+mn-ea"/>
              </a:rPr>
              <a:t>, </a:t>
            </a:r>
            <a:r>
              <a:rPr lang="ko-KR" altLang="en-US" sz="1200" spc="-40" dirty="0" err="1" smtClean="0">
                <a:latin typeface="+mn-ea"/>
                <a:ea typeface="+mn-ea"/>
              </a:rPr>
              <a:t>물리설계</a:t>
            </a:r>
            <a:r>
              <a:rPr lang="ko-KR" altLang="en-US" sz="1200" spc="-40" dirty="0" smtClean="0">
                <a:latin typeface="+mn-ea"/>
                <a:ea typeface="+mn-ea"/>
              </a:rPr>
              <a:t> 단계 때 </a:t>
            </a:r>
            <a:r>
              <a:rPr lang="en-US" altLang="ko-KR" sz="1200" spc="-40" dirty="0" smtClean="0">
                <a:latin typeface="+mn-ea"/>
                <a:ea typeface="+mn-ea"/>
              </a:rPr>
              <a:t>DBMS</a:t>
            </a:r>
            <a:r>
              <a:rPr lang="ko-KR" altLang="en-US" sz="1200" spc="-40" dirty="0" smtClean="0">
                <a:latin typeface="+mn-ea"/>
                <a:ea typeface="+mn-ea"/>
              </a:rPr>
              <a:t>에 맞는 </a:t>
            </a:r>
            <a:r>
              <a:rPr lang="en-US" altLang="ko-KR" sz="1200" spc="-40" dirty="0" smtClean="0">
                <a:latin typeface="+mn-ea"/>
                <a:ea typeface="+mn-ea"/>
              </a:rPr>
              <a:t>Data Type</a:t>
            </a:r>
            <a:r>
              <a:rPr lang="ko-KR" altLang="en-US" sz="1200" spc="-40" dirty="0" smtClean="0">
                <a:latin typeface="+mn-ea"/>
                <a:ea typeface="+mn-ea"/>
              </a:rPr>
              <a:t>으로 </a:t>
            </a:r>
            <a:r>
              <a:rPr lang="ko-KR" altLang="en-US" sz="1200" spc="-40" dirty="0" err="1" smtClean="0">
                <a:latin typeface="+mn-ea"/>
                <a:ea typeface="+mn-ea"/>
              </a:rPr>
              <a:t>매핑되어짐</a:t>
            </a:r>
            <a:endParaRPr lang="en-US" altLang="ko-KR" sz="1200" spc="-40" dirty="0" smtClean="0">
              <a:latin typeface="+mn-ea"/>
              <a:ea typeface="+mn-ea"/>
            </a:endParaRP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pc="-40" dirty="0" smtClean="0">
                <a:latin typeface="+mn-ea"/>
                <a:ea typeface="+mn-ea"/>
              </a:rPr>
              <a:t>인스턴스 </a:t>
            </a:r>
            <a:r>
              <a:rPr lang="en-US" altLang="ko-KR" sz="1200" spc="-40" dirty="0" smtClean="0">
                <a:latin typeface="+mn-ea"/>
                <a:ea typeface="+mn-ea"/>
              </a:rPr>
              <a:t>: </a:t>
            </a:r>
            <a:r>
              <a:rPr lang="ko-KR" altLang="en-US" sz="1200" spc="-40" dirty="0" smtClean="0">
                <a:latin typeface="+mn-ea"/>
                <a:ea typeface="+mn-ea"/>
              </a:rPr>
              <a:t>각각의 도메인에 속하는 데이터 값들을 표준화 한 것으로</a:t>
            </a:r>
            <a:r>
              <a:rPr lang="en-US" altLang="ko-KR" sz="1200" spc="-40" dirty="0" smtClean="0">
                <a:latin typeface="+mn-ea"/>
                <a:ea typeface="+mn-ea"/>
              </a:rPr>
              <a:t>, </a:t>
            </a:r>
            <a:r>
              <a:rPr lang="ko-KR" altLang="en-US" sz="1200" spc="-40" dirty="0" smtClean="0">
                <a:latin typeface="+mn-ea"/>
                <a:ea typeface="+mn-ea"/>
              </a:rPr>
              <a:t>인스턴스의 범주를 벗어나면 데이터의 정합성에 문제가 생기므로 정합성 보장을 위하여 입력 제한要</a:t>
            </a:r>
            <a:endParaRPr lang="ko-KR" altLang="en-US" sz="1200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3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1664804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kern="0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1844824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2083066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lang="en-US" altLang="ko-KR" sz="1400" b="1" kern="0" spc="-7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</a:t>
            </a:r>
            <a:r>
              <a:rPr lang="ko-KR" altLang="en-US" sz="1400" b="1" kern="0" spc="-7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endParaRPr lang="en-US" altLang="ko-KR" sz="1400" b="1" kern="0" spc="-7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표준품질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용어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91864"/>
              </p:ext>
            </p:extLst>
          </p:nvPr>
        </p:nvGraphicFramePr>
        <p:xfrm>
          <a:off x="344488" y="1484785"/>
          <a:ext cx="9211944" cy="4824535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76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19656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27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용어명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용어명은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수식어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형식으로 구성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수식어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의미의 명확성을 위한 항목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용어를 구성하는 단어는 반드시 표준 단어에 등록된 단어를 사용하며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단어에 등록되어 있지 않은 경우 단어 등록이 선행되어야 함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표준용어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영문명은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대문자로 표기하고 대소문자를 혼용하여 사용하지 않음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띄어쓰기를 하고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Under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bar(_)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특수문자를 사용하지 않음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용어 적용 시  복합어가 이미 표준 용어로 등록되어 있는 경우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단일어에 우선되어 사용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광범위한 의미를 포함하고 있는 단어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자산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부채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연금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년월일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유무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건수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현금 등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단독으로 표준 용어 구성을 금지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반복되는 속성을 구분하기 위한 숫자를 사용할 경우에는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 뒤에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1,2,3…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순으로 번호를 부여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2…)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용어명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길이는 한글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 포함하여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자를 초과하지 않도록 함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용어명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코드관련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속성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인스턴스코드 용어인 경우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[~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용어명을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정의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[~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경우에는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]~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구분코드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없이 그대로 사용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목록성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코드의 경우에는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[~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용어명을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외부에서 정의된 코드를 사용하는 속성은 인스턴스명에 등록된 명을 따르도록 함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578269" y="1050125"/>
            <a:ext cx="2749471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속성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[1/2]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용어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11801"/>
              </p:ext>
            </p:extLst>
          </p:nvPr>
        </p:nvGraphicFramePr>
        <p:xfrm>
          <a:off x="344488" y="1484785"/>
          <a:ext cx="9211944" cy="2628292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768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706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표준속성명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날짜관련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속성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일자의 값을 갖는 속성은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년월일로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(‘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일자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금칙어로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사용을 제한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가입일자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→ 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가입년월일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수식어로 사용될 경우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기간을 포함한 의미로 사용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기간의 의미를 포함하는 경우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개월간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사용하지 않고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사용함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개월간 평균 판매금액 →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 평균 판매 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  <a:tr h="1150706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표준속성명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금액관련</a:t>
                      </a: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속성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원화금액만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발생하는 용어는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정의하고 원화와 외화가 모두 발생하고 이를 구분할 필요가 있는 경우에는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[KRW]+[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], [USD]+[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정의 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원화 판매 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 USD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 금액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64168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578269" y="1050125"/>
            <a:ext cx="2749471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속성 세부 관리지침</a:t>
            </a:r>
            <a:r>
              <a:rPr kumimoji="1" lang="en-US" altLang="ko-KR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[2/2]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1664804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3150339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2083066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IT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2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데이터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오브젝트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명명규칙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개요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 latinLnBrk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kumimoji="0" lang="ko-KR" altLang="en-US" sz="1400" b="1" spc="-70" dirty="0" smtClean="0">
                <a:latin typeface="+mj-ea"/>
                <a:ea typeface="+mj-ea"/>
              </a:rPr>
              <a:t>데이터</a:t>
            </a:r>
            <a:r>
              <a:rPr kumimoji="0" lang="en-US" altLang="ko-KR" sz="1400" b="1" spc="-70" dirty="0" smtClean="0">
                <a:latin typeface="+mj-ea"/>
                <a:ea typeface="+mj-ea"/>
              </a:rPr>
              <a:t> </a:t>
            </a:r>
            <a:r>
              <a:rPr kumimoji="0" lang="ko-KR" altLang="en-US" sz="1400" b="1" spc="-70" dirty="0">
                <a:latin typeface="+mj-ea"/>
                <a:ea typeface="+mj-ea"/>
              </a:rPr>
              <a:t>오브젝트 명명 규칙은 </a:t>
            </a:r>
            <a:r>
              <a:rPr kumimoji="0" lang="en-US" altLang="ko-KR" sz="1400" b="1" spc="-70" dirty="0">
                <a:latin typeface="+mj-ea"/>
                <a:ea typeface="+mj-ea"/>
              </a:rPr>
              <a:t>Data Lake </a:t>
            </a:r>
            <a:r>
              <a:rPr kumimoji="0" lang="ko-KR" altLang="en-US" sz="1400" b="1" spc="-70" dirty="0">
                <a:latin typeface="+mj-ea"/>
                <a:ea typeface="+mj-ea"/>
              </a:rPr>
              <a:t>오브젝트구분코드 </a:t>
            </a:r>
            <a:r>
              <a:rPr kumimoji="0" lang="en-US" altLang="ko-KR" sz="1400" b="1" spc="-70" dirty="0">
                <a:latin typeface="+mj-ea"/>
                <a:ea typeface="+mj-ea"/>
              </a:rPr>
              <a:t>+ BU</a:t>
            </a:r>
            <a:r>
              <a:rPr kumimoji="0" lang="ko-KR" altLang="en-US" sz="1400" b="1" spc="-70" dirty="0">
                <a:latin typeface="+mj-ea"/>
                <a:ea typeface="+mj-ea"/>
              </a:rPr>
              <a:t>구분 </a:t>
            </a:r>
            <a:r>
              <a:rPr kumimoji="0" lang="en-US" altLang="ko-KR" sz="1400" b="1" spc="-70" dirty="0">
                <a:latin typeface="+mj-ea"/>
                <a:ea typeface="+mj-ea"/>
              </a:rPr>
              <a:t>+ </a:t>
            </a:r>
            <a:r>
              <a:rPr kumimoji="0" lang="ko-KR" altLang="en-US" sz="1400" b="1" spc="-70" dirty="0" err="1">
                <a:latin typeface="+mj-ea"/>
                <a:ea typeface="+mj-ea"/>
              </a:rPr>
              <a:t>시스템구분</a:t>
            </a:r>
            <a:r>
              <a:rPr kumimoji="0" lang="ko-KR" altLang="en-US" sz="1400" b="1" spc="-70" dirty="0">
                <a:latin typeface="+mj-ea"/>
                <a:ea typeface="+mj-ea"/>
              </a:rPr>
              <a:t> </a:t>
            </a:r>
            <a:r>
              <a:rPr kumimoji="0" lang="en-US" altLang="ko-KR" sz="1400" b="1" spc="-70" dirty="0">
                <a:latin typeface="+mj-ea"/>
                <a:ea typeface="+mj-ea"/>
              </a:rPr>
              <a:t>+ </a:t>
            </a:r>
            <a:r>
              <a:rPr kumimoji="0" lang="ko-KR" altLang="en-US" sz="1400" b="1" spc="-70" dirty="0">
                <a:latin typeface="+mj-ea"/>
                <a:ea typeface="+mj-ea"/>
              </a:rPr>
              <a:t>일련번호</a:t>
            </a:r>
            <a:r>
              <a:rPr kumimoji="0" lang="en-US" altLang="ko-KR" sz="1400" b="1" spc="-70" dirty="0">
                <a:latin typeface="+mj-ea"/>
                <a:ea typeface="+mj-ea"/>
              </a:rPr>
              <a:t>/</a:t>
            </a:r>
            <a:r>
              <a:rPr kumimoji="0" lang="ko-KR" altLang="en-US" sz="1400" b="1" spc="-70" dirty="0" smtClean="0">
                <a:latin typeface="+mj-ea"/>
                <a:ea typeface="+mj-ea"/>
              </a:rPr>
              <a:t>업로드일자를 </a:t>
            </a:r>
            <a:r>
              <a:rPr kumimoji="0" lang="ko-KR" altLang="en-US" sz="1400" b="1" spc="-70" dirty="0">
                <a:latin typeface="+mj-ea"/>
                <a:ea typeface="+mj-ea"/>
              </a:rPr>
              <a:t>기본포맷으로 </a:t>
            </a:r>
            <a:r>
              <a:rPr kumimoji="0" lang="ko-KR" altLang="en-US" sz="1400" b="1" spc="-70" dirty="0" smtClean="0">
                <a:latin typeface="+mj-ea"/>
                <a:ea typeface="+mj-ea"/>
              </a:rPr>
              <a:t>폴더</a:t>
            </a:r>
            <a:r>
              <a:rPr kumimoji="0" lang="en-US" altLang="ko-KR" sz="1400" b="1" spc="-70" dirty="0">
                <a:latin typeface="+mj-ea"/>
                <a:ea typeface="+mj-ea"/>
              </a:rPr>
              <a:t>, </a:t>
            </a:r>
            <a:r>
              <a:rPr kumimoji="0" lang="ko-KR" altLang="en-US" sz="1400" b="1" spc="-70" dirty="0">
                <a:latin typeface="+mj-ea"/>
                <a:ea typeface="+mj-ea"/>
              </a:rPr>
              <a:t>객체에 대한 명명 </a:t>
            </a:r>
            <a:r>
              <a:rPr kumimoji="0" lang="ko-KR" altLang="en-US" sz="1400" b="1" spc="-70" dirty="0" smtClean="0">
                <a:latin typeface="+mj-ea"/>
                <a:ea typeface="+mj-ea"/>
              </a:rPr>
              <a:t>규칙 </a:t>
            </a:r>
            <a:r>
              <a:rPr kumimoji="0" lang="ko-KR" altLang="en-US" sz="1400" b="1" spc="-70" dirty="0">
                <a:latin typeface="+mj-ea"/>
                <a:ea typeface="+mj-ea"/>
              </a:rPr>
              <a:t>기준을 수립함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2261802" y="1627318"/>
            <a:ext cx="1745992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black"/>
                </a:solidFill>
              </a:rPr>
              <a:t>오브젝트 명명 규칙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6454213" y="1630600"/>
            <a:ext cx="2105063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오브젝트 </a:t>
            </a:r>
            <a:r>
              <a:rPr kumimoji="1" lang="ko-KR" altLang="en-US" sz="14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구분코드</a:t>
            </a: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약어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4488" y="2091771"/>
            <a:ext cx="4968552" cy="4217549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2240868"/>
            <a:ext cx="118813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명명 기본원칙</a:t>
            </a: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8644" y="2240868"/>
            <a:ext cx="3420380" cy="50405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</a:t>
            </a:r>
            <a:r>
              <a:rPr lang="ko-KR" altLang="en-US" sz="1200" b="1" spc="-1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명명규칙은</a:t>
            </a: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아래 표준에 맞춰 정의한다</a:t>
            </a: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8504" y="3017313"/>
            <a:ext cx="4680520" cy="283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5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r>
              <a:rPr lang="ko-KR" altLang="en-US" sz="12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표준</a:t>
            </a:r>
            <a:endParaRPr lang="ko-KR" altLang="en-US" sz="1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8504" y="3387598"/>
            <a:ext cx="118813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포맷</a:t>
            </a: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8644" y="3387598"/>
            <a:ext cx="3420380" cy="50405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</a:t>
            </a:r>
            <a:r>
              <a:rPr lang="ko-KR" altLang="en-US" sz="1200" b="1" spc="-1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구분코드</a:t>
            </a: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b="1" spc="-1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</a:t>
            </a: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>
            <a:off x="507131" y="4221088"/>
            <a:ext cx="4697897" cy="185910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spc="-40" dirty="0">
                <a:latin typeface="+mn-ea"/>
                <a:ea typeface="+mn-ea"/>
              </a:rPr>
              <a:t>약어와 약어의 연결은 하이픈 </a:t>
            </a:r>
            <a:r>
              <a:rPr lang="en-US" altLang="ko-KR" sz="1100" spc="-40" dirty="0">
                <a:latin typeface="+mn-ea"/>
                <a:ea typeface="+mn-ea"/>
              </a:rPr>
              <a:t>(-)</a:t>
            </a:r>
            <a:r>
              <a:rPr lang="ko-KR" altLang="en-US" sz="1100" spc="-40" dirty="0">
                <a:latin typeface="+mn-ea"/>
                <a:ea typeface="+mn-ea"/>
              </a:rPr>
              <a:t>으로 구분한다</a:t>
            </a:r>
            <a:r>
              <a:rPr lang="en-US" altLang="ko-KR" sz="1100" spc="-40" dirty="0">
                <a:latin typeface="+mn-ea"/>
                <a:ea typeface="+mn-ea"/>
              </a:rPr>
              <a:t>.</a:t>
            </a: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spc="-40" dirty="0" smtClean="0">
                <a:latin typeface="+mn-ea"/>
                <a:ea typeface="+mn-ea"/>
              </a:rPr>
              <a:t>모든 </a:t>
            </a:r>
            <a:r>
              <a:rPr lang="en-US" altLang="ko-KR" sz="1100" spc="-40" dirty="0">
                <a:latin typeface="+mn-ea"/>
                <a:ea typeface="+mn-ea"/>
              </a:rPr>
              <a:t>Object </a:t>
            </a:r>
            <a:r>
              <a:rPr lang="ko-KR" altLang="en-US" sz="1100" spc="-40" dirty="0" err="1">
                <a:latin typeface="+mn-ea"/>
                <a:ea typeface="+mn-ea"/>
              </a:rPr>
              <a:t>약어명은</a:t>
            </a:r>
            <a:r>
              <a:rPr lang="ko-KR" altLang="en-US" sz="1100" spc="-40" dirty="0">
                <a:latin typeface="+mn-ea"/>
                <a:ea typeface="+mn-ea"/>
              </a:rPr>
              <a:t> 소문자를 사용한다</a:t>
            </a:r>
            <a:r>
              <a:rPr lang="en-US" altLang="ko-KR" sz="1100" spc="-40" dirty="0" smtClean="0">
                <a:latin typeface="+mn-ea"/>
                <a:ea typeface="+mn-ea"/>
              </a:rPr>
              <a:t>.</a:t>
            </a: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spc="-40" dirty="0" smtClean="0">
                <a:latin typeface="+mn-ea"/>
                <a:ea typeface="+mn-ea"/>
              </a:rPr>
              <a:t>약어와 약어의 연결은 </a:t>
            </a:r>
            <a:r>
              <a:rPr lang="en-US" altLang="ko-KR" sz="1100" spc="-40" dirty="0" smtClean="0">
                <a:latin typeface="+mn-ea"/>
                <a:ea typeface="+mn-ea"/>
              </a:rPr>
              <a:t>‘_’</a:t>
            </a:r>
            <a:r>
              <a:rPr lang="ko-KR" altLang="en-US" sz="1100" spc="-40" dirty="0" smtClean="0">
                <a:latin typeface="+mn-ea"/>
                <a:ea typeface="+mn-ea"/>
              </a:rPr>
              <a:t>로 구분한다</a:t>
            </a:r>
            <a:r>
              <a:rPr lang="en-US" altLang="ko-KR" sz="1100" spc="-40" dirty="0" smtClean="0">
                <a:latin typeface="+mn-ea"/>
                <a:ea typeface="+mn-ea"/>
              </a:rPr>
              <a:t>.(</a:t>
            </a:r>
            <a:r>
              <a:rPr lang="ko-KR" altLang="en-US" sz="1100" spc="-40" dirty="0" smtClean="0">
                <a:latin typeface="+mn-ea"/>
                <a:ea typeface="+mn-ea"/>
              </a:rPr>
              <a:t>가급적 </a:t>
            </a:r>
            <a:r>
              <a:rPr lang="en-US" altLang="ko-KR" sz="1100" spc="-40" dirty="0" smtClean="0">
                <a:latin typeface="+mn-ea"/>
                <a:ea typeface="+mn-ea"/>
              </a:rPr>
              <a:t>6</a:t>
            </a:r>
            <a:r>
              <a:rPr lang="ko-KR" altLang="en-US" sz="1100" spc="-40" dirty="0" smtClean="0">
                <a:latin typeface="+mn-ea"/>
                <a:ea typeface="+mn-ea"/>
              </a:rPr>
              <a:t>개 이상을 초과하지 않는다</a:t>
            </a:r>
            <a:r>
              <a:rPr lang="en-US" altLang="ko-KR" sz="1100" spc="-40" dirty="0" smtClean="0">
                <a:latin typeface="+mn-ea"/>
                <a:ea typeface="+mn-ea"/>
              </a:rPr>
              <a:t>)</a:t>
            </a: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spc="-40" dirty="0" smtClean="0">
                <a:latin typeface="+mn-ea"/>
                <a:ea typeface="+mn-ea"/>
              </a:rPr>
              <a:t>Object</a:t>
            </a:r>
            <a:r>
              <a:rPr lang="ko-KR" altLang="en-US" sz="1100" spc="-40" dirty="0">
                <a:latin typeface="+mn-ea"/>
                <a:ea typeface="+mn-ea"/>
              </a:rPr>
              <a:t>명명 정의 시 마지막에 순번</a:t>
            </a:r>
            <a:r>
              <a:rPr lang="en-US" altLang="ko-KR" sz="1100" spc="-40" dirty="0">
                <a:latin typeface="+mn-ea"/>
                <a:ea typeface="+mn-ea"/>
              </a:rPr>
              <a:t>/</a:t>
            </a:r>
            <a:r>
              <a:rPr lang="ko-KR" altLang="en-US" sz="1100" spc="-40" dirty="0">
                <a:latin typeface="+mn-ea"/>
                <a:ea typeface="+mn-ea"/>
              </a:rPr>
              <a:t>일자를 넣을 경우</a:t>
            </a:r>
            <a:r>
              <a:rPr lang="en-US" altLang="ko-KR" sz="1100" spc="-40" dirty="0">
                <a:latin typeface="+mn-ea"/>
                <a:ea typeface="+mn-ea"/>
              </a:rPr>
              <a:t>, </a:t>
            </a:r>
            <a:r>
              <a:rPr lang="ko-KR" altLang="en-US" sz="1100" spc="-40" dirty="0">
                <a:latin typeface="+mn-ea"/>
                <a:ea typeface="+mn-ea"/>
              </a:rPr>
              <a:t>순번은 </a:t>
            </a:r>
            <a:r>
              <a:rPr lang="en-US" altLang="ko-KR" sz="1100" spc="-40" dirty="0">
                <a:latin typeface="+mn-ea"/>
                <a:ea typeface="+mn-ea"/>
              </a:rPr>
              <a:t>3</a:t>
            </a:r>
            <a:r>
              <a:rPr lang="ko-KR" altLang="en-US" sz="1100" spc="-40" dirty="0">
                <a:latin typeface="+mn-ea"/>
                <a:ea typeface="+mn-ea"/>
              </a:rPr>
              <a:t>자리</a:t>
            </a:r>
            <a:r>
              <a:rPr lang="en-US" altLang="ko-KR" sz="1100" spc="-40" dirty="0">
                <a:latin typeface="+mn-ea"/>
                <a:ea typeface="+mn-ea"/>
              </a:rPr>
              <a:t>, </a:t>
            </a:r>
            <a:r>
              <a:rPr lang="ko-KR" altLang="en-US" sz="1100" spc="-40" dirty="0">
                <a:latin typeface="+mn-ea"/>
                <a:ea typeface="+mn-ea"/>
              </a:rPr>
              <a:t>일자는 </a:t>
            </a:r>
            <a:r>
              <a:rPr lang="en-US" altLang="ko-KR" sz="1100" spc="-40" dirty="0">
                <a:latin typeface="+mn-ea"/>
                <a:ea typeface="+mn-ea"/>
              </a:rPr>
              <a:t>YYYYMMDD</a:t>
            </a:r>
            <a:r>
              <a:rPr lang="ko-KR" altLang="en-US" sz="1100" spc="-40" dirty="0">
                <a:latin typeface="+mn-ea"/>
                <a:ea typeface="+mn-ea"/>
              </a:rPr>
              <a:t>로 하며</a:t>
            </a:r>
            <a:r>
              <a:rPr lang="en-US" altLang="ko-KR" sz="1100" spc="-40" dirty="0">
                <a:latin typeface="+mn-ea"/>
                <a:ea typeface="+mn-ea"/>
              </a:rPr>
              <a:t>, </a:t>
            </a:r>
            <a:r>
              <a:rPr lang="ko-KR" altLang="en-US" sz="1100" spc="-40" dirty="0">
                <a:latin typeface="+mn-ea"/>
                <a:ea typeface="+mn-ea"/>
              </a:rPr>
              <a:t>순번은 </a:t>
            </a:r>
            <a:r>
              <a:rPr lang="en-US" altLang="ko-KR" sz="1100" spc="-40" dirty="0">
                <a:latin typeface="+mn-ea"/>
                <a:ea typeface="+mn-ea"/>
              </a:rPr>
              <a:t>001</a:t>
            </a:r>
            <a:r>
              <a:rPr lang="ko-KR" altLang="en-US" sz="1100" spc="-40" dirty="0">
                <a:latin typeface="+mn-ea"/>
                <a:ea typeface="+mn-ea"/>
              </a:rPr>
              <a:t>부터 증가하며</a:t>
            </a:r>
            <a:r>
              <a:rPr lang="en-US" altLang="ko-KR" sz="1100" spc="-40" dirty="0">
                <a:latin typeface="+mn-ea"/>
                <a:ea typeface="+mn-ea"/>
              </a:rPr>
              <a:t>, </a:t>
            </a:r>
            <a:r>
              <a:rPr lang="ko-KR" altLang="en-US" sz="1100" spc="-40" dirty="0">
                <a:latin typeface="+mn-ea"/>
                <a:ea typeface="+mn-ea"/>
              </a:rPr>
              <a:t>일자에 </a:t>
            </a:r>
            <a:r>
              <a:rPr lang="ko-KR" altLang="en-US" sz="1100" spc="-40" dirty="0" smtClean="0">
                <a:latin typeface="+mn-ea"/>
                <a:ea typeface="+mn-ea"/>
              </a:rPr>
              <a:t>여러 개 </a:t>
            </a:r>
            <a:r>
              <a:rPr lang="en-US" altLang="ko-KR" sz="1100" spc="-40" dirty="0">
                <a:latin typeface="+mn-ea"/>
                <a:ea typeface="+mn-ea"/>
              </a:rPr>
              <a:t>Object </a:t>
            </a:r>
            <a:r>
              <a:rPr lang="ko-KR" altLang="en-US" sz="1100" spc="-40" dirty="0">
                <a:latin typeface="+mn-ea"/>
                <a:ea typeface="+mn-ea"/>
              </a:rPr>
              <a:t>생성시 추가로 순번을 부여한다</a:t>
            </a:r>
            <a:r>
              <a:rPr lang="en-US" altLang="ko-KR" sz="1100" spc="-40" dirty="0">
                <a:latin typeface="+mn-ea"/>
                <a:ea typeface="+mn-ea"/>
              </a:rPr>
              <a:t>.</a:t>
            </a: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spc="-40" dirty="0" smtClean="0">
                <a:latin typeface="+mn-ea"/>
                <a:ea typeface="+mn-ea"/>
              </a:rPr>
              <a:t>오브젝트명이 </a:t>
            </a:r>
            <a:r>
              <a:rPr lang="en-US" altLang="ko-KR" sz="1100" spc="-40" dirty="0">
                <a:latin typeface="+mn-ea"/>
                <a:ea typeface="+mn-ea"/>
              </a:rPr>
              <a:t>S3</a:t>
            </a:r>
            <a:r>
              <a:rPr lang="ko-KR" altLang="en-US" sz="1100" spc="-40" dirty="0">
                <a:latin typeface="+mn-ea"/>
                <a:ea typeface="+mn-ea"/>
              </a:rPr>
              <a:t>내 </a:t>
            </a:r>
            <a:r>
              <a:rPr lang="en-US" altLang="ko-KR" sz="1100" spc="-40" dirty="0">
                <a:latin typeface="+mn-ea"/>
                <a:ea typeface="+mn-ea"/>
              </a:rPr>
              <a:t>Object </a:t>
            </a:r>
            <a:r>
              <a:rPr lang="ko-KR" altLang="en-US" sz="1100" spc="-40" dirty="0">
                <a:latin typeface="+mn-ea"/>
                <a:ea typeface="+mn-ea"/>
              </a:rPr>
              <a:t>허용 길이를 초과하는 경우</a:t>
            </a:r>
            <a:r>
              <a:rPr lang="en-US" altLang="ko-KR" sz="1100" spc="-40" dirty="0">
                <a:latin typeface="+mn-ea"/>
                <a:ea typeface="+mn-ea"/>
              </a:rPr>
              <a:t>, </a:t>
            </a:r>
            <a:r>
              <a:rPr lang="ko-KR" altLang="en-US" sz="1100" spc="-40" dirty="0">
                <a:latin typeface="+mn-ea"/>
                <a:ea typeface="+mn-ea"/>
              </a:rPr>
              <a:t>의미 파악이 가능한 최소한의 약어로 사용한다</a:t>
            </a:r>
            <a:r>
              <a:rPr lang="en-US" altLang="ko-KR" sz="1100" spc="-40" dirty="0" smtClean="0">
                <a:latin typeface="+mn-ea"/>
                <a:ea typeface="+mn-ea"/>
              </a:rPr>
              <a:t>.</a:t>
            </a:r>
            <a:endParaRPr lang="en-US" altLang="ko-KR" sz="1100" spc="-40" dirty="0">
              <a:latin typeface="+mn-ea"/>
              <a:ea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60960"/>
              </p:ext>
            </p:extLst>
          </p:nvPr>
        </p:nvGraphicFramePr>
        <p:xfrm>
          <a:off x="5457056" y="2091768"/>
          <a:ext cx="4099377" cy="3641485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227169">
                  <a:extLst>
                    <a:ext uri="{9D8B030D-6E8A-4147-A177-3AD203B41FA5}">
                      <a16:colId xmlns:a16="http://schemas.microsoft.com/office/drawing/2014/main" val="3840376379"/>
                    </a:ext>
                  </a:extLst>
                </a:gridCol>
              </a:tblGrid>
              <a:tr h="302746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Object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15">
                <a:tc rowSpan="3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TB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le or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동의어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(Synonym)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473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nter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ace Table(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연계테이블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60119"/>
                  </a:ext>
                </a:extLst>
              </a:tr>
              <a:tr h="473515">
                <a:tc v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TP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orary Table(</a:t>
                      </a:r>
                      <a:r>
                        <a:rPr lang="ko-KR" alt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임시테이블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  <a:tr h="473515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der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03724"/>
                  </a:ext>
                </a:extLst>
              </a:tr>
              <a:tr h="473515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 Job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 Job 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13046"/>
                  </a:ext>
                </a:extLst>
              </a:tr>
              <a:tr h="473515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WF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 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ork</a:t>
                      </a: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78981"/>
                  </a:ext>
                </a:extLst>
              </a:tr>
              <a:tr h="473515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트리거</a:t>
                      </a:r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igger</a:t>
                      </a:r>
                    </a:p>
                  </a:txBody>
                  <a:tcPr marL="72000" marR="72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3845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 bwMode="gray">
          <a:xfrm>
            <a:off x="5199243" y="5804437"/>
            <a:ext cx="4402144" cy="474105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 algn="r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900" spc="-40" dirty="0" smtClean="0">
                <a:latin typeface="+mn-ea"/>
                <a:ea typeface="+mn-ea"/>
              </a:rPr>
              <a:t>※ </a:t>
            </a:r>
            <a:r>
              <a:rPr lang="ko-KR" altLang="en-US" sz="900" spc="-40" dirty="0" err="1" smtClean="0">
                <a:latin typeface="+mn-ea"/>
                <a:ea typeface="+mn-ea"/>
              </a:rPr>
              <a:t>버킷명은</a:t>
            </a:r>
            <a:r>
              <a:rPr lang="ko-KR" altLang="en-US" sz="900" spc="-40" dirty="0" smtClean="0">
                <a:latin typeface="+mn-ea"/>
                <a:ea typeface="+mn-ea"/>
              </a:rPr>
              <a:t> 데이터레이크 </a:t>
            </a:r>
            <a:r>
              <a:rPr lang="ko-KR" altLang="en-US" sz="900" spc="-40" dirty="0" err="1" smtClean="0">
                <a:latin typeface="+mn-ea"/>
                <a:ea typeface="+mn-ea"/>
              </a:rPr>
              <a:t>구축시</a:t>
            </a:r>
            <a:r>
              <a:rPr lang="ko-KR" altLang="en-US" sz="900" spc="-40" dirty="0" smtClean="0">
                <a:latin typeface="+mn-ea"/>
                <a:ea typeface="+mn-ea"/>
              </a:rPr>
              <a:t> </a:t>
            </a:r>
            <a:r>
              <a:rPr lang="ko-KR" altLang="en-US" sz="900" spc="-40" dirty="0" err="1" smtClean="0">
                <a:latin typeface="+mn-ea"/>
                <a:ea typeface="+mn-ea"/>
              </a:rPr>
              <a:t>세팅된</a:t>
            </a:r>
            <a:r>
              <a:rPr lang="ko-KR" altLang="en-US" sz="900" spc="-40" dirty="0" smtClean="0">
                <a:latin typeface="+mn-ea"/>
                <a:ea typeface="+mn-ea"/>
              </a:rPr>
              <a:t> 기준에 따름</a:t>
            </a:r>
            <a:r>
              <a:rPr lang="en-US" altLang="ko-KR" sz="900" spc="-40" dirty="0" smtClean="0">
                <a:latin typeface="+mn-ea"/>
                <a:ea typeface="+mn-ea"/>
              </a:rPr>
              <a:t>(</a:t>
            </a:r>
            <a:r>
              <a:rPr lang="ko-KR" altLang="en-US" sz="900" spc="-40" dirty="0" err="1" smtClean="0">
                <a:latin typeface="+mn-ea"/>
                <a:ea typeface="+mn-ea"/>
              </a:rPr>
              <a:t>버킷설정</a:t>
            </a:r>
            <a:r>
              <a:rPr lang="ko-KR" altLang="en-US" sz="900" spc="-40" dirty="0" smtClean="0">
                <a:latin typeface="+mn-ea"/>
                <a:ea typeface="+mn-ea"/>
              </a:rPr>
              <a:t> </a:t>
            </a:r>
            <a:r>
              <a:rPr lang="ko-KR" altLang="en-US" sz="900" spc="-40" dirty="0" err="1" smtClean="0">
                <a:latin typeface="+mn-ea"/>
                <a:ea typeface="+mn-ea"/>
              </a:rPr>
              <a:t>기확정</a:t>
            </a:r>
            <a:r>
              <a:rPr lang="en-US" altLang="ko-KR" sz="900" spc="-40" dirty="0" smtClean="0">
                <a:latin typeface="+mn-ea"/>
                <a:ea typeface="+mn-ea"/>
              </a:rPr>
              <a:t>-</a:t>
            </a:r>
            <a:r>
              <a:rPr lang="ko-KR" altLang="en-US" sz="900" spc="-40" dirty="0" err="1" smtClean="0">
                <a:latin typeface="+mn-ea"/>
                <a:ea typeface="+mn-ea"/>
              </a:rPr>
              <a:t>추가변경</a:t>
            </a:r>
            <a:r>
              <a:rPr lang="ko-KR" altLang="en-US" sz="900" spc="-40" dirty="0" smtClean="0">
                <a:latin typeface="+mn-ea"/>
                <a:ea typeface="+mn-ea"/>
              </a:rPr>
              <a:t> 없음</a:t>
            </a:r>
            <a:r>
              <a:rPr lang="en-US" altLang="ko-KR" sz="900" spc="-40" dirty="0" smtClean="0">
                <a:latin typeface="+mn-ea"/>
                <a:ea typeface="+mn-ea"/>
              </a:rPr>
              <a:t>)</a:t>
            </a:r>
          </a:p>
          <a:p>
            <a:pPr algn="r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900" spc="-40" dirty="0">
                <a:latin typeface="+mn-ea"/>
              </a:rPr>
              <a:t>※ </a:t>
            </a:r>
            <a:r>
              <a:rPr lang="ko-KR" altLang="en-US" sz="900" spc="-40" dirty="0" err="1" smtClean="0">
                <a:latin typeface="+mn-ea"/>
                <a:ea typeface="+mn-ea"/>
              </a:rPr>
              <a:t>객체키명은</a:t>
            </a:r>
            <a:r>
              <a:rPr lang="ko-KR" altLang="en-US" sz="900" spc="-40" dirty="0" smtClean="0">
                <a:latin typeface="+mn-ea"/>
                <a:ea typeface="+mn-ea"/>
              </a:rPr>
              <a:t> 시스템에서 자동 부여되는 명칭을 따름</a:t>
            </a:r>
            <a:endParaRPr lang="en-US" altLang="ko-KR" sz="900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1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테이블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명명규칙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969" y="839134"/>
            <a:ext cx="9194543" cy="525401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ko-KR" altLang="en-US" sz="1400" spc="-40" dirty="0" err="1" smtClean="0">
                <a:latin typeface="+mn-ea"/>
                <a:ea typeface="+mn-ea"/>
              </a:rPr>
              <a:t>정보계에서</a:t>
            </a:r>
            <a:r>
              <a:rPr lang="ko-KR" altLang="en-US" sz="1400" spc="-40" dirty="0" smtClean="0">
                <a:latin typeface="+mn-ea"/>
                <a:ea typeface="+mn-ea"/>
              </a:rPr>
              <a:t> 사용하는 업무 테이블 명칭은 </a:t>
            </a:r>
            <a:r>
              <a:rPr lang="en-US" altLang="ko-KR" sz="1400" u="sng" spc="-40" dirty="0" smtClean="0">
                <a:latin typeface="+mn-ea"/>
                <a:ea typeface="+mn-ea"/>
              </a:rPr>
              <a:t>『Lake Object </a:t>
            </a:r>
            <a:r>
              <a:rPr lang="ko-KR" altLang="en-US" sz="1400" u="sng" spc="-40" dirty="0" smtClean="0">
                <a:latin typeface="+mn-ea"/>
                <a:ea typeface="+mn-ea"/>
              </a:rPr>
              <a:t>구분</a:t>
            </a:r>
            <a:r>
              <a:rPr lang="en-US" altLang="ko-KR" sz="1400" u="sng" spc="-40" dirty="0" smtClean="0">
                <a:latin typeface="+mn-ea"/>
                <a:ea typeface="+mn-ea"/>
              </a:rPr>
              <a:t>(2)+</a:t>
            </a:r>
            <a:r>
              <a:rPr lang="ko-KR" altLang="en-US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(1)</a:t>
            </a:r>
            <a:r>
              <a:rPr lang="en-US" altLang="ko-KR" sz="1400" u="sng" spc="-40" dirty="0" smtClean="0">
                <a:latin typeface="+mn-ea"/>
                <a:ea typeface="+mn-ea"/>
              </a:rPr>
              <a:t>+BU</a:t>
            </a:r>
            <a:r>
              <a:rPr lang="ko-KR" altLang="en-US" sz="1400" u="sng" spc="-40" dirty="0" smtClean="0">
                <a:latin typeface="+mn-ea"/>
                <a:ea typeface="+mn-ea"/>
              </a:rPr>
              <a:t>구분</a:t>
            </a:r>
            <a:r>
              <a:rPr lang="en-US" altLang="ko-KR" sz="1400" u="sng" spc="-40" dirty="0" smtClean="0">
                <a:latin typeface="+mn-ea"/>
                <a:ea typeface="+mn-ea"/>
              </a:rPr>
              <a:t>(1)+</a:t>
            </a:r>
            <a:r>
              <a:rPr lang="ko-KR" altLang="en-US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(1)+</a:t>
            </a:r>
            <a:r>
              <a:rPr lang="ko-KR" altLang="en-US" sz="1400" u="sng" spc="-40" dirty="0" err="1" smtClean="0">
                <a:latin typeface="+mn-ea"/>
                <a:ea typeface="+mn-ea"/>
              </a:rPr>
              <a:t>업무구분</a:t>
            </a:r>
            <a:r>
              <a:rPr lang="en-US" altLang="ko-KR" sz="1400" u="sng" spc="-40" dirty="0" smtClean="0">
                <a:latin typeface="+mn-ea"/>
                <a:ea typeface="+mn-ea"/>
              </a:rPr>
              <a:t>(3)+</a:t>
            </a:r>
            <a:r>
              <a:rPr lang="ko-KR" altLang="en-US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(1)+ </a:t>
            </a:r>
            <a:r>
              <a:rPr lang="ko-KR" altLang="en-US" sz="1400" u="sng" spc="-40" dirty="0" err="1" smtClean="0">
                <a:latin typeface="+mn-ea"/>
                <a:ea typeface="+mn-ea"/>
              </a:rPr>
              <a:t>상세업무명</a:t>
            </a:r>
            <a:r>
              <a:rPr lang="en-US" altLang="ko-KR" sz="1400" u="sng" spc="-40" dirty="0" smtClean="0">
                <a:latin typeface="+mn-ea"/>
                <a:ea typeface="+mn-ea"/>
              </a:rPr>
              <a:t>(15)+</a:t>
            </a:r>
            <a:r>
              <a:rPr lang="ko-KR" altLang="en-US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(1)+</a:t>
            </a:r>
            <a:r>
              <a:rPr lang="ko-KR" altLang="en-US" sz="1400" u="sng" spc="-40" dirty="0" err="1" smtClean="0">
                <a:latin typeface="+mn-ea"/>
                <a:ea typeface="+mn-ea"/>
              </a:rPr>
              <a:t>데이터유형</a:t>
            </a:r>
            <a:r>
              <a:rPr lang="en-US" altLang="ko-KR" sz="1400" u="sng" spc="-40" dirty="0" smtClean="0">
                <a:latin typeface="+mn-ea"/>
                <a:ea typeface="+mn-ea"/>
              </a:rPr>
              <a:t>(1)』</a:t>
            </a:r>
            <a:r>
              <a:rPr lang="ko-KR" altLang="en-US" sz="1400" spc="-40" dirty="0" smtClean="0">
                <a:latin typeface="+mn-ea"/>
                <a:ea typeface="+mn-ea"/>
              </a:rPr>
              <a:t>으로 정의하며</a:t>
            </a:r>
            <a:r>
              <a:rPr lang="en-US" altLang="ko-KR" sz="1400" spc="-40" dirty="0" smtClean="0">
                <a:latin typeface="+mn-ea"/>
                <a:ea typeface="+mn-ea"/>
              </a:rPr>
              <a:t>, </a:t>
            </a:r>
            <a:r>
              <a:rPr lang="ko-KR" altLang="en-US" sz="1400" spc="-40" dirty="0" smtClean="0">
                <a:latin typeface="+mn-ea"/>
                <a:ea typeface="+mn-ea"/>
              </a:rPr>
              <a:t>최대 </a:t>
            </a:r>
            <a:r>
              <a:rPr lang="en-US" altLang="ko-KR" sz="1400" spc="-40" dirty="0" smtClean="0">
                <a:latin typeface="+mn-ea"/>
                <a:ea typeface="+mn-ea"/>
              </a:rPr>
              <a:t>26</a:t>
            </a:r>
            <a:r>
              <a:rPr lang="ko-KR" altLang="en-US" sz="1400" spc="-40" dirty="0" smtClean="0">
                <a:latin typeface="+mn-ea"/>
                <a:ea typeface="+mn-ea"/>
              </a:rPr>
              <a:t>자리를 넘지 않게 한다</a:t>
            </a:r>
            <a:endParaRPr lang="en-US" altLang="ko-KR" sz="1400" spc="-4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4001478" y="1484784"/>
            <a:ext cx="1925528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black"/>
                </a:solidFill>
              </a:rPr>
              <a:t>테이블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명명규칙</a:t>
            </a:r>
            <a:r>
              <a:rPr lang="ko-KR" altLang="en-US" sz="1400" dirty="0" smtClean="0">
                <a:solidFill>
                  <a:prstClr val="black"/>
                </a:solidFill>
              </a:rPr>
              <a:t> 정의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8" y="1808820"/>
            <a:ext cx="9217024" cy="1908212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1264315" y="1860639"/>
            <a:ext cx="145697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40" dirty="0" smtClean="0">
                <a:latin typeface="+mn-ea"/>
                <a:ea typeface="+mn-ea"/>
              </a:rPr>
              <a:t>Lake Object </a:t>
            </a:r>
            <a:r>
              <a:rPr lang="ko-KR" altLang="en-US" sz="1200" spc="-40" dirty="0" smtClean="0">
                <a:latin typeface="+mn-ea"/>
                <a:ea typeface="+mn-ea"/>
              </a:rPr>
              <a:t>구분</a:t>
            </a:r>
            <a:r>
              <a:rPr lang="en-US" altLang="ko-KR" sz="1200" spc="-40" dirty="0" smtClean="0">
                <a:latin typeface="+mn-ea"/>
                <a:ea typeface="+mn-ea"/>
              </a:rPr>
              <a:t>(2)</a:t>
            </a:r>
            <a:endParaRPr lang="en-US" altLang="ko-KR" sz="1200" spc="-4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3629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40175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00384" y="2582721"/>
            <a:ext cx="641820" cy="362606"/>
            <a:chOff x="2400384" y="2922378"/>
            <a:chExt cx="641820" cy="362606"/>
          </a:xfrm>
        </p:grpSpPr>
        <p:sp>
          <p:nvSpPr>
            <p:cNvPr id="24" name="TextBox 23"/>
            <p:cNvSpPr txBox="1"/>
            <p:nvPr/>
          </p:nvSpPr>
          <p:spPr bwMode="gray">
            <a:xfrm>
              <a:off x="2400384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44060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3099913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59651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63536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67421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27159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31044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4929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83581" y="2168860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 bwMode="gray">
          <a:xfrm>
            <a:off x="6465168" y="1860639"/>
            <a:ext cx="1167925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ko-KR" altLang="en-US" dirty="0" err="1" smtClean="0"/>
              <a:t>상세업무명</a:t>
            </a:r>
            <a:r>
              <a:rPr lang="en-US" altLang="ko-KR" dirty="0" smtClean="0"/>
              <a:t>(15)</a:t>
            </a:r>
            <a:endParaRPr lang="en-US" altLang="ko-KR" dirty="0"/>
          </a:p>
        </p:txBody>
      </p:sp>
      <p:sp>
        <p:nvSpPr>
          <p:cNvPr id="41" name="TextBox 40"/>
          <p:cNvSpPr txBox="1"/>
          <p:nvPr/>
        </p:nvSpPr>
        <p:spPr bwMode="gray">
          <a:xfrm>
            <a:off x="2966144" y="1860639"/>
            <a:ext cx="828730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BU</a:t>
            </a:r>
            <a:r>
              <a:rPr lang="ko-KR" altLang="en-US" dirty="0"/>
              <a:t>구분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 bwMode="gray">
          <a:xfrm>
            <a:off x="4232920" y="1860639"/>
            <a:ext cx="939338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ko-KR" altLang="en-US" dirty="0" err="1" smtClean="0"/>
              <a:t>업무구분</a:t>
            </a:r>
            <a:r>
              <a:rPr lang="en-US" altLang="ko-KR" dirty="0"/>
              <a:t>(3)</a:t>
            </a:r>
          </a:p>
        </p:txBody>
      </p:sp>
      <p:sp>
        <p:nvSpPr>
          <p:cNvPr id="43" name="TextBox 42"/>
          <p:cNvSpPr txBox="1"/>
          <p:nvPr/>
        </p:nvSpPr>
        <p:spPr bwMode="gray">
          <a:xfrm>
            <a:off x="7238814" y="2244649"/>
            <a:ext cx="328914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en-US" altLang="ko-KR" sz="1600" dirty="0" smtClean="0"/>
              <a:t>…</a:t>
            </a:r>
            <a:endParaRPr lang="en-US" altLang="ko-KR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8743312" y="2168860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 bwMode="gray">
          <a:xfrm>
            <a:off x="8301372" y="1860639"/>
            <a:ext cx="113746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데이터 유형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47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49777" y="2240920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구성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452888" y="2582721"/>
            <a:ext cx="641820" cy="362606"/>
            <a:chOff x="3452888" y="2922378"/>
            <a:chExt cx="641820" cy="36260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503798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gray">
            <a:xfrm>
              <a:off x="3452888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320396" y="2582721"/>
            <a:ext cx="641820" cy="362606"/>
            <a:chOff x="5320396" y="2922378"/>
            <a:chExt cx="641820" cy="362606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371306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 bwMode="gray">
            <a:xfrm>
              <a:off x="5320396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036556" y="2582721"/>
            <a:ext cx="641820" cy="362606"/>
            <a:chOff x="8036556" y="2922378"/>
            <a:chExt cx="641820" cy="362606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8087466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 bwMode="gray">
            <a:xfrm>
              <a:off x="8036556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sp>
        <p:nvSpPr>
          <p:cNvPr id="56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80264" y="3077045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예시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 bwMode="gray">
          <a:xfrm>
            <a:off x="1615412" y="3032956"/>
            <a:ext cx="5838563" cy="556179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3000" b="1" spc="100" dirty="0" err="1" smtClean="0">
                <a:latin typeface="+mn-ea"/>
                <a:ea typeface="+mn-ea"/>
              </a:rPr>
              <a:t>tb_h_cst_dyordr_f</a:t>
            </a:r>
            <a:r>
              <a:rPr lang="en-US" altLang="ko-KR" b="1" spc="-40" dirty="0" smtClean="0">
                <a:latin typeface="+mn-ea"/>
                <a:ea typeface="+mn-ea"/>
              </a:rPr>
              <a:t> </a:t>
            </a:r>
            <a:r>
              <a:rPr lang="en-US" altLang="ko-KR" sz="1400" b="1" spc="-40" dirty="0" smtClean="0">
                <a:latin typeface="+mn-ea"/>
                <a:ea typeface="+mn-ea"/>
              </a:rPr>
              <a:t>[</a:t>
            </a:r>
            <a:r>
              <a:rPr lang="ko-KR" altLang="en-US" sz="1400" b="1" spc="-40" dirty="0" smtClean="0">
                <a:latin typeface="+mn-ea"/>
                <a:ea typeface="+mn-ea"/>
              </a:rPr>
              <a:t>홈쇼핑 일별 고객 </a:t>
            </a:r>
            <a:r>
              <a:rPr lang="ko-KR" altLang="en-US" sz="1400" b="1" spc="-40" dirty="0" err="1" smtClean="0">
                <a:latin typeface="+mn-ea"/>
                <a:ea typeface="+mn-ea"/>
              </a:rPr>
              <a:t>주문정보</a:t>
            </a:r>
            <a:r>
              <a:rPr lang="en-US" altLang="ko-KR" sz="1400" b="1" spc="-40" dirty="0" smtClean="0">
                <a:latin typeface="+mn-ea"/>
                <a:ea typeface="+mn-ea"/>
              </a:rPr>
              <a:t>]</a:t>
            </a:r>
            <a:endParaRPr lang="en-US" altLang="ko-KR" sz="1400" b="1" spc="-40" dirty="0">
              <a:latin typeface="+mn-ea"/>
              <a:ea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09626"/>
              </p:ext>
            </p:extLst>
          </p:nvPr>
        </p:nvGraphicFramePr>
        <p:xfrm>
          <a:off x="344488" y="4077072"/>
          <a:ext cx="9211944" cy="2204040"/>
        </p:xfrm>
        <a:graphic>
          <a:graphicData uri="http://schemas.openxmlformats.org/drawingml/2006/table">
            <a:tbl>
              <a:tblPr/>
              <a:tblGrid>
                <a:gridCol w="460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97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명명규칙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Lake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Obejct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tb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Table) / if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Inetrface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Table) 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tp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temporary table)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h (HSBU), p (PBU), e(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전사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사용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cmm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cst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prd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PMO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※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4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1100" b="0" i="0" u="none" strike="noStrike" kern="12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상세업무명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수식어를 포함한 상세 업무명을 정의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(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방송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brod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ordr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수식어 예시 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일별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-9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월별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-9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분기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-9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반기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-9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hf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연간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-9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yr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r>
                        <a:rPr lang="en-US" altLang="ko-KR" sz="1100" b="0" i="0" u="none" strike="noStrike" kern="1200" spc="-9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79400" indent="-27940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상세업무를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표현할 수 있는 단어로 조합하여 생성하며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테이블명이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최대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자리를 넘기지 않게 한다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79400" indent="-27940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-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단어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조합시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단어와 단어 사이에는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구분하며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단어가 길어지면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복합단어를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만들어서 사용한다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 유형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u="none" strike="noStrike" kern="1200" spc="-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d</a:t>
                      </a:r>
                      <a:r>
                        <a:rPr lang="en-US" altLang="ko-KR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-5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디멘젼</a:t>
                      </a:r>
                      <a:r>
                        <a:rPr lang="ko-KR" altLang="en-US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테이블</a:t>
                      </a:r>
                      <a:r>
                        <a:rPr lang="en-US" altLang="ko-KR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s– Summary </a:t>
                      </a:r>
                      <a:r>
                        <a:rPr lang="ko-KR" altLang="en-US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f– Fact </a:t>
                      </a:r>
                      <a:r>
                        <a:rPr lang="ko-KR" altLang="en-US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**- </a:t>
                      </a:r>
                      <a:r>
                        <a:rPr lang="ko-KR" altLang="en-US" sz="1100" b="0" i="0" u="none" strike="noStrike" kern="1200" spc="-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테이블</a:t>
                      </a:r>
                      <a:endParaRPr lang="en-US" altLang="ko-KR" sz="1100" b="0" i="0" u="none" strike="noStrike" kern="1200" spc="-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</a:tbl>
          </a:graphicData>
        </a:graphic>
      </p:graphicFrame>
      <p:sp>
        <p:nvSpPr>
          <p:cNvPr id="59" name="위쪽 화살표 58"/>
          <p:cNvSpPr/>
          <p:nvPr/>
        </p:nvSpPr>
        <p:spPr>
          <a:xfrm>
            <a:off x="4651297" y="3717032"/>
            <a:ext cx="598326" cy="360040"/>
          </a:xfrm>
          <a:prstGeom prst="upArrow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업무구분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969" y="839134"/>
            <a:ext cx="9194543" cy="309958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ko-KR" altLang="en-US" sz="1400" spc="-40" dirty="0" smtClean="0">
                <a:latin typeface="+mn-ea"/>
                <a:ea typeface="+mn-ea"/>
              </a:rPr>
              <a:t>업무특성을 고려하여 정의된 데이터 </a:t>
            </a:r>
            <a:r>
              <a:rPr lang="ko-KR" altLang="en-US" sz="1400" spc="-40" dirty="0" err="1" smtClean="0">
                <a:latin typeface="+mn-ea"/>
                <a:ea typeface="+mn-ea"/>
              </a:rPr>
              <a:t>주제영역을</a:t>
            </a:r>
            <a:r>
              <a:rPr lang="ko-KR" altLang="en-US" sz="1400" spc="-40" dirty="0" smtClean="0">
                <a:latin typeface="+mn-ea"/>
                <a:ea typeface="+mn-ea"/>
              </a:rPr>
              <a:t> 참고한 </a:t>
            </a:r>
            <a:r>
              <a:rPr lang="ko-KR" altLang="en-US" sz="1400" spc="-40" dirty="0" err="1" smtClean="0">
                <a:latin typeface="+mn-ea"/>
                <a:ea typeface="+mn-ea"/>
              </a:rPr>
              <a:t>업무구분</a:t>
            </a:r>
            <a:r>
              <a:rPr lang="en-US" altLang="ko-KR" sz="1400" spc="-40" dirty="0" smtClean="0">
                <a:latin typeface="+mn-ea"/>
                <a:ea typeface="+mn-ea"/>
              </a:rPr>
              <a:t>/</a:t>
            </a:r>
            <a:r>
              <a:rPr lang="ko-KR" altLang="en-US" sz="1400" spc="-40" dirty="0" err="1" smtClean="0">
                <a:latin typeface="+mn-ea"/>
                <a:ea typeface="+mn-ea"/>
              </a:rPr>
              <a:t>상세구분</a:t>
            </a:r>
            <a:r>
              <a:rPr lang="ko-KR" altLang="en-US" sz="1400" spc="-40" dirty="0" smtClean="0">
                <a:latin typeface="+mn-ea"/>
                <a:ea typeface="+mn-ea"/>
              </a:rPr>
              <a:t> 코드 구성</a:t>
            </a:r>
            <a:r>
              <a:rPr lang="en-US" altLang="ko-KR" sz="1400" spc="-40" dirty="0" smtClean="0">
                <a:latin typeface="+mn-ea"/>
                <a:ea typeface="+mn-ea"/>
              </a:rPr>
              <a:t>(</a:t>
            </a:r>
            <a:r>
              <a:rPr lang="ko-KR" altLang="en-US" sz="1400" spc="-40" dirty="0" smtClean="0">
                <a:latin typeface="+mn-ea"/>
                <a:ea typeface="+mn-ea"/>
              </a:rPr>
              <a:t>안</a:t>
            </a:r>
            <a:r>
              <a:rPr lang="en-US" altLang="ko-KR" sz="1400" spc="-40" dirty="0" smtClean="0">
                <a:latin typeface="+mn-ea"/>
                <a:ea typeface="+mn-ea"/>
              </a:rPr>
              <a:t>) </a:t>
            </a:r>
            <a:r>
              <a:rPr lang="ko-KR" altLang="en-US" sz="1400" spc="-40" dirty="0" smtClean="0">
                <a:latin typeface="+mn-ea"/>
                <a:ea typeface="+mn-ea"/>
              </a:rPr>
              <a:t>예시</a:t>
            </a:r>
            <a:endParaRPr lang="en-US" altLang="ko-KR" sz="1400" spc="-40" dirty="0">
              <a:latin typeface="+mn-ea"/>
              <a:ea typeface="+mn-ea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53011"/>
              </p:ext>
            </p:extLst>
          </p:nvPr>
        </p:nvGraphicFramePr>
        <p:xfrm>
          <a:off x="632520" y="1518172"/>
          <a:ext cx="2592288" cy="489916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40376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업무구분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6011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CMM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03724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PRH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13046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7898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MKT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3845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PUR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7764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038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DTR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73746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462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3558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34053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01405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운영지원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94410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AST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0819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76022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정보분석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64807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873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712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31289"/>
              </p:ext>
            </p:extLst>
          </p:nvPr>
        </p:nvGraphicFramePr>
        <p:xfrm>
          <a:off x="4052900" y="1518172"/>
          <a:ext cx="2592288" cy="489916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40376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상세업무구분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LOG_IFALI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6011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03724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서비스요청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SRV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13046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가맹회계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7898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3845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7764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데이터허브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038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73746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462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3558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34053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01405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미결주문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94410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0819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76022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방송사전관리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64807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873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분석용상품분류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712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71902"/>
              </p:ext>
            </p:extLst>
          </p:nvPr>
        </p:nvGraphicFramePr>
        <p:xfrm>
          <a:off x="6753200" y="1518172"/>
          <a:ext cx="2592288" cy="4441932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40376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상세업무구분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수탁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6011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유료맴버십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유효기간제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03724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13046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읽기전용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7898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3845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EXH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7764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038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73746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제도개선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4629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3558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DSP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34053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01405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통합정산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94410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08191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포탈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76022"/>
                  </a:ext>
                </a:extLst>
              </a:tr>
              <a:tr h="228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협력업체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712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gray">
          <a:xfrm>
            <a:off x="416496" y="1196752"/>
            <a:ext cx="5719812" cy="263791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100" b="1" spc="-40" dirty="0" smtClean="0">
                <a:latin typeface="+mn-ea"/>
                <a:ea typeface="+mn-ea"/>
              </a:rPr>
              <a:t>※ </a:t>
            </a:r>
            <a:r>
              <a:rPr lang="ko-KR" altLang="en-US" sz="1100" b="1" spc="-40" dirty="0" smtClean="0">
                <a:latin typeface="+mn-ea"/>
                <a:ea typeface="+mn-ea"/>
              </a:rPr>
              <a:t>메타데이터관리시스템</a:t>
            </a:r>
            <a:r>
              <a:rPr lang="en-US" altLang="ko-KR" sz="1100" b="1" spc="-40" dirty="0" smtClean="0">
                <a:latin typeface="+mn-ea"/>
                <a:ea typeface="+mn-ea"/>
              </a:rPr>
              <a:t>(SMETA) </a:t>
            </a:r>
            <a:r>
              <a:rPr lang="ko-KR" altLang="en-US" sz="1100" b="1" spc="-40" dirty="0" smtClean="0">
                <a:latin typeface="+mn-ea"/>
                <a:ea typeface="+mn-ea"/>
              </a:rPr>
              <a:t>內 등록 단어 사용 또는 데이터거버넌스팀에 문의 후 사용</a:t>
            </a:r>
            <a:endParaRPr lang="en-US" altLang="ko-KR" sz="1100" b="1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4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참고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] GS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리테일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Data Lake Bucket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명명 규칙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現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969" y="839134"/>
            <a:ext cx="9194543" cy="309958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ko-KR" altLang="en-US" sz="1400" spc="-40" dirty="0" smtClean="0">
                <a:latin typeface="+mn-ea"/>
                <a:ea typeface="+mn-ea"/>
              </a:rPr>
              <a:t>데이터 레이크 구축 시 旣 설정된 </a:t>
            </a:r>
            <a:r>
              <a:rPr lang="ko-KR" altLang="en-US" sz="1400" spc="-40" dirty="0" err="1" smtClean="0">
                <a:latin typeface="+mn-ea"/>
                <a:ea typeface="+mn-ea"/>
              </a:rPr>
              <a:t>버킷</a:t>
            </a:r>
            <a:r>
              <a:rPr lang="ko-KR" altLang="en-US" sz="1400" spc="-40" dirty="0" smtClean="0">
                <a:latin typeface="+mn-ea"/>
                <a:ea typeface="+mn-ea"/>
              </a:rPr>
              <a:t> </a:t>
            </a:r>
            <a:r>
              <a:rPr lang="ko-KR" altLang="en-US" sz="1400" spc="-40" dirty="0" err="1" smtClean="0">
                <a:latin typeface="+mn-ea"/>
                <a:ea typeface="+mn-ea"/>
              </a:rPr>
              <a:t>명명규칙</a:t>
            </a:r>
            <a:r>
              <a:rPr lang="ko-KR" altLang="en-US" sz="1400" spc="-40" dirty="0" smtClean="0">
                <a:latin typeface="+mn-ea"/>
                <a:ea typeface="+mn-ea"/>
              </a:rPr>
              <a:t> 및 생성 현황은 다음과 같음</a:t>
            </a:r>
            <a:endParaRPr lang="en-US" altLang="ko-KR" sz="1400" spc="-40" dirty="0">
              <a:latin typeface="+mn-ea"/>
              <a:ea typeface="+mn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80995"/>
              </p:ext>
            </p:extLst>
          </p:nvPr>
        </p:nvGraphicFramePr>
        <p:xfrm>
          <a:off x="366969" y="3068959"/>
          <a:ext cx="9194544" cy="3348371"/>
        </p:xfrm>
        <a:graphic>
          <a:graphicData uri="http://schemas.openxmlformats.org/drawingml/2006/table">
            <a:tbl>
              <a:tblPr/>
              <a:tblGrid>
                <a:gridCol w="37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292">
                  <a:extLst>
                    <a:ext uri="{9D8B030D-6E8A-4147-A177-3AD203B41FA5}">
                      <a16:colId xmlns:a16="http://schemas.microsoft.com/office/drawing/2014/main" val="3840376379"/>
                    </a:ext>
                  </a:extLst>
                </a:gridCol>
                <a:gridCol w="767272">
                  <a:extLst>
                    <a:ext uri="{9D8B030D-6E8A-4147-A177-3AD203B41FA5}">
                      <a16:colId xmlns:a16="http://schemas.microsoft.com/office/drawing/2014/main" val="1843938773"/>
                    </a:ext>
                  </a:extLst>
                </a:gridCol>
                <a:gridCol w="767272">
                  <a:extLst>
                    <a:ext uri="{9D8B030D-6E8A-4147-A177-3AD203B41FA5}">
                      <a16:colId xmlns:a16="http://schemas.microsoft.com/office/drawing/2014/main" val="1004247319"/>
                    </a:ext>
                  </a:extLst>
                </a:gridCol>
                <a:gridCol w="767272">
                  <a:extLst>
                    <a:ext uri="{9D8B030D-6E8A-4147-A177-3AD203B41FA5}">
                      <a16:colId xmlns:a16="http://schemas.microsoft.com/office/drawing/2014/main" val="2937809234"/>
                    </a:ext>
                  </a:extLst>
                </a:gridCol>
                <a:gridCol w="767272">
                  <a:extLst>
                    <a:ext uri="{9D8B030D-6E8A-4147-A177-3AD203B41FA5}">
                      <a16:colId xmlns:a16="http://schemas.microsoft.com/office/drawing/2014/main" val="1692170302"/>
                    </a:ext>
                  </a:extLst>
                </a:gridCol>
                <a:gridCol w="3379374">
                  <a:extLst>
                    <a:ext uri="{9D8B030D-6E8A-4147-A177-3AD203B41FA5}">
                      <a16:colId xmlns:a16="http://schemas.microsoft.com/office/drawing/2014/main" val="1455347243"/>
                    </a:ext>
                  </a:extLst>
                </a:gridCol>
              </a:tblGrid>
              <a:tr h="261564"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Bucket Name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Region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s3-datalake-prd-data-raw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데이터가 저장되는 영역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s3-datalake-prd-data-structured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데이터를 </a:t>
                      </a:r>
                      <a:r>
                        <a:rPr lang="ko-KR" altLang="en-US" sz="1100" b="0" i="0" u="none" strike="noStrike" spc="-4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구조화해서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저장하는 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 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60119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s3-datalake-prd-data-curated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영역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24128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s3-datalake-prd-data-consumer</a:t>
                      </a:r>
                      <a:endParaRPr lang="en-US" sz="12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data, </a:t>
                      </a:r>
                      <a:r>
                        <a:rPr lang="ko-KR" altLang="en-US" sz="1100" b="0" i="0" u="none" strike="noStrike" spc="-4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분석계정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u="none" strike="noStrike" spc="-4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gs-cdp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 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03724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s3-datalake-prd-data-analytics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분석결과 저장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13046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s3-datalake-dev-data-raw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데이터가 저장되는 영역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78981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s3-datalake-dev-data-structured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데이터를 </a:t>
                      </a:r>
                      <a:r>
                        <a:rPr lang="ko-KR" altLang="en-US" sz="1100" b="0" i="0" u="none" strike="noStrike" spc="-4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구조화해서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저장하는 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 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38451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s3-datalake-dev-data-curated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영역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7764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s3-datalake-dev-data-consumer</a:t>
                      </a:r>
                      <a:endParaRPr lang="en-US" sz="12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sz="1100" b="0" i="0" u="none" strike="noStrike" spc="-40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data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spc="-4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분석계정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100" b="0" i="0" u="none" strike="noStrike" spc="-4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gs-cdp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 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</a:t>
                      </a:r>
                      <a:endParaRPr lang="en-US" altLang="ko-KR" sz="1100" b="0" i="0" u="none" strike="noStrike" spc="-4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0389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s3-datalake-dev-data-analytics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분석결과 저장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73746"/>
                  </a:ext>
                </a:extLst>
              </a:tr>
              <a:tr h="274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200" b="1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s3-datalake-snowball-data-tmp</a:t>
                      </a:r>
                      <a:endParaRPr lang="en-US" sz="1200" b="1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Seoul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Snowball</a:t>
                      </a:r>
                      <a:r>
                        <a:rPr lang="ko-KR" altLang="en-US" sz="1100" b="0" i="0" u="none" strike="noStrike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이관한 데이터가 임시로 머무는 영역</a:t>
                      </a:r>
                      <a:endParaRPr lang="en-US" sz="1100" b="0" i="0" u="none" strike="noStrike" spc="-40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712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 bwMode="gray">
          <a:xfrm>
            <a:off x="1100572" y="1268760"/>
            <a:ext cx="139721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100" dirty="0" smtClean="0">
                <a:latin typeface="+mn-ea"/>
                <a:ea typeface="+mn-ea"/>
              </a:rPr>
              <a:t>AWS </a:t>
            </a:r>
            <a:r>
              <a:rPr lang="ko-KR" altLang="en-US" sz="1200" spc="-100" dirty="0" smtClean="0">
                <a:latin typeface="+mn-ea"/>
                <a:ea typeface="+mn-ea"/>
              </a:rPr>
              <a:t>서비스 구분</a:t>
            </a:r>
            <a:r>
              <a:rPr lang="en-US" altLang="ko-KR" sz="1200" spc="-100" dirty="0" smtClean="0">
                <a:latin typeface="+mn-ea"/>
                <a:ea typeface="+mn-ea"/>
              </a:rPr>
              <a:t>(2)</a:t>
            </a:r>
            <a:endParaRPr lang="en-US" altLang="ko-KR" sz="1200" spc="-100" dirty="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27051" y="1874795"/>
            <a:ext cx="603348" cy="393225"/>
            <a:chOff x="2400384" y="2922378"/>
            <a:chExt cx="603348" cy="393225"/>
          </a:xfrm>
        </p:grpSpPr>
        <p:sp>
          <p:nvSpPr>
            <p:cNvPr id="55" name="TextBox 54"/>
            <p:cNvSpPr txBox="1"/>
            <p:nvPr/>
          </p:nvSpPr>
          <p:spPr bwMode="gray">
            <a:xfrm>
              <a:off x="2400384" y="3036423"/>
              <a:ext cx="603348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spc="-100" dirty="0" smtClean="0"/>
                <a:t>구분</a:t>
              </a:r>
              <a:r>
                <a:rPr lang="en-US" altLang="ko-KR" spc="-100" dirty="0"/>
                <a:t>(1)</a:t>
              </a: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558058" y="2922378"/>
              <a:ext cx="288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 bwMode="gray">
          <a:xfrm>
            <a:off x="5601072" y="1268760"/>
            <a:ext cx="927155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1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용도 구분</a:t>
            </a:r>
            <a:r>
              <a:rPr lang="en-US" altLang="ko-KR" dirty="0" smtClean="0"/>
              <a:t>(3)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 bwMode="gray">
          <a:xfrm>
            <a:off x="3318960" y="1268760"/>
            <a:ext cx="106821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1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시스템 구분</a:t>
            </a:r>
            <a:r>
              <a:rPr lang="en-US" altLang="ko-KR" dirty="0" smtClean="0"/>
              <a:t>(8)</a:t>
            </a:r>
            <a:endParaRPr lang="en-US" altLang="ko-KR" dirty="0"/>
          </a:p>
        </p:txBody>
      </p:sp>
      <p:sp>
        <p:nvSpPr>
          <p:cNvPr id="74" name="TextBox 73"/>
          <p:cNvSpPr txBox="1"/>
          <p:nvPr/>
        </p:nvSpPr>
        <p:spPr bwMode="gray">
          <a:xfrm>
            <a:off x="7005228" y="1268760"/>
            <a:ext cx="2648780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100">
                <a:latin typeface="+mn-ea"/>
                <a:ea typeface="+mn-ea"/>
              </a:defRPr>
            </a:lvl1pPr>
          </a:lstStyle>
          <a:p>
            <a:r>
              <a:rPr lang="ko-KR" altLang="en-US" dirty="0" err="1" smtClean="0"/>
              <a:t>버킷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작업명</a:t>
            </a:r>
            <a:r>
              <a:rPr lang="en-US" altLang="ko-KR" dirty="0" smtClean="0"/>
              <a:t>(~47 </a:t>
            </a:r>
            <a:r>
              <a:rPr lang="en-US" altLang="ko-KR" sz="1000" dirty="0" smtClean="0"/>
              <a:t>※ </a:t>
            </a:r>
            <a:r>
              <a:rPr lang="ko-KR" altLang="en-US" sz="1000" dirty="0" err="1" smtClean="0"/>
              <a:t>버킷명은</a:t>
            </a:r>
            <a:r>
              <a:rPr lang="ko-KR" altLang="en-US" sz="1000" dirty="0" smtClean="0"/>
              <a:t> 최대 </a:t>
            </a:r>
            <a:r>
              <a:rPr lang="en-US" altLang="ko-KR" sz="1000" dirty="0" smtClean="0"/>
              <a:t>63</a:t>
            </a:r>
            <a:r>
              <a:rPr lang="ko-KR" altLang="en-US" sz="1000" dirty="0" smtClean="0"/>
              <a:t>자 이내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5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49777" y="1679012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구성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40732" y="1628703"/>
            <a:ext cx="2624674" cy="396000"/>
            <a:chOff x="2724370" y="1670740"/>
            <a:chExt cx="2624674" cy="396000"/>
          </a:xfrm>
        </p:grpSpPr>
        <p:sp>
          <p:nvSpPr>
            <p:cNvPr id="61" name="직사각형 60"/>
            <p:cNvSpPr/>
            <p:nvPr/>
          </p:nvSpPr>
          <p:spPr>
            <a:xfrm>
              <a:off x="3391982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93400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727206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061012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25788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59594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370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058176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1506586" y="1628703"/>
            <a:ext cx="621838" cy="396000"/>
            <a:chOff x="2724370" y="1670740"/>
            <a:chExt cx="621838" cy="396000"/>
          </a:xfrm>
        </p:grpSpPr>
        <p:sp>
          <p:nvSpPr>
            <p:cNvPr id="102" name="직사각형 101"/>
            <p:cNvSpPr/>
            <p:nvPr/>
          </p:nvSpPr>
          <p:spPr>
            <a:xfrm>
              <a:off x="2724370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058176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 bwMode="gray">
          <a:xfrm>
            <a:off x="5628438" y="2096852"/>
            <a:ext cx="872653" cy="463846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100">
                <a:latin typeface="+mn-ea"/>
                <a:ea typeface="+mn-ea"/>
              </a:defRPr>
            </a:lvl1pPr>
          </a:lstStyle>
          <a:p>
            <a:pPr marL="92075" indent="-920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marL="92075" indent="-920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dev : </a:t>
            </a:r>
            <a:r>
              <a:rPr lang="ko-KR" altLang="en-US" dirty="0" smtClean="0"/>
              <a:t>개발</a:t>
            </a:r>
            <a:endParaRPr lang="en-US" altLang="ko-KR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5601072" y="1628703"/>
            <a:ext cx="955644" cy="396000"/>
            <a:chOff x="2724370" y="1670740"/>
            <a:chExt cx="955644" cy="396000"/>
          </a:xfrm>
        </p:grpSpPr>
        <p:sp>
          <p:nvSpPr>
            <p:cNvPr id="109" name="직사각형 108"/>
            <p:cNvSpPr/>
            <p:nvPr/>
          </p:nvSpPr>
          <p:spPr>
            <a:xfrm>
              <a:off x="3391982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724370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058176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005228" y="1628703"/>
            <a:ext cx="2624674" cy="396000"/>
            <a:chOff x="2724370" y="1670740"/>
            <a:chExt cx="2624674" cy="396000"/>
          </a:xfrm>
        </p:grpSpPr>
        <p:sp>
          <p:nvSpPr>
            <p:cNvPr id="121" name="직사각형 120"/>
            <p:cNvSpPr/>
            <p:nvPr/>
          </p:nvSpPr>
          <p:spPr>
            <a:xfrm>
              <a:off x="3391982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393400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727206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061012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725788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059594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8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724370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058176" y="1670740"/>
              <a:ext cx="288032" cy="39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36000" tIns="46800" rIns="36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200" b="1" spc="-15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089887" y="1874795"/>
            <a:ext cx="603348" cy="393225"/>
            <a:chOff x="2400384" y="2922378"/>
            <a:chExt cx="603348" cy="393225"/>
          </a:xfrm>
        </p:grpSpPr>
        <p:sp>
          <p:nvSpPr>
            <p:cNvPr id="133" name="TextBox 132"/>
            <p:cNvSpPr txBox="1"/>
            <p:nvPr/>
          </p:nvSpPr>
          <p:spPr bwMode="gray">
            <a:xfrm>
              <a:off x="2400384" y="3036423"/>
              <a:ext cx="603348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spc="-100" dirty="0" smtClean="0"/>
                <a:t>구분</a:t>
              </a:r>
              <a:r>
                <a:rPr lang="en-US" altLang="ko-KR" spc="-100" dirty="0"/>
                <a:t>(1)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2558058" y="2922378"/>
              <a:ext cx="288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6494043" y="1874795"/>
            <a:ext cx="603348" cy="393225"/>
            <a:chOff x="2400384" y="2922378"/>
            <a:chExt cx="603348" cy="393225"/>
          </a:xfrm>
        </p:grpSpPr>
        <p:sp>
          <p:nvSpPr>
            <p:cNvPr id="136" name="TextBox 135"/>
            <p:cNvSpPr txBox="1"/>
            <p:nvPr/>
          </p:nvSpPr>
          <p:spPr bwMode="gray">
            <a:xfrm>
              <a:off x="2400384" y="3036423"/>
              <a:ext cx="603348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spc="-100" dirty="0" smtClean="0"/>
                <a:t>구분</a:t>
              </a:r>
              <a:r>
                <a:rPr lang="en-US" altLang="ko-KR" spc="-100" dirty="0"/>
                <a:t>(1)</a:t>
              </a: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2558058" y="2922378"/>
              <a:ext cx="288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 bwMode="gray">
          <a:xfrm>
            <a:off x="7005228" y="2096852"/>
            <a:ext cx="2614540" cy="833178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100">
                <a:latin typeface="+mn-ea"/>
                <a:ea typeface="+mn-ea"/>
              </a:defRPr>
            </a:lvl1pPr>
          </a:lstStyle>
          <a:p>
            <a:pPr marL="92075" indent="-920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data-raw : </a:t>
            </a:r>
            <a:r>
              <a:rPr lang="ko-KR" altLang="en-US" dirty="0" smtClean="0"/>
              <a:t>원본 데이터 영역</a:t>
            </a:r>
            <a:endParaRPr lang="en-US" altLang="ko-KR" dirty="0" smtClean="0"/>
          </a:p>
          <a:p>
            <a:pPr marL="92075" indent="-920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data-structured : </a:t>
            </a:r>
            <a:r>
              <a:rPr lang="ko-KR" altLang="en-US" dirty="0" smtClean="0"/>
              <a:t>구조화된 데이터 영역</a:t>
            </a:r>
            <a:endParaRPr lang="en-US" altLang="ko-KR" dirty="0" smtClean="0"/>
          </a:p>
          <a:p>
            <a:pPr marL="92075" indent="-920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data-curated : </a:t>
            </a:r>
            <a:r>
              <a:rPr lang="ko-KR" altLang="en-US" dirty="0" smtClean="0"/>
              <a:t>서비스 영역</a:t>
            </a:r>
            <a:endParaRPr lang="en-US" altLang="ko-KR" dirty="0" smtClean="0"/>
          </a:p>
          <a:p>
            <a:pPr marL="92075" indent="-920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data-analytics : </a:t>
            </a:r>
            <a:r>
              <a:rPr lang="ko-KR" altLang="en-US" dirty="0" smtClean="0"/>
              <a:t>분석결과 저장 영역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38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4.3.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폴더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명명규칙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969" y="839134"/>
            <a:ext cx="9194543" cy="525401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400" spc="-40" dirty="0" smtClean="0">
                <a:latin typeface="+mn-ea"/>
                <a:ea typeface="+mn-ea"/>
              </a:rPr>
              <a:t>S3</a:t>
            </a:r>
            <a:r>
              <a:rPr lang="ko-KR" altLang="en-US" sz="1400" spc="-40" dirty="0">
                <a:latin typeface="+mn-ea"/>
                <a:ea typeface="+mn-ea"/>
              </a:rPr>
              <a:t>의 </a:t>
            </a:r>
            <a:r>
              <a:rPr lang="en-US" altLang="ko-KR" sz="1400" spc="-40" dirty="0">
                <a:latin typeface="+mn-ea"/>
                <a:ea typeface="+mn-ea"/>
              </a:rPr>
              <a:t>Object</a:t>
            </a:r>
            <a:r>
              <a:rPr lang="ko-KR" altLang="en-US" sz="1400" spc="-40" dirty="0">
                <a:latin typeface="+mn-ea"/>
                <a:ea typeface="+mn-ea"/>
              </a:rPr>
              <a:t>중 하나인 </a:t>
            </a:r>
            <a:r>
              <a:rPr lang="ko-KR" altLang="en-US" sz="1400" spc="-40" dirty="0" smtClean="0">
                <a:latin typeface="+mn-ea"/>
                <a:ea typeface="+mn-ea"/>
              </a:rPr>
              <a:t>폴더는 </a:t>
            </a:r>
            <a:r>
              <a:rPr lang="ko-KR" altLang="en-US" sz="1400" spc="-40" dirty="0" err="1" smtClean="0">
                <a:latin typeface="+mn-ea"/>
                <a:ea typeface="+mn-ea"/>
              </a:rPr>
              <a:t>버킷</a:t>
            </a:r>
            <a:r>
              <a:rPr lang="ko-KR" altLang="en-US" sz="1400" spc="-40" dirty="0" smtClean="0">
                <a:latin typeface="+mn-ea"/>
                <a:ea typeface="+mn-ea"/>
              </a:rPr>
              <a:t> 하위에 존재하며 객체를 구분저장하는 개념으로써</a:t>
            </a:r>
            <a:r>
              <a:rPr lang="en-US" altLang="ko-KR" sz="1400" spc="-40" dirty="0" smtClean="0">
                <a:latin typeface="+mn-ea"/>
                <a:ea typeface="+mn-ea"/>
              </a:rPr>
              <a:t>, </a:t>
            </a:r>
            <a:r>
              <a:rPr lang="en-US" altLang="ko-KR" sz="1400" u="sng" spc="-40" dirty="0" smtClean="0">
                <a:latin typeface="+mn-ea"/>
                <a:ea typeface="+mn-ea"/>
              </a:rPr>
              <a:t>『Object</a:t>
            </a:r>
            <a:r>
              <a:rPr lang="ko-KR" altLang="en-US" sz="1400" u="sng" spc="-40" dirty="0" smtClean="0"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latin typeface="+mn-ea"/>
                <a:ea typeface="+mn-ea"/>
              </a:rPr>
              <a:t>(2</a:t>
            </a:r>
            <a:r>
              <a:rPr lang="en-US" altLang="ko-KR" sz="1400" u="sng" spc="-40" dirty="0" smtClean="0">
                <a:latin typeface="+mn-ea"/>
                <a:ea typeface="+mn-ea"/>
              </a:rPr>
              <a:t>)+</a:t>
            </a:r>
            <a:r>
              <a:rPr lang="ko-KR" altLang="en-US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 </a:t>
            </a:r>
            <a:r>
              <a:rPr lang="en-US" altLang="ko-KR" sz="1400" u="sng" spc="-40" dirty="0" smtClean="0">
                <a:latin typeface="+mn-ea"/>
                <a:ea typeface="+mn-ea"/>
              </a:rPr>
              <a:t>BU</a:t>
            </a:r>
            <a:r>
              <a:rPr lang="ko-KR" altLang="en-US" sz="1400" u="sng" spc="-40" dirty="0"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latin typeface="+mn-ea"/>
                <a:ea typeface="+mn-ea"/>
              </a:rPr>
              <a:t>)+</a:t>
            </a:r>
            <a:r>
              <a:rPr lang="ko-KR" altLang="en-US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40" dirty="0" err="1" smtClean="0">
                <a:latin typeface="+mn-ea"/>
                <a:ea typeface="+mn-ea"/>
              </a:rPr>
              <a:t>업무구분</a:t>
            </a:r>
            <a:r>
              <a:rPr lang="en-US" altLang="ko-KR" sz="1400" u="sng" spc="-40" dirty="0">
                <a:latin typeface="+mn-ea"/>
                <a:ea typeface="+mn-ea"/>
              </a:rPr>
              <a:t>(3</a:t>
            </a:r>
            <a:r>
              <a:rPr lang="en-US" altLang="ko-KR" sz="1400" u="sng" spc="-40" dirty="0" smtClean="0">
                <a:latin typeface="+mn-ea"/>
                <a:ea typeface="+mn-ea"/>
              </a:rPr>
              <a:t>)+</a:t>
            </a:r>
            <a:r>
              <a:rPr lang="ko-KR" altLang="en-US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(1)+</a:t>
            </a:r>
            <a:r>
              <a:rPr lang="ko-KR" altLang="en-US" sz="1400" u="sng" spc="-40" dirty="0" err="1" smtClean="0">
                <a:latin typeface="+mn-ea"/>
                <a:ea typeface="+mn-ea"/>
              </a:rPr>
              <a:t>상세엽무명</a:t>
            </a:r>
            <a:r>
              <a:rPr lang="en-US" altLang="ko-KR" sz="1400" u="sng" spc="-40" dirty="0" smtClean="0">
                <a:latin typeface="+mn-ea"/>
                <a:ea typeface="+mn-ea"/>
              </a:rPr>
              <a:t>(</a:t>
            </a:r>
            <a:r>
              <a:rPr lang="en-US" altLang="ko-KR" sz="1400" u="sng" spc="-40" dirty="0">
                <a:latin typeface="+mn-ea"/>
                <a:ea typeface="+mn-ea"/>
              </a:rPr>
              <a:t>14</a:t>
            </a:r>
            <a:r>
              <a:rPr lang="en-US" altLang="ko-KR" sz="1400" u="sng" spc="-40" dirty="0" smtClean="0">
                <a:latin typeface="+mn-ea"/>
                <a:ea typeface="+mn-ea"/>
              </a:rPr>
              <a:t>)』</a:t>
            </a:r>
            <a:r>
              <a:rPr lang="ko-KR" altLang="en-US" sz="1400" spc="-40" dirty="0" smtClean="0">
                <a:latin typeface="+mn-ea"/>
                <a:ea typeface="+mn-ea"/>
              </a:rPr>
              <a:t>으로 </a:t>
            </a:r>
            <a:r>
              <a:rPr lang="ko-KR" altLang="en-US" sz="1400" spc="-40" dirty="0">
                <a:latin typeface="+mn-ea"/>
                <a:ea typeface="+mn-ea"/>
              </a:rPr>
              <a:t>정의하며</a:t>
            </a:r>
            <a:r>
              <a:rPr lang="en-US" altLang="ko-KR" sz="1400" spc="-40" dirty="0">
                <a:latin typeface="+mn-ea"/>
                <a:ea typeface="+mn-ea"/>
              </a:rPr>
              <a:t>, </a:t>
            </a:r>
            <a:r>
              <a:rPr lang="ko-KR" altLang="en-US" sz="1400" spc="-40" dirty="0" smtClean="0">
                <a:latin typeface="+mn-ea"/>
                <a:ea typeface="+mn-ea"/>
              </a:rPr>
              <a:t>최대 </a:t>
            </a:r>
            <a:r>
              <a:rPr lang="en-US" altLang="ko-KR" sz="1400" spc="-40" dirty="0" smtClean="0">
                <a:latin typeface="+mn-ea"/>
                <a:ea typeface="+mn-ea"/>
              </a:rPr>
              <a:t>23</a:t>
            </a:r>
            <a:r>
              <a:rPr lang="ko-KR" altLang="en-US" sz="1400" spc="-40" dirty="0" smtClean="0">
                <a:latin typeface="+mn-ea"/>
                <a:ea typeface="+mn-ea"/>
              </a:rPr>
              <a:t>자리를 </a:t>
            </a:r>
            <a:r>
              <a:rPr lang="ko-KR" altLang="en-US" sz="1400" spc="-40" dirty="0">
                <a:latin typeface="+mn-ea"/>
                <a:ea typeface="+mn-ea"/>
              </a:rPr>
              <a:t>넘지 않게 한다</a:t>
            </a:r>
            <a:r>
              <a:rPr lang="en-US" altLang="ko-KR" sz="1400" spc="-4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4091246" y="1484784"/>
            <a:ext cx="1745992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/>
              <a:t>폴더 </a:t>
            </a:r>
            <a:r>
              <a:rPr lang="ko-KR" altLang="en-US" sz="1400" dirty="0" err="1" smtClean="0"/>
              <a:t>명명규칙</a:t>
            </a:r>
            <a:r>
              <a:rPr lang="ko-KR" altLang="en-US" sz="1400" dirty="0" smtClean="0"/>
              <a:t> 정의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8" y="1808820"/>
            <a:ext cx="9217024" cy="1908212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1264315" y="1860639"/>
            <a:ext cx="145697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40" dirty="0" smtClean="0">
                <a:latin typeface="+mn-ea"/>
                <a:ea typeface="+mn-ea"/>
              </a:rPr>
              <a:t>Lake Object </a:t>
            </a:r>
            <a:r>
              <a:rPr lang="ko-KR" altLang="en-US" sz="1200" spc="-40" dirty="0" smtClean="0">
                <a:latin typeface="+mn-ea"/>
                <a:ea typeface="+mn-ea"/>
              </a:rPr>
              <a:t>구분</a:t>
            </a:r>
            <a:r>
              <a:rPr lang="en-US" altLang="ko-KR" sz="1200" spc="-40" dirty="0" smtClean="0">
                <a:latin typeface="+mn-ea"/>
                <a:ea typeface="+mn-ea"/>
              </a:rPr>
              <a:t>(2)</a:t>
            </a:r>
            <a:endParaRPr lang="en-US" altLang="ko-KR" sz="1200" spc="-4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3629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40175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00384" y="2490330"/>
            <a:ext cx="641820" cy="362606"/>
            <a:chOff x="2400384" y="2922378"/>
            <a:chExt cx="641820" cy="362606"/>
          </a:xfrm>
        </p:grpSpPr>
        <p:sp>
          <p:nvSpPr>
            <p:cNvPr id="24" name="TextBox 23"/>
            <p:cNvSpPr txBox="1"/>
            <p:nvPr/>
          </p:nvSpPr>
          <p:spPr bwMode="gray">
            <a:xfrm>
              <a:off x="2400384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44060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3099913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59651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63536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67421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27159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31044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4929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83581" y="2168860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 bwMode="gray">
          <a:xfrm>
            <a:off x="6341359" y="1860639"/>
            <a:ext cx="1270197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ko-KR" altLang="en-US" dirty="0" err="1" smtClean="0"/>
              <a:t>상세업무명</a:t>
            </a:r>
            <a:r>
              <a:rPr lang="en-US" altLang="ko-KR" dirty="0" smtClean="0"/>
              <a:t>(~14)</a:t>
            </a:r>
            <a:endParaRPr lang="en-US" altLang="ko-KR" dirty="0"/>
          </a:p>
        </p:txBody>
      </p:sp>
      <p:sp>
        <p:nvSpPr>
          <p:cNvPr id="41" name="TextBox 40"/>
          <p:cNvSpPr txBox="1"/>
          <p:nvPr/>
        </p:nvSpPr>
        <p:spPr bwMode="gray">
          <a:xfrm>
            <a:off x="2966144" y="1860639"/>
            <a:ext cx="828730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BU</a:t>
            </a:r>
            <a:r>
              <a:rPr lang="ko-KR" altLang="en-US" dirty="0"/>
              <a:t>구분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 bwMode="gray">
          <a:xfrm>
            <a:off x="4232920" y="1860639"/>
            <a:ext cx="939338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ko-KR" altLang="en-US" dirty="0" err="1" smtClean="0"/>
              <a:t>업무구분</a:t>
            </a:r>
            <a:r>
              <a:rPr lang="en-US" altLang="ko-KR" dirty="0"/>
              <a:t>(3)</a:t>
            </a:r>
          </a:p>
        </p:txBody>
      </p:sp>
      <p:sp>
        <p:nvSpPr>
          <p:cNvPr id="43" name="TextBox 42"/>
          <p:cNvSpPr txBox="1"/>
          <p:nvPr/>
        </p:nvSpPr>
        <p:spPr bwMode="gray">
          <a:xfrm>
            <a:off x="7238814" y="2244649"/>
            <a:ext cx="328914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en-US" altLang="ko-KR" sz="1600" dirty="0" smtClean="0">
                <a:solidFill>
                  <a:srgbClr val="FF0000"/>
                </a:solidFill>
              </a:rPr>
              <a:t>…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49777" y="2240920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구성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452888" y="2490330"/>
            <a:ext cx="641820" cy="362606"/>
            <a:chOff x="3452888" y="2922378"/>
            <a:chExt cx="641820" cy="36260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503798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gray">
            <a:xfrm>
              <a:off x="3452888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320396" y="2490330"/>
            <a:ext cx="641820" cy="362606"/>
            <a:chOff x="5320396" y="2922378"/>
            <a:chExt cx="641820" cy="362606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371306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 bwMode="gray">
            <a:xfrm>
              <a:off x="5320396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sp>
        <p:nvSpPr>
          <p:cNvPr id="56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80264" y="3077045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예시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 bwMode="gray">
          <a:xfrm>
            <a:off x="1615412" y="3032956"/>
            <a:ext cx="7300117" cy="556179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3000" b="1" spc="100" dirty="0" smtClean="0">
                <a:latin typeface="+mn-ea"/>
                <a:ea typeface="+mn-ea"/>
              </a:rPr>
              <a:t>fd-h-cst-cyordr2023</a:t>
            </a:r>
            <a:r>
              <a:rPr lang="en-US" altLang="ko-KR" b="1" spc="-40" dirty="0" smtClean="0">
                <a:latin typeface="+mn-ea"/>
                <a:ea typeface="+mn-ea"/>
              </a:rPr>
              <a:t> </a:t>
            </a:r>
            <a:r>
              <a:rPr lang="en-US" altLang="ko-KR" sz="1400" b="1" spc="-40" dirty="0" smtClean="0">
                <a:latin typeface="+mn-ea"/>
                <a:ea typeface="+mn-ea"/>
              </a:rPr>
              <a:t>[</a:t>
            </a:r>
            <a:r>
              <a:rPr lang="ko-KR" altLang="en-US" sz="1400" b="1" spc="-40" dirty="0" smtClean="0">
                <a:latin typeface="+mn-ea"/>
                <a:ea typeface="+mn-ea"/>
              </a:rPr>
              <a:t>홈쇼핑 고객 주문내역 집계</a:t>
            </a:r>
            <a:r>
              <a:rPr lang="en-US" altLang="ko-KR" sz="1400" b="1" spc="-40" dirty="0" smtClean="0">
                <a:latin typeface="+mn-ea"/>
                <a:ea typeface="+mn-ea"/>
              </a:rPr>
              <a:t>(2023</a:t>
            </a:r>
            <a:r>
              <a:rPr lang="ko-KR" altLang="en-US" sz="1400" b="1" spc="-40" dirty="0" smtClean="0">
                <a:latin typeface="+mn-ea"/>
                <a:ea typeface="+mn-ea"/>
              </a:rPr>
              <a:t>년</a:t>
            </a:r>
            <a:r>
              <a:rPr lang="en-US" altLang="ko-KR" sz="1400" b="1" spc="-40" dirty="0" smtClean="0">
                <a:latin typeface="+mn-ea"/>
                <a:ea typeface="+mn-ea"/>
              </a:rPr>
              <a:t>)]</a:t>
            </a:r>
            <a:endParaRPr lang="en-US" altLang="ko-KR" sz="1400" b="1" spc="-40" dirty="0">
              <a:latin typeface="+mn-ea"/>
              <a:ea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88503"/>
              </p:ext>
            </p:extLst>
          </p:nvPr>
        </p:nvGraphicFramePr>
        <p:xfrm>
          <a:off x="344488" y="4077072"/>
          <a:ext cx="9211944" cy="2305640"/>
        </p:xfrm>
        <a:graphic>
          <a:graphicData uri="http://schemas.openxmlformats.org/drawingml/2006/table">
            <a:tbl>
              <a:tblPr/>
              <a:tblGrid>
                <a:gridCol w="460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97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명명규칙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Lake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Obejct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1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 </a:t>
                      </a:r>
                      <a: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folder)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오브젝트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object) / et (ETL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트리거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wf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h (HSBU), p (PBU), e(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전사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영문명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사용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cmm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cst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prd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PMO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1100" b="0" i="0" u="none" strike="noStrike" kern="1200" spc="-4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상세업무명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랜딩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정제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영역 각 업무특성을 고려하여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내 임의 지정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구분은 하이픈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사용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(AWS S3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제약사항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폴더명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지정 특이사항</a:t>
                      </a:r>
                      <a:endParaRPr lang="en-US" altLang="ko-KR" sz="1100" b="0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 안에 폴더 생성 가능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서브폴더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 가능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u="none" strike="noStrike" kern="1200" spc="-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</a:tbl>
          </a:graphicData>
        </a:graphic>
      </p:graphicFrame>
      <p:sp>
        <p:nvSpPr>
          <p:cNvPr id="59" name="위쪽 화살표 58"/>
          <p:cNvSpPr/>
          <p:nvPr/>
        </p:nvSpPr>
        <p:spPr>
          <a:xfrm>
            <a:off x="4651297" y="3717032"/>
            <a:ext cx="598326" cy="360040"/>
          </a:xfrm>
          <a:prstGeom prst="upArrow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2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4.4. ETL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작업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명명규칙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969" y="839134"/>
            <a:ext cx="9194543" cy="525401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ko-KR" altLang="en-US" sz="1400" spc="-130" dirty="0" smtClean="0">
                <a:latin typeface="+mn-ea"/>
                <a:ea typeface="+mn-ea"/>
              </a:rPr>
              <a:t>소스 데이터를 추출하여 타겟테이블에 적재하는 </a:t>
            </a:r>
            <a:r>
              <a:rPr lang="en-US" altLang="ko-KR" sz="1400" spc="-130" dirty="0" smtClean="0">
                <a:latin typeface="+mn-ea"/>
                <a:ea typeface="+mn-ea"/>
              </a:rPr>
              <a:t>ETL Job</a:t>
            </a:r>
            <a:r>
              <a:rPr lang="ko-KR" altLang="en-US" sz="1400" spc="-130" dirty="0" smtClean="0">
                <a:latin typeface="+mn-ea"/>
                <a:ea typeface="+mn-ea"/>
              </a:rPr>
              <a:t>명칭은 </a:t>
            </a:r>
            <a:r>
              <a:rPr lang="en-US" altLang="ko-KR" sz="1400" u="sng" spc="-130" dirty="0" smtClean="0">
                <a:latin typeface="+mn-ea"/>
                <a:ea typeface="+mn-ea"/>
              </a:rPr>
              <a:t>『Object </a:t>
            </a:r>
            <a:r>
              <a:rPr lang="ko-KR" altLang="en-US" sz="1400" u="sng" spc="-130" dirty="0">
                <a:latin typeface="+mn-ea"/>
                <a:ea typeface="+mn-ea"/>
              </a:rPr>
              <a:t>구분</a:t>
            </a:r>
            <a:r>
              <a:rPr lang="en-US" altLang="ko-KR" sz="1400" u="sng" spc="-130" dirty="0">
                <a:latin typeface="+mn-ea"/>
                <a:ea typeface="+mn-ea"/>
              </a:rPr>
              <a:t>(2</a:t>
            </a:r>
            <a:r>
              <a:rPr lang="en-US" altLang="ko-KR" sz="1400" u="sng" spc="-130" dirty="0" smtClean="0">
                <a:latin typeface="+mn-ea"/>
                <a:ea typeface="+mn-ea"/>
              </a:rPr>
              <a:t>)+</a:t>
            </a:r>
            <a:r>
              <a:rPr lang="ko-KR" altLang="en-US" sz="1400" u="sng" spc="-13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13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13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en-US" altLang="ko-KR" sz="1400" u="sng" spc="-130" dirty="0" smtClean="0">
                <a:latin typeface="+mn-ea"/>
                <a:ea typeface="+mn-ea"/>
              </a:rPr>
              <a:t>ETL type(1)+</a:t>
            </a:r>
            <a:r>
              <a:rPr lang="ko-KR" altLang="en-US" sz="1400" u="sng" spc="-13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13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(1) </a:t>
            </a:r>
            <a:r>
              <a:rPr lang="en-US" altLang="ko-KR" sz="1400" u="sng" spc="-13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+</a:t>
            </a:r>
            <a:r>
              <a:rPr lang="ko-KR" altLang="en-US" sz="1400" u="sng" spc="-130" dirty="0" smtClean="0">
                <a:latin typeface="+mn-ea"/>
                <a:ea typeface="+mn-ea"/>
              </a:rPr>
              <a:t>타겟 </a:t>
            </a:r>
            <a:r>
              <a:rPr lang="ko-KR" altLang="en-US" sz="1400" u="sng" spc="-130" dirty="0" err="1" smtClean="0">
                <a:latin typeface="+mn-ea"/>
                <a:ea typeface="+mn-ea"/>
              </a:rPr>
              <a:t>테이블명</a:t>
            </a:r>
            <a:r>
              <a:rPr lang="en-US" altLang="ko-KR" sz="1400" u="sng" spc="-130" dirty="0" smtClean="0">
                <a:latin typeface="+mn-ea"/>
                <a:ea typeface="+mn-ea"/>
              </a:rPr>
              <a:t>(18)</a:t>
            </a:r>
            <a:r>
              <a:rPr lang="en-US" altLang="ko-KR" sz="1400" u="sng" spc="-100" dirty="0" smtClean="0">
                <a:latin typeface="+mn-ea"/>
                <a:ea typeface="+mn-ea"/>
              </a:rPr>
              <a:t> +</a:t>
            </a:r>
            <a:r>
              <a:rPr lang="ko-KR" altLang="en-US" sz="1400" u="sng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100" dirty="0" smtClean="0">
                <a:latin typeface="+mn-ea"/>
                <a:ea typeface="+mn-ea"/>
              </a:rPr>
              <a:t>작업 </a:t>
            </a:r>
            <a:r>
              <a:rPr lang="ko-KR" altLang="en-US" sz="1400" u="sng" spc="-100" dirty="0" err="1" smtClean="0">
                <a:latin typeface="+mn-ea"/>
                <a:ea typeface="+mn-ea"/>
              </a:rPr>
              <a:t>실행주기</a:t>
            </a:r>
            <a:r>
              <a:rPr lang="en-US" altLang="ko-KR" sz="1400" u="sng" spc="-100" dirty="0" smtClean="0">
                <a:latin typeface="+mn-ea"/>
                <a:ea typeface="+mn-ea"/>
              </a:rPr>
              <a:t>(2)+</a:t>
            </a:r>
            <a:r>
              <a:rPr lang="ko-KR" altLang="en-US" sz="1400" u="sng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100" dirty="0" err="1" smtClean="0">
                <a:latin typeface="+mn-ea"/>
                <a:ea typeface="+mn-ea"/>
              </a:rPr>
              <a:t>작업구분</a:t>
            </a:r>
            <a:r>
              <a:rPr lang="en-US" altLang="ko-KR" sz="1400" u="sng" spc="-100" dirty="0" smtClean="0">
                <a:latin typeface="+mn-ea"/>
                <a:ea typeface="+mn-ea"/>
              </a:rPr>
              <a:t>(3)+</a:t>
            </a:r>
            <a:r>
              <a:rPr lang="ko-KR" altLang="en-US" sz="1400" u="sng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100" dirty="0" smtClean="0">
                <a:latin typeface="+mn-ea"/>
                <a:ea typeface="+mn-ea"/>
              </a:rPr>
              <a:t>관리용 순번</a:t>
            </a:r>
            <a:r>
              <a:rPr lang="en-US" altLang="ko-KR" sz="1400" u="sng" spc="-100" dirty="0" smtClean="0">
                <a:latin typeface="+mn-ea"/>
                <a:ea typeface="+mn-ea"/>
              </a:rPr>
              <a:t>(2)』</a:t>
            </a:r>
            <a:r>
              <a:rPr lang="ko-KR" altLang="en-US" sz="1400" spc="-100" dirty="0" smtClean="0">
                <a:latin typeface="+mn-ea"/>
                <a:ea typeface="+mn-ea"/>
              </a:rPr>
              <a:t>으로 </a:t>
            </a:r>
            <a:r>
              <a:rPr lang="ko-KR" altLang="en-US" sz="1400" spc="-100" dirty="0">
                <a:latin typeface="+mn-ea"/>
                <a:ea typeface="+mn-ea"/>
              </a:rPr>
              <a:t>정의하며</a:t>
            </a:r>
            <a:r>
              <a:rPr lang="en-US" altLang="ko-KR" sz="1400" spc="-100" dirty="0">
                <a:latin typeface="+mn-ea"/>
                <a:ea typeface="+mn-ea"/>
              </a:rPr>
              <a:t>, </a:t>
            </a:r>
            <a:r>
              <a:rPr lang="ko-KR" altLang="en-US" sz="1400" spc="-100" dirty="0" smtClean="0">
                <a:latin typeface="+mn-ea"/>
                <a:ea typeface="+mn-ea"/>
              </a:rPr>
              <a:t>최대 </a:t>
            </a:r>
            <a:r>
              <a:rPr lang="en-US" altLang="ko-KR" sz="1400" spc="-100" dirty="0" smtClean="0">
                <a:latin typeface="+mn-ea"/>
                <a:ea typeface="+mn-ea"/>
              </a:rPr>
              <a:t>33</a:t>
            </a:r>
            <a:r>
              <a:rPr lang="ko-KR" altLang="en-US" sz="1400" spc="-100" dirty="0" smtClean="0">
                <a:latin typeface="+mn-ea"/>
                <a:ea typeface="+mn-ea"/>
              </a:rPr>
              <a:t>자리를 </a:t>
            </a:r>
            <a:r>
              <a:rPr lang="ko-KR" altLang="en-US" sz="1400" spc="-100" dirty="0">
                <a:latin typeface="+mn-ea"/>
                <a:ea typeface="+mn-ea"/>
              </a:rPr>
              <a:t>넘지 않게 한다</a:t>
            </a:r>
            <a:r>
              <a:rPr lang="en-US" altLang="ko-KR" sz="1400" spc="-1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882153" y="1484784"/>
            <a:ext cx="2164182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/>
              <a:t>ETL </a:t>
            </a:r>
            <a:r>
              <a:rPr lang="ko-KR" altLang="en-US" sz="1400" dirty="0" smtClean="0"/>
              <a:t>작업 </a:t>
            </a:r>
            <a:r>
              <a:rPr lang="ko-KR" altLang="en-US" sz="1400" dirty="0" err="1" smtClean="0"/>
              <a:t>명명규칙</a:t>
            </a:r>
            <a:r>
              <a:rPr lang="ko-KR" altLang="en-US" sz="1400" dirty="0" smtClean="0"/>
              <a:t> 정의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8" y="1808820"/>
            <a:ext cx="9217024" cy="1908212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2278321" y="1860639"/>
            <a:ext cx="896697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40" dirty="0" smtClean="0">
                <a:latin typeface="+mn-ea"/>
                <a:ea typeface="+mn-ea"/>
              </a:rPr>
              <a:t>ETL type(1)</a:t>
            </a:r>
            <a:endParaRPr lang="en-US" altLang="ko-KR" sz="1200" spc="-4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48744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943028" y="2526334"/>
            <a:ext cx="641820" cy="362606"/>
            <a:chOff x="2400384" y="2922378"/>
            <a:chExt cx="641820" cy="362606"/>
          </a:xfrm>
        </p:grpSpPr>
        <p:sp>
          <p:nvSpPr>
            <p:cNvPr id="24" name="TextBox 23"/>
            <p:cNvSpPr txBox="1"/>
            <p:nvPr/>
          </p:nvSpPr>
          <p:spPr bwMode="gray">
            <a:xfrm>
              <a:off x="2400384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44060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839783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1314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90536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 bwMode="gray">
          <a:xfrm>
            <a:off x="3677064" y="1860639"/>
            <a:ext cx="1316685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smtClean="0"/>
              <a:t>타겟테이블명</a:t>
            </a:r>
            <a:r>
              <a:rPr lang="en-US" altLang="ko-KR" dirty="0" smtClean="0"/>
              <a:t>(18)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 bwMode="gray">
          <a:xfrm>
            <a:off x="5538981" y="1860639"/>
            <a:ext cx="1286227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smtClean="0"/>
              <a:t>작업 </a:t>
            </a:r>
            <a:r>
              <a:rPr lang="ko-KR" altLang="en-US" dirty="0" err="1" smtClean="0"/>
              <a:t>실행주기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47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49777" y="2240920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구성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175276" y="2526334"/>
            <a:ext cx="641820" cy="362606"/>
            <a:chOff x="3452888" y="2922378"/>
            <a:chExt cx="641820" cy="36260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503798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gray">
            <a:xfrm>
              <a:off x="3452888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537176" y="2526334"/>
            <a:ext cx="641820" cy="362606"/>
            <a:chOff x="5320396" y="2922378"/>
            <a:chExt cx="641820" cy="362606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371306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 bwMode="gray">
            <a:xfrm>
              <a:off x="5320396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sp>
        <p:nvSpPr>
          <p:cNvPr id="56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80264" y="3077045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예시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 bwMode="gray">
          <a:xfrm>
            <a:off x="1326241" y="3032956"/>
            <a:ext cx="8595984" cy="525401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2800" b="1" spc="-180" dirty="0" smtClean="0">
                <a:latin typeface="+mn-ea"/>
                <a:ea typeface="+mn-ea"/>
              </a:rPr>
              <a:t>et_g_tb_h_cst_dyordr_f_qt_btc_01</a:t>
            </a:r>
            <a:r>
              <a:rPr lang="en-US" altLang="ko-KR" b="1" spc="-180" dirty="0" smtClean="0">
                <a:latin typeface="+mn-ea"/>
                <a:ea typeface="+mn-ea"/>
              </a:rPr>
              <a:t> </a:t>
            </a:r>
            <a:r>
              <a:rPr lang="en-US" altLang="ko-KR" sz="1200" b="1" spc="-180" dirty="0" smtClean="0">
                <a:latin typeface="+mn-ea"/>
                <a:ea typeface="+mn-ea"/>
              </a:rPr>
              <a:t>[</a:t>
            </a:r>
            <a:r>
              <a:rPr lang="ko-KR" altLang="en-US" sz="1200" b="1" spc="-180" dirty="0" smtClean="0">
                <a:latin typeface="+mn-ea"/>
                <a:ea typeface="+mn-ea"/>
              </a:rPr>
              <a:t>홈쇼핑 </a:t>
            </a:r>
            <a:r>
              <a:rPr lang="ko-KR" altLang="en-US" sz="1200" b="1" spc="-180" dirty="0">
                <a:latin typeface="+mn-ea"/>
                <a:ea typeface="+mn-ea"/>
              </a:rPr>
              <a:t>일별 고객 </a:t>
            </a:r>
            <a:r>
              <a:rPr lang="ko-KR" altLang="en-US" sz="1200" b="1" spc="-180" dirty="0" err="1">
                <a:latin typeface="+mn-ea"/>
                <a:ea typeface="+mn-ea"/>
              </a:rPr>
              <a:t>주문정보</a:t>
            </a:r>
            <a:r>
              <a:rPr lang="ko-KR" altLang="en-US" sz="1200" b="1" spc="-180" dirty="0">
                <a:latin typeface="+mn-ea"/>
                <a:ea typeface="+mn-ea"/>
              </a:rPr>
              <a:t> </a:t>
            </a:r>
            <a:r>
              <a:rPr lang="en-US" altLang="ko-KR" sz="1200" b="1" spc="-180" dirty="0">
                <a:latin typeface="+mn-ea"/>
                <a:ea typeface="+mn-ea"/>
              </a:rPr>
              <a:t>2022</a:t>
            </a:r>
            <a:r>
              <a:rPr lang="ko-KR" altLang="en-US" sz="1200" b="1" spc="-180" dirty="0">
                <a:latin typeface="+mn-ea"/>
                <a:ea typeface="+mn-ea"/>
              </a:rPr>
              <a:t>년 </a:t>
            </a:r>
            <a:r>
              <a:rPr lang="ko-KR" altLang="en-US" sz="1200" b="1" spc="-180" dirty="0" smtClean="0">
                <a:latin typeface="+mn-ea"/>
                <a:ea typeface="+mn-ea"/>
              </a:rPr>
              <a:t>분기별 집계 배치</a:t>
            </a:r>
            <a:r>
              <a:rPr lang="en-US" altLang="ko-KR" sz="1200" b="1" spc="-180" dirty="0" smtClean="0">
                <a:latin typeface="+mn-ea"/>
                <a:ea typeface="+mn-ea"/>
              </a:rPr>
              <a:t> job]</a:t>
            </a:r>
            <a:endParaRPr lang="en-US" altLang="ko-KR" sz="1200" b="1" spc="-180" dirty="0">
              <a:latin typeface="+mn-ea"/>
              <a:ea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79292"/>
              </p:ext>
            </p:extLst>
          </p:nvPr>
        </p:nvGraphicFramePr>
        <p:xfrm>
          <a:off x="344488" y="4077072"/>
          <a:ext cx="9211944" cy="2112600"/>
        </p:xfrm>
        <a:graphic>
          <a:graphicData uri="http://schemas.openxmlformats.org/drawingml/2006/table">
            <a:tbl>
              <a:tblPr/>
              <a:tblGrid>
                <a:gridCol w="460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97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명명규칙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Lake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Obejct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folder) 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오브젝트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object) / </a:t>
                      </a:r>
                      <a:r>
                        <a:rPr lang="en-US" altLang="ko-KR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 (ETL</a:t>
                      </a:r>
                      <a:r>
                        <a:rPr lang="ko-KR" altLang="en-US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wf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type : g(Glue ETL),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s(Shell)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 명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ETL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작업을 통해 데이터를 적재하는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target table</a:t>
                      </a:r>
                      <a:b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(table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명명규칙을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그대로 적용 또는 직관적으로 구분할 수 있는 요약 명칭 등 활용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실행 주기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작업이 수행되는 주기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수식어 예시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일별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월별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분기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반기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hf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연간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yr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구분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ETL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기타 구분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수식어 예시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배치작업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btc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실시간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rtm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임시 테스트용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tmp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순번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관리용 번호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(01~ 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소스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타겟 및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추출기준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 변경에 따라 변경되는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변경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히스토리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68275" marR="0" indent="-1682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운영에서 사용하는 정식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작업에 해당하며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임의로 생성하는 작업에는 적용하지 않음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1" u="none" strike="noStrike" kern="1200" spc="-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</a:tbl>
          </a:graphicData>
        </a:graphic>
      </p:graphicFrame>
      <p:sp>
        <p:nvSpPr>
          <p:cNvPr id="59" name="위쪽 화살표 58"/>
          <p:cNvSpPr/>
          <p:nvPr/>
        </p:nvSpPr>
        <p:spPr>
          <a:xfrm>
            <a:off x="4651297" y="3717032"/>
            <a:ext cx="598326" cy="360040"/>
          </a:xfrm>
          <a:prstGeom prst="upArrow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84848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44888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04928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lang="ko-KR" altLang="en-US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80992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 bwMode="gray">
          <a:xfrm>
            <a:off x="4552078" y="2244649"/>
            <a:ext cx="328914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en-US" altLang="ko-KR" sz="1600" dirty="0" smtClean="0"/>
              <a:t>…</a:t>
            </a:r>
            <a:endParaRPr lang="en-US" altLang="ko-KR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8199612" y="2526334"/>
            <a:ext cx="641820" cy="362606"/>
            <a:chOff x="5320396" y="2922378"/>
            <a:chExt cx="641820" cy="36260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371306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gray">
            <a:xfrm>
              <a:off x="5320396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54818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905328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 bwMode="gray">
          <a:xfrm>
            <a:off x="7207732" y="1860639"/>
            <a:ext cx="939338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err="1" smtClean="0"/>
              <a:t>작업구분</a:t>
            </a:r>
            <a:r>
              <a:rPr lang="en-US" altLang="ko-KR" dirty="0" smtClean="0"/>
              <a:t>(3)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8841432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201472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 bwMode="gray">
          <a:xfrm>
            <a:off x="8847684" y="1860639"/>
            <a:ext cx="641820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smtClean="0"/>
              <a:t>순번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 bwMode="gray">
          <a:xfrm>
            <a:off x="740532" y="1860639"/>
            <a:ext cx="145697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40" dirty="0" smtClean="0">
                <a:latin typeface="+mn-ea"/>
                <a:ea typeface="+mn-ea"/>
              </a:rPr>
              <a:t>Lake Object </a:t>
            </a:r>
            <a:r>
              <a:rPr lang="ko-KR" altLang="en-US" sz="1200" spc="-40" dirty="0" smtClean="0">
                <a:latin typeface="+mn-ea"/>
                <a:ea typeface="+mn-ea"/>
              </a:rPr>
              <a:t>구분</a:t>
            </a:r>
            <a:r>
              <a:rPr lang="en-US" altLang="ko-KR" sz="1200" spc="-40" dirty="0" smtClean="0">
                <a:latin typeface="+mn-ea"/>
                <a:ea typeface="+mn-ea"/>
              </a:rPr>
              <a:t>(2)</a:t>
            </a:r>
            <a:endParaRPr lang="en-US" altLang="ko-KR" sz="1200" spc="-40" dirty="0"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5260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76636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006924" y="2526334"/>
            <a:ext cx="641820" cy="362606"/>
            <a:chOff x="2400384" y="2922378"/>
            <a:chExt cx="641820" cy="362606"/>
          </a:xfrm>
        </p:grpSpPr>
        <p:sp>
          <p:nvSpPr>
            <p:cNvPr id="73" name="TextBox 72"/>
            <p:cNvSpPr txBox="1"/>
            <p:nvPr/>
          </p:nvSpPr>
          <p:spPr bwMode="gray">
            <a:xfrm>
              <a:off x="2400384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444060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0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4.5. ETL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워크플로우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명명규칙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969" y="839134"/>
            <a:ext cx="9194543" cy="525401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400" spc="-40" dirty="0" smtClean="0">
                <a:latin typeface="+mn-ea"/>
                <a:ea typeface="+mn-ea"/>
              </a:rPr>
              <a:t>Biz </a:t>
            </a:r>
            <a:r>
              <a:rPr lang="ko-KR" altLang="en-US" sz="1400" spc="-40" dirty="0" smtClean="0">
                <a:latin typeface="+mn-ea"/>
                <a:ea typeface="+mn-ea"/>
              </a:rPr>
              <a:t>요건에 따라 데이터를 수집</a:t>
            </a:r>
            <a:r>
              <a:rPr lang="en-US" altLang="ko-KR" sz="1400" spc="-40" dirty="0" smtClean="0">
                <a:latin typeface="+mn-ea"/>
                <a:ea typeface="+mn-ea"/>
              </a:rPr>
              <a:t>/</a:t>
            </a:r>
            <a:r>
              <a:rPr lang="ko-KR" altLang="en-US" sz="1400" spc="-40" dirty="0" smtClean="0">
                <a:latin typeface="+mn-ea"/>
                <a:ea typeface="+mn-ea"/>
              </a:rPr>
              <a:t>변환</a:t>
            </a:r>
            <a:r>
              <a:rPr lang="en-US" altLang="ko-KR" sz="1400" spc="-40" dirty="0" smtClean="0">
                <a:latin typeface="+mn-ea"/>
                <a:ea typeface="+mn-ea"/>
              </a:rPr>
              <a:t>/</a:t>
            </a:r>
            <a:r>
              <a:rPr lang="ko-KR" altLang="en-US" sz="1400" spc="-40" dirty="0" smtClean="0">
                <a:latin typeface="+mn-ea"/>
                <a:ea typeface="+mn-ea"/>
              </a:rPr>
              <a:t>가공</a:t>
            </a:r>
            <a:r>
              <a:rPr lang="en-US" altLang="ko-KR" sz="1400" spc="-40" dirty="0" smtClean="0">
                <a:latin typeface="+mn-ea"/>
                <a:ea typeface="+mn-ea"/>
              </a:rPr>
              <a:t>/</a:t>
            </a:r>
            <a:r>
              <a:rPr lang="ko-KR" altLang="en-US" sz="1400" spc="-40" dirty="0" smtClean="0">
                <a:latin typeface="+mn-ea"/>
                <a:ea typeface="+mn-ea"/>
              </a:rPr>
              <a:t>저장하는 </a:t>
            </a:r>
            <a:r>
              <a:rPr lang="en-US" altLang="ko-KR" sz="1400" spc="-40" dirty="0" smtClean="0">
                <a:latin typeface="+mn-ea"/>
                <a:ea typeface="+mn-ea"/>
              </a:rPr>
              <a:t>ETL </a:t>
            </a:r>
            <a:r>
              <a:rPr lang="ko-KR" altLang="en-US" sz="1400" spc="-40" dirty="0" err="1" smtClean="0">
                <a:latin typeface="+mn-ea"/>
                <a:ea typeface="+mn-ea"/>
              </a:rPr>
              <a:t>워크플로우</a:t>
            </a:r>
            <a:r>
              <a:rPr lang="ko-KR" altLang="en-US" sz="1400" spc="-40" dirty="0" smtClean="0">
                <a:latin typeface="+mn-ea"/>
                <a:ea typeface="+mn-ea"/>
              </a:rPr>
              <a:t> 명칭은 </a:t>
            </a:r>
            <a:r>
              <a:rPr lang="en-US" altLang="ko-KR" sz="1400" u="sng" spc="-40" dirty="0" smtClean="0">
                <a:latin typeface="+mn-ea"/>
                <a:ea typeface="+mn-ea"/>
              </a:rPr>
              <a:t>『Object </a:t>
            </a:r>
            <a:r>
              <a:rPr lang="ko-KR" altLang="en-US" sz="1400" u="sng" spc="-40" dirty="0"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latin typeface="+mn-ea"/>
                <a:ea typeface="+mn-ea"/>
              </a:rPr>
              <a:t>(2</a:t>
            </a:r>
            <a:r>
              <a:rPr lang="en-US" altLang="ko-KR" sz="1400" u="sng" spc="-40" dirty="0" smtClean="0">
                <a:latin typeface="+mn-ea"/>
                <a:ea typeface="+mn-ea"/>
              </a:rPr>
              <a:t>)+</a:t>
            </a:r>
            <a:r>
              <a:rPr lang="ko-KR" altLang="en-US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40" dirty="0" err="1" smtClean="0">
                <a:latin typeface="+mn-ea"/>
                <a:ea typeface="+mn-ea"/>
              </a:rPr>
              <a:t>워크플로우</a:t>
            </a:r>
            <a:r>
              <a:rPr lang="ko-KR" altLang="en-US" sz="1400" u="sng" spc="-40" dirty="0" smtClean="0">
                <a:latin typeface="+mn-ea"/>
                <a:ea typeface="+mn-ea"/>
              </a:rPr>
              <a:t> 구분</a:t>
            </a:r>
            <a:r>
              <a:rPr lang="en-US" altLang="ko-KR" sz="1400" u="sng" spc="-40" dirty="0"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latin typeface="+mn-ea"/>
                <a:ea typeface="+mn-ea"/>
              </a:rPr>
              <a:t>)+</a:t>
            </a:r>
            <a:r>
              <a:rPr lang="ko-KR" altLang="en-US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40" dirty="0" err="1" smtClean="0">
                <a:latin typeface="+mn-ea"/>
                <a:ea typeface="+mn-ea"/>
              </a:rPr>
              <a:t>워크플로우</a:t>
            </a:r>
            <a:r>
              <a:rPr lang="ko-KR" altLang="en-US" sz="1400" u="sng" spc="-40" dirty="0" smtClean="0">
                <a:latin typeface="+mn-ea"/>
                <a:ea typeface="+mn-ea"/>
              </a:rPr>
              <a:t> 명</a:t>
            </a:r>
            <a:r>
              <a:rPr lang="en-US" altLang="ko-KR" sz="1400" u="sng" spc="-40" dirty="0" smtClean="0">
                <a:latin typeface="+mn-ea"/>
                <a:ea typeface="+mn-ea"/>
              </a:rPr>
              <a:t>(20)+</a:t>
            </a:r>
            <a:r>
              <a:rPr lang="ko-KR" altLang="en-US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40" dirty="0" smtClean="0">
                <a:latin typeface="+mn-ea"/>
                <a:ea typeface="+mn-ea"/>
              </a:rPr>
              <a:t>관리용 순번</a:t>
            </a:r>
            <a:r>
              <a:rPr lang="en-US" altLang="ko-KR" sz="1400" u="sng" spc="-40" dirty="0" smtClean="0">
                <a:latin typeface="+mn-ea"/>
                <a:ea typeface="+mn-ea"/>
              </a:rPr>
              <a:t>(2)』</a:t>
            </a:r>
            <a:r>
              <a:rPr lang="ko-KR" altLang="en-US" sz="1400" spc="-40" dirty="0" smtClean="0">
                <a:latin typeface="+mn-ea"/>
                <a:ea typeface="+mn-ea"/>
              </a:rPr>
              <a:t>으로 </a:t>
            </a:r>
            <a:r>
              <a:rPr lang="ko-KR" altLang="en-US" sz="1400" spc="-40" dirty="0">
                <a:latin typeface="+mn-ea"/>
                <a:ea typeface="+mn-ea"/>
              </a:rPr>
              <a:t>정의하며</a:t>
            </a:r>
            <a:r>
              <a:rPr lang="en-US" altLang="ko-KR" sz="1400" spc="-40" dirty="0">
                <a:latin typeface="+mn-ea"/>
                <a:ea typeface="+mn-ea"/>
              </a:rPr>
              <a:t>, </a:t>
            </a:r>
            <a:r>
              <a:rPr lang="ko-KR" altLang="en-US" sz="1400" spc="-40" dirty="0" smtClean="0">
                <a:latin typeface="+mn-ea"/>
                <a:ea typeface="+mn-ea"/>
              </a:rPr>
              <a:t>최대 </a:t>
            </a:r>
            <a:r>
              <a:rPr lang="en-US" altLang="ko-KR" sz="1400" spc="-40" dirty="0" smtClean="0">
                <a:latin typeface="+mn-ea"/>
                <a:ea typeface="+mn-ea"/>
              </a:rPr>
              <a:t>32</a:t>
            </a:r>
            <a:r>
              <a:rPr lang="ko-KR" altLang="en-US" sz="1400" spc="-40" dirty="0" smtClean="0">
                <a:latin typeface="+mn-ea"/>
                <a:ea typeface="+mn-ea"/>
              </a:rPr>
              <a:t>자리를 </a:t>
            </a:r>
            <a:r>
              <a:rPr lang="ko-KR" altLang="en-US" sz="1400" spc="-40" dirty="0">
                <a:latin typeface="+mn-ea"/>
                <a:ea typeface="+mn-ea"/>
              </a:rPr>
              <a:t>넘지 않게 한다</a:t>
            </a:r>
            <a:r>
              <a:rPr lang="en-US" altLang="ko-KR" sz="1400" spc="-4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644108" y="1484784"/>
            <a:ext cx="2640275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/>
              <a:t>ETL </a:t>
            </a:r>
            <a:r>
              <a:rPr lang="ko-KR" altLang="en-US" sz="1400" dirty="0" err="1" smtClean="0"/>
              <a:t>워크플로우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명명규칙</a:t>
            </a:r>
            <a:r>
              <a:rPr lang="ko-KR" altLang="en-US" sz="1400" dirty="0" smtClean="0"/>
              <a:t> 정의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8" y="1808820"/>
            <a:ext cx="9217024" cy="1908212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 bwMode="gray">
          <a:xfrm>
            <a:off x="4073109" y="1860639"/>
            <a:ext cx="1316685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err="1" smtClean="0"/>
              <a:t>워크플로우명</a:t>
            </a:r>
            <a:r>
              <a:rPr lang="en-US" altLang="ko-KR" dirty="0" smtClean="0"/>
              <a:t>(20)</a:t>
            </a:r>
            <a:endParaRPr lang="en-US" altLang="ko-KR" dirty="0"/>
          </a:p>
        </p:txBody>
      </p:sp>
      <p:sp>
        <p:nvSpPr>
          <p:cNvPr id="47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49777" y="2240920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구성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607324" y="2526334"/>
            <a:ext cx="641820" cy="362606"/>
            <a:chOff x="3452888" y="2922378"/>
            <a:chExt cx="641820" cy="36260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503798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gray">
            <a:xfrm>
              <a:off x="3452888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sp>
        <p:nvSpPr>
          <p:cNvPr id="56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80264" y="3077045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예시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 bwMode="gray">
          <a:xfrm>
            <a:off x="1428935" y="3032956"/>
            <a:ext cx="7158861" cy="525401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2800" b="1" spc="-100" dirty="0" smtClean="0">
                <a:latin typeface="+mn-ea"/>
                <a:ea typeface="+mn-ea"/>
              </a:rPr>
              <a:t>wf</a:t>
            </a:r>
            <a:r>
              <a:rPr lang="en-US" altLang="ko-KR" sz="2800" b="1" spc="-100" dirty="0">
                <a:latin typeface="+mn-ea"/>
                <a:ea typeface="+mn-ea"/>
              </a:rPr>
              <a:t>_s_tb_h_cst_dyordr_f_01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en-US" altLang="ko-KR" sz="1200" b="1" spc="-100" dirty="0" smtClean="0">
                <a:latin typeface="+mn-ea"/>
                <a:ea typeface="+mn-ea"/>
              </a:rPr>
              <a:t>[</a:t>
            </a:r>
            <a:r>
              <a:rPr lang="ko-KR" altLang="en-US" sz="1200" b="1" spc="-100" dirty="0" smtClean="0">
                <a:latin typeface="+mn-ea"/>
                <a:ea typeface="+mn-ea"/>
              </a:rPr>
              <a:t>홈쇼핑 </a:t>
            </a:r>
            <a:r>
              <a:rPr lang="ko-KR" altLang="en-US" sz="1200" b="1" spc="-100" dirty="0">
                <a:latin typeface="+mn-ea"/>
                <a:ea typeface="+mn-ea"/>
              </a:rPr>
              <a:t>일별 고객 </a:t>
            </a:r>
            <a:r>
              <a:rPr lang="ko-KR" altLang="en-US" sz="1200" b="1" spc="-100" dirty="0" err="1">
                <a:latin typeface="+mn-ea"/>
                <a:ea typeface="+mn-ea"/>
              </a:rPr>
              <a:t>주문정보</a:t>
            </a:r>
            <a:r>
              <a:rPr lang="ko-KR" altLang="en-US" sz="1200" b="1" spc="-100" dirty="0">
                <a:latin typeface="+mn-ea"/>
                <a:ea typeface="+mn-ea"/>
              </a:rPr>
              <a:t> </a:t>
            </a:r>
            <a:r>
              <a:rPr lang="ko-KR" altLang="en-US" sz="1200" b="1" spc="-100" dirty="0" smtClean="0">
                <a:latin typeface="+mn-ea"/>
                <a:ea typeface="+mn-ea"/>
              </a:rPr>
              <a:t>집계 </a:t>
            </a:r>
            <a:r>
              <a:rPr lang="ko-KR" altLang="en-US" sz="1200" b="1" spc="-100" dirty="0" err="1" smtClean="0">
                <a:latin typeface="+mn-ea"/>
                <a:ea typeface="+mn-ea"/>
              </a:rPr>
              <a:t>워크플로우</a:t>
            </a:r>
            <a:r>
              <a:rPr lang="en-US" altLang="ko-KR" sz="1200" b="1" spc="-100" dirty="0" smtClean="0">
                <a:latin typeface="+mn-ea"/>
                <a:ea typeface="+mn-ea"/>
              </a:rPr>
              <a:t>]</a:t>
            </a:r>
            <a:endParaRPr lang="en-US" altLang="ko-KR" sz="1200" b="1" spc="-100" dirty="0">
              <a:latin typeface="+mn-ea"/>
              <a:ea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13462"/>
              </p:ext>
            </p:extLst>
          </p:nvPr>
        </p:nvGraphicFramePr>
        <p:xfrm>
          <a:off x="344488" y="4080324"/>
          <a:ext cx="9211944" cy="2341200"/>
        </p:xfrm>
        <a:graphic>
          <a:graphicData uri="http://schemas.openxmlformats.org/drawingml/2006/table">
            <a:tbl>
              <a:tblPr/>
              <a:tblGrid>
                <a:gridCol w="460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97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명명규칙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Lake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Obejct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folder) 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오브젝트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object) / et (ETL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100" b="1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wf</a:t>
                      </a:r>
                      <a:r>
                        <a:rPr lang="en-US" altLang="ko-KR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1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en-US" altLang="ko-KR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 :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워크플로우들로 조합된 상위 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endParaRPr lang="en-US" altLang="ko-KR" sz="1100" b="0" i="0" u="none" strike="noStrike" kern="1200" spc="-7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 :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서브워크플로우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실행단위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워크플로우명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i="0" u="none" strike="noStrike" kern="12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메인일경우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특성을 요약할 수 있는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서브 조합</a:t>
                      </a:r>
                      <a:r>
                        <a:rPr lang="en-US" altLang="ko-KR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직관적 표현 활용</a:t>
                      </a:r>
                      <a:endParaRPr lang="en-US" altLang="ko-KR" sz="1100" b="0" i="0" u="none" strike="noStrike" kern="12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서브일경우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타겟테이블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</a:t>
                      </a: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순번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관리용 번호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(01~ 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소스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타겟 및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추출기준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 변경에 따라 변경되는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히스토리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58750" marR="0" indent="-158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운영에서 사용하는 정식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작업에 해당하며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사용자가 임의로 생성하는 작업에는 적용하지 않음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1" u="none" strike="noStrike" kern="1200" spc="-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</a:tbl>
          </a:graphicData>
        </a:graphic>
      </p:graphicFrame>
      <p:sp>
        <p:nvSpPr>
          <p:cNvPr id="59" name="위쪽 화살표 58"/>
          <p:cNvSpPr/>
          <p:nvPr/>
        </p:nvSpPr>
        <p:spPr>
          <a:xfrm>
            <a:off x="4651297" y="3717032"/>
            <a:ext cx="598326" cy="360040"/>
          </a:xfrm>
          <a:prstGeom prst="upArrow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80892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40932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00972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lang="ko-KR" altLang="en-US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7036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 bwMode="gray">
          <a:xfrm>
            <a:off x="4966594" y="2244649"/>
            <a:ext cx="328914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en-US" altLang="ko-KR" sz="1600" dirty="0" smtClean="0"/>
              <a:t>…</a:t>
            </a:r>
            <a:endParaRPr lang="en-US" altLang="ko-KR" sz="1600" dirty="0"/>
          </a:p>
        </p:txBody>
      </p:sp>
      <p:sp>
        <p:nvSpPr>
          <p:cNvPr id="69" name="TextBox 68"/>
          <p:cNvSpPr txBox="1"/>
          <p:nvPr/>
        </p:nvSpPr>
        <p:spPr bwMode="gray">
          <a:xfrm>
            <a:off x="992560" y="1860639"/>
            <a:ext cx="145697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40" dirty="0" smtClean="0">
                <a:latin typeface="+mn-ea"/>
                <a:ea typeface="+mn-ea"/>
              </a:rPr>
              <a:t>Lake Object </a:t>
            </a:r>
            <a:r>
              <a:rPr lang="ko-KR" altLang="en-US" sz="1200" spc="-40" dirty="0" smtClean="0">
                <a:latin typeface="+mn-ea"/>
                <a:ea typeface="+mn-ea"/>
              </a:rPr>
              <a:t>구분</a:t>
            </a:r>
            <a:r>
              <a:rPr lang="en-US" altLang="ko-KR" sz="1200" spc="-40" dirty="0" smtClean="0">
                <a:latin typeface="+mn-ea"/>
                <a:ea typeface="+mn-ea"/>
              </a:rPr>
              <a:t>(2)</a:t>
            </a:r>
            <a:endParaRPr lang="en-US" altLang="ko-KR" sz="1200" spc="-40" dirty="0"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6636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000672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330960" y="2526334"/>
            <a:ext cx="641820" cy="362606"/>
            <a:chOff x="2400384" y="2922378"/>
            <a:chExt cx="641820" cy="362606"/>
          </a:xfrm>
        </p:grpSpPr>
        <p:sp>
          <p:nvSpPr>
            <p:cNvPr id="73" name="TextBox 72"/>
            <p:cNvSpPr txBox="1"/>
            <p:nvPr/>
          </p:nvSpPr>
          <p:spPr bwMode="gray">
            <a:xfrm>
              <a:off x="2400384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444060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6285148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45188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 bwMode="gray">
          <a:xfrm>
            <a:off x="6291400" y="1860639"/>
            <a:ext cx="641820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smtClean="0"/>
              <a:t>순번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2954793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 bwMode="gray">
          <a:xfrm>
            <a:off x="2437894" y="1860639"/>
            <a:ext cx="1434986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ko-KR" altLang="en-US" dirty="0" err="1" smtClean="0"/>
              <a:t>워크플로우</a:t>
            </a:r>
            <a:r>
              <a:rPr lang="ko-KR" altLang="en-US" dirty="0" smtClean="0"/>
              <a:t> 구분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93" name="그룹 92"/>
          <p:cNvGrpSpPr/>
          <p:nvPr/>
        </p:nvGrpSpPr>
        <p:grpSpPr>
          <a:xfrm>
            <a:off x="3307768" y="2526334"/>
            <a:ext cx="641820" cy="362606"/>
            <a:chOff x="3452888" y="2922378"/>
            <a:chExt cx="641820" cy="362606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3503798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 bwMode="gray">
            <a:xfrm>
              <a:off x="3452888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5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표준관리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개요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Ⅰ.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표준 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91806"/>
              </p:ext>
            </p:extLst>
          </p:nvPr>
        </p:nvGraphicFramePr>
        <p:xfrm>
          <a:off x="344488" y="978351"/>
          <a:ext cx="9211944" cy="544010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표준관리</a:t>
                      </a: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목적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리테일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레이크 내 데이터 오브젝트에 대한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명명규칙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관리를 통해 데이터가 체계적으로 잘 저장되고 활용될 수 있는 기반을 확보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단어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용어와 같은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ko-KR" altLang="en-US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준수율에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대한 지속적인 품질 관리要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표준관리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원칙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수집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적재되어 있는 데이터 間의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상호운용성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확보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활용 효율 증대를 목적으로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메타」를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적용함 </a:t>
                      </a:r>
                      <a:r>
                        <a:rPr kumimoji="0" lang="en-US" altLang="ko-KR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(※2Q23 </a:t>
                      </a:r>
                      <a:r>
                        <a:rPr kumimoji="0" lang="ko-KR" altLang="en-US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kumimoji="0" lang="en-US" altLang="ko-KR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SMETA</a:t>
                      </a:r>
                      <a:r>
                        <a:rPr kumimoji="0" lang="ko-KR" altLang="en-US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en-US" altLang="ko-KR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S3, REDSHIFT </a:t>
                      </a:r>
                      <a:r>
                        <a:rPr kumimoji="0" lang="ko-KR" altLang="en-US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</a:t>
                      </a:r>
                      <a:r>
                        <a:rPr kumimoji="0" lang="en-US" altLang="ko-KR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ko-KR" altLang="en-US" sz="11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연동관리</a:t>
                      </a:r>
                      <a:r>
                        <a:rPr kumimoji="0" lang="ko-KR" altLang="en-US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적용 예정</a:t>
                      </a:r>
                      <a:r>
                        <a:rPr kumimoji="0" lang="en-US" altLang="ko-KR" sz="11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메타」 구성요소는 단어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용어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도메인이며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구성요소별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세부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관리항목은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한글단어명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단어설명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영문단어명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영문단어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약어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도메인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도메인명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도메인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도메인 그룹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타입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길이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도메인 설명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용어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한글용어명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한글단어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조합 기반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영문용어명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영문단어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조합 기반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용어설명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메타」 운영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신규 생성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대한 책임은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있음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메타」 적용 대상 및 영역은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 수집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적재된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Object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Directory, Amazon Redshift(RDB)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의 카탈로그 정보 임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수집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적재되는 모든 데이터는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메타」를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적용하는 것을 원칙으로 함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[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제외경우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 :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솔루션 형태로 공급된 정보시스템 또는 소프트웨어 데이터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비정형 데이터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영상 등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독립적인 활용을 목적으로 적재한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외부 기업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기관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으로부터 제공된 연계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인터페이스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그 외 기타 사유로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사전 승인을 득한 데이터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메타」의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표준단어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표준용어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정의 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리테일에서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관용적으로 사용하는 단어 및 용어를 중심으로 정의하는 것을 원칙으로 함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 적재되어 있는 데이터에 대해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메타」가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미 적용되어 있는 경우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 데이터와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메타」간의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매핑정보를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관리함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메타」 적용은 해당 데이터가 </a:t>
                      </a:r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</a:t>
                      </a: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최초로 적재되는 시점에 적용하는 것을 원칙으로 함</a:t>
                      </a:r>
                      <a:endParaRPr kumimoji="0" lang="en-US" altLang="ko-KR" sz="1100" b="0" i="0" u="none" strike="noStrike" kern="1200" cap="none" spc="-4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7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4.6.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트리거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명명규칙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29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969" y="839134"/>
            <a:ext cx="9194543" cy="525401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ko-KR" altLang="en-US" sz="1400" spc="-40" dirty="0" smtClean="0">
                <a:latin typeface="+mn-ea"/>
                <a:ea typeface="+mn-ea"/>
              </a:rPr>
              <a:t>트리거</a:t>
            </a:r>
            <a:r>
              <a:rPr lang="en-US" altLang="ko-KR" sz="1400" spc="-40" dirty="0" smtClean="0">
                <a:latin typeface="+mn-ea"/>
                <a:ea typeface="+mn-ea"/>
              </a:rPr>
              <a:t>(trigger)</a:t>
            </a:r>
            <a:r>
              <a:rPr lang="ko-KR" altLang="en-US" sz="1400" spc="-40" dirty="0" smtClean="0">
                <a:latin typeface="+mn-ea"/>
                <a:ea typeface="+mn-ea"/>
              </a:rPr>
              <a:t>는 트리거가 적용되는 대상</a:t>
            </a:r>
            <a:r>
              <a:rPr lang="en-US" altLang="ko-KR" sz="1400" spc="-40" dirty="0" smtClean="0">
                <a:latin typeface="+mn-ea"/>
                <a:ea typeface="+mn-ea"/>
              </a:rPr>
              <a:t> </a:t>
            </a:r>
            <a:r>
              <a:rPr lang="ko-KR" altLang="en-US" sz="1400" spc="-40" dirty="0" smtClean="0">
                <a:latin typeface="+mn-ea"/>
                <a:ea typeface="+mn-ea"/>
              </a:rPr>
              <a:t>테이블을 기준으로 </a:t>
            </a:r>
            <a:r>
              <a:rPr lang="en-US" altLang="ko-KR" sz="1400" u="sng" spc="-40" dirty="0" smtClean="0">
                <a:latin typeface="+mn-ea"/>
                <a:ea typeface="+mn-ea"/>
              </a:rPr>
              <a:t>『Object </a:t>
            </a:r>
            <a:r>
              <a:rPr lang="ko-KR" altLang="en-US" sz="1400" u="sng" spc="-40" dirty="0"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latin typeface="+mn-ea"/>
                <a:ea typeface="+mn-ea"/>
              </a:rPr>
              <a:t>(2</a:t>
            </a:r>
            <a:r>
              <a:rPr lang="en-US" altLang="ko-KR" sz="1400" u="sng" spc="-40" dirty="0" smtClean="0">
                <a:latin typeface="+mn-ea"/>
                <a:ea typeface="+mn-ea"/>
              </a:rPr>
              <a:t>)+</a:t>
            </a:r>
            <a:r>
              <a:rPr lang="ko-KR" altLang="en-US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400" u="sng" spc="-40" dirty="0" smtClean="0">
                <a:latin typeface="+mn-ea"/>
                <a:ea typeface="+mn-ea"/>
              </a:rPr>
              <a:t>적용 테이블 명</a:t>
            </a:r>
            <a:r>
              <a:rPr lang="en-US" altLang="ko-KR" sz="1400" u="sng" spc="-40" dirty="0" smtClean="0">
                <a:latin typeface="+mn-ea"/>
                <a:ea typeface="+mn-ea"/>
              </a:rPr>
              <a:t>(18)+</a:t>
            </a:r>
            <a:r>
              <a:rPr lang="ko-KR" altLang="en-US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구분</a:t>
            </a:r>
            <a:r>
              <a:rPr lang="en-US" altLang="ko-KR" sz="1400" u="sng" spc="-4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en-US" altLang="ko-KR" sz="1400" u="sng" spc="-4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)+ </a:t>
            </a:r>
            <a:r>
              <a:rPr lang="ko-KR" altLang="en-US" sz="1400" u="sng" spc="-40" dirty="0" smtClean="0">
                <a:latin typeface="+mn-ea"/>
                <a:ea typeface="+mn-ea"/>
              </a:rPr>
              <a:t>관리용 순번</a:t>
            </a:r>
            <a:r>
              <a:rPr lang="en-US" altLang="ko-KR" sz="1400" u="sng" spc="-40" dirty="0" smtClean="0">
                <a:latin typeface="+mn-ea"/>
                <a:ea typeface="+mn-ea"/>
              </a:rPr>
              <a:t>(2)』</a:t>
            </a:r>
            <a:r>
              <a:rPr lang="ko-KR" altLang="en-US" sz="1400" spc="-40" dirty="0" smtClean="0">
                <a:latin typeface="+mn-ea"/>
                <a:ea typeface="+mn-ea"/>
              </a:rPr>
              <a:t>으로 </a:t>
            </a:r>
            <a:r>
              <a:rPr lang="ko-KR" altLang="en-US" sz="1400" spc="-40" dirty="0">
                <a:latin typeface="+mn-ea"/>
                <a:ea typeface="+mn-ea"/>
              </a:rPr>
              <a:t>정의하며</a:t>
            </a:r>
            <a:r>
              <a:rPr lang="en-US" altLang="ko-KR" sz="1400" spc="-40" dirty="0">
                <a:latin typeface="+mn-ea"/>
                <a:ea typeface="+mn-ea"/>
              </a:rPr>
              <a:t>, </a:t>
            </a:r>
            <a:r>
              <a:rPr lang="ko-KR" altLang="en-US" sz="1400" spc="-40" dirty="0" smtClean="0">
                <a:latin typeface="+mn-ea"/>
                <a:ea typeface="+mn-ea"/>
              </a:rPr>
              <a:t>최대 </a:t>
            </a:r>
            <a:r>
              <a:rPr lang="en-US" altLang="ko-KR" sz="1400" spc="-40" dirty="0" smtClean="0">
                <a:latin typeface="+mn-ea"/>
                <a:ea typeface="+mn-ea"/>
              </a:rPr>
              <a:t>24</a:t>
            </a:r>
            <a:r>
              <a:rPr lang="ko-KR" altLang="en-US" sz="1400" spc="-40" dirty="0" smtClean="0">
                <a:latin typeface="+mn-ea"/>
                <a:ea typeface="+mn-ea"/>
              </a:rPr>
              <a:t>자리를 </a:t>
            </a:r>
            <a:r>
              <a:rPr lang="ko-KR" altLang="en-US" sz="1400" spc="-40" dirty="0">
                <a:latin typeface="+mn-ea"/>
                <a:ea typeface="+mn-ea"/>
              </a:rPr>
              <a:t>넘지 않게 한다</a:t>
            </a:r>
            <a:r>
              <a:rPr lang="en-US" altLang="ko-KR" sz="1400" spc="-4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3970221" y="1484784"/>
            <a:ext cx="1988045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/>
              <a:t>트리거 </a:t>
            </a:r>
            <a:r>
              <a:rPr lang="ko-KR" altLang="en-US" sz="1400" dirty="0" err="1" smtClean="0"/>
              <a:t>명명규칙</a:t>
            </a:r>
            <a:r>
              <a:rPr lang="ko-KR" altLang="en-US" sz="1400" dirty="0" smtClean="0"/>
              <a:t> 정의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8" y="1808820"/>
            <a:ext cx="9217024" cy="1908212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 bwMode="gray">
          <a:xfrm>
            <a:off x="2927556" y="1860639"/>
            <a:ext cx="1663575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smtClean="0"/>
              <a:t>적용대상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(18)</a:t>
            </a:r>
            <a:endParaRPr lang="en-US" altLang="ko-KR" dirty="0"/>
          </a:p>
        </p:txBody>
      </p:sp>
      <p:sp>
        <p:nvSpPr>
          <p:cNvPr id="47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49777" y="2240920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구성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480264" y="3077045"/>
            <a:ext cx="906203" cy="468000"/>
          </a:xfrm>
          <a:prstGeom prst="homePlate">
            <a:avLst>
              <a:gd name="adj" fmla="val 3281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예시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 bwMode="gray">
          <a:xfrm>
            <a:off x="1635855" y="3032956"/>
            <a:ext cx="7003369" cy="525401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2800" b="1" spc="-100" dirty="0" smtClean="0">
                <a:latin typeface="+mn-ea"/>
                <a:ea typeface="+mn-ea"/>
              </a:rPr>
              <a:t>tr_tb_h_cst_dyordr_f_01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en-US" altLang="ko-KR" sz="1200" b="1" spc="-100" dirty="0" smtClean="0">
                <a:latin typeface="+mn-ea"/>
                <a:ea typeface="+mn-ea"/>
              </a:rPr>
              <a:t>[</a:t>
            </a:r>
            <a:r>
              <a:rPr lang="ko-KR" altLang="en-US" sz="1200" b="1" spc="-100" dirty="0" smtClean="0">
                <a:latin typeface="+mn-ea"/>
                <a:ea typeface="+mn-ea"/>
              </a:rPr>
              <a:t>홈쇼핑 </a:t>
            </a:r>
            <a:r>
              <a:rPr lang="ko-KR" altLang="en-US" sz="1200" b="1" spc="-100" dirty="0">
                <a:latin typeface="+mn-ea"/>
                <a:ea typeface="+mn-ea"/>
              </a:rPr>
              <a:t>일별 고객 </a:t>
            </a:r>
            <a:r>
              <a:rPr lang="ko-KR" altLang="en-US" sz="1200" b="1" spc="-100" dirty="0" err="1">
                <a:latin typeface="+mn-ea"/>
                <a:ea typeface="+mn-ea"/>
              </a:rPr>
              <a:t>주문정보</a:t>
            </a:r>
            <a:r>
              <a:rPr lang="ko-KR" altLang="en-US" sz="1200" b="1" spc="-100" dirty="0">
                <a:latin typeface="+mn-ea"/>
                <a:ea typeface="+mn-ea"/>
              </a:rPr>
              <a:t> </a:t>
            </a:r>
            <a:r>
              <a:rPr lang="ko-KR" altLang="en-US" sz="1200" b="1" spc="-100" dirty="0" err="1" smtClean="0">
                <a:latin typeface="+mn-ea"/>
                <a:ea typeface="+mn-ea"/>
              </a:rPr>
              <a:t>누계처리</a:t>
            </a:r>
            <a:r>
              <a:rPr lang="ko-KR" altLang="en-US" sz="1200" b="1" spc="-100" dirty="0" smtClean="0">
                <a:latin typeface="+mn-ea"/>
                <a:ea typeface="+mn-ea"/>
              </a:rPr>
              <a:t> 트리거 </a:t>
            </a:r>
            <a:r>
              <a:rPr lang="en-US" altLang="ko-KR" sz="1200" b="1" spc="-100" dirty="0" smtClean="0">
                <a:latin typeface="+mn-ea"/>
                <a:ea typeface="+mn-ea"/>
              </a:rPr>
              <a:t>#01]</a:t>
            </a:r>
            <a:endParaRPr lang="en-US" altLang="ko-KR" sz="1200" b="1" spc="-100" dirty="0">
              <a:latin typeface="+mn-ea"/>
              <a:ea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62263"/>
              </p:ext>
            </p:extLst>
          </p:nvPr>
        </p:nvGraphicFramePr>
        <p:xfrm>
          <a:off x="344488" y="4077072"/>
          <a:ext cx="9211944" cy="1533480"/>
        </p:xfrm>
        <a:graphic>
          <a:graphicData uri="http://schemas.openxmlformats.org/drawingml/2006/table">
            <a:tbl>
              <a:tblPr/>
              <a:tblGrid>
                <a:gridCol w="460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97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명명규칙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Lake </a:t>
                      </a:r>
                      <a:r>
                        <a:rPr lang="en-US" altLang="ko-KR" sz="1100" b="0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Obejct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 </a:t>
                      </a:r>
                      <a:r>
                        <a:rPr lang="en-US" altLang="ko-KR" sz="1100" b="0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folder) 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오브젝트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object) / et (ETL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100" b="1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ko-KR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트리거</a:t>
                      </a:r>
                      <a:r>
                        <a:rPr lang="en-US" altLang="ko-KR" sz="1100" b="1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wf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워크플로우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 명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트리거가 적용되는 대상 테이블 명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(table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명명규칙을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그대로 적용 또는 직관적으로 구분할 수 있는 요약 명칭 등 활용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spc="-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순번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 트리거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관리용 번호 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(01~ : 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소스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타겟 및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추출기준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 변경에 따라 변경되는 트리거 변경 </a:t>
                      </a:r>
                      <a:r>
                        <a:rPr lang="ko-KR" altLang="en-US" sz="11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히스토리</a:t>
                      </a:r>
                      <a:r>
                        <a:rPr lang="ko-KR" altLang="en-US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관리용</a:t>
                      </a:r>
                      <a:r>
                        <a:rPr lang="en-US" altLang="ko-KR" sz="11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1" u="none" strike="noStrike" kern="1200" spc="-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58335"/>
                  </a:ext>
                </a:extLst>
              </a:tr>
            </a:tbl>
          </a:graphicData>
        </a:graphic>
      </p:graphicFrame>
      <p:sp>
        <p:nvSpPr>
          <p:cNvPr id="59" name="위쪽 화살표 58"/>
          <p:cNvSpPr/>
          <p:nvPr/>
        </p:nvSpPr>
        <p:spPr>
          <a:xfrm>
            <a:off x="4651297" y="3717032"/>
            <a:ext cx="598326" cy="360040"/>
          </a:xfrm>
          <a:prstGeom prst="upArrow">
            <a:avLst/>
          </a:prstGeom>
          <a:solidFill>
            <a:srgbClr val="7F7F7F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08784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68824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28864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lang="ko-KR" altLang="en-US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04928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 bwMode="gray">
          <a:xfrm>
            <a:off x="3976014" y="2244649"/>
            <a:ext cx="328914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r>
              <a:rPr lang="en-US" altLang="ko-KR" sz="1600" dirty="0" smtClean="0"/>
              <a:t>…</a:t>
            </a:r>
            <a:endParaRPr lang="en-US" altLang="ko-KR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628964" y="2562338"/>
            <a:ext cx="641820" cy="362606"/>
            <a:chOff x="5320396" y="2922378"/>
            <a:chExt cx="641820" cy="36260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371306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gray">
            <a:xfrm>
              <a:off x="5320396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31304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7308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 bwMode="gray">
          <a:xfrm>
            <a:off x="5319292" y="1860639"/>
            <a:ext cx="641820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200" spc="-40"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dirty="0" smtClean="0"/>
              <a:t>순번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 bwMode="gray">
          <a:xfrm>
            <a:off x="1100572" y="1860639"/>
            <a:ext cx="1456979" cy="27918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200" spc="-40" dirty="0" smtClean="0">
                <a:latin typeface="+mn-ea"/>
                <a:ea typeface="+mn-ea"/>
              </a:rPr>
              <a:t>Lake Object </a:t>
            </a:r>
            <a:r>
              <a:rPr lang="ko-KR" altLang="en-US" sz="1200" spc="-40" dirty="0" smtClean="0">
                <a:latin typeface="+mn-ea"/>
                <a:ea typeface="+mn-ea"/>
              </a:rPr>
              <a:t>구분</a:t>
            </a:r>
            <a:r>
              <a:rPr lang="en-US" altLang="ko-KR" sz="1200" spc="-40" dirty="0" smtClean="0">
                <a:latin typeface="+mn-ea"/>
                <a:ea typeface="+mn-ea"/>
              </a:rPr>
              <a:t>(2)</a:t>
            </a:r>
            <a:endParaRPr lang="en-US" altLang="ko-KR" sz="1200" spc="-40" dirty="0"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12640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036676" y="2190611"/>
            <a:ext cx="288032" cy="39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324708" y="2562338"/>
            <a:ext cx="641820" cy="362606"/>
            <a:chOff x="2400384" y="2922378"/>
            <a:chExt cx="641820" cy="362606"/>
          </a:xfrm>
        </p:grpSpPr>
        <p:sp>
          <p:nvSpPr>
            <p:cNvPr id="73" name="TextBox 72"/>
            <p:cNvSpPr txBox="1"/>
            <p:nvPr/>
          </p:nvSpPr>
          <p:spPr bwMode="gray">
            <a:xfrm>
              <a:off x="2400384" y="3005804"/>
              <a:ext cx="641820" cy="27918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defRPr sz="1200" spc="-40"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구분</a:t>
              </a:r>
              <a:r>
                <a:rPr lang="en-US" altLang="ko-KR" dirty="0"/>
                <a:t>(1)</a:t>
              </a: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2444060" y="2922378"/>
              <a:ext cx="540000" cy="2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8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1664804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3609060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2083066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IT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오브젝트 </a:t>
            </a: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명명규칙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51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5.1. </a:t>
            </a:r>
            <a:r>
              <a:rPr kumimoji="1" lang="ko-KR" altLang="en-US" sz="2200" b="1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표준품질</a:t>
            </a:r>
            <a:r>
              <a:rPr kumimoji="1" lang="en-US" altLang="ko-KR" sz="2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1" lang="ko-KR" altLang="en-US" sz="2200" b="1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준수율</a:t>
            </a:r>
            <a:r>
              <a:rPr kumimoji="1" lang="en-US" altLang="ko-KR" sz="2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1" lang="ko-KR" altLang="en-US" sz="2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점검 </a:t>
            </a:r>
            <a:r>
              <a:rPr kumimoji="1" lang="ko-KR" altLang="en-US" sz="22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주요 프로세스</a:t>
            </a:r>
            <a:endParaRPr kumimoji="1" lang="en-US" altLang="ko-KR" sz="2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663A9F-43ED-4B0E-8F7C-CAE59EC6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02107"/>
              </p:ext>
            </p:extLst>
          </p:nvPr>
        </p:nvGraphicFramePr>
        <p:xfrm>
          <a:off x="338890" y="961746"/>
          <a:ext cx="9222623" cy="5383578"/>
        </p:xfrm>
        <a:graphic>
          <a:graphicData uri="http://schemas.openxmlformats.org/drawingml/2006/table">
            <a:tbl>
              <a:tblPr/>
              <a:tblGrid>
                <a:gridCol w="97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14">
                  <a:extLst>
                    <a:ext uri="{9D8B030D-6E8A-4147-A177-3AD203B41FA5}">
                      <a16:colId xmlns:a16="http://schemas.microsoft.com/office/drawing/2014/main" val="84571759"/>
                    </a:ext>
                  </a:extLst>
                </a:gridCol>
              </a:tblGrid>
              <a:tr h="22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프로세스명</a:t>
                      </a:r>
                    </a:p>
                  </a:txBody>
                  <a:tcPr marL="72000" marR="3425" marT="34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AWS Data Lake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표준품질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점검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조치 프로세스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2000" marR="3425" marT="34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455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품질관리 담당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fontAlgn="ctr" latinLnBrk="0"/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거버넌스팀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49349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데이터오브젝트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 담당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17749"/>
                  </a:ext>
                </a:extLst>
              </a:tr>
            </a:tbl>
          </a:graphicData>
        </a:graphic>
      </p:graphicFrame>
      <p:sp>
        <p:nvSpPr>
          <p:cNvPr id="8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1511417" y="1872353"/>
            <a:ext cx="937248" cy="488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 </a:t>
            </a:r>
            <a:r>
              <a:rPr kumimoji="1" lang="en-US" altLang="ko-KR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Lake </a:t>
            </a:r>
            <a:r>
              <a:rPr kumimoji="1" lang="ko-KR" altLang="en-US" sz="800" b="0" i="0" u="none" strike="noStrike" kern="1200" cap="none" spc="-4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데이터메타</a:t>
            </a:r>
            <a:r>
              <a:rPr kumimoji="1" lang="ko-KR" altLang="en-US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적용 점검 사안 발생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3F230-6310-4C05-BD1B-EF3C6C705998}"/>
              </a:ext>
            </a:extLst>
          </p:cNvPr>
          <p:cNvSpPr/>
          <p:nvPr/>
        </p:nvSpPr>
        <p:spPr>
          <a:xfrm>
            <a:off x="1910769" y="1461335"/>
            <a:ext cx="138544" cy="138234"/>
          </a:xfrm>
          <a:prstGeom prst="ellipse">
            <a:avLst/>
          </a:prstGeom>
          <a:noFill/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1980041" y="1599569"/>
            <a:ext cx="0" cy="27278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gray">
          <a:xfrm>
            <a:off x="2015617" y="1424874"/>
            <a:ext cx="1278853" cy="366383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marL="92075" marR="0" lvl="0" indent="-92075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8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1" lang="ko-KR" altLang="en-US" sz="8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개선계획</a:t>
            </a:r>
            <a:endParaRPr kumimoji="1" lang="en-US" altLang="ko-KR" sz="800" b="0" i="0" u="none" strike="noStrike" kern="1200" cap="none" spc="-4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92075" marR="0" lvl="0" indent="-92075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8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비표준</a:t>
            </a:r>
            <a:r>
              <a:rPr kumimoji="1" lang="ko-KR" altLang="en-US" sz="8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메타 발견 시 등</a:t>
            </a:r>
            <a:endParaRPr kumimoji="1" lang="ko-KR" altLang="en-US" sz="800" b="0" i="0" u="none" strike="noStrike" kern="1200" cap="none" spc="-4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748397" y="2096852"/>
            <a:ext cx="612000" cy="1317174"/>
            <a:chOff x="1515224" y="2471866"/>
            <a:chExt cx="612000" cy="1317174"/>
          </a:xfrm>
        </p:grpSpPr>
        <p:sp>
          <p:nvSpPr>
            <p:cNvPr id="14" name="모서리가 둥근 직사각형 12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1515224" y="2471866"/>
              <a:ext cx="612000" cy="131717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4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Data </a:t>
              </a:r>
              <a:r>
                <a:rPr kumimoji="1" lang="en-US" altLang="ko-KR" sz="8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Lake </a:t>
              </a:r>
              <a:r>
                <a:rPr kumimoji="1" lang="ko-KR" altLang="en-US" sz="8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1" lang="ko-KR" altLang="en-US" sz="800" b="0" i="0" u="none" strike="noStrike" kern="1200" cap="none" spc="-4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표준메타</a:t>
              </a:r>
              <a:r>
                <a:rPr kumimoji="1" lang="ko-KR" altLang="en-US" sz="800" b="0" i="0" u="none" strike="noStrike" kern="1200" cap="none" spc="-4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적용 현황 </a:t>
              </a:r>
              <a:r>
                <a:rPr kumimoji="1" lang="ko-KR" altLang="en-US" sz="800" b="0" i="0" u="none" strike="noStrike" kern="1200" cap="none" spc="-4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점검</a:t>
              </a:r>
              <a:endParaRPr kumimoji="1" lang="ko-KR" altLang="en-US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1570160" y="2522628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SMETA</a:t>
              </a:r>
              <a:endPara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3660129" y="2933129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준수 여부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>
            <a:off x="3360397" y="2755439"/>
            <a:ext cx="299732" cy="42290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B701F5A7-1F49-4D66-A2C9-697A3A896746}"/>
              </a:ext>
            </a:extLst>
          </p:cNvPr>
          <p:cNvSpPr/>
          <p:nvPr/>
        </p:nvSpPr>
        <p:spPr>
          <a:xfrm>
            <a:off x="9271616" y="1728069"/>
            <a:ext cx="145880" cy="151738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 bwMode="gray">
          <a:xfrm>
            <a:off x="7887917" y="1783313"/>
            <a:ext cx="1420880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주수율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완료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5400000" flipH="1" flipV="1">
            <a:off x="6135277" y="-203209"/>
            <a:ext cx="1129191" cy="5143487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895861" y="2519542"/>
            <a:ext cx="612000" cy="1317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en-US" altLang="ko-KR" sz="800" spc="-4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Data </a:t>
            </a:r>
            <a:r>
              <a:rPr lang="en-US" altLang="ko-KR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Lake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표준메타</a:t>
            </a:r>
            <a:r>
              <a:rPr lang="ko-KR" altLang="en-US" sz="800" spc="-4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미준수</a:t>
            </a:r>
            <a:r>
              <a:rPr lang="ko-KR" altLang="en-US" sz="800" spc="-4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항목 </a:t>
            </a:r>
            <a:r>
              <a:rPr lang="ko-KR" altLang="en-US" sz="800" spc="-4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적용</a:t>
            </a:r>
            <a: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보완 요청</a:t>
            </a:r>
          </a:p>
        </p:txBody>
      </p:sp>
      <p:cxnSp>
        <p:nvCxnSpPr>
          <p:cNvPr id="78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 flipV="1">
            <a:off x="4596129" y="3178342"/>
            <a:ext cx="299732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16200000" flipH="1">
            <a:off x="2166989" y="2174030"/>
            <a:ext cx="394461" cy="7683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10" idx="0"/>
            <a:endCxn id="113" idx="2"/>
          </p:cNvCxnSpPr>
          <p:nvPr/>
        </p:nvCxnSpPr>
        <p:spPr>
          <a:xfrm flipV="1">
            <a:off x="7434041" y="3837142"/>
            <a:ext cx="0" cy="8305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 bwMode="gray">
          <a:xfrm>
            <a:off x="4485689" y="3223473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/>
          <p:cNvSpPr txBox="1"/>
          <p:nvPr/>
        </p:nvSpPr>
        <p:spPr bwMode="gray">
          <a:xfrm>
            <a:off x="3894467" y="2683413"/>
            <a:ext cx="239466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047921" y="4667684"/>
            <a:ext cx="612000" cy="1317600"/>
            <a:chOff x="3584848" y="2795902"/>
            <a:chExt cx="612000" cy="1317600"/>
          </a:xfrm>
        </p:grpSpPr>
        <p:sp>
          <p:nvSpPr>
            <p:cNvPr id="94" name="모서리가 둥근 직사각형 12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612000" cy="131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8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lvl="0" algn="ctr">
                <a:spcAft>
                  <a:spcPts val="600"/>
                </a:spcAft>
              </a:pPr>
              <a:r>
                <a:rPr lang="en-US" altLang="ko-KR" sz="800" spc="-40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Data </a:t>
              </a:r>
              <a:r>
                <a:rPr lang="en-US" altLang="ko-KR" sz="800" spc="-4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Lake </a:t>
              </a:r>
              <a:r>
                <a:rPr lang="ko-KR" altLang="en-US" sz="800" spc="-4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데이터 </a:t>
              </a:r>
              <a:r>
                <a:rPr lang="ko-KR" altLang="en-US" sz="800" spc="-40" dirty="0" err="1">
                  <a:solidFill>
                    <a:prstClr val="black"/>
                  </a:solidFill>
                  <a:latin typeface="맑은 고딕" panose="020B0503020000020004" pitchFamily="50" charset="-127"/>
                </a:rPr>
                <a:t>표준메타</a:t>
              </a:r>
              <a:r>
                <a:rPr lang="ko-KR" altLang="en-US" sz="800" spc="-4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적용 보완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SMETA</a:t>
              </a:r>
              <a:endPara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895861" y="4667684"/>
            <a:ext cx="612000" cy="1317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en-US" altLang="ko-KR" sz="800" spc="-4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Data </a:t>
            </a:r>
            <a:r>
              <a:rPr lang="en-US" altLang="ko-KR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Lake </a:t>
            </a:r>
            <a: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표준메타</a:t>
            </a:r>
            <a:r>
              <a:rPr lang="ko-KR" altLang="en-US" sz="800" spc="-4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</a:t>
            </a:r>
            <a:r>
              <a:rPr lang="ko-KR" altLang="en-US" sz="800" spc="-4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적용</a:t>
            </a:r>
            <a: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 보완 </a:t>
            </a:r>
            <a:b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ko-KR" altLang="en-US" sz="800" spc="-4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요청내용</a:t>
            </a:r>
            <a:r>
              <a:rPr lang="ko-KR" altLang="en-US" sz="800" spc="-40" dirty="0">
                <a:solidFill>
                  <a:prstClr val="black"/>
                </a:solidFill>
                <a:latin typeface="맑은 고딕" panose="020B0503020000020004" pitchFamily="50" charset="-127"/>
              </a:rPr>
              <a:t> 확인</a:t>
            </a:r>
          </a:p>
        </p:txBody>
      </p:sp>
      <p:cxnSp>
        <p:nvCxnSpPr>
          <p:cNvPr id="10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6" idx="2"/>
            <a:endCxn id="103" idx="0"/>
          </p:cNvCxnSpPr>
          <p:nvPr/>
        </p:nvCxnSpPr>
        <p:spPr>
          <a:xfrm>
            <a:off x="5201861" y="3837142"/>
            <a:ext cx="0" cy="8305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3" idx="3"/>
            <a:endCxn id="94" idx="1"/>
          </p:cNvCxnSpPr>
          <p:nvPr/>
        </p:nvCxnSpPr>
        <p:spPr>
          <a:xfrm>
            <a:off x="5507861" y="5326484"/>
            <a:ext cx="54006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128041" y="4667684"/>
            <a:ext cx="612000" cy="1317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Data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Lake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8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표준메타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보완 결과 통보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128041" y="2519542"/>
            <a:ext cx="612000" cy="1317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  <a:defRPr/>
            </a:pPr>
            <a:endParaRPr lang="en-US" altLang="ko-KR" sz="8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spcAft>
                <a:spcPts val="6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Data 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Lake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8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표준메타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보완 결과 확인</a:t>
            </a:r>
            <a:b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재점검 수행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</p:txBody>
      </p:sp>
      <p:cxnSp>
        <p:nvCxnSpPr>
          <p:cNvPr id="11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94" idx="3"/>
            <a:endCxn id="110" idx="1"/>
          </p:cNvCxnSpPr>
          <p:nvPr/>
        </p:nvCxnSpPr>
        <p:spPr>
          <a:xfrm>
            <a:off x="6659921" y="5326484"/>
            <a:ext cx="46812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7182977" y="2577018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SMETA</a:t>
            </a:r>
            <a:endParaRPr kumimoji="0" lang="ko-KR" altLang="en-US" sz="8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순서도: 판단 142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8248386" y="2933129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준수 여부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13" idx="3"/>
            <a:endCxn id="143" idx="1"/>
          </p:cNvCxnSpPr>
          <p:nvPr/>
        </p:nvCxnSpPr>
        <p:spPr>
          <a:xfrm>
            <a:off x="7740041" y="3178342"/>
            <a:ext cx="508345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43" idx="0"/>
            <a:endCxn id="76" idx="0"/>
          </p:cNvCxnSpPr>
          <p:nvPr/>
        </p:nvCxnSpPr>
        <p:spPr>
          <a:xfrm rot="16200000" flipV="1">
            <a:off x="6752331" y="969073"/>
            <a:ext cx="413587" cy="3514525"/>
          </a:xfrm>
          <a:prstGeom prst="bentConnector3">
            <a:avLst>
              <a:gd name="adj1" fmla="val 155273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43" idx="3"/>
            <a:endCxn id="71" idx="4"/>
          </p:cNvCxnSpPr>
          <p:nvPr/>
        </p:nvCxnSpPr>
        <p:spPr>
          <a:xfrm flipV="1">
            <a:off x="9184386" y="1879807"/>
            <a:ext cx="160170" cy="129853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1447180" y="3174295"/>
            <a:ext cx="1120288" cy="974785"/>
            <a:chOff x="1447180" y="3174295"/>
            <a:chExt cx="1120288" cy="974785"/>
          </a:xfrm>
        </p:grpSpPr>
        <p:sp>
          <p:nvSpPr>
            <p:cNvPr id="148" name="모서리가 둥근 직사각형 12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1447180" y="3174295"/>
              <a:ext cx="1087214" cy="974785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카탈로그 </a:t>
              </a:r>
              <a:r>
                <a:rPr lang="ko-KR" altLang="en-US" sz="800" spc="-40" dirty="0">
                  <a:solidFill>
                    <a:prstClr val="black"/>
                  </a:solidFill>
                  <a:latin typeface="+mn-ea"/>
                </a:rPr>
                <a:t>內 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속성 확인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1513144" y="3209861"/>
              <a:ext cx="803934" cy="242356"/>
              <a:chOff x="9220585" y="2813149"/>
              <a:chExt cx="803934" cy="242356"/>
            </a:xfrm>
          </p:grpSpPr>
          <p:pic>
            <p:nvPicPr>
              <p:cNvPr id="157" name="Graphic 14">
                <a:extLst>
                  <a:ext uri="{FF2B5EF4-FFF2-40B4-BE49-F238E27FC236}">
                    <a16:creationId xmlns:a16="http://schemas.microsoft.com/office/drawing/2014/main" id="{03CFE0DA-7222-7240-9D26-C830D958A3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585" y="2846271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AAB84BE-FDC5-41E0-B92A-9B574E16CD5C}"/>
                  </a:ext>
                </a:extLst>
              </p:cNvPr>
              <p:cNvSpPr/>
              <p:nvPr/>
            </p:nvSpPr>
            <p:spPr>
              <a:xfrm>
                <a:off x="9272289" y="2813149"/>
                <a:ext cx="752230" cy="242356"/>
              </a:xfrm>
              <a:prstGeom prst="rect">
                <a:avLst/>
              </a:prstGeom>
            </p:spPr>
            <p:txBody>
              <a:bodyPr wrap="none" lIns="144000" tIns="72000" rIns="72000" bIns="7200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altLang="ko-KR" sz="700" spc="-70" dirty="0">
                    <a:latin typeface="+mn-ea"/>
                    <a:ea typeface="+mn-ea"/>
                  </a:rPr>
                  <a:t>Amazon Athena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1513144" y="3423298"/>
              <a:ext cx="1054324" cy="242356"/>
              <a:chOff x="9220585" y="3345737"/>
              <a:chExt cx="1054324" cy="242356"/>
            </a:xfrm>
          </p:grpSpPr>
          <p:pic>
            <p:nvPicPr>
              <p:cNvPr id="162" name="Graphic 9">
                <a:extLst>
                  <a:ext uri="{FF2B5EF4-FFF2-40B4-BE49-F238E27FC236}">
                    <a16:creationId xmlns:a16="http://schemas.microsoft.com/office/drawing/2014/main" id="{ABBD8B24-1955-BB4E-A133-A8D4E7C631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585" y="3376915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4AAB84BE-FDC5-41E0-B92A-9B574E16CD5C}"/>
                  </a:ext>
                </a:extLst>
              </p:cNvPr>
              <p:cNvSpPr/>
              <p:nvPr/>
            </p:nvSpPr>
            <p:spPr>
              <a:xfrm>
                <a:off x="9272289" y="3345737"/>
                <a:ext cx="1002620" cy="242356"/>
              </a:xfrm>
              <a:prstGeom prst="rect">
                <a:avLst/>
              </a:prstGeom>
            </p:spPr>
            <p:txBody>
              <a:bodyPr wrap="none" lIns="144000" tIns="72000" rIns="72000" bIns="7200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altLang="ko-KR" sz="700" spc="-70" dirty="0" smtClean="0">
                    <a:latin typeface="+mn-ea"/>
                    <a:ea typeface="+mn-ea"/>
                  </a:rPr>
                  <a:t>AWS Glue Data Catalog</a:t>
                </a:r>
                <a:endParaRPr lang="en-US" altLang="ko-KR" sz="700" spc="-7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1513144" y="3639322"/>
              <a:ext cx="975425" cy="242356"/>
              <a:chOff x="9218122" y="3698694"/>
              <a:chExt cx="975425" cy="242356"/>
            </a:xfrm>
          </p:grpSpPr>
          <p:pic>
            <p:nvPicPr>
              <p:cNvPr id="166" name="Graphic 23">
                <a:extLst>
                  <a:ext uri="{FF2B5EF4-FFF2-40B4-BE49-F238E27FC236}">
                    <a16:creationId xmlns:a16="http://schemas.microsoft.com/office/drawing/2014/main" id="{F1C23086-EC84-CB4E-BB00-6843C7A21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8122" y="3729872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8" name="Graphic 29">
                <a:extLst>
                  <a:ext uri="{FF2B5EF4-FFF2-40B4-BE49-F238E27FC236}">
                    <a16:creationId xmlns:a16="http://schemas.microsoft.com/office/drawing/2014/main" id="{9B4391C9-B69A-6E45-B01C-34171B9B021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09431" y="3729872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4AAB84BE-FDC5-41E0-B92A-9B574E16CD5C}"/>
                  </a:ext>
                </a:extLst>
              </p:cNvPr>
              <p:cNvSpPr/>
              <p:nvPr/>
            </p:nvSpPr>
            <p:spPr>
              <a:xfrm>
                <a:off x="9453500" y="3698694"/>
                <a:ext cx="740047" cy="242356"/>
              </a:xfrm>
              <a:prstGeom prst="rect">
                <a:avLst/>
              </a:prstGeom>
            </p:spPr>
            <p:txBody>
              <a:bodyPr wrap="none" lIns="144000" tIns="72000" rIns="72000" bIns="7200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altLang="ko-KR" sz="700" spc="-70" dirty="0" smtClean="0">
                    <a:latin typeface="+mn-ea"/>
                    <a:ea typeface="+mn-ea"/>
                  </a:rPr>
                  <a:t>REDSHIFT Table</a:t>
                </a:r>
                <a:endParaRPr lang="en-US" altLang="ko-KR" sz="700" spc="-70" dirty="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7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48" idx="3"/>
            <a:endCxn id="14" idx="2"/>
          </p:cNvCxnSpPr>
          <p:nvPr/>
        </p:nvCxnSpPr>
        <p:spPr>
          <a:xfrm flipV="1">
            <a:off x="2534394" y="3414026"/>
            <a:ext cx="520003" cy="24766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 bwMode="gray">
          <a:xfrm>
            <a:off x="1440447" y="4126379"/>
            <a:ext cx="1135545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2Q23 SMETA </a:t>
            </a:r>
            <a:r>
              <a:rPr lang="ko-KR" altLang="en-US" sz="800" dirty="0" smtClean="0">
                <a:latin typeface="+mn-ea"/>
                <a:ea typeface="+mn-ea"/>
              </a:rPr>
              <a:t>↔ </a:t>
            </a:r>
            <a:r>
              <a:rPr lang="en-US" altLang="ko-KR" sz="800" dirty="0" smtClean="0">
                <a:latin typeface="+mn-ea"/>
                <a:ea typeface="+mn-ea"/>
              </a:rPr>
              <a:t>S3, </a:t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800" dirty="0" smtClean="0">
                <a:latin typeface="+mn-ea"/>
                <a:ea typeface="+mn-ea"/>
              </a:rPr>
              <a:t>REDSHIFT </a:t>
            </a:r>
            <a:r>
              <a:rPr lang="ko-KR" altLang="en-US" sz="800" dirty="0" err="1" smtClean="0">
                <a:latin typeface="+mn-ea"/>
                <a:ea typeface="+mn-ea"/>
              </a:rPr>
              <a:t>연동예정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5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5.2.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표준품질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기준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94732"/>
              </p:ext>
            </p:extLst>
          </p:nvPr>
        </p:nvGraphicFramePr>
        <p:xfrm>
          <a:off x="338082" y="903428"/>
          <a:ext cx="9211947" cy="2633584"/>
        </p:xfrm>
        <a:graphic>
          <a:graphicData uri="http://schemas.openxmlformats.org/drawingml/2006/table">
            <a:tbl>
              <a:tblPr/>
              <a:tblGrid>
                <a:gridCol w="60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015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086702840"/>
                    </a:ext>
                  </a:extLst>
                </a:gridCol>
                <a:gridCol w="2796829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설명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점검내용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오류예시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972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일관성 점검</a:t>
                      </a: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도메인 준수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도메인 준수 여부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표준 도메인을 보유하고 있는 경우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컬럼들의 표준 도메인 준수 현황을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도메인의 데이터 타입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길이가 상이한 컬럼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972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용어 준수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용어 준수 여부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표준용어를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보유하고 있는 경우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컬럼들의 표준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약어명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준수 현황을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표준용어에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존재하지 않거나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용어명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약어명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등이 상이한 컬럼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5.3.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표준품질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주요 오류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 (1/2)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70678"/>
              </p:ext>
            </p:extLst>
          </p:nvPr>
        </p:nvGraphicFramePr>
        <p:xfrm>
          <a:off x="349568" y="903428"/>
          <a:ext cx="9211944" cy="4865832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표준도메인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표준도메인을 준수하지 않은 도메인 존재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4314552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컬럼에 대해 다양한 도메인 적용</a:t>
                      </a: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서로 다른 속성이 동일한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속성명으로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관리되고 있을 위험을 내포함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동일한 의미를 갖는 컬럼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표준용어를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적용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52954"/>
              </p:ext>
            </p:extLst>
          </p:nvPr>
        </p:nvGraphicFramePr>
        <p:xfrm>
          <a:off x="488504" y="2137327"/>
          <a:ext cx="5226987" cy="3300594"/>
        </p:xfrm>
        <a:graphic>
          <a:graphicData uri="http://schemas.openxmlformats.org/drawingml/2006/table">
            <a:tbl>
              <a:tblPr/>
              <a:tblGrid>
                <a:gridCol w="1742329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742329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74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XXAPSR17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PLANT_CD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VC2(4)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XXPLMR01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PLANT_CD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VC2(30)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7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XXXX_XXMSTL01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PLANT_CD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VC2(200)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XXXAPSR27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LINE_CD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VC2(4)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XXXX_XXMSTC04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LINE_CD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VC2(30)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XXXX_XXMSTC09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LINE_CD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VC2(40)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37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XXXX_XXMSTL01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LINE_CD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VC2(200)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XXXX_XXPLNA02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LINE_CD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VC2(100)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2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XXAPSR17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VC2(100)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1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XXPLMR01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VC2(30)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2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XXXX_XXMSTC08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ITEM_CD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VC2(200)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4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5.3.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표준품질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주요 오류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 (2/2)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6071"/>
              </p:ext>
            </p:extLst>
          </p:nvPr>
        </p:nvGraphicFramePr>
        <p:xfrm>
          <a:off x="349568" y="903428"/>
          <a:ext cx="9211944" cy="3713704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표준용어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미준수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표준용어를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준수하지 않은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존재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3162424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일한 의미를 갖는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속성명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사업장코드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대하여 표준을 위배하는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종류의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컬럼명이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적용되어 있음</a:t>
                      </a: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관리에 혼란을 줄 수 있고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애플리케이션 개발 효율성을 저하시킴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사업장코드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PLANT_CD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동일한 의미를 갖는 컬럼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표준용어를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적용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4455"/>
              </p:ext>
            </p:extLst>
          </p:nvPr>
        </p:nvGraphicFramePr>
        <p:xfrm>
          <a:off x="488504" y="2541819"/>
          <a:ext cx="5226987" cy="1803600"/>
        </p:xfrm>
        <a:graphic>
          <a:graphicData uri="http://schemas.openxmlformats.org/drawingml/2006/table">
            <a:tbl>
              <a:tblPr/>
              <a:tblGrid>
                <a:gridCol w="1742329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742329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74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XXARSR17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사업장코드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PLANT_CD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XXPLM0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사업장코드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PLANTCD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7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XXPOMS02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사업장코드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PLANT_ID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XXXX_XXMSTC08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사업장코드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PLNT_CD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XXXX_XXMSTL01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사업장코드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PLANT_CD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5.4.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표준품질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평가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90739"/>
              </p:ext>
            </p:extLst>
          </p:nvPr>
        </p:nvGraphicFramePr>
        <p:xfrm>
          <a:off x="338082" y="903428"/>
          <a:ext cx="9211948" cy="5333884"/>
        </p:xfrm>
        <a:graphic>
          <a:graphicData uri="http://schemas.openxmlformats.org/drawingml/2006/table">
            <a:tbl>
              <a:tblPr/>
              <a:tblGrid>
                <a:gridCol w="4434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050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평가기준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점검결과 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24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지표정의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평가대상의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데이터 표준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적용률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(%)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얼마인지 측정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정의된 데이터 표준을 평가대상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컬럼에 적용하고 있어야 함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표준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적용률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산정 시 표준과 컬럼의 비교 기준은 용어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도메인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산정 공식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① 전체 컬럼 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평가대상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의 전체 컬럼 수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② 평가대상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의 표준 적용된 컬럼 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평가대상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의 컬럼에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DB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영문약어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데이터타입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데이터길이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적용된 컬럼 수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67567"/>
              </p:ext>
            </p:extLst>
          </p:nvPr>
        </p:nvGraphicFramePr>
        <p:xfrm>
          <a:off x="416496" y="2384884"/>
          <a:ext cx="4312729" cy="570720"/>
        </p:xfrm>
        <a:graphic>
          <a:graphicData uri="http://schemas.openxmlformats.org/drawingml/2006/table">
            <a:tbl>
              <a:tblPr/>
              <a:tblGrid>
                <a:gridCol w="1199139">
                  <a:extLst>
                    <a:ext uri="{9D8B030D-6E8A-4147-A177-3AD203B41FA5}">
                      <a16:colId xmlns:a16="http://schemas.microsoft.com/office/drawing/2014/main" val="898517504"/>
                    </a:ext>
                  </a:extLst>
                </a:gridCol>
                <a:gridCol w="2653031">
                  <a:extLst>
                    <a:ext uri="{9D8B030D-6E8A-4147-A177-3AD203B41FA5}">
                      <a16:colId xmlns:a16="http://schemas.microsoft.com/office/drawing/2014/main" val="3255492674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1804900736"/>
                    </a:ext>
                  </a:extLst>
                </a:gridCol>
              </a:tblGrid>
              <a:tr h="21158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000" kern="0" spc="-100" baseline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표준 </a:t>
                      </a:r>
                      <a:r>
                        <a:rPr lang="ko-KR" altLang="en-US" sz="1000" kern="0" spc="-100" baseline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적용률</a:t>
                      </a:r>
                      <a:r>
                        <a:rPr lang="en-US" altLang="ko-KR" sz="10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=</a:t>
                      </a:r>
                      <a:br>
                        <a:rPr lang="en-US" altLang="ko-KR" sz="10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10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(%)</a:t>
                      </a:r>
                      <a:endParaRPr lang="ko-KR" altLang="en-US" sz="1000" kern="0" spc="-100" baseline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4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② </a:t>
                      </a:r>
                      <a:r>
                        <a:rPr lang="ko-KR" altLang="en-US" sz="1000" kern="0" spc="-100" baseline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평가대상 </a:t>
                      </a:r>
                      <a:r>
                        <a:rPr lang="en-US" altLang="ko-KR" sz="1000" kern="0" spc="-100" baseline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kern="0" spc="-100" baseline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데이터 표준이 적용된 컬럼 수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baseline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×100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60021"/>
                  </a:ext>
                </a:extLst>
              </a:tr>
              <a:tr h="211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4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0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① 평가대상</a:t>
                      </a:r>
                      <a:r>
                        <a:rPr lang="en-US" altLang="ko-KR" sz="10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 </a:t>
                      </a:r>
                      <a:r>
                        <a:rPr lang="ko-KR" altLang="en-US" sz="10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 </a:t>
                      </a:r>
                      <a:r>
                        <a:rPr lang="ko-KR" altLang="en-US" sz="1000" kern="0" spc="-100" baseline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컬럼 수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57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40" y="1340768"/>
            <a:ext cx="3832585" cy="225784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3711311"/>
            <a:ext cx="3832585" cy="237943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33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085457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1844824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19051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2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관리 개요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(1/2)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Ⅱ. </a:t>
            </a:r>
            <a:r>
              <a:rPr kumimoji="0" lang="ko-KR" altLang="en-US" sz="1050" b="0" spc="-60" dirty="0" err="1" smtClean="0">
                <a:latin typeface="+mj-ea"/>
                <a:ea typeface="+mj-ea"/>
                <a:cs typeface="+mn-cs"/>
              </a:rPr>
              <a:t>값품질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 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95062"/>
              </p:ext>
            </p:extLst>
          </p:nvPr>
        </p:nvGraphicFramePr>
        <p:xfrm>
          <a:off x="344488" y="978351"/>
          <a:ext cx="9211944" cy="550868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 목적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리테일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레이크에서 취득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‧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생성하여 관리하는 원천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‧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데이터의 품질을 확보하기 위하여 체계적인 품질관리 활동 수행을 통해 저장된 값의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품질상태를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점검</a:t>
                      </a:r>
                      <a:endParaRPr lang="ko-KR" altLang="en-US" sz="1100" b="0" i="0" u="none" strike="noStrike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값품질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관련 원칙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업무의 정확도 및 효율 향상을 목적으로 운영하고 있는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데이터를 대상으로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관리 활동을 수행함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품질점검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기준 대상에 해당하는 컬럼 데이터와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관리를 목적으로 업무 규칙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(Business Rule)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 정의된 컬럼의 데이터에 대하여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값품질점검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및 개선활동을 수행함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점검 기준 및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업무규칙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(Business Rule)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대상 컬럼과 매핑하여 관리함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개선을 위하여 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값품질개선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계획을 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장기 및 단기 관점에서 수립하고 이행을 관리함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점검에 대한 책임은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품질관리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있으며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담당」 및 「사용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①데이터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점검 활동 지원 ②데이터 오류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대한 소명 및 개선에 대한 책임이 있음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계획」수립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이행관리에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대한 책임은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품질관리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있음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값품질점검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및 개선은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항목을 대상으로 하며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 운영 환경 등의 사유로 데이터값품질 대상에서 제외하고자 할 경우 데이터 품질관리 담당의 승인을 요함     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값품질점검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및 개선은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內 데이터를 대상으로 하나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근본적인 개선을 위하여 해당 데이터가 최초 생성되는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원천데이터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정보시스템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·DW)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 개선될 수 있도록 협의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조치를 추진함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「사용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분석담당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」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담당 」은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항목 중 지속적인 데이터 값품질관리가 요구되는 데이터 항목에 대하여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업무규칙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(Business Rule)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을 작성하고 유지관리해야 함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 원인을 근본적으로 개선한 데이터 항목의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업무규칙은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폐기될 수 있음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관리 개요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(2/2)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Ⅱ. </a:t>
            </a:r>
            <a:r>
              <a:rPr kumimoji="0" lang="ko-KR" altLang="en-US" sz="1050" b="0" spc="-60" dirty="0" err="1" smtClean="0">
                <a:latin typeface="+mj-ea"/>
                <a:ea typeface="+mj-ea"/>
                <a:cs typeface="+mn-cs"/>
              </a:rPr>
              <a:t>값품질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 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17658"/>
              </p:ext>
            </p:extLst>
          </p:nvPr>
        </p:nvGraphicFramePr>
        <p:xfrm>
          <a:off x="344488" y="978351"/>
          <a:ext cx="9211944" cy="299154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값품질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관련 원칙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품질관리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정보시스템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(DB)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항목 중 「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값품질관리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원칙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」에 따라 품질기준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업무규칙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포함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정의된 데이터 항목에 대하여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값품질점검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활동을 수행하고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오류 데이터 발견 시 이를 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데이터오브젝트 관리 담당」 및 「사용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담당」에게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통보함 </a:t>
                      </a: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데이터오브젝트 관리 담당」 및 「사용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운영관리 및 사용하고 있는 데이터 중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오류로 판단되는 데이터에 대하여 소명 및 개선활동을 수행함</a:t>
                      </a: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품질관리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각 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데이터오브젝트 관리 담당」 및 「사용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담당」과의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협업을 통하여 「데이터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값품질관리계획」을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작성하고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개선을 위한 지속적인 이행을 관리해야 함 </a:t>
                      </a: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값품질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수단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점검을 위해 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SDQ’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데이터 관리체계 주요 관리 개념도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Ⅰ.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표준 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pic>
        <p:nvPicPr>
          <p:cNvPr id="79" name="그래픽 2" descr="점검 목록">
            <a:extLst>
              <a:ext uri="{FF2B5EF4-FFF2-40B4-BE49-F238E27FC236}">
                <a16:creationId xmlns:a16="http://schemas.microsoft.com/office/drawing/2014/main" id="{D18F0416-FBAA-4E0E-A971-70BE8C60C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572" y="2840438"/>
            <a:ext cx="540000" cy="540000"/>
          </a:xfrm>
          <a:prstGeom prst="rect">
            <a:avLst/>
          </a:prstGeom>
        </p:spPr>
      </p:pic>
      <p:pic>
        <p:nvPicPr>
          <p:cNvPr id="81" name="그래픽 32" descr="네트워크 다이어그램">
            <a:extLst>
              <a:ext uri="{FF2B5EF4-FFF2-40B4-BE49-F238E27FC236}">
                <a16:creationId xmlns:a16="http://schemas.microsoft.com/office/drawing/2014/main" id="{11240078-4F7B-4593-A97A-177AAE3A1C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6200000">
            <a:off x="2900772" y="2840439"/>
            <a:ext cx="540000" cy="540000"/>
          </a:xfrm>
          <a:prstGeom prst="rect">
            <a:avLst/>
          </a:prstGeom>
        </p:spPr>
      </p:pic>
      <p:sp>
        <p:nvSpPr>
          <p:cNvPr id="86" name="모서리가 둥근 직사각형 85"/>
          <p:cNvSpPr/>
          <p:nvPr/>
        </p:nvSpPr>
        <p:spPr>
          <a:xfrm>
            <a:off x="836239" y="3029261"/>
            <a:ext cx="1594201" cy="1971664"/>
          </a:xfrm>
          <a:prstGeom prst="roundRect">
            <a:avLst>
              <a:gd name="adj" fmla="val 5923"/>
            </a:avLst>
          </a:prstGeom>
          <a:solidFill>
            <a:srgbClr val="0070C0">
              <a:alpha val="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04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표준 단어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도메인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용어 관리</a:t>
            </a:r>
            <a:endParaRPr lang="ko-KR" altLang="en-US" sz="13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148472" y="3029261"/>
            <a:ext cx="1594201" cy="1971664"/>
          </a:xfrm>
          <a:prstGeom prst="roundRect">
            <a:avLst>
              <a:gd name="adj" fmla="val 5923"/>
            </a:avLst>
          </a:prstGeom>
          <a:solidFill>
            <a:srgbClr val="0070C0">
              <a:alpha val="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648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논리</a:t>
            </a:r>
            <a:r>
              <a:rPr lang="en-US" altLang="ko-KR" sz="1300" b="1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300" b="1" dirty="0" smtClean="0">
                <a:solidFill>
                  <a:srgbClr val="0070C0"/>
                </a:solidFill>
                <a:latin typeface="+mn-ea"/>
              </a:rPr>
              <a:t>물리 모델 관리</a:t>
            </a:r>
            <a:endParaRPr lang="ko-KR" altLang="en-US" sz="13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446271" y="3029261"/>
            <a:ext cx="1594201" cy="1332810"/>
          </a:xfrm>
          <a:prstGeom prst="roundRect">
            <a:avLst>
              <a:gd name="adj" fmla="val 5923"/>
            </a:avLst>
          </a:prstGeom>
          <a:solidFill>
            <a:srgbClr val="0070C0">
              <a:alpha val="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300" b="1" spc="-40" dirty="0" smtClean="0">
                <a:solidFill>
                  <a:srgbClr val="0070C0"/>
                </a:solidFill>
                <a:latin typeface="+mn-ea"/>
              </a:rPr>
              <a:t>오브젝트 관리</a:t>
            </a:r>
            <a:endParaRPr lang="ko-KR" altLang="en-US" sz="1300" b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751286" y="3029261"/>
            <a:ext cx="1594201" cy="1332809"/>
          </a:xfrm>
          <a:prstGeom prst="roundRect">
            <a:avLst>
              <a:gd name="adj" fmla="val 5923"/>
            </a:avLst>
          </a:prstGeom>
          <a:solidFill>
            <a:srgbClr val="0070C0">
              <a:alpha val="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300" b="1" spc="-40" dirty="0" smtClean="0">
                <a:solidFill>
                  <a:srgbClr val="0070C0"/>
                </a:solidFill>
                <a:latin typeface="+mn-ea"/>
              </a:rPr>
              <a:t>수명주기 관리</a:t>
            </a:r>
            <a:endParaRPr lang="ko-KR" altLang="en-US" sz="1300" b="1" spc="-4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94" name="그래픽 146" descr="테이블">
            <a:extLst>
              <a:ext uri="{FF2B5EF4-FFF2-40B4-BE49-F238E27FC236}">
                <a16:creationId xmlns:a16="http://schemas.microsoft.com/office/drawing/2014/main" id="{92132DEC-E304-4A50-B204-721307D6DF46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5169024" y="2840438"/>
            <a:ext cx="540000" cy="540000"/>
          </a:xfrm>
          <a:prstGeom prst="rect">
            <a:avLst/>
          </a:prstGeom>
        </p:spPr>
      </p:pic>
      <p:pic>
        <p:nvPicPr>
          <p:cNvPr id="95" name="그래픽 114" descr="스톱워치">
            <a:extLst>
              <a:ext uri="{FF2B5EF4-FFF2-40B4-BE49-F238E27FC236}">
                <a16:creationId xmlns:a16="http://schemas.microsoft.com/office/drawing/2014/main" id="{9D681ACC-AC1D-4F23-95E8-5E7EAD7EE13D}"/>
              </a:ext>
            </a:extLst>
          </p:cNvPr>
          <p:cNvPicPr>
            <a:picLocks noChangeAspect="1"/>
          </p:cNvPicPr>
          <p:nvPr/>
        </p:nvPicPr>
        <p:blipFill>
          <a:blip r:embed="rId14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7509344" y="2840438"/>
            <a:ext cx="540000" cy="540000"/>
          </a:xfrm>
          <a:prstGeom prst="rect">
            <a:avLst/>
          </a:prstGeom>
        </p:spPr>
      </p:pic>
      <p:sp>
        <p:nvSpPr>
          <p:cNvPr id="96" name="모서리가 둥근 직사각형 95"/>
          <p:cNvSpPr/>
          <p:nvPr/>
        </p:nvSpPr>
        <p:spPr>
          <a:xfrm>
            <a:off x="5859268" y="4433134"/>
            <a:ext cx="1191444" cy="673223"/>
          </a:xfrm>
          <a:prstGeom prst="roundRect">
            <a:avLst>
              <a:gd name="adj" fmla="val 9722"/>
            </a:avLst>
          </a:prstGeom>
          <a:solidFill>
            <a:srgbClr val="0070C0">
              <a:alpha val="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300" b="1" spc="-4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300" b="1" spc="-40" dirty="0" smtClean="0">
                <a:solidFill>
                  <a:srgbClr val="0070C0"/>
                </a:solidFill>
                <a:latin typeface="+mn-ea"/>
              </a:rPr>
              <a:t>값</a:t>
            </a:r>
            <a:r>
              <a:rPr lang="en-US" altLang="ko-KR" sz="1300" b="1" spc="-40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300" b="1" spc="-40" dirty="0" smtClean="0">
                <a:solidFill>
                  <a:srgbClr val="0070C0"/>
                </a:solidFill>
                <a:latin typeface="+mn-ea"/>
              </a:rPr>
              <a:t>품질 관리</a:t>
            </a:r>
            <a:endParaRPr lang="ko-KR" altLang="en-US" sz="1300" b="1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9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67313" y="1872195"/>
            <a:ext cx="10800" cy="2312233"/>
          </a:xfrm>
          <a:prstGeom prst="bentConnector3">
            <a:avLst>
              <a:gd name="adj1" fmla="val 4226087"/>
            </a:avLst>
          </a:prstGeom>
          <a:ln w="31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926250" y="4562066"/>
            <a:ext cx="1404156" cy="324000"/>
          </a:xfrm>
          <a:prstGeom prst="roundRect">
            <a:avLst>
              <a:gd name="adj" fmla="val 0"/>
            </a:avLst>
          </a:prstGeom>
          <a:solidFill>
            <a:srgbClr val="0070C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b="1" spc="-40" dirty="0" smtClean="0">
                <a:solidFill>
                  <a:srgbClr val="0070C0"/>
                </a:solidFill>
                <a:latin typeface="+mn-ea"/>
              </a:rPr>
              <a:t>Data Dictionary</a:t>
            </a:r>
            <a:endParaRPr lang="ko-KR" altLang="en-US" sz="1200" b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58919" y="4531083"/>
            <a:ext cx="1404156" cy="324000"/>
          </a:xfrm>
          <a:prstGeom prst="roundRect">
            <a:avLst>
              <a:gd name="adj" fmla="val 0"/>
            </a:avLst>
          </a:prstGeom>
          <a:solidFill>
            <a:srgbClr val="0070C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b="1" spc="-40" dirty="0" smtClean="0">
                <a:solidFill>
                  <a:srgbClr val="0070C0"/>
                </a:solidFill>
                <a:latin typeface="+mn-ea"/>
              </a:rPr>
              <a:t>Model Repository</a:t>
            </a:r>
            <a:endParaRPr lang="ko-KR" altLang="en-US" sz="1200" b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1517758" y="2234331"/>
            <a:ext cx="1909911" cy="294569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sz="1000" b="1" dirty="0" smtClean="0">
                <a:latin typeface="+mn-ea"/>
                <a:ea typeface="+mn-ea"/>
              </a:rPr>
              <a:t>(</a:t>
            </a:r>
            <a:r>
              <a:rPr lang="ko-KR" altLang="en-US" sz="1000" b="1" dirty="0" smtClean="0">
                <a:latin typeface="+mn-ea"/>
                <a:ea typeface="+mn-ea"/>
              </a:rPr>
              <a:t>용어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r>
              <a:rPr lang="ko-KR" altLang="en-US" sz="1300" b="1" dirty="0" smtClean="0">
                <a:latin typeface="+mn-ea"/>
                <a:ea typeface="+mn-ea"/>
              </a:rPr>
              <a:t>표준을 준수하여</a:t>
            </a:r>
            <a:endParaRPr lang="ko-KR" altLang="en-US" sz="1300" b="1" dirty="0">
              <a:latin typeface="+mn-ea"/>
              <a:ea typeface="+mn-ea"/>
            </a:endParaRPr>
          </a:p>
        </p:txBody>
      </p:sp>
      <p:cxnSp>
        <p:nvCxnSpPr>
          <p:cNvPr id="10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31710" y="1872195"/>
            <a:ext cx="10800" cy="2312233"/>
          </a:xfrm>
          <a:prstGeom prst="bentConnector3">
            <a:avLst>
              <a:gd name="adj1" fmla="val 4226087"/>
            </a:avLst>
          </a:prstGeom>
          <a:ln w="31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5899" y="1872195"/>
            <a:ext cx="10800" cy="2312233"/>
          </a:xfrm>
          <a:prstGeom prst="bentConnector3">
            <a:avLst>
              <a:gd name="adj1" fmla="val 4226087"/>
            </a:avLst>
          </a:prstGeom>
          <a:ln w="31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gray">
          <a:xfrm>
            <a:off x="3780994" y="2234331"/>
            <a:ext cx="2312232" cy="294569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300" b="1" dirty="0" smtClean="0">
                <a:latin typeface="+mn-ea"/>
                <a:ea typeface="+mn-ea"/>
              </a:rPr>
              <a:t>모델 설계에 따라</a:t>
            </a:r>
            <a:r>
              <a:rPr lang="en-US" altLang="ko-KR" sz="1000" b="1" dirty="0" smtClean="0">
                <a:latin typeface="+mn-ea"/>
                <a:ea typeface="+mn-ea"/>
              </a:rPr>
              <a:t>(</a:t>
            </a:r>
            <a:r>
              <a:rPr lang="ko-KR" altLang="en-US" sz="1000" b="1" dirty="0" smtClean="0">
                <a:latin typeface="+mn-ea"/>
                <a:ea typeface="+mn-ea"/>
              </a:rPr>
              <a:t>테이블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 bwMode="gray">
          <a:xfrm>
            <a:off x="6733894" y="2234331"/>
            <a:ext cx="1614810" cy="294569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300" b="1" dirty="0" smtClean="0">
                <a:latin typeface="+mn-ea"/>
                <a:ea typeface="+mn-ea"/>
              </a:rPr>
              <a:t>관리 기준에 </a:t>
            </a:r>
            <a:r>
              <a:rPr lang="ko-KR" altLang="en-US" sz="1300" b="1" dirty="0">
                <a:latin typeface="+mn-ea"/>
                <a:ea typeface="+mn-ea"/>
              </a:rPr>
              <a:t>따</a:t>
            </a:r>
            <a:r>
              <a:rPr lang="ko-KR" altLang="en-US" sz="1300" b="1" dirty="0" smtClean="0">
                <a:latin typeface="+mn-ea"/>
                <a:ea typeface="+mn-ea"/>
              </a:rPr>
              <a:t>라</a:t>
            </a:r>
            <a:endParaRPr lang="ko-KR" altLang="en-US" sz="1300" b="1" dirty="0">
              <a:latin typeface="+mn-ea"/>
              <a:ea typeface="+mn-ea"/>
            </a:endParaRPr>
          </a:p>
        </p:txBody>
      </p:sp>
      <p:cxnSp>
        <p:nvCxnSpPr>
          <p:cNvPr id="11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7197" y="2683498"/>
            <a:ext cx="638854" cy="3996000"/>
          </a:xfrm>
          <a:prstGeom prst="bentConnector3">
            <a:avLst>
              <a:gd name="adj1" fmla="val -35783"/>
            </a:avLst>
          </a:prstGeom>
          <a:ln w="31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1453" y="3763497"/>
            <a:ext cx="638854" cy="1836000"/>
          </a:xfrm>
          <a:prstGeom prst="bentConnector3">
            <a:avLst>
              <a:gd name="adj1" fmla="val -71566"/>
            </a:avLst>
          </a:prstGeom>
          <a:ln w="31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gray">
          <a:xfrm>
            <a:off x="1121207" y="5238632"/>
            <a:ext cx="1671553" cy="494624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300" b="1" dirty="0" smtClean="0">
                <a:solidFill>
                  <a:srgbClr val="C00000"/>
                </a:solidFill>
                <a:latin typeface="+mn-ea"/>
                <a:ea typeface="+mn-ea"/>
              </a:rPr>
              <a:t>컬럼은 표준을 준수하는가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  <a:t>?</a:t>
            </a:r>
            <a:endParaRPr lang="ko-KR" altLang="en-US" sz="13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18" name="TextBox 117"/>
          <p:cNvSpPr txBox="1"/>
          <p:nvPr/>
        </p:nvSpPr>
        <p:spPr bwMode="gray">
          <a:xfrm>
            <a:off x="3008784" y="5562668"/>
            <a:ext cx="2437596" cy="494624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300" b="1" dirty="0" smtClean="0">
                <a:solidFill>
                  <a:srgbClr val="C00000"/>
                </a:solidFill>
                <a:latin typeface="+mn-ea"/>
                <a:ea typeface="+mn-ea"/>
              </a:rPr>
              <a:t>모델 설계와 실제 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ko-KR" altLang="en-US" sz="1300" b="1" dirty="0" err="1" smtClean="0">
                <a:solidFill>
                  <a:srgbClr val="C00000"/>
                </a:solidFill>
                <a:latin typeface="+mn-ea"/>
                <a:ea typeface="+mn-ea"/>
              </a:rPr>
              <a:t>물리정보가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  <a:ea typeface="+mn-ea"/>
              </a:rPr>
              <a:t> 일치하는가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  <a:t>?</a:t>
            </a:r>
            <a:endParaRPr lang="ko-KR" altLang="en-US" sz="13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19" name="TextBox 118"/>
          <p:cNvSpPr txBox="1"/>
          <p:nvPr/>
        </p:nvSpPr>
        <p:spPr bwMode="gray">
          <a:xfrm>
            <a:off x="5349044" y="5562668"/>
            <a:ext cx="2211893" cy="494624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300" b="1" dirty="0" smtClean="0">
                <a:solidFill>
                  <a:srgbClr val="C00000"/>
                </a:solidFill>
                <a:latin typeface="+mn-ea"/>
                <a:ea typeface="+mn-ea"/>
              </a:rPr>
              <a:t>데이터오브젝트 內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ko-KR" altLang="en-US" sz="1300" b="1" dirty="0" err="1" smtClean="0">
                <a:solidFill>
                  <a:srgbClr val="C00000"/>
                </a:solidFill>
                <a:latin typeface="+mn-ea"/>
                <a:ea typeface="+mn-ea"/>
              </a:rPr>
              <a:t>오류값이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  <a:ea typeface="+mn-ea"/>
              </a:rPr>
              <a:t> 있는가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  <a:t>?</a:t>
            </a:r>
          </a:p>
        </p:txBody>
      </p:sp>
      <p:cxnSp>
        <p:nvCxnSpPr>
          <p:cNvPr id="120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19" idx="0"/>
            <a:endCxn id="96" idx="2"/>
          </p:cNvCxnSpPr>
          <p:nvPr/>
        </p:nvCxnSpPr>
        <p:spPr>
          <a:xfrm flipH="1" flipV="1">
            <a:off x="6454990" y="5106357"/>
            <a:ext cx="1" cy="456311"/>
          </a:xfrm>
          <a:prstGeom prst="straightConnector1">
            <a:avLst/>
          </a:prstGeom>
          <a:ln w="31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 bwMode="gray">
          <a:xfrm>
            <a:off x="7442440" y="5562668"/>
            <a:ext cx="2211893" cy="494624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300" b="1" dirty="0" smtClean="0">
                <a:solidFill>
                  <a:srgbClr val="C00000"/>
                </a:solidFill>
                <a:latin typeface="+mn-ea"/>
                <a:ea typeface="+mn-ea"/>
              </a:rPr>
              <a:t>불필요하게 보관중인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ko-KR" altLang="en-US" sz="1300" b="1" dirty="0" smtClean="0">
                <a:solidFill>
                  <a:srgbClr val="C00000"/>
                </a:solidFill>
                <a:latin typeface="+mn-ea"/>
                <a:ea typeface="+mn-ea"/>
              </a:rPr>
              <a:t>데이터가 있는가</a:t>
            </a:r>
            <a:r>
              <a:rPr lang="en-US" altLang="ko-KR" sz="1300" b="1" dirty="0" smtClean="0">
                <a:solidFill>
                  <a:srgbClr val="C00000"/>
                </a:solidFill>
                <a:latin typeface="+mn-ea"/>
                <a:ea typeface="+mn-ea"/>
              </a:rPr>
              <a:t>?</a:t>
            </a:r>
          </a:p>
        </p:txBody>
      </p:sp>
      <p:cxnSp>
        <p:nvCxnSpPr>
          <p:cNvPr id="12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21" idx="0"/>
            <a:endCxn id="93" idx="2"/>
          </p:cNvCxnSpPr>
          <p:nvPr/>
        </p:nvCxnSpPr>
        <p:spPr>
          <a:xfrm flipV="1">
            <a:off x="8548387" y="4362070"/>
            <a:ext cx="0" cy="1200598"/>
          </a:xfrm>
          <a:prstGeom prst="straightConnector1">
            <a:avLst/>
          </a:prstGeom>
          <a:ln w="31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1784648" y="3107786"/>
            <a:ext cx="576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+mn-ea"/>
              </a:rPr>
              <a:t>SMETA</a:t>
            </a:r>
            <a:endParaRPr kumimoji="0"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4087075" y="3107786"/>
            <a:ext cx="576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+mn-ea"/>
              </a:rPr>
              <a:t>SMETA</a:t>
            </a:r>
            <a:endParaRPr kumimoji="0"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6435182" y="4810036"/>
            <a:ext cx="576000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+mn-ea"/>
              </a:rPr>
              <a:t>SDQ</a:t>
            </a:r>
            <a:endParaRPr kumimoji="0"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554685" y="3934346"/>
            <a:ext cx="1404156" cy="324000"/>
          </a:xfrm>
          <a:prstGeom prst="roundRect">
            <a:avLst>
              <a:gd name="adj" fmla="val 0"/>
            </a:avLst>
          </a:prstGeom>
          <a:solidFill>
            <a:srgbClr val="0070C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b="1" spc="-40" dirty="0" smtClean="0">
                <a:solidFill>
                  <a:srgbClr val="0070C0"/>
                </a:solidFill>
                <a:latin typeface="+mn-ea"/>
              </a:rPr>
              <a:t>Catalog</a:t>
            </a:r>
            <a:endParaRPr lang="ko-KR" altLang="en-US" sz="1200" b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7751286" y="1381787"/>
            <a:ext cx="1594201" cy="673223"/>
          </a:xfrm>
          <a:prstGeom prst="roundRect">
            <a:avLst>
              <a:gd name="adj" fmla="val 9722"/>
            </a:avLst>
          </a:prstGeom>
          <a:solidFill>
            <a:srgbClr val="0070C0">
              <a:alpha val="8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300" b="1" spc="-40" dirty="0" err="1" smtClean="0">
                <a:solidFill>
                  <a:srgbClr val="0070C0"/>
                </a:solidFill>
                <a:latin typeface="+mn-ea"/>
              </a:rPr>
              <a:t>오너쉽</a:t>
            </a:r>
            <a:r>
              <a:rPr lang="ko-KR" altLang="en-US" sz="1300" b="1" spc="-40" dirty="0" smtClean="0">
                <a:solidFill>
                  <a:srgbClr val="0070C0"/>
                </a:solidFill>
                <a:latin typeface="+mn-ea"/>
              </a:rPr>
              <a:t> 관리</a:t>
            </a:r>
            <a:endParaRPr lang="ko-KR" altLang="en-US" sz="1300" b="1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3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91" idx="0"/>
            <a:endCxn id="133" idx="1"/>
          </p:cNvCxnSpPr>
          <p:nvPr/>
        </p:nvCxnSpPr>
        <p:spPr>
          <a:xfrm rot="5400000" flipH="1" flipV="1">
            <a:off x="6341898" y="1619873"/>
            <a:ext cx="1310862" cy="1507914"/>
          </a:xfrm>
          <a:prstGeom prst="bentConnector2">
            <a:avLst/>
          </a:prstGeom>
          <a:ln w="31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 bwMode="gray">
          <a:xfrm>
            <a:off x="5169501" y="1396650"/>
            <a:ext cx="2463921" cy="494624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sz="1300" b="1" dirty="0" smtClean="0">
                <a:latin typeface="+mn-ea"/>
                <a:ea typeface="+mn-ea"/>
              </a:rPr>
              <a:t>+ </a:t>
            </a:r>
            <a:r>
              <a:rPr lang="ko-KR" altLang="en-US" sz="1300" b="1" dirty="0" smtClean="0">
                <a:latin typeface="+mn-ea"/>
                <a:ea typeface="+mn-ea"/>
              </a:rPr>
              <a:t>메타정보 </a:t>
            </a:r>
            <a:r>
              <a:rPr lang="en-US" altLang="ko-KR" sz="1300" b="1" dirty="0" smtClean="0">
                <a:latin typeface="+mn-ea"/>
                <a:ea typeface="+mn-ea"/>
              </a:rPr>
              <a:t>(</a:t>
            </a:r>
            <a:r>
              <a:rPr lang="ko-KR" altLang="en-US" sz="1300" b="1" dirty="0" err="1" smtClean="0">
                <a:latin typeface="+mn-ea"/>
                <a:ea typeface="+mn-ea"/>
              </a:rPr>
              <a:t>생성자</a:t>
            </a:r>
            <a:r>
              <a:rPr lang="en-US" altLang="ko-KR" sz="1300" b="1" dirty="0" smtClean="0">
                <a:latin typeface="+mn-ea"/>
                <a:ea typeface="+mn-ea"/>
              </a:rPr>
              <a:t>, </a:t>
            </a:r>
            <a:r>
              <a:rPr lang="ko-KR" altLang="en-US" sz="1300" b="1" dirty="0" smtClean="0">
                <a:latin typeface="+mn-ea"/>
                <a:ea typeface="+mn-ea"/>
              </a:rPr>
              <a:t>관리자</a:t>
            </a:r>
            <a:r>
              <a:rPr lang="en-US" altLang="ko-KR" sz="1300" b="1" dirty="0" smtClean="0">
                <a:latin typeface="+mn-ea"/>
                <a:ea typeface="+mn-ea"/>
              </a:rPr>
              <a:t>, </a:t>
            </a:r>
            <a:r>
              <a:rPr lang="ko-KR" altLang="en-US" sz="1300" b="1" dirty="0" err="1" smtClean="0">
                <a:latin typeface="+mn-ea"/>
                <a:ea typeface="+mn-ea"/>
              </a:rPr>
              <a:t>주요정보</a:t>
            </a:r>
            <a:r>
              <a:rPr lang="ko-KR" altLang="en-US" sz="1300" b="1" dirty="0" smtClean="0">
                <a:latin typeface="+mn-ea"/>
                <a:ea typeface="+mn-ea"/>
              </a:rPr>
              <a:t> 등</a:t>
            </a:r>
            <a:r>
              <a:rPr lang="en-US" altLang="ko-KR" sz="1300" b="1" dirty="0" smtClean="0">
                <a:latin typeface="+mn-ea"/>
                <a:ea typeface="+mn-ea"/>
              </a:rPr>
              <a:t>)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38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085457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276912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19051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7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주요 프로세스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Ⅱ. </a:t>
            </a:r>
            <a:r>
              <a:rPr kumimoji="0" lang="ko-KR" altLang="en-US" sz="1050" b="0" spc="-60" dirty="0" err="1" smtClean="0">
                <a:latin typeface="+mj-ea"/>
                <a:ea typeface="+mj-ea"/>
                <a:cs typeface="+mn-cs"/>
              </a:rPr>
              <a:t>값품질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 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663A9F-43ED-4B0E-8F7C-CAE59EC6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97580"/>
              </p:ext>
            </p:extLst>
          </p:nvPr>
        </p:nvGraphicFramePr>
        <p:xfrm>
          <a:off x="338890" y="961746"/>
          <a:ext cx="9222623" cy="5369710"/>
        </p:xfrm>
        <a:graphic>
          <a:graphicData uri="http://schemas.openxmlformats.org/drawingml/2006/table">
            <a:tbl>
              <a:tblPr/>
              <a:tblGrid>
                <a:gridCol w="97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14">
                  <a:extLst>
                    <a:ext uri="{9D8B030D-6E8A-4147-A177-3AD203B41FA5}">
                      <a16:colId xmlns:a16="http://schemas.microsoft.com/office/drawing/2014/main" val="84571759"/>
                    </a:ext>
                  </a:extLst>
                </a:gridCol>
              </a:tblGrid>
              <a:tr h="1850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프로세스명</a:t>
                      </a:r>
                    </a:p>
                  </a:txBody>
                  <a:tcPr marL="72000" marR="3425" marT="34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AWS Data Lake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값품질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점검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조치 프로세스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2000" marR="3425" marT="34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12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품질관리 담당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fontAlgn="ctr" latinLnBrk="0"/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거버넌스팀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49349"/>
                  </a:ext>
                </a:extLst>
              </a:tr>
              <a:tr h="89709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데이터오브젝트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 담당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17749"/>
                  </a:ext>
                </a:extLst>
              </a:tr>
              <a:tr h="89709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분석 담당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09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원천데이터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정보시스템 </a:t>
                      </a:r>
                      <a:r>
                        <a:rPr lang="en-US" altLang="ko-KR" sz="11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38076"/>
                  </a:ext>
                </a:extLst>
              </a:tr>
            </a:tbl>
          </a:graphicData>
        </a:graphic>
      </p:graphicFrame>
      <p:sp>
        <p:nvSpPr>
          <p:cNvPr id="8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1613118" y="1448780"/>
            <a:ext cx="892753" cy="488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Data Lake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데이터 </a:t>
            </a:r>
            <a:r>
              <a:rPr lang="ko-KR" altLang="en-US" sz="800" spc="-40" dirty="0" err="1">
                <a:solidFill>
                  <a:prstClr val="black"/>
                </a:solidFill>
                <a:latin typeface="+mn-ea"/>
              </a:rPr>
              <a:t>값품질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점검 사안 발생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3F230-6310-4C05-BD1B-EF3C6C705998}"/>
              </a:ext>
            </a:extLst>
          </p:cNvPr>
          <p:cNvSpPr/>
          <p:nvPr/>
        </p:nvSpPr>
        <p:spPr>
          <a:xfrm>
            <a:off x="1358072" y="1623975"/>
            <a:ext cx="138544" cy="138234"/>
          </a:xfrm>
          <a:prstGeom prst="ellipse">
            <a:avLst/>
          </a:prstGeom>
          <a:noFill/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800" b="1" spc="-7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1496616" y="1693092"/>
            <a:ext cx="116502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059494" y="1937405"/>
            <a:ext cx="1" cy="3390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gray">
          <a:xfrm>
            <a:off x="2310558" y="1190032"/>
            <a:ext cx="1643696" cy="366383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latin typeface="+mn-ea"/>
                <a:ea typeface="+mn-ea"/>
              </a:rPr>
              <a:t>(</a:t>
            </a:r>
            <a:r>
              <a:rPr lang="ko-KR" altLang="en-US" sz="800" dirty="0" smtClean="0">
                <a:latin typeface="+mn-ea"/>
                <a:ea typeface="+mn-ea"/>
              </a:rPr>
              <a:t>정기</a:t>
            </a:r>
            <a:r>
              <a:rPr lang="en-US" altLang="ko-KR" sz="800" dirty="0" smtClean="0">
                <a:latin typeface="+mn-ea"/>
                <a:ea typeface="+mn-ea"/>
              </a:rPr>
              <a:t>)</a:t>
            </a:r>
            <a:r>
              <a:rPr lang="ko-KR" altLang="en-US" sz="800" dirty="0" err="1" smtClean="0">
                <a:latin typeface="+mn-ea"/>
                <a:ea typeface="+mn-ea"/>
              </a:rPr>
              <a:t>값품질</a:t>
            </a:r>
            <a:r>
              <a:rPr lang="ko-KR" altLang="en-US" sz="800" dirty="0" smtClean="0">
                <a:latin typeface="+mn-ea"/>
                <a:ea typeface="+mn-ea"/>
              </a:rPr>
              <a:t> 개선계획에 따라</a:t>
            </a:r>
            <a:endParaRPr lang="en-US" altLang="ko-KR" sz="800" dirty="0" smtClean="0">
              <a:latin typeface="+mn-ea"/>
              <a:ea typeface="+mn-ea"/>
            </a:endParaRP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latin typeface="+mn-ea"/>
                <a:ea typeface="+mn-ea"/>
              </a:rPr>
              <a:t>(</a:t>
            </a:r>
            <a:r>
              <a:rPr lang="ko-KR" altLang="en-US" sz="800" dirty="0" smtClean="0">
                <a:latin typeface="+mn-ea"/>
                <a:ea typeface="+mn-ea"/>
              </a:rPr>
              <a:t>수시</a:t>
            </a:r>
            <a:r>
              <a:rPr lang="en-US" altLang="ko-KR" sz="800" dirty="0" smtClean="0">
                <a:latin typeface="+mn-ea"/>
                <a:ea typeface="+mn-ea"/>
              </a:rPr>
              <a:t>)</a:t>
            </a:r>
            <a:r>
              <a:rPr lang="ko-KR" altLang="en-US" sz="800" dirty="0" err="1" smtClean="0">
                <a:latin typeface="+mn-ea"/>
                <a:ea typeface="+mn-ea"/>
              </a:rPr>
              <a:t>값오류</a:t>
            </a:r>
            <a:r>
              <a:rPr lang="ko-KR" altLang="en-US" sz="800" dirty="0" smtClean="0">
                <a:latin typeface="+mn-ea"/>
                <a:ea typeface="+mn-ea"/>
              </a:rPr>
              <a:t> 발견 시 등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1753494" y="2276415"/>
            <a:ext cx="612000" cy="21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점검작업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환경 설정 및 확인</a:t>
            </a:r>
          </a:p>
        </p:txBody>
      </p:sp>
      <p:sp>
        <p:nvSpPr>
          <p:cNvPr id="17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2577036" y="2276415"/>
            <a:ext cx="612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프로파일링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2577036" y="3485817"/>
            <a:ext cx="612000" cy="21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점검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대상항목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선정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365494" y="2636415"/>
            <a:ext cx="211542" cy="720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601072" y="4493689"/>
            <a:ext cx="612000" cy="11521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상세점검용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업무규칙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요건 정의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883036" y="2996415"/>
            <a:ext cx="0" cy="48940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3907072" y="3351416"/>
            <a:ext cx="0" cy="114227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411144" y="4493817"/>
            <a:ext cx="612000" cy="11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err="1">
                <a:solidFill>
                  <a:prstClr val="black"/>
                </a:solidFill>
                <a:latin typeface="+mn-ea"/>
              </a:rPr>
              <a:t>업무규칙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 점검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스크립트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작성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확인 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3439072" y="2860989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err="1" smtClean="0">
                <a:solidFill>
                  <a:prstClr val="black"/>
                </a:solidFill>
                <a:latin typeface="+mn-ea"/>
              </a:rPr>
              <a:t>상세점검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 필요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411144" y="2276415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값품질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점검 실행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36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 flipV="1">
            <a:off x="3189036" y="3106203"/>
            <a:ext cx="250036" cy="145961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22" idx="2"/>
            <a:endCxn id="31" idx="2"/>
          </p:cNvCxnSpPr>
          <p:nvPr/>
        </p:nvCxnSpPr>
        <p:spPr>
          <a:xfrm rot="16200000" flipH="1">
            <a:off x="4312108" y="5240781"/>
            <a:ext cx="12700" cy="810072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5239168" y="2276415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점검 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결과 분석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통보</a:t>
            </a:r>
          </a:p>
        </p:txBody>
      </p:sp>
      <p:cxnSp>
        <p:nvCxnSpPr>
          <p:cNvPr id="5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72" idx="0"/>
            <a:endCxn id="35" idx="2"/>
          </p:cNvCxnSpPr>
          <p:nvPr/>
        </p:nvCxnSpPr>
        <p:spPr>
          <a:xfrm flipV="1">
            <a:off x="4717144" y="2945516"/>
            <a:ext cx="0" cy="576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32" idx="0"/>
            <a:endCxn id="35" idx="1"/>
          </p:cNvCxnSpPr>
          <p:nvPr/>
        </p:nvCxnSpPr>
        <p:spPr>
          <a:xfrm rot="5400000" flipH="1" flipV="1">
            <a:off x="4034097" y="2483942"/>
            <a:ext cx="250023" cy="50407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>
            <a:off x="5023144" y="2610966"/>
            <a:ext cx="21602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5239168" y="4735203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점검결과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6139268" y="4824540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점검결과 오류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46" idx="2"/>
            <a:endCxn id="72" idx="0"/>
          </p:cNvCxnSpPr>
          <p:nvPr/>
        </p:nvCxnSpPr>
        <p:spPr>
          <a:xfrm>
            <a:off x="5545168" y="2945516"/>
            <a:ext cx="0" cy="17896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975472" y="3465004"/>
            <a:ext cx="612000" cy="11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중장기적 관점의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값품질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개선 계획 수립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>
            <a:off x="5851168" y="5069754"/>
            <a:ext cx="2881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6" idx="0"/>
            <a:endCxn id="106" idx="1"/>
          </p:cNvCxnSpPr>
          <p:nvPr/>
        </p:nvCxnSpPr>
        <p:spPr>
          <a:xfrm rot="5400000" flipH="1" flipV="1">
            <a:off x="6542311" y="4579511"/>
            <a:ext cx="309986" cy="18007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B701F5A7-1F49-4D66-A2C9-697A3A896746}"/>
              </a:ext>
            </a:extLst>
          </p:cNvPr>
          <p:cNvSpPr/>
          <p:nvPr/>
        </p:nvSpPr>
        <p:spPr>
          <a:xfrm>
            <a:off x="9379628" y="6093296"/>
            <a:ext cx="145880" cy="151738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9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6" idx="2"/>
            <a:endCxn id="98" idx="2"/>
          </p:cNvCxnSpPr>
          <p:nvPr/>
        </p:nvCxnSpPr>
        <p:spPr>
          <a:xfrm rot="16200000" flipH="1">
            <a:off x="7566349" y="4355886"/>
            <a:ext cx="854198" cy="277236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6787340" y="4269340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즉시 개선 가능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0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6" idx="0"/>
            <a:endCxn id="81" idx="1"/>
          </p:cNvCxnSpPr>
          <p:nvPr/>
        </p:nvCxnSpPr>
        <p:spPr>
          <a:xfrm rot="5400000" flipH="1" flipV="1">
            <a:off x="7501238" y="3795106"/>
            <a:ext cx="228336" cy="72013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8803564" y="4169653"/>
            <a:ext cx="612000" cy="11453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100" dirty="0" smtClean="0">
                <a:solidFill>
                  <a:prstClr val="black"/>
                </a:solidFill>
                <a:latin typeface="+mn-ea"/>
              </a:rPr>
              <a:t>데이터레이크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값품질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오류데이터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개선 조치</a:t>
            </a:r>
          </a:p>
        </p:txBody>
      </p:sp>
      <p:cxnSp>
        <p:nvCxnSpPr>
          <p:cNvPr id="120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6" idx="2"/>
            <a:endCxn id="74" idx="1"/>
          </p:cNvCxnSpPr>
          <p:nvPr/>
        </p:nvCxnSpPr>
        <p:spPr>
          <a:xfrm rot="16200000" flipH="1">
            <a:off x="7043043" y="4972064"/>
            <a:ext cx="534627" cy="11003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63" idx="0"/>
            <a:endCxn id="35" idx="0"/>
          </p:cNvCxnSpPr>
          <p:nvPr/>
        </p:nvCxnSpPr>
        <p:spPr>
          <a:xfrm rot="16200000" flipV="1">
            <a:off x="6913354" y="80205"/>
            <a:ext cx="12700" cy="4392420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 bwMode="gray">
          <a:xfrm>
            <a:off x="3859225" y="3376545"/>
            <a:ext cx="239467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 bwMode="gray">
          <a:xfrm>
            <a:off x="3848806" y="2610965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3" name="TextBox 152"/>
          <p:cNvSpPr txBox="1"/>
          <p:nvPr/>
        </p:nvSpPr>
        <p:spPr bwMode="gray">
          <a:xfrm>
            <a:off x="6577571" y="5358707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4" name="TextBox 153"/>
          <p:cNvSpPr txBox="1"/>
          <p:nvPr/>
        </p:nvSpPr>
        <p:spPr bwMode="gray">
          <a:xfrm>
            <a:off x="6577571" y="4605523"/>
            <a:ext cx="239466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5" name="TextBox 154"/>
          <p:cNvSpPr txBox="1"/>
          <p:nvPr/>
        </p:nvSpPr>
        <p:spPr bwMode="gray">
          <a:xfrm>
            <a:off x="7200035" y="4060840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6" name="TextBox 155"/>
          <p:cNvSpPr txBox="1"/>
          <p:nvPr/>
        </p:nvSpPr>
        <p:spPr bwMode="gray">
          <a:xfrm>
            <a:off x="7211658" y="4755686"/>
            <a:ext cx="239466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7" name="TextBox 156"/>
          <p:cNvSpPr txBox="1"/>
          <p:nvPr/>
        </p:nvSpPr>
        <p:spPr bwMode="gray">
          <a:xfrm>
            <a:off x="8675811" y="1855412"/>
            <a:ext cx="48953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800" dirty="0" smtClean="0">
                <a:latin typeface="+mn-ea"/>
                <a:ea typeface="+mn-ea"/>
              </a:rPr>
              <a:t>재점검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7169563" y="2643529"/>
            <a:ext cx="1309965" cy="472257"/>
            <a:chOff x="155386" y="2372113"/>
            <a:chExt cx="1309965" cy="472257"/>
          </a:xfrm>
        </p:grpSpPr>
        <p:pic>
          <p:nvPicPr>
            <p:cNvPr id="159" name="그래픽 5" descr="검사 목록 RTL">
              <a:extLst>
                <a:ext uri="{FF2B5EF4-FFF2-40B4-BE49-F238E27FC236}">
                  <a16:creationId xmlns:a16="http://schemas.microsoft.com/office/drawing/2014/main" id="{D6E92332-4211-4088-9E64-B358DE73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056369" y="2372113"/>
              <a:ext cx="408982" cy="408982"/>
            </a:xfrm>
            <a:prstGeom prst="rect">
              <a:avLst/>
            </a:prstGeom>
          </p:spPr>
        </p:pic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AAB84BE-FDC5-41E0-B92A-9B574E16CD5C}"/>
                </a:ext>
              </a:extLst>
            </p:cNvPr>
            <p:cNvSpPr/>
            <p:nvPr/>
          </p:nvSpPr>
          <p:spPr>
            <a:xfrm>
              <a:off x="155386" y="2419638"/>
              <a:ext cx="975310" cy="424732"/>
            </a:xfrm>
            <a:prstGeom prst="rect">
              <a:avLst/>
            </a:prstGeom>
          </p:spPr>
          <p:txBody>
            <a:bodyPr wrap="square" rIns="72000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altLang="ko-KR" sz="800" dirty="0" smtClean="0">
                  <a:latin typeface="+mn-ea"/>
                  <a:ea typeface="+mn-ea"/>
                </a:rPr>
                <a:t>Data Lake </a:t>
              </a:r>
              <a:br>
                <a:rPr lang="en-US" altLang="ko-KR" sz="800" dirty="0" smtClean="0">
                  <a:latin typeface="+mn-ea"/>
                  <a:ea typeface="+mn-ea"/>
                </a:rPr>
              </a:br>
              <a:r>
                <a:rPr lang="ko-KR" altLang="en-US" sz="800" dirty="0" smtClean="0">
                  <a:latin typeface="+mn-ea"/>
                  <a:ea typeface="+mn-ea"/>
                </a:rPr>
                <a:t>중장기 </a:t>
              </a:r>
              <a:r>
                <a:rPr lang="ko-KR" altLang="en-US" sz="800" dirty="0" err="1" smtClean="0">
                  <a:latin typeface="+mn-ea"/>
                  <a:ea typeface="+mn-ea"/>
                </a:rPr>
                <a:t>값품질</a:t>
              </a:r>
              <a:r>
                <a:rPr lang="ko-KR" altLang="en-US" sz="800" dirty="0" smtClean="0">
                  <a:latin typeface="+mn-ea"/>
                  <a:ea typeface="+mn-ea"/>
                </a:rPr>
                <a:t> 개선 계획</a:t>
              </a:r>
              <a:endParaRPr lang="en-US" altLang="ko-KR" sz="800" dirty="0">
                <a:latin typeface="+mn-ea"/>
                <a:ea typeface="+mn-ea"/>
              </a:endParaRPr>
            </a:p>
          </p:txBody>
        </p:sp>
      </p:grpSp>
      <p:cxnSp>
        <p:nvCxnSpPr>
          <p:cNvPr id="16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1" idx="0"/>
            <a:endCxn id="159" idx="2"/>
          </p:cNvCxnSpPr>
          <p:nvPr/>
        </p:nvCxnSpPr>
        <p:spPr>
          <a:xfrm flipH="1" flipV="1">
            <a:off x="8275037" y="3052511"/>
            <a:ext cx="6435" cy="41249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59" idx="0"/>
            <a:endCxn id="8" idx="3"/>
          </p:cNvCxnSpPr>
          <p:nvPr/>
        </p:nvCxnSpPr>
        <p:spPr>
          <a:xfrm rot="16200000" flipV="1">
            <a:off x="4915236" y="-716272"/>
            <a:ext cx="950436" cy="5769166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8803564" y="2276415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조치 이행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6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17" idx="0"/>
            <a:endCxn id="163" idx="2"/>
          </p:cNvCxnSpPr>
          <p:nvPr/>
        </p:nvCxnSpPr>
        <p:spPr>
          <a:xfrm flipV="1">
            <a:off x="9109564" y="2945516"/>
            <a:ext cx="0" cy="122413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 bwMode="gray">
          <a:xfrm>
            <a:off x="8096917" y="6156083"/>
            <a:ext cx="1218901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800" dirty="0" err="1" smtClean="0">
                <a:latin typeface="+mn-ea"/>
                <a:ea typeface="+mn-ea"/>
              </a:rPr>
              <a:t>값품질</a:t>
            </a:r>
            <a:r>
              <a:rPr lang="ko-KR" altLang="en-US" sz="800" dirty="0" smtClean="0">
                <a:latin typeface="+mn-ea"/>
                <a:ea typeface="+mn-ea"/>
              </a:rPr>
              <a:t> 점검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확인 완료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1808430" y="2327177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SDQ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2631972" y="2327177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SDQ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4466080" y="2309642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SDQ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5294104" y="2320294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SDQ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5294104" y="4771310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SDQ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2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411144" y="3521581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상세점검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스크립트 등록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4466080" y="3563864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SDQ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31" idx="0"/>
            <a:endCxn id="172" idx="2"/>
          </p:cNvCxnSpPr>
          <p:nvPr/>
        </p:nvCxnSpPr>
        <p:spPr>
          <a:xfrm flipV="1">
            <a:off x="4717144" y="4190682"/>
            <a:ext cx="0" cy="3031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7365372" y="5049180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100" dirty="0" err="1">
                <a:solidFill>
                  <a:prstClr val="black"/>
                </a:solidFill>
                <a:latin typeface="+mn-ea"/>
              </a:rPr>
              <a:t>원천데이터</a:t>
            </a:r>
            <a:r>
              <a:rPr lang="ko-KR" altLang="en-US" sz="800" spc="-100" dirty="0">
                <a:solidFill>
                  <a:prstClr val="black"/>
                </a:solidFill>
                <a:latin typeface="+mn-ea"/>
              </a:rPr>
              <a:t> 개선 필요</a:t>
            </a:r>
          </a:p>
        </p:txBody>
      </p:sp>
      <p:sp>
        <p:nvSpPr>
          <p:cNvPr id="78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8030606" y="5625244"/>
            <a:ext cx="612000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원천데이터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품질개선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4" idx="0"/>
            <a:endCxn id="117" idx="1"/>
          </p:cNvCxnSpPr>
          <p:nvPr/>
        </p:nvCxnSpPr>
        <p:spPr>
          <a:xfrm rot="5400000" flipH="1" flipV="1">
            <a:off x="8165033" y="4410649"/>
            <a:ext cx="306870" cy="970192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4" idx="2"/>
            <a:endCxn id="78" idx="1"/>
          </p:cNvCxnSpPr>
          <p:nvPr/>
        </p:nvCxnSpPr>
        <p:spPr>
          <a:xfrm rot="16200000" flipH="1">
            <a:off x="7772171" y="5600808"/>
            <a:ext cx="319637" cy="19723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 bwMode="gray">
          <a:xfrm>
            <a:off x="7782977" y="5511940"/>
            <a:ext cx="239466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gray">
          <a:xfrm>
            <a:off x="7773299" y="4865009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8" idx="3"/>
            <a:endCxn id="117" idx="2"/>
          </p:cNvCxnSpPr>
          <p:nvPr/>
        </p:nvCxnSpPr>
        <p:spPr>
          <a:xfrm flipV="1">
            <a:off x="8642606" y="5314966"/>
            <a:ext cx="466958" cy="54427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085457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718251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19051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기준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42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39479"/>
              </p:ext>
            </p:extLst>
          </p:nvPr>
        </p:nvGraphicFramePr>
        <p:xfrm>
          <a:off x="338082" y="903428"/>
          <a:ext cx="9211947" cy="5222640"/>
        </p:xfrm>
        <a:graphic>
          <a:graphicData uri="http://schemas.openxmlformats.org/drawingml/2006/table">
            <a:tbl>
              <a:tblPr/>
              <a:tblGrid>
                <a:gridCol w="60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015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086702840"/>
                    </a:ext>
                  </a:extLst>
                </a:gridCol>
                <a:gridCol w="2796829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설명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점검내용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오류예시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정합성 점검</a:t>
                      </a: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시간순서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일관성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시간순서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관계를 갖는 컬럼 간의 데이터 오류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도메인 컬럼 중에서 날짜의 선후관계가 명확히 정의된 컬럼의 데이터 오류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도메인 컬럼 중에서 날짜의 선후관계를 위배한 데이터</a:t>
                      </a:r>
                    </a:p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시작일시와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종료일시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시작일시가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종료일시보다 작은 데이터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선후관계 정확성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선후관계를 가지는 컬럼 간의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선후관계를 가지는 컬럼 간의 데이터 오류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특정 사건 발생 후 이후 사건이 발생할 수 있음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신청 내역이 없는 건이 승인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취소 내역에 존재하는 경우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085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논리관계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일관성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 간 논리적 일관성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 간 관계에 따른 특정 컬럼의 논리적 일관성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 간 관계에 따른 특정 컬럼의 논리적 일관성을 위배하는 데이터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가입여부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가입여부가 가입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(“Y”)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 경우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가입일시는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반드시 값이 존재해야 함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61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계산식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계산값이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정확하게 관리되고 있는지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원천데이터의 계산 등을 통해 저장되는 컬럼 값이 정확하게 관리 되고 있는지를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계산 값을 저장하는 컬럼 값과 원천데이터의 계산 값이 상이한 데이터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구매건수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구매금액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구매합계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구매건수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구매금액 값이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구매합계와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일치해야 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117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참조관계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참조하는 컬럼과 참조되는 컬럼 사이의 일관성을 유지해야 함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데이터의 중복 방지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일관성 확보 등을 위해 참조하는 컬럼과 참조되는 컬럼 사이의 일관성을 위배하는 데이터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테이블 간의 특정 컬럼 사이에 관계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 존재하는 경우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참조하는 부모 테이블에 존재하지 않는 값이 자식 테이블에는 존재하는 데이터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 테이블에 존재하는 회원만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교육신청이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가능한데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회원테이블에 존재하지 않는 회원이 교육신청자로 등록된 경우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기준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55391"/>
              </p:ext>
            </p:extLst>
          </p:nvPr>
        </p:nvGraphicFramePr>
        <p:xfrm>
          <a:off x="338082" y="903428"/>
          <a:ext cx="9211947" cy="5510640"/>
        </p:xfrm>
        <a:graphic>
          <a:graphicData uri="http://schemas.openxmlformats.org/drawingml/2006/table">
            <a:tbl>
              <a:tblPr/>
              <a:tblGrid>
                <a:gridCol w="60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015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086702840"/>
                    </a:ext>
                  </a:extLst>
                </a:gridCol>
                <a:gridCol w="2796829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설명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점검내용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오류예시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완결성 점검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글자깨짐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값에 깨진 글자 또는 완성된 한글이 아닌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정상적으로 완성되지 않은 한글 등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garbage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글자 포함여부 점검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섬영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호ㅇ기ㄹ도ㅇ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밖ㅣ여ㅇ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기대ㅇㅛㅇ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08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공백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값에 불필요한 공백과 특수문자가 입력된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값이 아닌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space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carriage return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 특수문자 포함여부 점검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‘ ‘, ‘   ‘, 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▣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849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필수값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데이터의 특성 상 반드시 입력되어야 하는 값은 누락 없이 제공되어야 함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필수컬럼이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등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필수입력값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누락 여부 점검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PK : null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03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중복데이터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두 개 이상 테이블</a:t>
                      </a:r>
                      <a:r>
                        <a:rPr lang="en-US" altLang="ko-KR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파일</a:t>
                      </a:r>
                      <a:r>
                        <a:rPr lang="en-US" altLang="ko-KR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존재 하는 동일한</a:t>
                      </a:r>
                      <a:r>
                        <a:rPr lang="en-US" altLang="ko-KR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</a:t>
                      </a:r>
                      <a:r>
                        <a:rPr lang="en-US" altLang="ko-KR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데이터의 값 일치 여부 측정</a:t>
                      </a:r>
                      <a:endParaRPr lang="ko-KR" altLang="en-US" sz="1000" b="0" i="0" u="none" strike="noStrike" kern="1200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값이 저장되어야 하는 </a:t>
                      </a:r>
                      <a:r>
                        <a:rPr lang="ko-KR" altLang="en-US" sz="1000" b="0" i="0" u="none" strike="noStrike" kern="1200" spc="-4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컬럼간</a:t>
                      </a:r>
                      <a:r>
                        <a:rPr lang="ko-KR" altLang="en-US" sz="1000" b="0" i="0" u="none" strike="noStrike" kern="1200" spc="-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불일치 여부 점검</a:t>
                      </a:r>
                      <a:endParaRPr lang="ko-KR" altLang="en-US" sz="1000" b="0" i="0" u="none" strike="noStrike" kern="1200" spc="-4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Table a : 8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월매출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1,000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↔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Table B 8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월매출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1,100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2517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점검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도메인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데이터값이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유효한 범위를 벗어나거나 형식이 표준을 위배한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데이터를 저장하는 컬럼 중에서 데이터 타입을 ’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문자’나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’숫자’ 타입으로 정의하여 사용하는 컬럼의 데이터 값이 유효한 범위를 벗어나는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월의 일자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(DD)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일로 저장된 경우나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4, 6, 9, 11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월의 일자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(DD)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31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일로 저장된 경우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날짜 값에 문자가 들어 있는 경우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11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11/20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 도메인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번호생성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규칙을 위배한 경우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정해진 규칙 등에 따라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관리되는‘번호’도메인의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데이터를 관리하는 컬럼 중에서 데이터 값이 해당 규칙을 위배하여 저장된 데이터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사업자등록번호는 숫자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자리로 구성되어야 하나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9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자리로 등록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739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 도메인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컬럼의 저장된 값이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유효값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값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범위를 벗어나는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○○여부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○○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유무 등 분류 도메인 컬럼의 저장된 값이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유효값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값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범위를 벗어나는 값의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YN’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한글명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이‘여부’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유무’ 등으로 끝나는 경우 저장되는 값은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{‘Y’,‘N’}, {‘0’,‘1’}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 사전에 정의된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 값만 가져야 하나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그 이외의 값이 존재하는 경우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기준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29512"/>
              </p:ext>
            </p:extLst>
          </p:nvPr>
        </p:nvGraphicFramePr>
        <p:xfrm>
          <a:off x="338082" y="903428"/>
          <a:ext cx="9211947" cy="3630840"/>
        </p:xfrm>
        <a:graphic>
          <a:graphicData uri="http://schemas.openxmlformats.org/drawingml/2006/table">
            <a:tbl>
              <a:tblPr/>
              <a:tblGrid>
                <a:gridCol w="60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015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086702840"/>
                    </a:ext>
                  </a:extLst>
                </a:gridCol>
                <a:gridCol w="2796829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설명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점검내용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오류예시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600"/>
                        </a:spcAft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점검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 도메인</a:t>
                      </a:r>
                      <a:endParaRPr lang="ko-KR" altLang="en-US" sz="105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표준으로 정의한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이외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의미의 데이터가 표준으로 정의한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코드값으로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일관되게 적용하고 있지 못한 코드 컬럼의 데이터 오류를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 테이블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공통코드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개별코드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참조하는 컬럼이 코드 테이블에 정의하지 않은 코드 값을 저장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50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 도메인</a:t>
                      </a:r>
                      <a:endParaRPr lang="ko-KR" altLang="en-US" sz="105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 데이터 이외 문자가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입력되어있는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컬럼의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저장된‘금액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도메인’컬럼의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값이 유효한 범위를 벗어나는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금액의 단위가 혼재되어 있거나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 값의 범위를 벗어나는 데이터</a:t>
                      </a:r>
                    </a:p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음수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(-)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값이 나올 수 없는 경우에도 불구하고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음수값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존재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도메인</a:t>
                      </a:r>
                      <a:endParaRPr lang="ko-KR" altLang="en-US" sz="105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데이터 이외 문자가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입력되어있는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컬럼의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숫자로 저장된 ‘수량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도메인’컬럼의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값이 유효한 범위를 벗어나는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건수’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횟수’ 등과 같이 숫자로 저장되는 데이터 값의 단위가 혼재 되어 있거나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 값의 범위를 벗어나는 데이터</a:t>
                      </a:r>
                    </a:p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음수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(-)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값이 나올 수 없는 경우에도 불구하고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음수값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존재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율 도메인</a:t>
                      </a:r>
                      <a:endParaRPr lang="ko-KR" altLang="en-US" sz="105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율 데이터 이외 문자가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입력되어있는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컬럼의 데이터 오류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저장된‘율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도메인’컬럼의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값이 유효한 범위를 벗어나는 오류를 측정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진척률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수익률’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증가율’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이자율’ 등과 같이 숫자로 저장되는 데이터 값의 단위가 혼재되어 있거나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 값의 범위를 벗어나는 데이터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주요 오류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45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89964"/>
              </p:ext>
            </p:extLst>
          </p:nvPr>
        </p:nvGraphicFramePr>
        <p:xfrm>
          <a:off x="349568" y="903428"/>
          <a:ext cx="9211944" cy="2453572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허용값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컬럼에 허용된 값 외의 다른 값이나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존재하는 오류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1902292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“사용여부” 컬럼에 허용된 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Y”, “N”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 외에 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1”, “2”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존재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허용 값 이외의 값들이 생성되지 않도록 오류 예방 기능을 강화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기존 오류 데이터의 정제 실시 후 주기적인 품질 점검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1759"/>
              </p:ext>
            </p:extLst>
          </p:nvPr>
        </p:nvGraphicFramePr>
        <p:xfrm>
          <a:off x="482096" y="1952836"/>
          <a:ext cx="5226988" cy="1346400"/>
        </p:xfrm>
        <a:graphic>
          <a:graphicData uri="http://schemas.openxmlformats.org/drawingml/2006/table">
            <a:tbl>
              <a:tblPr/>
              <a:tblGrid>
                <a:gridCol w="1306747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4209794802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허용값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컬럼값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사용여부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“Y” , “N”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1,693,711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115,577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739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58,867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8,211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7,967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23516"/>
              </p:ext>
            </p:extLst>
          </p:nvPr>
        </p:nvGraphicFramePr>
        <p:xfrm>
          <a:off x="349568" y="3753036"/>
          <a:ext cx="9211944" cy="2453572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유효값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컬럼에 유효한 값의 범위를 벗어나는 값이 존재하는 오류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1902292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너비” 컬럼에 유효한 값의 범위를 벗어난 값이 존재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허용하는 최대값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(Max),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최소값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(Min)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을 점검하는 기능 추가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허용범위를 벗어나는 데이터를 점검하여 정제 실시 및 주기적인 품질 점검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47233"/>
              </p:ext>
            </p:extLst>
          </p:nvPr>
        </p:nvGraphicFramePr>
        <p:xfrm>
          <a:off x="482096" y="4797152"/>
          <a:ext cx="5226988" cy="897600"/>
        </p:xfrm>
        <a:graphic>
          <a:graphicData uri="http://schemas.openxmlformats.org/drawingml/2006/table">
            <a:tbl>
              <a:tblPr/>
              <a:tblGrid>
                <a:gridCol w="1306747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4209794802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허용값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컬럼값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너비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Max: 999.99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Min:   0.02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0.02 ~ 999.99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2,879,430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 &lt; 0.02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 &gt; 999.99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주요 오류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46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99029"/>
              </p:ext>
            </p:extLst>
          </p:nvPr>
        </p:nvGraphicFramePr>
        <p:xfrm>
          <a:off x="349568" y="903428"/>
          <a:ext cx="9211944" cy="3101636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시간순서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선행업무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일자가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후행업무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일자 보다 늦은 날짜로 입력된 오류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2478356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행사” 테이블의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시작일자가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만료일자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보다 늦은 값이 존재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등록” 테이블의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신청일자가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등록일자 보다 늦은 값이 존재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 담당자 교육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시간순서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일관성 확보를 위한 응용 기능 개선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오류적발을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위한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업무규칙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정의 및 지속적 모니터링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63415"/>
              </p:ext>
            </p:extLst>
          </p:nvPr>
        </p:nvGraphicFramePr>
        <p:xfrm>
          <a:off x="482096" y="1844824"/>
          <a:ext cx="5226988" cy="840000"/>
        </p:xfrm>
        <a:graphic>
          <a:graphicData uri="http://schemas.openxmlformats.org/drawingml/2006/table">
            <a:tbl>
              <a:tblPr/>
              <a:tblGrid>
                <a:gridCol w="1306747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시작일자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만료일자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XXX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20221201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20221101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20211001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20210901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20230105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20230102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31569"/>
              </p:ext>
            </p:extLst>
          </p:nvPr>
        </p:nvGraphicFramePr>
        <p:xfrm>
          <a:off x="349568" y="4221088"/>
          <a:ext cx="9211944" cy="2160240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값 </a:t>
                      </a:r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생성규칙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생성규칙이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존재하는 컬럼에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생성규칙에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위배되는 값이 존재하는 오류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1536960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자격증번호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컬럼에 포함될 수 없는 문자가 존재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생성규칙이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존재하는 컬럼의 경우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생성된 값의 검증 기능을 추가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 데이터 정제 및 상시 오류 점검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93811"/>
              </p:ext>
            </p:extLst>
          </p:nvPr>
        </p:nvGraphicFramePr>
        <p:xfrm>
          <a:off x="482096" y="5265204"/>
          <a:ext cx="5226988" cy="897600"/>
        </p:xfrm>
        <a:graphic>
          <a:graphicData uri="http://schemas.openxmlformats.org/drawingml/2006/table">
            <a:tbl>
              <a:tblPr/>
              <a:tblGrid>
                <a:gridCol w="1306747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4209794802"/>
                    </a:ext>
                  </a:extLst>
                </a:gridCol>
                <a:gridCol w="2613494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컬럼값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너비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Max: 999.99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Min:   0.02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#### - #### - ####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#A## - #### - ####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 – 13## - ####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1967"/>
              </p:ext>
            </p:extLst>
          </p:nvPr>
        </p:nvGraphicFramePr>
        <p:xfrm>
          <a:off x="482096" y="3068960"/>
          <a:ext cx="5226988" cy="840000"/>
        </p:xfrm>
        <a:graphic>
          <a:graphicData uri="http://schemas.openxmlformats.org/drawingml/2006/table">
            <a:tbl>
              <a:tblPr/>
              <a:tblGrid>
                <a:gridCol w="1306747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XXX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20220408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20220328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20220212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20220204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20210705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20210625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주요 오류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47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59814"/>
              </p:ext>
            </p:extLst>
          </p:nvPr>
        </p:nvGraphicFramePr>
        <p:xfrm>
          <a:off x="349568" y="903428"/>
          <a:ext cx="9211944" cy="1877508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한글깨짐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한글이 입력되는 컬럼에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한글깨짐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값이 존재하는 오류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1326228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주문자명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컬럼에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한글깨짐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값이 존재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 데이터를 등록하거나 생산하는 담당자에 대한 품질 교육 실시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 데이터 정제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점검기능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70643"/>
              </p:ext>
            </p:extLst>
          </p:nvPr>
        </p:nvGraphicFramePr>
        <p:xfrm>
          <a:off x="482096" y="1844824"/>
          <a:ext cx="5226988" cy="840000"/>
        </p:xfrm>
        <a:graphic>
          <a:graphicData uri="http://schemas.openxmlformats.org/drawingml/2006/table">
            <a:tbl>
              <a:tblPr/>
              <a:tblGrid>
                <a:gridCol w="1306747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306747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613494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 값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XXX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주문자명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호ㅇ기ㄹ도ㅇ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814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밖ㅣ여ㅇ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9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기대ㅇㅛㅇ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75650"/>
              </p:ext>
            </p:extLst>
          </p:nvPr>
        </p:nvGraphicFramePr>
        <p:xfrm>
          <a:off x="349568" y="2888940"/>
          <a:ext cx="9211944" cy="3492388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코드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정의된 코드 값이 아니거나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코드관리가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값이 존재하는 오류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2941108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자격증번호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 컬럼에 포함될 수 없는 문자가 존재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정의된 코드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값를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사용하지 않고 다른 코드를 사용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코드화 하지 않고 사용 중인 컬럼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유효코드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재 확인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응용프로그램에서 직접 코드 여부 확인 등 오류 발생원인 분석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신규코드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발생 시 시스템에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등혹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후 사용토록 프로세스 확립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코드화 되지 않은 데이터 발생 등에 대한 정기적인 모니터링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 코드에 대한 정제 실시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42229"/>
              </p:ext>
            </p:extLst>
          </p:nvPr>
        </p:nvGraphicFramePr>
        <p:xfrm>
          <a:off x="482096" y="3789040"/>
          <a:ext cx="5226987" cy="601200"/>
        </p:xfrm>
        <a:graphic>
          <a:graphicData uri="http://schemas.openxmlformats.org/drawingml/2006/table">
            <a:tbl>
              <a:tblPr/>
              <a:tblGrid>
                <a:gridCol w="1158536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2326122">
                  <a:extLst>
                    <a:ext uri="{9D8B030D-6E8A-4147-A177-3AD203B41FA5}">
                      <a16:colId xmlns:a16="http://schemas.microsoft.com/office/drawing/2014/main" val="4209794802"/>
                    </a:ext>
                  </a:extLst>
                </a:gridCol>
                <a:gridCol w="1742329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코드정의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오류코드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기업형태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대기업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2(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중견기업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3(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중소기업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4(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개인사업자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5(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간이사업자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‘A’, ‘0’, ‘8’, ‘9’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60644"/>
              </p:ext>
            </p:extLst>
          </p:nvPr>
        </p:nvGraphicFramePr>
        <p:xfrm>
          <a:off x="482096" y="4797152"/>
          <a:ext cx="5226987" cy="448800"/>
        </p:xfrm>
        <a:graphic>
          <a:graphicData uri="http://schemas.openxmlformats.org/drawingml/2006/table">
            <a:tbl>
              <a:tblPr/>
              <a:tblGrid>
                <a:gridCol w="1158536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2326122">
                  <a:extLst>
                    <a:ext uri="{9D8B030D-6E8A-4147-A177-3AD203B41FA5}">
                      <a16:colId xmlns:a16="http://schemas.microsoft.com/office/drawing/2014/main" val="4209794802"/>
                    </a:ext>
                  </a:extLst>
                </a:gridCol>
                <a:gridCol w="1742329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코드정의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실제사용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코드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품목분류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음료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2(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스낵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3(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빙과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4(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주류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‘soda’, ‘snack’, ‘ice’, ‘drink’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299"/>
              </p:ext>
            </p:extLst>
          </p:nvPr>
        </p:nvGraphicFramePr>
        <p:xfrm>
          <a:off x="482096" y="5806298"/>
          <a:ext cx="5226987" cy="448800"/>
        </p:xfrm>
        <a:graphic>
          <a:graphicData uri="http://schemas.openxmlformats.org/drawingml/2006/table">
            <a:tbl>
              <a:tblPr/>
              <a:tblGrid>
                <a:gridCol w="939308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939308">
                  <a:extLst>
                    <a:ext uri="{9D8B030D-6E8A-4147-A177-3AD203B41FA5}">
                      <a16:colId xmlns:a16="http://schemas.microsoft.com/office/drawing/2014/main" val="4209794802"/>
                    </a:ext>
                  </a:extLst>
                </a:gridCol>
                <a:gridCol w="3348371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22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코드내용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등록상태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취소결정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권리변동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무효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직권말소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기각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기간만료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주요 오류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(4/4)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48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38491"/>
              </p:ext>
            </p:extLst>
          </p:nvPr>
        </p:nvGraphicFramePr>
        <p:xfrm>
          <a:off x="349568" y="903428"/>
          <a:ext cx="9211944" cy="5369888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필수 값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필수로 입력되어야 하는 컬럼 값에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존재하는 오류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2409304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입력 항목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값의 누락이 존재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필수 값 등록을 위한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모델구조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개선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(Null → Not Null)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필수 값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등록화면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검증기능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개선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 등록된 데이터의 실태조사를 통한 자료 입력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오류적발을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위한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업무규칙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정의 및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입력담당자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교육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지속적인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오류데이터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모니터링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2409304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조건에 따른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필수입력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항목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값의 누락이 존재</a:t>
                      </a:r>
                    </a:p>
                    <a:p>
                      <a:pPr marL="0" indent="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→ 행사 종료 후 판매결과보고서가 등록되어야 하나 미등록 됨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업무처리규정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상태코드가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종료’인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경우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결과보고서’가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등록되어야한다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따른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오류점검을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위한 응용프로그램 오류 개선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오류적발을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위한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업무규칙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정의 및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입력담당자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교육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지속적인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오류데이터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모니터링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131509"/>
                  </a:ext>
                </a:extLst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47123"/>
              </p:ext>
            </p:extLst>
          </p:nvPr>
        </p:nvGraphicFramePr>
        <p:xfrm>
          <a:off x="482096" y="1817929"/>
          <a:ext cx="5226990" cy="1680000"/>
        </p:xfrm>
        <a:graphic>
          <a:graphicData uri="http://schemas.openxmlformats.org/drawingml/2006/table">
            <a:tbl>
              <a:tblPr/>
              <a:tblGrid>
                <a:gridCol w="1045398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985346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1098123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098123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누락건수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오류율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구매자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55,735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67.40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65,215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78.87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55,735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67.40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판매자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9,846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11.90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8835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회사명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11,993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14.50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37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20,670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25.00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97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회사명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20,670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25.00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108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0285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4555"/>
              </p:ext>
            </p:extLst>
          </p:nvPr>
        </p:nvGraphicFramePr>
        <p:xfrm>
          <a:off x="482096" y="4473256"/>
          <a:ext cx="5226990" cy="1548030"/>
        </p:xfrm>
        <a:graphic>
          <a:graphicData uri="http://schemas.openxmlformats.org/drawingml/2006/table">
            <a:tbl>
              <a:tblPr/>
              <a:tblGrid>
                <a:gridCol w="331228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723886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787498">
                  <a:extLst>
                    <a:ext uri="{9D8B030D-6E8A-4147-A177-3AD203B41FA5}">
                      <a16:colId xmlns:a16="http://schemas.microsoft.com/office/drawing/2014/main" val="243977542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68221501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25800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No,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행사명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시작일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종료일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상태코드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보고서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2020.01.01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2020.01.31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□□□□매출결산보고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.doc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2021.02.01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2021.02.27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2022.01.01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2022.01.31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2023.01.01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2023.01.31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883541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2023.02.01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2023.02.28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예정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4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28894"/>
              </p:ext>
            </p:extLst>
          </p:nvPr>
        </p:nvGraphicFramePr>
        <p:xfrm>
          <a:off x="334591" y="1772816"/>
          <a:ext cx="9226922" cy="4355589"/>
        </p:xfrm>
        <a:graphic>
          <a:graphicData uri="http://schemas.openxmlformats.org/drawingml/2006/table">
            <a:tbl>
              <a:tblPr/>
              <a:tblGrid>
                <a:gridCol w="461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3461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As-Is (~1Q23)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To-Be (2Q23~)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709">
                <a:tc>
                  <a:txBody>
                    <a:bodyPr/>
                    <a:lstStyle/>
                    <a:p>
                      <a:pPr algn="ctr" fontAlgn="ctr" latinLnBrk="0"/>
                      <a:endParaRPr lang="ko-KR" altLang="en-US" sz="12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[Backup]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표준메타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관리 적용 계획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Ⅰ.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표준 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gray">
          <a:xfrm>
            <a:off x="344488" y="800100"/>
            <a:ext cx="9217025" cy="64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2Q23 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SMETA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통하여 </a:t>
            </a: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Data Glue Catalog, Amazon Athena 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REDSHIFT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표준 메타</a:t>
            </a:r>
            <a:r>
              <a:rPr kumimoji="0" lang="en-US" altLang="ko-KR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400" b="1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관리 예정</a:t>
            </a:r>
            <a:endParaRPr kumimoji="0" lang="en-US" altLang="ko-KR" sz="14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97173" y="2476889"/>
            <a:ext cx="1656000" cy="2032231"/>
            <a:chOff x="3584847" y="2795902"/>
            <a:chExt cx="1019183" cy="1030059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7" y="2795902"/>
              <a:ext cx="1019183" cy="103005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1100" spc="-40" dirty="0" smtClean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16500" y="2832400"/>
              <a:ext cx="354498" cy="1094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1100" b="1" dirty="0" smtClean="0">
                  <a:solidFill>
                    <a:schemeClr val="bg1"/>
                  </a:solidFill>
                  <a:latin typeface="+mn-ea"/>
                </a:rPr>
                <a:t>SMETA</a:t>
              </a:r>
              <a:endParaRPr kumimoji="0"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그래픽 2" descr="점검 목록">
            <a:extLst>
              <a:ext uri="{FF2B5EF4-FFF2-40B4-BE49-F238E27FC236}">
                <a16:creationId xmlns:a16="http://schemas.microsoft.com/office/drawing/2014/main" id="{D18F0416-FBAA-4E0E-A971-70BE8C60C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581" y="2986625"/>
            <a:ext cx="468000" cy="468000"/>
          </a:xfrm>
          <a:prstGeom prst="rect">
            <a:avLst/>
          </a:prstGeom>
        </p:spPr>
      </p:pic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770289" y="2204864"/>
            <a:ext cx="1692000" cy="139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100" b="1" spc="-40" dirty="0" smtClean="0">
                <a:solidFill>
                  <a:prstClr val="black"/>
                </a:solidFill>
                <a:latin typeface="+mn-ea"/>
              </a:rPr>
              <a:t>S3</a:t>
            </a:r>
            <a:endParaRPr lang="ko-KR" altLang="en-US" sz="1100" b="1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768329" y="3748981"/>
            <a:ext cx="1692000" cy="10838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100" b="1" spc="-40" dirty="0" smtClean="0">
                <a:solidFill>
                  <a:prstClr val="black"/>
                </a:solidFill>
                <a:latin typeface="+mn-ea"/>
              </a:rPr>
              <a:t>REDSHIFT</a:t>
            </a:r>
            <a:endParaRPr lang="ko-KR" altLang="en-US" sz="1100" b="1" spc="-4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00" y="2276872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00" y="3817615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9">
            <a:extLst>
              <a:ext uri="{FF2B5EF4-FFF2-40B4-BE49-F238E27FC236}">
                <a16:creationId xmlns:a16="http://schemas.microsoft.com/office/drawing/2014/main" id="{ABBD8B24-1955-BB4E-A133-A8D4E7C6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04" y="317701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04" y="26989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8192500" y="2761892"/>
            <a:ext cx="955243" cy="270056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>
                <a:latin typeface="+mn-ea"/>
                <a:ea typeface="+mn-ea"/>
              </a:rPr>
              <a:t>Amazon Athena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8192500" y="3219761"/>
            <a:ext cx="1297004" cy="270056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AWS Glue Data Catalog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pic>
        <p:nvPicPr>
          <p:cNvPr id="33" name="Graphic 29">
            <a:extLst>
              <a:ext uri="{FF2B5EF4-FFF2-40B4-BE49-F238E27FC236}">
                <a16:creationId xmlns:a16="http://schemas.microsoft.com/office/drawing/2014/main" id="{9B4391C9-B69A-6E45-B01C-34171B9B021A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64" y="4330500"/>
            <a:ext cx="360000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8192500" y="4378131"/>
            <a:ext cx="862910" cy="270056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Table A, B, C…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5565228" y="2960948"/>
            <a:ext cx="910039" cy="51935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Data Dictionary</a:t>
            </a:r>
            <a:br>
              <a:rPr lang="en-US" altLang="ko-KR" sz="900" spc="-70" dirty="0" smtClean="0">
                <a:latin typeface="+mn-ea"/>
                <a:ea typeface="+mn-ea"/>
              </a:rPr>
            </a:br>
            <a:r>
              <a:rPr lang="en-US" altLang="ko-KR" sz="900" spc="-70" dirty="0" smtClean="0">
                <a:latin typeface="+mn-ea"/>
                <a:ea typeface="+mn-ea"/>
              </a:rPr>
              <a:t>(</a:t>
            </a:r>
            <a:r>
              <a:rPr lang="ko-KR" altLang="en-US" sz="900" spc="-70" dirty="0" err="1" smtClean="0">
                <a:latin typeface="+mn-ea"/>
                <a:ea typeface="+mn-ea"/>
              </a:rPr>
              <a:t>표준단어</a:t>
            </a:r>
            <a:r>
              <a:rPr lang="en-US" altLang="ko-KR" sz="900" spc="-70" dirty="0" smtClean="0">
                <a:latin typeface="+mn-ea"/>
                <a:ea typeface="+mn-ea"/>
              </a:rPr>
              <a:t>, </a:t>
            </a:r>
            <a:br>
              <a:rPr lang="en-US" altLang="ko-KR" sz="900" spc="-70" dirty="0" smtClean="0">
                <a:latin typeface="+mn-ea"/>
                <a:ea typeface="+mn-ea"/>
              </a:rPr>
            </a:br>
            <a:r>
              <a:rPr lang="ko-KR" altLang="en-US" sz="900" spc="-70" dirty="0" smtClean="0">
                <a:latin typeface="+mn-ea"/>
                <a:ea typeface="+mn-ea"/>
              </a:rPr>
              <a:t>도메인</a:t>
            </a:r>
            <a:r>
              <a:rPr lang="en-US" altLang="ko-KR" sz="900" spc="-70" dirty="0" smtClean="0">
                <a:latin typeface="+mn-ea"/>
                <a:ea typeface="+mn-ea"/>
              </a:rPr>
              <a:t>, </a:t>
            </a:r>
            <a:r>
              <a:rPr lang="ko-KR" altLang="en-US" sz="900" spc="-70" dirty="0" smtClean="0">
                <a:latin typeface="+mn-ea"/>
                <a:ea typeface="+mn-ea"/>
              </a:rPr>
              <a:t>용어</a:t>
            </a:r>
            <a:r>
              <a:rPr lang="en-US" altLang="ko-KR" sz="900" spc="-70" dirty="0" smtClean="0">
                <a:latin typeface="+mn-ea"/>
                <a:ea typeface="+mn-ea"/>
              </a:rPr>
              <a:t>)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pic>
        <p:nvPicPr>
          <p:cNvPr id="38" name="그래픽 32" descr="네트워크 다이어그램">
            <a:extLst>
              <a:ext uri="{FF2B5EF4-FFF2-40B4-BE49-F238E27FC236}">
                <a16:creationId xmlns:a16="http://schemas.microsoft.com/office/drawing/2014/main" id="{11240078-4F7B-4593-A97A-177AAE3A1C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6200000">
            <a:off x="5158581" y="3933108"/>
            <a:ext cx="468000" cy="468000"/>
          </a:xfrm>
          <a:prstGeom prst="rect">
            <a:avLst/>
          </a:prstGeom>
        </p:spPr>
      </p:pic>
      <p:cxnSp>
        <p:nvCxnSpPr>
          <p:cNvPr id="4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</p:cNvCxnSpPr>
          <p:nvPr/>
        </p:nvCxnSpPr>
        <p:spPr>
          <a:xfrm>
            <a:off x="5944647" y="3429056"/>
            <a:ext cx="0" cy="504000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5611955" y="3944107"/>
            <a:ext cx="911322" cy="4460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900" spc="-70" dirty="0" smtClean="0">
                <a:latin typeface="+mn-ea"/>
                <a:ea typeface="+mn-ea"/>
              </a:rPr>
              <a:t>논리</a:t>
            </a:r>
            <a:r>
              <a:rPr lang="en-US" altLang="ko-KR" sz="900" spc="-70" dirty="0" smtClean="0">
                <a:latin typeface="+mn-ea"/>
                <a:ea typeface="+mn-ea"/>
              </a:rPr>
              <a:t>/</a:t>
            </a:r>
            <a:r>
              <a:rPr lang="ko-KR" altLang="en-US" sz="900" spc="-70" dirty="0" err="1" smtClean="0">
                <a:latin typeface="+mn-ea"/>
                <a:ea typeface="+mn-ea"/>
              </a:rPr>
              <a:t>물리모델</a:t>
            </a:r>
            <a:endParaRPr lang="en-US" altLang="ko-KR" sz="900" spc="-70" dirty="0" smtClean="0">
              <a:latin typeface="+mn-ea"/>
              <a:ea typeface="+mn-ea"/>
            </a:endParaRPr>
          </a:p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DDL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cxnSp>
        <p:nvCxnSpPr>
          <p:cNvPr id="50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005156" y="2878920"/>
            <a:ext cx="863348" cy="71182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005156" y="3357012"/>
            <a:ext cx="863348" cy="2957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>
            <a:off x="7005156" y="3688736"/>
            <a:ext cx="863308" cy="82176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97175" y="4977172"/>
            <a:ext cx="4363154" cy="1008000"/>
          </a:xfrm>
          <a:prstGeom prst="roundRect">
            <a:avLst>
              <a:gd name="adj" fmla="val 5923"/>
            </a:avLst>
          </a:prstGeom>
          <a:solidFill>
            <a:srgbClr val="0070C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23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년 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분기 中 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SMETA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S3, REDSHIFT 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間 표준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모델 참조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비교 기능 개발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·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적용 예정</a:t>
            </a:r>
            <a:endParaRPr lang="en-US" altLang="ko-KR" sz="1100" b="1" spc="-40" dirty="0" smtClean="0">
              <a:solidFill>
                <a:srgbClr val="0070C0"/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SMETA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를 통한 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S3, REDSHIFT 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카탈로그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테이블의 표준 메타</a:t>
            </a:r>
            <a:r>
              <a:rPr lang="en-US" altLang="ko-KR" sz="1100" b="1" spc="-40" dirty="0" smtClean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100" b="1" spc="-40" dirty="0" smtClean="0">
                <a:solidFill>
                  <a:srgbClr val="0070C0"/>
                </a:solidFill>
                <a:latin typeface="+mn-ea"/>
              </a:rPr>
              <a:t>구조 연동 관리 가능</a:t>
            </a:r>
            <a:endParaRPr lang="ko-KR" altLang="en-US" sz="1100" b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44488" y="4977172"/>
            <a:ext cx="4363154" cy="1008000"/>
          </a:xfrm>
          <a:prstGeom prst="roundRect">
            <a:avLst>
              <a:gd name="adj" fmla="val 5923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08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23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</a:t>
            </a: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월末 현재</a:t>
            </a: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SMETA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</a:t>
            </a: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S3, REDSHIFT 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표준</a:t>
            </a: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모델 참조 기능 부재</a:t>
            </a:r>
            <a:endParaRPr lang="en-US" altLang="ko-KR" sz="1100" spc="-4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SMETA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ko-KR" altLang="en-US" sz="1100" spc="-4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표준사전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및 논리</a:t>
            </a: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물리 모델과 </a:t>
            </a:r>
            <a:r>
              <a:rPr lang="en-US" altLang="ko-KR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S3, REDSHIFT</a:t>
            </a:r>
            <a:r>
              <a:rPr lang="ko-KR" altLang="en-US" sz="11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카탈로그 정보를 수기 확인하는 한계</a:t>
            </a:r>
            <a:endParaRPr lang="ko-KR" altLang="en-US" sz="1100" spc="-4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42626" y="2478269"/>
            <a:ext cx="1656000" cy="2032231"/>
            <a:chOff x="3584848" y="2795902"/>
            <a:chExt cx="1019182" cy="1030059"/>
          </a:xfrm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1019182" cy="103005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1100" spc="-40" dirty="0" smtClean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16500" y="2832400"/>
              <a:ext cx="354498" cy="1094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1100" b="1" dirty="0" smtClean="0">
                  <a:solidFill>
                    <a:schemeClr val="bg1"/>
                  </a:solidFill>
                  <a:latin typeface="+mn-ea"/>
                </a:rPr>
                <a:t>SMETA</a:t>
              </a:r>
              <a:endParaRPr kumimoji="0"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66" name="그래픽 2" descr="점검 목록">
            <a:extLst>
              <a:ext uri="{FF2B5EF4-FFF2-40B4-BE49-F238E27FC236}">
                <a16:creationId xmlns:a16="http://schemas.microsoft.com/office/drawing/2014/main" id="{D18F0416-FBAA-4E0E-A971-70BE8C60C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25" y="2988005"/>
            <a:ext cx="468000" cy="468000"/>
          </a:xfrm>
          <a:prstGeom prst="rect">
            <a:avLst/>
          </a:prstGeom>
        </p:spPr>
      </p:pic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115733" y="2206244"/>
            <a:ext cx="1692000" cy="139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100" b="1" spc="-40" dirty="0" smtClean="0">
                <a:solidFill>
                  <a:prstClr val="black"/>
                </a:solidFill>
                <a:latin typeface="+mn-ea"/>
              </a:rPr>
              <a:t>S3</a:t>
            </a:r>
            <a:endParaRPr lang="ko-KR" altLang="en-US" sz="1100" b="1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113773" y="3750361"/>
            <a:ext cx="1692000" cy="10838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08000" rIns="36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100" b="1" spc="-40" dirty="0" smtClean="0">
                <a:solidFill>
                  <a:prstClr val="black"/>
                </a:solidFill>
                <a:latin typeface="+mn-ea"/>
              </a:rPr>
              <a:t>REDSHIFT</a:t>
            </a:r>
            <a:endParaRPr lang="ko-KR" altLang="en-US" sz="1100" b="1" spc="-4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044" y="2278252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044" y="3818995"/>
            <a:ext cx="324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9">
            <a:extLst>
              <a:ext uri="{FF2B5EF4-FFF2-40B4-BE49-F238E27FC236}">
                <a16:creationId xmlns:a16="http://schemas.microsoft.com/office/drawing/2014/main" id="{ABBD8B24-1955-BB4E-A133-A8D4E7C6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48" y="317839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48" y="27003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3537944" y="2763272"/>
            <a:ext cx="955243" cy="270056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>
                <a:latin typeface="+mn-ea"/>
                <a:ea typeface="+mn-ea"/>
              </a:rPr>
              <a:t>Amazon Athena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3537944" y="3221141"/>
            <a:ext cx="1297004" cy="270056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AWS Glue Data Catalog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pic>
        <p:nvPicPr>
          <p:cNvPr id="75" name="Graphic 29">
            <a:extLst>
              <a:ext uri="{FF2B5EF4-FFF2-40B4-BE49-F238E27FC236}">
                <a16:creationId xmlns:a16="http://schemas.microsoft.com/office/drawing/2014/main" id="{9B4391C9-B69A-6E45-B01C-34171B9B021A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08" y="4331880"/>
            <a:ext cx="360000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3537944" y="4379511"/>
            <a:ext cx="862910" cy="270056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Table A, B, C…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910672" y="2962328"/>
            <a:ext cx="910039" cy="51935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Data Dictionary</a:t>
            </a:r>
            <a:br>
              <a:rPr lang="en-US" altLang="ko-KR" sz="900" spc="-70" dirty="0" smtClean="0">
                <a:latin typeface="+mn-ea"/>
                <a:ea typeface="+mn-ea"/>
              </a:rPr>
            </a:br>
            <a:r>
              <a:rPr lang="en-US" altLang="ko-KR" sz="900" spc="-70" dirty="0" smtClean="0">
                <a:latin typeface="+mn-ea"/>
                <a:ea typeface="+mn-ea"/>
              </a:rPr>
              <a:t>(</a:t>
            </a:r>
            <a:r>
              <a:rPr lang="ko-KR" altLang="en-US" sz="900" spc="-70" dirty="0" err="1" smtClean="0">
                <a:latin typeface="+mn-ea"/>
                <a:ea typeface="+mn-ea"/>
              </a:rPr>
              <a:t>표준단어</a:t>
            </a:r>
            <a:r>
              <a:rPr lang="en-US" altLang="ko-KR" sz="900" spc="-70" dirty="0" smtClean="0">
                <a:latin typeface="+mn-ea"/>
                <a:ea typeface="+mn-ea"/>
              </a:rPr>
              <a:t>, </a:t>
            </a:r>
            <a:br>
              <a:rPr lang="en-US" altLang="ko-KR" sz="900" spc="-70" dirty="0" smtClean="0">
                <a:latin typeface="+mn-ea"/>
                <a:ea typeface="+mn-ea"/>
              </a:rPr>
            </a:br>
            <a:r>
              <a:rPr lang="ko-KR" altLang="en-US" sz="900" spc="-70" dirty="0" smtClean="0">
                <a:latin typeface="+mn-ea"/>
                <a:ea typeface="+mn-ea"/>
              </a:rPr>
              <a:t>도메인</a:t>
            </a:r>
            <a:r>
              <a:rPr lang="en-US" altLang="ko-KR" sz="900" spc="-70" dirty="0" smtClean="0">
                <a:latin typeface="+mn-ea"/>
                <a:ea typeface="+mn-ea"/>
              </a:rPr>
              <a:t>, </a:t>
            </a:r>
            <a:r>
              <a:rPr lang="ko-KR" altLang="en-US" sz="900" spc="-70" dirty="0" smtClean="0">
                <a:latin typeface="+mn-ea"/>
                <a:ea typeface="+mn-ea"/>
              </a:rPr>
              <a:t>용어</a:t>
            </a:r>
            <a:r>
              <a:rPr lang="en-US" altLang="ko-KR" sz="900" spc="-70" dirty="0" smtClean="0">
                <a:latin typeface="+mn-ea"/>
                <a:ea typeface="+mn-ea"/>
              </a:rPr>
              <a:t>)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pic>
        <p:nvPicPr>
          <p:cNvPr id="78" name="그래픽 32" descr="네트워크 다이어그램">
            <a:extLst>
              <a:ext uri="{FF2B5EF4-FFF2-40B4-BE49-F238E27FC236}">
                <a16:creationId xmlns:a16="http://schemas.microsoft.com/office/drawing/2014/main" id="{11240078-4F7B-4593-A97A-177AAE3A1C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6200000">
            <a:off x="504025" y="3934488"/>
            <a:ext cx="468000" cy="468000"/>
          </a:xfrm>
          <a:prstGeom prst="rect">
            <a:avLst/>
          </a:prstGeom>
        </p:spPr>
      </p:pic>
      <p:cxnSp>
        <p:nvCxnSpPr>
          <p:cNvPr id="80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</p:cNvCxnSpPr>
          <p:nvPr/>
        </p:nvCxnSpPr>
        <p:spPr>
          <a:xfrm>
            <a:off x="1290091" y="3430436"/>
            <a:ext cx="0" cy="504000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AAB84BE-FDC5-41E0-B92A-9B574E16CD5C}"/>
              </a:ext>
            </a:extLst>
          </p:cNvPr>
          <p:cNvSpPr/>
          <p:nvPr/>
        </p:nvSpPr>
        <p:spPr>
          <a:xfrm>
            <a:off x="957399" y="3945487"/>
            <a:ext cx="911322" cy="4460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72000" rIns="72000" bIns="72000">
            <a:spAutoFit/>
          </a:bodyPr>
          <a:lstStyle/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900" spc="-70" dirty="0" smtClean="0">
                <a:latin typeface="+mn-ea"/>
                <a:ea typeface="+mn-ea"/>
              </a:rPr>
              <a:t>논리</a:t>
            </a:r>
            <a:r>
              <a:rPr lang="en-US" altLang="ko-KR" sz="900" spc="-70" dirty="0" smtClean="0">
                <a:latin typeface="+mn-ea"/>
                <a:ea typeface="+mn-ea"/>
              </a:rPr>
              <a:t>/</a:t>
            </a:r>
            <a:r>
              <a:rPr lang="ko-KR" altLang="en-US" sz="900" spc="-70" dirty="0" err="1" smtClean="0">
                <a:latin typeface="+mn-ea"/>
                <a:ea typeface="+mn-ea"/>
              </a:rPr>
              <a:t>물리모델</a:t>
            </a:r>
            <a:endParaRPr lang="en-US" altLang="ko-KR" sz="900" spc="-70" dirty="0" smtClean="0">
              <a:latin typeface="+mn-ea"/>
              <a:ea typeface="+mn-ea"/>
            </a:endParaRPr>
          </a:p>
          <a:p>
            <a:pPr marL="88900" indent="-88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900" spc="-70" dirty="0" smtClean="0">
                <a:latin typeface="+mn-ea"/>
                <a:ea typeface="+mn-ea"/>
              </a:rPr>
              <a:t>DDL</a:t>
            </a:r>
            <a:endParaRPr lang="en-US" altLang="ko-KR" sz="900" spc="-70" dirty="0">
              <a:latin typeface="+mn-ea"/>
              <a:ea typeface="+mn-ea"/>
            </a:endParaRPr>
          </a:p>
        </p:txBody>
      </p:sp>
      <p:cxnSp>
        <p:nvCxnSpPr>
          <p:cNvPr id="8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2343686" y="2880300"/>
            <a:ext cx="870262" cy="71770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2343686" y="3358392"/>
            <a:ext cx="870262" cy="29294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99" idx="3"/>
            <a:endCxn id="75" idx="1"/>
          </p:cNvCxnSpPr>
          <p:nvPr/>
        </p:nvCxnSpPr>
        <p:spPr>
          <a:xfrm>
            <a:off x="2343686" y="3688736"/>
            <a:ext cx="870222" cy="82314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2359425" y="4456551"/>
            <a:ext cx="763173" cy="19831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675103" y="4284237"/>
            <a:ext cx="973641" cy="529106"/>
            <a:chOff x="1590435" y="4228794"/>
            <a:chExt cx="973641" cy="529106"/>
          </a:xfrm>
        </p:grpSpPr>
        <p:pic>
          <p:nvPicPr>
            <p:cNvPr id="116" name="그래픽 46" descr="프로그래머">
              <a:extLst>
                <a:ext uri="{FF2B5EF4-FFF2-40B4-BE49-F238E27FC236}">
                  <a16:creationId xmlns:a16="http://schemas.microsoft.com/office/drawing/2014/main" id="{E615E045-2593-4A57-9935-6936BF79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930129" y="4228794"/>
              <a:ext cx="344628" cy="344628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 bwMode="gray">
            <a:xfrm>
              <a:off x="1590435" y="4540275"/>
              <a:ext cx="973641" cy="21762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00"/>
                </a:spcBef>
              </a:pPr>
              <a:r>
                <a:rPr lang="ko-KR" altLang="en-US" sz="800" dirty="0" smtClean="0">
                  <a:latin typeface="+mn-ea"/>
                  <a:ea typeface="+mn-ea"/>
                </a:rPr>
                <a:t>담당자 직접 확인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 bwMode="gray">
          <a:xfrm>
            <a:off x="6504790" y="3030007"/>
            <a:ext cx="869447" cy="366383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b="1" dirty="0" smtClean="0">
                <a:solidFill>
                  <a:srgbClr val="0070C0"/>
                </a:solidFill>
                <a:latin typeface="+mn-ea"/>
                <a:ea typeface="+mn-ea"/>
              </a:rPr>
              <a:t>SMETA</a:t>
            </a:r>
            <a:r>
              <a:rPr lang="ko-KR" altLang="en-US" sz="800" b="1" dirty="0" smtClean="0">
                <a:solidFill>
                  <a:srgbClr val="0070C0"/>
                </a:solidFill>
                <a:latin typeface="+mn-ea"/>
                <a:ea typeface="+mn-ea"/>
              </a:rPr>
              <a:t>를 통한</a:t>
            </a:r>
            <a:endParaRPr lang="en-US" altLang="ko-KR" sz="8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800" b="1" dirty="0" smtClean="0">
                <a:solidFill>
                  <a:srgbClr val="0070C0"/>
                </a:solidFill>
                <a:latin typeface="+mn-ea"/>
                <a:ea typeface="+mn-ea"/>
              </a:rPr>
              <a:t>연동 관리</a:t>
            </a:r>
            <a:endParaRPr lang="ko-KR" altLang="en-US" sz="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40" name="그래픽 116" descr="톱니바퀴">
            <a:extLst>
              <a:ext uri="{FF2B5EF4-FFF2-40B4-BE49-F238E27FC236}">
                <a16:creationId xmlns:a16="http://schemas.microsoft.com/office/drawing/2014/main" id="{3B304AEB-6984-4D69-B0FA-2F3006CC2A8C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357156" y="3364736"/>
            <a:ext cx="648000" cy="64800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99" name="그래픽 116" descr="톱니바퀴">
            <a:extLst>
              <a:ext uri="{FF2B5EF4-FFF2-40B4-BE49-F238E27FC236}">
                <a16:creationId xmlns:a16="http://schemas.microsoft.com/office/drawing/2014/main" id="{3B304AEB-6984-4D69-B0FA-2F3006CC2A8C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695686" y="3364736"/>
            <a:ext cx="648000" cy="648000"/>
          </a:xfrm>
          <a:prstGeom prst="rect">
            <a:avLst/>
          </a:prstGeom>
        </p:spPr>
      </p:pic>
      <p:pic>
        <p:nvPicPr>
          <p:cNvPr id="90" name="그래픽 59" descr="닫기">
            <a:extLst>
              <a:ext uri="{FF2B5EF4-FFF2-40B4-BE49-F238E27FC236}">
                <a16:creationId xmlns:a16="http://schemas.microsoft.com/office/drawing/2014/main" id="{82917D7F-9825-4845-9E84-D43E3171D7A7}"/>
              </a:ext>
            </a:extLst>
          </p:cNvPr>
          <p:cNvPicPr>
            <a:picLocks noChangeAspect="1"/>
          </p:cNvPicPr>
          <p:nvPr/>
        </p:nvPicPr>
        <p:blipFill>
          <a:blip r:embed="rId1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928740" y="3356992"/>
            <a:ext cx="684000" cy="684000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 bwMode="gray">
          <a:xfrm>
            <a:off x="7050563" y="4143201"/>
            <a:ext cx="593730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b="1" smtClean="0">
                <a:solidFill>
                  <a:srgbClr val="0070C0"/>
                </a:solidFill>
                <a:latin typeface="+mn-ea"/>
                <a:ea typeface="+mn-ea"/>
              </a:rPr>
              <a:t>DDL</a:t>
            </a:r>
            <a:r>
              <a:rPr lang="ko-KR" altLang="en-US" sz="800" b="1" dirty="0" smtClean="0">
                <a:solidFill>
                  <a:srgbClr val="0070C0"/>
                </a:solidFill>
                <a:latin typeface="+mn-ea"/>
                <a:ea typeface="+mn-ea"/>
              </a:rPr>
              <a:t>생성</a:t>
            </a:r>
            <a:endParaRPr lang="ko-KR" altLang="en-US" sz="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61" name="TextBox 160"/>
          <p:cNvSpPr txBox="1"/>
          <p:nvPr/>
        </p:nvSpPr>
        <p:spPr bwMode="gray">
          <a:xfrm>
            <a:off x="1028564" y="2480183"/>
            <a:ext cx="975245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800" spc="-100" dirty="0" smtClean="0">
                <a:latin typeface="+mn-ea"/>
                <a:ea typeface="+mn-ea"/>
              </a:rPr>
              <a:t>내부 </a:t>
            </a:r>
            <a:r>
              <a:rPr lang="ko-KR" altLang="en-US" sz="800" spc="-100" dirty="0" err="1" smtClean="0">
                <a:latin typeface="+mn-ea"/>
                <a:ea typeface="+mn-ea"/>
              </a:rPr>
              <a:t>표준사전</a:t>
            </a:r>
            <a:r>
              <a:rPr lang="en-US" altLang="ko-KR" sz="800" spc="-100" dirty="0" smtClean="0">
                <a:latin typeface="+mn-ea"/>
                <a:ea typeface="+mn-ea"/>
              </a:rPr>
              <a:t>/</a:t>
            </a:r>
            <a:r>
              <a:rPr lang="ko-KR" altLang="en-US" sz="800" spc="-100" dirty="0" smtClean="0">
                <a:latin typeface="+mn-ea"/>
                <a:ea typeface="+mn-ea"/>
              </a:rPr>
              <a:t>모델 </a:t>
            </a:r>
            <a:r>
              <a:rPr lang="en-US" altLang="ko-KR" sz="800" spc="-100" dirty="0" smtClean="0">
                <a:latin typeface="+mn-ea"/>
                <a:ea typeface="+mn-ea"/>
              </a:rPr>
              <a:t/>
            </a:r>
            <a:br>
              <a:rPr lang="en-US" altLang="ko-KR" sz="800" spc="-100" dirty="0" smtClean="0">
                <a:latin typeface="+mn-ea"/>
                <a:ea typeface="+mn-ea"/>
              </a:rPr>
            </a:br>
            <a:r>
              <a:rPr lang="ko-KR" altLang="en-US" sz="800" spc="-100" dirty="0" smtClean="0">
                <a:latin typeface="+mn-ea"/>
                <a:ea typeface="+mn-ea"/>
              </a:rPr>
              <a:t>관리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62" name="TextBox 161"/>
          <p:cNvSpPr txBox="1"/>
          <p:nvPr/>
        </p:nvSpPr>
        <p:spPr bwMode="gray">
          <a:xfrm>
            <a:off x="5673080" y="2467359"/>
            <a:ext cx="1138430" cy="366383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sz="800" b="1" spc="-70" dirty="0" smtClean="0">
                <a:solidFill>
                  <a:srgbClr val="0070C0"/>
                </a:solidFill>
                <a:latin typeface="+mn-ea"/>
                <a:ea typeface="+mn-ea"/>
              </a:rPr>
              <a:t>S3, REDSHIFT</a:t>
            </a:r>
            <a:r>
              <a:rPr lang="ko-KR" altLang="en-US" sz="800" b="1" spc="-70" dirty="0" smtClean="0">
                <a:solidFill>
                  <a:srgbClr val="0070C0"/>
                </a:solidFill>
                <a:latin typeface="+mn-ea"/>
                <a:ea typeface="+mn-ea"/>
              </a:rPr>
              <a:t>와 연동된</a:t>
            </a:r>
            <a:endParaRPr lang="en-US" altLang="ko-KR" sz="800" b="1" spc="-7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800" b="1" spc="-70" dirty="0" err="1" smtClean="0">
                <a:solidFill>
                  <a:srgbClr val="0070C0"/>
                </a:solidFill>
                <a:latin typeface="+mn-ea"/>
                <a:ea typeface="+mn-ea"/>
              </a:rPr>
              <a:t>표준사전</a:t>
            </a:r>
            <a:r>
              <a:rPr lang="en-US" altLang="ko-KR" sz="800" b="1" spc="-70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800" b="1" spc="-70" dirty="0" smtClean="0">
                <a:solidFill>
                  <a:srgbClr val="0070C0"/>
                </a:solidFill>
                <a:latin typeface="+mn-ea"/>
                <a:ea typeface="+mn-ea"/>
              </a:rPr>
              <a:t>모델 관리</a:t>
            </a:r>
            <a:endParaRPr lang="ko-KR" altLang="en-US" sz="800" b="1" spc="-7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3.3.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값품질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평가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49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31650"/>
              </p:ext>
            </p:extLst>
          </p:nvPr>
        </p:nvGraphicFramePr>
        <p:xfrm>
          <a:off x="338082" y="903428"/>
          <a:ext cx="9211948" cy="5333884"/>
        </p:xfrm>
        <a:graphic>
          <a:graphicData uri="http://schemas.openxmlformats.org/drawingml/2006/table">
            <a:tbl>
              <a:tblPr/>
              <a:tblGrid>
                <a:gridCol w="364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138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평가기준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점검결과 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24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지표정의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점검결과 내역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컬럼별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점검기준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품질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(%)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=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오류데이터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건수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 /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점검대상 전체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데이터건수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** X 100</a:t>
                      </a:r>
                    </a:p>
                    <a:p>
                      <a:pPr marL="304800" marR="0" lvl="0" indent="-304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5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04800" marR="0" lvl="0" indent="-304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*) </a:t>
                      </a:r>
                      <a:r>
                        <a:rPr kumimoji="0" lang="ko-KR" altLang="en-US" sz="9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진당대상</a:t>
                      </a:r>
                      <a:r>
                        <a:rPr kumimoji="0" lang="en-US" altLang="ko-KR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 </a:t>
                      </a:r>
                      <a:r>
                        <a:rPr kumimoji="0" lang="ko-KR" altLang="en-US" sz="9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품질점검을</a:t>
                      </a:r>
                      <a:r>
                        <a:rPr kumimoji="0" lang="ko-KR" altLang="en-US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수행한 전체 데이터 중 오류가 발견된 건수</a:t>
                      </a:r>
                      <a:endParaRPr kumimoji="0" lang="en-US" altLang="ko-KR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04800" marR="0" lvl="0" indent="-304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**) </a:t>
                      </a:r>
                      <a:r>
                        <a:rPr kumimoji="0" lang="ko-KR" altLang="en-US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점검대상</a:t>
                      </a:r>
                      <a:r>
                        <a:rPr kumimoji="0" lang="en-US" altLang="ko-KR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 </a:t>
                      </a:r>
                      <a:r>
                        <a:rPr kumimoji="0" lang="ko-KR" altLang="en-US" sz="9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품질점검을</a:t>
                      </a:r>
                      <a:r>
                        <a:rPr kumimoji="0" lang="ko-KR" altLang="en-US" sz="9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수행한 전체 데이터 건수</a:t>
                      </a:r>
                      <a:endParaRPr kumimoji="0" lang="en-US" altLang="ko-KR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□ 참고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값품질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관리 수준 사례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 데이터 건수 대비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오류값이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포함되지 않은 정상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비율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한국데이터산업진흥원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6" y="1268761"/>
            <a:ext cx="3403084" cy="39604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00" y="3717032"/>
            <a:ext cx="3926780" cy="237221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77964"/>
              </p:ext>
            </p:extLst>
          </p:nvPr>
        </p:nvGraphicFramePr>
        <p:xfrm>
          <a:off x="594819" y="3897052"/>
          <a:ext cx="3278061" cy="706555"/>
        </p:xfrm>
        <a:graphic>
          <a:graphicData uri="http://schemas.openxmlformats.org/drawingml/2006/table">
            <a:tbl>
              <a:tblPr/>
              <a:tblGrid>
                <a:gridCol w="1092687">
                  <a:extLst>
                    <a:ext uri="{9D8B030D-6E8A-4147-A177-3AD203B41FA5}">
                      <a16:colId xmlns:a16="http://schemas.microsoft.com/office/drawing/2014/main" val="813123921"/>
                    </a:ext>
                  </a:extLst>
                </a:gridCol>
                <a:gridCol w="1092687">
                  <a:extLst>
                    <a:ext uri="{9D8B030D-6E8A-4147-A177-3AD203B41FA5}">
                      <a16:colId xmlns:a16="http://schemas.microsoft.com/office/drawing/2014/main" val="4053745508"/>
                    </a:ext>
                  </a:extLst>
                </a:gridCol>
                <a:gridCol w="1092687">
                  <a:extLst>
                    <a:ext uri="{9D8B030D-6E8A-4147-A177-3AD203B41FA5}">
                      <a16:colId xmlns:a16="http://schemas.microsoft.com/office/drawing/2014/main" val="266537250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Silver Class</a:t>
                      </a:r>
                      <a:endParaRPr lang="ko-KR" altLang="en-US" sz="1000" b="1" kern="0" spc="0" baseline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Gold Class</a:t>
                      </a:r>
                      <a:endParaRPr lang="ko-KR" altLang="en-US" sz="1000" b="1" kern="0" spc="0" baseline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Platinum Class</a:t>
                      </a:r>
                      <a:endParaRPr lang="ko-KR" altLang="en-US" sz="1000" b="1" kern="0" spc="0" baseline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57866"/>
                  </a:ext>
                </a:extLst>
              </a:tr>
              <a:tr h="4269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40" baseline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정합률</a:t>
                      </a:r>
                      <a:r>
                        <a:rPr lang="ko-KR" altLang="en-US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99.51%</a:t>
                      </a:r>
                      <a:r>
                        <a:rPr lang="ko-KR" altLang="en-US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1000" kern="0" spc="-40" baseline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40" baseline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정합률</a:t>
                      </a:r>
                      <a:r>
                        <a:rPr lang="ko-KR" altLang="en-US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97.7%</a:t>
                      </a:r>
                      <a:r>
                        <a:rPr lang="ko-KR" altLang="en-US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1000" kern="0" spc="-40" baseline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40" baseline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정합률</a:t>
                      </a:r>
                      <a:r>
                        <a:rPr lang="ko-KR" altLang="en-US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99.97% </a:t>
                      </a:r>
                      <a:r>
                        <a:rPr lang="ko-KR" altLang="en-US" sz="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이상</a:t>
                      </a:r>
                      <a:endParaRPr lang="ko-KR" altLang="en-US" sz="1000" kern="0" spc="-40" baseline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6000" marR="3600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4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528900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1844824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19051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관리 개요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(1/2)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51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Ⅲ. </a:t>
            </a:r>
            <a:r>
              <a:rPr kumimoji="0" lang="ko-KR" altLang="en-US" sz="1050" b="0" spc="-60" dirty="0" err="1" smtClean="0">
                <a:latin typeface="+mj-ea"/>
                <a:ea typeface="+mj-ea"/>
                <a:cs typeface="+mn-cs"/>
              </a:rPr>
              <a:t>구조품질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00140"/>
              </p:ext>
            </p:extLst>
          </p:nvPr>
        </p:nvGraphicFramePr>
        <p:xfrm>
          <a:off x="344488" y="978351"/>
          <a:ext cx="9211944" cy="513276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구조품질</a:t>
                      </a:r>
                      <a: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 목적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리테일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레이크 데이터 신뢰성을 바탕으로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활용성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확보를 위해 정보의 내용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값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뿐 아니라 정보 구성과 관련된 속성 및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속성간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관계를 규정하는 데이터 구조 품질 제고를 목적으로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설계서와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물리테이블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간 정합성을 점검</a:t>
                      </a:r>
                      <a:endParaRPr lang="ko-KR" altLang="en-US" sz="1100" b="0" i="0" u="none" strike="noStrike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구조품질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관련 원칙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내에 수집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적재되어 있는 데이터에 대한 데이터모델의 지속적 구조 안정성 확보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운영〮관리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효율 증대를 목적으로 데이터 구조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논리데이터모델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물리데이터모델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를 관리함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리테일의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구조관리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대상은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內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파일과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Amazon Redshift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RDB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를 활용하기 위한 논리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물리모델을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대상으로 함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내에 있는 논리데이터모델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물리데이터모델 관리 책임은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구조관리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있음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</a:t>
                      </a:r>
                      <a:r>
                        <a:rPr kumimoji="0" lang="ko-KR" altLang="en-US" sz="1100" b="0" i="0" u="none" strike="noStrike" kern="1200" cap="none" spc="-4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-4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운영〮관리</a:t>
                      </a: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하고 있는 </a:t>
                      </a:r>
                      <a:r>
                        <a:rPr kumimoji="0" lang="en-US" altLang="ko-KR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-4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內 데이터오브젝트에 대한 변경관리 업무를 수행함</a:t>
                      </a:r>
                      <a:endParaRPr kumimoji="0" lang="en-US" altLang="ko-KR" sz="1100" b="0" i="0" u="none" strike="noStrike" kern="1200" cap="none" spc="-4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구조관리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개별 데이터의 데이터구조산출물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논리데이터모델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물리데이터모델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 변경되었을 경우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통해 메타관리시스템에 즉각 반영될 수 있도록 관리해야 함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관리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협의체」는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구조관리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상정한 데이터 주요 안건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주제영역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대한 내용을 검토하고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내용을 승인함 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업로드되어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있는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데이터의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데이터구조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변경과 관련된 사안이 발생되었을 경우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변경 내용을 논리데이터모델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물리데이터모델에 반영하고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그 결과에 대하여 메타데이터관리시스템에 등록함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물리데이터모델 변경내용을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Object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반영함</a:t>
                      </a: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관리 개요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(2/2)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52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Ⅲ. </a:t>
            </a:r>
            <a:r>
              <a:rPr kumimoji="0" lang="ko-KR" altLang="en-US" sz="1050" b="0" spc="-60" dirty="0" err="1" smtClean="0">
                <a:latin typeface="+mj-ea"/>
                <a:ea typeface="+mj-ea"/>
                <a:cs typeface="+mn-cs"/>
              </a:rPr>
              <a:t>구조품질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76496"/>
              </p:ext>
            </p:extLst>
          </p:nvPr>
        </p:nvGraphicFramePr>
        <p:xfrm>
          <a:off x="344488" y="978351"/>
          <a:ext cx="9211944" cy="158184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구조품질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관련 원칙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구조관리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논리데이터모델 ↔ 물리데이터모델 ↔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Object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카탈로그 間의 정합성을 지속적으로 모니터링하고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정합성 확보를 위한 활동을 수행함</a:t>
                      </a: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구조품질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수단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구조품질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점검을 위해 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SMETA’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 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오류 등 점검을 위해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SDQ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병행사용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528900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267581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19051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0663A9F-43ED-4B0E-8F7C-CAE59EC6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64481"/>
              </p:ext>
            </p:extLst>
          </p:nvPr>
        </p:nvGraphicFramePr>
        <p:xfrm>
          <a:off x="338890" y="961746"/>
          <a:ext cx="9222623" cy="5383578"/>
        </p:xfrm>
        <a:graphic>
          <a:graphicData uri="http://schemas.openxmlformats.org/drawingml/2006/table">
            <a:tbl>
              <a:tblPr/>
              <a:tblGrid>
                <a:gridCol w="97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14">
                  <a:extLst>
                    <a:ext uri="{9D8B030D-6E8A-4147-A177-3AD203B41FA5}">
                      <a16:colId xmlns:a16="http://schemas.microsoft.com/office/drawing/2014/main" val="84571759"/>
                    </a:ext>
                  </a:extLst>
                </a:gridCol>
              </a:tblGrid>
              <a:tr h="22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프로세스명</a:t>
                      </a:r>
                    </a:p>
                  </a:txBody>
                  <a:tcPr marL="72000" marR="3425" marT="34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AWS Data Lake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 모델 정합성 점검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조치 프로세스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2000" marR="3425" marT="34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1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품질관리 담당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fontAlgn="ctr" latinLnBrk="0"/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거버넌스팀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49349"/>
                  </a:ext>
                </a:extLst>
              </a:tr>
              <a:tr h="187220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데이터오브젝트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 담당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17749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구조품질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설계↔테이블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정합성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관리 주요 프로세스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54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Ⅲ. </a:t>
            </a:r>
            <a:r>
              <a:rPr kumimoji="0" lang="ko-KR" altLang="en-US" sz="1050" b="0" spc="-60" dirty="0" err="1" smtClean="0">
                <a:latin typeface="+mj-ea"/>
                <a:ea typeface="+mj-ea"/>
                <a:cs typeface="+mn-cs"/>
              </a:rPr>
              <a:t>구조품질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sp>
        <p:nvSpPr>
          <p:cNvPr id="8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1982064" y="1943965"/>
            <a:ext cx="937248" cy="488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Data Lake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데이터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구조품질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점검 사안 발생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3F230-6310-4C05-BD1B-EF3C6C705998}"/>
              </a:ext>
            </a:extLst>
          </p:cNvPr>
          <p:cNvSpPr/>
          <p:nvPr/>
        </p:nvSpPr>
        <p:spPr>
          <a:xfrm>
            <a:off x="1496616" y="2119160"/>
            <a:ext cx="138544" cy="138234"/>
          </a:xfrm>
          <a:prstGeom prst="ellipse">
            <a:avLst/>
          </a:prstGeom>
          <a:noFill/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800" b="1" spc="-7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1635160" y="2188277"/>
            <a:ext cx="346904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gray">
          <a:xfrm>
            <a:off x="1716395" y="1576209"/>
            <a:ext cx="1345538" cy="366383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latin typeface="+mn-ea"/>
                <a:ea typeface="+mn-ea"/>
              </a:rPr>
              <a:t>구조품질</a:t>
            </a:r>
            <a:r>
              <a:rPr lang="ko-KR" altLang="en-US" sz="800" dirty="0" smtClean="0">
                <a:latin typeface="+mn-ea"/>
                <a:ea typeface="+mn-ea"/>
              </a:rPr>
              <a:t> 개선계획</a:t>
            </a:r>
            <a:endParaRPr lang="en-US" altLang="ko-KR" sz="800" dirty="0" smtClean="0">
              <a:latin typeface="+mn-ea"/>
              <a:ea typeface="+mn-ea"/>
            </a:endParaRP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  <a:ea typeface="+mn-ea"/>
              </a:rPr>
              <a:t>정합성 오류 발견 시 등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E3E0D93-C49B-4B57-BC89-7D0B0016870B}"/>
              </a:ext>
            </a:extLst>
          </p:cNvPr>
          <p:cNvSpPr/>
          <p:nvPr/>
        </p:nvSpPr>
        <p:spPr>
          <a:xfrm>
            <a:off x="3216512" y="2119160"/>
            <a:ext cx="138544" cy="13823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1400" b="1" spc="-7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625945" y="1372315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논리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물리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모델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3680881" y="1424592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7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62" idx="0"/>
            <a:endCxn id="65" idx="1"/>
          </p:cNvCxnSpPr>
          <p:nvPr/>
        </p:nvCxnSpPr>
        <p:spPr>
          <a:xfrm rot="5400000" flipH="1" flipV="1">
            <a:off x="3249717" y="1742933"/>
            <a:ext cx="412294" cy="340161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469742" y="2256039"/>
            <a:ext cx="1087214" cy="9747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카탈로그 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內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물리모델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2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62" idx="4"/>
            <a:endCxn id="71" idx="1"/>
          </p:cNvCxnSpPr>
          <p:nvPr/>
        </p:nvCxnSpPr>
        <p:spPr>
          <a:xfrm rot="16200000" flipH="1">
            <a:off x="3134744" y="2408434"/>
            <a:ext cx="486038" cy="18395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916996" y="1664804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물리모델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설계서↔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카탈로그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)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정합성 점검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0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>
            <a:off x="4237945" y="1706866"/>
            <a:ext cx="679051" cy="29248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4556956" y="1999355"/>
            <a:ext cx="360040" cy="74407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5853100" y="1935287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정합성 오류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701F5A7-1F49-4D66-A2C9-697A3A896746}"/>
              </a:ext>
            </a:extLst>
          </p:cNvPr>
          <p:cNvSpPr/>
          <p:nvPr/>
        </p:nvSpPr>
        <p:spPr>
          <a:xfrm>
            <a:off x="9237476" y="1424471"/>
            <a:ext cx="145880" cy="151738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88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rot="5400000" flipH="1" flipV="1">
            <a:off x="7561815" y="259626"/>
            <a:ext cx="434947" cy="291637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 bwMode="gray">
          <a:xfrm>
            <a:off x="6285011" y="1764492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92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79" idx="3"/>
            <a:endCxn id="86" idx="1"/>
          </p:cNvCxnSpPr>
          <p:nvPr/>
        </p:nvCxnSpPr>
        <p:spPr>
          <a:xfrm>
            <a:off x="5528996" y="1999355"/>
            <a:ext cx="324104" cy="18114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5078476" y="2636912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메타관리시스템 내 논리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물리 </a:t>
            </a:r>
            <a:r>
              <a:rPr lang="ko-KR" altLang="en-US" sz="800" spc="-40" dirty="0" err="1">
                <a:solidFill>
                  <a:prstClr val="black"/>
                </a:solidFill>
                <a:latin typeface="+mn-ea"/>
              </a:rPr>
              <a:t>데이터모델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 현행화 요청</a:t>
            </a:r>
          </a:p>
        </p:txBody>
      </p:sp>
      <p:cxnSp>
        <p:nvCxnSpPr>
          <p:cNvPr id="99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86" idx="2"/>
            <a:endCxn id="98" idx="3"/>
          </p:cNvCxnSpPr>
          <p:nvPr/>
        </p:nvCxnSpPr>
        <p:spPr>
          <a:xfrm rot="5400000">
            <a:off x="5732914" y="2383276"/>
            <a:ext cx="545749" cy="63062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 bwMode="gray">
          <a:xfrm>
            <a:off x="6285011" y="2402273"/>
            <a:ext cx="239467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4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980176" y="4569534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물리 모델 변경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05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98" idx="2"/>
            <a:endCxn id="154" idx="0"/>
          </p:cNvCxnSpPr>
          <p:nvPr/>
        </p:nvCxnSpPr>
        <p:spPr>
          <a:xfrm rot="5400000">
            <a:off x="3682193" y="2956588"/>
            <a:ext cx="1352858" cy="2051708"/>
          </a:xfrm>
          <a:prstGeom prst="bentConnector3">
            <a:avLst>
              <a:gd name="adj1" fmla="val 14797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5035112" y="4626150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5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5979467" y="4569534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물리 모델 변경 승인요청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6034403" y="4626150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8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04" idx="3"/>
            <a:endCxn id="115" idx="1"/>
          </p:cNvCxnSpPr>
          <p:nvPr/>
        </p:nvCxnSpPr>
        <p:spPr>
          <a:xfrm>
            <a:off x="5592176" y="4904085"/>
            <a:ext cx="38729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순서도: 준비 120">
            <a:extLst>
              <a:ext uri="{FF2B5EF4-FFF2-40B4-BE49-F238E27FC236}">
                <a16:creationId xmlns:a16="http://schemas.microsoft.com/office/drawing/2014/main" id="{C052C832-D12E-449E-B539-23EFA63548ED}"/>
              </a:ext>
            </a:extLst>
          </p:cNvPr>
          <p:cNvSpPr/>
          <p:nvPr/>
        </p:nvSpPr>
        <p:spPr>
          <a:xfrm>
            <a:off x="1382134" y="5513945"/>
            <a:ext cx="1294158" cy="489600"/>
          </a:xfrm>
          <a:prstGeom prst="flowChartPrepa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Data Lake 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표준메타관리 프로세스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2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58" idx="1"/>
            <a:endCxn id="121" idx="3"/>
          </p:cNvCxnSpPr>
          <p:nvPr/>
        </p:nvCxnSpPr>
        <p:spPr>
          <a:xfrm flipH="1" flipV="1">
            <a:off x="2676292" y="5758745"/>
            <a:ext cx="350475" cy="1"/>
          </a:xfrm>
          <a:prstGeom prst="straightConnector1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980885" y="3612789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논리 모델 변경 승인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4035821" y="3669405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4" name="순서도: 판단 153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2864768" y="4658871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err="1" smtClean="0">
                <a:solidFill>
                  <a:prstClr val="black"/>
                </a:solidFill>
                <a:latin typeface="+mn-ea"/>
              </a:rPr>
              <a:t>논리모델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 변경 필요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026767" y="5424195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논리 모델 변경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3081703" y="5480811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60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3332767" y="5149298"/>
            <a:ext cx="1" cy="27489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 bwMode="gray">
          <a:xfrm>
            <a:off x="3296816" y="5130623"/>
            <a:ext cx="239467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62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58" idx="3"/>
            <a:endCxn id="164" idx="1"/>
          </p:cNvCxnSpPr>
          <p:nvPr/>
        </p:nvCxnSpPr>
        <p:spPr>
          <a:xfrm>
            <a:off x="3638767" y="5758746"/>
            <a:ext cx="34211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49" idx="3"/>
            <a:endCxn id="104" idx="0"/>
          </p:cNvCxnSpPr>
          <p:nvPr/>
        </p:nvCxnSpPr>
        <p:spPr>
          <a:xfrm>
            <a:off x="4592885" y="3947340"/>
            <a:ext cx="693291" cy="62219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980885" y="5424195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물리 모델 변경 승인요청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4035821" y="5480811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66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64" idx="0"/>
            <a:endCxn id="149" idx="2"/>
          </p:cNvCxnSpPr>
          <p:nvPr/>
        </p:nvCxnSpPr>
        <p:spPr>
          <a:xfrm flipV="1">
            <a:off x="4286885" y="4281890"/>
            <a:ext cx="0" cy="11423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54" idx="3"/>
            <a:endCxn id="104" idx="1"/>
          </p:cNvCxnSpPr>
          <p:nvPr/>
        </p:nvCxnSpPr>
        <p:spPr>
          <a:xfrm>
            <a:off x="3800768" y="4904085"/>
            <a:ext cx="117940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 bwMode="gray">
          <a:xfrm>
            <a:off x="3719210" y="4660970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71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5979467" y="3612789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물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리 모델 변경 승인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6034403" y="3669405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3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15" idx="0"/>
            <a:endCxn id="171" idx="2"/>
          </p:cNvCxnSpPr>
          <p:nvPr/>
        </p:nvCxnSpPr>
        <p:spPr>
          <a:xfrm flipV="1">
            <a:off x="6285467" y="4281890"/>
            <a:ext cx="0" cy="28764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6978758" y="4569534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800" spc="-40" dirty="0" smtClean="0">
              <a:solidFill>
                <a:prstClr val="black"/>
              </a:solidFill>
              <a:latin typeface="+mn-ea"/>
            </a:endParaRPr>
          </a:p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테이블생성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스크립트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81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71" idx="3"/>
            <a:endCxn id="180" idx="0"/>
          </p:cNvCxnSpPr>
          <p:nvPr/>
        </p:nvCxnSpPr>
        <p:spPr>
          <a:xfrm>
            <a:off x="6591467" y="3947340"/>
            <a:ext cx="693291" cy="62219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D837FE1-6A7E-4267-98EE-6DA2194970E6}"/>
              </a:ext>
            </a:extLst>
          </p:cNvPr>
          <p:cNvSpPr/>
          <p:nvPr/>
        </p:nvSpPr>
        <p:spPr>
          <a:xfrm>
            <a:off x="7033694" y="4625782"/>
            <a:ext cx="502128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850" b="1" dirty="0" smtClean="0">
                <a:solidFill>
                  <a:schemeClr val="bg1"/>
                </a:solidFill>
                <a:latin typeface="+mj-ea"/>
                <a:ea typeface="+mj-ea"/>
              </a:rPr>
              <a:t>SMETA</a:t>
            </a:r>
            <a:endParaRPr kumimoji="0" lang="ko-KR" altLang="en-US" sz="8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6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978047" y="4569534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Data Lake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카탈로그 확인 및 정합성 오류 조치 통보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87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80" idx="3"/>
            <a:endCxn id="186" idx="1"/>
          </p:cNvCxnSpPr>
          <p:nvPr/>
        </p:nvCxnSpPr>
        <p:spPr>
          <a:xfrm>
            <a:off x="7590758" y="4904085"/>
            <a:ext cx="38728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그룹 189"/>
          <p:cNvGrpSpPr/>
          <p:nvPr/>
        </p:nvGrpSpPr>
        <p:grpSpPr>
          <a:xfrm>
            <a:off x="8038918" y="5330875"/>
            <a:ext cx="1192853" cy="366139"/>
            <a:chOff x="8080626" y="3538598"/>
            <a:chExt cx="1192853" cy="366139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AAB84BE-FDC5-41E0-B92A-9B574E16CD5C}"/>
                </a:ext>
              </a:extLst>
            </p:cNvPr>
            <p:cNvSpPr/>
            <p:nvPr/>
          </p:nvSpPr>
          <p:spPr>
            <a:xfrm>
              <a:off x="8363970" y="3538598"/>
              <a:ext cx="909509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ko-KR" sz="800" spc="-40" dirty="0" smtClean="0">
                  <a:latin typeface="+mn-ea"/>
                  <a:ea typeface="+mn-ea"/>
                </a:rPr>
                <a:t>AWS Glue Data Catalog</a:t>
              </a:r>
              <a:endParaRPr lang="en-US" altLang="ko-KR" sz="800" spc="-40" dirty="0">
                <a:latin typeface="+mn-ea"/>
                <a:ea typeface="+mn-ea"/>
              </a:endParaRPr>
            </a:p>
          </p:txBody>
        </p:sp>
        <p:pic>
          <p:nvPicPr>
            <p:cNvPr id="192" name="Graphic 9">
              <a:extLst>
                <a:ext uri="{FF2B5EF4-FFF2-40B4-BE49-F238E27FC236}">
                  <a16:creationId xmlns:a16="http://schemas.microsoft.com/office/drawing/2014/main" id="{ABBD8B24-1955-BB4E-A133-A8D4E7C63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626" y="3544737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3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978047" y="2553309"/>
            <a:ext cx="612000" cy="669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조치 이행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94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86" idx="0"/>
            <a:endCxn id="193" idx="2"/>
          </p:cNvCxnSpPr>
          <p:nvPr/>
        </p:nvCxnSpPr>
        <p:spPr>
          <a:xfrm flipV="1">
            <a:off x="8284047" y="3222410"/>
            <a:ext cx="0" cy="13471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193" idx="0"/>
            <a:endCxn id="210" idx="0"/>
          </p:cNvCxnSpPr>
          <p:nvPr/>
        </p:nvCxnSpPr>
        <p:spPr>
          <a:xfrm rot="16200000" flipV="1">
            <a:off x="5493545" y="-237194"/>
            <a:ext cx="375014" cy="5205991"/>
          </a:xfrm>
          <a:prstGeom prst="bentConnector3">
            <a:avLst>
              <a:gd name="adj1" fmla="val 327321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>
            <a:extLst>
              <a:ext uri="{FF2B5EF4-FFF2-40B4-BE49-F238E27FC236}">
                <a16:creationId xmlns:a16="http://schemas.microsoft.com/office/drawing/2014/main" id="{DE3E0D93-C49B-4B57-BC89-7D0B0016870B}"/>
              </a:ext>
            </a:extLst>
          </p:cNvPr>
          <p:cNvSpPr/>
          <p:nvPr/>
        </p:nvSpPr>
        <p:spPr>
          <a:xfrm>
            <a:off x="3012092" y="2108643"/>
            <a:ext cx="138544" cy="138234"/>
          </a:xfrm>
          <a:prstGeom prst="ellipse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1400" b="1" spc="-7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E3E0D93-C49B-4B57-BC89-7D0B0016870B}"/>
              </a:ext>
            </a:extLst>
          </p:cNvPr>
          <p:cNvSpPr/>
          <p:nvPr/>
        </p:nvSpPr>
        <p:spPr>
          <a:xfrm>
            <a:off x="3008784" y="2178295"/>
            <a:ext cx="138544" cy="138234"/>
          </a:xfrm>
          <a:prstGeom prst="ellipse">
            <a:avLst/>
          </a:prstGeom>
          <a:noFill/>
          <a:ln w="12700">
            <a:solidFill>
              <a:srgbClr val="DEEBF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1400" b="1" spc="-7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3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8" idx="3"/>
            <a:endCxn id="62" idx="2"/>
          </p:cNvCxnSpPr>
          <p:nvPr/>
        </p:nvCxnSpPr>
        <p:spPr>
          <a:xfrm flipV="1">
            <a:off x="2919312" y="2188277"/>
            <a:ext cx="297200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 bwMode="gray">
          <a:xfrm>
            <a:off x="8235957" y="2126087"/>
            <a:ext cx="48953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800" dirty="0" smtClean="0">
                <a:latin typeface="+mn-ea"/>
                <a:ea typeface="+mn-ea"/>
              </a:rPr>
              <a:t>재점검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35706" y="2291605"/>
            <a:ext cx="803934" cy="242356"/>
            <a:chOff x="9220585" y="2813149"/>
            <a:chExt cx="803934" cy="242356"/>
          </a:xfrm>
        </p:grpSpPr>
        <p:pic>
          <p:nvPicPr>
            <p:cNvPr id="78" name="Graphic 14">
              <a:extLst>
                <a:ext uri="{FF2B5EF4-FFF2-40B4-BE49-F238E27FC236}">
                  <a16:creationId xmlns:a16="http://schemas.microsoft.com/office/drawing/2014/main" id="{03CFE0DA-7222-7240-9D26-C830D958A3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585" y="2846271"/>
              <a:ext cx="180000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AB84BE-FDC5-41E0-B92A-9B574E16CD5C}"/>
                </a:ext>
              </a:extLst>
            </p:cNvPr>
            <p:cNvSpPr/>
            <p:nvPr/>
          </p:nvSpPr>
          <p:spPr>
            <a:xfrm>
              <a:off x="9272289" y="2813149"/>
              <a:ext cx="752230" cy="242356"/>
            </a:xfrm>
            <a:prstGeom prst="rect">
              <a:avLst/>
            </a:prstGeom>
          </p:spPr>
          <p:txBody>
            <a:bodyPr wrap="none" lIns="144000" tIns="72000" rIns="72000" bIns="7200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700" spc="-70" dirty="0">
                  <a:latin typeface="+mn-ea"/>
                  <a:ea typeface="+mn-ea"/>
                </a:rPr>
                <a:t>Amazon Athena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35706" y="2505042"/>
            <a:ext cx="1054324" cy="242356"/>
            <a:chOff x="9220585" y="3345737"/>
            <a:chExt cx="1054324" cy="242356"/>
          </a:xfrm>
        </p:grpSpPr>
        <p:pic>
          <p:nvPicPr>
            <p:cNvPr id="74" name="Graphic 9">
              <a:extLst>
                <a:ext uri="{FF2B5EF4-FFF2-40B4-BE49-F238E27FC236}">
                  <a16:creationId xmlns:a16="http://schemas.microsoft.com/office/drawing/2014/main" id="{ABBD8B24-1955-BB4E-A133-A8D4E7C63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585" y="3376915"/>
              <a:ext cx="180000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AAB84BE-FDC5-41E0-B92A-9B574E16CD5C}"/>
                </a:ext>
              </a:extLst>
            </p:cNvPr>
            <p:cNvSpPr/>
            <p:nvPr/>
          </p:nvSpPr>
          <p:spPr>
            <a:xfrm>
              <a:off x="9272289" y="3345737"/>
              <a:ext cx="1002620" cy="242356"/>
            </a:xfrm>
            <a:prstGeom prst="rect">
              <a:avLst/>
            </a:prstGeom>
          </p:spPr>
          <p:txBody>
            <a:bodyPr wrap="none" lIns="144000" tIns="72000" rIns="72000" bIns="7200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700" spc="-70" dirty="0" smtClean="0">
                  <a:latin typeface="+mn-ea"/>
                  <a:ea typeface="+mn-ea"/>
                </a:rPr>
                <a:t>AWS Glue Data Catalog</a:t>
              </a:r>
              <a:endParaRPr lang="en-US" altLang="ko-KR" sz="700" spc="-70" dirty="0"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35706" y="2721066"/>
            <a:ext cx="975425" cy="242356"/>
            <a:chOff x="9218122" y="3698694"/>
            <a:chExt cx="975425" cy="242356"/>
          </a:xfrm>
        </p:grpSpPr>
        <p:pic>
          <p:nvPicPr>
            <p:cNvPr id="73" name="Graphic 23">
              <a:extLst>
                <a:ext uri="{FF2B5EF4-FFF2-40B4-BE49-F238E27FC236}">
                  <a16:creationId xmlns:a16="http://schemas.microsoft.com/office/drawing/2014/main" id="{F1C23086-EC84-CB4E-BB00-6843C7A21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8122" y="3729872"/>
              <a:ext cx="180000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Graphic 29">
              <a:extLst>
                <a:ext uri="{FF2B5EF4-FFF2-40B4-BE49-F238E27FC236}">
                  <a16:creationId xmlns:a16="http://schemas.microsoft.com/office/drawing/2014/main" id="{9B4391C9-B69A-6E45-B01C-34171B9B021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9431" y="3729872"/>
              <a:ext cx="180000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AAB84BE-FDC5-41E0-B92A-9B574E16CD5C}"/>
                </a:ext>
              </a:extLst>
            </p:cNvPr>
            <p:cNvSpPr/>
            <p:nvPr/>
          </p:nvSpPr>
          <p:spPr>
            <a:xfrm>
              <a:off x="9453500" y="3698694"/>
              <a:ext cx="740047" cy="242356"/>
            </a:xfrm>
            <a:prstGeom prst="rect">
              <a:avLst/>
            </a:prstGeom>
          </p:spPr>
          <p:txBody>
            <a:bodyPr wrap="none" lIns="144000" tIns="72000" rIns="72000" bIns="7200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700" spc="-70" dirty="0" smtClean="0">
                  <a:latin typeface="+mn-ea"/>
                  <a:ea typeface="+mn-ea"/>
                </a:rPr>
                <a:t>REDSHIFT Table</a:t>
              </a:r>
              <a:endParaRPr lang="en-US" altLang="ko-KR" sz="700" spc="-70" dirty="0">
                <a:latin typeface="+mn-ea"/>
                <a:ea typeface="+mn-ea"/>
              </a:endParaRPr>
            </a:p>
          </p:txBody>
        </p:sp>
      </p:grpSp>
      <p:sp>
        <p:nvSpPr>
          <p:cNvPr id="93" name="TextBox 92"/>
          <p:cNvSpPr txBox="1"/>
          <p:nvPr/>
        </p:nvSpPr>
        <p:spPr bwMode="gray">
          <a:xfrm>
            <a:off x="2419203" y="2925976"/>
            <a:ext cx="1135545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2Q23 SMETA </a:t>
            </a:r>
            <a:r>
              <a:rPr lang="ko-KR" altLang="en-US" sz="800" dirty="0" smtClean="0">
                <a:latin typeface="+mn-ea"/>
                <a:ea typeface="+mn-ea"/>
              </a:rPr>
              <a:t>↔ </a:t>
            </a:r>
            <a:r>
              <a:rPr lang="en-US" altLang="ko-KR" sz="800" dirty="0" smtClean="0">
                <a:latin typeface="+mn-ea"/>
                <a:ea typeface="+mn-ea"/>
              </a:rPr>
              <a:t>S3, </a:t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800" dirty="0" smtClean="0">
                <a:latin typeface="+mn-ea"/>
                <a:ea typeface="+mn-ea"/>
              </a:rPr>
              <a:t>REDSHIFT </a:t>
            </a:r>
            <a:r>
              <a:rPr lang="ko-KR" altLang="en-US" sz="800" dirty="0" err="1" smtClean="0">
                <a:latin typeface="+mn-ea"/>
                <a:ea typeface="+mn-ea"/>
              </a:rPr>
              <a:t>연동예정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528900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708960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190514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7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기준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56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lvl="0"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1050" b="0" spc="-60" dirty="0">
                <a:latin typeface="+mj-ea"/>
              </a:rPr>
              <a:t>Ⅲ. </a:t>
            </a:r>
            <a:r>
              <a:rPr kumimoji="0" lang="ko-KR" altLang="en-US" sz="1050" b="0" spc="-60" dirty="0" err="1">
                <a:latin typeface="+mj-ea"/>
              </a:rPr>
              <a:t>구조품질</a:t>
            </a:r>
            <a:r>
              <a:rPr kumimoji="0" lang="ko-KR" altLang="en-US" sz="1050" b="0" spc="-60" dirty="0">
                <a:latin typeface="+mj-ea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76515"/>
              </p:ext>
            </p:extLst>
          </p:nvPr>
        </p:nvGraphicFramePr>
        <p:xfrm>
          <a:off x="338082" y="872716"/>
          <a:ext cx="9211947" cy="2052228"/>
        </p:xfrm>
        <a:graphic>
          <a:graphicData uri="http://schemas.openxmlformats.org/drawingml/2006/table">
            <a:tbl>
              <a:tblPr/>
              <a:tblGrid>
                <a:gridCol w="60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015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086702840"/>
                    </a:ext>
                  </a:extLst>
                </a:gridCol>
                <a:gridCol w="2796829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점검유형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설명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점검내용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오류예시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8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구조 안정화</a:t>
                      </a: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현행화율</a:t>
                      </a:r>
                      <a:endParaRPr lang="en-US" altLang="ko-KR" sz="105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구조 설계서와 물리 테이블 간 정합성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구조 산출물을 실제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테이블 및 컬럼의 구조에 맞게 현행화 되어 있는지 측정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spcBef>
                          <a:spcPts val="6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논리모델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↔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물리모델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↔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물리테이블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간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구조가 일치하지 않는 테이블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endParaRPr lang="en-US" altLang="ko-KR" sz="1000" b="0" i="0" u="none" strike="no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3.2.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주요 오류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57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lvl="0"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1050" b="0" spc="-60" dirty="0">
                <a:latin typeface="+mj-ea"/>
              </a:rPr>
              <a:t>Ⅲ. </a:t>
            </a:r>
            <a:r>
              <a:rPr kumimoji="0" lang="ko-KR" altLang="en-US" sz="1050" b="0" spc="-60" dirty="0" err="1">
                <a:latin typeface="+mj-ea"/>
              </a:rPr>
              <a:t>구조품질</a:t>
            </a:r>
            <a:r>
              <a:rPr kumimoji="0" lang="ko-KR" altLang="en-US" sz="1050" b="0" spc="-60" dirty="0">
                <a:latin typeface="+mj-ea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1071"/>
              </p:ext>
            </p:extLst>
          </p:nvPr>
        </p:nvGraphicFramePr>
        <p:xfrm>
          <a:off x="349568" y="903428"/>
          <a:ext cx="9211944" cy="5441896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데이터모델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간 불일치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설계서와 물리 테이블 간 정합성이 훼손된 경우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100" b="1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구조품질의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핵심 점검 항목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2154320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테이블이 일치하지 않음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데이터모델과 물리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현행화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생성 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물리모델과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일치토록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데이터 구조 관리 프로세스 확립 및 정의된 프로세스 준수 강화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물리모델과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실제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간의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일치성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점검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 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을 위한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품질점검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활동 상시화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2664296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컬럼이 일치하지 않음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705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88470"/>
              </p:ext>
            </p:extLst>
          </p:nvPr>
        </p:nvGraphicFramePr>
        <p:xfrm>
          <a:off x="596516" y="1842304"/>
          <a:ext cx="4128867" cy="1694711"/>
        </p:xfrm>
        <a:graphic>
          <a:graphicData uri="http://schemas.openxmlformats.org/drawingml/2006/table">
            <a:tbl>
              <a:tblPr/>
              <a:tblGrid>
                <a:gridCol w="1734600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167418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256193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데이터 레이크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데이터모델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Gap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table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Gap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397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 table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Gap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49969"/>
              </p:ext>
            </p:extLst>
          </p:nvPr>
        </p:nvGraphicFramePr>
        <p:xfrm>
          <a:off x="596516" y="4005064"/>
          <a:ext cx="4128867" cy="2160242"/>
        </p:xfrm>
        <a:graphic>
          <a:graphicData uri="http://schemas.openxmlformats.org/drawingml/2006/table">
            <a:tbl>
              <a:tblPr/>
              <a:tblGrid>
                <a:gridCol w="1734600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167418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25454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사업보고서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Table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사업보고서 </a:t>
                      </a:r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데이터모델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작성자고유번호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작성자고유번호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주요내용요약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주요내용요약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Gap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메인공지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메인공지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878527"/>
                  </a:ext>
                </a:extLst>
              </a:tr>
              <a:tr h="2382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Gap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5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2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[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기타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]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오류 기타 유형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 (1/3)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58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lvl="0"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1050" b="0" spc="-60" dirty="0">
                <a:latin typeface="+mj-ea"/>
              </a:rPr>
              <a:t>Ⅲ. </a:t>
            </a:r>
            <a:r>
              <a:rPr kumimoji="0" lang="ko-KR" altLang="en-US" sz="1050" b="0" spc="-60" dirty="0" err="1">
                <a:latin typeface="+mj-ea"/>
              </a:rPr>
              <a:t>구조품질</a:t>
            </a:r>
            <a:r>
              <a:rPr kumimoji="0" lang="ko-KR" altLang="en-US" sz="1050" b="0" spc="-60" dirty="0">
                <a:latin typeface="+mj-ea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61893"/>
              </p:ext>
            </p:extLst>
          </p:nvPr>
        </p:nvGraphicFramePr>
        <p:xfrm>
          <a:off x="349568" y="903428"/>
          <a:ext cx="9211944" cy="5333884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미사용 컬럼 존재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임의 컬럼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값이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‘’(space)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불필요한 컬럼이 존재하는 경우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2355302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값이 없는 컬럼이 존재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총건수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Null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 컬럼들의 ‘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사용여부’를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재확인하여 개선조치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  <a:tr h="2355302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Space(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공백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기록된 컬럼이 존재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총건수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Space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Space(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입력된 사유를 확인 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정확한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표준정책을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수립하고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필요 시 오류 데이터 정제 실시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705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64803"/>
              </p:ext>
            </p:extLst>
          </p:nvPr>
        </p:nvGraphicFramePr>
        <p:xfrm>
          <a:off x="482096" y="1817931"/>
          <a:ext cx="5226990" cy="1899100"/>
        </p:xfrm>
        <a:graphic>
          <a:graphicData uri="http://schemas.openxmlformats.org/drawingml/2006/table">
            <a:tbl>
              <a:tblPr/>
              <a:tblGrid>
                <a:gridCol w="1045398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985346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1098123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098123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27130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총건수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en-US" altLang="ko-KR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XXX_PENTCM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DELA_AND_YN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673,957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673,957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XXX_PENTRG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PN_REM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592,347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592,347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XXX_LICMSTHR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FSHP_LAND_CARP_21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XXX_LICMSTHR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FSHP_LAND_CARP_13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XXX_LICMSTHR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FSHP_LAND_CARP_12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71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XXX_LICMSTHR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FSHP_LAND_CARP_11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66791"/>
              </p:ext>
            </p:extLst>
          </p:nvPr>
        </p:nvGraphicFramePr>
        <p:xfrm>
          <a:off x="482096" y="4221088"/>
          <a:ext cx="5226990" cy="1887924"/>
        </p:xfrm>
        <a:graphic>
          <a:graphicData uri="http://schemas.openxmlformats.org/drawingml/2006/table">
            <a:tbl>
              <a:tblPr/>
              <a:tblGrid>
                <a:gridCol w="1045398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1985346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1098123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  <a:gridCol w="1098123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총건수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건수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8800" marB="28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XXX_LICMSTHR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REP_SID_SNO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673,957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673,957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XXX_PRMCHSCM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REP_ADDR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592,347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592,347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XXX_LICMSTRG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REP_SID_SNO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XXX_PRMSHMCN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REP_ADDR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X_CARD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XXX_INLFRG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LIC_DTL_GBN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67,170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5941" marR="7200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1664804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kern="0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284923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2083066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lang="en-US" altLang="ko-KR" sz="1400" b="1" kern="0" spc="-7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</a:t>
            </a:r>
            <a:r>
              <a:rPr lang="ko-KR" altLang="en-US" sz="1400" b="1" kern="0" spc="-7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endParaRPr lang="en-US" altLang="ko-KR" sz="1400" b="1" kern="0" spc="-7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표준품질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[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기타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] </a:t>
            </a:r>
            <a:r>
              <a:rPr lang="ko-KR" altLang="en-US" sz="2200" b="1" spc="-150" dirty="0" err="1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 오류 기타 유형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)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(2/3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59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lvl="0"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1050" b="0" spc="-60" dirty="0">
                <a:latin typeface="+mj-ea"/>
              </a:rPr>
              <a:t>Ⅲ. </a:t>
            </a:r>
            <a:r>
              <a:rPr kumimoji="0" lang="ko-KR" altLang="en-US" sz="1050" b="0" spc="-60" dirty="0" err="1">
                <a:latin typeface="+mj-ea"/>
              </a:rPr>
              <a:t>구조품질</a:t>
            </a:r>
            <a:r>
              <a:rPr kumimoji="0" lang="ko-KR" altLang="en-US" sz="1050" b="0" spc="-60" dirty="0">
                <a:latin typeface="+mj-ea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87146"/>
              </p:ext>
            </p:extLst>
          </p:nvPr>
        </p:nvGraphicFramePr>
        <p:xfrm>
          <a:off x="349568" y="903428"/>
          <a:ext cx="9211944" cy="5441896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미정의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(PK)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미정의 되어 데이터 중복 또는 관계 부정확 발생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모델설계에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따라 의도될 수 있음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4818616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(PK; Primary Key)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미정의</a:t>
                      </a:r>
                    </a:p>
                    <a:p>
                      <a:pPr marL="0" indent="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물리적으로 식별자가 지정되지 않아 데이터 중복 발생</a:t>
                      </a:r>
                    </a:p>
                    <a:p>
                      <a:pPr marL="0" indent="0" algn="l" latinLnBrk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집합이 명확하지 않아 테이블 간 관계가 부정확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미정의 사유 확인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미지정에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따른 중복 데이터 추출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생성규칙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등을 파악하여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도출 및 확정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중복데이터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확인 및 정제 실시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구조관리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체계 강화 및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미정의 테이블 상시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점검체계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확보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00607"/>
              </p:ext>
            </p:extLst>
          </p:nvPr>
        </p:nvGraphicFramePr>
        <p:xfrm>
          <a:off x="3620852" y="2492896"/>
          <a:ext cx="1674187" cy="3276360"/>
        </p:xfrm>
        <a:graphic>
          <a:graphicData uri="http://schemas.openxmlformats.org/drawingml/2006/table">
            <a:tbl>
              <a:tblPr/>
              <a:tblGrid>
                <a:gridCol w="167418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252944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데이터모델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???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공개공지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법적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면적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공개공지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조성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공개공지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면적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320641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공개공지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45184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표지판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부착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7569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표지판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69455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표지판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8223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47109"/>
              </p:ext>
            </p:extLst>
          </p:nvPr>
        </p:nvGraphicFramePr>
        <p:xfrm>
          <a:off x="704528" y="2492896"/>
          <a:ext cx="1674187" cy="1620179"/>
        </p:xfrm>
        <a:graphic>
          <a:graphicData uri="http://schemas.openxmlformats.org/drawingml/2006/table">
            <a:tbl>
              <a:tblPr/>
              <a:tblGrid>
                <a:gridCol w="167418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264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3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???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2564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2666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2564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  <a:tr h="22564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2564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62786"/>
              </p:ext>
            </p:extLst>
          </p:nvPr>
        </p:nvGraphicFramePr>
        <p:xfrm>
          <a:off x="704527" y="4598295"/>
          <a:ext cx="1674187" cy="1584473"/>
        </p:xfrm>
        <a:graphic>
          <a:graphicData uri="http://schemas.openxmlformats.org/drawingml/2006/table">
            <a:tbl>
              <a:tblPr/>
              <a:tblGrid>
                <a:gridCol w="167418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2283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1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???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2601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2601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사업자등록번호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2601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  <a:tr h="22601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22601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생략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gray">
          <a:xfrm>
            <a:off x="2696413" y="3215710"/>
            <a:ext cx="627393" cy="263791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00" b="1" dirty="0" smtClean="0">
                <a:latin typeface="+mn-ea"/>
                <a:ea typeface="+mn-ea"/>
              </a:rPr>
              <a:t>← </a:t>
            </a:r>
            <a:r>
              <a:rPr lang="en-US" altLang="ko-KR" sz="1100" b="1" dirty="0" smtClean="0">
                <a:latin typeface="+mn-ea"/>
                <a:ea typeface="+mn-ea"/>
              </a:rPr>
              <a:t>? </a:t>
            </a:r>
            <a:r>
              <a:rPr lang="ko-KR" altLang="en-US" sz="1100" b="1" dirty="0" smtClean="0">
                <a:latin typeface="+mn-ea"/>
                <a:ea typeface="+mn-ea"/>
              </a:rPr>
              <a:t>→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696413" y="5267640"/>
            <a:ext cx="627393" cy="263791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00" b="1" dirty="0" smtClean="0">
                <a:latin typeface="+mn-ea"/>
                <a:ea typeface="+mn-ea"/>
              </a:rPr>
              <a:t>← </a:t>
            </a:r>
            <a:r>
              <a:rPr lang="en-US" altLang="ko-KR" sz="1100" b="1" dirty="0" smtClean="0">
                <a:latin typeface="+mn-ea"/>
                <a:ea typeface="+mn-ea"/>
              </a:rPr>
              <a:t>? </a:t>
            </a:r>
            <a:r>
              <a:rPr lang="ko-KR" altLang="en-US" sz="1100" b="1" dirty="0" smtClean="0">
                <a:latin typeface="+mn-ea"/>
                <a:ea typeface="+mn-ea"/>
              </a:rPr>
              <a:t>→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323302" y="4223789"/>
            <a:ext cx="436635" cy="263791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1100" b="1" dirty="0" smtClean="0">
                <a:latin typeface="+mn-ea"/>
                <a:ea typeface="+mn-ea"/>
              </a:rPr>
              <a:t>↕ </a:t>
            </a:r>
            <a:r>
              <a:rPr lang="en-US" altLang="ko-KR" sz="1100" b="1" dirty="0" smtClean="0">
                <a:latin typeface="+mn-ea"/>
                <a:ea typeface="+mn-ea"/>
              </a:rPr>
              <a:t>?</a:t>
            </a:r>
            <a:endParaRPr lang="ko-KR" altLang="en-US" sz="11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0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[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기타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] </a:t>
            </a:r>
            <a:r>
              <a:rPr lang="ko-KR" altLang="en-US" sz="2200" b="1" spc="-150" dirty="0" err="1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 오류 기타 유형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)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(3/3</a:t>
            </a:r>
            <a:r>
              <a:rPr lang="en-US" altLang="ko-KR" sz="2200" b="1" spc="-150" dirty="0">
                <a:latin typeface="+mj-ea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lvl="0"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1050" b="0" spc="-60" dirty="0">
                <a:latin typeface="+mj-ea"/>
              </a:rPr>
              <a:t>Ⅲ. </a:t>
            </a:r>
            <a:r>
              <a:rPr kumimoji="0" lang="ko-KR" altLang="en-US" sz="1050" b="0" spc="-60" dirty="0" err="1">
                <a:latin typeface="+mj-ea"/>
              </a:rPr>
              <a:t>구조품질</a:t>
            </a:r>
            <a:r>
              <a:rPr kumimoji="0" lang="ko-KR" altLang="en-US" sz="1050" b="0" spc="-60" dirty="0">
                <a:latin typeface="+mj-ea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50870"/>
              </p:ext>
            </p:extLst>
          </p:nvPr>
        </p:nvGraphicFramePr>
        <p:xfrm>
          <a:off x="349568" y="903428"/>
          <a:ext cx="9211944" cy="2777600"/>
        </p:xfrm>
        <a:graphic>
          <a:graphicData uri="http://schemas.openxmlformats.org/drawingml/2006/table">
            <a:tbl>
              <a:tblPr/>
              <a:tblGrid>
                <a:gridCol w="231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92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18647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테이블 중복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구조의 테이블 중복 발생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479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2154320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구조의 테이블로 의사소통 혼란 야기</a:t>
                      </a:r>
                    </a:p>
                    <a:p>
                      <a:pPr marL="171450" indent="-171450" algn="l" latinLnBrk="0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미사용 테이블을 삭제하지 않아 중복 테이블 발생</a:t>
                      </a:r>
                    </a:p>
                    <a:p>
                      <a:pPr marL="171450" indent="-171450" algn="l" latinLnBrk="0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 조회 시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개발이 복잡하며 조회 성능이 저하</a:t>
                      </a:r>
                      <a:endParaRPr lang="en-US" altLang="ko-KR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테이블 중복이 발생한 사유 확인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통합 테이블의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식별자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등 모델링 재구조화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테이블 통합에 따른 데이터 병합 및 정제 처리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지속적인 데이터 구조의 유사도 검증 실시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83183"/>
              </p:ext>
            </p:extLst>
          </p:nvPr>
        </p:nvGraphicFramePr>
        <p:xfrm>
          <a:off x="704528" y="2240868"/>
          <a:ext cx="4128867" cy="1324848"/>
        </p:xfrm>
        <a:graphic>
          <a:graphicData uri="http://schemas.openxmlformats.org/drawingml/2006/table">
            <a:tbl>
              <a:tblPr/>
              <a:tblGrid>
                <a:gridCol w="1734600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1674187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189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DER</a:t>
                      </a:r>
                      <a:r>
                        <a:rPr 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_CMTMAN_MGN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←동일→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DLIB</a:t>
                      </a:r>
                      <a:r>
                        <a:rPr 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_CMTMAN_MGN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48739"/>
                  </a:ext>
                </a:extLst>
              </a:tr>
              <a:tr h="18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178580"/>
                  </a:ext>
                </a:extLst>
              </a:tr>
              <a:tr h="18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18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18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00095"/>
                  </a:ext>
                </a:extLst>
              </a:tr>
              <a:tr h="18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  <a:r>
                        <a:rPr lang="ko-KR" altLang="en-US" sz="9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이하생략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</a:t>
                      </a:r>
                      <a:r>
                        <a:rPr lang="ko-KR" altLang="en-US" sz="9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이하생략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2675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5524"/>
              </p:ext>
            </p:extLst>
          </p:nvPr>
        </p:nvGraphicFramePr>
        <p:xfrm>
          <a:off x="349568" y="3789040"/>
          <a:ext cx="9211944" cy="2628292"/>
        </p:xfrm>
        <a:graphic>
          <a:graphicData uri="http://schemas.openxmlformats.org/drawingml/2006/table">
            <a:tbl>
              <a:tblPr/>
              <a:tblGrid>
                <a:gridCol w="220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18647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간 참조 무결성 오류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 무결성 규칙 위배 데이터 발생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479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예시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방안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9611"/>
                  </a:ext>
                </a:extLst>
              </a:tr>
              <a:tr h="2005012">
                <a:tc gridSpan="2">
                  <a:txBody>
                    <a:bodyPr/>
                    <a:lstStyle/>
                    <a:p>
                      <a:pPr marL="171450" indent="-171450" algn="l" latinLnBrk="0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참조무결성규칙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“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민원처리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)”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‘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민원번호’는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“민원신청접수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)”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반드시 존재하는 ‘민원번호’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이어야 한다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0" marR="72000" marT="108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 모델에서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FK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관계 설정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트리거 제약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프로그램 기능 추가로 참조 무결성 오류 예방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7555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08051"/>
              </p:ext>
            </p:extLst>
          </p:nvPr>
        </p:nvGraphicFramePr>
        <p:xfrm>
          <a:off x="2576736" y="4509120"/>
          <a:ext cx="3168352" cy="1728192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668289213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216324955"/>
                    </a:ext>
                  </a:extLst>
                </a:gridCol>
                <a:gridCol w="1279105">
                  <a:extLst>
                    <a:ext uri="{9D8B030D-6E8A-4147-A177-3AD203B41FA5}">
                      <a16:colId xmlns:a16="http://schemas.microsoft.com/office/drawing/2014/main" val="19323189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민원신청접수 </a:t>
                      </a:r>
                      <a:r>
                        <a:rPr lang="en-US" altLang="ko-KR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민원번호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</a:t>
                      </a:r>
                      <a:r>
                        <a:rPr lang="en-US" altLang="ko-KR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민원처리결과 </a:t>
                      </a:r>
                      <a:r>
                        <a:rPr lang="en-US" altLang="ko-KR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민원번호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(FK,</a:t>
                      </a:r>
                      <a:r>
                        <a:rPr lang="ko-KR" altLang="en-US" sz="9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참조키</a:t>
                      </a:r>
                      <a:r>
                        <a:rPr lang="en-US" altLang="ko-KR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0928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08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7499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←미등록→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1167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←미등록→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41" marR="3594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8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1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3.3. </a:t>
            </a:r>
            <a:r>
              <a:rPr lang="ko-KR" altLang="en-US" sz="2200" b="1" spc="-150" dirty="0" err="1" smtClean="0">
                <a:latin typeface="+mj-ea"/>
                <a:cs typeface="Arial" panose="020B0604020202020204" pitchFamily="34" charset="0"/>
              </a:rPr>
              <a:t>구조품질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 점검 평가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lvl="0"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kumimoji="0" lang="en-US" altLang="ko-KR" sz="1050" b="0" spc="-60" dirty="0">
                <a:latin typeface="+mj-ea"/>
              </a:rPr>
              <a:t>Ⅲ. </a:t>
            </a:r>
            <a:r>
              <a:rPr kumimoji="0" lang="ko-KR" altLang="en-US" sz="1050" b="0" spc="-60" dirty="0" err="1">
                <a:latin typeface="+mj-ea"/>
              </a:rPr>
              <a:t>구조품질</a:t>
            </a:r>
            <a:r>
              <a:rPr kumimoji="0" lang="ko-KR" altLang="en-US" sz="1050" b="0" spc="-60" dirty="0">
                <a:latin typeface="+mj-ea"/>
              </a:rPr>
              <a:t>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-6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점검 기준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02435"/>
              </p:ext>
            </p:extLst>
          </p:nvPr>
        </p:nvGraphicFramePr>
        <p:xfrm>
          <a:off x="338082" y="903428"/>
          <a:ext cx="9211948" cy="5333884"/>
        </p:xfrm>
        <a:graphic>
          <a:graphicData uri="http://schemas.openxmlformats.org/drawingml/2006/table">
            <a:tbl>
              <a:tblPr/>
              <a:tblGrid>
                <a:gridCol w="429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066">
                  <a:extLst>
                    <a:ext uri="{9D8B030D-6E8A-4147-A177-3AD203B41FA5}">
                      <a16:colId xmlns:a16="http://schemas.microsoft.com/office/drawing/2014/main" val="402813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평가기준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점검결과 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24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지표정의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레이크 내 데이터 오브젝트 구조 산출물이 실제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물리테이블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구조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카탈로그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맞게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현행화하여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관리하고 있는지 측정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데이터모델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간 불일치 여부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정합성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논리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물리 테이블 설계서와 실제 테이블 카탈로그 정보를 비교하여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일치율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기준 평가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=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일치 테이블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 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 /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점검대상 전체 테이블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컬럼수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** X 100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2280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58" y="1283324"/>
            <a:ext cx="4212000" cy="1832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65" y="3189615"/>
            <a:ext cx="4104457" cy="1295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65" y="4559604"/>
            <a:ext cx="4104457" cy="15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994666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1844824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636790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b="1" kern="0" spc="-7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lvl="0" indent="-2730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Amazon S3 </a:t>
            </a: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 관리 일반사항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lvl="0" indent="-2730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 적용 대상 및 기준</a:t>
            </a: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4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개요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25258"/>
              </p:ext>
            </p:extLst>
          </p:nvPr>
        </p:nvGraphicFramePr>
        <p:xfrm>
          <a:off x="344488" y="978351"/>
          <a:ext cx="9211944" cy="331920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</a:t>
                      </a:r>
                      <a: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 목적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리테일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AWS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레이크 내 저장 공간과 비용이 효율적으로 관리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발생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되도록 데이터 객체에 대한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지정하여 관리</a:t>
                      </a:r>
                      <a:endParaRPr lang="ko-KR" altLang="en-US" sz="1100" b="0" i="0" u="none" strike="noStrike" kern="1200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수명주기 관리 관련 원칙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리테일은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스토리지의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효율적인 관리를 위하여 데이터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Life Cycle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 활동을 수행함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Life Cycle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관리에 대한 책임은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L/C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있으며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「사용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 담당」 및 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Data Lake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운영담당」은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①데이터 수명주기 기준 협의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②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수명주기에 따른 데이터 처리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아카이빙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 대한 확인 책임이 있음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원천데이터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변경 공유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Life Cycle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흐름관리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및 보안관리는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AWS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를 대상으로 수행함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L/C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 담당」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 Lake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데이터오브젝트 관리 담당」 및 「사용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담당」은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데이터 수명주기 정의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관리규칙 적용 및 규칙에 따른 처리현황을 지속적으로 모니터링하고 관리해야 함</a:t>
                      </a: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gray">
          <a:xfrm>
            <a:off x="344488" y="5152493"/>
            <a:ext cx="9211944" cy="976807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altLang="ko-KR" sz="1100" i="1" spc="-40" dirty="0" smtClean="0">
                <a:latin typeface="+mn-ea"/>
                <a:ea typeface="+mn-ea"/>
              </a:rPr>
              <a:t>[</a:t>
            </a:r>
            <a:r>
              <a:rPr lang="ko-KR" altLang="en-US" sz="1100" i="1" spc="-40" dirty="0" smtClean="0">
                <a:latin typeface="+mn-ea"/>
                <a:ea typeface="+mn-ea"/>
              </a:rPr>
              <a:t>참고</a:t>
            </a:r>
            <a:r>
              <a:rPr lang="en-US" altLang="ko-KR" sz="1100" i="1" spc="-40" dirty="0" smtClean="0">
                <a:latin typeface="+mn-ea"/>
                <a:ea typeface="+mn-ea"/>
              </a:rPr>
              <a:t>] AWS </a:t>
            </a:r>
            <a:r>
              <a:rPr lang="ko-KR" altLang="en-US" sz="1100" i="1" spc="-40" dirty="0" smtClean="0">
                <a:latin typeface="+mn-ea"/>
                <a:ea typeface="+mn-ea"/>
              </a:rPr>
              <a:t>수명주기 적용에 따른 「</a:t>
            </a:r>
            <a:r>
              <a:rPr lang="ko-KR" altLang="en-US" sz="1100" i="1" spc="-40" dirty="0" err="1" smtClean="0">
                <a:latin typeface="+mn-ea"/>
                <a:ea typeface="+mn-ea"/>
              </a:rPr>
              <a:t>전환작업</a:t>
            </a:r>
            <a:r>
              <a:rPr lang="ko-KR" altLang="en-US" sz="1100" i="1" spc="-40" dirty="0" smtClean="0">
                <a:latin typeface="+mn-ea"/>
                <a:ea typeface="+mn-ea"/>
              </a:rPr>
              <a:t>」</a:t>
            </a:r>
            <a:r>
              <a:rPr lang="en-US" altLang="ko-KR" sz="1100" i="1" spc="-40" dirty="0" smtClean="0">
                <a:latin typeface="+mn-ea"/>
                <a:ea typeface="+mn-ea"/>
              </a:rPr>
              <a:t>, </a:t>
            </a:r>
            <a:r>
              <a:rPr lang="ko-KR" altLang="en-US" sz="1100" i="1" spc="-40" dirty="0">
                <a:latin typeface="+mn-ea"/>
                <a:ea typeface="+mn-ea"/>
              </a:rPr>
              <a:t>「</a:t>
            </a:r>
            <a:r>
              <a:rPr lang="ko-KR" altLang="en-US" sz="1100" i="1" spc="-40" dirty="0" err="1">
                <a:latin typeface="+mn-ea"/>
                <a:ea typeface="+mn-ea"/>
              </a:rPr>
              <a:t>만료작업</a:t>
            </a:r>
            <a:r>
              <a:rPr lang="ko-KR" altLang="en-US" sz="1100" i="1" spc="-40" dirty="0">
                <a:latin typeface="+mn-ea"/>
                <a:ea typeface="+mn-ea"/>
              </a:rPr>
              <a:t>」 </a:t>
            </a:r>
            <a:r>
              <a:rPr lang="ko-KR" altLang="en-US" sz="1100" i="1" spc="-40" dirty="0" smtClean="0">
                <a:latin typeface="+mn-ea"/>
                <a:ea typeface="+mn-ea"/>
              </a:rPr>
              <a:t>개념</a:t>
            </a:r>
            <a:endParaRPr lang="en-US" altLang="ko-KR" sz="1100" i="1" spc="-40" dirty="0" smtClean="0">
              <a:latin typeface="+mn-ea"/>
              <a:ea typeface="+mn-ea"/>
            </a:endParaRP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b="1" i="1" spc="-40" dirty="0" err="1" smtClean="0">
                <a:latin typeface="+mn-ea"/>
                <a:ea typeface="+mn-ea"/>
              </a:rPr>
              <a:t>전환작업</a:t>
            </a:r>
            <a:r>
              <a:rPr lang="ko-KR" altLang="en-US" sz="1100" i="1" spc="-40" dirty="0" smtClean="0">
                <a:latin typeface="+mn-ea"/>
                <a:ea typeface="+mn-ea"/>
              </a:rPr>
              <a:t> </a:t>
            </a:r>
            <a:r>
              <a:rPr lang="en-US" altLang="ko-KR" sz="1100" i="1" spc="-40" dirty="0" smtClean="0">
                <a:latin typeface="+mn-ea"/>
                <a:ea typeface="+mn-ea"/>
              </a:rPr>
              <a:t>: </a:t>
            </a:r>
            <a:r>
              <a:rPr lang="ko-KR" altLang="en-US" sz="1100" i="1" spc="-40" dirty="0">
                <a:latin typeface="+mn-ea"/>
                <a:ea typeface="+mn-ea"/>
              </a:rPr>
              <a:t>객체가 다른 스토리지 클래스로 전환되는 시기를 정의 </a:t>
            </a:r>
            <a:r>
              <a:rPr lang="en-US" altLang="ko-KR" sz="1100" i="1" spc="-40" dirty="0" smtClean="0">
                <a:latin typeface="+mn-ea"/>
                <a:ea typeface="+mn-ea"/>
              </a:rPr>
              <a:t>(</a:t>
            </a:r>
            <a:r>
              <a:rPr lang="ko-KR" altLang="en-US" sz="1100" i="1" spc="-40" dirty="0" smtClean="0">
                <a:latin typeface="+mn-ea"/>
                <a:ea typeface="+mn-ea"/>
              </a:rPr>
              <a:t>예</a:t>
            </a:r>
            <a:r>
              <a:rPr lang="en-US" altLang="ko-KR" sz="1100" i="1" spc="-40" dirty="0" smtClean="0">
                <a:latin typeface="+mn-ea"/>
                <a:ea typeface="+mn-ea"/>
              </a:rPr>
              <a:t>- </a:t>
            </a:r>
            <a:r>
              <a:rPr lang="ko-KR" altLang="en-US" sz="1100" i="1" spc="-40" dirty="0" smtClean="0">
                <a:latin typeface="+mn-ea"/>
                <a:ea typeface="+mn-ea"/>
              </a:rPr>
              <a:t>생성 </a:t>
            </a:r>
            <a:r>
              <a:rPr lang="ko-KR" altLang="en-US" sz="1100" i="1" spc="-40" dirty="0">
                <a:latin typeface="+mn-ea"/>
                <a:ea typeface="+mn-ea"/>
              </a:rPr>
              <a:t>후 </a:t>
            </a:r>
            <a:r>
              <a:rPr lang="en-US" altLang="ko-KR" sz="1100" i="1" spc="-40" dirty="0">
                <a:latin typeface="+mn-ea"/>
                <a:ea typeface="+mn-ea"/>
              </a:rPr>
              <a:t>30</a:t>
            </a:r>
            <a:r>
              <a:rPr lang="ko-KR" altLang="en-US" sz="1100" i="1" spc="-40" dirty="0">
                <a:latin typeface="+mn-ea"/>
                <a:ea typeface="+mn-ea"/>
              </a:rPr>
              <a:t>일이 지나면 객체를 </a:t>
            </a:r>
            <a:r>
              <a:rPr lang="en-US" altLang="ko-KR" sz="1100" i="1" spc="-40" dirty="0">
                <a:latin typeface="+mn-ea"/>
                <a:ea typeface="+mn-ea"/>
              </a:rPr>
              <a:t>S3 STANDARD-IA </a:t>
            </a:r>
            <a:r>
              <a:rPr lang="ko-KR" altLang="en-US" sz="1100" i="1" spc="-40" dirty="0">
                <a:latin typeface="+mn-ea"/>
                <a:ea typeface="+mn-ea"/>
              </a:rPr>
              <a:t>스토리지 클래스로 전환</a:t>
            </a:r>
            <a:r>
              <a:rPr lang="en-US" altLang="ko-KR" sz="1100" i="1" spc="-40" dirty="0" smtClean="0">
                <a:latin typeface="+mn-ea"/>
                <a:ea typeface="+mn-ea"/>
              </a:rPr>
              <a:t>) </a:t>
            </a:r>
            <a:br>
              <a:rPr lang="en-US" altLang="ko-KR" sz="1100" i="1" spc="-40" dirty="0" smtClean="0">
                <a:latin typeface="+mn-ea"/>
                <a:ea typeface="+mn-ea"/>
              </a:rPr>
            </a:br>
            <a:r>
              <a:rPr lang="en-US" altLang="ko-KR" sz="1100" i="1" spc="-40" dirty="0" smtClean="0">
                <a:latin typeface="+mn-ea"/>
                <a:ea typeface="+mn-ea"/>
              </a:rPr>
              <a:t>- </a:t>
            </a:r>
            <a:r>
              <a:rPr lang="en-US" altLang="ko-KR" sz="1100" i="1" spc="-40" dirty="0">
                <a:latin typeface="+mn-ea"/>
                <a:ea typeface="+mn-ea"/>
              </a:rPr>
              <a:t>Amazon S3 </a:t>
            </a:r>
            <a:r>
              <a:rPr lang="ko-KR" altLang="en-US" sz="1100" i="1" spc="-40" dirty="0">
                <a:latin typeface="+mn-ea"/>
                <a:ea typeface="+mn-ea"/>
              </a:rPr>
              <a:t>스토리지 클래스 참조</a:t>
            </a: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b="1" i="1" spc="-40" dirty="0" err="1" smtClean="0">
                <a:latin typeface="+mn-ea"/>
                <a:ea typeface="+mn-ea"/>
              </a:rPr>
              <a:t>만료작업</a:t>
            </a:r>
            <a:r>
              <a:rPr lang="ko-KR" altLang="en-US" sz="1100" i="1" spc="-40" dirty="0" smtClean="0">
                <a:latin typeface="+mn-ea"/>
                <a:ea typeface="+mn-ea"/>
              </a:rPr>
              <a:t> </a:t>
            </a:r>
            <a:r>
              <a:rPr lang="en-US" altLang="ko-KR" sz="1100" i="1" spc="-40" dirty="0" smtClean="0">
                <a:latin typeface="+mn-ea"/>
                <a:ea typeface="+mn-ea"/>
              </a:rPr>
              <a:t>: </a:t>
            </a:r>
            <a:r>
              <a:rPr lang="ko-KR" altLang="en-US" sz="1100" i="1" spc="-40" dirty="0" smtClean="0">
                <a:latin typeface="+mn-ea"/>
                <a:ea typeface="+mn-ea"/>
              </a:rPr>
              <a:t>객체가 </a:t>
            </a:r>
            <a:r>
              <a:rPr lang="ko-KR" altLang="en-US" sz="1100" i="1" spc="-40" dirty="0">
                <a:latin typeface="+mn-ea"/>
                <a:ea typeface="+mn-ea"/>
              </a:rPr>
              <a:t>만료되는 시기를 정의 </a:t>
            </a:r>
            <a:r>
              <a:rPr lang="en-US" altLang="ko-KR" sz="1100" i="1" spc="-40" dirty="0" smtClean="0">
                <a:latin typeface="+mn-ea"/>
                <a:ea typeface="+mn-ea"/>
              </a:rPr>
              <a:t>(</a:t>
            </a:r>
            <a:r>
              <a:rPr lang="ko-KR" altLang="en-US" sz="1100" i="1" spc="-40" dirty="0" smtClean="0">
                <a:latin typeface="+mn-ea"/>
                <a:ea typeface="+mn-ea"/>
              </a:rPr>
              <a:t>예</a:t>
            </a:r>
            <a:r>
              <a:rPr lang="en-US" altLang="ko-KR" sz="1100" i="1" spc="-40" dirty="0" smtClean="0">
                <a:latin typeface="+mn-ea"/>
                <a:ea typeface="+mn-ea"/>
              </a:rPr>
              <a:t>- Amazon </a:t>
            </a:r>
            <a:r>
              <a:rPr lang="en-US" altLang="ko-KR" sz="1100" i="1" spc="-40" dirty="0">
                <a:latin typeface="+mn-ea"/>
                <a:ea typeface="+mn-ea"/>
              </a:rPr>
              <a:t>S3</a:t>
            </a:r>
            <a:r>
              <a:rPr lang="ko-KR" altLang="en-US" sz="1100" i="1" spc="-40" dirty="0">
                <a:latin typeface="+mn-ea"/>
                <a:ea typeface="+mn-ea"/>
              </a:rPr>
              <a:t>에서 만료된 객체를 자동으로 삭제</a:t>
            </a:r>
            <a:r>
              <a:rPr lang="en-US" altLang="ko-KR" sz="1100" i="1" spc="-4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7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994666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259570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636790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lvl="0" indent="-2730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Amazon S3 </a:t>
            </a: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 관리 일반사항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lvl="0" indent="-2730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 적용 대상 및 기준</a:t>
            </a: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주요 프로세스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663A9F-43ED-4B0E-8F7C-CAE59EC6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48735"/>
              </p:ext>
            </p:extLst>
          </p:nvPr>
        </p:nvGraphicFramePr>
        <p:xfrm>
          <a:off x="338890" y="961746"/>
          <a:ext cx="9222623" cy="5383578"/>
        </p:xfrm>
        <a:graphic>
          <a:graphicData uri="http://schemas.openxmlformats.org/drawingml/2006/table">
            <a:tbl>
              <a:tblPr/>
              <a:tblGrid>
                <a:gridCol w="97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14">
                  <a:extLst>
                    <a:ext uri="{9D8B030D-6E8A-4147-A177-3AD203B41FA5}">
                      <a16:colId xmlns:a16="http://schemas.microsoft.com/office/drawing/2014/main" val="84571759"/>
                    </a:ext>
                  </a:extLst>
                </a:gridCol>
              </a:tblGrid>
              <a:tr h="22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프로세스명</a:t>
                      </a:r>
                    </a:p>
                  </a:txBody>
                  <a:tcPr marL="72000" marR="3425" marT="34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AWS Data Lake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 수명주기 관리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모니터링 프로세스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2000" marR="3425" marT="34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48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데이터오브젝트 </a:t>
                      </a:r>
                      <a:r>
                        <a:rPr lang="en-US" altLang="ko-KR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L/C</a:t>
                      </a:r>
                      <a:r>
                        <a:rPr lang="ko-KR" altLang="en-US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 담당</a:t>
                      </a:r>
                      <a:endParaRPr lang="en-US" altLang="ko-KR" sz="1100" b="1" i="0" u="none" strike="noStrike" kern="1200" spc="-7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 latinLnBrk="0"/>
                      <a:r>
                        <a:rPr lang="en-US" altLang="ko-KR" sz="8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거버넌스팀</a:t>
                      </a:r>
                      <a:r>
                        <a:rPr lang="en-US" altLang="ko-KR" sz="8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spc="-7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49349"/>
                  </a:ext>
                </a:extLst>
              </a:tr>
              <a:tr h="153017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분석 담당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17749"/>
                  </a:ext>
                </a:extLst>
              </a:tr>
              <a:tr h="153017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Lake </a:t>
                      </a:r>
                      <a:r>
                        <a:rPr lang="ko-KR" altLang="en-US" sz="1100" b="1" i="0" u="none" strike="noStrike" kern="120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데이터오브젝트 관리 담당</a:t>
                      </a:r>
                      <a:endParaRPr lang="ko-KR" altLang="en-US" sz="1100" b="1" i="0" u="none" strike="noStrike" kern="1200" spc="-7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1748644" y="3940772"/>
            <a:ext cx="937248" cy="488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데이터 수명주기 신규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변경 사유 발생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8A3F230-6310-4C05-BD1B-EF3C6C705998}"/>
              </a:ext>
            </a:extLst>
          </p:cNvPr>
          <p:cNvSpPr/>
          <p:nvPr/>
        </p:nvSpPr>
        <p:spPr>
          <a:xfrm>
            <a:off x="1388604" y="4115967"/>
            <a:ext cx="138544" cy="138234"/>
          </a:xfrm>
          <a:prstGeom prst="ellipse">
            <a:avLst/>
          </a:prstGeom>
          <a:noFill/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800" b="1" spc="-7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68" idx="6"/>
            <a:endCxn id="67" idx="1"/>
          </p:cNvCxnSpPr>
          <p:nvPr/>
        </p:nvCxnSpPr>
        <p:spPr>
          <a:xfrm>
            <a:off x="1527148" y="4185084"/>
            <a:ext cx="221496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 bwMode="gray">
          <a:xfrm>
            <a:off x="1496616" y="3541218"/>
            <a:ext cx="1589648" cy="46384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  <a:ea typeface="+mn-ea"/>
              </a:rPr>
              <a:t>데이터 요구 시 데이터 </a:t>
            </a:r>
            <a:r>
              <a:rPr lang="ko-KR" altLang="en-US" sz="800" dirty="0">
                <a:latin typeface="+mn-ea"/>
                <a:ea typeface="+mn-ea"/>
              </a:rPr>
              <a:t>유형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ko-KR" altLang="en-US" sz="800" dirty="0" smtClean="0">
                <a:latin typeface="+mn-ea"/>
                <a:ea typeface="+mn-ea"/>
              </a:rPr>
              <a:t>서비스 </a:t>
            </a:r>
            <a:r>
              <a:rPr lang="ko-KR" altLang="en-US" sz="800" dirty="0">
                <a:latin typeface="+mn-ea"/>
                <a:ea typeface="+mn-ea"/>
              </a:rPr>
              <a:t>목적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관련 </a:t>
            </a:r>
            <a:r>
              <a:rPr lang="ko-KR" altLang="en-US" sz="800" dirty="0">
                <a:latin typeface="+mn-ea"/>
                <a:ea typeface="+mn-ea"/>
              </a:rPr>
              <a:t>법제도 등 고려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E3E0D93-C49B-4B57-BC89-7D0B0016870B}"/>
              </a:ext>
            </a:extLst>
          </p:cNvPr>
          <p:cNvSpPr/>
          <p:nvPr/>
        </p:nvSpPr>
        <p:spPr>
          <a:xfrm>
            <a:off x="2760064" y="4105450"/>
            <a:ext cx="138544" cy="138234"/>
          </a:xfrm>
          <a:prstGeom prst="ellipse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1400" b="1" spc="-7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E3E0D93-C49B-4B57-BC89-7D0B0016870B}"/>
              </a:ext>
            </a:extLst>
          </p:cNvPr>
          <p:cNvSpPr/>
          <p:nvPr/>
        </p:nvSpPr>
        <p:spPr>
          <a:xfrm>
            <a:off x="2756756" y="4175102"/>
            <a:ext cx="138544" cy="138234"/>
          </a:xfrm>
          <a:prstGeom prst="ellipse">
            <a:avLst/>
          </a:prstGeom>
          <a:noFill/>
          <a:ln w="12700">
            <a:solidFill>
              <a:srgbClr val="DEEBF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1400" b="1" spc="-7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3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67" idx="2"/>
            <a:endCxn id="74" idx="1"/>
          </p:cNvCxnSpPr>
          <p:nvPr/>
        </p:nvCxnSpPr>
        <p:spPr>
          <a:xfrm rot="16200000" flipH="1">
            <a:off x="2118779" y="4527886"/>
            <a:ext cx="777943" cy="58096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2798232" y="4429396"/>
            <a:ext cx="612000" cy="15558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데이터 수명주기 관리규칙 검토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협의</a:t>
            </a:r>
          </a:p>
        </p:txBody>
      </p:sp>
      <p:sp>
        <p:nvSpPr>
          <p:cNvPr id="75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440832" y="3457880"/>
            <a:ext cx="612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수명주기 관리규칙 반영 요청</a:t>
            </a:r>
          </a:p>
        </p:txBody>
      </p:sp>
      <p:cxnSp>
        <p:nvCxnSpPr>
          <p:cNvPr id="76" name="연결선: 꺾임 38">
            <a:extLst>
              <a:ext uri="{FF2B5EF4-FFF2-40B4-BE49-F238E27FC236}">
                <a16:creationId xmlns:a16="http://schemas.microsoft.com/office/drawing/2014/main" id="{C7FA53A2-D501-4C8F-99DB-880F1BE9912C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 flipV="1">
            <a:off x="3410232" y="4177880"/>
            <a:ext cx="336600" cy="102946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3440832" y="1988840"/>
            <a:ext cx="612000" cy="11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대상 데이터오브젝트 수명주기 관리규칙 검토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75" idx="0"/>
            <a:endCxn id="81" idx="2"/>
          </p:cNvCxnSpPr>
          <p:nvPr/>
        </p:nvCxnSpPr>
        <p:spPr>
          <a:xfrm flipV="1">
            <a:off x="3746832" y="3140840"/>
            <a:ext cx="0" cy="31704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3980892" y="1592796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관리규칙 보완 필요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1" idx="0"/>
            <a:endCxn id="85" idx="1"/>
          </p:cNvCxnSpPr>
          <p:nvPr/>
        </p:nvCxnSpPr>
        <p:spPr>
          <a:xfrm rot="5400000" flipH="1" flipV="1">
            <a:off x="3788447" y="1796395"/>
            <a:ext cx="150830" cy="23406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5" idx="0"/>
            <a:endCxn id="74" idx="0"/>
          </p:cNvCxnSpPr>
          <p:nvPr/>
        </p:nvCxnSpPr>
        <p:spPr>
          <a:xfrm rot="16200000" flipH="1" flipV="1">
            <a:off x="2358262" y="2338766"/>
            <a:ext cx="2836600" cy="1344660"/>
          </a:xfrm>
          <a:prstGeom prst="bentConnector3">
            <a:avLst>
              <a:gd name="adj1" fmla="val -8059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 bwMode="gray">
          <a:xfrm>
            <a:off x="4209425" y="1360865"/>
            <a:ext cx="239467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3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916996" y="1988840"/>
            <a:ext cx="612000" cy="11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데이터오브젝트 별</a:t>
            </a:r>
            <a:br>
              <a:rPr lang="ko-KR" altLang="en-US" sz="800" spc="-40" dirty="0">
                <a:solidFill>
                  <a:prstClr val="black"/>
                </a:solidFill>
                <a:latin typeface="+mn-ea"/>
              </a:rPr>
            </a:b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수명주기 관리규칙 적용 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서비스 클래스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 설정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)</a:t>
            </a:r>
          </a:p>
        </p:txBody>
      </p:sp>
      <p:cxnSp>
        <p:nvCxnSpPr>
          <p:cNvPr id="10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5" idx="2"/>
            <a:endCxn id="103" idx="1"/>
          </p:cNvCxnSpPr>
          <p:nvPr/>
        </p:nvCxnSpPr>
        <p:spPr>
          <a:xfrm rot="16200000" flipH="1">
            <a:off x="4442136" y="2089979"/>
            <a:ext cx="481617" cy="46810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 bwMode="gray">
          <a:xfrm>
            <a:off x="4422586" y="2045677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9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4916996" y="4429396"/>
            <a:ext cx="612000" cy="15558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데이터오브젝트 별</a:t>
            </a:r>
            <a:br>
              <a:rPr lang="ko-KR" altLang="en-US" sz="800" spc="-40" dirty="0">
                <a:solidFill>
                  <a:prstClr val="black"/>
                </a:solidFill>
                <a:latin typeface="+mn-ea"/>
              </a:rPr>
            </a:b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수명주기 관리규칙 적용 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서비스 클래스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 설정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)</a:t>
            </a:r>
          </a:p>
        </p:txBody>
      </p:sp>
      <p:cxnSp>
        <p:nvCxnSpPr>
          <p:cNvPr id="110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3" idx="2"/>
            <a:endCxn id="109" idx="0"/>
          </p:cNvCxnSpPr>
          <p:nvPr/>
        </p:nvCxnSpPr>
        <p:spPr>
          <a:xfrm>
            <a:off x="5222996" y="3140840"/>
            <a:ext cx="0" cy="12885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5889104" y="1988840"/>
            <a:ext cx="612000" cy="11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수명주기 관리규칙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처리 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현황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확인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레포팅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16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528996" y="2564840"/>
            <a:ext cx="360108" cy="26425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5889104" y="4429396"/>
            <a:ext cx="612000" cy="15558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수명주기 관리규칙 처리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현황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이슈사항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2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>
            <a:off x="6195104" y="3140840"/>
            <a:ext cx="0" cy="12885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판단 149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6753200" y="4539175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특이사항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5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21" idx="3"/>
            <a:endCxn id="150" idx="2"/>
          </p:cNvCxnSpPr>
          <p:nvPr/>
        </p:nvCxnSpPr>
        <p:spPr>
          <a:xfrm flipV="1">
            <a:off x="6501104" y="5029602"/>
            <a:ext cx="720096" cy="17773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6915200" y="3457880"/>
            <a:ext cx="612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기처리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데이터 롤백 요청</a:t>
            </a:r>
          </a:p>
        </p:txBody>
      </p:sp>
      <p:cxnSp>
        <p:nvCxnSpPr>
          <p:cNvPr id="15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50" idx="0"/>
            <a:endCxn id="158" idx="2"/>
          </p:cNvCxnSpPr>
          <p:nvPr/>
        </p:nvCxnSpPr>
        <p:spPr>
          <a:xfrm flipV="1">
            <a:off x="7221200" y="4177880"/>
            <a:ext cx="0" cy="36129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 bwMode="gray">
          <a:xfrm>
            <a:off x="6994783" y="4344676"/>
            <a:ext cx="239467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B701F5A7-1F49-4D66-A2C9-697A3A896746}"/>
              </a:ext>
            </a:extLst>
          </p:cNvPr>
          <p:cNvSpPr/>
          <p:nvPr/>
        </p:nvSpPr>
        <p:spPr>
          <a:xfrm>
            <a:off x="9235612" y="4708519"/>
            <a:ext cx="145880" cy="151738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6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50" idx="3"/>
            <a:endCxn id="161" idx="2"/>
          </p:cNvCxnSpPr>
          <p:nvPr/>
        </p:nvCxnSpPr>
        <p:spPr>
          <a:xfrm flipV="1">
            <a:off x="7689200" y="4784388"/>
            <a:ext cx="1546412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6915200" y="2204840"/>
            <a:ext cx="612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데이터 롤백 요청사항 </a:t>
            </a:r>
            <a:br>
              <a:rPr lang="ko-KR" altLang="en-US" sz="800" spc="-40" dirty="0">
                <a:solidFill>
                  <a:prstClr val="black"/>
                </a:solidFill>
                <a:latin typeface="+mn-ea"/>
              </a:rPr>
            </a:b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검토 및 조치</a:t>
            </a:r>
            <a:endParaRPr lang="ko-KR" altLang="en-US" sz="800" spc="-40" dirty="0" smtClean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6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58" idx="0"/>
            <a:endCxn id="164" idx="2"/>
          </p:cNvCxnSpPr>
          <p:nvPr/>
        </p:nvCxnSpPr>
        <p:spPr>
          <a:xfrm flipV="1">
            <a:off x="7221200" y="2924840"/>
            <a:ext cx="0" cy="53304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21">
            <a:extLst>
              <a:ext uri="{FF2B5EF4-FFF2-40B4-BE49-F238E27FC236}">
                <a16:creationId xmlns:a16="http://schemas.microsoft.com/office/drawing/2014/main" id="{F3352BA2-E6A6-4CF7-8004-2AF0E858D223}"/>
              </a:ext>
            </a:extLst>
          </p:cNvPr>
          <p:cNvSpPr/>
          <p:nvPr/>
        </p:nvSpPr>
        <p:spPr>
          <a:xfrm>
            <a:off x="7702304" y="3457880"/>
            <a:ext cx="612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데이터 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롤백 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처리결과 확인</a:t>
            </a:r>
            <a:endParaRPr lang="ko-KR" altLang="en-US" sz="800" spc="-4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6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64" idx="3"/>
            <a:endCxn id="166" idx="0"/>
          </p:cNvCxnSpPr>
          <p:nvPr/>
        </p:nvCxnSpPr>
        <p:spPr>
          <a:xfrm>
            <a:off x="7527200" y="2564840"/>
            <a:ext cx="481104" cy="89304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순서도: 판단 167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8553504" y="1592796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수명주기 관리규칙 조정 필요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9" name="TextBox 168"/>
          <p:cNvSpPr txBox="1"/>
          <p:nvPr/>
        </p:nvSpPr>
        <p:spPr bwMode="gray">
          <a:xfrm>
            <a:off x="7632447" y="4825771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0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 flipV="1">
            <a:off x="8314304" y="1838010"/>
            <a:ext cx="239200" cy="1979870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68" idx="0"/>
            <a:endCxn id="74" idx="0"/>
          </p:cNvCxnSpPr>
          <p:nvPr/>
        </p:nvCxnSpPr>
        <p:spPr>
          <a:xfrm rot="16200000" flipH="1" flipV="1">
            <a:off x="4644568" y="52460"/>
            <a:ext cx="2836600" cy="5917272"/>
          </a:xfrm>
          <a:prstGeom prst="bentConnector3">
            <a:avLst>
              <a:gd name="adj1" fmla="val -8059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 bwMode="gray">
          <a:xfrm>
            <a:off x="8783965" y="1359713"/>
            <a:ext cx="239467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68" idx="2"/>
            <a:endCxn id="161" idx="2"/>
          </p:cNvCxnSpPr>
          <p:nvPr/>
        </p:nvCxnSpPr>
        <p:spPr>
          <a:xfrm rot="16200000" flipH="1">
            <a:off x="7777976" y="3326751"/>
            <a:ext cx="2701165" cy="21410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 bwMode="gray">
          <a:xfrm>
            <a:off x="9045436" y="2122622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1" name="TextBox 180"/>
          <p:cNvSpPr txBox="1"/>
          <p:nvPr/>
        </p:nvSpPr>
        <p:spPr bwMode="gray">
          <a:xfrm>
            <a:off x="8958769" y="2456264"/>
            <a:ext cx="620711" cy="340735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800" dirty="0" smtClean="0">
                <a:latin typeface="+mn-ea"/>
                <a:ea typeface="+mn-ea"/>
              </a:rPr>
              <a:t>단순 </a:t>
            </a:r>
            <a:r>
              <a:rPr lang="ko-KR" altLang="en-US" sz="800" dirty="0" err="1" smtClean="0">
                <a:latin typeface="+mn-ea"/>
                <a:ea typeface="+mn-ea"/>
              </a:rPr>
              <a:t>처리오류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2" name="TextBox 181"/>
          <p:cNvSpPr txBox="1"/>
          <p:nvPr/>
        </p:nvSpPr>
        <p:spPr bwMode="gray">
          <a:xfrm>
            <a:off x="5785507" y="1777185"/>
            <a:ext cx="854712" cy="217625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800" dirty="0" smtClean="0">
                <a:latin typeface="+mn-ea"/>
                <a:ea typeface="+mn-ea"/>
              </a:rPr>
              <a:t>처리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3" name="TextBox 182"/>
          <p:cNvSpPr txBox="1"/>
          <p:nvPr/>
        </p:nvSpPr>
        <p:spPr bwMode="gray">
          <a:xfrm>
            <a:off x="7437905" y="2246564"/>
            <a:ext cx="854712" cy="340735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ko-KR" altLang="en-US" sz="800" dirty="0" smtClean="0">
                <a:latin typeface="+mn-ea"/>
                <a:ea typeface="+mn-ea"/>
              </a:rPr>
              <a:t>오류 처리된 데이터 복원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4" name="TextBox 183"/>
          <p:cNvSpPr txBox="1"/>
          <p:nvPr/>
        </p:nvSpPr>
        <p:spPr bwMode="gray">
          <a:xfrm>
            <a:off x="7626783" y="1520788"/>
            <a:ext cx="854712" cy="586957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ko-KR" altLang="en-US" sz="800" dirty="0" smtClean="0">
                <a:latin typeface="+mn-ea"/>
                <a:ea typeface="+mn-ea"/>
              </a:rPr>
              <a:t>수명주기 </a:t>
            </a:r>
            <a:r>
              <a:rPr lang="ko-KR" altLang="en-US" sz="800" dirty="0" err="1" smtClean="0">
                <a:latin typeface="+mn-ea"/>
                <a:ea typeface="+mn-ea"/>
              </a:rPr>
              <a:t>관리규칙에</a:t>
            </a:r>
            <a:r>
              <a:rPr lang="ko-KR" altLang="en-US" sz="800" dirty="0" smtClean="0">
                <a:latin typeface="+mn-ea"/>
                <a:ea typeface="+mn-ea"/>
              </a:rPr>
              <a:t> 대한 근본적 수정 고려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994666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710280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636790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lvl="0" indent="-2730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en-US" altLang="ko-KR" sz="1400" b="1" kern="0" spc="-7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Amazon S3 </a:t>
            </a:r>
            <a:r>
              <a:rPr lang="ko-KR" altLang="en-US" sz="1400" b="1" kern="0" spc="-7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 관리 일반사항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3050" lvl="0" indent="-2730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수명주기 적용 대상 및 기준</a:t>
            </a: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400" b="1" kern="0" spc="-7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449"/>
              </p:ext>
            </p:extLst>
          </p:nvPr>
        </p:nvGraphicFramePr>
        <p:xfrm>
          <a:off x="344488" y="978351"/>
          <a:ext cx="9211944" cy="524550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수명주기 관리 개요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동안 객체가 비용 효율적으로 저장되도록 관리하려면 해당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주기를 구성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객체 그룹에 적용하는 작업을 정의하는 일련의 규칙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42975" indent="-942975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전환작업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객체가 다른 스토리지 클래스로 전환되는 시기를 정의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일이 지나면 객체를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전환하거나 생성 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년이 지나면 객체를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 아카이브하도록 선택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만료작업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객체가 만료되는 시기를 정의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만료된 객체를 자동으로 삭제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객체 수명주기 관리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수명 주기가 명확한 객체에 대해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수명 주기 구성 규칙을 정의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-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버킷에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주기적으로 로그를 업로드할 경우 일정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기간동안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만 필요로 하고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이후에는 삭제하고 싶을 경우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제한된 기간 동안 자주 액세스 되나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특정 기간 이후에는 실시간으로 액세스할 필요가 없지만 조직 또는 규정에서 특정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기간 동안 해당 문서를 보관할 것을 요구하는 경우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수명 주기 구성 규칙 적용을 통해 객체를 더 저렴한 스토리지 클래스로 전환하거나 아카이브하거나 삭제하도록 관리</a:t>
                      </a: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수명주기 구성 생성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수명 주기 구성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(XML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객체의 수명 동안 해당 객체에 대해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 수행하도록 할 사전 정의된 작업이 포함된 일련의 규칙으로 이루어져 있음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에서는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버킷에서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수명 주기 구성을 관리하기 위한 일련의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REST API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작업을 제공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에서는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버킷에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연결된 수명 주기 하위 리소스로 구성을 저장</a:t>
                      </a: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95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3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24860"/>
              </p:ext>
            </p:extLst>
          </p:nvPr>
        </p:nvGraphicFramePr>
        <p:xfrm>
          <a:off x="344488" y="978351"/>
          <a:ext cx="9211944" cy="539790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628674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전환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구성에서 규칙을 추가하여 </a:t>
                      </a:r>
                      <a:r>
                        <a:rPr lang="en-US" altLang="ko-KR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객체를 다른 </a:t>
                      </a:r>
                      <a:r>
                        <a:rPr lang="en-US" altLang="ko-KR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전환하도록 유도할 수 있음</a:t>
                      </a:r>
                      <a:endParaRPr lang="en-US" altLang="ko-KR" sz="1100" b="0" i="0" u="none" strike="noStrike" kern="1200" spc="-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객체에 자주 액세스하지 않는 경우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객체를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실시간으로 액세스할 필요가 없는 객체를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 </a:t>
                      </a:r>
                      <a:r>
                        <a:rPr lang="ko-KR" altLang="en-US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아카이빙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8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지원되는 </a:t>
                      </a:r>
                      <a:r>
                        <a:rPr lang="ko-KR" altLang="en-US" sz="1100" b="1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전환작업</a:t>
                      </a: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제한 사항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수명 주기 구성에서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객체를 한 스토리지 클래스에서 다른 스토리지 클래스로 전환하여 스토리지 비용을 절약하도록 규칙을 정의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객체의 액세스 패턴을 모르거나 시간이 지남에 따라 액세스 패턴이 변하면 자동 비용 절감을 위해 객체를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스토리지 클래스로 전환 가능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  <a:tr h="10298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지원되는 수명주기 전환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46763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(2/9)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568624" y="3717312"/>
            <a:ext cx="7596844" cy="2520000"/>
            <a:chOff x="1568624" y="3644081"/>
            <a:chExt cx="7596844" cy="2593231"/>
          </a:xfrm>
        </p:grpSpPr>
        <p:grpSp>
          <p:nvGrpSpPr>
            <p:cNvPr id="78" name="그룹 77"/>
            <p:cNvGrpSpPr/>
            <p:nvPr/>
          </p:nvGrpSpPr>
          <p:grpSpPr>
            <a:xfrm>
              <a:off x="1638933" y="3644081"/>
              <a:ext cx="7526535" cy="2593231"/>
              <a:chOff x="1638933" y="3573016"/>
              <a:chExt cx="7526535" cy="25932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2720752" y="3717016"/>
                <a:ext cx="5525765" cy="2161231"/>
                <a:chOff x="2972780" y="3717016"/>
                <a:chExt cx="5525765" cy="2161231"/>
              </a:xfrm>
            </p:grpSpPr>
            <p:cxnSp>
              <p:nvCxnSpPr>
                <p:cNvPr id="109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88" idx="3"/>
                  <a:endCxn id="90" idx="0"/>
                </p:cNvCxnSpPr>
                <p:nvPr/>
              </p:nvCxnSpPr>
              <p:spPr>
                <a:xfrm>
                  <a:off x="2972780" y="3717016"/>
                  <a:ext cx="365192" cy="240205"/>
                </a:xfrm>
                <a:prstGeom prst="bentConnector2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88" idx="3"/>
                  <a:endCxn id="83" idx="0"/>
                </p:cNvCxnSpPr>
                <p:nvPr/>
              </p:nvCxnSpPr>
              <p:spPr>
                <a:xfrm>
                  <a:off x="2972780" y="3717016"/>
                  <a:ext cx="1397307" cy="624410"/>
                </a:xfrm>
                <a:prstGeom prst="bentConnector2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88" idx="3"/>
                  <a:endCxn id="84" idx="0"/>
                </p:cNvCxnSpPr>
                <p:nvPr/>
              </p:nvCxnSpPr>
              <p:spPr>
                <a:xfrm>
                  <a:off x="2972780" y="3717016"/>
                  <a:ext cx="2429422" cy="1008615"/>
                </a:xfrm>
                <a:prstGeom prst="bentConnector2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88" idx="3"/>
                  <a:endCxn id="85" idx="0"/>
                </p:cNvCxnSpPr>
                <p:nvPr/>
              </p:nvCxnSpPr>
              <p:spPr>
                <a:xfrm>
                  <a:off x="2972780" y="3717016"/>
                  <a:ext cx="3461537" cy="1392820"/>
                </a:xfrm>
                <a:prstGeom prst="bentConnector2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88" idx="3"/>
                  <a:endCxn id="86" idx="0"/>
                </p:cNvCxnSpPr>
                <p:nvPr/>
              </p:nvCxnSpPr>
              <p:spPr>
                <a:xfrm>
                  <a:off x="2972780" y="3717016"/>
                  <a:ext cx="4493652" cy="1777025"/>
                </a:xfrm>
                <a:prstGeom prst="bentConnector2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88" idx="3"/>
                  <a:endCxn id="87" idx="0"/>
                </p:cNvCxnSpPr>
                <p:nvPr/>
              </p:nvCxnSpPr>
              <p:spPr>
                <a:xfrm>
                  <a:off x="2972780" y="3717016"/>
                  <a:ext cx="5525765" cy="2161231"/>
                </a:xfrm>
                <a:prstGeom prst="bentConnector2">
                  <a:avLst/>
                </a:prstGeom>
                <a:ln w="3175">
                  <a:solidFill>
                    <a:schemeClr val="accent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모서리가 둥근 직사각형 121">
                <a:extLst>
                  <a:ext uri="{FF2B5EF4-FFF2-40B4-BE49-F238E27FC236}">
                    <a16:creationId xmlns:a16="http://schemas.microsoft.com/office/drawing/2014/main" id="{F3352BA2-E6A6-4CF7-8004-2AF0E858D223}"/>
                  </a:ext>
                </a:extLst>
              </p:cNvPr>
              <p:cNvSpPr/>
              <p:nvPr/>
            </p:nvSpPr>
            <p:spPr>
              <a:xfrm>
                <a:off x="3703163" y="4341426"/>
                <a:ext cx="1333847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+mn-ea"/>
                  </a:rPr>
                  <a:t>S3 Intelligent-</a:t>
                </a:r>
                <a:r>
                  <a:rPr lang="en-US" altLang="ko-KR" sz="1000" dirty="0" err="1" smtClean="0">
                    <a:solidFill>
                      <a:prstClr val="black"/>
                    </a:solidFill>
                    <a:latin typeface="+mn-ea"/>
                  </a:rPr>
                  <a:t>Tiering</a:t>
                </a:r>
                <a:endParaRPr lang="ko-KR" altLang="en-US" sz="10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4" name="모서리가 둥근 직사각형 121">
                <a:extLst>
                  <a:ext uri="{FF2B5EF4-FFF2-40B4-BE49-F238E27FC236}">
                    <a16:creationId xmlns:a16="http://schemas.microsoft.com/office/drawing/2014/main" id="{F3352BA2-E6A6-4CF7-8004-2AF0E858D223}"/>
                  </a:ext>
                </a:extLst>
              </p:cNvPr>
              <p:cNvSpPr/>
              <p:nvPr/>
            </p:nvSpPr>
            <p:spPr>
              <a:xfrm>
                <a:off x="4735278" y="4725631"/>
                <a:ext cx="1333847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+mn-ea"/>
                  </a:rPr>
                  <a:t>S3 One Zone-IA</a:t>
                </a:r>
                <a:endParaRPr lang="ko-KR" altLang="en-US" sz="10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5" name="모서리가 둥근 직사각형 121">
                <a:extLst>
                  <a:ext uri="{FF2B5EF4-FFF2-40B4-BE49-F238E27FC236}">
                    <a16:creationId xmlns:a16="http://schemas.microsoft.com/office/drawing/2014/main" id="{F3352BA2-E6A6-4CF7-8004-2AF0E858D223}"/>
                  </a:ext>
                </a:extLst>
              </p:cNvPr>
              <p:cNvSpPr/>
              <p:nvPr/>
            </p:nvSpPr>
            <p:spPr>
              <a:xfrm>
                <a:off x="5767393" y="5109836"/>
                <a:ext cx="1333847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+mn-ea"/>
                  </a:rPr>
                  <a:t>S3 Glacier Instant Retrieval</a:t>
                </a:r>
                <a:endParaRPr lang="ko-KR" altLang="en-US" sz="10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7" name="모서리가 둥근 직사각형 121">
                <a:extLst>
                  <a:ext uri="{FF2B5EF4-FFF2-40B4-BE49-F238E27FC236}">
                    <a16:creationId xmlns:a16="http://schemas.microsoft.com/office/drawing/2014/main" id="{F3352BA2-E6A6-4CF7-8004-2AF0E858D223}"/>
                  </a:ext>
                </a:extLst>
              </p:cNvPr>
              <p:cNvSpPr/>
              <p:nvPr/>
            </p:nvSpPr>
            <p:spPr>
              <a:xfrm>
                <a:off x="7831621" y="5878247"/>
                <a:ext cx="1333847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 dirty="0">
                    <a:solidFill>
                      <a:prstClr val="black"/>
                    </a:solidFill>
                    <a:latin typeface="+mn-ea"/>
                  </a:rPr>
                  <a:t>S3 Glacier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+mn-ea"/>
                  </a:rPr>
                  <a:t>Deep Archive</a:t>
                </a:r>
                <a:endParaRPr lang="ko-KR" altLang="en-US" sz="10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8" name="모서리가 둥근 직사각형 121">
                <a:extLst>
                  <a:ext uri="{FF2B5EF4-FFF2-40B4-BE49-F238E27FC236}">
                    <a16:creationId xmlns:a16="http://schemas.microsoft.com/office/drawing/2014/main" id="{F3352BA2-E6A6-4CF7-8004-2AF0E858D223}"/>
                  </a:ext>
                </a:extLst>
              </p:cNvPr>
              <p:cNvSpPr/>
              <p:nvPr/>
            </p:nvSpPr>
            <p:spPr>
              <a:xfrm>
                <a:off x="1638933" y="3573016"/>
                <a:ext cx="1333847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+mn-ea"/>
                  </a:rPr>
                  <a:t>S3 Standard</a:t>
                </a:r>
                <a:endParaRPr lang="ko-KR" altLang="en-US" sz="10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3908884" y="4101221"/>
                <a:ext cx="4464495" cy="1777026"/>
                <a:chOff x="3936579" y="4101221"/>
                <a:chExt cx="4561966" cy="1777026"/>
              </a:xfrm>
            </p:grpSpPr>
            <p:cxnSp>
              <p:nvCxnSpPr>
                <p:cNvPr id="104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579" y="4101221"/>
                  <a:ext cx="365192" cy="240205"/>
                </a:xfrm>
                <a:prstGeom prst="bentConnector2">
                  <a:avLst/>
                </a:prstGeom>
                <a:ln w="3175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579" y="4101221"/>
                  <a:ext cx="1397307" cy="624410"/>
                </a:xfrm>
                <a:prstGeom prst="bentConnector2">
                  <a:avLst/>
                </a:prstGeom>
                <a:ln w="3175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3369" y="4101221"/>
                  <a:ext cx="2429422" cy="1008615"/>
                </a:xfrm>
                <a:prstGeom prst="bentConnector2">
                  <a:avLst/>
                </a:prstGeom>
                <a:ln w="3175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90" idx="3"/>
                  <a:endCxn id="86" idx="0"/>
                </p:cNvCxnSpPr>
                <p:nvPr/>
              </p:nvCxnSpPr>
              <p:spPr>
                <a:xfrm>
                  <a:off x="4004895" y="4101221"/>
                  <a:ext cx="3461537" cy="1392820"/>
                </a:xfrm>
                <a:prstGeom prst="bentConnector2">
                  <a:avLst/>
                </a:prstGeom>
                <a:ln w="3175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  <a:stCxn id="90" idx="3"/>
                  <a:endCxn id="87" idx="0"/>
                </p:cNvCxnSpPr>
                <p:nvPr/>
              </p:nvCxnSpPr>
              <p:spPr>
                <a:xfrm>
                  <a:off x="4004895" y="4101221"/>
                  <a:ext cx="4493650" cy="1777026"/>
                </a:xfrm>
                <a:prstGeom prst="bentConnector2">
                  <a:avLst/>
                </a:prstGeom>
                <a:ln w="3175">
                  <a:solidFill>
                    <a:srgbClr val="7030A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모서리가 둥근 직사각형 121">
                <a:extLst>
                  <a:ext uri="{FF2B5EF4-FFF2-40B4-BE49-F238E27FC236}">
                    <a16:creationId xmlns:a16="http://schemas.microsoft.com/office/drawing/2014/main" id="{F3352BA2-E6A6-4CF7-8004-2AF0E858D223}"/>
                  </a:ext>
                </a:extLst>
              </p:cNvPr>
              <p:cNvSpPr/>
              <p:nvPr/>
            </p:nvSpPr>
            <p:spPr>
              <a:xfrm>
                <a:off x="2671048" y="3957221"/>
                <a:ext cx="1333847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rgbClr val="7030A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 dirty="0" smtClean="0">
                    <a:solidFill>
                      <a:prstClr val="black"/>
                    </a:solidFill>
                    <a:latin typeface="+mn-ea"/>
                  </a:rPr>
                  <a:t>S3 Standard-IA</a:t>
                </a:r>
                <a:endParaRPr lang="ko-KR" altLang="en-US" sz="1000" dirty="0">
                  <a:solidFill>
                    <a:prstClr val="black"/>
                  </a:solidFill>
                  <a:latin typeface="+mn-ea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4989004" y="4484452"/>
                <a:ext cx="3552394" cy="1392820"/>
                <a:chOff x="4004895" y="4101221"/>
                <a:chExt cx="3461537" cy="1392820"/>
              </a:xfrm>
            </p:grpSpPr>
            <p:cxnSp>
              <p:nvCxnSpPr>
                <p:cNvPr id="100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5061" y="4101221"/>
                  <a:ext cx="365192" cy="240205"/>
                </a:xfrm>
                <a:prstGeom prst="bentConnector2">
                  <a:avLst/>
                </a:prstGeom>
                <a:ln w="3175"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895" y="4101221"/>
                  <a:ext cx="1397307" cy="624410"/>
                </a:xfrm>
                <a:prstGeom prst="bentConnector2">
                  <a:avLst/>
                </a:prstGeom>
                <a:ln w="3175"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895" y="4101221"/>
                  <a:ext cx="2429422" cy="1008615"/>
                </a:xfrm>
                <a:prstGeom prst="bentConnector2">
                  <a:avLst/>
                </a:prstGeom>
                <a:ln w="3175"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895" y="4101221"/>
                  <a:ext cx="3461537" cy="1392820"/>
                </a:xfrm>
                <a:prstGeom prst="bentConnector2">
                  <a:avLst/>
                </a:prstGeom>
                <a:ln w="3175"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/>
              <p:cNvGrpSpPr/>
              <p:nvPr/>
            </p:nvGrpSpPr>
            <p:grpSpPr>
              <a:xfrm>
                <a:off x="6067426" y="4868657"/>
                <a:ext cx="2628001" cy="1008615"/>
                <a:chOff x="4004895" y="4101221"/>
                <a:chExt cx="2394799" cy="1008615"/>
              </a:xfrm>
            </p:grpSpPr>
            <p:cxnSp>
              <p:nvCxnSpPr>
                <p:cNvPr id="97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6443" y="4101221"/>
                  <a:ext cx="426471" cy="240205"/>
                </a:xfrm>
                <a:prstGeom prst="bentConnector2">
                  <a:avLst/>
                </a:prstGeom>
                <a:ln w="317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895" y="4101221"/>
                  <a:ext cx="1509051" cy="624410"/>
                </a:xfrm>
                <a:prstGeom prst="bentConnector2">
                  <a:avLst/>
                </a:prstGeom>
                <a:ln w="317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895" y="4101221"/>
                  <a:ext cx="2394799" cy="1008615"/>
                </a:xfrm>
                <a:prstGeom prst="bentConnector2">
                  <a:avLst/>
                </a:prstGeom>
                <a:ln w="317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92"/>
              <p:cNvGrpSpPr/>
              <p:nvPr/>
            </p:nvGrpSpPr>
            <p:grpSpPr>
              <a:xfrm>
                <a:off x="7101240" y="5252862"/>
                <a:ext cx="1776196" cy="624410"/>
                <a:chOff x="4004895" y="4101221"/>
                <a:chExt cx="1397307" cy="624410"/>
              </a:xfrm>
            </p:grpSpPr>
            <p:cxnSp>
              <p:nvCxnSpPr>
                <p:cNvPr id="95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895" y="4101221"/>
                  <a:ext cx="396489" cy="240205"/>
                </a:xfrm>
                <a:prstGeom prst="bentConnector2">
                  <a:avLst/>
                </a:prstGeom>
                <a:ln w="3175">
                  <a:solidFill>
                    <a:schemeClr val="accent4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연결선: 꺾임 38">
                  <a:extLst>
                    <a:ext uri="{FF2B5EF4-FFF2-40B4-BE49-F238E27FC236}">
                      <a16:creationId xmlns:a16="http://schemas.microsoft.com/office/drawing/2014/main" id="{C7FA53A2-D501-4C8F-99DB-880F1BE99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895" y="4101221"/>
                  <a:ext cx="1397307" cy="624410"/>
                </a:xfrm>
                <a:prstGeom prst="bentConnector2">
                  <a:avLst/>
                </a:prstGeom>
                <a:ln w="3175">
                  <a:solidFill>
                    <a:schemeClr val="accent4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연결선: 꺾임 38">
                <a:extLst>
                  <a:ext uri="{FF2B5EF4-FFF2-40B4-BE49-F238E27FC236}">
                    <a16:creationId xmlns:a16="http://schemas.microsoft.com/office/drawing/2014/main" id="{C7FA53A2-D501-4C8F-99DB-880F1BE99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0683" y="5634847"/>
                <a:ext cx="864000" cy="240205"/>
              </a:xfrm>
              <a:prstGeom prst="bentConnector2">
                <a:avLst/>
              </a:prstGeom>
              <a:ln w="31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모서리가 둥근 직사각형 121">
                <a:extLst>
                  <a:ext uri="{FF2B5EF4-FFF2-40B4-BE49-F238E27FC236}">
                    <a16:creationId xmlns:a16="http://schemas.microsoft.com/office/drawing/2014/main" id="{F3352BA2-E6A6-4CF7-8004-2AF0E858D223}"/>
                  </a:ext>
                </a:extLst>
              </p:cNvPr>
              <p:cNvSpPr/>
              <p:nvPr/>
            </p:nvSpPr>
            <p:spPr>
              <a:xfrm>
                <a:off x="6799508" y="5494041"/>
                <a:ext cx="1333847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 dirty="0">
                    <a:solidFill>
                      <a:prstClr val="black"/>
                    </a:solidFill>
                    <a:latin typeface="+mn-ea"/>
                  </a:rPr>
                  <a:t>S3 Glacier </a:t>
                </a:r>
                <a:r>
                  <a:rPr lang="en-US" altLang="ko-KR" sz="1000" dirty="0" smtClean="0">
                    <a:solidFill>
                      <a:prstClr val="black"/>
                    </a:solidFill>
                    <a:latin typeface="+mn-ea"/>
                  </a:rPr>
                  <a:t>Flexible </a:t>
                </a:r>
                <a:r>
                  <a:rPr lang="en-US" altLang="ko-KR" sz="1000" dirty="0">
                    <a:solidFill>
                      <a:prstClr val="black"/>
                    </a:solidFill>
                    <a:latin typeface="+mn-ea"/>
                  </a:rPr>
                  <a:t>Retrieval</a:t>
                </a:r>
                <a:endParaRPr lang="ko-KR" altLang="en-US" sz="1000" dirty="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568624" y="3717032"/>
              <a:ext cx="575574" cy="2520280"/>
              <a:chOff x="1496616" y="3717032"/>
              <a:chExt cx="575574" cy="2520280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1496616" y="3717032"/>
                <a:ext cx="0" cy="2520280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 bwMode="gray">
              <a:xfrm>
                <a:off x="1503909" y="4868360"/>
                <a:ext cx="568281" cy="21762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00"/>
                  </a:spcBef>
                </a:pPr>
                <a:r>
                  <a:rPr lang="ko-KR" altLang="en-US" sz="800" dirty="0" smtClean="0">
                    <a:latin typeface="+mn-ea"/>
                    <a:ea typeface="+mn-ea"/>
                  </a:rPr>
                  <a:t>비용 小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4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2.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</a:t>
            </a:r>
            <a:r>
              <a:rPr lang="ko-KR" altLang="en-US" sz="2200" b="1" spc="-150" dirty="0">
                <a:latin typeface="+mj-ea"/>
                <a:cs typeface="Arial" panose="020B0604020202020204" pitchFamily="34" charset="0"/>
              </a:rPr>
              <a:t>관리 주요 프로세스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Ⅰ.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표준 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663A9F-43ED-4B0E-8F7C-CAE59EC6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36152"/>
              </p:ext>
            </p:extLst>
          </p:nvPr>
        </p:nvGraphicFramePr>
        <p:xfrm>
          <a:off x="338890" y="961746"/>
          <a:ext cx="9222623" cy="5311570"/>
        </p:xfrm>
        <a:graphic>
          <a:graphicData uri="http://schemas.openxmlformats.org/drawingml/2006/table">
            <a:tbl>
              <a:tblPr/>
              <a:tblGrid>
                <a:gridCol w="97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14">
                  <a:extLst>
                    <a:ext uri="{9D8B030D-6E8A-4147-A177-3AD203B41FA5}">
                      <a16:colId xmlns:a16="http://schemas.microsoft.com/office/drawing/2014/main" val="84571759"/>
                    </a:ext>
                  </a:extLst>
                </a:gridCol>
              </a:tblGrid>
              <a:tr h="22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프로세스명</a:t>
                      </a:r>
                    </a:p>
                  </a:txBody>
                  <a:tcPr marL="72000" marR="3425" marT="34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AWS Data Lake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표준메타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관리 프로세스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2000" marR="3425" marT="34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47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품질관리 담당</a:t>
                      </a:r>
                      <a:endParaRPr lang="en-US" altLang="ko-KR" sz="11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fontAlgn="ctr" latinLnBrk="0"/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거버넌스팀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49349"/>
                  </a:ext>
                </a:extLst>
              </a:tr>
              <a:tr h="309634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Lake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100" b="1" i="0" u="none" strike="noStrik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데이터오브젝트 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 담당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ctr" latinLnBrk="0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17749"/>
                  </a:ext>
                </a:extLst>
              </a:tr>
            </a:tbl>
          </a:graphicData>
        </a:graphic>
      </p:graphicFrame>
      <p:sp>
        <p:nvSpPr>
          <p:cNvPr id="8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1401262" y="5103415"/>
            <a:ext cx="937248" cy="488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Data 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>Lake </a:t>
            </a:r>
            <a:r>
              <a:rPr lang="ko-KR" altLang="en-US" sz="800" spc="-40" dirty="0" err="1">
                <a:solidFill>
                  <a:prstClr val="black"/>
                </a:solidFill>
                <a:latin typeface="+mn-ea"/>
              </a:rPr>
              <a:t>데이터메타</a:t>
            </a:r>
            <a:r>
              <a:rPr lang="ko-KR" altLang="en-US" sz="800" spc="-40" dirty="0">
                <a:solidFill>
                  <a:prstClr val="black"/>
                </a:solidFill>
                <a:latin typeface="+mn-ea"/>
              </a:rPr>
              <a:t> 적용 점검 사안 발생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3F230-6310-4C05-BD1B-EF3C6C705998}"/>
              </a:ext>
            </a:extLst>
          </p:cNvPr>
          <p:cNvSpPr/>
          <p:nvPr/>
        </p:nvSpPr>
        <p:spPr>
          <a:xfrm>
            <a:off x="1800614" y="5959753"/>
            <a:ext cx="138544" cy="138234"/>
          </a:xfrm>
          <a:prstGeom prst="ellipse">
            <a:avLst/>
          </a:prstGeom>
          <a:noFill/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kumimoji="0" lang="ko-KR" altLang="en-US" sz="800" b="1" spc="-7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869886" y="5592040"/>
            <a:ext cx="0" cy="3677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B701F5A7-1F49-4D66-A2C9-697A3A896746}"/>
              </a:ext>
            </a:extLst>
          </p:cNvPr>
          <p:cNvSpPr/>
          <p:nvPr/>
        </p:nvSpPr>
        <p:spPr>
          <a:xfrm>
            <a:off x="8639695" y="4047721"/>
            <a:ext cx="145880" cy="151738"/>
          </a:xfrm>
          <a:prstGeom prst="ellipse">
            <a:avLst/>
          </a:prstGeom>
          <a:solidFill>
            <a:schemeClr val="tx1"/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7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71" idx="3"/>
            <a:endCxn id="71" idx="2"/>
          </p:cNvCxnSpPr>
          <p:nvPr/>
        </p:nvCxnSpPr>
        <p:spPr>
          <a:xfrm>
            <a:off x="8157288" y="4123590"/>
            <a:ext cx="48240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2720820" y="4689140"/>
            <a:ext cx="612000" cy="1317174"/>
            <a:chOff x="1515224" y="2471866"/>
            <a:chExt cx="612000" cy="1317174"/>
          </a:xfrm>
        </p:grpSpPr>
        <p:sp>
          <p:nvSpPr>
            <p:cNvPr id="85" name="모서리가 둥근 직사각형 12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1515224" y="2471866"/>
              <a:ext cx="612000" cy="131717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en-US" altLang="ko-KR" sz="800" spc="-40" dirty="0" smtClean="0">
                  <a:solidFill>
                    <a:prstClr val="black"/>
                  </a:solidFill>
                  <a:latin typeface="+mn-ea"/>
                </a:rPr>
                <a:t>Data </a:t>
              </a:r>
              <a:r>
                <a:rPr lang="en-US" altLang="ko-KR" sz="800" spc="-40" dirty="0">
                  <a:solidFill>
                    <a:prstClr val="black"/>
                  </a:solidFill>
                  <a:latin typeface="+mn-ea"/>
                </a:rPr>
                <a:t>Lake </a:t>
              </a:r>
              <a:r>
                <a:rPr lang="ko-KR" altLang="en-US" sz="800" spc="-40" dirty="0" err="1" smtClean="0">
                  <a:solidFill>
                    <a:prstClr val="black"/>
                  </a:solidFill>
                  <a:latin typeface="+mn-ea"/>
                </a:rPr>
                <a:t>표준용어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  생성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1570160" y="2522628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3692860" y="5102514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신규 단어 필요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0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>
            <a:off x="3332820" y="5347727"/>
            <a:ext cx="360040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3854860" y="3465003"/>
            <a:ext cx="612000" cy="1317600"/>
            <a:chOff x="3584848" y="2795902"/>
            <a:chExt cx="612000" cy="1317600"/>
          </a:xfrm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612000" cy="131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표준 단어 신청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4" name="순서도: 판단 123">
            <a:extLst>
              <a:ext uri="{FF2B5EF4-FFF2-40B4-BE49-F238E27FC236}">
                <a16:creationId xmlns:a16="http://schemas.microsoft.com/office/drawing/2014/main" id="{76CE3A67-9726-4674-B36D-6C8247628570}"/>
              </a:ext>
            </a:extLst>
          </p:cNvPr>
          <p:cNvSpPr/>
          <p:nvPr/>
        </p:nvSpPr>
        <p:spPr>
          <a:xfrm>
            <a:off x="4926521" y="5102514"/>
            <a:ext cx="936000" cy="49042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신규 도메인 필요</a:t>
            </a:r>
            <a:endParaRPr lang="ko-KR" altLang="en-US" sz="8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2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1" idx="3"/>
            <a:endCxn id="124" idx="1"/>
          </p:cNvCxnSpPr>
          <p:nvPr/>
        </p:nvCxnSpPr>
        <p:spPr>
          <a:xfrm>
            <a:off x="4628860" y="5347728"/>
            <a:ext cx="29766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24" idx="3"/>
            <a:endCxn id="135" idx="2"/>
          </p:cNvCxnSpPr>
          <p:nvPr/>
        </p:nvCxnSpPr>
        <p:spPr>
          <a:xfrm flipV="1">
            <a:off x="5862521" y="4782603"/>
            <a:ext cx="758625" cy="56512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5085003" y="3465003"/>
            <a:ext cx="612000" cy="1317600"/>
            <a:chOff x="3584848" y="2795902"/>
            <a:chExt cx="612000" cy="1317600"/>
          </a:xfrm>
        </p:grpSpPr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612000" cy="131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표준 도메인 신청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315146" y="3465003"/>
            <a:ext cx="612000" cy="1317600"/>
            <a:chOff x="3584848" y="2795902"/>
            <a:chExt cx="612000" cy="1317600"/>
          </a:xfrm>
        </p:grpSpPr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612000" cy="131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표준 용어 신청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3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1" idx="0"/>
            <a:endCxn id="122" idx="2"/>
          </p:cNvCxnSpPr>
          <p:nvPr/>
        </p:nvCxnSpPr>
        <p:spPr>
          <a:xfrm flipV="1">
            <a:off x="4160860" y="4782603"/>
            <a:ext cx="0" cy="31991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3854860" y="1448780"/>
            <a:ext cx="612000" cy="1317600"/>
            <a:chOff x="3584848" y="2795902"/>
            <a:chExt cx="612000" cy="1317600"/>
          </a:xfrm>
        </p:grpSpPr>
        <p:sp>
          <p:nvSpPr>
            <p:cNvPr id="140" name="모서리가 둥근 직사각형 139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612000" cy="131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표준 단어 검토</a:t>
              </a:r>
              <a:r>
                <a:rPr lang="en-US" altLang="ko-KR" sz="800" spc="-40" dirty="0" smtClean="0">
                  <a:solidFill>
                    <a:prstClr val="black"/>
                  </a:solidFill>
                  <a:latin typeface="+mn-ea"/>
                </a:rPr>
                <a:t>/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승인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42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22" idx="0"/>
            <a:endCxn id="140" idx="2"/>
          </p:cNvCxnSpPr>
          <p:nvPr/>
        </p:nvCxnSpPr>
        <p:spPr>
          <a:xfrm flipV="1">
            <a:off x="4160860" y="2766380"/>
            <a:ext cx="0" cy="6986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40" idx="3"/>
            <a:endCxn id="124" idx="1"/>
          </p:cNvCxnSpPr>
          <p:nvPr/>
        </p:nvCxnSpPr>
        <p:spPr>
          <a:xfrm>
            <a:off x="4466860" y="2107580"/>
            <a:ext cx="459661" cy="3240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5085003" y="1448780"/>
            <a:ext cx="612000" cy="1317600"/>
            <a:chOff x="3584848" y="2795902"/>
            <a:chExt cx="612000" cy="1317600"/>
          </a:xfrm>
        </p:grpSpPr>
        <p:sp>
          <p:nvSpPr>
            <p:cNvPr id="150" name="모서리가 둥근 직사각형 149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612000" cy="131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표준 도메인 검토</a:t>
              </a:r>
              <a:r>
                <a:rPr lang="en-US" altLang="ko-KR" sz="800" spc="-40" dirty="0" smtClean="0">
                  <a:solidFill>
                    <a:prstClr val="black"/>
                  </a:solidFill>
                  <a:latin typeface="+mn-ea"/>
                </a:rPr>
                <a:t>/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승인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315146" y="1448780"/>
            <a:ext cx="612000" cy="1317600"/>
            <a:chOff x="3584848" y="2795902"/>
            <a:chExt cx="612000" cy="1317600"/>
          </a:xfrm>
        </p:grpSpPr>
        <p:sp>
          <p:nvSpPr>
            <p:cNvPr id="153" name="모서리가 둥근 직사각형 152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2"/>
              <a:ext cx="612000" cy="131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표준 용어 검토</a:t>
              </a:r>
              <a:r>
                <a:rPr lang="en-US" altLang="ko-KR" sz="800" spc="-40" dirty="0" smtClean="0">
                  <a:solidFill>
                    <a:prstClr val="black"/>
                  </a:solidFill>
                  <a:latin typeface="+mn-ea"/>
                </a:rPr>
                <a:t>/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승인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55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32" idx="0"/>
            <a:endCxn id="150" idx="2"/>
          </p:cNvCxnSpPr>
          <p:nvPr/>
        </p:nvCxnSpPr>
        <p:spPr>
          <a:xfrm flipV="1">
            <a:off x="5391003" y="2766380"/>
            <a:ext cx="0" cy="6986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35" idx="0"/>
            <a:endCxn id="153" idx="2"/>
          </p:cNvCxnSpPr>
          <p:nvPr/>
        </p:nvCxnSpPr>
        <p:spPr>
          <a:xfrm flipV="1">
            <a:off x="6621146" y="2766380"/>
            <a:ext cx="0" cy="6986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24" idx="0"/>
            <a:endCxn id="132" idx="2"/>
          </p:cNvCxnSpPr>
          <p:nvPr/>
        </p:nvCxnSpPr>
        <p:spPr>
          <a:xfrm flipH="1" flipV="1">
            <a:off x="5391003" y="4782603"/>
            <a:ext cx="3518" cy="31991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53" idx="3"/>
            <a:endCxn id="171" idx="0"/>
          </p:cNvCxnSpPr>
          <p:nvPr/>
        </p:nvCxnSpPr>
        <p:spPr>
          <a:xfrm>
            <a:off x="6927146" y="2107580"/>
            <a:ext cx="924142" cy="1357423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7545288" y="3465003"/>
            <a:ext cx="612000" cy="1317174"/>
            <a:chOff x="3584848" y="2795903"/>
            <a:chExt cx="612000" cy="1317174"/>
          </a:xfrm>
        </p:grpSpPr>
        <p:sp>
          <p:nvSpPr>
            <p:cNvPr id="171" name="모서리가 둥근 직사각형 170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3584848" y="2795903"/>
              <a:ext cx="612000" cy="131717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표준 단어</a:t>
              </a:r>
              <a:r>
                <a:rPr lang="en-US" altLang="ko-KR" sz="800" spc="-40" dirty="0" smtClean="0">
                  <a:solidFill>
                    <a:prstClr val="black"/>
                  </a:solidFill>
                  <a:latin typeface="+mn-ea"/>
                </a:rPr>
                <a:t>, 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도메인</a:t>
              </a:r>
              <a:r>
                <a:rPr lang="en-US" altLang="ko-KR" sz="800" spc="-40" dirty="0" smtClean="0">
                  <a:solidFill>
                    <a:prstClr val="black"/>
                  </a:solidFill>
                  <a:latin typeface="+mn-ea"/>
                </a:rPr>
                <a:t>, 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용어 승인</a:t>
              </a:r>
              <a:r>
                <a:rPr lang="en-US" altLang="ko-KR" sz="800" spc="-40" dirty="0" smtClean="0">
                  <a:solidFill>
                    <a:prstClr val="black"/>
                  </a:solidFill>
                  <a:latin typeface="+mn-ea"/>
                </a:rPr>
                <a:t>/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등록 결과 확인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3639784" y="2851946"/>
              <a:ext cx="502128" cy="14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en-US" altLang="ko-KR" sz="8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SMETA</a:t>
              </a:r>
              <a:endParaRPr kumimoji="0" lang="ko-KR" altLang="en-US" sz="8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3" name="TextBox 182"/>
          <p:cNvSpPr txBox="1"/>
          <p:nvPr/>
        </p:nvSpPr>
        <p:spPr bwMode="gray">
          <a:xfrm>
            <a:off x="4123721" y="4939567"/>
            <a:ext cx="239466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4" name="TextBox 183"/>
          <p:cNvSpPr txBox="1"/>
          <p:nvPr/>
        </p:nvSpPr>
        <p:spPr bwMode="gray">
          <a:xfrm>
            <a:off x="5526690" y="4939567"/>
            <a:ext cx="239466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Y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6" name="TextBox 185"/>
          <p:cNvSpPr txBox="1"/>
          <p:nvPr/>
        </p:nvSpPr>
        <p:spPr bwMode="gray">
          <a:xfrm>
            <a:off x="4463759" y="5380569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7" name="TextBox 186"/>
          <p:cNvSpPr txBox="1"/>
          <p:nvPr/>
        </p:nvSpPr>
        <p:spPr bwMode="gray">
          <a:xfrm>
            <a:off x="5831455" y="5380569"/>
            <a:ext cx="260305" cy="21762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N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89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50" idx="3"/>
            <a:endCxn id="135" idx="2"/>
          </p:cNvCxnSpPr>
          <p:nvPr/>
        </p:nvCxnSpPr>
        <p:spPr>
          <a:xfrm>
            <a:off x="5697003" y="2107580"/>
            <a:ext cx="924143" cy="2675023"/>
          </a:xfrm>
          <a:prstGeom prst="bentConnector4">
            <a:avLst>
              <a:gd name="adj1" fmla="val 33444"/>
              <a:gd name="adj2" fmla="val 108546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8" idx="3"/>
            <a:endCxn id="85" idx="1"/>
          </p:cNvCxnSpPr>
          <p:nvPr/>
        </p:nvCxnSpPr>
        <p:spPr>
          <a:xfrm flipV="1">
            <a:off x="2338510" y="5347727"/>
            <a:ext cx="382310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준비 102">
            <a:extLst>
              <a:ext uri="{FF2B5EF4-FFF2-40B4-BE49-F238E27FC236}">
                <a16:creationId xmlns:a16="http://schemas.microsoft.com/office/drawing/2014/main" id="{20B1EC9E-814F-4564-A61B-0251A3A58EE1}"/>
              </a:ext>
            </a:extLst>
          </p:cNvPr>
          <p:cNvSpPr/>
          <p:nvPr/>
        </p:nvSpPr>
        <p:spPr>
          <a:xfrm>
            <a:off x="7263685" y="5092153"/>
            <a:ext cx="1170870" cy="488625"/>
          </a:xfrm>
          <a:prstGeom prst="flowChartPrepa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구조관리</a:t>
            </a:r>
            <a:r>
              <a:rPr lang="en-US" altLang="ko-KR" sz="800" spc="-4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800" spc="-40" dirty="0">
                <a:solidFill>
                  <a:prstClr val="black"/>
                </a:solidFill>
                <a:latin typeface="+mn-ea"/>
              </a:rPr>
            </a:b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논리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800" spc="-40" dirty="0" err="1" smtClean="0">
                <a:solidFill>
                  <a:prstClr val="black"/>
                </a:solidFill>
                <a:latin typeface="+mn-ea"/>
              </a:rPr>
              <a:t>물리모델</a:t>
            </a:r>
            <a:r>
              <a:rPr lang="ko-KR" altLang="en-US" sz="800" spc="-40" dirty="0" smtClean="0">
                <a:solidFill>
                  <a:prstClr val="black"/>
                </a:solidFill>
                <a:latin typeface="+mn-ea"/>
              </a:rPr>
              <a:t> 관리</a:t>
            </a:r>
            <a:r>
              <a:rPr lang="en-US" altLang="ko-KR" sz="800" spc="-40" dirty="0" smtClean="0">
                <a:solidFill>
                  <a:prstClr val="black"/>
                </a:solidFill>
                <a:latin typeface="+mn-ea"/>
              </a:rPr>
              <a:t>)</a:t>
            </a:r>
          </a:p>
        </p:txBody>
      </p:sp>
      <p:cxnSp>
        <p:nvCxnSpPr>
          <p:cNvPr id="10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71" idx="2"/>
            <a:endCxn id="103" idx="0"/>
          </p:cNvCxnSpPr>
          <p:nvPr/>
        </p:nvCxnSpPr>
        <p:spPr>
          <a:xfrm flipH="1">
            <a:off x="7849120" y="4782177"/>
            <a:ext cx="2168" cy="30997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8526238" y="4849073"/>
            <a:ext cx="1120288" cy="974785"/>
            <a:chOff x="1447180" y="3174295"/>
            <a:chExt cx="1120288" cy="974785"/>
          </a:xfrm>
        </p:grpSpPr>
        <p:sp>
          <p:nvSpPr>
            <p:cNvPr id="109" name="모서리가 둥근 직사각형 121">
              <a:extLst>
                <a:ext uri="{FF2B5EF4-FFF2-40B4-BE49-F238E27FC236}">
                  <a16:creationId xmlns:a16="http://schemas.microsoft.com/office/drawing/2014/main" id="{F3352BA2-E6A6-4CF7-8004-2AF0E858D223}"/>
                </a:ext>
              </a:extLst>
            </p:cNvPr>
            <p:cNvSpPr/>
            <p:nvPr/>
          </p:nvSpPr>
          <p:spPr>
            <a:xfrm>
              <a:off x="1447180" y="3174295"/>
              <a:ext cx="1087214" cy="974785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altLang="ko-KR" sz="800" spc="-40" dirty="0" smtClean="0">
                <a:solidFill>
                  <a:prstClr val="black"/>
                </a:solidFill>
                <a:latin typeface="+mn-ea"/>
              </a:endParaRPr>
            </a:p>
            <a:p>
              <a:pPr algn="ctr">
                <a:spcAft>
                  <a:spcPts val="600"/>
                </a:spcAft>
              </a:pP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카탈로그 </a:t>
              </a:r>
              <a:r>
                <a:rPr lang="ko-KR" altLang="en-US" sz="800" spc="-40" dirty="0">
                  <a:solidFill>
                    <a:prstClr val="black"/>
                  </a:solidFill>
                  <a:latin typeface="+mn-ea"/>
                </a:rPr>
                <a:t>內 </a:t>
              </a:r>
              <a:r>
                <a:rPr lang="ko-KR" altLang="en-US" sz="800" spc="-40" dirty="0" smtClean="0">
                  <a:solidFill>
                    <a:prstClr val="black"/>
                  </a:solidFill>
                  <a:latin typeface="+mn-ea"/>
                </a:rPr>
                <a:t>속성 확인</a:t>
              </a:r>
              <a:endParaRPr lang="ko-KR" altLang="en-US" sz="800" spc="-40" dirty="0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1513144" y="3209861"/>
              <a:ext cx="803934" cy="242356"/>
              <a:chOff x="9220585" y="2813149"/>
              <a:chExt cx="803934" cy="242356"/>
            </a:xfrm>
          </p:grpSpPr>
          <p:pic>
            <p:nvPicPr>
              <p:cNvPr id="129" name="Graphic 14">
                <a:extLst>
                  <a:ext uri="{FF2B5EF4-FFF2-40B4-BE49-F238E27FC236}">
                    <a16:creationId xmlns:a16="http://schemas.microsoft.com/office/drawing/2014/main" id="{03CFE0DA-7222-7240-9D26-C830D958A3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585" y="2846271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AAB84BE-FDC5-41E0-B92A-9B574E16CD5C}"/>
                  </a:ext>
                </a:extLst>
              </p:cNvPr>
              <p:cNvSpPr/>
              <p:nvPr/>
            </p:nvSpPr>
            <p:spPr>
              <a:xfrm>
                <a:off x="9272289" y="2813149"/>
                <a:ext cx="752230" cy="242356"/>
              </a:xfrm>
              <a:prstGeom prst="rect">
                <a:avLst/>
              </a:prstGeom>
            </p:spPr>
            <p:txBody>
              <a:bodyPr wrap="none" lIns="144000" tIns="72000" rIns="72000" bIns="7200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altLang="ko-KR" sz="700" spc="-70" dirty="0">
                    <a:latin typeface="+mn-ea"/>
                    <a:ea typeface="+mn-ea"/>
                  </a:rPr>
                  <a:t>Amazon Athena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1513144" y="3423298"/>
              <a:ext cx="1054324" cy="242356"/>
              <a:chOff x="9220585" y="3345737"/>
              <a:chExt cx="1054324" cy="242356"/>
            </a:xfrm>
          </p:grpSpPr>
          <p:pic>
            <p:nvPicPr>
              <p:cNvPr id="118" name="Graphic 9">
                <a:extLst>
                  <a:ext uri="{FF2B5EF4-FFF2-40B4-BE49-F238E27FC236}">
                    <a16:creationId xmlns:a16="http://schemas.microsoft.com/office/drawing/2014/main" id="{ABBD8B24-1955-BB4E-A133-A8D4E7C631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585" y="3376915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AAB84BE-FDC5-41E0-B92A-9B574E16CD5C}"/>
                  </a:ext>
                </a:extLst>
              </p:cNvPr>
              <p:cNvSpPr/>
              <p:nvPr/>
            </p:nvSpPr>
            <p:spPr>
              <a:xfrm>
                <a:off x="9272289" y="3345737"/>
                <a:ext cx="1002620" cy="242356"/>
              </a:xfrm>
              <a:prstGeom prst="rect">
                <a:avLst/>
              </a:prstGeom>
            </p:spPr>
            <p:txBody>
              <a:bodyPr wrap="none" lIns="144000" tIns="72000" rIns="72000" bIns="7200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altLang="ko-KR" sz="700" spc="-70" dirty="0" smtClean="0">
                    <a:latin typeface="+mn-ea"/>
                    <a:ea typeface="+mn-ea"/>
                  </a:rPr>
                  <a:t>AWS Glue Data Catalog</a:t>
                </a:r>
                <a:endParaRPr lang="en-US" altLang="ko-KR" sz="700" spc="-7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513144" y="3639322"/>
              <a:ext cx="975425" cy="242356"/>
              <a:chOff x="9218122" y="3698694"/>
              <a:chExt cx="975425" cy="242356"/>
            </a:xfrm>
          </p:grpSpPr>
          <p:pic>
            <p:nvPicPr>
              <p:cNvPr id="115" name="Graphic 23">
                <a:extLst>
                  <a:ext uri="{FF2B5EF4-FFF2-40B4-BE49-F238E27FC236}">
                    <a16:creationId xmlns:a16="http://schemas.microsoft.com/office/drawing/2014/main" id="{F1C23086-EC84-CB4E-BB00-6843C7A21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8122" y="3729872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" name="Graphic 29">
                <a:extLst>
                  <a:ext uri="{FF2B5EF4-FFF2-40B4-BE49-F238E27FC236}">
                    <a16:creationId xmlns:a16="http://schemas.microsoft.com/office/drawing/2014/main" id="{9B4391C9-B69A-6E45-B01C-34171B9B021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09431" y="3729872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AAB84BE-FDC5-41E0-B92A-9B574E16CD5C}"/>
                  </a:ext>
                </a:extLst>
              </p:cNvPr>
              <p:cNvSpPr/>
              <p:nvPr/>
            </p:nvSpPr>
            <p:spPr>
              <a:xfrm>
                <a:off x="9453500" y="3698694"/>
                <a:ext cx="740047" cy="242356"/>
              </a:xfrm>
              <a:prstGeom prst="rect">
                <a:avLst/>
              </a:prstGeom>
            </p:spPr>
            <p:txBody>
              <a:bodyPr wrap="none" lIns="144000" tIns="72000" rIns="72000" bIns="7200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altLang="ko-KR" sz="700" spc="-70" dirty="0" smtClean="0">
                    <a:latin typeface="+mn-ea"/>
                    <a:ea typeface="+mn-ea"/>
                  </a:rPr>
                  <a:t>REDSHIFT Table</a:t>
                </a:r>
                <a:endParaRPr lang="en-US" altLang="ko-KR" sz="700" spc="-70" dirty="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3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03" idx="2"/>
            <a:endCxn id="109" idx="2"/>
          </p:cNvCxnSpPr>
          <p:nvPr/>
        </p:nvCxnSpPr>
        <p:spPr>
          <a:xfrm rot="16200000" flipH="1">
            <a:off x="8337942" y="5091955"/>
            <a:ext cx="243080" cy="1220725"/>
          </a:xfrm>
          <a:prstGeom prst="bentConnector3">
            <a:avLst>
              <a:gd name="adj1" fmla="val 194043"/>
            </a:avLst>
          </a:prstGeom>
          <a:ln w="31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 bwMode="gray">
          <a:xfrm>
            <a:off x="8543382" y="4521117"/>
            <a:ext cx="1135545" cy="34073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ko-KR" sz="800" dirty="0" smtClean="0">
                <a:latin typeface="+mn-ea"/>
                <a:ea typeface="+mn-ea"/>
              </a:rPr>
              <a:t>2Q23 SMETA </a:t>
            </a:r>
            <a:r>
              <a:rPr lang="ko-KR" altLang="en-US" sz="800" dirty="0" smtClean="0">
                <a:latin typeface="+mn-ea"/>
                <a:ea typeface="+mn-ea"/>
              </a:rPr>
              <a:t>↔ </a:t>
            </a:r>
            <a:r>
              <a:rPr lang="en-US" altLang="ko-KR" sz="800" dirty="0" smtClean="0">
                <a:latin typeface="+mn-ea"/>
                <a:ea typeface="+mn-ea"/>
              </a:rPr>
              <a:t>S3, </a:t>
            </a:r>
            <a:br>
              <a:rPr lang="en-US" altLang="ko-KR" sz="800" dirty="0" smtClean="0">
                <a:latin typeface="+mn-ea"/>
                <a:ea typeface="+mn-ea"/>
              </a:rPr>
            </a:br>
            <a:r>
              <a:rPr lang="en-US" altLang="ko-KR" sz="800" dirty="0" smtClean="0">
                <a:latin typeface="+mn-ea"/>
                <a:ea typeface="+mn-ea"/>
              </a:rPr>
              <a:t>REDSHIFT </a:t>
            </a:r>
            <a:r>
              <a:rPr lang="ko-KR" altLang="en-US" sz="800" dirty="0" err="1" smtClean="0">
                <a:latin typeface="+mn-ea"/>
                <a:ea typeface="+mn-ea"/>
              </a:rPr>
              <a:t>연동예정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4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61065"/>
              </p:ext>
            </p:extLst>
          </p:nvPr>
        </p:nvGraphicFramePr>
        <p:xfrm>
          <a:off x="344488" y="978351"/>
          <a:ext cx="9211944" cy="534612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지원되는 수명주기 전환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-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구성을 사용하여 스토리지 클래스 간에 다음과 같은 수명 주기 전환을 지원</a:t>
                      </a:r>
                      <a:endParaRPr lang="en-US" altLang="ko-KR" sz="1100" b="0" i="0" u="none" strike="noStrike" kern="1200" spc="-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Standard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다른 스토리지 클래스로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Standard-IA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lang="en-US" altLang="ko-KR" sz="1100" b="0" i="0" u="none" strike="noStrike" kern="1200" spc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S3 One Zone-IA, S3 Glacier Instant Retrieval, 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Glacier Flexible Retrieval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  <a:endParaRPr lang="en-US" altLang="ko-KR" sz="1100" b="0" i="0" u="none" strike="noStrike" kern="1200" spc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Intelligent-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Zone-IA, S3 Glacier Instant Retrieval, 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One Zone-IA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Glacier Instant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클래스로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 대한 모든 스토리지 클래스로 전환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36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100" b="1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지원되지 않는 수명주기 전환</a:t>
                      </a:r>
                      <a:endParaRPr lang="ko-KR" altLang="en-US" sz="1100" b="1" spc="-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다음 수명 주기 전환을 지원하지 않음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임의의 스토리지 클래스에서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Standard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임의의 스토리지 클래스에서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RRS(Reduced Redundancy Storage)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클래스로 전환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- S3 Intelligent-</a:t>
                      </a: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- S3 One Zone-IA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S3 Standard-IA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S3 Glacier Instant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- Retrieval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27614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(3/9)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69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60678"/>
              </p:ext>
            </p:extLst>
          </p:nvPr>
        </p:nvGraphicFramePr>
        <p:xfrm>
          <a:off x="344488" y="978351"/>
          <a:ext cx="9211944" cy="545690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315863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로의 전환 시 객체 크기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전환하는 경우 다음과 같은 객체 크기 제약이 적용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크기가 큰 객체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전환의 경우 크기가 큰 객체 전환 시 비용적인 이점이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&gt; 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&gt;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128KB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작은 객체 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전환의 경우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128KB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작은 객체를 전환하지 않음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&gt; 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Instant Retrieval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전환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&gt; 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전환 </a:t>
                      </a: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전환 시 최소 시간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52413" indent="-252413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전환하기 전에 객체를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이상 보관해야 함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indent="-45720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일이 지난 객체를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전환하도록 요구하는 수명 주기 규칙을 생성할 수 없음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 객체는 더 자주 액세스되거나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스토리지에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적합해지기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전에 삭제되는 경우가 종종 있기 때문에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최초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동안에는 객체를 전환하지 않음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7800" indent="-17780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최신이 아닌 객체를 전환할 경우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버전이 지정된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버킷에서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일이 경과한 최신 버전이 아닌 객체만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스토리지로 전환 가능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7800" indent="-17780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전환이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전환 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이내에 발생한 경우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전환과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전환 모두에 대해 단일 수명 주기 규칙을 지정할 수 없음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(4/9)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38919"/>
              </p:ext>
            </p:extLst>
          </p:nvPr>
        </p:nvGraphicFramePr>
        <p:xfrm>
          <a:off x="344488" y="978351"/>
          <a:ext cx="9211944" cy="551884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315863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전체의 수명주기 관리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작업을 결합하여 객체의 전체 수명 주기를 관리할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생성하는 객체의 수명 주기가 명확하게 정의되어 있다고 가정할 경우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동안에는 객체에 자주 액세스 →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동안에는 객체에 가끔 액세스 → 그 다음에는 객체가 더 이상 필요하지 않아서 보관 하거나 삭제하기로 선택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시나리오에서는 </a:t>
                      </a:r>
                      <a: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Intelligent-</a:t>
                      </a:r>
                      <a:r>
                        <a:rPr lang="en-US" altLang="ko-KR" sz="1100" b="0" i="0" u="none" strike="noStrike" kern="1200" spc="-3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S3 Standard-IA </a:t>
                      </a:r>
                      <a:r>
                        <a:rPr lang="ko-KR" altLang="en-US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One Zone-IA </a:t>
                      </a:r>
                      <a:r>
                        <a:rPr lang="ko-KR" altLang="en-US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스토리지로의 최초 전환 작업과 아카이브를 위한 </a:t>
                      </a:r>
                      <a: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S3 Glacier Flexible Retrieval </a:t>
                      </a:r>
                      <a:r>
                        <a:rPr lang="ko-KR" altLang="en-US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스토리지로의 다른 전환 작업</a:t>
                      </a:r>
                      <a: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만료 작업을 지정하는 </a:t>
                      </a:r>
                      <a:r>
                        <a:rPr lang="en-US" altLang="ko-KR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-3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규칙을 생성할 수 있음</a:t>
                      </a:r>
                      <a:endParaRPr lang="en-US" altLang="ko-KR" sz="1100" b="0" i="0" u="none" strike="noStrike" kern="1200" spc="-3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스토리지 클래스에서 다른 스토리지 클래스로 객체를 이동하면 스토리지 비용이 절약됨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3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아카이브 </a:t>
                      </a:r>
                      <a:endParaRPr lang="en-US" altLang="ko-KR" sz="1100" b="1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(S3 Glacier Flexible Retrieval </a:t>
                      </a:r>
                      <a:r>
                        <a:rPr lang="ko-KR" altLang="en-US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  <a:r>
                        <a:rPr lang="en-US" altLang="ko-KR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구성을 사용하여 아카이브를 위해 객체를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클래스를 선택하면 객체가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그대로 유지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별도의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Glacier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서비스를 통해 객체에 직접 액세스할 수 없음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일반적인 고려사항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암호화된 객체는 스토리지 클래스 전환 프로세스 전체에서 암호화된 상태로 유지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 저장된 객체는 실시간으로 사용할 수 없음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아카이브된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객체는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객체이지만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아카이브된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객체에 액세스하려면 먼저 해당 객체의 임시 복사본을 복원해야 함   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복원된 객체 사본은 요청자가 복원 요청에서 지정한 기간 동안만 사용할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임시 복사본을 삭제하고 객체는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아카이브된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상태로 유지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콘솔을 사용하거나 코드에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AWS SDK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래퍼 라이브러리 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REST API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사용하여 프로그래밍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방식으로 객체를 복원할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Glacier Flexible Retrieval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클래스에 저장된 객체는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클래스로만 전환 가능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007397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(5/9)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0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21511"/>
              </p:ext>
            </p:extLst>
          </p:nvPr>
        </p:nvGraphicFramePr>
        <p:xfrm>
          <a:off x="344488" y="978351"/>
          <a:ext cx="9211944" cy="550458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63172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아카이브 </a:t>
                      </a:r>
                      <a:endParaRPr lang="en-US" altLang="ko-KR" sz="1100" b="1" i="0" u="none" strike="noStrike" kern="1200" spc="-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(S3 Glacier Flexible Retrieval </a:t>
                      </a:r>
                      <a:r>
                        <a:rPr lang="ko-KR" altLang="en-US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 </a:t>
                      </a:r>
                      <a:r>
                        <a:rPr lang="ko-KR" altLang="en-US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</a:t>
                      </a:r>
                      <a:r>
                        <a:rPr lang="en-US" altLang="ko-KR" sz="9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 규칙을 사용하여 객체의 스토리지 클래스를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Flexible Retrieval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 Archive</a:t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클래스로만 변환할 수 있습니다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S3 Glacier Flexible Retrieval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저장된 객체의 스토리지 클래스를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Glacier Deep</a:t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Archive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아닌 스토리지 클래스로 변경하려면 먼저 복원 작업을 사용하여 객체의 임시 복사본을 만들어야 함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복사 작업을 통해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Standard, S3 Intelligent-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Tiering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S3 Standard-IA, S3 One Zone-IA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Reduced Redundancy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지정하여 객체를 덮어씀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이러한 객체들은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객체이므로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콘솔 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API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통해서만 액세스할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별도의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Glacier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콘솔 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Glacier API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통해서는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아카이브된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객체에 액세스할 수 없음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2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만료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정책에 따라 객체가 수명 주기의 끝에 도달한 경우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에서는 제거를 위해 이를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대기열에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넣고 비동기 방식으로 제거 → 만료 날짜와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객체를 제거하는 날짜 사이의 지연이 있을 수 있으나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만료된 객체와 관련된 만료 또는 스토리지 시간에 대해서는 요금이 청구되지 않음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37062"/>
                  </a:ext>
                </a:extLst>
              </a:tr>
              <a:tr h="63172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버킷에서</a:t>
                      </a: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수명주기 구성 설정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 접두사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 문자열로 시작하는 객체 이름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태그를 사용하여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버킷의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모든 객체 또는 일부 객체에 대해 수명 주기 규칙을 정의할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규칙을 사용하여 현재 객체 버전과 최신이 아닌 객체 버전 관련 작업을 정의할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규칙 생성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AWS Management Console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로그인한 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https://console.aws.amazon.com/s3/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콘솔 실행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(Buckets)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목록에서 수명 주기 규칙을 생성할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버킷의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이름을 선택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(Management)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탭을 선택하고 수명 주기 규칙 생성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(Create lifecycle rule)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선택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규칙 이름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(Lifecycle rule name)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규칙의 이름을 입력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고유한 이름이 되도록 지정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270448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(6/9)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88890"/>
              </p:ext>
            </p:extLst>
          </p:nvPr>
        </p:nvGraphicFramePr>
        <p:xfrm>
          <a:off x="344488" y="978351"/>
          <a:ext cx="9211944" cy="525370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63172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버킷에서</a:t>
                      </a: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수명주기 구성 설정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규칙 생성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규칙 범위 선택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크기별로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규칙을 필터링하려면 최소 객체 크기 지정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(Specify minimum object size),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객체 크기 지정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(Specify </a:t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maximum object size)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두 옵션을 모두 선택할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규칙 작업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(Lifecycle rule actions)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다음과 같은 수명 주기 규칙에서 수행할 작업을 선택 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토리지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클래스 간에 객체의 이전 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 이전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객체의 현재 버전 만료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객체의 이전 버전 영구 삭제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만료된 삭제 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마커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불완전한 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멀티파트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 삭제 등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 간에 객체의 현재 버전을 이전하려면 스토리지 클래스 간에 객체의 현재 버전 이전에서 다음을 수행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→ 스토리지 클래스 이전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(Storage class transitions)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다음으로 이전할 스토리지 클래스를 선택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100" b="0" i="0" u="none" strike="noStrike" kern="12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생성일 후 일수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(Days </a:t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after object creation)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생성일 후 객체를 이전할 일수를 입력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 간에 최신이 아닌 객체 버전을 이전하려면 스토리지 클래스 간에 최신이 아닌 객체 버전 이전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(Transition </a:t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non-current versions of objects between storage classes)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다음을 수행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스토리지 클래스 이전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(Storage class transitions)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다음으로 이전할 스토리지 클래스를 선택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객체가 최신 버전이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아니게 된 후의 일수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(Days after object becomes non-current)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생성일 후 객체를 이전할 일수를 입력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(current)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버전을 만료하려면 이전 객체 버전 만료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(Expire previous versions of objects)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아래의 객체 생성일 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(Number of days after object creation)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일수를 입력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 관리를 사용하지 않는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버킷에서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만료 작업을 수행하면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에서는 객체를 영구적으로 제거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객체 버전을 영구적으로 삭제하려면 이전 객체 버전 영구 삭제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(Permanently delete noncurrent versions of objects) </a:t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아래의 객체가 이전 버전이 된 후 일수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(Days after objects become noncurrent)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일수를 입력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(number of newer versions to </a:t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retain(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유지할 새 버전 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아래에 값을 입력하여 유지할 최신 버전 수를 선택적으로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지정가능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만료된 삭제 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마커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불완전한 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멀티파트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 삭제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(Delete expired delete markers or incomplete multipart uploads)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만료된 객체 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마커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(Delete expired object delete markers) 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불완전한 </a:t>
                      </a:r>
                      <a:r>
                        <a:rPr lang="ko-KR" altLang="en-US" sz="1100" b="0" i="0" u="none" strike="noStrike" kern="1200" spc="-7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멀티파트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 삭제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(Delete incomplete multipart uploads)</a:t>
                      </a:r>
                      <a:r>
                        <a:rPr lang="ko-KR" altLang="en-US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선택</a:t>
                      </a:r>
                      <a: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-7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멀티파트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 시작일 이후 불완전한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멀티파트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업로드를 종료하고 정리하고자 하는 일수를 입력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[Create rule]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선택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(7/9)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1269"/>
              </p:ext>
            </p:extLst>
          </p:nvPr>
        </p:nvGraphicFramePr>
        <p:xfrm>
          <a:off x="344488" y="978351"/>
          <a:ext cx="9211944" cy="514292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63172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이벤트 알림 구성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규칙에 따라 객체를 삭제하거나 다른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클래스로 전환할 때 알림을 받도록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알림을 설정할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LifecycleExpiration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유형을 사용하면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구성에 따라 객체를 삭제할 때마다 알림을 받을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s3:LifecycleExpiration:Delete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유형은 버전이 지정되지 않은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버킷의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객체가 삭제될 때 알려줍니다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구성에 의해 객체 버전이 영구적으로 삭제될 때도 알려줌</a:t>
                      </a: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s3:LifecycleExpiration:DeleteMarkerCreated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유형은 버전이 지정된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버킷에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객체의 현재 버전이 삭제되는 경우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주기가 삭제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마커를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생성할 때 알려줌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s3:LifecycleTransition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유형을 사용하면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구성에 의해 객체가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 간에 전환될 때 알림을 받을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2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구성 요소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구성에서 최대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규칙을 설정할 수 있으며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제한은 조정할 수 없음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&lt;ID&gt;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요소는 각 규칙을 고유하게 식별합니다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ID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길이는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255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자로 제한됩니다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 요소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&lt;Status&gt;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 값은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Enabled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Disabled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규칙이 사용 중지되면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규칙에 정의된 작업을 수행하지 않음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필터요소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규칙은 수명 주기 규칙에서 지정하는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&lt;Filter&gt;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요소에 기반하여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 객체의 모든 하위 집합 또는 하나의 하위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집합에 적용될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 접두사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객체 태그 또는 이 둘의 조합으로 객체를 필터링할 수 있음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논리적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사용하여 필터를 조합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작업을 설명할 요소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 주기 규칙에 사전 정의된 다음 작업 중 하나 이상을 지정하여 객체의 수명 주기에 따라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특정 작업을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수행하도록 지시할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&gt; Transition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요소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스토리지 클래스에서 다른 스토리지 클래스로 객체를 전환하려면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Transition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작업을 지정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86401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(8/9)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7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38E733-A371-4496-8D42-834AE965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3164"/>
              </p:ext>
            </p:extLst>
          </p:nvPr>
        </p:nvGraphicFramePr>
        <p:xfrm>
          <a:off x="344488" y="978351"/>
          <a:ext cx="9211944" cy="221840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32">
                  <a:extLst>
                    <a:ext uri="{9D8B030D-6E8A-4147-A177-3AD203B41FA5}">
                      <a16:colId xmlns:a16="http://schemas.microsoft.com/office/drawing/2014/main" val="3547896430"/>
                    </a:ext>
                  </a:extLst>
                </a:gridCol>
              </a:tblGrid>
              <a:tr h="631726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i="0" u="none" strike="noStrike" kern="1200" spc="-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구성 요소</a:t>
                      </a:r>
                      <a:endParaRPr lang="ko-KR" altLang="en-US" sz="1100" b="1" i="0" u="none" strike="noStrike" kern="1200" spc="-4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수명주기 작업을 설명할 요소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계속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&gt; </a:t>
                      </a:r>
                      <a:r>
                        <a:rPr lang="en-US" altLang="ko-KR" sz="1100" b="0" i="0" u="none" strike="noStrike" kern="1200" spc="-1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Expiration </a:t>
                      </a:r>
                      <a:r>
                        <a:rPr lang="ko-KR" altLang="en-US" sz="1100" b="0" i="0" u="none" strike="noStrike" kern="1200" spc="-1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요소 </a:t>
                      </a:r>
                      <a:r>
                        <a:rPr lang="en-US" altLang="ko-KR" sz="1100" b="0" i="0" u="none" strike="noStrike" kern="1200" spc="-1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Expiration </a:t>
                      </a:r>
                      <a:r>
                        <a:rPr lang="ko-KR" altLang="en-US" sz="1100" b="0" i="0" u="none" strike="noStrike" kern="1200" spc="-1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작업은 규칙에 지정된 객체를 </a:t>
                      </a:r>
                      <a:r>
                        <a:rPr lang="ko-KR" altLang="en-US" sz="1100" b="0" i="0" u="none" strike="noStrike" kern="1200" spc="-1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만료시키고</a:t>
                      </a:r>
                      <a:r>
                        <a:rPr lang="ko-KR" altLang="en-US" sz="1100" b="0" i="0" u="none" strike="noStrike" kern="1200" spc="-1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spc="-1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 </a:t>
                      </a:r>
                      <a:r>
                        <a:rPr lang="ko-KR" altLang="en-US" sz="1100" b="0" i="0" u="none" strike="noStrike" kern="1200" spc="-1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스토리지 클래스의 적격 객체에 적용</a:t>
                      </a:r>
                      <a:endParaRPr lang="en-US" altLang="ko-KR" sz="1100" b="0" i="0" u="none" strike="noStrike" kern="1200" spc="-1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&gt; 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NoncurrentVersionTransition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요소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작업을 사용하여 언제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객체를 지정된 스토리지 클래스로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전환하도록 할지 지정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&gt; 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NoncurrentVersionExpiration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요소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작업을 사용하여 언제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최신이 아닌 객체를 영구적으로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제거할지 지정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&gt; 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AbortIncompleteMultipartUpload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요소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요소를 사용해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멀티파트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업로드가 진행 상태에 있길 원하는 최대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설정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&gt; </a:t>
                      </a:r>
                      <a:r>
                        <a:rPr lang="en-US" altLang="ko-KR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ExpiredObjectDeleteMarker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요소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 관리를 사용하는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버킷에서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최신이 아닌 버전이 없는 삭제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마커는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만료된 객체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마커라고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부름 → 수명 주기 작업을 사용하여 </a:t>
                      </a:r>
                      <a:r>
                        <a:rPr lang="en-US" altLang="ko-KR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S3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만료된 객체 삭제 </a:t>
                      </a:r>
                      <a:r>
                        <a:rPr lang="ko-KR" altLang="en-US" sz="1100" b="0" i="0" u="none" strike="noStrike" kern="1200" spc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마커를</a:t>
                      </a:r>
                      <a:r>
                        <a:rPr lang="ko-KR" altLang="en-US" sz="1100" b="0" i="0" u="none" strike="noStrike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제거하도록 지시할 수 있음</a:t>
                      </a:r>
                      <a:endParaRPr lang="en-US" altLang="ko-KR" sz="1100" b="0" i="0" u="none" strike="noStrike" kern="1200" spc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44000" marB="14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86401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 Amazon S3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관리 일반사항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(9/9)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0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2994666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3150339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1636790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400" b="1" i="0" u="none" strike="noStrike" kern="0" cap="none" spc="-7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Amazon S3 </a:t>
            </a:r>
            <a:r>
              <a:rPr kumimoji="1" lang="ko-KR" alt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 일반사항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적용 대상 및 기준</a:t>
            </a:r>
            <a:r>
              <a:rPr kumimoji="1" lang="en-US" altLang="ko-KR" sz="1400" b="1" i="0" u="none" strike="noStrike" kern="0" cap="none" spc="-7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</a:t>
            </a:r>
            <a:r>
              <a:rPr kumimoji="1" lang="en-US" altLang="ko-KR" sz="1400" b="1" i="0" u="none" strike="noStrike" kern="0" cap="none" spc="-7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2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4.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수명주기 적용 대상 및 기준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안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77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1" name="제목 2"/>
          <p:cNvSpPr txBox="1">
            <a:spLocks/>
          </p:cNvSpPr>
          <p:nvPr/>
        </p:nvSpPr>
        <p:spPr bwMode="gray">
          <a:xfrm>
            <a:off x="7490963" y="333998"/>
            <a:ext cx="207055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kumimoji="0" lang="en-US" altLang="ko-KR" sz="1050" b="0" spc="-60" dirty="0" smtClean="0">
                <a:latin typeface="+mj-ea"/>
                <a:ea typeface="+mj-ea"/>
                <a:cs typeface="+mn-cs"/>
              </a:rPr>
              <a:t>Ⅳ. </a:t>
            </a:r>
            <a:r>
              <a:rPr kumimoji="0" lang="ko-KR" altLang="en-US" sz="1050" b="0" spc="-60" dirty="0" smtClean="0">
                <a:latin typeface="+mj-ea"/>
                <a:ea typeface="+mj-ea"/>
                <a:cs typeface="+mn-cs"/>
              </a:rPr>
              <a:t>수명주기 </a:t>
            </a:r>
            <a:r>
              <a:rPr kumimoji="0" lang="ko-KR" altLang="en-US" sz="1050" b="0" spc="-60" dirty="0">
                <a:latin typeface="+mj-ea"/>
                <a:ea typeface="+mj-ea"/>
                <a:cs typeface="+mn-cs"/>
              </a:rPr>
              <a:t>관리</a:t>
            </a:r>
            <a:endParaRPr kumimoji="0" lang="en-US" altLang="ko-KR" sz="1050" b="0" spc="-60" dirty="0">
              <a:latin typeface="+mj-ea"/>
              <a:ea typeface="+mj-ea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0532" y="1428667"/>
            <a:ext cx="4896544" cy="4441427"/>
            <a:chOff x="740532" y="1428667"/>
            <a:chExt cx="4896544" cy="4441427"/>
          </a:xfrm>
        </p:grpSpPr>
        <p:grpSp>
          <p:nvGrpSpPr>
            <p:cNvPr id="8" name="그룹 7"/>
            <p:cNvGrpSpPr/>
            <p:nvPr/>
          </p:nvGrpSpPr>
          <p:grpSpPr>
            <a:xfrm>
              <a:off x="740532" y="1428667"/>
              <a:ext cx="4896544" cy="1793022"/>
              <a:chOff x="5575874" y="1908710"/>
              <a:chExt cx="8116708" cy="1793022"/>
            </a:xfrm>
          </p:grpSpPr>
          <p:sp>
            <p:nvSpPr>
              <p:cNvPr id="10" name="오각형 9">
                <a:extLst>
                  <a:ext uri="{FF2B5EF4-FFF2-40B4-BE49-F238E27FC236}">
                    <a16:creationId xmlns:a16="http://schemas.microsoft.com/office/drawing/2014/main" id="{3D837FE1-6A7E-4267-98EE-6DA2194970E6}"/>
                  </a:ext>
                </a:extLst>
              </p:cNvPr>
              <p:cNvSpPr/>
              <p:nvPr/>
            </p:nvSpPr>
            <p:spPr>
              <a:xfrm>
                <a:off x="5575874" y="1908710"/>
                <a:ext cx="4897469" cy="360850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</a:pPr>
                <a:r>
                  <a:rPr kumimoji="0" lang="ko-KR" altLang="en-US" sz="1400" b="1" spc="-70" dirty="0" smtClean="0">
                    <a:solidFill>
                      <a:schemeClr val="bg1"/>
                    </a:solidFill>
                    <a:latin typeface="+mn-ea"/>
                  </a:rPr>
                  <a:t>수명주기 적용 대상 도출</a:t>
                </a:r>
                <a:r>
                  <a:rPr kumimoji="0" lang="en-US" altLang="ko-KR" sz="1400" b="1" spc="-70" dirty="0" smtClean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kumimoji="0" lang="ko-KR" altLang="en-US" sz="1400" b="1" spc="-70" dirty="0" smtClean="0">
                    <a:solidFill>
                      <a:schemeClr val="bg1"/>
                    </a:solidFill>
                    <a:latin typeface="+mn-ea"/>
                  </a:rPr>
                  <a:t>안</a:t>
                </a:r>
                <a:r>
                  <a:rPr kumimoji="0" lang="en-US" altLang="ko-KR" sz="1400" b="1" spc="-70" dirty="0" smtClean="0">
                    <a:solidFill>
                      <a:schemeClr val="bg1"/>
                    </a:solidFill>
                    <a:latin typeface="+mn-ea"/>
                  </a:rPr>
                  <a:t>)</a:t>
                </a:r>
                <a:endParaRPr kumimoji="0" lang="ko-KR" altLang="en-US" sz="1400" b="1" spc="-7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 bwMode="gray">
              <a:xfrm>
                <a:off x="5575874" y="2405732"/>
                <a:ext cx="8116708" cy="129600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t">
                <a:spAutoFit/>
              </a:bodyPr>
              <a:lstStyle/>
              <a:p>
                <a:pPr marL="92075" indent="-92075">
                  <a:lnSpc>
                    <a:spcPct val="150000"/>
                  </a:lnSpc>
                  <a:spcBef>
                    <a:spcPts val="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spc="-40" dirty="0" smtClean="0">
                    <a:latin typeface="+mn-ea"/>
                    <a:ea typeface="+mn-ea"/>
                  </a:rPr>
                  <a:t>데이터 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레이크 내에 저장공간과 비용이 발생하는 대상을 수명주기 적용 대상으로 지정 </a:t>
                </a:r>
                <a:r>
                  <a:rPr lang="ko-KR" altLang="en-US" sz="1400" spc="-40" dirty="0" smtClean="0">
                    <a:latin typeface="+mn-ea"/>
                    <a:ea typeface="+mn-ea"/>
                  </a:rPr>
                  <a:t>함</a:t>
                </a:r>
                <a:endParaRPr lang="en-US" altLang="ko-KR" sz="1400" spc="-40" dirty="0" smtClean="0">
                  <a:latin typeface="+mn-ea"/>
                  <a:ea typeface="+mn-ea"/>
                </a:endParaRPr>
              </a:p>
              <a:p>
                <a:pPr marL="92075" indent="-92075">
                  <a:lnSpc>
                    <a:spcPct val="150000"/>
                  </a:lnSpc>
                  <a:spcBef>
                    <a:spcPts val="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spc="-40" dirty="0" smtClean="0">
                    <a:latin typeface="+mn-ea"/>
                    <a:ea typeface="+mn-ea"/>
                  </a:rPr>
                  <a:t>특히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, 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사용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/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분석가가 특정 업무의 분석을 목적으로 생성하는 객체 데이터를 그 대상으로 함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.</a:t>
                </a:r>
                <a:endParaRPr lang="ko-KR" altLang="en-US" sz="1400" spc="-4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40532" y="4077072"/>
              <a:ext cx="4896544" cy="1793022"/>
              <a:chOff x="5575874" y="1479570"/>
              <a:chExt cx="8116708" cy="1793022"/>
            </a:xfrm>
          </p:grpSpPr>
          <p:sp>
            <p:nvSpPr>
              <p:cNvPr id="14" name="오각형 13">
                <a:extLst>
                  <a:ext uri="{FF2B5EF4-FFF2-40B4-BE49-F238E27FC236}">
                    <a16:creationId xmlns:a16="http://schemas.microsoft.com/office/drawing/2014/main" id="{3D837FE1-6A7E-4267-98EE-6DA2194970E6}"/>
                  </a:ext>
                </a:extLst>
              </p:cNvPr>
              <p:cNvSpPr/>
              <p:nvPr/>
            </p:nvSpPr>
            <p:spPr>
              <a:xfrm>
                <a:off x="5575874" y="1479570"/>
                <a:ext cx="4897469" cy="360850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</a:pPr>
                <a:r>
                  <a:rPr kumimoji="0" lang="ko-KR" altLang="en-US" sz="1400" b="1" spc="-70" dirty="0" smtClean="0">
                    <a:solidFill>
                      <a:schemeClr val="bg1"/>
                    </a:solidFill>
                    <a:latin typeface="+mn-ea"/>
                  </a:rPr>
                  <a:t>수명주기 관리 기준</a:t>
                </a:r>
                <a:r>
                  <a:rPr kumimoji="0" lang="en-US" altLang="ko-KR" sz="1400" b="1" spc="-70" dirty="0" smtClean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kumimoji="0" lang="ko-KR" altLang="en-US" sz="1400" b="1" spc="-70" dirty="0" smtClean="0">
                    <a:solidFill>
                      <a:schemeClr val="bg1"/>
                    </a:solidFill>
                    <a:latin typeface="+mn-ea"/>
                  </a:rPr>
                  <a:t>안</a:t>
                </a:r>
                <a:r>
                  <a:rPr kumimoji="0" lang="en-US" altLang="ko-KR" sz="1400" b="1" spc="-70" dirty="0" smtClean="0">
                    <a:solidFill>
                      <a:schemeClr val="bg1"/>
                    </a:solidFill>
                    <a:latin typeface="+mn-ea"/>
                  </a:rPr>
                  <a:t>)</a:t>
                </a:r>
                <a:endParaRPr kumimoji="0" lang="ko-KR" altLang="en-US" sz="1400" b="1" spc="-7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 bwMode="gray">
              <a:xfrm>
                <a:off x="5575874" y="1976592"/>
                <a:ext cx="8116708" cy="129600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t">
                <a:spAutoFit/>
              </a:bodyPr>
              <a:lstStyle/>
              <a:p>
                <a:pPr marL="92075" indent="-92075">
                  <a:lnSpc>
                    <a:spcPct val="150000"/>
                  </a:lnSpc>
                  <a:spcBef>
                    <a:spcPts val="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spc="-40" dirty="0">
                    <a:latin typeface="+mn-ea"/>
                    <a:ea typeface="+mn-ea"/>
                  </a:rPr>
                  <a:t> 데이터 레이크 내에 객체 데이터 유지비용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, 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성격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(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마스터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, 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거래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, 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이력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, 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로그 등</a:t>
                </a:r>
                <a:r>
                  <a:rPr lang="en-US" altLang="ko-KR" sz="1400" spc="-40" dirty="0">
                    <a:latin typeface="+mn-ea"/>
                    <a:ea typeface="+mn-ea"/>
                  </a:rPr>
                  <a:t>), </a:t>
                </a:r>
                <a:r>
                  <a:rPr lang="ko-KR" altLang="en-US" sz="1400" spc="-40" dirty="0">
                    <a:latin typeface="+mn-ea"/>
                    <a:ea typeface="+mn-ea"/>
                  </a:rPr>
                  <a:t>접근 빈도 </a:t>
                </a:r>
                <a:r>
                  <a:rPr lang="ko-KR" altLang="en-US" sz="1400" spc="-40" dirty="0" smtClean="0">
                    <a:latin typeface="+mn-ea"/>
                    <a:ea typeface="+mn-ea"/>
                  </a:rPr>
                  <a:t>등을 고려하여 객체 데이터 유형을 </a:t>
                </a:r>
                <a:r>
                  <a:rPr lang="ko-KR" altLang="en-US" sz="1400" spc="-40" dirty="0" err="1" smtClean="0">
                    <a:latin typeface="+mn-ea"/>
                    <a:ea typeface="+mn-ea"/>
                  </a:rPr>
                  <a:t>그룹핑하고</a:t>
                </a:r>
                <a:r>
                  <a:rPr lang="ko-KR" altLang="en-US" sz="1400" spc="-40" dirty="0" smtClean="0">
                    <a:latin typeface="+mn-ea"/>
                    <a:ea typeface="+mn-ea"/>
                  </a:rPr>
                  <a:t> 그룹별 관리기준을 적용</a:t>
                </a:r>
                <a:endParaRPr lang="ko-KR" altLang="en-US" sz="1400" spc="-4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8" name="타원 17"/>
          <p:cNvSpPr/>
          <p:nvPr/>
        </p:nvSpPr>
        <p:spPr>
          <a:xfrm>
            <a:off x="6753200" y="2389380"/>
            <a:ext cx="2520000" cy="25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36000" tIns="108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</a:t>
            </a:r>
            <a:r>
              <a:rPr lang="ko-KR" altLang="en-US" sz="16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및 관리효율성을 고려하여 사용 추이 검토 후 대상</a:t>
            </a:r>
            <a:r>
              <a:rPr lang="en-US" altLang="ko-KR" sz="16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구체화要</a:t>
            </a:r>
            <a:endParaRPr lang="en-US" altLang="ko-KR" sz="16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A32BFBB5-F5AE-4368-A646-3F7D9BE7E6D2}"/>
              </a:ext>
            </a:extLst>
          </p:cNvPr>
          <p:cNvSpPr/>
          <p:nvPr/>
        </p:nvSpPr>
        <p:spPr>
          <a:xfrm rot="5400000">
            <a:off x="4716456" y="3430876"/>
            <a:ext cx="2957365" cy="43700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-7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5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273828" y="3006931"/>
            <a:ext cx="5358345" cy="844139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End of Document</a:t>
            </a:r>
            <a:endParaRPr kumimoji="0" lang="ko-KR" altLang="en-US" sz="2400" b="1" i="1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5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838575" y="6641136"/>
            <a:ext cx="2228850" cy="13317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F96CA-1FDE-40DA-8DFE-883B9DE1FC5E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655" y="1664804"/>
            <a:ext cx="3600000" cy="4343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1279213" y="1645870"/>
            <a:ext cx="4501879" cy="1790678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kern="0" spc="-7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구조품질</a:t>
            </a: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1" lang="ko-KR" altLang="en-US" sz="1600" b="1" i="0" u="none" strike="noStrike" kern="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수명주기 관리</a:t>
            </a:r>
            <a:endParaRPr kumimoji="1" lang="en-US" altLang="ko-KR" sz="1600" b="1" i="0" u="none" strike="noStrike" kern="0" cap="none" spc="-7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A13F5-9551-4D86-B49B-6D2E8A6A32ED}"/>
              </a:ext>
            </a:extLst>
          </p:cNvPr>
          <p:cNvSpPr/>
          <p:nvPr/>
        </p:nvSpPr>
        <p:spPr>
          <a:xfrm>
            <a:off x="4989004" y="2708960"/>
            <a:ext cx="439249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848490-819C-43C2-BF61-CA82F46D6CFE}"/>
              </a:ext>
            </a:extLst>
          </p:cNvPr>
          <p:cNvSpPr/>
          <p:nvPr/>
        </p:nvSpPr>
        <p:spPr>
          <a:xfrm>
            <a:off x="5025008" y="1880828"/>
            <a:ext cx="4212000" cy="2083066"/>
          </a:xfrm>
          <a:prstGeom prst="rect">
            <a:avLst/>
          </a:prstGeom>
        </p:spPr>
        <p:txBody>
          <a:bodyPr wrap="square" lIns="72000" tIns="36000" rIns="72000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개요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 주요 프로세스</a:t>
            </a:r>
            <a:endParaRPr kumimoji="1" lang="en-US" altLang="ko-KR" sz="1400" b="1" i="0" u="none" strike="noStrike" kern="0" cap="none" spc="-7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b="1" kern="0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400" b="1" kern="0" spc="-7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lang="en-US" altLang="ko-KR" sz="1400" b="1" kern="0" spc="-7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b="1" kern="0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</a:t>
            </a:r>
            <a:r>
              <a:rPr lang="ko-KR" altLang="en-US" sz="1400" b="1" kern="0" spc="-7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endParaRPr lang="en-US" altLang="ko-KR" sz="1400" b="1" kern="0" spc="-7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-7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표준품질</a:t>
            </a:r>
            <a:r>
              <a:rPr kumimoji="1" lang="ko-KR" altLang="en-US" sz="1400" b="1" i="0" u="none" strike="noStrike" kern="0" cap="none" spc="-7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1" lang="en-US" altLang="ko-KR" sz="1400" b="1" i="0" u="none" strike="noStrike" kern="0" cap="none" spc="-7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07BD6-661F-44DB-B8DA-13C42E0B9AE0}"/>
              </a:ext>
            </a:extLst>
          </p:cNvPr>
          <p:cNvSpPr/>
          <p:nvPr/>
        </p:nvSpPr>
        <p:spPr>
          <a:xfrm>
            <a:off x="4808984" y="1664804"/>
            <a:ext cx="4716524" cy="28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288000" tIns="108000" rIns="288000" bIns="10800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-7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3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4488" y="286631"/>
            <a:ext cx="6805891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5103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3.1. </a:t>
            </a:r>
            <a:r>
              <a:rPr lang="ko-KR" altLang="en-US" sz="2200" b="1" spc="-150" dirty="0" smtClean="0">
                <a:latin typeface="+mj-ea"/>
                <a:cs typeface="Arial" panose="020B0604020202020204" pitchFamily="34" charset="0"/>
              </a:rPr>
              <a:t>표준 단어 </a:t>
            </a:r>
            <a:r>
              <a:rPr lang="en-US" altLang="ko-KR" sz="2200" b="1" spc="-150" dirty="0" smtClean="0">
                <a:latin typeface="+mj-ea"/>
                <a:cs typeface="Arial" panose="020B0604020202020204" pitchFamily="34" charset="0"/>
              </a:rPr>
              <a:t>(1/4)</a:t>
            </a:r>
            <a:endParaRPr lang="en-US" altLang="ko-KR" sz="2200" b="1" spc="-150" dirty="0">
              <a:latin typeface="+mj-ea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gray">
          <a:xfrm>
            <a:off x="344488" y="728663"/>
            <a:ext cx="9217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latinLnBrk="0"/>
            <a:fld id="{2DAF96CA-1FDE-40DA-8DFE-883B9DE1FC5E}" type="slidenum">
              <a:rPr lang="ko-KR" altLang="en-US" smtClean="0">
                <a:latin typeface="+mj-ea"/>
                <a:ea typeface="+mj-ea"/>
              </a:rPr>
              <a:pPr latinLnBrk="0"/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gray">
          <a:xfrm>
            <a:off x="7401271" y="263548"/>
            <a:ext cx="2160241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가는각진제목체" pitchFamily="18" charset="-127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가는각진제목체" pitchFamily="18" charset="-127"/>
                <a:cs typeface="가는각진제목체" pitchFamily="18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 관리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IT</a:t>
            </a:r>
            <a:r>
              <a:rPr kumimoji="0" lang="ko-KR" altLang="en-US" sz="1050" b="0" i="0" u="none" strike="noStrike" kern="120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</a:t>
            </a:r>
            <a:endParaRPr kumimoji="0" lang="en-US" altLang="ko-KR" sz="105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0512" y="1448780"/>
            <a:ext cx="4608512" cy="4752528"/>
          </a:xfrm>
          <a:prstGeom prst="rect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ko-KR" altLang="en-US" sz="12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970133" y="2828583"/>
            <a:ext cx="1429976" cy="488625"/>
          </a:xfrm>
          <a:prstGeom prst="roundRect">
            <a:avLst>
              <a:gd name="adj" fmla="val 11809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표준 단어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1916832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err="1" smtClean="0">
                <a:solidFill>
                  <a:prstClr val="black"/>
                </a:solidFill>
                <a:latin typeface="+mn-ea"/>
              </a:rPr>
              <a:t>한글명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2828583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prstClr val="black"/>
                </a:solidFill>
                <a:latin typeface="+mn-ea"/>
              </a:rPr>
              <a:t>영문명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3198988" y="3740334"/>
            <a:ext cx="1429976" cy="488625"/>
          </a:xfrm>
          <a:prstGeom prst="roundRect">
            <a:avLst>
              <a:gd name="adj" fmla="val 118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smtClean="0">
                <a:solidFill>
                  <a:prstClr val="black"/>
                </a:solidFill>
                <a:latin typeface="+mn-ea"/>
              </a:rPr>
              <a:t>영문약어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모서리가 둥근 직사각형 121">
            <a:extLst>
              <a:ext uri="{FF2B5EF4-FFF2-40B4-BE49-F238E27FC236}">
                <a16:creationId xmlns:a16="http://schemas.microsoft.com/office/drawing/2014/main" id="{5623622C-525B-4897-856C-28237BD41782}"/>
              </a:ext>
            </a:extLst>
          </p:cNvPr>
          <p:cNvSpPr/>
          <p:nvPr/>
        </p:nvSpPr>
        <p:spPr>
          <a:xfrm>
            <a:off x="970133" y="4272523"/>
            <a:ext cx="1429976" cy="488625"/>
          </a:xfrm>
          <a:prstGeom prst="roundRect">
            <a:avLst>
              <a:gd name="adj" fmla="val 11809"/>
            </a:avLst>
          </a:prstGeom>
          <a:pattFill prst="wdUpDiag">
            <a:fgClr>
              <a:srgbClr val="FFD9D9"/>
            </a:fgClr>
            <a:bgClr>
              <a:schemeClr val="bg1"/>
            </a:bgClr>
          </a:patt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200" b="1" dirty="0" err="1" smtClean="0">
                <a:solidFill>
                  <a:prstClr val="black"/>
                </a:solidFill>
                <a:latin typeface="+mn-ea"/>
              </a:rPr>
              <a:t>금칙어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8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00109" y="2161145"/>
            <a:ext cx="798879" cy="91175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400109" y="3072896"/>
            <a:ext cx="798879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400109" y="3072896"/>
            <a:ext cx="798879" cy="91175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92">
            <a:extLst>
              <a:ext uri="{FF2B5EF4-FFF2-40B4-BE49-F238E27FC236}">
                <a16:creationId xmlns:a16="http://schemas.microsoft.com/office/drawing/2014/main" id="{C33EFCC0-4783-422E-A35E-C21E4F80B1D1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1685121" y="3317208"/>
            <a:ext cx="0" cy="955315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gray">
          <a:xfrm>
            <a:off x="686360" y="5121188"/>
            <a:ext cx="4356817" cy="93577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pc="-40" dirty="0" err="1" smtClean="0">
                <a:latin typeface="+mn-ea"/>
                <a:ea typeface="+mn-ea"/>
              </a:rPr>
              <a:t>표준단어는</a:t>
            </a:r>
            <a:r>
              <a:rPr lang="ko-KR" altLang="en-US" sz="1200" spc="-40" dirty="0" smtClean="0">
                <a:latin typeface="+mn-ea"/>
                <a:ea typeface="+mn-ea"/>
              </a:rPr>
              <a:t> 전사적으로 </a:t>
            </a:r>
            <a:r>
              <a:rPr lang="ko-KR" altLang="en-US" sz="1200" spc="-40" dirty="0" err="1" smtClean="0">
                <a:latin typeface="+mn-ea"/>
                <a:ea typeface="+mn-ea"/>
              </a:rPr>
              <a:t>사용하는ㄴ</a:t>
            </a:r>
            <a:r>
              <a:rPr lang="ko-KR" altLang="en-US" sz="1200" spc="-40" dirty="0" smtClean="0">
                <a:latin typeface="+mn-ea"/>
                <a:ea typeface="+mn-ea"/>
              </a:rPr>
              <a:t> 유사한 의미를 갖는 단어 중 대표되는 단어를 </a:t>
            </a:r>
            <a:r>
              <a:rPr lang="ko-KR" altLang="en-US" sz="1200" spc="-40" dirty="0" err="1" smtClean="0">
                <a:latin typeface="+mn-ea"/>
                <a:ea typeface="+mn-ea"/>
              </a:rPr>
              <a:t>표준단어로</a:t>
            </a:r>
            <a:r>
              <a:rPr lang="ko-KR" altLang="en-US" sz="1200" spc="-40" dirty="0" smtClean="0">
                <a:latin typeface="+mn-ea"/>
                <a:ea typeface="+mn-ea"/>
              </a:rPr>
              <a:t> 등록하여 표준화하고</a:t>
            </a:r>
            <a:r>
              <a:rPr lang="en-US" altLang="ko-KR" sz="1200" spc="-40" dirty="0" smtClean="0">
                <a:latin typeface="+mn-ea"/>
                <a:ea typeface="+mn-ea"/>
              </a:rPr>
              <a:t>, </a:t>
            </a:r>
            <a:r>
              <a:rPr lang="ko-KR" altLang="en-US" sz="1200" spc="-40" dirty="0" smtClean="0">
                <a:latin typeface="+mn-ea"/>
                <a:ea typeface="+mn-ea"/>
              </a:rPr>
              <a:t>나머지는 </a:t>
            </a:r>
            <a:r>
              <a:rPr lang="ko-KR" altLang="en-US" sz="1200" spc="-40" dirty="0" err="1" smtClean="0">
                <a:latin typeface="+mn-ea"/>
                <a:ea typeface="+mn-ea"/>
              </a:rPr>
              <a:t>금칙어로</a:t>
            </a:r>
            <a:r>
              <a:rPr lang="ko-KR" altLang="en-US" sz="1200" spc="-40" dirty="0" smtClean="0">
                <a:latin typeface="+mn-ea"/>
                <a:ea typeface="+mn-ea"/>
              </a:rPr>
              <a:t> 등록하여 사용을 제한</a:t>
            </a:r>
            <a:endParaRPr lang="en-US" altLang="ko-KR" sz="1200" spc="-40" dirty="0" smtClean="0">
              <a:latin typeface="+mn-ea"/>
              <a:ea typeface="+mn-ea"/>
            </a:endParaRPr>
          </a:p>
          <a:p>
            <a:pPr marL="92075" indent="-92075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pc="-40" dirty="0" err="1" smtClean="0">
                <a:latin typeface="+mn-ea"/>
                <a:ea typeface="+mn-ea"/>
              </a:rPr>
              <a:t>표준단어는</a:t>
            </a:r>
            <a:r>
              <a:rPr lang="ko-KR" altLang="en-US" sz="1200" spc="-40" dirty="0" smtClean="0">
                <a:latin typeface="+mn-ea"/>
                <a:ea typeface="+mn-ea"/>
              </a:rPr>
              <a:t> </a:t>
            </a:r>
            <a:r>
              <a:rPr lang="ko-KR" altLang="en-US" sz="1200" spc="-40" dirty="0" err="1" smtClean="0">
                <a:latin typeface="+mn-ea"/>
                <a:ea typeface="+mn-ea"/>
              </a:rPr>
              <a:t>표준단어</a:t>
            </a:r>
            <a:r>
              <a:rPr lang="en-US" altLang="ko-KR" sz="1200" spc="-40" dirty="0" smtClean="0">
                <a:latin typeface="+mn-ea"/>
                <a:ea typeface="+mn-ea"/>
              </a:rPr>
              <a:t>, </a:t>
            </a:r>
            <a:r>
              <a:rPr lang="ko-KR" altLang="en-US" sz="1200" spc="-40" dirty="0" err="1" smtClean="0">
                <a:latin typeface="+mn-ea"/>
                <a:ea typeface="+mn-ea"/>
              </a:rPr>
              <a:t>영문영</a:t>
            </a:r>
            <a:r>
              <a:rPr lang="en-US" altLang="ko-KR" sz="1200" spc="-40" dirty="0" smtClean="0">
                <a:latin typeface="+mn-ea"/>
                <a:ea typeface="+mn-ea"/>
              </a:rPr>
              <a:t>, </a:t>
            </a:r>
            <a:r>
              <a:rPr lang="ko-KR" altLang="en-US" sz="1200" spc="-40" dirty="0" err="1" smtClean="0">
                <a:latin typeface="+mn-ea"/>
                <a:ea typeface="+mn-ea"/>
              </a:rPr>
              <a:t>영문약어</a:t>
            </a:r>
            <a:r>
              <a:rPr lang="en-US" altLang="ko-KR" sz="1200" spc="-40" dirty="0" smtClean="0">
                <a:latin typeface="+mn-ea"/>
                <a:ea typeface="+mn-ea"/>
              </a:rPr>
              <a:t>, </a:t>
            </a:r>
            <a:r>
              <a:rPr lang="ko-KR" altLang="en-US" sz="1200" spc="-40" dirty="0" smtClean="0">
                <a:latin typeface="+mn-ea"/>
                <a:ea typeface="+mn-ea"/>
              </a:rPr>
              <a:t>정의로 구성</a:t>
            </a:r>
            <a:endParaRPr lang="ko-KR" altLang="en-US" sz="1200" spc="-40" dirty="0"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1960514" y="1050125"/>
            <a:ext cx="1808508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단어 관리 대상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8266F3-F3BF-4092-9891-0C5F945AA7B4}"/>
              </a:ext>
            </a:extLst>
          </p:cNvPr>
          <p:cNvSpPr txBox="1"/>
          <p:nvPr/>
        </p:nvSpPr>
        <p:spPr>
          <a:xfrm>
            <a:off x="7129400" y="1053407"/>
            <a:ext cx="543739" cy="2862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 u="sng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목적</a:t>
            </a:r>
            <a:endParaRPr kumimoji="1" lang="ko-KR" altLang="en-US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575874" y="3019766"/>
            <a:ext cx="3985638" cy="1240432"/>
            <a:chOff x="5575874" y="1916405"/>
            <a:chExt cx="3697607" cy="1240432"/>
          </a:xfrm>
        </p:grpSpPr>
        <p:sp>
          <p:nvSpPr>
            <p:cNvPr id="44" name="오각형 43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효율적인 의사소통 지원 </a:t>
              </a:r>
              <a:r>
                <a:rPr kumimoji="0" lang="en-US" altLang="ko-KR" sz="1300" b="1" spc="-70" dirty="0" smtClean="0">
                  <a:solidFill>
                    <a:schemeClr val="bg1"/>
                  </a:solidFill>
                  <a:latin typeface="+mn-ea"/>
                </a:rPr>
                <a:t>(Effective Communication)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gray">
            <a:xfrm>
              <a:off x="5575874" y="2405733"/>
              <a:ext cx="3650793" cy="751104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err="1" smtClean="0">
                  <a:latin typeface="+mn-ea"/>
                  <a:ea typeface="+mn-ea"/>
                </a:rPr>
                <a:t>이음동의어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 및 동음이의어 사용을 최소화</a:t>
              </a:r>
              <a:endParaRPr lang="en-US" altLang="ko-KR" sz="1200" spc="-40" dirty="0" smtClean="0">
                <a:latin typeface="+mn-ea"/>
                <a:ea typeface="+mn-ea"/>
              </a:endParaRPr>
            </a:p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유사한 의미를 나타내는 단어들을 하나의 </a:t>
              </a:r>
              <a:r>
                <a:rPr lang="ko-KR" altLang="en-US" sz="1200" spc="-40" dirty="0" err="1" smtClean="0">
                  <a:latin typeface="+mn-ea"/>
                  <a:ea typeface="+mn-ea"/>
                </a:rPr>
                <a:t>표준단어로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 통일함으로써 조직 내부의 의사소통 효율화를 지원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575874" y="1546707"/>
            <a:ext cx="3985638" cy="1137840"/>
            <a:chOff x="5575874" y="1916405"/>
            <a:chExt cx="3697607" cy="1137840"/>
          </a:xfrm>
        </p:grpSpPr>
        <p:sp>
          <p:nvSpPr>
            <p:cNvPr id="50" name="오각형 49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>
                  <a:solidFill>
                    <a:schemeClr val="bg1"/>
                  </a:solidFill>
                  <a:latin typeface="+mn-ea"/>
                </a:rPr>
                <a:t>의미의 </a:t>
              </a: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명확화 </a:t>
              </a:r>
              <a:r>
                <a:rPr kumimoji="0" lang="en-US" altLang="ko-KR" sz="1300" b="1" spc="-70" dirty="0" smtClean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kumimoji="0" lang="en-US" altLang="ko-KR" sz="1300" b="1" spc="-70" dirty="0">
                  <a:solidFill>
                    <a:schemeClr val="bg1"/>
                  </a:solidFill>
                  <a:latin typeface="+mn-ea"/>
                </a:rPr>
                <a:t>Clarity)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gray">
            <a:xfrm>
              <a:off x="5575874" y="2405733"/>
              <a:ext cx="3650793" cy="64851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단어에 대한 정의를 부여함으로써 단어가 포함할 수 있는 범위를 확장하여 </a:t>
              </a:r>
              <a:r>
                <a:rPr lang="ko-KR" altLang="en-US" sz="1200" spc="-40" dirty="0" err="1" smtClean="0">
                  <a:latin typeface="+mn-ea"/>
                  <a:ea typeface="+mn-ea"/>
                </a:rPr>
                <a:t>단어간의</a:t>
              </a:r>
              <a:r>
                <a:rPr lang="ko-KR" altLang="en-US" sz="1200" spc="-40" dirty="0" smtClean="0">
                  <a:latin typeface="+mn-ea"/>
                  <a:ea typeface="+mn-ea"/>
                </a:rPr>
                <a:t> 의미 경계를 명확히 함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575874" y="4595416"/>
            <a:ext cx="3985638" cy="1137840"/>
            <a:chOff x="5575874" y="1916405"/>
            <a:chExt cx="3697607" cy="1137840"/>
          </a:xfrm>
        </p:grpSpPr>
        <p:sp>
          <p:nvSpPr>
            <p:cNvPr id="53" name="오각형 52">
              <a:extLst>
                <a:ext uri="{FF2B5EF4-FFF2-40B4-BE49-F238E27FC236}">
                  <a16:creationId xmlns:a16="http://schemas.microsoft.com/office/drawing/2014/main" id="{3D837FE1-6A7E-4267-98EE-6DA2194970E6}"/>
                </a:ext>
              </a:extLst>
            </p:cNvPr>
            <p:cNvSpPr/>
            <p:nvPr/>
          </p:nvSpPr>
          <p:spPr>
            <a:xfrm>
              <a:off x="5575875" y="1916405"/>
              <a:ext cx="3697606" cy="345461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kumimoji="0" lang="ko-KR" altLang="en-US" sz="1300" b="1" spc="-70" dirty="0" smtClean="0">
                  <a:solidFill>
                    <a:schemeClr val="bg1"/>
                  </a:solidFill>
                  <a:latin typeface="+mn-ea"/>
                </a:rPr>
                <a:t>데이터 사용도 제고 </a:t>
              </a:r>
              <a:r>
                <a:rPr kumimoji="0" lang="en-US" altLang="ko-KR" sz="1300" b="1" spc="-70" dirty="0" smtClean="0">
                  <a:solidFill>
                    <a:schemeClr val="bg1"/>
                  </a:solidFill>
                  <a:latin typeface="+mn-ea"/>
                </a:rPr>
                <a:t>(Easiness)</a:t>
              </a:r>
              <a:endParaRPr kumimoji="0" lang="ko-KR" altLang="en-US" sz="1300" b="1" spc="-7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gray">
            <a:xfrm>
              <a:off x="5575874" y="2405733"/>
              <a:ext cx="3650793" cy="64851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92075" indent="-92075">
                <a:lnSpc>
                  <a:spcPct val="100000"/>
                </a:lnSpc>
                <a:spcBef>
                  <a:spcPts val="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spc="-40" dirty="0" smtClean="0">
                  <a:latin typeface="+mn-ea"/>
                  <a:ea typeface="+mn-ea"/>
                </a:rPr>
                <a:t>데이터에 대해 일관된 명칭을 사용하도록 함으로써 사용자가 쉽게 그 의미를 파악하여 데이터 활용을 용이하도록 지원</a:t>
              </a:r>
              <a:endParaRPr lang="ko-KR" altLang="en-US" sz="1200" spc="-4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본문 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00000"/>
          </a:lnSpc>
          <a:spcBef>
            <a:spcPts val="0"/>
          </a:spcBef>
          <a:spcAft>
            <a:spcPts val="300"/>
          </a:spcAft>
          <a:defRPr sz="1200" b="1" spc="-150" dirty="0">
            <a:solidFill>
              <a:srgbClr val="00000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>
        <a:ln w="635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90000" tIns="46800" rIns="90000" bIns="46800" rtlCol="0" anchor="ctr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lnSpc>
            <a:spcPct val="100000"/>
          </a:lnSpc>
          <a:spcBef>
            <a:spcPts val="0"/>
          </a:spcBef>
          <a:spcAft>
            <a:spcPts val="300"/>
          </a:spcAft>
          <a:defRPr kumimoji="0" sz="1400" b="1" spc="-70" dirty="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fontAlgn="auto" latinLnBrk="0">
          <a:lnSpc>
            <a:spcPct val="100000"/>
          </a:lnSpc>
          <a:spcBef>
            <a:spcPts val="0"/>
          </a:spcBef>
          <a:spcAft>
            <a:spcPts val="300"/>
          </a:spcAft>
          <a:buNone/>
          <a:defRPr kumimoji="0" sz="1400" b="1" spc="-70" dirty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빈 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62054DF691F14794889640FDE913A2" ma:contentTypeVersion="11" ma:contentTypeDescription="새 문서를 만듭니다." ma:contentTypeScope="" ma:versionID="40d1bf5732da12ad1f95d79cb43762fa">
  <xsd:schema xmlns:xsd="http://www.w3.org/2001/XMLSchema" xmlns:xs="http://www.w3.org/2001/XMLSchema" xmlns:p="http://schemas.microsoft.com/office/2006/metadata/properties" xmlns:ns2="6e29d2eb-de5d-4b23-81e4-5fe3b0cc4110" xmlns:ns3="84480191-7f35-4f7a-b6ff-af38404ba877" targetNamespace="http://schemas.microsoft.com/office/2006/metadata/properties" ma:root="true" ma:fieldsID="57b13f51e3ae8d31552bf7e7450b9286" ns2:_="" ns3:_="">
    <xsd:import namespace="6e29d2eb-de5d-4b23-81e4-5fe3b0cc4110"/>
    <xsd:import namespace="84480191-7f35-4f7a-b6ff-af38404ba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9d2eb-de5d-4b23-81e4-5fe3b0cc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eddafe65-beff-4c45-a2e2-6ea449149e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80191-7f35-4f7a-b6ff-af38404ba87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a873f0-275c-4f3c-a731-6b618e0936d9}" ma:internalName="TaxCatchAll" ma:showField="CatchAllData" ma:web="84480191-7f35-4f7a-b6ff-af38404ba8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480191-7f35-4f7a-b6ff-af38404ba877" xsi:nil="true"/>
    <lcf76f155ced4ddcb4097134ff3c332f xmlns="6e29d2eb-de5d-4b23-81e4-5fe3b0cc41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FA14A89-C8C2-4186-ADB8-21A287C6A943}"/>
</file>

<file path=customXml/itemProps2.xml><?xml version="1.0" encoding="utf-8"?>
<ds:datastoreItem xmlns:ds="http://schemas.openxmlformats.org/officeDocument/2006/customXml" ds:itemID="{96B51211-2F86-44EB-8480-855E5BB2CE3A}"/>
</file>

<file path=customXml/itemProps3.xml><?xml version="1.0" encoding="utf-8"?>
<ds:datastoreItem xmlns:ds="http://schemas.openxmlformats.org/officeDocument/2006/customXml" ds:itemID="{F632382A-5CA8-4F73-A547-38E358430B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1472409761</TotalTime>
  <Pages>39</Pages>
  <Words>10965</Words>
  <Application>Microsoft Office PowerPoint</Application>
  <PresentationFormat>A4 용지(210x297mm)</PresentationFormat>
  <Paragraphs>2140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79</vt:i4>
      </vt:variant>
    </vt:vector>
  </HeadingPairs>
  <TitlesOfParts>
    <vt:vector size="91" baseType="lpstr">
      <vt:lpstr>HY견고딕</vt:lpstr>
      <vt:lpstr>Rix모던고딕 B</vt:lpstr>
      <vt:lpstr>가는각진제목체</vt:lpstr>
      <vt:lpstr>돋움</vt:lpstr>
      <vt:lpstr>맑은 고딕</vt:lpstr>
      <vt:lpstr>함초롬바탕</vt:lpstr>
      <vt:lpstr>Arial</vt:lpstr>
      <vt:lpstr>Wingdings</vt:lpstr>
      <vt:lpstr>본문 마스터</vt:lpstr>
      <vt:lpstr>목차 마스터</vt:lpstr>
      <vt:lpstr>표지</vt:lpstr>
      <vt:lpstr>1_빈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b2en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B2EN Presentation Template</dc:title>
  <dc:creator>임성민</dc:creator>
  <cp:lastModifiedBy>Jerry</cp:lastModifiedBy>
  <cp:revision>5913</cp:revision>
  <cp:lastPrinted>2022-12-22T07:54:46Z</cp:lastPrinted>
  <dcterms:created xsi:type="dcterms:W3CDTF">1996-10-14T12:11:22Z</dcterms:created>
  <dcterms:modified xsi:type="dcterms:W3CDTF">2023-02-22T01:19:15Z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0x0101004662054DF691F14794889640FDE913A2</vt:lpwstr>
  </property>
</Properties>
</file>