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3AA26-314B-486A-9E4F-7E8E38A5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7CF6C-7297-47DC-927E-B3CF91D6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1A660-14C4-483C-98B8-B15A74CC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66ECC-8524-408A-9C1F-A683F897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0E244-95C5-41F9-BED2-589FA36A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7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00333-55ED-4E47-830A-8C2E26E5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0849C-7E51-4EFA-8F36-06D2886C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EBFCB-0943-4B74-8E48-FF88ED40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BC96A-DFB4-4D64-9FB5-3DF40054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B3EB7-8855-4728-9F52-FB7210AE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1DC92-5458-4862-8A02-F2523CE18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480B0-6246-4455-90BA-6E9E5465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B094E-A581-47A5-B0B5-A20F6C2D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E3DCF-2804-459A-BE57-2E80E98D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F6557-E179-44DC-9DDF-475D8540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6FE83-D0D8-4077-8C07-094596E3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3CF33-4124-437E-9D34-A16BC23F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E5644-17CD-487C-8542-6B3C72D6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E0715-28C3-4279-9D2A-61EA801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DD519-6599-4BDA-A425-F69E5E6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3354-1FB2-4916-9EA7-84CAB547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31014-D307-4109-8E73-3E8E59DF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B9F85-8720-42D7-9A8A-53F530D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62D93-2A42-4F70-B665-92BDAD0A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6A4D1-364E-4A52-9D10-890D4CED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4A9D-4CFA-4A56-B39A-2E73271E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22792-2420-4E6E-B091-88BDF3AA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69B58-9A9E-422E-977A-A4ED4C6A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A7199-4A0A-45A6-BCB6-2D12BCCB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444F3-0CD2-4E20-97EC-306FD88C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D74BB-B760-4B43-ABDE-9D1725DF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A15C-F5EB-456E-9589-1E31525B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C329-0616-4AA5-8338-6943F3D6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7AEF3-4A3F-417C-B5FD-C89943EF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2A326-9ADF-4F2B-8598-45152C73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33C52-988A-40B3-8A07-4C6CF883C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33F29-2CCC-4197-81CE-8221E8B1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53C60-A2D6-47C6-B6FC-FD8E92F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C6C70-7CEE-484A-8EAE-60EBD18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8519D-C44D-4359-BA71-81C57A7C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8FE84-FA15-4597-9C96-A23995DC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F53D6-5260-4608-A692-3D60D6D5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3DFA4-5FB2-41C9-B753-D3B3592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17326-C1D6-4DDB-ABFC-88051D1A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97B3D2-FD90-4602-BB77-71A25334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0BED1-117D-40B0-AC83-B75DEFC8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4EBF-0DEC-4B0F-8699-2EFB821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58319-80E7-42B2-BC61-343D8AF0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2965D-3DB9-4A85-9AA9-B4AFA38C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5C23B-9C44-4C9F-8835-5C12DC73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B8CAF-69A3-4B65-BDC3-82F17A7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5DC42-80CD-4322-8553-8D06C4B4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1E72-F6F9-41EE-9D22-42C5A5F0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63B65E-67FD-43D3-9D02-D331DB77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91CE7-A8B5-45B0-9204-84A2FAD0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E2BB5-B8D2-462C-95EB-44D4DFD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9C5D8-2C00-4362-BEAC-D3C7DA41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FE720-5CF1-4E74-9634-011FF24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146CE-0260-4C43-9E61-6D9BAC5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EEF68-3073-43CC-91E0-EA5ACD30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E8FD5-361E-4B95-A87A-9AD07161E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793C-A684-45E3-A443-CEE74504F1E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9366C-9CCE-4958-B769-FEB5F347D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83295-7FF7-4BDB-BDFC-CA71A1B0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236B-CC19-4522-BD8F-B15087DC8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E7CA5-F57E-4C96-94C8-2E476E65D567}"/>
              </a:ext>
            </a:extLst>
          </p:cNvPr>
          <p:cNvSpPr txBox="1"/>
          <p:nvPr/>
        </p:nvSpPr>
        <p:spPr>
          <a:xfrm>
            <a:off x="112594" y="17699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영문약어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명명규칙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66F8-1B3E-4E76-9B8E-8E15366B0F4F}"/>
              </a:ext>
            </a:extLst>
          </p:cNvPr>
          <p:cNvSpPr txBox="1"/>
          <p:nvPr/>
        </p:nvSpPr>
        <p:spPr>
          <a:xfrm>
            <a:off x="0" y="668826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영문 약어는 영문단어를 기준으로 명명규칙에 의해 축약하여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영문이 한 단어인 경우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영문명의 약어는 ①일반적으로 사용하는 줄인 약어가 있으면 우선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②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없으면 모음을 우선 제외해서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just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 ① SYSTEM → SYS, ② COUNT → CNT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숫자가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영문약어에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꼭 필요한 경우 칼럼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생성을 고려하여 가급적이면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영문화하거나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영문 뒤로 위치 하여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한글의 발음을 영문으로 표기한 단어를 사용하지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</a:p>
          <a:p>
            <a:pPr algn="just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고객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: GOGAEG → CUST(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CUSTomer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),</a:t>
            </a:r>
          </a:p>
          <a:p>
            <a:pPr algn="just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계좌번호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: GYEJWA_BUNHO → ACNO(Account Number) 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4.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경제용어나 고유명사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전문용어는 우선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just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데이터웨어하우스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datawarehouse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 → DW 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5.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영문정식명의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조사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(a, of, to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 있는 경우 생략하여 약어를 구성할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둘이상의 단어로 구성된 복합어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구성단어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영문정식명의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첫 알파벳은 고정한다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just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모든 구성단어의 자릿수와 관계없이 모음 제외한다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.(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단어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첫시작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알파벳은 제외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56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4E2742-A58E-4450-837E-3A16C915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72597"/>
              </p:ext>
            </p:extLst>
          </p:nvPr>
        </p:nvGraphicFramePr>
        <p:xfrm>
          <a:off x="161552" y="256133"/>
          <a:ext cx="9173517" cy="4351337"/>
        </p:xfrm>
        <a:graphic>
          <a:graphicData uri="http://schemas.openxmlformats.org/drawingml/2006/table">
            <a:tbl>
              <a:tblPr/>
              <a:tblGrid>
                <a:gridCol w="820005">
                  <a:extLst>
                    <a:ext uri="{9D8B030D-6E8A-4147-A177-3AD203B41FA5}">
                      <a16:colId xmlns:a16="http://schemas.microsoft.com/office/drawing/2014/main" val="4040721949"/>
                    </a:ext>
                  </a:extLst>
                </a:gridCol>
                <a:gridCol w="601689">
                  <a:extLst>
                    <a:ext uri="{9D8B030D-6E8A-4147-A177-3AD203B41FA5}">
                      <a16:colId xmlns:a16="http://schemas.microsoft.com/office/drawing/2014/main" val="2734470982"/>
                    </a:ext>
                  </a:extLst>
                </a:gridCol>
                <a:gridCol w="601689">
                  <a:extLst>
                    <a:ext uri="{9D8B030D-6E8A-4147-A177-3AD203B41FA5}">
                      <a16:colId xmlns:a16="http://schemas.microsoft.com/office/drawing/2014/main" val="2142553561"/>
                    </a:ext>
                  </a:extLst>
                </a:gridCol>
                <a:gridCol w="601689">
                  <a:extLst>
                    <a:ext uri="{9D8B030D-6E8A-4147-A177-3AD203B41FA5}">
                      <a16:colId xmlns:a16="http://schemas.microsoft.com/office/drawing/2014/main" val="1802788394"/>
                    </a:ext>
                  </a:extLst>
                </a:gridCol>
                <a:gridCol w="637383">
                  <a:extLst>
                    <a:ext uri="{9D8B030D-6E8A-4147-A177-3AD203B41FA5}">
                      <a16:colId xmlns:a16="http://schemas.microsoft.com/office/drawing/2014/main" val="4102272521"/>
                    </a:ext>
                  </a:extLst>
                </a:gridCol>
                <a:gridCol w="737489">
                  <a:extLst>
                    <a:ext uri="{9D8B030D-6E8A-4147-A177-3AD203B41FA5}">
                      <a16:colId xmlns:a16="http://schemas.microsoft.com/office/drawing/2014/main" val="2949376255"/>
                    </a:ext>
                  </a:extLst>
                </a:gridCol>
                <a:gridCol w="5173573">
                  <a:extLst>
                    <a:ext uri="{9D8B030D-6E8A-4147-A177-3AD203B41FA5}">
                      <a16:colId xmlns:a16="http://schemas.microsoft.com/office/drawing/2014/main" val="1718881819"/>
                    </a:ext>
                  </a:extLst>
                </a:gridCol>
              </a:tblGrid>
              <a:tr h="97593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 수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</a:t>
                      </a:r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</a:t>
                      </a:r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</a:t>
                      </a:r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</a:t>
                      </a:r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단어</a:t>
                      </a:r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예시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28711"/>
                  </a:ext>
                </a:extLst>
              </a:tr>
              <a:tr h="447608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이관자</a:t>
                      </a:r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TR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ANSFER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RS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ON) →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TRPRS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62287"/>
                  </a:ext>
                </a:extLst>
              </a:tr>
              <a:tr h="71177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거래대상종목</a:t>
                      </a:r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RADE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R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GET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IT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EM) →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TTRIT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70982"/>
                  </a:ext>
                </a:extLst>
              </a:tr>
              <a:tr h="71177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3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끝지번</a:t>
                      </a:r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INISH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OSTAL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N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UMBER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S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</a:t>
                      </a:r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UENCE) →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FNPNSQ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27357"/>
                  </a:ext>
                </a:extLst>
              </a:tr>
              <a:tr h="150425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이상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추가위험부담특약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  <a:p>
                      <a:pPr algn="l" fontAlgn="base"/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DDITIONAL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ANGER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B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URDEN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PECIAL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C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ONTRACT)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algn="l" fontAlgn="base"/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+mj-lt"/>
                        </a:rPr>
                        <a:t>→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ADBSC 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나머지는 단어는 약어처리 하지 않음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91723" marR="91723" marT="91723" marB="91723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8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C5547-0737-4809-AB54-F86DE0C326DA}"/>
              </a:ext>
            </a:extLst>
          </p:cNvPr>
          <p:cNvSpPr txBox="1"/>
          <p:nvPr/>
        </p:nvSpPr>
        <p:spPr>
          <a:xfrm>
            <a:off x="2276" y="393342"/>
            <a:ext cx="1129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7.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자주 사용되는 분류단어의 경우 관용어의 기준을 지정하여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9EFDDB-4BD3-481A-8104-F352F97F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10412"/>
              </p:ext>
            </p:extLst>
          </p:nvPr>
        </p:nvGraphicFramePr>
        <p:xfrm>
          <a:off x="164126" y="962034"/>
          <a:ext cx="8379373" cy="4988386"/>
        </p:xfrm>
        <a:graphic>
          <a:graphicData uri="http://schemas.openxmlformats.org/drawingml/2006/table">
            <a:tbl>
              <a:tblPr/>
              <a:tblGrid>
                <a:gridCol w="2269855">
                  <a:extLst>
                    <a:ext uri="{9D8B030D-6E8A-4147-A177-3AD203B41FA5}">
                      <a16:colId xmlns:a16="http://schemas.microsoft.com/office/drawing/2014/main" val="679293452"/>
                    </a:ext>
                  </a:extLst>
                </a:gridCol>
                <a:gridCol w="3844422">
                  <a:extLst>
                    <a:ext uri="{9D8B030D-6E8A-4147-A177-3AD203B41FA5}">
                      <a16:colId xmlns:a16="http://schemas.microsoft.com/office/drawing/2014/main" val="3638756835"/>
                    </a:ext>
                  </a:extLst>
                </a:gridCol>
                <a:gridCol w="2265096">
                  <a:extLst>
                    <a:ext uri="{9D8B030D-6E8A-4147-A177-3AD203B41FA5}">
                      <a16:colId xmlns:a16="http://schemas.microsoft.com/office/drawing/2014/main" val="426222926"/>
                    </a:ext>
                  </a:extLst>
                </a:gridCol>
              </a:tblGrid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한글단어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영문단어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영문약어명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71107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 Time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DTM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18398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일자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DT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1398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시각</a:t>
                      </a:r>
                      <a:endParaRPr lang="ko-KR" alt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Hour Minute Second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HMS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23416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금액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AMOUNT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AMT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2589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번호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830956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순번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Number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26215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내용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CONTENTS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92570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NM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84489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주소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ADDRESS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00490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코드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CODE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CD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74397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여부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YN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YN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60042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유무</a:t>
                      </a:r>
                      <a:endParaRPr lang="ko-KR" alt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Flag</a:t>
                      </a:r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FG</a:t>
                      </a:r>
                      <a:endParaRPr lang="en-US" sz="1300" dirty="0">
                        <a:effectLst/>
                        <a:latin typeface="+mj-lt"/>
                      </a:endParaRPr>
                    </a:p>
                  </a:txBody>
                  <a:tcPr marL="68590" marR="68590" marT="68590" marB="6859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4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2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296</Words>
  <Application>Microsoft Office PowerPoint</Application>
  <PresentationFormat>와이드스크린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최종욱/데이터거버넌스팀</dc:creator>
  <cp:lastModifiedBy>최종욱/데이터거버넌스팀</cp:lastModifiedBy>
  <cp:revision>2</cp:revision>
  <dcterms:created xsi:type="dcterms:W3CDTF">2022-07-05T05:14:17Z</dcterms:created>
  <dcterms:modified xsi:type="dcterms:W3CDTF">2022-07-05T05:47:40Z</dcterms:modified>
</cp:coreProperties>
</file>