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B8EB-DB0C-4FB9-A034-91A4D26B957B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580F-8E9D-4FE6-99A3-40CBD6444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98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B8EB-DB0C-4FB9-A034-91A4D26B957B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580F-8E9D-4FE6-99A3-40CBD6444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0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B8EB-DB0C-4FB9-A034-91A4D26B957B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580F-8E9D-4FE6-99A3-40CBD6444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5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1" y="116632"/>
            <a:ext cx="4121073" cy="432048"/>
          </a:xfrm>
        </p:spPr>
        <p:txBody>
          <a:bodyPr>
            <a:normAutofit/>
          </a:bodyPr>
          <a:lstStyle>
            <a:lvl1pPr algn="l">
              <a:defRPr sz="2000" b="1"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cxnSp>
        <p:nvCxnSpPr>
          <p:cNvPr id="7" name="직선 연결선 21"/>
          <p:cNvCxnSpPr/>
          <p:nvPr userDrawn="1"/>
        </p:nvCxnSpPr>
        <p:spPr>
          <a:xfrm flipH="1">
            <a:off x="185051" y="6525344"/>
            <a:ext cx="8707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/>
          <p:cNvCxnSpPr/>
          <p:nvPr userDrawn="1"/>
        </p:nvCxnSpPr>
        <p:spPr>
          <a:xfrm flipH="1">
            <a:off x="185051" y="620688"/>
            <a:ext cx="8707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4639" y="692696"/>
            <a:ext cx="8707315" cy="576064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ko-KR" altLang="en-US" dirty="0" smtClean="0"/>
              <a:t>머릿글</a:t>
            </a:r>
            <a:endParaRPr lang="en-US" altLang="ko-KR" dirty="0" smtClean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4"/>
          </p:nvPr>
        </p:nvSpPr>
        <p:spPr>
          <a:xfrm>
            <a:off x="184639" y="1340768"/>
            <a:ext cx="8707315" cy="51125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24" name="Text Placeholder 22"/>
          <p:cNvSpPr txBox="1">
            <a:spLocks/>
          </p:cNvSpPr>
          <p:nvPr userDrawn="1"/>
        </p:nvSpPr>
        <p:spPr>
          <a:xfrm>
            <a:off x="4372708" y="6597650"/>
            <a:ext cx="398585" cy="2428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FB952D-59C2-47C5-B536-42130D8835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6" name="그림 16" descr="logo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32" y="6577967"/>
            <a:ext cx="8191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6"/>
          <p:cNvSpPr/>
          <p:nvPr userDrawn="1"/>
        </p:nvSpPr>
        <p:spPr>
          <a:xfrm>
            <a:off x="5104054" y="6589987"/>
            <a:ext cx="27249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Copyright ⓒ 2016 GS ITM. All rights reserved.</a:t>
            </a:r>
            <a:endParaRPr kumimoji="0" lang="ko-KR" altLang="en-US" sz="800" b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2" name="Picture 36" descr="CI_GSITM_Eng_Smallsize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94260" y="6553693"/>
            <a:ext cx="79762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303228" y="115888"/>
            <a:ext cx="3588726" cy="433387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1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812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1" y="116632"/>
            <a:ext cx="5251045" cy="432048"/>
          </a:xfrm>
        </p:spPr>
        <p:txBody>
          <a:bodyPr>
            <a:noAutofit/>
          </a:bodyPr>
          <a:lstStyle>
            <a:lvl1pPr algn="l">
              <a:defRPr sz="2000" b="1"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cxnSp>
        <p:nvCxnSpPr>
          <p:cNvPr id="7" name="직선 연결선 21"/>
          <p:cNvCxnSpPr/>
          <p:nvPr userDrawn="1"/>
        </p:nvCxnSpPr>
        <p:spPr>
          <a:xfrm flipH="1">
            <a:off x="185051" y="6525344"/>
            <a:ext cx="8707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/>
          <p:cNvCxnSpPr/>
          <p:nvPr userDrawn="1"/>
        </p:nvCxnSpPr>
        <p:spPr>
          <a:xfrm flipH="1">
            <a:off x="185051" y="620688"/>
            <a:ext cx="8707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4639" y="692696"/>
            <a:ext cx="8707315" cy="576064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ko-KR" altLang="en-US" dirty="0" smtClean="0"/>
              <a:t>머릿글</a:t>
            </a:r>
            <a:endParaRPr lang="en-US" altLang="ko-KR" dirty="0" smtClean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4"/>
          </p:nvPr>
        </p:nvSpPr>
        <p:spPr>
          <a:xfrm>
            <a:off x="184639" y="1340768"/>
            <a:ext cx="8707315" cy="511256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24" name="Text Placeholder 22"/>
          <p:cNvSpPr txBox="1">
            <a:spLocks/>
          </p:cNvSpPr>
          <p:nvPr userDrawn="1"/>
        </p:nvSpPr>
        <p:spPr>
          <a:xfrm>
            <a:off x="4372708" y="6597650"/>
            <a:ext cx="398585" cy="2428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FB952D-59C2-47C5-B536-42130D8835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6" name="그림 16" descr="logo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32" y="6577967"/>
            <a:ext cx="8191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6"/>
          <p:cNvSpPr/>
          <p:nvPr userDrawn="1"/>
        </p:nvSpPr>
        <p:spPr>
          <a:xfrm>
            <a:off x="5104054" y="6589987"/>
            <a:ext cx="27249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Copyright ⓒ 2017 GS ITM. All rights reserved.</a:t>
            </a:r>
            <a:endParaRPr kumimoji="0" lang="ko-KR" altLang="en-US" sz="800" b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2" name="Picture 36" descr="CI_GSITM_Eng_Smallsize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94260" y="6553693"/>
            <a:ext cx="79762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69034" y="115888"/>
            <a:ext cx="3322920" cy="433387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1"/>
            </a:lvl1pPr>
          </a:lstStyle>
          <a:p>
            <a:r>
              <a:rPr lang="en-US" altLang="ko-KR" dirty="0" smtClean="0"/>
              <a:t>SMTC Capacity </a:t>
            </a:r>
            <a:r>
              <a:rPr lang="ko-KR" altLang="en-US" dirty="0" smtClean="0"/>
              <a:t>확장 프로젝트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051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B8EB-DB0C-4FB9-A034-91A4D26B957B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580F-8E9D-4FE6-99A3-40CBD6444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44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B8EB-DB0C-4FB9-A034-91A4D26B957B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580F-8E9D-4FE6-99A3-40CBD6444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1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B8EB-DB0C-4FB9-A034-91A4D26B957B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580F-8E9D-4FE6-99A3-40CBD6444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00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B8EB-DB0C-4FB9-A034-91A4D26B957B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580F-8E9D-4FE6-99A3-40CBD6444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47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B8EB-DB0C-4FB9-A034-91A4D26B957B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580F-8E9D-4FE6-99A3-40CBD6444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46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B8EB-DB0C-4FB9-A034-91A4D26B957B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580F-8E9D-4FE6-99A3-40CBD6444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39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B8EB-DB0C-4FB9-A034-91A4D26B957B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580F-8E9D-4FE6-99A3-40CBD6444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4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B8EB-DB0C-4FB9-A034-91A4D26B957B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580F-8E9D-4FE6-99A3-40CBD6444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88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6B8EB-DB0C-4FB9-A034-91A4D26B957B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5580F-8E9D-4FE6-99A3-40CBD6444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88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052" y="116632"/>
            <a:ext cx="6331165" cy="432048"/>
          </a:xfrm>
        </p:spPr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별첨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튜닝 개발에 대한 테스트케이스 진행방안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본 </a:t>
            </a:r>
            <a:r>
              <a:rPr lang="ko-KR" altLang="en-US" dirty="0"/>
              <a:t>프로젝트에서는 </a:t>
            </a:r>
            <a:r>
              <a:rPr lang="en-US" altLang="ko-KR" dirty="0" smtClean="0"/>
              <a:t>SQL </a:t>
            </a:r>
            <a:r>
              <a:rPr lang="ko-KR" altLang="en-US" dirty="0"/>
              <a:t>튜닝 건을 개발 </a:t>
            </a:r>
            <a:r>
              <a:rPr lang="ko-KR" altLang="en-US" dirty="0" smtClean="0"/>
              <a:t>난이도 기준 상</a:t>
            </a:r>
            <a:r>
              <a:rPr lang="en-US" altLang="ko-KR" dirty="0" smtClean="0"/>
              <a:t>/</a:t>
            </a:r>
            <a:r>
              <a:rPr lang="ko-KR" altLang="en-US" dirty="0" smtClean="0"/>
              <a:t>중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하로 분류하여 기준 별 단위테스트  진행중임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</a:rPr>
              <a:t>SMTC Capacity </a:t>
            </a:r>
            <a:r>
              <a:rPr lang="ko-KR" altLang="en-US" dirty="0">
                <a:latin typeface="맑은 고딕" panose="020B0503020000020004" pitchFamily="50" charset="-127"/>
              </a:rPr>
              <a:t>확장 </a:t>
            </a:r>
            <a:r>
              <a:rPr lang="ko-KR" altLang="en-US" dirty="0" smtClean="0">
                <a:latin typeface="맑은 고딕" panose="020B0503020000020004" pitchFamily="50" charset="-127"/>
              </a:rPr>
              <a:t>프로젝트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5701972" y="1603927"/>
            <a:ext cx="2160000" cy="540000"/>
          </a:xfrm>
          <a:prstGeom prst="rightArrow">
            <a:avLst>
              <a:gd name="adj1" fmla="val 75000"/>
              <a:gd name="adj2" fmla="val 31986"/>
            </a:avLst>
          </a:prstGeom>
          <a:solidFill>
            <a:schemeClr val="accent1">
              <a:lumMod val="7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180000" tIns="36000" rIns="36000" bIns="36000" anchor="ctr" anchorCtr="1"/>
          <a:lstStyle/>
          <a:p>
            <a:pPr marL="177800" indent="-177800" algn="ctr" defTabSz="1187450" eaLnBrk="0" hangingPunct="0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  <a:tabLst>
                <a:tab pos="474663" algn="l"/>
              </a:tabLst>
            </a:pPr>
            <a:r>
              <a:rPr lang="ko-KR" altLang="en-US" sz="1200" b="1" dirty="0" smtClean="0">
                <a:solidFill>
                  <a:schemeClr val="bg1"/>
                </a:solidFill>
              </a:rPr>
              <a:t>단위테스트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3311090" y="1603927"/>
            <a:ext cx="2160000" cy="540000"/>
          </a:xfrm>
          <a:prstGeom prst="rightArrow">
            <a:avLst>
              <a:gd name="adj1" fmla="val 75000"/>
              <a:gd name="adj2" fmla="val 31986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180000" tIns="36000" rIns="36000" bIns="36000" anchor="ctr" anchorCtr="1"/>
          <a:lstStyle/>
          <a:p>
            <a:pPr algn="ctr"/>
            <a:r>
              <a:rPr lang="ko-KR" altLang="en-US" sz="1200" b="1" dirty="0">
                <a:latin typeface="맑은 고딕" pitchFamily="50" charset="-127"/>
              </a:rPr>
              <a:t>개발 </a:t>
            </a:r>
            <a:r>
              <a:rPr lang="ko-KR" altLang="en-US" sz="1200" b="1" dirty="0" smtClean="0">
                <a:latin typeface="맑은 고딕" pitchFamily="50" charset="-127"/>
              </a:rPr>
              <a:t>난이도 분류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916209" y="1603927"/>
            <a:ext cx="2160000" cy="540000"/>
          </a:xfrm>
          <a:prstGeom prst="rightArrow">
            <a:avLst>
              <a:gd name="adj1" fmla="val 75000"/>
              <a:gd name="adj2" fmla="val 3198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180000" tIns="36000" rIns="36000" bIns="3600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</a:rPr>
              <a:t>SQL </a:t>
            </a:r>
            <a:r>
              <a:rPr lang="ko-KR" altLang="en-US" sz="1200" b="1" dirty="0" smtClean="0">
                <a:latin typeface="맑은 고딕" pitchFamily="50" charset="-127"/>
              </a:rPr>
              <a:t>튜닝 과제 개발</a:t>
            </a:r>
            <a:endParaRPr lang="en-US" altLang="ko-KR" sz="1200" b="1" dirty="0" smtClean="0">
              <a:latin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09090" y="3392036"/>
            <a:ext cx="2160000" cy="24599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 anchor="t" anchorCtr="0">
            <a:noAutofit/>
          </a:bodyPr>
          <a:lstStyle/>
          <a:p>
            <a:pPr algn="ctr"/>
            <a:r>
              <a:rPr lang="en-US" altLang="ko-KR" sz="900" b="1" dirty="0">
                <a:latin typeface="맑은 고딕" pitchFamily="50" charset="-127"/>
              </a:rPr>
              <a:t>[</a:t>
            </a:r>
            <a:r>
              <a:rPr lang="ko-KR" altLang="en-US" sz="900" b="1" dirty="0">
                <a:latin typeface="맑은 고딕" pitchFamily="50" charset="-127"/>
              </a:rPr>
              <a:t>개발 </a:t>
            </a:r>
            <a:r>
              <a:rPr lang="ko-KR" altLang="en-US" sz="900" b="1" dirty="0" smtClean="0">
                <a:latin typeface="맑은 고딕" pitchFamily="50" charset="-127"/>
              </a:rPr>
              <a:t>난이도 산정 기준</a:t>
            </a:r>
            <a:r>
              <a:rPr lang="en-US" altLang="ko-KR" sz="900" b="1" dirty="0" smtClean="0">
                <a:latin typeface="맑은 고딕" pitchFamily="50" charset="-127"/>
              </a:rPr>
              <a:t>]</a:t>
            </a:r>
          </a:p>
          <a:p>
            <a:pPr algn="ctr"/>
            <a:endParaRPr lang="en-US" altLang="ko-KR" sz="900" b="1" dirty="0">
              <a:latin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맑은 고딕" pitchFamily="50" charset="-127"/>
              </a:rPr>
              <a:t>단순 </a:t>
            </a:r>
            <a:r>
              <a:rPr lang="en-US" altLang="ko-KR" sz="900" dirty="0" smtClean="0">
                <a:latin typeface="맑은 고딕" pitchFamily="50" charset="-127"/>
              </a:rPr>
              <a:t>Index </a:t>
            </a:r>
            <a:r>
              <a:rPr lang="ko-KR" altLang="en-US" sz="900" dirty="0" smtClean="0">
                <a:latin typeface="맑은 고딕" pitchFamily="50" charset="-127"/>
              </a:rPr>
              <a:t>추가는 </a:t>
            </a:r>
            <a:r>
              <a:rPr lang="ko-KR" altLang="en-US" sz="900" dirty="0">
                <a:latin typeface="맑은 고딕" pitchFamily="50" charset="-127"/>
              </a:rPr>
              <a:t>난이도 </a:t>
            </a:r>
            <a:r>
              <a:rPr lang="ko-KR" altLang="en-US" sz="900" dirty="0" smtClean="0">
                <a:latin typeface="맑은 고딕" pitchFamily="50" charset="-127"/>
              </a:rPr>
              <a:t>하 단계</a:t>
            </a:r>
            <a:endParaRPr lang="en-US" altLang="ko-KR" sz="900" dirty="0" smtClean="0">
              <a:latin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맑은 고딕" pitchFamily="50" charset="-127"/>
              </a:rPr>
              <a:t>쿼리 구조가 변경된 건은 </a:t>
            </a:r>
            <a:r>
              <a:rPr lang="ko-KR" altLang="en-US" sz="900" dirty="0">
                <a:latin typeface="맑은 고딕" pitchFamily="50" charset="-127"/>
              </a:rPr>
              <a:t>중 </a:t>
            </a:r>
            <a:r>
              <a:rPr lang="ko-KR" altLang="en-US" sz="900" dirty="0" smtClean="0">
                <a:latin typeface="맑은 고딕" pitchFamily="50" charset="-127"/>
              </a:rPr>
              <a:t>단계</a:t>
            </a:r>
            <a:endParaRPr lang="en-US" altLang="ko-KR" sz="900" dirty="0" smtClean="0">
              <a:latin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맑은 고딕" pitchFamily="50" charset="-127"/>
              </a:rPr>
              <a:t>동적 쿼리이지만 단순 </a:t>
            </a:r>
            <a:r>
              <a:rPr lang="en-US" altLang="ko-KR" sz="900" dirty="0" smtClean="0">
                <a:latin typeface="맑은 고딕" pitchFamily="50" charset="-127"/>
              </a:rPr>
              <a:t>Index </a:t>
            </a:r>
            <a:r>
              <a:rPr lang="ko-KR" altLang="en-US" sz="900" dirty="0" smtClean="0">
                <a:latin typeface="맑은 고딕" pitchFamily="50" charset="-127"/>
              </a:rPr>
              <a:t>추가로 인한 </a:t>
            </a:r>
            <a:r>
              <a:rPr lang="en-US" altLang="ko-KR" sz="900" dirty="0" smtClean="0">
                <a:latin typeface="맑은 고딕" pitchFamily="50" charset="-127"/>
              </a:rPr>
              <a:t>Java </a:t>
            </a:r>
            <a:r>
              <a:rPr lang="ko-KR" altLang="en-US" sz="900" dirty="0" smtClean="0">
                <a:latin typeface="맑은 고딕" pitchFamily="50" charset="-127"/>
              </a:rPr>
              <a:t>파일 수정 건은 난이도 하 단계</a:t>
            </a:r>
            <a:endParaRPr lang="en-US" altLang="ko-KR" sz="900" dirty="0" smtClean="0">
              <a:latin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맑은 고딕" pitchFamily="50" charset="-127"/>
              </a:rPr>
              <a:t>동적 쿼리이면서 </a:t>
            </a:r>
            <a:r>
              <a:rPr lang="en-US" altLang="ko-KR" sz="900" dirty="0" smtClean="0">
                <a:latin typeface="맑은 고딕" pitchFamily="50" charset="-127"/>
              </a:rPr>
              <a:t>Java </a:t>
            </a:r>
            <a:r>
              <a:rPr lang="ko-KR" altLang="en-US" sz="900" dirty="0" smtClean="0">
                <a:latin typeface="맑은 고딕" pitchFamily="50" charset="-127"/>
              </a:rPr>
              <a:t>파일 처리 복잡도가 높은 경우 난이도 상 단계</a:t>
            </a:r>
            <a:endParaRPr lang="en-US" altLang="ko-KR" sz="900" dirty="0">
              <a:latin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16211" y="3383895"/>
            <a:ext cx="2158967" cy="24599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 anchor="t" anchorCtr="0">
            <a:noAutofit/>
          </a:bodyPr>
          <a:lstStyle/>
          <a:p>
            <a:pPr algn="ctr"/>
            <a:r>
              <a:rPr lang="en-US" altLang="ko-KR" sz="900" b="1" dirty="0" smtClean="0">
                <a:latin typeface="맑은 고딕" pitchFamily="50" charset="-127"/>
              </a:rPr>
              <a:t>[</a:t>
            </a:r>
            <a:r>
              <a:rPr lang="ko-KR" altLang="en-US" sz="900" b="1" dirty="0" smtClean="0">
                <a:latin typeface="맑은 고딕" pitchFamily="50" charset="-127"/>
              </a:rPr>
              <a:t>식별된 개발과제</a:t>
            </a:r>
            <a:r>
              <a:rPr lang="en-US" altLang="ko-KR" sz="900" b="1" dirty="0" smtClean="0">
                <a:latin typeface="맑은 고딕" pitchFamily="50" charset="-127"/>
              </a:rPr>
              <a:t>]</a:t>
            </a:r>
          </a:p>
          <a:p>
            <a:pPr algn="ctr"/>
            <a:endParaRPr lang="en-US" altLang="ko-KR" sz="900" b="1" dirty="0">
              <a:latin typeface="맑은 고딕" pitchFamily="50" charset="-127"/>
            </a:endParaRPr>
          </a:p>
          <a:p>
            <a:pPr marL="90488" indent="-90488">
              <a:buAutoNum type="arabicPeriod"/>
            </a:pPr>
            <a:r>
              <a:rPr lang="en-US" altLang="ko-KR" sz="900" dirty="0" smtClean="0">
                <a:latin typeface="맑은 고딕" pitchFamily="50" charset="-127"/>
              </a:rPr>
              <a:t>220.SQL </a:t>
            </a:r>
            <a:r>
              <a:rPr lang="ko-KR" altLang="en-US" sz="900" dirty="0" smtClean="0">
                <a:latin typeface="맑은 고딕" pitchFamily="50" charset="-127"/>
              </a:rPr>
              <a:t>튜닝 리스트</a:t>
            </a:r>
            <a:r>
              <a:rPr lang="en-US" altLang="ko-KR" sz="900" dirty="0" smtClean="0">
                <a:latin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</a:rPr>
              <a:t>튜너 등록</a:t>
            </a:r>
            <a:r>
              <a:rPr lang="en-US" altLang="ko-KR" sz="900" dirty="0" smtClean="0">
                <a:latin typeface="맑은 고딕" pitchFamily="50" charset="-127"/>
              </a:rPr>
              <a:t>)</a:t>
            </a:r>
            <a:r>
              <a:rPr lang="en-US" altLang="ko-KR" sz="900" dirty="0">
                <a:latin typeface="맑은 고딕" pitchFamily="50" charset="-127"/>
              </a:rPr>
              <a:t/>
            </a:r>
            <a:br>
              <a:rPr lang="en-US" altLang="ko-KR" sz="900" dirty="0">
                <a:latin typeface="맑은 고딕" pitchFamily="50" charset="-127"/>
              </a:rPr>
            </a:br>
            <a:r>
              <a:rPr lang="en-US" altLang="ko-KR" sz="900" dirty="0">
                <a:latin typeface="맑은 고딕" pitchFamily="50" charset="-127"/>
              </a:rPr>
              <a:t>(1) </a:t>
            </a:r>
            <a:r>
              <a:rPr lang="ko-KR" altLang="en-US" sz="900" dirty="0" smtClean="0">
                <a:latin typeface="맑은 고딕" pitchFamily="50" charset="-127"/>
              </a:rPr>
              <a:t>튜닝 첨부파일 참조</a:t>
            </a:r>
            <a:r>
              <a:rPr lang="en-US" altLang="ko-KR" sz="900" dirty="0">
                <a:latin typeface="맑은 고딕" pitchFamily="50" charset="-127"/>
              </a:rPr>
              <a:t/>
            </a:r>
            <a:br>
              <a:rPr lang="en-US" altLang="ko-KR" sz="900" dirty="0">
                <a:latin typeface="맑은 고딕" pitchFamily="50" charset="-127"/>
              </a:rPr>
            </a:br>
            <a:r>
              <a:rPr lang="en-US" altLang="ko-KR" sz="900" dirty="0">
                <a:latin typeface="맑은 고딕" pitchFamily="50" charset="-127"/>
              </a:rPr>
              <a:t>(2) </a:t>
            </a:r>
            <a:r>
              <a:rPr lang="ko-KR" altLang="en-US" sz="900" dirty="0" smtClean="0">
                <a:latin typeface="맑은 고딕" pitchFamily="50" charset="-127"/>
              </a:rPr>
              <a:t>해당 쿼리 실행 </a:t>
            </a:r>
            <a:r>
              <a:rPr lang="en-US" altLang="ko-KR" sz="900" dirty="0" smtClean="0">
                <a:latin typeface="맑은 고딕" pitchFamily="50" charset="-127"/>
              </a:rPr>
              <a:t>Machine </a:t>
            </a:r>
            <a:r>
              <a:rPr lang="ko-KR" altLang="en-US" sz="900" dirty="0" smtClean="0">
                <a:latin typeface="맑은 고딕" pitchFamily="50" charset="-127"/>
              </a:rPr>
              <a:t>확인</a:t>
            </a:r>
            <a:r>
              <a:rPr lang="en-US" altLang="ko-KR" sz="900" dirty="0">
                <a:latin typeface="맑은 고딕" pitchFamily="50" charset="-127"/>
              </a:rPr>
              <a:t/>
            </a:r>
            <a:br>
              <a:rPr lang="en-US" altLang="ko-KR" sz="900" dirty="0">
                <a:latin typeface="맑은 고딕" pitchFamily="50" charset="-127"/>
              </a:rPr>
            </a:br>
            <a:r>
              <a:rPr lang="en-US" altLang="ko-KR" sz="900" dirty="0">
                <a:latin typeface="맑은 고딕" pitchFamily="50" charset="-127"/>
              </a:rPr>
              <a:t>(3) </a:t>
            </a:r>
            <a:r>
              <a:rPr lang="en-US" altLang="ko-KR" sz="900" dirty="0" smtClean="0">
                <a:latin typeface="맑은 고딕" pitchFamily="50" charset="-127"/>
              </a:rPr>
              <a:t>SQL </a:t>
            </a:r>
            <a:r>
              <a:rPr lang="ko-KR" altLang="en-US" sz="900" dirty="0" smtClean="0">
                <a:latin typeface="맑은 고딕" pitchFamily="50" charset="-127"/>
              </a:rPr>
              <a:t>튜닝 쿼리 검색</a:t>
            </a:r>
            <a:r>
              <a:rPr lang="en-US" altLang="ko-KR" sz="900" dirty="0">
                <a:latin typeface="맑은 고딕" pitchFamily="50" charset="-127"/>
              </a:rPr>
              <a:t/>
            </a:r>
            <a:br>
              <a:rPr lang="en-US" altLang="ko-KR" sz="900" dirty="0">
                <a:latin typeface="맑은 고딕" pitchFamily="50" charset="-127"/>
              </a:rPr>
            </a:br>
            <a:r>
              <a:rPr lang="en-US" altLang="ko-KR" sz="900" dirty="0">
                <a:latin typeface="맑은 고딕" pitchFamily="50" charset="-127"/>
              </a:rPr>
              <a:t>(4</a:t>
            </a:r>
            <a:r>
              <a:rPr lang="en-US" altLang="ko-KR" sz="900" dirty="0" smtClean="0">
                <a:latin typeface="맑은 고딕" pitchFamily="50" charset="-127"/>
              </a:rPr>
              <a:t>) SQL </a:t>
            </a:r>
            <a:r>
              <a:rPr lang="ko-KR" altLang="en-US" sz="900" dirty="0" smtClean="0">
                <a:latin typeface="맑은 고딕" pitchFamily="50" charset="-127"/>
              </a:rPr>
              <a:t>튜닝 쿼리 식별</a:t>
            </a:r>
            <a:endParaRPr lang="en-US" altLang="ko-KR" sz="900" dirty="0">
              <a:latin typeface="맑은 고딕" pitchFamily="50" charset="-127"/>
            </a:endParaRPr>
          </a:p>
          <a:p>
            <a:pPr marL="90488" indent="-90488">
              <a:buAutoNum type="arabicPeriod"/>
            </a:pPr>
            <a:r>
              <a:rPr lang="ko-KR" altLang="en-US" sz="900" dirty="0" smtClean="0">
                <a:latin typeface="맑은 고딕" pitchFamily="50" charset="-127"/>
              </a:rPr>
              <a:t>튜닝 쿼리 개발 및 검증</a:t>
            </a:r>
            <a:r>
              <a:rPr lang="en-US" altLang="ko-KR" sz="900" dirty="0">
                <a:latin typeface="맑은 고딕" pitchFamily="50" charset="-127"/>
              </a:rPr>
              <a:t/>
            </a:r>
            <a:br>
              <a:rPr lang="en-US" altLang="ko-KR" sz="900" dirty="0">
                <a:latin typeface="맑은 고딕" pitchFamily="50" charset="-127"/>
              </a:rPr>
            </a:br>
            <a:r>
              <a:rPr lang="en-US" altLang="ko-KR" sz="900" dirty="0">
                <a:latin typeface="맑은 고딕" pitchFamily="50" charset="-127"/>
              </a:rPr>
              <a:t>(1) </a:t>
            </a:r>
            <a:r>
              <a:rPr lang="ko-KR" altLang="en-US" sz="900" dirty="0">
                <a:latin typeface="맑은 고딕" pitchFamily="50" charset="-127"/>
              </a:rPr>
              <a:t>동적 쿼리 여부 확인</a:t>
            </a:r>
            <a:r>
              <a:rPr lang="en-US" altLang="ko-KR" sz="900" dirty="0">
                <a:latin typeface="맑은 고딕" pitchFamily="50" charset="-127"/>
              </a:rPr>
              <a:t/>
            </a:r>
            <a:br>
              <a:rPr lang="en-US" altLang="ko-KR" sz="900" dirty="0">
                <a:latin typeface="맑은 고딕" pitchFamily="50" charset="-127"/>
              </a:rPr>
            </a:br>
            <a:r>
              <a:rPr lang="en-US" altLang="ko-KR" sz="900" dirty="0">
                <a:latin typeface="맑은 고딕" pitchFamily="50" charset="-127"/>
              </a:rPr>
              <a:t>(2</a:t>
            </a:r>
            <a:r>
              <a:rPr lang="en-US" altLang="ko-KR" sz="900" dirty="0" smtClean="0">
                <a:latin typeface="맑은 고딕" pitchFamily="50" charset="-127"/>
              </a:rPr>
              <a:t>) </a:t>
            </a:r>
            <a:r>
              <a:rPr lang="ko-KR" altLang="en-US" sz="900" dirty="0" smtClean="0">
                <a:latin typeface="맑은 고딕" pitchFamily="50" charset="-127"/>
              </a:rPr>
              <a:t>첨부 파일 쿼리 검증</a:t>
            </a:r>
            <a:r>
              <a:rPr lang="en-US" altLang="ko-KR" sz="900" dirty="0">
                <a:latin typeface="맑은 고딕" pitchFamily="50" charset="-127"/>
              </a:rPr>
              <a:t/>
            </a:r>
            <a:br>
              <a:rPr lang="en-US" altLang="ko-KR" sz="900" dirty="0">
                <a:latin typeface="맑은 고딕" pitchFamily="50" charset="-127"/>
              </a:rPr>
            </a:br>
            <a:r>
              <a:rPr lang="en-US" altLang="ko-KR" sz="900" dirty="0">
                <a:latin typeface="맑은 고딕" pitchFamily="50" charset="-127"/>
              </a:rPr>
              <a:t>(3) </a:t>
            </a:r>
            <a:r>
              <a:rPr lang="ko-KR" altLang="en-US" sz="900" dirty="0" smtClean="0">
                <a:latin typeface="맑은 고딕" pitchFamily="50" charset="-127"/>
              </a:rPr>
              <a:t>수정 후 로컬에 반영</a:t>
            </a:r>
            <a:r>
              <a:rPr lang="en-US" altLang="ko-KR" sz="900" dirty="0">
                <a:latin typeface="맑은 고딕" pitchFamily="50" charset="-127"/>
              </a:rPr>
              <a:t/>
            </a:r>
            <a:br>
              <a:rPr lang="en-US" altLang="ko-KR" sz="900" dirty="0">
                <a:latin typeface="맑은 고딕" pitchFamily="50" charset="-127"/>
              </a:rPr>
            </a:br>
            <a:endParaRPr lang="en-US" altLang="ko-KR" sz="900" dirty="0"/>
          </a:p>
        </p:txBody>
      </p:sp>
      <p:sp>
        <p:nvSpPr>
          <p:cNvPr id="26" name="직사각형 25"/>
          <p:cNvSpPr/>
          <p:nvPr/>
        </p:nvSpPr>
        <p:spPr>
          <a:xfrm>
            <a:off x="5701972" y="3392035"/>
            <a:ext cx="2160000" cy="24599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 anchor="t" anchorCtr="0">
            <a:noAutofit/>
          </a:bodyPr>
          <a:lstStyle/>
          <a:p>
            <a:pPr algn="ctr"/>
            <a:r>
              <a:rPr lang="en-US" altLang="ko-KR" sz="900" b="1" dirty="0" smtClean="0">
                <a:latin typeface="맑은 고딕" pitchFamily="50" charset="-127"/>
              </a:rPr>
              <a:t>[</a:t>
            </a:r>
            <a:r>
              <a:rPr lang="ko-KR" altLang="en-US" sz="900" b="1" dirty="0" smtClean="0">
                <a:latin typeface="맑은 고딕" pitchFamily="50" charset="-127"/>
              </a:rPr>
              <a:t>단위테스트 대상</a:t>
            </a:r>
            <a:r>
              <a:rPr lang="en-US" altLang="ko-KR" sz="900" b="1" dirty="0" smtClean="0">
                <a:latin typeface="맑은 고딕" pitchFamily="50" charset="-127"/>
              </a:rPr>
              <a:t>]</a:t>
            </a:r>
          </a:p>
          <a:p>
            <a:pPr algn="ctr"/>
            <a:endParaRPr lang="en-US" altLang="ko-KR" sz="900" b="1" dirty="0">
              <a:latin typeface="맑은 고딕" pitchFamily="50" charset="-127"/>
            </a:endParaRPr>
          </a:p>
          <a:p>
            <a:r>
              <a:rPr lang="ko-KR" altLang="en-US" sz="900" dirty="0" smtClean="0">
                <a:latin typeface="맑은 고딕" pitchFamily="50" charset="-127"/>
              </a:rPr>
              <a:t>개발자는 </a:t>
            </a:r>
            <a:r>
              <a:rPr lang="en-US" altLang="ko-KR" sz="900" dirty="0" smtClean="0">
                <a:latin typeface="맑은 고딕" pitchFamily="50" charset="-127"/>
              </a:rPr>
              <a:t>SQL </a:t>
            </a:r>
            <a:r>
              <a:rPr lang="ko-KR" altLang="en-US" sz="900" dirty="0" smtClean="0">
                <a:latin typeface="맑은 고딕" pitchFamily="50" charset="-127"/>
              </a:rPr>
              <a:t>튜닝 개발 건에 대한 단위테스트 케이스 작성 및 진행</a:t>
            </a:r>
            <a:endParaRPr lang="ko-KR" altLang="en-US" sz="900" dirty="0">
              <a:latin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75560" y="1234259"/>
            <a:ext cx="21403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u="sng" dirty="0" smtClean="0"/>
              <a:t>SQL </a:t>
            </a:r>
            <a:r>
              <a:rPr lang="ko-KR" altLang="en-US" sz="1400" b="1" u="sng" dirty="0" smtClean="0"/>
              <a:t>튜닝 개발 프로세스</a:t>
            </a:r>
            <a:endParaRPr lang="ko-KR" altLang="en-US" sz="1400" b="1" u="sng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3211802" y="2143927"/>
            <a:ext cx="0" cy="360000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592921" y="2143927"/>
            <a:ext cx="0" cy="360000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16211" y="2177557"/>
            <a:ext cx="2158967" cy="11343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 anchor="t" anchorCtr="0">
            <a:noAutofit/>
          </a:bodyPr>
          <a:lstStyle/>
          <a:p>
            <a:pPr>
              <a:lnSpc>
                <a:spcPct val="120000"/>
              </a:lnSpc>
              <a:spcBef>
                <a:spcPct val="60000"/>
              </a:spcBef>
              <a:spcAft>
                <a:spcPct val="0"/>
              </a:spcAft>
            </a:pPr>
            <a:r>
              <a:rPr lang="en-US" altLang="ko-KR" sz="1000" dirty="0" smtClean="0"/>
              <a:t>DB </a:t>
            </a:r>
            <a:r>
              <a:rPr lang="ko-KR" altLang="en-US" sz="1000" dirty="0" smtClean="0"/>
              <a:t>영역 튜너들이 작성한 </a:t>
            </a:r>
            <a:r>
              <a:rPr lang="en-US" altLang="ko-KR" sz="1000" dirty="0" smtClean="0"/>
              <a:t>SQL </a:t>
            </a:r>
            <a:r>
              <a:rPr lang="ko-KR" altLang="en-US" sz="1000" dirty="0" smtClean="0"/>
              <a:t>튜닝문서를 기준으로 개발 진행</a:t>
            </a:r>
            <a:endParaRPr lang="en-US" altLang="ko-KR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3309090" y="2177558"/>
            <a:ext cx="2160000" cy="11343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 lIns="36000" rIns="72000" anchor="t" anchorCtr="0">
            <a:no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맑은 고딕" pitchFamily="50" charset="-127"/>
              </a:rPr>
              <a:t>개발 난이도 분류를 </a:t>
            </a:r>
            <a:r>
              <a:rPr lang="en-US" altLang="ko-KR" sz="1000" dirty="0" smtClean="0">
                <a:latin typeface="맑은 고딕" pitchFamily="50" charset="-127"/>
              </a:rPr>
              <a:t>SQL </a:t>
            </a:r>
            <a:r>
              <a:rPr lang="ko-KR" altLang="en-US" sz="1000" dirty="0" smtClean="0">
                <a:latin typeface="맑은 고딕" pitchFamily="50" charset="-127"/>
              </a:rPr>
              <a:t>튜닝쿼리 </a:t>
            </a:r>
            <a:r>
              <a:rPr lang="en-US" altLang="ko-KR" sz="1000" dirty="0" smtClean="0">
                <a:latin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</a:rPr>
              <a:t>기준으로 분류함</a:t>
            </a:r>
            <a:endParaRPr lang="en-US" altLang="ko-KR" sz="1000" dirty="0" smtClean="0">
              <a:latin typeface="맑은 고딕" pitchFamily="50" charset="-127"/>
            </a:endParaRPr>
          </a:p>
          <a:p>
            <a:pPr marL="268288" indent="-171450">
              <a:buFont typeface="Wingdings" panose="05000000000000000000" pitchFamily="2" charset="2"/>
              <a:buChar char="ü"/>
            </a:pPr>
            <a:r>
              <a:rPr lang="ko-KR" altLang="en-US" sz="1000" dirty="0" smtClean="0">
                <a:latin typeface="맑은 고딕" pitchFamily="50" charset="-127"/>
              </a:rPr>
              <a:t>변경 쿼리 기준으로 난이도 </a:t>
            </a:r>
            <a:r>
              <a:rPr lang="en-US" altLang="ko-KR" sz="1000" dirty="0" smtClean="0">
                <a:latin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</a:rPr>
              <a:t>상</a:t>
            </a:r>
            <a:r>
              <a:rPr lang="en-US" altLang="ko-KR" sz="1000" dirty="0" smtClean="0">
                <a:latin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</a:rPr>
              <a:t>중</a:t>
            </a:r>
            <a:r>
              <a:rPr lang="en-US" altLang="ko-KR" sz="1000" dirty="0" smtClean="0">
                <a:latin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</a:rPr>
              <a:t>하 로 분류</a:t>
            </a:r>
            <a:endParaRPr lang="en-US" altLang="ko-KR" sz="1000" dirty="0" smtClean="0">
              <a:latin typeface="맑은 고딕" pitchFamily="50" charset="-127"/>
            </a:endParaRPr>
          </a:p>
          <a:p>
            <a:pPr marL="268288" indent="-171450">
              <a:buFont typeface="Wingdings" panose="05000000000000000000" pitchFamily="2" charset="2"/>
              <a:buChar char="ü"/>
            </a:pPr>
            <a:r>
              <a:rPr lang="ko-KR" altLang="en-US" sz="1000" dirty="0" smtClean="0">
                <a:latin typeface="맑은 고딕" pitchFamily="50" charset="-127"/>
              </a:rPr>
              <a:t>쿼리 적용 기준으로 난이도 </a:t>
            </a:r>
            <a:r>
              <a:rPr lang="en-US" altLang="ko-KR" sz="1000" dirty="0" smtClean="0">
                <a:latin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</a:rPr>
              <a:t>상</a:t>
            </a:r>
            <a:r>
              <a:rPr lang="en-US" altLang="ko-KR" sz="1000" dirty="0" smtClean="0">
                <a:latin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</a:rPr>
              <a:t>중</a:t>
            </a:r>
            <a:r>
              <a:rPr lang="en-US" altLang="ko-KR" sz="1000" dirty="0" smtClean="0">
                <a:latin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</a:rPr>
              <a:t>하 로 분류 </a:t>
            </a:r>
            <a:endParaRPr lang="en-US" altLang="ko-KR" sz="1000" dirty="0" smtClean="0">
              <a:latin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01972" y="2195267"/>
            <a:ext cx="2160000" cy="11166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 lIns="36000" rIns="72000" anchor="t" anchorCtr="0">
            <a:no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latin typeface="맑은 고딕" pitchFamily="50" charset="-127"/>
              </a:rPr>
              <a:t>SQL </a:t>
            </a:r>
            <a:r>
              <a:rPr lang="ko-KR" altLang="en-US" sz="1050" dirty="0" smtClean="0">
                <a:latin typeface="맑은 고딕" pitchFamily="50" charset="-127"/>
              </a:rPr>
              <a:t>튜닝 개별 건 개발 적용 후 </a:t>
            </a:r>
            <a:r>
              <a:rPr lang="en-US" altLang="ko-KR" sz="1050" dirty="0" smtClean="0">
                <a:latin typeface="맑은 고딕" pitchFamily="50" charset="-127"/>
              </a:rPr>
              <a:t/>
            </a:r>
            <a:br>
              <a:rPr lang="en-US" altLang="ko-KR" sz="1050" dirty="0" smtClean="0">
                <a:latin typeface="맑은 고딕" pitchFamily="50" charset="-127"/>
              </a:rPr>
            </a:br>
            <a:r>
              <a:rPr lang="ko-KR" altLang="en-US" sz="1050" dirty="0" smtClean="0">
                <a:latin typeface="맑은 고딕" pitchFamily="50" charset="-127"/>
              </a:rPr>
              <a:t>단위 테스트</a:t>
            </a:r>
            <a:endParaRPr lang="en-US" altLang="ko-KR" sz="1050" dirty="0" smtClean="0">
              <a:latin typeface="맑은 고딕" pitchFamily="50" charset="-127"/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latin typeface="맑은 고딕" pitchFamily="50" charset="-127"/>
              </a:rPr>
              <a:t>난이도 하 인 경우 쿼리</a:t>
            </a:r>
            <a:r>
              <a:rPr lang="en-US" altLang="ko-KR" sz="1050" dirty="0" smtClean="0">
                <a:latin typeface="맑은 고딕" pitchFamily="50" charset="-127"/>
              </a:rPr>
              <a:t>, </a:t>
            </a:r>
            <a:r>
              <a:rPr lang="ko-KR" altLang="en-US" sz="1050" dirty="0" smtClean="0">
                <a:latin typeface="맑은 고딕" pitchFamily="50" charset="-127"/>
              </a:rPr>
              <a:t>쿼리 결과값</a:t>
            </a:r>
            <a:r>
              <a:rPr lang="en-US" altLang="ko-KR" sz="1050" dirty="0" smtClean="0">
                <a:latin typeface="맑은 고딕" pitchFamily="50" charset="-127"/>
              </a:rPr>
              <a:t>, </a:t>
            </a:r>
            <a:r>
              <a:rPr lang="ko-KR" altLang="en-US" sz="1050" dirty="0" smtClean="0">
                <a:latin typeface="맑은 고딕" pitchFamily="50" charset="-127"/>
              </a:rPr>
              <a:t>적용 소스 비교 기입</a:t>
            </a:r>
            <a:endParaRPr lang="en-US" altLang="ko-KR" sz="1050" dirty="0" smtClean="0">
              <a:latin typeface="맑은 고딕" pitchFamily="50" charset="-127"/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latin typeface="맑은 고딕" pitchFamily="50" charset="-127"/>
              </a:rPr>
              <a:t>난이도 중</a:t>
            </a:r>
            <a:r>
              <a:rPr lang="en-US" altLang="ko-KR" sz="1050" dirty="0" smtClean="0">
                <a:latin typeface="맑은 고딕" pitchFamily="50" charset="-127"/>
              </a:rPr>
              <a:t>/</a:t>
            </a:r>
            <a:r>
              <a:rPr lang="ko-KR" altLang="en-US" sz="1050" dirty="0" smtClean="0">
                <a:latin typeface="맑은 고딕" pitchFamily="50" charset="-127"/>
              </a:rPr>
              <a:t>상 인 경우 쿼리</a:t>
            </a:r>
            <a:r>
              <a:rPr lang="en-US" altLang="ko-KR" sz="1050" dirty="0" smtClean="0">
                <a:latin typeface="맑은 고딕" pitchFamily="50" charset="-127"/>
              </a:rPr>
              <a:t>, </a:t>
            </a:r>
            <a:r>
              <a:rPr lang="ko-KR" altLang="en-US" sz="1050" dirty="0" smtClean="0">
                <a:latin typeface="맑은 고딕" pitchFamily="50" charset="-127"/>
              </a:rPr>
              <a:t>쿼리 결과값</a:t>
            </a:r>
            <a:r>
              <a:rPr lang="en-US" altLang="ko-KR" sz="1050" dirty="0" smtClean="0">
                <a:latin typeface="맑은 고딕" pitchFamily="50" charset="-127"/>
              </a:rPr>
              <a:t>, </a:t>
            </a:r>
            <a:r>
              <a:rPr lang="ko-KR" altLang="en-US" sz="1050" dirty="0" smtClean="0">
                <a:latin typeface="맑은 고딕" pitchFamily="50" charset="-127"/>
              </a:rPr>
              <a:t>화면 테스트 결과 기입</a:t>
            </a:r>
            <a:endParaRPr lang="en-US" altLang="ko-KR" sz="1050" dirty="0">
              <a:latin typeface="맑은 고딕" pitchFamily="50" charset="-127"/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endParaRPr lang="en-US" altLang="ko-KR" sz="1050" dirty="0">
              <a:latin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49740" y="6006480"/>
            <a:ext cx="57827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난이도의 구분은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튜닝 쿼리 복잡도 및 개발 난이도에 따라 상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 로 구분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04" y="5013179"/>
            <a:ext cx="1780305" cy="717421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442" y="4077074"/>
            <a:ext cx="1758069" cy="14335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316" y="4389338"/>
            <a:ext cx="1736663" cy="141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2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184639" y="1356737"/>
            <a:ext cx="8732734" cy="1280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/>
              <a:t>튜닝 대상 선정 기준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튜닝의 대상은 </a:t>
            </a:r>
            <a:r>
              <a:rPr lang="ko-KR" altLang="en-US" dirty="0" err="1" smtClean="0"/>
              <a:t>모수의</a:t>
            </a:r>
            <a:r>
              <a:rPr lang="ko-KR" altLang="en-US" dirty="0" smtClean="0"/>
              <a:t> 추출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대상 식별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플랜 분석의 순서로 진행되며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최종 대상으로 선별된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은 처리시간 평균 </a:t>
            </a:r>
            <a:r>
              <a:rPr lang="en-US" altLang="ko-KR" dirty="0" smtClean="0"/>
              <a:t>30% </a:t>
            </a:r>
            <a:r>
              <a:rPr lang="ko-KR" altLang="en-US" dirty="0" smtClean="0"/>
              <a:t>이상 개선을 목표로 수행함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</a:rPr>
              <a:t>SMTC Capacity </a:t>
            </a:r>
            <a:r>
              <a:rPr lang="ko-KR" altLang="en-US" dirty="0">
                <a:latin typeface="맑은 고딕" panose="020B0503020000020004" pitchFamily="50" charset="-127"/>
              </a:rPr>
              <a:t>확장 프로젝트</a:t>
            </a:r>
          </a:p>
        </p:txBody>
      </p:sp>
      <p:sp>
        <p:nvSpPr>
          <p:cNvPr id="2" name="오각형 1"/>
          <p:cNvSpPr/>
          <p:nvPr/>
        </p:nvSpPr>
        <p:spPr>
          <a:xfrm>
            <a:off x="317989" y="1674674"/>
            <a:ext cx="1595077" cy="360000"/>
          </a:xfrm>
          <a:prstGeom prst="homePlate">
            <a:avLst>
              <a:gd name="adj" fmla="val 1819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전체 </a:t>
            </a:r>
            <a:r>
              <a:rPr lang="en-US" altLang="ko-KR" sz="12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SQL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모수</a:t>
            </a:r>
            <a:r>
              <a:rPr lang="ko-KR" altLang="en-US" sz="12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추출</a:t>
            </a:r>
            <a:endParaRPr lang="ko-KR" altLang="en-US" sz="12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오각형 2"/>
          <p:cNvSpPr/>
          <p:nvPr/>
        </p:nvSpPr>
        <p:spPr>
          <a:xfrm>
            <a:off x="2046218" y="1674674"/>
            <a:ext cx="1595077" cy="360000"/>
          </a:xfrm>
          <a:prstGeom prst="homePlate">
            <a:avLst>
              <a:gd name="adj" fmla="val 1819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기본 대상 추출</a:t>
            </a:r>
            <a:endParaRPr lang="ko-KR" altLang="en-US" sz="12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오각형 3"/>
          <p:cNvSpPr/>
          <p:nvPr/>
        </p:nvSpPr>
        <p:spPr>
          <a:xfrm>
            <a:off x="3774447" y="1674674"/>
            <a:ext cx="1595077" cy="360000"/>
          </a:xfrm>
          <a:prstGeom prst="homePlate">
            <a:avLst>
              <a:gd name="adj" fmla="val 1819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수작업 제외</a:t>
            </a:r>
            <a:endParaRPr lang="ko-KR" altLang="en-US" sz="12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오각형 4"/>
          <p:cNvSpPr/>
          <p:nvPr/>
        </p:nvSpPr>
        <p:spPr>
          <a:xfrm>
            <a:off x="5502676" y="1674674"/>
            <a:ext cx="1595077" cy="360000"/>
          </a:xfrm>
          <a:prstGeom prst="homePlate">
            <a:avLst>
              <a:gd name="adj" fmla="val 1819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플랜 분석에 따른 식별 </a:t>
            </a:r>
            <a:endParaRPr lang="ko-KR" altLang="en-US" sz="12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오각형 10"/>
          <p:cNvSpPr/>
          <p:nvPr/>
        </p:nvSpPr>
        <p:spPr>
          <a:xfrm>
            <a:off x="7230905" y="1674674"/>
            <a:ext cx="1595077" cy="360000"/>
          </a:xfrm>
          <a:prstGeom prst="homePlate">
            <a:avLst>
              <a:gd name="adj" fmla="val 18199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튜닝 수행</a:t>
            </a:r>
            <a:endParaRPr lang="ko-KR" altLang="en-US" sz="12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7989" y="2083785"/>
            <a:ext cx="159507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pPr algn="ctr"/>
            <a:r>
              <a:rPr lang="ko-KR" altLang="en-US" sz="1000" b="1" dirty="0" smtClean="0"/>
              <a:t>모든 SQL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(</a:t>
            </a:r>
            <a:r>
              <a:rPr lang="en-US" altLang="ko-KR" sz="1000" b="1" dirty="0" err="1" smtClean="0"/>
              <a:t>Maxgauge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기준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sp>
        <p:nvSpPr>
          <p:cNvPr id="14" name="직사각형 13"/>
          <p:cNvSpPr/>
          <p:nvPr/>
        </p:nvSpPr>
        <p:spPr>
          <a:xfrm>
            <a:off x="184639" y="3126958"/>
            <a:ext cx="3323859" cy="15981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000" dirty="0"/>
              <a:t>하단의 기준 제외한 전체 쿼리를 </a:t>
            </a:r>
            <a:r>
              <a:rPr lang="ko-KR" altLang="en-US" sz="1000" dirty="0" err="1"/>
              <a:t>모수로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선정</a:t>
            </a:r>
            <a:endParaRPr lang="ko-KR" altLang="en-US" sz="1000" dirty="0"/>
          </a:p>
        </p:txBody>
      </p:sp>
      <p:cxnSp>
        <p:nvCxnSpPr>
          <p:cNvPr id="20" name="직선 화살표 연결선 19"/>
          <p:cNvCxnSpPr>
            <a:stCxn id="34" idx="2"/>
          </p:cNvCxnSpPr>
          <p:nvPr/>
        </p:nvCxnSpPr>
        <p:spPr>
          <a:xfrm flipH="1">
            <a:off x="2378526" y="2483896"/>
            <a:ext cx="465232" cy="64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306465" y="3414990"/>
          <a:ext cx="3135563" cy="1292520"/>
        </p:xfrm>
        <a:graphic>
          <a:graphicData uri="http://schemas.openxmlformats.org/drawingml/2006/table">
            <a:tbl>
              <a:tblPr/>
              <a:tblGrid>
                <a:gridCol w="942089"/>
                <a:gridCol w="2193474"/>
              </a:tblGrid>
              <a:tr h="1857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3231" marR="33231" marT="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조건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3231" marR="33231" marT="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6211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ARS 쿼리</a:t>
                      </a:r>
                    </a:p>
                  </a:txBody>
                  <a:tcPr marL="33231" marR="33231" marT="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dirty="0" err="1" smtClean="0"/>
                        <a:t>리터럴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별도 조치 예정</a:t>
                      </a:r>
                      <a:r>
                        <a:rPr lang="en-US" altLang="ko-KR" sz="900" dirty="0" smtClean="0"/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3231" marR="33231" marT="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113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dirty="0" smtClean="0"/>
                        <a:t>외부 유입 쿼리</a:t>
                      </a:r>
                      <a:endParaRPr lang="ko-KR" altLang="en-US" sz="9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3231" marR="33231" marT="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dirty="0" smtClean="0"/>
                        <a:t>GS&amp;POINT에서 들어온 쿼리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튜닝 협의 예정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3231" marR="33231" marT="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7248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dirty="0" smtClean="0"/>
                        <a:t>개발자유저 쿼리</a:t>
                      </a:r>
                      <a:endParaRPr lang="ko-KR" altLang="en-US" sz="9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3231" marR="33231" marT="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DB Tools(PL/SQL Developer) 접속을 통한 SQL수행</a:t>
                      </a:r>
                    </a:p>
                  </a:txBody>
                  <a:tcPr marL="33231" marR="33231" marT="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7248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dirty="0" smtClean="0"/>
                        <a:t>빈도수 낮은 쿼리 제외</a:t>
                      </a:r>
                      <a:endParaRPr lang="ko-KR" altLang="en-US" sz="9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3231" marR="33231" marT="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1일치 EXEC 수 * 1일치 응답시간의 합) 이  1초 이상인 것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튜닝 가이드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33231" marR="33231" marT="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84639" y="4869160"/>
            <a:ext cx="3323859" cy="15841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000" dirty="0"/>
              <a:t>하단의 기준 제외한 전체 쿼리를 </a:t>
            </a:r>
            <a:r>
              <a:rPr lang="ko-KR" altLang="en-US" sz="1000" dirty="0" err="1"/>
              <a:t>모수로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선정</a:t>
            </a:r>
            <a:endParaRPr lang="en-US" altLang="ko-KR" sz="1000" dirty="0" smtClean="0"/>
          </a:p>
          <a:p>
            <a:r>
              <a:rPr lang="ko-KR" altLang="en-US" sz="1000" dirty="0"/>
              <a:t>(전수 검사 수행 후 재 검수)</a:t>
            </a:r>
          </a:p>
          <a:p>
            <a:endParaRPr lang="ko-KR" altLang="en-US" sz="1000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432330" y="5301209"/>
          <a:ext cx="2876760" cy="1008113"/>
        </p:xfrm>
        <a:graphic>
          <a:graphicData uri="http://schemas.openxmlformats.org/drawingml/2006/table">
            <a:tbl>
              <a:tblPr/>
              <a:tblGrid>
                <a:gridCol w="1260084"/>
                <a:gridCol w="1616676"/>
              </a:tblGrid>
              <a:tr h="2155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3231" marR="33231" marT="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조건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3231" marR="33231" marT="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981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 smtClean="0"/>
                        <a:t>리터럴</a:t>
                      </a:r>
                      <a:r>
                        <a:rPr lang="ko-KR" altLang="en-US" sz="900" dirty="0" smtClean="0"/>
                        <a:t> 쿼리</a:t>
                      </a:r>
                      <a:endParaRPr lang="ko-KR" altLang="en-US" sz="900" dirty="0"/>
                    </a:p>
                  </a:txBody>
                  <a:tcPr marL="33231" marR="33231" marT="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리터럴</a:t>
                      </a:r>
                      <a:r>
                        <a:rPr lang="ko-KR" altLang="en-US" sz="900" dirty="0" smtClean="0"/>
                        <a:t> 패턴 분석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수작업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marL="33231" marR="33231" marT="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1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 smtClean="0"/>
                        <a:t>단건</a:t>
                      </a:r>
                      <a:r>
                        <a:rPr lang="ko-KR" altLang="en-US" sz="900" dirty="0" smtClean="0"/>
                        <a:t> 입력</a:t>
                      </a:r>
                      <a:endParaRPr lang="ko-KR" altLang="en-US" sz="900" dirty="0"/>
                    </a:p>
                  </a:txBody>
                  <a:tcPr marL="33231" marR="33231" marT="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dirty="0" smtClean="0"/>
                        <a:t>INSERT VALUES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query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3231" marR="33231" marT="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13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dirty="0" smtClean="0"/>
                        <a:t>모니터링 SQL</a:t>
                      </a:r>
                      <a:endParaRPr lang="ko-KR" altLang="en-US" sz="9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3231" marR="33231" marT="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G-EMS / BMS / MaxGauge</a:t>
                      </a:r>
                    </a:p>
                  </a:txBody>
                  <a:tcPr marL="33231" marR="33231" marT="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13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dirty="0" smtClean="0"/>
                        <a:t>DBMS Internal SQL</a:t>
                      </a:r>
                      <a:endParaRPr lang="ko-KR" altLang="en-US" sz="9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3231" marR="33231" marT="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Background로 수행되는 SQL</a:t>
                      </a:r>
                    </a:p>
                  </a:txBody>
                  <a:tcPr marL="33231" marR="33231" marT="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3809398" y="1386643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u="sng" dirty="0"/>
              <a:t>튜닝 대상 선정 </a:t>
            </a:r>
            <a:r>
              <a:rPr lang="ko-KR" altLang="en-US" sz="1200" b="1" u="sng" dirty="0" smtClean="0"/>
              <a:t>절차</a:t>
            </a:r>
            <a:endParaRPr lang="ko-KR" altLang="en-US" sz="1200" b="1" u="sng" dirty="0"/>
          </a:p>
        </p:txBody>
      </p:sp>
      <p:sp>
        <p:nvSpPr>
          <p:cNvPr id="43" name="직사각형 42"/>
          <p:cNvSpPr/>
          <p:nvPr/>
        </p:nvSpPr>
        <p:spPr>
          <a:xfrm>
            <a:off x="3630645" y="3126959"/>
            <a:ext cx="2894024" cy="33263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000" dirty="0"/>
              <a:t>하단의 케이스에 해당하지 않는 경우 튜닝 불필요</a:t>
            </a:r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플랜 최적화되어 있는 것은 제외처리</a:t>
            </a:r>
            <a:r>
              <a:rPr lang="en-US" altLang="ko-KR" sz="1000" dirty="0"/>
              <a:t>)</a:t>
            </a:r>
          </a:p>
          <a:p>
            <a:r>
              <a:rPr lang="ko-KR" altLang="en-US" sz="1000" b="1" dirty="0"/>
              <a:t>1) 실행 횟수가 많은 경우(1일 10,000번 이상 수행) </a:t>
            </a:r>
          </a:p>
          <a:p>
            <a:r>
              <a:rPr lang="ko-KR" altLang="en-US" sz="1000" dirty="0" smtClean="0"/>
              <a:t>    - </a:t>
            </a:r>
            <a:r>
              <a:rPr lang="ko-KR" altLang="en-US" sz="1000" dirty="0"/>
              <a:t>Random Access 제거 방식으로 튜닝 수행</a:t>
            </a:r>
          </a:p>
          <a:p>
            <a:r>
              <a:rPr lang="ko-KR" altLang="en-US" sz="1000" b="1" dirty="0"/>
              <a:t>2) 5,000 Block 이상이며, 0.1초 이상 수행되는 경우</a:t>
            </a:r>
          </a:p>
          <a:p>
            <a:r>
              <a:rPr lang="ko-KR" altLang="en-US" sz="1000" b="1" dirty="0"/>
              <a:t>3) 실행계획이 최적화가 아닌 경우</a:t>
            </a:r>
          </a:p>
          <a:p>
            <a:r>
              <a:rPr lang="ko-KR" altLang="en-US" sz="1000" dirty="0" smtClean="0"/>
              <a:t>    - </a:t>
            </a:r>
            <a:r>
              <a:rPr lang="ko-KR" altLang="en-US" sz="1000" dirty="0"/>
              <a:t>Join 순서/방법, Table Access방법, </a:t>
            </a:r>
          </a:p>
          <a:p>
            <a:pPr marL="442913" indent="-171450">
              <a:buFont typeface="Wingdings" panose="05000000000000000000" pitchFamily="2" charset="2"/>
              <a:buChar char="ü"/>
            </a:pPr>
            <a:r>
              <a:rPr lang="ko-KR" altLang="en-US" sz="1000" dirty="0"/>
              <a:t>테이블 FULL SCAN</a:t>
            </a:r>
          </a:p>
          <a:p>
            <a:pPr marL="442913" indent="-171450">
              <a:buFont typeface="Wingdings" panose="05000000000000000000" pitchFamily="2" charset="2"/>
              <a:buChar char="ü"/>
            </a:pPr>
            <a:r>
              <a:rPr lang="ko-KR" altLang="en-US" sz="1000" dirty="0"/>
              <a:t>HASH JOIN </a:t>
            </a:r>
          </a:p>
          <a:p>
            <a:pPr marL="442913" indent="-171450">
              <a:buFont typeface="Wingdings" panose="05000000000000000000" pitchFamily="2" charset="2"/>
              <a:buChar char="ü"/>
            </a:pPr>
            <a:r>
              <a:rPr lang="ko-KR" altLang="en-US" sz="1000" dirty="0"/>
              <a:t>SORT MERGE JOIN</a:t>
            </a:r>
          </a:p>
          <a:p>
            <a:pPr marL="442913" indent="-171450">
              <a:buFont typeface="Wingdings" panose="05000000000000000000" pitchFamily="2" charset="2"/>
              <a:buChar char="ü"/>
            </a:pPr>
            <a:r>
              <a:rPr lang="ko-KR" altLang="en-US" sz="1000" dirty="0"/>
              <a:t>INDEX FULL SCAN</a:t>
            </a:r>
          </a:p>
          <a:p>
            <a:pPr marL="442913" indent="-171450">
              <a:buFont typeface="Wingdings" panose="05000000000000000000" pitchFamily="2" charset="2"/>
              <a:buChar char="ü"/>
            </a:pPr>
            <a:r>
              <a:rPr lang="ko-KR" altLang="en-US" sz="1000" dirty="0"/>
              <a:t>INDEX SKIP SCAN</a:t>
            </a:r>
          </a:p>
          <a:p>
            <a:pPr marL="442913" indent="-171450">
              <a:buFont typeface="Wingdings" panose="05000000000000000000" pitchFamily="2" charset="2"/>
              <a:buChar char="ü"/>
            </a:pPr>
            <a:r>
              <a:rPr lang="ko-KR" altLang="en-US" sz="1000" dirty="0"/>
              <a:t>INDEX FAST FULL SCAN</a:t>
            </a:r>
          </a:p>
          <a:p>
            <a:pPr marL="442913" indent="-171450">
              <a:buFont typeface="Wingdings" panose="05000000000000000000" pitchFamily="2" charset="2"/>
              <a:buChar char="ü"/>
            </a:pPr>
            <a:r>
              <a:rPr lang="ko-KR" altLang="en-US" sz="1000" dirty="0"/>
              <a:t>PARALLEL PROCESSING</a:t>
            </a:r>
          </a:p>
          <a:p>
            <a:pPr marL="442913" indent="-171450">
              <a:buFont typeface="Wingdings" panose="05000000000000000000" pitchFamily="2" charset="2"/>
              <a:buChar char="ü"/>
            </a:pPr>
            <a:r>
              <a:rPr lang="ko-KR" altLang="en-US" sz="1000" dirty="0"/>
              <a:t>INDEX JOIN</a:t>
            </a:r>
          </a:p>
          <a:p>
            <a:pPr marL="442913" indent="-171450">
              <a:buFont typeface="Wingdings" panose="05000000000000000000" pitchFamily="2" charset="2"/>
              <a:buChar char="ü"/>
            </a:pPr>
            <a:r>
              <a:rPr lang="ko-KR" altLang="en-US" sz="1000" dirty="0"/>
              <a:t>INDEX COMBINE</a:t>
            </a:r>
          </a:p>
          <a:p>
            <a:pPr marL="442913" indent="-171450">
              <a:buFont typeface="Wingdings" panose="05000000000000000000" pitchFamily="2" charset="2"/>
              <a:buChar char="ü"/>
            </a:pPr>
            <a:r>
              <a:rPr lang="ko-KR" altLang="en-US" sz="1000" dirty="0"/>
              <a:t>BITMAP INDEX</a:t>
            </a:r>
          </a:p>
          <a:p>
            <a:pPr marL="442913" indent="-171450">
              <a:buFont typeface="Wingdings" panose="05000000000000000000" pitchFamily="2" charset="2"/>
              <a:buChar char="ü"/>
            </a:pPr>
            <a:r>
              <a:rPr lang="ko-KR" altLang="en-US" sz="1000" dirty="0"/>
              <a:t>조인 순서 이상</a:t>
            </a:r>
          </a:p>
          <a:p>
            <a:r>
              <a:rPr lang="ko-KR" altLang="en-US" sz="1000" dirty="0"/>
              <a:t>* 튜닝 불필요의 경우에도 Trace 추출 후 실행계획 확인하여 제외 </a:t>
            </a:r>
            <a:r>
              <a:rPr lang="ko-KR" altLang="en-US" sz="1000" dirty="0" smtClean="0"/>
              <a:t>처리</a:t>
            </a:r>
            <a:endParaRPr lang="ko-KR" altLang="en-US" sz="1000" dirty="0"/>
          </a:p>
        </p:txBody>
      </p:sp>
      <p:cxnSp>
        <p:nvCxnSpPr>
          <p:cNvPr id="44" name="직선 화살표 연결선 43"/>
          <p:cNvCxnSpPr>
            <a:stCxn id="48" idx="2"/>
          </p:cNvCxnSpPr>
          <p:nvPr/>
        </p:nvCxnSpPr>
        <p:spPr>
          <a:xfrm flipH="1">
            <a:off x="5967847" y="2483264"/>
            <a:ext cx="332367" cy="64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632537" y="3126958"/>
            <a:ext cx="2284836" cy="20302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1000" dirty="0" smtClean="0"/>
              <a:t>튜닝 기준</a:t>
            </a:r>
            <a:endParaRPr lang="ko-KR" altLang="en-US" sz="1000" dirty="0"/>
          </a:p>
          <a:p>
            <a:r>
              <a:rPr lang="en-US" altLang="ko-KR" sz="1000" dirty="0"/>
              <a:t>1) OLTP(100</a:t>
            </a:r>
            <a:r>
              <a:rPr lang="ko-KR" altLang="en-US" sz="1000" dirty="0"/>
              <a:t>건 미만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smtClean="0"/>
              <a:t>   - </a:t>
            </a:r>
            <a:r>
              <a:rPr lang="en-US" altLang="ko-KR" sz="1000" dirty="0"/>
              <a:t>1</a:t>
            </a:r>
            <a:r>
              <a:rPr lang="ko-KR" altLang="en-US" sz="1000" dirty="0"/>
              <a:t>초 미만 </a:t>
            </a:r>
            <a:r>
              <a:rPr lang="en-US" altLang="ko-KR" sz="1000" dirty="0"/>
              <a:t>AND 1</a:t>
            </a:r>
            <a:r>
              <a:rPr lang="ko-KR" altLang="en-US" sz="1000" dirty="0"/>
              <a:t>만 블록 미만</a:t>
            </a:r>
          </a:p>
          <a:p>
            <a:r>
              <a:rPr lang="en-US" altLang="ko-KR" sz="1000" dirty="0" smtClean="0"/>
              <a:t>   - </a:t>
            </a:r>
            <a:r>
              <a:rPr lang="ko-KR" altLang="en-US" sz="1000" dirty="0"/>
              <a:t>예외 케이스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페이징</a:t>
            </a:r>
            <a:r>
              <a:rPr lang="ko-KR" altLang="en-US" sz="1000" dirty="0"/>
              <a:t> 처리의 경우 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튜닝 완료 기</a:t>
            </a:r>
            <a:r>
              <a:rPr lang="ko-KR" altLang="en-US" sz="1000" dirty="0"/>
              <a:t>준</a:t>
            </a:r>
            <a:endParaRPr lang="en-US" altLang="ko-KR" sz="1000" dirty="0"/>
          </a:p>
          <a:p>
            <a:r>
              <a:rPr lang="en-US" altLang="ko-KR" sz="1000" dirty="0"/>
              <a:t>1</a:t>
            </a:r>
            <a:r>
              <a:rPr lang="en-US" altLang="ko-KR" sz="1000" dirty="0" smtClean="0"/>
              <a:t>) </a:t>
            </a:r>
            <a:r>
              <a:rPr lang="ko-KR" altLang="en-US" sz="1050" b="1" dirty="0"/>
              <a:t>온라인배치</a:t>
            </a:r>
            <a:r>
              <a:rPr lang="en-US" altLang="ko-KR" sz="1000" dirty="0"/>
              <a:t>(100</a:t>
            </a:r>
            <a:r>
              <a:rPr lang="ko-KR" altLang="en-US" sz="1000" dirty="0"/>
              <a:t>건 이상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- </a:t>
            </a:r>
            <a:r>
              <a:rPr lang="ko-KR" altLang="en-US" sz="1050" b="1" dirty="0"/>
              <a:t>기존 대비 </a:t>
            </a:r>
            <a:r>
              <a:rPr lang="en-US" altLang="ko-KR" sz="1050" b="1" dirty="0"/>
              <a:t>30% </a:t>
            </a:r>
            <a:r>
              <a:rPr lang="ko-KR" altLang="en-US" sz="1050" b="1" dirty="0"/>
              <a:t>개선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Elapsed time </a:t>
            </a:r>
            <a:r>
              <a:rPr lang="en-US" altLang="ko-KR" sz="1000" dirty="0"/>
              <a:t>OR </a:t>
            </a:r>
            <a:r>
              <a:rPr lang="en-US" altLang="ko-KR" sz="1000" dirty="0" smtClean="0"/>
              <a:t>Accessed blocks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smtClean="0"/>
              <a:t>2) </a:t>
            </a:r>
            <a:r>
              <a:rPr lang="ko-KR" altLang="en-US" sz="1050" b="1" dirty="0"/>
              <a:t>배치</a:t>
            </a:r>
          </a:p>
          <a:p>
            <a:r>
              <a:rPr lang="en-US" altLang="ko-KR" sz="1000" dirty="0"/>
              <a:t>- </a:t>
            </a:r>
            <a:r>
              <a:rPr lang="ko-KR" altLang="en-US" sz="1050" b="1" dirty="0"/>
              <a:t>기존 대비 </a:t>
            </a:r>
            <a:r>
              <a:rPr lang="en-US" altLang="ko-KR" sz="1050" b="1" dirty="0"/>
              <a:t>30% </a:t>
            </a:r>
            <a:r>
              <a:rPr lang="ko-KR" altLang="en-US" sz="1050" b="1" dirty="0"/>
              <a:t>개선</a:t>
            </a:r>
            <a:r>
              <a:rPr lang="en-US" altLang="ko-KR" sz="1000" dirty="0" smtClean="0"/>
              <a:t>(Elapsed time </a:t>
            </a:r>
            <a:r>
              <a:rPr lang="en-US" altLang="ko-KR" sz="1000" dirty="0"/>
              <a:t>OR </a:t>
            </a:r>
            <a:r>
              <a:rPr lang="en-US" altLang="ko-KR" sz="1000" dirty="0" smtClean="0"/>
              <a:t>Accessed </a:t>
            </a:r>
            <a:r>
              <a:rPr lang="en-US" altLang="ko-KR" sz="1000" dirty="0"/>
              <a:t>b</a:t>
            </a:r>
            <a:r>
              <a:rPr lang="en-US" altLang="ko-KR" sz="1000" dirty="0" smtClean="0"/>
              <a:t>locks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54" name="직선 화살표 연결선 53"/>
          <p:cNvCxnSpPr>
            <a:stCxn id="51" idx="2"/>
            <a:endCxn id="52" idx="0"/>
          </p:cNvCxnSpPr>
          <p:nvPr/>
        </p:nvCxnSpPr>
        <p:spPr>
          <a:xfrm flipH="1">
            <a:off x="7774955" y="2491542"/>
            <a:ext cx="253488" cy="63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39" idx="2"/>
          </p:cNvCxnSpPr>
          <p:nvPr/>
        </p:nvCxnSpPr>
        <p:spPr>
          <a:xfrm flipH="1">
            <a:off x="3109684" y="2492896"/>
            <a:ext cx="1462302" cy="237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046219" y="2097723"/>
            <a:ext cx="1595077" cy="386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pPr algn="ctr"/>
            <a:r>
              <a:rPr lang="ko-KR" altLang="en-US" sz="1000" b="1" dirty="0" err="1" smtClean="0"/>
              <a:t>리터럴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외부유입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개발자</a:t>
            </a:r>
            <a:r>
              <a:rPr lang="en-US" altLang="ko-KR" sz="1000" b="1" dirty="0" smtClean="0"/>
              <a:t>. </a:t>
            </a:r>
            <a:r>
              <a:rPr lang="ko-KR" altLang="en-US" sz="1000" b="1" dirty="0" smtClean="0"/>
              <a:t>낮은 빈도수 제외</a:t>
            </a:r>
            <a:endParaRPr lang="ko-KR" altLang="en-US" sz="1000" b="1" dirty="0"/>
          </a:p>
        </p:txBody>
      </p:sp>
      <p:sp>
        <p:nvSpPr>
          <p:cNvPr id="39" name="직사각형 38"/>
          <p:cNvSpPr/>
          <p:nvPr/>
        </p:nvSpPr>
        <p:spPr>
          <a:xfrm>
            <a:off x="3774448" y="2106724"/>
            <a:ext cx="1595077" cy="386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pPr algn="ctr"/>
            <a:r>
              <a:rPr lang="ko-KR" altLang="en-US" sz="1000" b="1" dirty="0" err="1" smtClean="0"/>
              <a:t>단건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모니터링</a:t>
            </a:r>
            <a:r>
              <a:rPr lang="en-US" altLang="ko-KR" sz="1000" b="1" dirty="0" smtClean="0"/>
              <a:t>, </a:t>
            </a:r>
          </a:p>
          <a:p>
            <a:pPr algn="ctr"/>
            <a:r>
              <a:rPr lang="en-US" altLang="ko-KR" sz="1000" b="1" dirty="0" smtClean="0"/>
              <a:t>DB </a:t>
            </a:r>
            <a:r>
              <a:rPr lang="ko-KR" altLang="en-US" sz="1000" b="1" dirty="0" smtClean="0"/>
              <a:t>자체 제외</a:t>
            </a:r>
            <a:endParaRPr lang="ko-KR" altLang="en-US" sz="1000" b="1" dirty="0"/>
          </a:p>
        </p:txBody>
      </p:sp>
      <p:sp>
        <p:nvSpPr>
          <p:cNvPr id="48" name="직사각형 47"/>
          <p:cNvSpPr/>
          <p:nvPr/>
        </p:nvSpPr>
        <p:spPr>
          <a:xfrm>
            <a:off x="5502676" y="2097092"/>
            <a:ext cx="1595077" cy="386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pPr algn="ctr"/>
            <a:r>
              <a:rPr lang="ko-KR" altLang="en-US" sz="1000" b="1" dirty="0" smtClean="0"/>
              <a:t>실행계획상 튜닝 대상 식별</a:t>
            </a:r>
            <a:endParaRPr lang="ko-KR" altLang="en-US" sz="1000" b="1" dirty="0"/>
          </a:p>
        </p:txBody>
      </p:sp>
      <p:sp>
        <p:nvSpPr>
          <p:cNvPr id="66" name="직사각형 65"/>
          <p:cNvSpPr/>
          <p:nvPr/>
        </p:nvSpPr>
        <p:spPr>
          <a:xfrm>
            <a:off x="3675882" y="2791962"/>
            <a:ext cx="1941557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200" b="1" u="sng" dirty="0"/>
              <a:t>튜닝 대상 </a:t>
            </a:r>
            <a:r>
              <a:rPr lang="ko-KR" altLang="en-US" sz="1200" b="1" u="sng" dirty="0" smtClean="0"/>
              <a:t>선정 상세 기준</a:t>
            </a:r>
            <a:endParaRPr lang="ko-KR" altLang="en-US" sz="1200" b="1" u="sng" dirty="0"/>
          </a:p>
        </p:txBody>
      </p:sp>
      <p:sp>
        <p:nvSpPr>
          <p:cNvPr id="51" name="직사각형 50"/>
          <p:cNvSpPr/>
          <p:nvPr/>
        </p:nvSpPr>
        <p:spPr>
          <a:xfrm>
            <a:off x="7230905" y="2105369"/>
            <a:ext cx="1595077" cy="386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pPr algn="ctr"/>
            <a:r>
              <a:rPr lang="ko-KR" altLang="en-US" sz="1000" b="1" dirty="0" smtClean="0"/>
              <a:t>기존 대비 </a:t>
            </a:r>
            <a:r>
              <a:rPr lang="en-US" altLang="ko-KR" sz="1000" b="1" dirty="0" smtClean="0"/>
              <a:t>30% </a:t>
            </a:r>
            <a:r>
              <a:rPr lang="ko-KR" altLang="en-US" sz="1000" b="1" dirty="0" smtClean="0"/>
              <a:t>튜닝 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91744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516</Words>
  <Application>Microsoft Office PowerPoint</Application>
  <PresentationFormat>화면 슬라이드 쇼(4:3)</PresentationFormat>
  <Paragraphs>98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별첨. SQL 튜닝 개발에 대한 테스트케이스 진행방안</vt:lpstr>
      <vt:lpstr>SQL 튜닝 대상 선정 기준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별첨. SQL 튜닝 개발에 대한 테스트케이스 진행방안</dc:title>
  <dc:creator>admin</dc:creator>
  <cp:lastModifiedBy>admin</cp:lastModifiedBy>
  <cp:revision>1</cp:revision>
  <dcterms:created xsi:type="dcterms:W3CDTF">2017-07-11T22:33:20Z</dcterms:created>
  <dcterms:modified xsi:type="dcterms:W3CDTF">2017-07-11T22:34:57Z</dcterms:modified>
</cp:coreProperties>
</file>