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8"/>
  </p:notesMasterIdLst>
  <p:handoutMasterIdLst>
    <p:handoutMasterId r:id="rId29"/>
  </p:handoutMasterIdLst>
  <p:sldIdLst>
    <p:sldId id="2134809882" r:id="rId5"/>
    <p:sldId id="402" r:id="rId6"/>
    <p:sldId id="2134809871" r:id="rId7"/>
    <p:sldId id="2134809864" r:id="rId8"/>
    <p:sldId id="2134809872" r:id="rId9"/>
    <p:sldId id="2134809873" r:id="rId10"/>
    <p:sldId id="2134809881" r:id="rId11"/>
    <p:sldId id="2134809844" r:id="rId12"/>
    <p:sldId id="2134809830" r:id="rId13"/>
    <p:sldId id="2134809850" r:id="rId14"/>
    <p:sldId id="2134809860" r:id="rId15"/>
    <p:sldId id="2134809841" r:id="rId16"/>
    <p:sldId id="2134809820" r:id="rId17"/>
    <p:sldId id="2134809822" r:id="rId18"/>
    <p:sldId id="2134809842" r:id="rId19"/>
    <p:sldId id="2134809843" r:id="rId20"/>
    <p:sldId id="2134809836" r:id="rId21"/>
    <p:sldId id="2134809837" r:id="rId22"/>
    <p:sldId id="2134809848" r:id="rId23"/>
    <p:sldId id="2134809849" r:id="rId24"/>
    <p:sldId id="2134809869" r:id="rId25"/>
    <p:sldId id="2134809858" r:id="rId26"/>
    <p:sldId id="2134809859" r:id="rId27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DD84777-354C-4332-801C-CDB7430841E0}">
          <p14:sldIdLst>
            <p14:sldId id="2134809882"/>
            <p14:sldId id="402"/>
            <p14:sldId id="2134809871"/>
            <p14:sldId id="2134809864"/>
            <p14:sldId id="2134809872"/>
            <p14:sldId id="2134809873"/>
            <p14:sldId id="2134809881"/>
            <p14:sldId id="2134809844"/>
            <p14:sldId id="2134809830"/>
            <p14:sldId id="2134809850"/>
            <p14:sldId id="2134809860"/>
            <p14:sldId id="2134809841"/>
            <p14:sldId id="2134809820"/>
            <p14:sldId id="2134809822"/>
          </p14:sldIdLst>
        </p14:section>
        <p14:section name="참고" id="{C5F62E82-8133-41DA-ABCE-67F9343325DC}">
          <p14:sldIdLst/>
        </p14:section>
        <p14:section name="별첨." id="{8880DCE9-95D1-49C3-8DA6-B765E47E6AC2}">
          <p14:sldIdLst>
            <p14:sldId id="2134809842"/>
            <p14:sldId id="2134809843"/>
            <p14:sldId id="2134809836"/>
            <p14:sldId id="2134809837"/>
            <p14:sldId id="2134809848"/>
            <p14:sldId id="2134809849"/>
            <p14:sldId id="2134809869"/>
            <p14:sldId id="2134809858"/>
            <p14:sldId id="2134809859"/>
          </p14:sldIdLst>
        </p14:section>
      </p14:sectionLst>
    </p:ext>
    <p:ext uri="{EFAFB233-063F-42B5-8137-9DF3F51BA10A}">
      <p15:sldGuideLst xmlns:p15="http://schemas.microsoft.com/office/powerpoint/2012/main">
        <p15:guide id="2" pos="3120" userDrawn="1">
          <p15:clr>
            <a:srgbClr val="A4A3A4"/>
          </p15:clr>
        </p15:guide>
        <p15:guide id="3" pos="172" userDrawn="1">
          <p15:clr>
            <a:srgbClr val="A4A3A4"/>
          </p15:clr>
        </p15:guide>
        <p15:guide id="4" pos="6068" userDrawn="1">
          <p15:clr>
            <a:srgbClr val="A4A3A4"/>
          </p15:clr>
        </p15:guide>
        <p15:guide id="5" pos="5660" userDrawn="1">
          <p15:clr>
            <a:srgbClr val="A4A3A4"/>
          </p15:clr>
        </p15:guide>
        <p15:guide id="6" pos="2598" userDrawn="1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AF8"/>
    <a:srgbClr val="D9D9D9"/>
    <a:srgbClr val="F2F2F2"/>
    <a:srgbClr val="BFBFBF"/>
    <a:srgbClr val="B48900"/>
    <a:srgbClr val="FFF2CC"/>
    <a:srgbClr val="00B0F0"/>
    <a:srgbClr val="1E8900"/>
    <a:srgbClr val="F9F9D7"/>
    <a:srgbClr val="FCF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90" autoAdjust="0"/>
    <p:restoredTop sz="94774" autoAdjust="0"/>
  </p:normalViewPr>
  <p:slideViewPr>
    <p:cSldViewPr snapToGrid="0">
      <p:cViewPr varScale="1">
        <p:scale>
          <a:sx n="103" d="100"/>
          <a:sy n="103" d="100"/>
        </p:scale>
        <p:origin x="1038" y="108"/>
      </p:cViewPr>
      <p:guideLst>
        <p:guide pos="3120"/>
        <p:guide pos="172"/>
        <p:guide pos="6068"/>
        <p:guide pos="5660"/>
        <p:guide pos="2598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성훈/BI개발팀" userId="8e5ead62-79bc-4b10-9285-0c49a03e7e1c" providerId="ADAL" clId="{EBAAD77B-D4BC-4AC8-83A4-59BB582E9A31}"/>
    <pc:docChg chg="modSld">
      <pc:chgData name="이성훈/BI개발팀" userId="8e5ead62-79bc-4b10-9285-0c49a03e7e1c" providerId="ADAL" clId="{EBAAD77B-D4BC-4AC8-83A4-59BB582E9A31}" dt="2023-05-10T01:14:54.187" v="0" actId="20577"/>
      <pc:docMkLst>
        <pc:docMk/>
      </pc:docMkLst>
      <pc:sldChg chg="modSp mod">
        <pc:chgData name="이성훈/BI개발팀" userId="8e5ead62-79bc-4b10-9285-0c49a03e7e1c" providerId="ADAL" clId="{EBAAD77B-D4BC-4AC8-83A4-59BB582E9A31}" dt="2023-05-10T01:14:54.187" v="0" actId="20577"/>
        <pc:sldMkLst>
          <pc:docMk/>
          <pc:sldMk cId="1724188975" sldId="2134809882"/>
        </pc:sldMkLst>
        <pc:spChg chg="mod">
          <ac:chgData name="이성훈/BI개발팀" userId="8e5ead62-79bc-4b10-9285-0c49a03e7e1c" providerId="ADAL" clId="{EBAAD77B-D4BC-4AC8-83A4-59BB582E9A31}" dt="2023-05-10T01:14:54.187" v="0" actId="20577"/>
          <ac:spMkLst>
            <pc:docMk/>
            <pc:sldMk cId="1724188975" sldId="2134809882"/>
            <ac:spMk id="55" creationId="{E1F64448-E478-5CDB-9227-4E118A7B2F0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0E18D-4F22-4E16-9718-9F5CF7CA27CD}" type="datetimeFigureOut">
              <a:rPr lang="ko-KR" altLang="en-US" smtClean="0"/>
              <a:pPr/>
              <a:t>2023-05-10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97DC0-51E1-46C8-B4C7-11AF412159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750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1BD43-8CE4-4B67-9D93-8787FC100053}" type="datetimeFigureOut">
              <a:rPr lang="ko-KR" altLang="en-US" smtClean="0"/>
              <a:pPr/>
              <a:t>2023-05-10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4D18D-A301-4EB9-8E18-A803422E77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717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4D18D-A301-4EB9-8E18-A803422E77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098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4D18D-A301-4EB9-8E18-A803422E774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914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4D18D-A301-4EB9-8E18-A803422E774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105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4D18D-A301-4EB9-8E18-A803422E774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505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4D18D-A301-4EB9-8E18-A803422E774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937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4D18D-A301-4EB9-8E18-A803422E774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222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4D18D-A301-4EB9-8E18-A803422E7742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618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4D18D-A301-4EB9-8E18-A803422E7742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169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4D18D-A301-4EB9-8E18-A803422E774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32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4D18D-A301-4EB9-8E18-A803422E774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700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4D18D-A301-4EB9-8E18-A803422E774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580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4D18D-A301-4EB9-8E18-A803422E774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962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4D18D-A301-4EB9-8E18-A803422E774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226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4D18D-A301-4EB9-8E18-A803422E774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66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4D18D-A301-4EB9-8E18-A803422E774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956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4D18D-A301-4EB9-8E18-A803422E774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20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8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1332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4"/>
          <p:cNvSpPr>
            <a:spLocks noGrp="1" noChangeArrowheads="1"/>
          </p:cNvSpPr>
          <p:nvPr>
            <p:ph type="title"/>
          </p:nvPr>
        </p:nvSpPr>
        <p:spPr bwMode="gray">
          <a:xfrm>
            <a:off x="258764" y="189680"/>
            <a:ext cx="2553584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18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9" name="Rectangle 756"/>
          <p:cNvSpPr>
            <a:spLocks noChangeArrowheads="1"/>
          </p:cNvSpPr>
          <p:nvPr userDrawn="1"/>
        </p:nvSpPr>
        <p:spPr bwMode="auto">
          <a:xfrm>
            <a:off x="258763" y="538163"/>
            <a:ext cx="9371012" cy="36512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wrap="none" anchor="ctr"/>
          <a:lstStyle>
            <a:lvl1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buNone/>
              <a:defRPr/>
            </a:pPr>
            <a:endParaRPr kumimoji="0" lang="ko-KR" altLang="ko-KR" sz="1292" u="sng">
              <a:latin typeface="Arial" charset="0"/>
              <a:ea typeface="맑은 고딕" pitchFamily="50" charset="-127"/>
            </a:endParaRPr>
          </a:p>
        </p:txBody>
      </p:sp>
      <p:sp>
        <p:nvSpPr>
          <p:cNvPr id="10" name="Text Box 25"/>
          <p:cNvSpPr txBox="1">
            <a:spLocks noChangeArrowheads="1"/>
          </p:cNvSpPr>
          <p:nvPr userDrawn="1"/>
        </p:nvSpPr>
        <p:spPr bwMode="auto">
          <a:xfrm>
            <a:off x="4880064" y="6655227"/>
            <a:ext cx="145874" cy="142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algn="l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l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l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l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l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/>
            <a:fld id="{F80EF4D4-4ED9-4B23-8CE6-6C2D24C7A63A}" type="slidenum">
              <a:rPr kumimoji="0" lang="en-US" altLang="ko-KR" sz="923" b="0" smtClean="0">
                <a:solidFill>
                  <a:schemeClr val="tx1"/>
                </a:solidFill>
                <a:ea typeface="맑은 고딕" panose="020B0503020000020004" pitchFamily="50" charset="-127"/>
              </a:rPr>
              <a:pPr algn="ctr"/>
              <a:t>‹#›</a:t>
            </a:fld>
            <a:endParaRPr kumimoji="0" lang="en-US" altLang="ko-KR" sz="923" b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11" name="Line 33"/>
          <p:cNvSpPr>
            <a:spLocks noChangeShapeType="1"/>
          </p:cNvSpPr>
          <p:nvPr userDrawn="1"/>
        </p:nvSpPr>
        <p:spPr bwMode="auto">
          <a:xfrm>
            <a:off x="82550" y="6496050"/>
            <a:ext cx="974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>
              <a:defRPr/>
            </a:pPr>
            <a:endParaRPr lang="ko-KR" altLang="en-US" sz="1108">
              <a:ea typeface="굴림" panose="020B0600000101010101" pitchFamily="50" charset="-127"/>
            </a:endParaRPr>
          </a:p>
        </p:txBody>
      </p:sp>
      <p:pic>
        <p:nvPicPr>
          <p:cNvPr id="12" name="Picture 46" descr="gs리테일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6564313"/>
            <a:ext cx="887413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39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67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691675" algn="l"/>
        </a:tabLst>
        <a:defRPr kumimoji="1" sz="1846" b="1">
          <a:solidFill>
            <a:schemeClr val="tx1"/>
          </a:solidFill>
          <a:latin typeface="+mn-lt"/>
          <a:ea typeface="+mn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691675" algn="l"/>
        </a:tabLst>
        <a:defRPr kumimoji="1" sz="2031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691675" algn="l"/>
        </a:tabLst>
        <a:defRPr kumimoji="1" sz="2031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691675" algn="l"/>
        </a:tabLst>
        <a:defRPr kumimoji="1" sz="2031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691675" algn="l"/>
        </a:tabLst>
        <a:defRPr kumimoji="1" sz="2031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5pPr>
      <a:lvl6pPr marL="422039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691675" algn="l"/>
        </a:tabLst>
        <a:defRPr kumimoji="1" sz="2031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6pPr>
      <a:lvl7pPr marL="844078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691675" algn="l"/>
        </a:tabLst>
        <a:defRPr kumimoji="1" sz="2031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7pPr>
      <a:lvl8pPr marL="1266117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691675" algn="l"/>
        </a:tabLst>
        <a:defRPr kumimoji="1" sz="2031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8pPr>
      <a:lvl9pPr marL="1688155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691675" algn="l"/>
        </a:tabLst>
        <a:defRPr kumimoji="1" sz="2031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Wingdings" panose="05000000000000000000" pitchFamily="2" charset="2"/>
        <a:defRPr kumimoji="1" sz="1477" b="1">
          <a:solidFill>
            <a:schemeClr val="tx1"/>
          </a:solidFill>
          <a:latin typeface="+mn-lt"/>
          <a:ea typeface="+mn-ea"/>
          <a:cs typeface="+mn-cs"/>
        </a:defRPr>
      </a:lvl1pPr>
      <a:lvl2pPr marL="496775" indent="-74737" algn="l" rtl="0" eaLnBrk="0" fontAlgn="base" latinLnBrk="1" hangingPunct="0">
        <a:spcBef>
          <a:spcPct val="25000"/>
        </a:spcBef>
        <a:spcAft>
          <a:spcPct val="15000"/>
        </a:spcAft>
        <a:buClr>
          <a:schemeClr val="accent2"/>
        </a:buClr>
        <a:buFont typeface="맑은 고딕" panose="020B0503020000020004" pitchFamily="50" charset="-127"/>
        <a:buChar char="–"/>
        <a:defRPr kumimoji="1" sz="2585">
          <a:solidFill>
            <a:schemeClr val="tx1"/>
          </a:solidFill>
          <a:latin typeface="굴림" pitchFamily="50" charset="-127"/>
          <a:ea typeface="+mn-ea"/>
        </a:defRPr>
      </a:lvl2pPr>
      <a:lvl3pPr marL="844078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215">
          <a:solidFill>
            <a:schemeClr val="tx1"/>
          </a:solidFill>
          <a:latin typeface="굴림" pitchFamily="50" charset="-127"/>
          <a:ea typeface="+mn-ea"/>
        </a:defRPr>
      </a:lvl3pPr>
      <a:lvl4pPr marL="1266117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맑은 고딕" panose="020B0503020000020004" pitchFamily="50" charset="-127"/>
        <a:buChar char="–"/>
        <a:defRPr kumimoji="1" sz="1846">
          <a:solidFill>
            <a:schemeClr val="tx1"/>
          </a:solidFill>
          <a:latin typeface="굴림" pitchFamily="50" charset="-127"/>
          <a:ea typeface="+mn-ea"/>
        </a:defRPr>
      </a:lvl4pPr>
      <a:lvl5pPr marL="1688155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맑은 고딕" panose="020B0503020000020004" pitchFamily="50" charset="-127"/>
        <a:buChar char="&gt;"/>
        <a:defRPr kumimoji="1" sz="1846">
          <a:solidFill>
            <a:schemeClr val="tx1"/>
          </a:solidFill>
          <a:latin typeface="굴림" pitchFamily="50" charset="-127"/>
          <a:ea typeface="+mn-ea"/>
        </a:defRPr>
      </a:lvl5pPr>
      <a:lvl6pPr marL="2110195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1846">
          <a:solidFill>
            <a:schemeClr val="tx1"/>
          </a:solidFill>
          <a:latin typeface="굴림" pitchFamily="50" charset="-127"/>
          <a:ea typeface="+mn-ea"/>
        </a:defRPr>
      </a:lvl6pPr>
      <a:lvl7pPr marL="2532233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1846">
          <a:solidFill>
            <a:schemeClr val="tx1"/>
          </a:solidFill>
          <a:latin typeface="굴림" pitchFamily="50" charset="-127"/>
          <a:ea typeface="+mn-ea"/>
        </a:defRPr>
      </a:lvl7pPr>
      <a:lvl8pPr marL="2954272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1846">
          <a:solidFill>
            <a:schemeClr val="tx1"/>
          </a:solidFill>
          <a:latin typeface="굴림" pitchFamily="50" charset="-127"/>
          <a:ea typeface="+mn-ea"/>
        </a:defRPr>
      </a:lvl8pPr>
      <a:lvl9pPr marL="3376311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1846">
          <a:solidFill>
            <a:schemeClr val="tx1"/>
          </a:solidFill>
          <a:latin typeface="굴림" pitchFamily="50" charset="-127"/>
          <a:ea typeface="+mn-ea"/>
        </a:defRPr>
      </a:lvl9pPr>
    </p:bodyStyle>
    <p:otherStyle>
      <a:defPPr>
        <a:defRPr lang="ko-KR"/>
      </a:defPPr>
      <a:lvl1pPr marL="0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39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78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17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55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195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33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72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11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s://svgsilh.com/ko/2196f3/tag/%EB%B2%95%EC%A0%95-1.html" TargetMode="External"/><Relationship Id="rId3" Type="http://schemas.openxmlformats.org/officeDocument/2006/relationships/image" Target="../media/image26.emf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37.png"/><Relationship Id="rId9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8764" y="189679"/>
            <a:ext cx="1771319" cy="249299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# </a:t>
            </a:r>
            <a:r>
              <a:rPr lang="ko-KR" altLang="en-US" dirty="0">
                <a:latin typeface="+mn-ea"/>
              </a:rPr>
              <a:t>지원 요청 사항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02162C4-0FE7-2D74-F78C-7860069E4CA6}"/>
              </a:ext>
            </a:extLst>
          </p:cNvPr>
          <p:cNvSpPr/>
          <p:nvPr/>
        </p:nvSpPr>
        <p:spPr>
          <a:xfrm>
            <a:off x="258765" y="1045205"/>
            <a:ext cx="2335146" cy="923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현행 정보계 구조 검토 단계</a:t>
            </a:r>
            <a:endParaRPr lang="ko-KR" altLang="en-US" sz="9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9C74920-BC9D-DB48-C3F6-D41DED8F59E9}"/>
              </a:ext>
            </a:extLst>
          </p:cNvPr>
          <p:cNvSpPr/>
          <p:nvPr/>
        </p:nvSpPr>
        <p:spPr>
          <a:xfrm>
            <a:off x="2704815" y="1045205"/>
            <a:ext cx="4050549" cy="923554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정보계 구성 결과 검토</a:t>
            </a:r>
            <a:b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정보계 구성 데이터 중 이관 또는 개선 범위 확정 지원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8833A0A-B720-BD0D-5A1A-E8167FF3553C}"/>
              </a:ext>
            </a:extLst>
          </p:cNvPr>
          <p:cNvSpPr/>
          <p:nvPr/>
        </p:nvSpPr>
        <p:spPr>
          <a:xfrm>
            <a:off x="258764" y="2113209"/>
            <a:ext cx="2335146" cy="923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개선 방안 도출 및 검토 단계</a:t>
            </a:r>
            <a:endParaRPr lang="ko-KR" altLang="en-US" sz="9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1F64448-E478-5CDB-9227-4E118A7B2F0C}"/>
              </a:ext>
            </a:extLst>
          </p:cNvPr>
          <p:cNvSpPr/>
          <p:nvPr/>
        </p:nvSpPr>
        <p:spPr>
          <a:xfrm>
            <a:off x="2704814" y="2113209"/>
            <a:ext cx="4050549" cy="923554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Pain Point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도출 결과 검토</a:t>
            </a: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벤치마킹 사례 제시</a:t>
            </a:r>
            <a:b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내부에서 고려하지 못한 </a:t>
            </a: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Pain Point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도출</a:t>
            </a:r>
            <a:b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유사 사례 벤치마킹 </a:t>
            </a: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or Lesson Learned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사례 제시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9543A4B-962D-D6CC-A5D8-ADCBAE3BC841}"/>
              </a:ext>
            </a:extLst>
          </p:cNvPr>
          <p:cNvSpPr/>
          <p:nvPr/>
        </p:nvSpPr>
        <p:spPr>
          <a:xfrm>
            <a:off x="258764" y="3181213"/>
            <a:ext cx="2335146" cy="10680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정보계 데이터 구조 설계 단계</a:t>
            </a:r>
            <a:endParaRPr lang="ko-KR" altLang="en-US" sz="9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4122AC-ED3C-C456-EC32-2F0841CB70D9}"/>
              </a:ext>
            </a:extLst>
          </p:cNvPr>
          <p:cNvSpPr/>
          <p:nvPr/>
        </p:nvSpPr>
        <p:spPr>
          <a:xfrm>
            <a:off x="2704814" y="3181213"/>
            <a:ext cx="4050549" cy="1068004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RDW, EDW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구축 방안 지원</a:t>
            </a:r>
            <a:b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소매유통 사업별</a:t>
            </a: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수퍼</a:t>
            </a: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편의점</a:t>
            </a: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홈쇼핑</a:t>
            </a: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RDW/EDW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구축 방안 제시 지원</a:t>
            </a:r>
            <a:b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온</a:t>
            </a: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오프라인 사업별 주제영역 구성 방안 제시 지원</a:t>
            </a:r>
            <a:b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조직별</a:t>
            </a: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전사 데이터 연계 구조 제시 지원</a:t>
            </a:r>
            <a:b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RDW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영역 구성 방안 제시 지원</a:t>
            </a:r>
            <a:b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효율적인 데이터 연계</a:t>
            </a: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간 </a:t>
            </a: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I/F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방안 제시 지원</a:t>
            </a:r>
            <a:endParaRPr lang="en-US" altLang="ko-KR" sz="11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88F69D8-2745-D219-FF2B-9281F3653DAF}"/>
              </a:ext>
            </a:extLst>
          </p:cNvPr>
          <p:cNvSpPr/>
          <p:nvPr/>
        </p:nvSpPr>
        <p:spPr>
          <a:xfrm>
            <a:off x="258764" y="4389179"/>
            <a:ext cx="2335146" cy="923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인프라 구성 설계 및 검토 단계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1BAA8F2-F282-87EE-9E2E-E0A55BC48C59}"/>
              </a:ext>
            </a:extLst>
          </p:cNvPr>
          <p:cNvSpPr/>
          <p:nvPr/>
        </p:nvSpPr>
        <p:spPr>
          <a:xfrm>
            <a:off x="2704814" y="4389179"/>
            <a:ext cx="4050549" cy="923554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정보계 인프라 구성 설계 및 검토</a:t>
            </a:r>
            <a:b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 기반 최적화 솔루션 도입 방안 제시 </a:t>
            </a: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PoC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수행 지원 등</a:t>
            </a:r>
            <a:b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Cost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관점의 인프라</a:t>
            </a: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솔루션</a:t>
            </a: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최적화 방안 수립 지원</a:t>
            </a:r>
            <a:b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 내 데이터 연계 흐름 구조 설계 지원 </a:t>
            </a:r>
            <a:endParaRPr lang="en-US" altLang="ko-KR" sz="11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82E37AE-AC15-4B1C-A271-DA5C396D8F3E}"/>
              </a:ext>
            </a:extLst>
          </p:cNvPr>
          <p:cNvSpPr/>
          <p:nvPr/>
        </p:nvSpPr>
        <p:spPr>
          <a:xfrm>
            <a:off x="258764" y="5457183"/>
            <a:ext cx="2335146" cy="923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정보계 개선 방안 확정 단계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94A9A92-80DD-F495-6CD4-ADA35C4E66F0}"/>
              </a:ext>
            </a:extLst>
          </p:cNvPr>
          <p:cNvSpPr/>
          <p:nvPr/>
        </p:nvSpPr>
        <p:spPr>
          <a:xfrm>
            <a:off x="2704814" y="5457183"/>
            <a:ext cx="4050549" cy="923554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정보계 인프라 구성 설계 및 검토</a:t>
            </a:r>
            <a:b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사업 추진 타당성</a:t>
            </a: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필요성 검증</a:t>
            </a:r>
            <a:b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추진 일정 계획 수립</a:t>
            </a: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투입 공수 산정 지원</a:t>
            </a:r>
            <a:b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RFI,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RFP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작성 지원</a:t>
            </a:r>
            <a:endParaRPr lang="en-US" altLang="ko-KR" sz="11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D277526-E25A-986B-DEA5-CAF74E85C361}"/>
              </a:ext>
            </a:extLst>
          </p:cNvPr>
          <p:cNvSpPr/>
          <p:nvPr/>
        </p:nvSpPr>
        <p:spPr>
          <a:xfrm>
            <a:off x="6866268" y="1045205"/>
            <a:ext cx="2780967" cy="923554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말 </a:t>
            </a: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7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초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160D486-BE34-6033-2809-C8984C42F101}"/>
              </a:ext>
            </a:extLst>
          </p:cNvPr>
          <p:cNvSpPr/>
          <p:nvPr/>
        </p:nvSpPr>
        <p:spPr>
          <a:xfrm>
            <a:off x="6866268" y="2113209"/>
            <a:ext cx="2780967" cy="923554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말 </a:t>
            </a: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 8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초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BDABE9C-372F-65B1-16E0-C3F13AAC04B9}"/>
              </a:ext>
            </a:extLst>
          </p:cNvPr>
          <p:cNvSpPr/>
          <p:nvPr/>
        </p:nvSpPr>
        <p:spPr>
          <a:xfrm>
            <a:off x="6866268" y="3181213"/>
            <a:ext cx="2780967" cy="1068004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중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8ABAEC8-2BE6-F1B8-D5B3-5B1F306BD849}"/>
              </a:ext>
            </a:extLst>
          </p:cNvPr>
          <p:cNvSpPr/>
          <p:nvPr/>
        </p:nvSpPr>
        <p:spPr>
          <a:xfrm>
            <a:off x="6866267" y="4389179"/>
            <a:ext cx="2780967" cy="923554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말 </a:t>
            </a: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9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초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EB221B0-734E-23E6-4ADF-2E9E3DC7038B}"/>
              </a:ext>
            </a:extLst>
          </p:cNvPr>
          <p:cNvSpPr/>
          <p:nvPr/>
        </p:nvSpPr>
        <p:spPr>
          <a:xfrm>
            <a:off x="6866267" y="5457183"/>
            <a:ext cx="2780967" cy="923554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내 일정</a:t>
            </a: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투자비용 확정</a:t>
            </a:r>
            <a:b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~11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RFI, RFP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작성 완료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FFFF6AB-739A-E22D-D7BC-E7912D6EBBB2}"/>
              </a:ext>
            </a:extLst>
          </p:cNvPr>
          <p:cNvSpPr/>
          <p:nvPr/>
        </p:nvSpPr>
        <p:spPr>
          <a:xfrm>
            <a:off x="258764" y="617224"/>
            <a:ext cx="2335146" cy="3557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단계</a:t>
            </a:r>
            <a:endParaRPr lang="en-US" altLang="ko-KR" sz="14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F199B49-AED1-E5B3-EFFD-5A3CEE752C19}"/>
              </a:ext>
            </a:extLst>
          </p:cNvPr>
          <p:cNvSpPr/>
          <p:nvPr/>
        </p:nvSpPr>
        <p:spPr>
          <a:xfrm>
            <a:off x="2704813" y="617224"/>
            <a:ext cx="4050549" cy="3557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4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지원 필요 내용</a:t>
            </a:r>
            <a:endParaRPr lang="en-US" altLang="ko-KR" sz="14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76D199E-3863-2760-0F38-973B7C3CC31D}"/>
              </a:ext>
            </a:extLst>
          </p:cNvPr>
          <p:cNvSpPr/>
          <p:nvPr/>
        </p:nvSpPr>
        <p:spPr>
          <a:xfrm>
            <a:off x="6866265" y="619819"/>
            <a:ext cx="2780967" cy="3557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4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지원 필요 일정</a:t>
            </a:r>
            <a:endParaRPr lang="en-US" altLang="ko-KR" sz="14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4188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1C2F8616-1D46-469F-3B3E-C00538FEF65E}"/>
              </a:ext>
            </a:extLst>
          </p:cNvPr>
          <p:cNvSpPr txBox="1"/>
          <p:nvPr/>
        </p:nvSpPr>
        <p:spPr>
          <a:xfrm>
            <a:off x="432364" y="3907497"/>
            <a:ext cx="6099495" cy="24392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Aft>
                <a:spcPts val="300"/>
              </a:spcAft>
            </a:pPr>
            <a:endParaRPr lang="en-US" altLang="ko-KR" sz="12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97B31E-A882-F1D7-B987-E060B70985D5}"/>
              </a:ext>
            </a:extLst>
          </p:cNvPr>
          <p:cNvSpPr txBox="1"/>
          <p:nvPr/>
        </p:nvSpPr>
        <p:spPr>
          <a:xfrm>
            <a:off x="476325" y="3942840"/>
            <a:ext cx="1775378" cy="5156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Aft>
                <a:spcPts val="300"/>
              </a:spcAft>
            </a:pPr>
            <a:endParaRPr lang="en-US" altLang="ko-KR" sz="12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0A403F2-ACF4-B9F0-851C-3576B6C29414}"/>
              </a:ext>
            </a:extLst>
          </p:cNvPr>
          <p:cNvSpPr txBox="1"/>
          <p:nvPr/>
        </p:nvSpPr>
        <p:spPr>
          <a:xfrm>
            <a:off x="3020308" y="1933881"/>
            <a:ext cx="6531678" cy="18081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Aft>
                <a:spcPts val="300"/>
              </a:spcAft>
            </a:pPr>
            <a:endParaRPr lang="en-US" altLang="ko-KR" sz="12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89B918-9B75-60A7-3909-FBD24B63B657}"/>
              </a:ext>
            </a:extLst>
          </p:cNvPr>
          <p:cNvSpPr txBox="1"/>
          <p:nvPr/>
        </p:nvSpPr>
        <p:spPr>
          <a:xfrm>
            <a:off x="394084" y="908514"/>
            <a:ext cx="92086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GS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리테일 전사 실적 분석부터 팀 단위 실적 분석까지 체계적인 데이터 연계 구조를 설계하여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사용자들이 일관성 있고 통일된 데이터를 획득하고 비즈니스에 활용 할 수 있는 정보계 데이터 아키텍처를 설계함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1CAA4E-94B3-7714-F24B-67D201DCC5AB}"/>
              </a:ext>
            </a:extLst>
          </p:cNvPr>
          <p:cNvSpPr/>
          <p:nvPr/>
        </p:nvSpPr>
        <p:spPr>
          <a:xfrm>
            <a:off x="392495" y="1704766"/>
            <a:ext cx="9266236" cy="474150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id="{1E700831-5AF5-01DF-C427-E9CAF87B57B9}"/>
              </a:ext>
            </a:extLst>
          </p:cNvPr>
          <p:cNvSpPr/>
          <p:nvPr/>
        </p:nvSpPr>
        <p:spPr>
          <a:xfrm>
            <a:off x="390209" y="1403713"/>
            <a:ext cx="9266236" cy="40207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6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STEP3. </a:t>
            </a:r>
            <a:r>
              <a:rPr lang="ko-KR" altLang="en-US" sz="16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정보분석 데이터 영역 및 연계 구조 수립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A5EC98-2831-6CC0-B492-9F563869B2AB}"/>
              </a:ext>
            </a:extLst>
          </p:cNvPr>
          <p:cNvSpPr txBox="1"/>
          <p:nvPr/>
        </p:nvSpPr>
        <p:spPr>
          <a:xfrm>
            <a:off x="384559" y="635482"/>
            <a:ext cx="90737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4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4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정보계 데이터 아키텍처 설계</a:t>
            </a:r>
            <a:endParaRPr lang="en-US" altLang="ko-KR" sz="14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래픽 6" descr="데이터베이스 윤곽선">
            <a:extLst>
              <a:ext uri="{FF2B5EF4-FFF2-40B4-BE49-F238E27FC236}">
                <a16:creationId xmlns:a16="http://schemas.microsoft.com/office/drawing/2014/main" id="{6EC965DB-9C02-6526-30A7-5CD14853B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3568" y="2122004"/>
            <a:ext cx="649238" cy="6492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6092FA1-8543-F1F9-545C-E19C7A40C809}"/>
              </a:ext>
            </a:extLst>
          </p:cNvPr>
          <p:cNvSpPr txBox="1"/>
          <p:nvPr/>
        </p:nvSpPr>
        <p:spPr>
          <a:xfrm>
            <a:off x="4320473" y="1954348"/>
            <a:ext cx="22130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[ GS</a:t>
            </a:r>
            <a:r>
              <a:rPr lang="ko-KR" altLang="en-US" dirty="0"/>
              <a:t>리테일 전사 통합 실적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21" name="그래픽 20" descr="데이터베이스 윤곽선">
            <a:extLst>
              <a:ext uri="{FF2B5EF4-FFF2-40B4-BE49-F238E27FC236}">
                <a16:creationId xmlns:a16="http://schemas.microsoft.com/office/drawing/2014/main" id="{31E7CED9-A84D-34AC-A692-C01DAD71EC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41360" y="3094791"/>
            <a:ext cx="373744" cy="373744"/>
          </a:xfrm>
          <a:prstGeom prst="rect">
            <a:avLst/>
          </a:prstGeom>
        </p:spPr>
      </p:pic>
      <p:pic>
        <p:nvPicPr>
          <p:cNvPr id="22" name="그래픽 21" descr="데이터베이스 윤곽선">
            <a:extLst>
              <a:ext uri="{FF2B5EF4-FFF2-40B4-BE49-F238E27FC236}">
                <a16:creationId xmlns:a16="http://schemas.microsoft.com/office/drawing/2014/main" id="{D8CB80A1-A9BE-E5FA-FB39-743C7A3E40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3376" y="3094791"/>
            <a:ext cx="373744" cy="373744"/>
          </a:xfrm>
          <a:prstGeom prst="rect">
            <a:avLst/>
          </a:prstGeom>
        </p:spPr>
      </p:pic>
      <p:pic>
        <p:nvPicPr>
          <p:cNvPr id="24" name="그래픽 23" descr="데이터베이스 윤곽선">
            <a:extLst>
              <a:ext uri="{FF2B5EF4-FFF2-40B4-BE49-F238E27FC236}">
                <a16:creationId xmlns:a16="http://schemas.microsoft.com/office/drawing/2014/main" id="{118DE4A5-65ED-9276-377F-5BD186B8C3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5392" y="3094791"/>
            <a:ext cx="373744" cy="373744"/>
          </a:xfrm>
          <a:prstGeom prst="rect">
            <a:avLst/>
          </a:prstGeom>
        </p:spPr>
      </p:pic>
      <p:pic>
        <p:nvPicPr>
          <p:cNvPr id="25" name="그래픽 24" descr="데이터베이스 윤곽선">
            <a:extLst>
              <a:ext uri="{FF2B5EF4-FFF2-40B4-BE49-F238E27FC236}">
                <a16:creationId xmlns:a16="http://schemas.microsoft.com/office/drawing/2014/main" id="{4AC97137-C6C3-F000-DCDF-F6E38411B9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0993" y="3094791"/>
            <a:ext cx="373744" cy="373744"/>
          </a:xfrm>
          <a:prstGeom prst="rect">
            <a:avLst/>
          </a:prstGeom>
        </p:spPr>
      </p:pic>
      <p:pic>
        <p:nvPicPr>
          <p:cNvPr id="28" name="그래픽 27" descr="데이터베이스 윤곽선">
            <a:extLst>
              <a:ext uri="{FF2B5EF4-FFF2-40B4-BE49-F238E27FC236}">
                <a16:creationId xmlns:a16="http://schemas.microsoft.com/office/drawing/2014/main" id="{1D9B4604-7459-2D5B-21A7-E532D94C75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34663" y="3094791"/>
            <a:ext cx="373744" cy="37374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94A91A-B759-360D-1F92-7C93F13B1883}"/>
              </a:ext>
            </a:extLst>
          </p:cNvPr>
          <p:cNvSpPr txBox="1"/>
          <p:nvPr/>
        </p:nvSpPr>
        <p:spPr>
          <a:xfrm>
            <a:off x="3165039" y="3436422"/>
            <a:ext cx="4736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편의점</a:t>
            </a:r>
            <a:endParaRPr lang="en-US" altLang="ko-KR" sz="8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B1771D-CE19-7224-4D21-532EC9B7FBA0}"/>
              </a:ext>
            </a:extLst>
          </p:cNvPr>
          <p:cNvSpPr txBox="1"/>
          <p:nvPr/>
        </p:nvSpPr>
        <p:spPr>
          <a:xfrm>
            <a:off x="3767299" y="3436422"/>
            <a:ext cx="4736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수퍼</a:t>
            </a:r>
            <a:endParaRPr lang="en-US" altLang="ko-KR" sz="8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3CAD47-E6E9-37AE-53F9-43B09540EBA5}"/>
              </a:ext>
            </a:extLst>
          </p:cNvPr>
          <p:cNvSpPr txBox="1"/>
          <p:nvPr/>
        </p:nvSpPr>
        <p:spPr>
          <a:xfrm>
            <a:off x="4249724" y="3436422"/>
            <a:ext cx="74126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프레시몰</a:t>
            </a:r>
            <a:endParaRPr lang="en-US" altLang="ko-KR" sz="8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EE653D-926E-7B02-D23A-115212497EA8}"/>
              </a:ext>
            </a:extLst>
          </p:cNvPr>
          <p:cNvSpPr txBox="1"/>
          <p:nvPr/>
        </p:nvSpPr>
        <p:spPr>
          <a:xfrm>
            <a:off x="4807231" y="3436422"/>
            <a:ext cx="74126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800" spc="-12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퀵커머스</a:t>
            </a:r>
            <a:endParaRPr lang="en-US" altLang="ko-KR" sz="8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4B06D3-3040-F003-B972-80819E99D5A6}"/>
              </a:ext>
            </a:extLst>
          </p:cNvPr>
          <p:cNvSpPr txBox="1"/>
          <p:nvPr/>
        </p:nvSpPr>
        <p:spPr>
          <a:xfrm>
            <a:off x="5734807" y="3436422"/>
            <a:ext cx="74126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방송</a:t>
            </a:r>
            <a:endParaRPr lang="en-US" altLang="ko-KR" sz="8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49" name="그래픽 48" descr="데이터베이스 윤곽선">
            <a:extLst>
              <a:ext uri="{FF2B5EF4-FFF2-40B4-BE49-F238E27FC236}">
                <a16:creationId xmlns:a16="http://schemas.microsoft.com/office/drawing/2014/main" id="{D3F33463-AB44-0736-4359-622B29EFE4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7568" y="3090772"/>
            <a:ext cx="373744" cy="37374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7640E8F-4377-0B3F-6B03-0BA1926CF245}"/>
              </a:ext>
            </a:extLst>
          </p:cNvPr>
          <p:cNvSpPr txBox="1"/>
          <p:nvPr/>
        </p:nvSpPr>
        <p:spPr>
          <a:xfrm>
            <a:off x="6305297" y="3436422"/>
            <a:ext cx="74126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모바일</a:t>
            </a:r>
            <a:endParaRPr lang="en-US" altLang="ko-KR" sz="8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61F1BB-0FA7-D471-FE67-EE53E85D028C}"/>
              </a:ext>
            </a:extLst>
          </p:cNvPr>
          <p:cNvSpPr txBox="1"/>
          <p:nvPr/>
        </p:nvSpPr>
        <p:spPr>
          <a:xfrm>
            <a:off x="3123969" y="3012582"/>
            <a:ext cx="2337519" cy="6492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Aft>
                <a:spcPts val="300"/>
              </a:spcAft>
            </a:pPr>
            <a:endParaRPr lang="en-US" altLang="ko-KR" sz="12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E7B3A7-B6B5-E187-BB78-90213C976820}"/>
              </a:ext>
            </a:extLst>
          </p:cNvPr>
          <p:cNvSpPr txBox="1"/>
          <p:nvPr/>
        </p:nvSpPr>
        <p:spPr>
          <a:xfrm>
            <a:off x="5783657" y="3002628"/>
            <a:ext cx="1331662" cy="6492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Aft>
                <a:spcPts val="300"/>
              </a:spcAft>
            </a:pPr>
            <a:endParaRPr lang="en-US" altLang="ko-KR" sz="12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594AC3C1-933A-A652-76D2-91944D29B24B}"/>
              </a:ext>
            </a:extLst>
          </p:cNvPr>
          <p:cNvCxnSpPr>
            <a:cxnSpLocks/>
            <a:stCxn id="54" idx="0"/>
            <a:endCxn id="7" idx="1"/>
          </p:cNvCxnSpPr>
          <p:nvPr/>
        </p:nvCxnSpPr>
        <p:spPr bwMode="auto">
          <a:xfrm rot="5400000" flipH="1" flipV="1">
            <a:off x="4410169" y="2329184"/>
            <a:ext cx="565959" cy="800839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C7A8B37A-66F2-4E46-0430-2AB6FF742360}"/>
              </a:ext>
            </a:extLst>
          </p:cNvPr>
          <p:cNvCxnSpPr>
            <a:cxnSpLocks/>
            <a:stCxn id="55" idx="0"/>
            <a:endCxn id="7" idx="3"/>
          </p:cNvCxnSpPr>
          <p:nvPr/>
        </p:nvCxnSpPr>
        <p:spPr bwMode="auto">
          <a:xfrm rot="16200000" flipV="1">
            <a:off x="5818145" y="2371285"/>
            <a:ext cx="556005" cy="706682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957086C-A63F-375F-CC3B-25B58C82C600}"/>
              </a:ext>
            </a:extLst>
          </p:cNvPr>
          <p:cNvSpPr txBox="1"/>
          <p:nvPr/>
        </p:nvSpPr>
        <p:spPr>
          <a:xfrm>
            <a:off x="3231189" y="2863963"/>
            <a:ext cx="509572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PBU</a:t>
            </a:r>
            <a:endParaRPr lang="ko-KR" altLang="en-US" sz="10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8AE2A8-D527-0D34-286A-663150B938ED}"/>
              </a:ext>
            </a:extLst>
          </p:cNvPr>
          <p:cNvSpPr txBox="1"/>
          <p:nvPr/>
        </p:nvSpPr>
        <p:spPr>
          <a:xfrm>
            <a:off x="6500665" y="2863963"/>
            <a:ext cx="509572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HSBU</a:t>
            </a:r>
            <a:endParaRPr lang="ko-KR" altLang="en-US" sz="10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2811C9-A0B9-80A9-F9DD-45A1970B4A4E}"/>
              </a:ext>
            </a:extLst>
          </p:cNvPr>
          <p:cNvSpPr txBox="1"/>
          <p:nvPr/>
        </p:nvSpPr>
        <p:spPr>
          <a:xfrm>
            <a:off x="4370311" y="2719282"/>
            <a:ext cx="197265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BU</a:t>
            </a:r>
            <a:r>
              <a:rPr lang="ko-KR" altLang="en-US" dirty="0"/>
              <a:t>별 사업부별 요약 실적</a:t>
            </a:r>
          </a:p>
        </p:txBody>
      </p:sp>
      <p:pic>
        <p:nvPicPr>
          <p:cNvPr id="90" name="그래픽 89" descr="데이터베이스 윤곽선">
            <a:extLst>
              <a:ext uri="{FF2B5EF4-FFF2-40B4-BE49-F238E27FC236}">
                <a16:creationId xmlns:a16="http://schemas.microsoft.com/office/drawing/2014/main" id="{003CE9B8-99DB-045A-CB2C-9059EA23D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9760" y="4204658"/>
            <a:ext cx="649238" cy="587816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DE900B66-181C-A15F-BC43-3A98124398E3}"/>
              </a:ext>
            </a:extLst>
          </p:cNvPr>
          <p:cNvSpPr txBox="1"/>
          <p:nvPr/>
        </p:nvSpPr>
        <p:spPr>
          <a:xfrm>
            <a:off x="4248503" y="3939454"/>
            <a:ext cx="10538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[ PBU</a:t>
            </a:r>
            <a:r>
              <a:rPr lang="ko-KR" altLang="en-US" dirty="0"/>
              <a:t> 통합 실적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096E10AE-AED0-18AD-EDD0-6C908739A8BC}"/>
              </a:ext>
            </a:extLst>
          </p:cNvPr>
          <p:cNvGrpSpPr/>
          <p:nvPr/>
        </p:nvGrpSpPr>
        <p:grpSpPr>
          <a:xfrm>
            <a:off x="958462" y="4929290"/>
            <a:ext cx="578692" cy="544342"/>
            <a:chOff x="1634530" y="5107968"/>
            <a:chExt cx="578692" cy="715333"/>
          </a:xfrm>
        </p:grpSpPr>
        <p:pic>
          <p:nvPicPr>
            <p:cNvPr id="92" name="그래픽 91" descr="데이터베이스 윤곽선">
              <a:extLst>
                <a:ext uri="{FF2B5EF4-FFF2-40B4-BE49-F238E27FC236}">
                  <a16:creationId xmlns:a16="http://schemas.microsoft.com/office/drawing/2014/main" id="{6F6EFCE8-9C86-1793-7DE6-F1EA96DB7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34530" y="5107968"/>
              <a:ext cx="578692" cy="578692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C5DFCF5-CFB5-CA2D-C412-2923C36360E8}"/>
                </a:ext>
              </a:extLst>
            </p:cNvPr>
            <p:cNvSpPr txBox="1"/>
            <p:nvPr/>
          </p:nvSpPr>
          <p:spPr>
            <a:xfrm>
              <a:off x="1675237" y="5607857"/>
              <a:ext cx="4736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ko-KR" altLang="en-US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편의점</a:t>
              </a:r>
              <a:endParaRPr lang="en-US" altLang="ko-KR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575D7014-C5F3-05E8-EB0D-F1217B6D9CA6}"/>
              </a:ext>
            </a:extLst>
          </p:cNvPr>
          <p:cNvGrpSpPr/>
          <p:nvPr/>
        </p:nvGrpSpPr>
        <p:grpSpPr>
          <a:xfrm>
            <a:off x="2455796" y="4928127"/>
            <a:ext cx="578692" cy="544342"/>
            <a:chOff x="2226546" y="5107968"/>
            <a:chExt cx="578692" cy="715333"/>
          </a:xfrm>
        </p:grpSpPr>
        <p:pic>
          <p:nvPicPr>
            <p:cNvPr id="93" name="그래픽 92" descr="데이터베이스 윤곽선">
              <a:extLst>
                <a:ext uri="{FF2B5EF4-FFF2-40B4-BE49-F238E27FC236}">
                  <a16:creationId xmlns:a16="http://schemas.microsoft.com/office/drawing/2014/main" id="{8DD0175B-6AAC-74C0-BAE9-D8930EEB5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26546" y="5107968"/>
              <a:ext cx="578692" cy="578692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5CC9C85-AE41-E1CA-67CD-54E0747DF89A}"/>
                </a:ext>
              </a:extLst>
            </p:cNvPr>
            <p:cNvSpPr txBox="1"/>
            <p:nvPr/>
          </p:nvSpPr>
          <p:spPr>
            <a:xfrm>
              <a:off x="2259913" y="5607857"/>
              <a:ext cx="4736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ko-KR" altLang="en-US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수퍼</a:t>
              </a:r>
              <a:endParaRPr lang="en-US" altLang="ko-KR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B44A5B5B-5124-5C15-B2D6-4E2FFC3F0DEA}"/>
              </a:ext>
            </a:extLst>
          </p:cNvPr>
          <p:cNvGrpSpPr/>
          <p:nvPr/>
        </p:nvGrpSpPr>
        <p:grpSpPr>
          <a:xfrm>
            <a:off x="3935550" y="4912131"/>
            <a:ext cx="741269" cy="544342"/>
            <a:chOff x="2724754" y="5107968"/>
            <a:chExt cx="741269" cy="715333"/>
          </a:xfrm>
        </p:grpSpPr>
        <p:pic>
          <p:nvPicPr>
            <p:cNvPr id="94" name="그래픽 93" descr="데이터베이스 윤곽선">
              <a:extLst>
                <a:ext uri="{FF2B5EF4-FFF2-40B4-BE49-F238E27FC236}">
                  <a16:creationId xmlns:a16="http://schemas.microsoft.com/office/drawing/2014/main" id="{654F13DF-6D43-53EC-6040-33895BA30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18562" y="5107968"/>
              <a:ext cx="578692" cy="578692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6851F52-2DB1-B166-2004-4E0B14F35CC6}"/>
                </a:ext>
              </a:extLst>
            </p:cNvPr>
            <p:cNvSpPr txBox="1"/>
            <p:nvPr/>
          </p:nvSpPr>
          <p:spPr>
            <a:xfrm>
              <a:off x="2724754" y="5607857"/>
              <a:ext cx="7412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ko-KR" altLang="en-US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프레시몰</a:t>
              </a:r>
              <a:endParaRPr lang="en-US" altLang="ko-KR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05BCCFC0-3291-F7C8-03B8-A29BA1D8BE48}"/>
              </a:ext>
            </a:extLst>
          </p:cNvPr>
          <p:cNvGrpSpPr/>
          <p:nvPr/>
        </p:nvGrpSpPr>
        <p:grpSpPr>
          <a:xfrm>
            <a:off x="5419615" y="4917703"/>
            <a:ext cx="741269" cy="544342"/>
            <a:chOff x="3299845" y="5107968"/>
            <a:chExt cx="741269" cy="715333"/>
          </a:xfrm>
        </p:grpSpPr>
        <p:pic>
          <p:nvPicPr>
            <p:cNvPr id="95" name="그래픽 94" descr="데이터베이스 윤곽선">
              <a:extLst>
                <a:ext uri="{FF2B5EF4-FFF2-40B4-BE49-F238E27FC236}">
                  <a16:creationId xmlns:a16="http://schemas.microsoft.com/office/drawing/2014/main" id="{8DA76D4A-4FA3-9996-CE2B-BBE302A42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163" y="5107968"/>
              <a:ext cx="578692" cy="578692"/>
            </a:xfrm>
            <a:prstGeom prst="rect">
              <a:avLst/>
            </a:prstGeom>
          </p:spPr>
        </p:pic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0968B77-AF48-E278-B508-EBF0FC804D41}"/>
                </a:ext>
              </a:extLst>
            </p:cNvPr>
            <p:cNvSpPr txBox="1"/>
            <p:nvPr/>
          </p:nvSpPr>
          <p:spPr>
            <a:xfrm>
              <a:off x="3299845" y="5607857"/>
              <a:ext cx="7412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ko-KR" altLang="en-US" sz="800" spc="-12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퀵커머스</a:t>
              </a:r>
              <a:endParaRPr lang="en-US" altLang="ko-KR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37251B05-66A0-54EB-A534-78915B18E223}"/>
              </a:ext>
            </a:extLst>
          </p:cNvPr>
          <p:cNvGrpSpPr/>
          <p:nvPr/>
        </p:nvGrpSpPr>
        <p:grpSpPr>
          <a:xfrm>
            <a:off x="285261" y="5689509"/>
            <a:ext cx="1841680" cy="573602"/>
            <a:chOff x="394084" y="5732176"/>
            <a:chExt cx="1841680" cy="573602"/>
          </a:xfrm>
        </p:grpSpPr>
        <p:pic>
          <p:nvPicPr>
            <p:cNvPr id="151" name="그래픽 150" descr="데이터베이스 윤곽선">
              <a:extLst>
                <a:ext uri="{FF2B5EF4-FFF2-40B4-BE49-F238E27FC236}">
                  <a16:creationId xmlns:a16="http://schemas.microsoft.com/office/drawing/2014/main" id="{26BA0852-25A8-535B-48CB-8809BD9A3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5147" y="5732176"/>
              <a:ext cx="373744" cy="373744"/>
            </a:xfrm>
            <a:prstGeom prst="rect">
              <a:avLst/>
            </a:prstGeom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A2D87BC-3E7C-CB25-2710-CFC9C765859A}"/>
                </a:ext>
              </a:extLst>
            </p:cNvPr>
            <p:cNvSpPr txBox="1"/>
            <p:nvPr/>
          </p:nvSpPr>
          <p:spPr>
            <a:xfrm>
              <a:off x="394084" y="6077826"/>
              <a:ext cx="7412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ko-KR" altLang="en-US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매출분석</a:t>
              </a:r>
              <a:endParaRPr lang="en-US" altLang="ko-KR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endParaRPr>
            </a:p>
          </p:txBody>
        </p:sp>
        <p:pic>
          <p:nvPicPr>
            <p:cNvPr id="157" name="그래픽 156" descr="데이터베이스 윤곽선">
              <a:extLst>
                <a:ext uri="{FF2B5EF4-FFF2-40B4-BE49-F238E27FC236}">
                  <a16:creationId xmlns:a16="http://schemas.microsoft.com/office/drawing/2014/main" id="{EA51114A-881F-8657-DEAD-77CBCD26E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5781" y="5735249"/>
              <a:ext cx="373744" cy="373744"/>
            </a:xfrm>
            <a:prstGeom prst="rect">
              <a:avLst/>
            </a:prstGeom>
          </p:spPr>
        </p:pic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27037DD-DD33-68BB-AC16-0CA768E4B534}"/>
                </a:ext>
              </a:extLst>
            </p:cNvPr>
            <p:cNvSpPr txBox="1"/>
            <p:nvPr/>
          </p:nvSpPr>
          <p:spPr>
            <a:xfrm>
              <a:off x="764718" y="6080899"/>
              <a:ext cx="7412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ko-KR" altLang="en-US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고객분석</a:t>
              </a:r>
              <a:endParaRPr lang="en-US" altLang="ko-KR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endParaRPr>
            </a:p>
          </p:txBody>
        </p:sp>
        <p:pic>
          <p:nvPicPr>
            <p:cNvPr id="159" name="그래픽 158" descr="데이터베이스 윤곽선">
              <a:extLst>
                <a:ext uri="{FF2B5EF4-FFF2-40B4-BE49-F238E27FC236}">
                  <a16:creationId xmlns:a16="http://schemas.microsoft.com/office/drawing/2014/main" id="{EF10158B-58FE-BB9C-454B-A0D56AEF5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22112" y="5738328"/>
              <a:ext cx="373744" cy="373744"/>
            </a:xfrm>
            <a:prstGeom prst="rect">
              <a:avLst/>
            </a:prstGeom>
          </p:spPr>
        </p:pic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C5F46432-89C4-2488-FF64-EDEB93394BD5}"/>
                </a:ext>
              </a:extLst>
            </p:cNvPr>
            <p:cNvSpPr txBox="1"/>
            <p:nvPr/>
          </p:nvSpPr>
          <p:spPr>
            <a:xfrm>
              <a:off x="1131049" y="6083978"/>
              <a:ext cx="7412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ko-KR" altLang="en-US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상품분석</a:t>
              </a:r>
              <a:endParaRPr lang="en-US" altLang="ko-KR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endParaRPr>
            </a:p>
          </p:txBody>
        </p:sp>
        <p:pic>
          <p:nvPicPr>
            <p:cNvPr id="161" name="그래픽 160" descr="데이터베이스 윤곽선">
              <a:extLst>
                <a:ext uri="{FF2B5EF4-FFF2-40B4-BE49-F238E27FC236}">
                  <a16:creationId xmlns:a16="http://schemas.microsoft.com/office/drawing/2014/main" id="{AF154753-24C9-B0B1-91F2-DF8536DD6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85558" y="5735892"/>
              <a:ext cx="373744" cy="373744"/>
            </a:xfrm>
            <a:prstGeom prst="rect">
              <a:avLst/>
            </a:prstGeom>
          </p:spPr>
        </p:pic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6387BAF-72CD-7CBF-FACF-8FF9A1443E3B}"/>
                </a:ext>
              </a:extLst>
            </p:cNvPr>
            <p:cNvSpPr txBox="1"/>
            <p:nvPr/>
          </p:nvSpPr>
          <p:spPr>
            <a:xfrm>
              <a:off x="1494495" y="6090334"/>
              <a:ext cx="7412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ko-KR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. . .</a:t>
              </a:r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5B0546E8-1B6C-15CA-7841-D0EF74B7CC04}"/>
              </a:ext>
            </a:extLst>
          </p:cNvPr>
          <p:cNvGrpSpPr/>
          <p:nvPr/>
        </p:nvGrpSpPr>
        <p:grpSpPr>
          <a:xfrm>
            <a:off x="1816618" y="5674777"/>
            <a:ext cx="1841680" cy="567246"/>
            <a:chOff x="394084" y="5732176"/>
            <a:chExt cx="1841680" cy="567246"/>
          </a:xfrm>
        </p:grpSpPr>
        <p:pic>
          <p:nvPicPr>
            <p:cNvPr id="165" name="그래픽 164" descr="데이터베이스 윤곽선">
              <a:extLst>
                <a:ext uri="{FF2B5EF4-FFF2-40B4-BE49-F238E27FC236}">
                  <a16:creationId xmlns:a16="http://schemas.microsoft.com/office/drawing/2014/main" id="{25BCA6AA-3578-03D8-6C23-8CC65DC14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5147" y="5732176"/>
              <a:ext cx="373744" cy="373744"/>
            </a:xfrm>
            <a:prstGeom prst="rect">
              <a:avLst/>
            </a:prstGeom>
          </p:spPr>
        </p:pic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AF492B3-B047-B1E2-9352-6C20E1865619}"/>
                </a:ext>
              </a:extLst>
            </p:cNvPr>
            <p:cNvSpPr txBox="1"/>
            <p:nvPr/>
          </p:nvSpPr>
          <p:spPr>
            <a:xfrm>
              <a:off x="394084" y="6077826"/>
              <a:ext cx="7412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ko-KR" altLang="en-US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매출분석</a:t>
              </a:r>
              <a:endParaRPr lang="en-US" altLang="ko-KR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endParaRPr>
            </a:p>
          </p:txBody>
        </p:sp>
        <p:pic>
          <p:nvPicPr>
            <p:cNvPr id="167" name="그래픽 166" descr="데이터베이스 윤곽선">
              <a:extLst>
                <a:ext uri="{FF2B5EF4-FFF2-40B4-BE49-F238E27FC236}">
                  <a16:creationId xmlns:a16="http://schemas.microsoft.com/office/drawing/2014/main" id="{B693F0E4-2000-F807-46A4-B5DBEFBD3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5781" y="5735249"/>
              <a:ext cx="373744" cy="373744"/>
            </a:xfrm>
            <a:prstGeom prst="rect">
              <a:avLst/>
            </a:prstGeom>
          </p:spPr>
        </p:pic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5CE5D6A-7168-05CB-4606-E97D508AE589}"/>
                </a:ext>
              </a:extLst>
            </p:cNvPr>
            <p:cNvSpPr txBox="1"/>
            <p:nvPr/>
          </p:nvSpPr>
          <p:spPr>
            <a:xfrm>
              <a:off x="764718" y="6080899"/>
              <a:ext cx="7412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ko-KR" altLang="en-US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고객분석</a:t>
              </a:r>
              <a:endParaRPr lang="en-US" altLang="ko-KR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endParaRPr>
            </a:p>
          </p:txBody>
        </p:sp>
        <p:pic>
          <p:nvPicPr>
            <p:cNvPr id="169" name="그래픽 168" descr="데이터베이스 윤곽선">
              <a:extLst>
                <a:ext uri="{FF2B5EF4-FFF2-40B4-BE49-F238E27FC236}">
                  <a16:creationId xmlns:a16="http://schemas.microsoft.com/office/drawing/2014/main" id="{DE4AE702-449F-A644-4B83-E9C876322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22112" y="5738328"/>
              <a:ext cx="373744" cy="373744"/>
            </a:xfrm>
            <a:prstGeom prst="rect">
              <a:avLst/>
            </a:prstGeom>
          </p:spPr>
        </p:pic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5723B2D-E1FA-D5E2-799C-375F07735616}"/>
                </a:ext>
              </a:extLst>
            </p:cNvPr>
            <p:cNvSpPr txBox="1"/>
            <p:nvPr/>
          </p:nvSpPr>
          <p:spPr>
            <a:xfrm>
              <a:off x="1131049" y="6083978"/>
              <a:ext cx="7412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ko-KR" altLang="en-US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상품분석</a:t>
              </a:r>
              <a:endParaRPr lang="en-US" altLang="ko-KR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endParaRPr>
            </a:p>
          </p:txBody>
        </p:sp>
        <p:pic>
          <p:nvPicPr>
            <p:cNvPr id="171" name="그래픽 170" descr="데이터베이스 윤곽선">
              <a:extLst>
                <a:ext uri="{FF2B5EF4-FFF2-40B4-BE49-F238E27FC236}">
                  <a16:creationId xmlns:a16="http://schemas.microsoft.com/office/drawing/2014/main" id="{93D05FF2-60D0-3563-D5F3-5CA31CC4B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85558" y="5744684"/>
              <a:ext cx="373744" cy="373744"/>
            </a:xfrm>
            <a:prstGeom prst="rect">
              <a:avLst/>
            </a:prstGeom>
          </p:spPr>
        </p:pic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E88BE566-4C1E-0B05-D576-7EBA9B0B4270}"/>
                </a:ext>
              </a:extLst>
            </p:cNvPr>
            <p:cNvSpPr txBox="1"/>
            <p:nvPr/>
          </p:nvSpPr>
          <p:spPr>
            <a:xfrm>
              <a:off x="1494495" y="6081542"/>
              <a:ext cx="7412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ko-KR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. . .</a:t>
              </a:r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C6671A9F-3F28-2B59-45BD-CF538E4BA365}"/>
              </a:ext>
            </a:extLst>
          </p:cNvPr>
          <p:cNvGrpSpPr/>
          <p:nvPr/>
        </p:nvGrpSpPr>
        <p:grpSpPr>
          <a:xfrm>
            <a:off x="3378859" y="5668625"/>
            <a:ext cx="1841680" cy="567246"/>
            <a:chOff x="394084" y="5732176"/>
            <a:chExt cx="1841680" cy="567246"/>
          </a:xfrm>
        </p:grpSpPr>
        <p:pic>
          <p:nvPicPr>
            <p:cNvPr id="174" name="그래픽 173" descr="데이터베이스 윤곽선">
              <a:extLst>
                <a:ext uri="{FF2B5EF4-FFF2-40B4-BE49-F238E27FC236}">
                  <a16:creationId xmlns:a16="http://schemas.microsoft.com/office/drawing/2014/main" id="{CF005D0F-F0B5-D10A-EBCD-760DF414E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5147" y="5732176"/>
              <a:ext cx="373744" cy="373744"/>
            </a:xfrm>
            <a:prstGeom prst="rect">
              <a:avLst/>
            </a:prstGeom>
          </p:spPr>
        </p:pic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28AC2715-A357-8441-B132-4F5021823C9E}"/>
                </a:ext>
              </a:extLst>
            </p:cNvPr>
            <p:cNvSpPr txBox="1"/>
            <p:nvPr/>
          </p:nvSpPr>
          <p:spPr>
            <a:xfrm>
              <a:off x="394084" y="6077826"/>
              <a:ext cx="7412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ko-KR" altLang="en-US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매출분석</a:t>
              </a:r>
              <a:endParaRPr lang="en-US" altLang="ko-KR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endParaRPr>
            </a:p>
          </p:txBody>
        </p:sp>
        <p:pic>
          <p:nvPicPr>
            <p:cNvPr id="176" name="그래픽 175" descr="데이터베이스 윤곽선">
              <a:extLst>
                <a:ext uri="{FF2B5EF4-FFF2-40B4-BE49-F238E27FC236}">
                  <a16:creationId xmlns:a16="http://schemas.microsoft.com/office/drawing/2014/main" id="{A2778027-55BA-E6CC-BD5B-F8FB6C920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5781" y="5735249"/>
              <a:ext cx="373744" cy="373744"/>
            </a:xfrm>
            <a:prstGeom prst="rect">
              <a:avLst/>
            </a:prstGeom>
          </p:spPr>
        </p:pic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30C10748-2D3C-04D3-3359-F13A2A056223}"/>
                </a:ext>
              </a:extLst>
            </p:cNvPr>
            <p:cNvSpPr txBox="1"/>
            <p:nvPr/>
          </p:nvSpPr>
          <p:spPr>
            <a:xfrm>
              <a:off x="764718" y="6080899"/>
              <a:ext cx="7412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ko-KR" altLang="en-US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고객분석</a:t>
              </a:r>
              <a:endParaRPr lang="en-US" altLang="ko-KR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endParaRPr>
            </a:p>
          </p:txBody>
        </p:sp>
        <p:pic>
          <p:nvPicPr>
            <p:cNvPr id="178" name="그래픽 177" descr="데이터베이스 윤곽선">
              <a:extLst>
                <a:ext uri="{FF2B5EF4-FFF2-40B4-BE49-F238E27FC236}">
                  <a16:creationId xmlns:a16="http://schemas.microsoft.com/office/drawing/2014/main" id="{0535B918-CAB0-9CEB-B909-8EC7DD0C6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22112" y="5738328"/>
              <a:ext cx="373744" cy="373744"/>
            </a:xfrm>
            <a:prstGeom prst="rect">
              <a:avLst/>
            </a:prstGeom>
          </p:spPr>
        </p:pic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EF6800C3-C88B-5A7A-81D7-D783BF861FB5}"/>
                </a:ext>
              </a:extLst>
            </p:cNvPr>
            <p:cNvSpPr txBox="1"/>
            <p:nvPr/>
          </p:nvSpPr>
          <p:spPr>
            <a:xfrm>
              <a:off x="1131049" y="6083978"/>
              <a:ext cx="7412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ko-KR" altLang="en-US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상품분석</a:t>
              </a:r>
              <a:endParaRPr lang="en-US" altLang="ko-KR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endParaRPr>
            </a:p>
          </p:txBody>
        </p:sp>
        <p:pic>
          <p:nvPicPr>
            <p:cNvPr id="180" name="그래픽 179" descr="데이터베이스 윤곽선">
              <a:extLst>
                <a:ext uri="{FF2B5EF4-FFF2-40B4-BE49-F238E27FC236}">
                  <a16:creationId xmlns:a16="http://schemas.microsoft.com/office/drawing/2014/main" id="{D8B62098-AD18-DFD5-0C75-2C25AC1E9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85558" y="5744684"/>
              <a:ext cx="373744" cy="373744"/>
            </a:xfrm>
            <a:prstGeom prst="rect">
              <a:avLst/>
            </a:prstGeom>
          </p:spPr>
        </p:pic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4F83D33-0AD3-9D19-91C3-B4241B8CB13D}"/>
                </a:ext>
              </a:extLst>
            </p:cNvPr>
            <p:cNvSpPr txBox="1"/>
            <p:nvPr/>
          </p:nvSpPr>
          <p:spPr>
            <a:xfrm>
              <a:off x="1494495" y="6072750"/>
              <a:ext cx="7412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ko-KR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. . .</a:t>
              </a:r>
            </a:p>
          </p:txBody>
        </p:sp>
      </p:grp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3E703DFA-BF55-AD4A-13F0-4C202BE00524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1416037" y="4649579"/>
            <a:ext cx="111483" cy="447941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79701C15-21B3-DF4C-D91A-AFF518097A5E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2454632" y="4637616"/>
            <a:ext cx="110320" cy="470701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1A539E7D-DE89-18F0-D758-AB16A4A47365}"/>
              </a:ext>
            </a:extLst>
          </p:cNvPr>
          <p:cNvCxnSpPr>
            <a:cxnSpLocks/>
            <a:endCxn id="90" idx="3"/>
          </p:cNvCxnSpPr>
          <p:nvPr/>
        </p:nvCxnSpPr>
        <p:spPr bwMode="auto">
          <a:xfrm rot="16200000" flipV="1">
            <a:off x="5231571" y="4355994"/>
            <a:ext cx="419137" cy="704281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꺾임 191">
            <a:extLst>
              <a:ext uri="{FF2B5EF4-FFF2-40B4-BE49-F238E27FC236}">
                <a16:creationId xmlns:a16="http://schemas.microsoft.com/office/drawing/2014/main" id="{B86D7836-BCEF-94E2-D909-414DF9D9A7CF}"/>
              </a:ext>
            </a:extLst>
          </p:cNvPr>
          <p:cNvCxnSpPr>
            <a:cxnSpLocks/>
            <a:endCxn id="90" idx="3"/>
          </p:cNvCxnSpPr>
          <p:nvPr/>
        </p:nvCxnSpPr>
        <p:spPr bwMode="auto">
          <a:xfrm rot="5400000" flipH="1" flipV="1">
            <a:off x="4497069" y="4320202"/>
            <a:ext cx="413565" cy="770294"/>
          </a:xfrm>
          <a:prstGeom prst="bentConnector4">
            <a:avLst>
              <a:gd name="adj1" fmla="val 14466"/>
              <a:gd name="adj2" fmla="val 129677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C2FE88C7-8DDA-D076-4196-AF5B7D67C9B7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540811" y="5271858"/>
            <a:ext cx="540037" cy="29526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ACA31329-8DE4-F35B-4228-53826DF150B4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1025433" y="5482029"/>
            <a:ext cx="218950" cy="202156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연결선: 꺾임 202">
            <a:extLst>
              <a:ext uri="{FF2B5EF4-FFF2-40B4-BE49-F238E27FC236}">
                <a16:creationId xmlns:a16="http://schemas.microsoft.com/office/drawing/2014/main" id="{F3CC3018-C5D5-A511-1700-E836CB18C925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1207060" y="5502559"/>
            <a:ext cx="222029" cy="16417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연결선: 꺾임 205">
            <a:extLst>
              <a:ext uri="{FF2B5EF4-FFF2-40B4-BE49-F238E27FC236}">
                <a16:creationId xmlns:a16="http://schemas.microsoft.com/office/drawing/2014/main" id="{137FD10C-0196-9A51-9490-DC9B81A08D68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1378505" y="5308122"/>
            <a:ext cx="543753" cy="226453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ECDA0A83-7B60-BB50-A3DC-1EEC26EAD697}"/>
              </a:ext>
            </a:extLst>
          </p:cNvPr>
          <p:cNvGrpSpPr/>
          <p:nvPr/>
        </p:nvGrpSpPr>
        <p:grpSpPr>
          <a:xfrm>
            <a:off x="4866641" y="5652679"/>
            <a:ext cx="1841680" cy="573602"/>
            <a:chOff x="394084" y="5732176"/>
            <a:chExt cx="1841680" cy="573602"/>
          </a:xfrm>
        </p:grpSpPr>
        <p:pic>
          <p:nvPicPr>
            <p:cNvPr id="210" name="그래픽 209" descr="데이터베이스 윤곽선">
              <a:extLst>
                <a:ext uri="{FF2B5EF4-FFF2-40B4-BE49-F238E27FC236}">
                  <a16:creationId xmlns:a16="http://schemas.microsoft.com/office/drawing/2014/main" id="{41A76BB0-5C46-7CA5-D695-ACFA6D189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5147" y="5732176"/>
              <a:ext cx="373744" cy="373744"/>
            </a:xfrm>
            <a:prstGeom prst="rect">
              <a:avLst/>
            </a:prstGeom>
          </p:spPr>
        </p:pic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147F410E-C4EB-7C26-4679-55D641016CC7}"/>
                </a:ext>
              </a:extLst>
            </p:cNvPr>
            <p:cNvSpPr txBox="1"/>
            <p:nvPr/>
          </p:nvSpPr>
          <p:spPr>
            <a:xfrm>
              <a:off x="394084" y="6077826"/>
              <a:ext cx="7412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ko-KR" altLang="en-US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매출분석</a:t>
              </a:r>
              <a:endParaRPr lang="en-US" altLang="ko-KR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endParaRPr>
            </a:p>
          </p:txBody>
        </p:sp>
        <p:pic>
          <p:nvPicPr>
            <p:cNvPr id="212" name="그래픽 211" descr="데이터베이스 윤곽선">
              <a:extLst>
                <a:ext uri="{FF2B5EF4-FFF2-40B4-BE49-F238E27FC236}">
                  <a16:creationId xmlns:a16="http://schemas.microsoft.com/office/drawing/2014/main" id="{7CCB2A85-BB1F-B57A-C7DD-A8255871B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5781" y="5735249"/>
              <a:ext cx="373744" cy="373744"/>
            </a:xfrm>
            <a:prstGeom prst="rect">
              <a:avLst/>
            </a:prstGeom>
          </p:spPr>
        </p:pic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BC0F2F37-9A5E-2743-95CA-03E0914D227A}"/>
                </a:ext>
              </a:extLst>
            </p:cNvPr>
            <p:cNvSpPr txBox="1"/>
            <p:nvPr/>
          </p:nvSpPr>
          <p:spPr>
            <a:xfrm>
              <a:off x="764718" y="6080899"/>
              <a:ext cx="7412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ko-KR" altLang="en-US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고객분석</a:t>
              </a:r>
              <a:endParaRPr lang="en-US" altLang="ko-KR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endParaRPr>
            </a:p>
          </p:txBody>
        </p:sp>
        <p:pic>
          <p:nvPicPr>
            <p:cNvPr id="214" name="그래픽 213" descr="데이터베이스 윤곽선">
              <a:extLst>
                <a:ext uri="{FF2B5EF4-FFF2-40B4-BE49-F238E27FC236}">
                  <a16:creationId xmlns:a16="http://schemas.microsoft.com/office/drawing/2014/main" id="{056821D1-F097-E5AD-F436-418748E03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22112" y="5738328"/>
              <a:ext cx="373744" cy="373744"/>
            </a:xfrm>
            <a:prstGeom prst="rect">
              <a:avLst/>
            </a:prstGeom>
          </p:spPr>
        </p:pic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AC6FE1C0-0591-C91E-A57B-FFF852C07963}"/>
                </a:ext>
              </a:extLst>
            </p:cNvPr>
            <p:cNvSpPr txBox="1"/>
            <p:nvPr/>
          </p:nvSpPr>
          <p:spPr>
            <a:xfrm>
              <a:off x="1131049" y="6083978"/>
              <a:ext cx="7412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ko-KR" altLang="en-US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상품분석</a:t>
              </a:r>
              <a:endParaRPr lang="en-US" altLang="ko-KR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endParaRPr>
            </a:p>
          </p:txBody>
        </p:sp>
        <p:pic>
          <p:nvPicPr>
            <p:cNvPr id="216" name="그래픽 215" descr="데이터베이스 윤곽선">
              <a:extLst>
                <a:ext uri="{FF2B5EF4-FFF2-40B4-BE49-F238E27FC236}">
                  <a16:creationId xmlns:a16="http://schemas.microsoft.com/office/drawing/2014/main" id="{26A40D33-D545-B44C-88DE-EB636EAA4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85558" y="5744684"/>
              <a:ext cx="373744" cy="373744"/>
            </a:xfrm>
            <a:prstGeom prst="rect">
              <a:avLst/>
            </a:prstGeom>
          </p:spPr>
        </p:pic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E85EE127-C18B-E2D7-AE12-CE093AC1B43A}"/>
                </a:ext>
              </a:extLst>
            </p:cNvPr>
            <p:cNvSpPr txBox="1"/>
            <p:nvPr/>
          </p:nvSpPr>
          <p:spPr>
            <a:xfrm>
              <a:off x="1494495" y="6090334"/>
              <a:ext cx="7412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ko-KR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. . .</a:t>
              </a:r>
            </a:p>
          </p:txBody>
        </p:sp>
      </p:grp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0B4A2594-7D7C-9EAE-9924-AAF6EF80E3BC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2061940" y="5280922"/>
            <a:ext cx="526468" cy="261243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790CE47B-2B36-B004-9152-F399F89F8610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2895238" y="5287559"/>
            <a:ext cx="538976" cy="26047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199F7EF5-CD94-EE09-9094-5196327D8829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3624920" y="5264187"/>
            <a:ext cx="536312" cy="272564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연결선: 꺾임 228">
            <a:extLst>
              <a:ext uri="{FF2B5EF4-FFF2-40B4-BE49-F238E27FC236}">
                <a16:creationId xmlns:a16="http://schemas.microsoft.com/office/drawing/2014/main" id="{D7776A9E-3638-6E24-760F-09470B462366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4458218" y="5282145"/>
            <a:ext cx="548820" cy="249155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연결선: 꺾임 231">
            <a:extLst>
              <a:ext uri="{FF2B5EF4-FFF2-40B4-BE49-F238E27FC236}">
                <a16:creationId xmlns:a16="http://schemas.microsoft.com/office/drawing/2014/main" id="{02949A3C-43A0-5587-750C-BF223207C2E8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5112461" y="5270000"/>
            <a:ext cx="523587" cy="259358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연결선: 꺾임 234">
            <a:extLst>
              <a:ext uri="{FF2B5EF4-FFF2-40B4-BE49-F238E27FC236}">
                <a16:creationId xmlns:a16="http://schemas.microsoft.com/office/drawing/2014/main" id="{CEB11298-D68E-3A3A-6A18-8542FAF7CC3C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5954551" y="5265960"/>
            <a:ext cx="518511" cy="262362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B1A1E474-60CA-10D5-FFC5-A9172501423C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2542893" y="5494764"/>
            <a:ext cx="205381" cy="16079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연결선: 꺾임 244">
            <a:extLst>
              <a:ext uri="{FF2B5EF4-FFF2-40B4-BE49-F238E27FC236}">
                <a16:creationId xmlns:a16="http://schemas.microsoft.com/office/drawing/2014/main" id="{7805FFF6-C35A-CB0F-BB47-55809E8AB81F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2724519" y="5473930"/>
            <a:ext cx="208460" cy="20553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BA4E2490-87AE-C516-5DC5-55F856BEE545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4109194" y="5474708"/>
            <a:ext cx="215225" cy="17875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연결선: 꺾임 250">
            <a:extLst>
              <a:ext uri="{FF2B5EF4-FFF2-40B4-BE49-F238E27FC236}">
                <a16:creationId xmlns:a16="http://schemas.microsoft.com/office/drawing/2014/main" id="{49FD9DF4-DF9C-A5CC-DF10-833B1B33F800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4290820" y="5471838"/>
            <a:ext cx="218304" cy="187574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연결선: 꺾임 253">
            <a:extLst>
              <a:ext uri="{FF2B5EF4-FFF2-40B4-BE49-F238E27FC236}">
                <a16:creationId xmlns:a16="http://schemas.microsoft.com/office/drawing/2014/main" id="{E2A80F2B-38F9-3442-4CE4-380FF92B42B8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5601480" y="5475775"/>
            <a:ext cx="202500" cy="17504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연결선: 꺾임 256">
            <a:extLst>
              <a:ext uri="{FF2B5EF4-FFF2-40B4-BE49-F238E27FC236}">
                <a16:creationId xmlns:a16="http://schemas.microsoft.com/office/drawing/2014/main" id="{7BC6DC06-3285-AAB8-2C89-3BF98BDAC8E0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5783109" y="5469187"/>
            <a:ext cx="205579" cy="19129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>
            <a:extLst>
              <a:ext uri="{FF2B5EF4-FFF2-40B4-BE49-F238E27FC236}">
                <a16:creationId xmlns:a16="http://schemas.microsoft.com/office/drawing/2014/main" id="{8F163E64-42C1-571D-D79D-ADBA5C1854A5}"/>
              </a:ext>
            </a:extLst>
          </p:cNvPr>
          <p:cNvSpPr txBox="1"/>
          <p:nvPr/>
        </p:nvSpPr>
        <p:spPr>
          <a:xfrm>
            <a:off x="6592170" y="3901146"/>
            <a:ext cx="2959816" cy="244564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Aft>
                <a:spcPts val="300"/>
              </a:spcAft>
            </a:pPr>
            <a:endParaRPr lang="en-US" altLang="ko-KR" sz="12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4BF2D039-B286-B835-2EFE-713CAD796838}"/>
              </a:ext>
            </a:extLst>
          </p:cNvPr>
          <p:cNvSpPr txBox="1"/>
          <p:nvPr/>
        </p:nvSpPr>
        <p:spPr>
          <a:xfrm>
            <a:off x="6802386" y="3782662"/>
            <a:ext cx="643021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[  HSBU ]</a:t>
            </a:r>
            <a:endParaRPr lang="ko-KR" altLang="en-US"/>
          </a:p>
        </p:txBody>
      </p:sp>
      <p:pic>
        <p:nvPicPr>
          <p:cNvPr id="265" name="그래픽 264" descr="데이터베이스 윤곽선">
            <a:extLst>
              <a:ext uri="{FF2B5EF4-FFF2-40B4-BE49-F238E27FC236}">
                <a16:creationId xmlns:a16="http://schemas.microsoft.com/office/drawing/2014/main" id="{9DF2A36F-D427-206C-4875-B9044E9D5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1177" y="4170784"/>
            <a:ext cx="649238" cy="577601"/>
          </a:xfrm>
          <a:prstGeom prst="rect">
            <a:avLst/>
          </a:prstGeom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E4C8CF5C-BEA5-27B8-051E-8308450196A5}"/>
              </a:ext>
            </a:extLst>
          </p:cNvPr>
          <p:cNvSpPr txBox="1"/>
          <p:nvPr/>
        </p:nvSpPr>
        <p:spPr>
          <a:xfrm>
            <a:off x="6977659" y="3923521"/>
            <a:ext cx="22130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[ HSBU</a:t>
            </a:r>
            <a:r>
              <a:rPr lang="ko-KR" altLang="en-US" dirty="0"/>
              <a:t> 통합 실적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C52DCFA6-0641-BC4E-B33E-9992B0EBC024}"/>
              </a:ext>
            </a:extLst>
          </p:cNvPr>
          <p:cNvGrpSpPr/>
          <p:nvPr/>
        </p:nvGrpSpPr>
        <p:grpSpPr>
          <a:xfrm>
            <a:off x="7057636" y="4882535"/>
            <a:ext cx="578692" cy="544342"/>
            <a:chOff x="1634530" y="5107968"/>
            <a:chExt cx="578692" cy="715333"/>
          </a:xfrm>
        </p:grpSpPr>
        <p:pic>
          <p:nvPicPr>
            <p:cNvPr id="268" name="그래픽 267" descr="데이터베이스 윤곽선">
              <a:extLst>
                <a:ext uri="{FF2B5EF4-FFF2-40B4-BE49-F238E27FC236}">
                  <a16:creationId xmlns:a16="http://schemas.microsoft.com/office/drawing/2014/main" id="{EBD00263-4245-8B20-F581-9DFED3C67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34530" y="5107968"/>
              <a:ext cx="578692" cy="578692"/>
            </a:xfrm>
            <a:prstGeom prst="rect">
              <a:avLst/>
            </a:prstGeom>
          </p:spPr>
        </p:pic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8E7A0DFC-26AA-0BCA-3C0B-4A3570DB1B59}"/>
                </a:ext>
              </a:extLst>
            </p:cNvPr>
            <p:cNvSpPr txBox="1"/>
            <p:nvPr/>
          </p:nvSpPr>
          <p:spPr>
            <a:xfrm>
              <a:off x="1675237" y="5607857"/>
              <a:ext cx="4736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ko-KR" altLang="en-US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방송</a:t>
              </a:r>
              <a:endParaRPr lang="en-US" altLang="ko-KR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endParaRPr>
            </a:p>
          </p:txBody>
        </p:sp>
      </p:grp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0D041EFF-42D0-19F2-AE1B-F8E7541D6888}"/>
              </a:ext>
            </a:extLst>
          </p:cNvPr>
          <p:cNvGrpSpPr/>
          <p:nvPr/>
        </p:nvGrpSpPr>
        <p:grpSpPr>
          <a:xfrm>
            <a:off x="8546178" y="4864951"/>
            <a:ext cx="578692" cy="544342"/>
            <a:chOff x="2226546" y="5107968"/>
            <a:chExt cx="578692" cy="715333"/>
          </a:xfrm>
        </p:grpSpPr>
        <p:pic>
          <p:nvPicPr>
            <p:cNvPr id="271" name="그래픽 270" descr="데이터베이스 윤곽선">
              <a:extLst>
                <a:ext uri="{FF2B5EF4-FFF2-40B4-BE49-F238E27FC236}">
                  <a16:creationId xmlns:a16="http://schemas.microsoft.com/office/drawing/2014/main" id="{2871B3AA-9F72-AFC4-E3F8-F4689D14F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26546" y="5107968"/>
              <a:ext cx="578692" cy="578692"/>
            </a:xfrm>
            <a:prstGeom prst="rect">
              <a:avLst/>
            </a:prstGeom>
          </p:spPr>
        </p:pic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21513F6-BDFC-96C5-8EB3-ED106AB117CE}"/>
                </a:ext>
              </a:extLst>
            </p:cNvPr>
            <p:cNvSpPr txBox="1"/>
            <p:nvPr/>
          </p:nvSpPr>
          <p:spPr>
            <a:xfrm>
              <a:off x="2259913" y="5607857"/>
              <a:ext cx="4736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ko-KR" altLang="en-US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모바일</a:t>
              </a:r>
              <a:endParaRPr lang="en-US" altLang="ko-KR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endParaRPr>
            </a:p>
          </p:txBody>
        </p:sp>
      </p:grpSp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CF734D9B-178E-E7A9-2E57-41CFEB240F2C}"/>
              </a:ext>
            </a:extLst>
          </p:cNvPr>
          <p:cNvGrpSpPr/>
          <p:nvPr/>
        </p:nvGrpSpPr>
        <p:grpSpPr>
          <a:xfrm>
            <a:off x="6425267" y="5640172"/>
            <a:ext cx="1841680" cy="567246"/>
            <a:chOff x="394084" y="5732176"/>
            <a:chExt cx="1841680" cy="567246"/>
          </a:xfrm>
        </p:grpSpPr>
        <p:pic>
          <p:nvPicPr>
            <p:cNvPr id="274" name="그래픽 273" descr="데이터베이스 윤곽선">
              <a:extLst>
                <a:ext uri="{FF2B5EF4-FFF2-40B4-BE49-F238E27FC236}">
                  <a16:creationId xmlns:a16="http://schemas.microsoft.com/office/drawing/2014/main" id="{1EE28567-494E-99F5-24DD-673F20175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5147" y="5732176"/>
              <a:ext cx="373744" cy="373744"/>
            </a:xfrm>
            <a:prstGeom prst="rect">
              <a:avLst/>
            </a:prstGeom>
          </p:spPr>
        </p:pic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9767EE6A-B45B-5E28-43CB-00FDA2042139}"/>
                </a:ext>
              </a:extLst>
            </p:cNvPr>
            <p:cNvSpPr txBox="1"/>
            <p:nvPr/>
          </p:nvSpPr>
          <p:spPr>
            <a:xfrm>
              <a:off x="394084" y="6077826"/>
              <a:ext cx="7412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ko-KR" altLang="en-US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취급분석</a:t>
              </a:r>
              <a:endParaRPr lang="en-US" altLang="ko-KR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endParaRPr>
            </a:p>
          </p:txBody>
        </p:sp>
        <p:pic>
          <p:nvPicPr>
            <p:cNvPr id="276" name="그래픽 275" descr="데이터베이스 윤곽선">
              <a:extLst>
                <a:ext uri="{FF2B5EF4-FFF2-40B4-BE49-F238E27FC236}">
                  <a16:creationId xmlns:a16="http://schemas.microsoft.com/office/drawing/2014/main" id="{5B133F12-02B1-6C6C-10FB-CB0934DA4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5781" y="5735249"/>
              <a:ext cx="373744" cy="373744"/>
            </a:xfrm>
            <a:prstGeom prst="rect">
              <a:avLst/>
            </a:prstGeom>
          </p:spPr>
        </p:pic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04E0E694-F63E-E748-F40A-F86A6CE71ED5}"/>
                </a:ext>
              </a:extLst>
            </p:cNvPr>
            <p:cNvSpPr txBox="1"/>
            <p:nvPr/>
          </p:nvSpPr>
          <p:spPr>
            <a:xfrm>
              <a:off x="764718" y="6080899"/>
              <a:ext cx="7412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ko-KR" altLang="en-US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고객분석</a:t>
              </a:r>
              <a:endParaRPr lang="en-US" altLang="ko-KR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endParaRPr>
            </a:p>
          </p:txBody>
        </p:sp>
        <p:pic>
          <p:nvPicPr>
            <p:cNvPr id="278" name="그래픽 277" descr="데이터베이스 윤곽선">
              <a:extLst>
                <a:ext uri="{FF2B5EF4-FFF2-40B4-BE49-F238E27FC236}">
                  <a16:creationId xmlns:a16="http://schemas.microsoft.com/office/drawing/2014/main" id="{934856B7-34CB-0C33-D866-E9C666E3C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22112" y="5738328"/>
              <a:ext cx="373744" cy="373744"/>
            </a:xfrm>
            <a:prstGeom prst="rect">
              <a:avLst/>
            </a:prstGeom>
          </p:spPr>
        </p:pic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6EFB9CE2-7FF0-889D-BFCE-B2A9439E074C}"/>
                </a:ext>
              </a:extLst>
            </p:cNvPr>
            <p:cNvSpPr txBox="1"/>
            <p:nvPr/>
          </p:nvSpPr>
          <p:spPr>
            <a:xfrm>
              <a:off x="1131049" y="6083978"/>
              <a:ext cx="7412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ko-KR" altLang="en-US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상품분석</a:t>
              </a:r>
              <a:endParaRPr lang="en-US" altLang="ko-KR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endParaRPr>
            </a:p>
          </p:txBody>
        </p:sp>
        <p:pic>
          <p:nvPicPr>
            <p:cNvPr id="280" name="그래픽 279" descr="데이터베이스 윤곽선">
              <a:extLst>
                <a:ext uri="{FF2B5EF4-FFF2-40B4-BE49-F238E27FC236}">
                  <a16:creationId xmlns:a16="http://schemas.microsoft.com/office/drawing/2014/main" id="{133D2C52-3B7B-AB5B-5F92-210CF32C6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85558" y="5744684"/>
              <a:ext cx="373744" cy="373744"/>
            </a:xfrm>
            <a:prstGeom prst="rect">
              <a:avLst/>
            </a:prstGeom>
          </p:spPr>
        </p:pic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B459BCAA-F6BE-728C-948F-5B99A4EAB4B3}"/>
                </a:ext>
              </a:extLst>
            </p:cNvPr>
            <p:cNvSpPr txBox="1"/>
            <p:nvPr/>
          </p:nvSpPr>
          <p:spPr>
            <a:xfrm>
              <a:off x="1494495" y="6072750"/>
              <a:ext cx="7412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ko-KR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. . .</a:t>
              </a:r>
            </a:p>
          </p:txBody>
        </p:sp>
      </p:grpSp>
      <p:grpSp>
        <p:nvGrpSpPr>
          <p:cNvPr id="282" name="그룹 281">
            <a:extLst>
              <a:ext uri="{FF2B5EF4-FFF2-40B4-BE49-F238E27FC236}">
                <a16:creationId xmlns:a16="http://schemas.microsoft.com/office/drawing/2014/main" id="{4FE62E78-6BA0-8A57-B9E8-3CE56767F153}"/>
              </a:ext>
            </a:extLst>
          </p:cNvPr>
          <p:cNvGrpSpPr/>
          <p:nvPr/>
        </p:nvGrpSpPr>
        <p:grpSpPr>
          <a:xfrm>
            <a:off x="7904320" y="5623868"/>
            <a:ext cx="1841680" cy="567246"/>
            <a:chOff x="394084" y="5732176"/>
            <a:chExt cx="1841680" cy="567246"/>
          </a:xfrm>
        </p:grpSpPr>
        <p:pic>
          <p:nvPicPr>
            <p:cNvPr id="283" name="그래픽 282" descr="데이터베이스 윤곽선">
              <a:extLst>
                <a:ext uri="{FF2B5EF4-FFF2-40B4-BE49-F238E27FC236}">
                  <a16:creationId xmlns:a16="http://schemas.microsoft.com/office/drawing/2014/main" id="{A20DC2A3-9D26-BBB5-405B-7FD86A590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5147" y="5732176"/>
              <a:ext cx="373744" cy="373744"/>
            </a:xfrm>
            <a:prstGeom prst="rect">
              <a:avLst/>
            </a:prstGeom>
          </p:spPr>
        </p:pic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AB6DAE7D-F810-A4A0-1556-71943254EBEA}"/>
                </a:ext>
              </a:extLst>
            </p:cNvPr>
            <p:cNvSpPr txBox="1"/>
            <p:nvPr/>
          </p:nvSpPr>
          <p:spPr>
            <a:xfrm>
              <a:off x="394084" y="6077826"/>
              <a:ext cx="7412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ko-KR" altLang="en-US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취급분석</a:t>
              </a:r>
              <a:endParaRPr lang="en-US" altLang="ko-KR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endParaRPr>
            </a:p>
          </p:txBody>
        </p:sp>
        <p:pic>
          <p:nvPicPr>
            <p:cNvPr id="285" name="그래픽 284" descr="데이터베이스 윤곽선">
              <a:extLst>
                <a:ext uri="{FF2B5EF4-FFF2-40B4-BE49-F238E27FC236}">
                  <a16:creationId xmlns:a16="http://schemas.microsoft.com/office/drawing/2014/main" id="{2F8B63CB-0492-9E27-CAC9-BA6E8B075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5781" y="5735249"/>
              <a:ext cx="373744" cy="373744"/>
            </a:xfrm>
            <a:prstGeom prst="rect">
              <a:avLst/>
            </a:prstGeom>
          </p:spPr>
        </p:pic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B533BD69-02AE-4789-5347-9E329A7FC6E0}"/>
                </a:ext>
              </a:extLst>
            </p:cNvPr>
            <p:cNvSpPr txBox="1"/>
            <p:nvPr/>
          </p:nvSpPr>
          <p:spPr>
            <a:xfrm>
              <a:off x="764718" y="6080899"/>
              <a:ext cx="7412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ko-KR" altLang="en-US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고객분석</a:t>
              </a:r>
              <a:endParaRPr lang="en-US" altLang="ko-KR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endParaRPr>
            </a:p>
          </p:txBody>
        </p:sp>
        <p:pic>
          <p:nvPicPr>
            <p:cNvPr id="287" name="그래픽 286" descr="데이터베이스 윤곽선">
              <a:extLst>
                <a:ext uri="{FF2B5EF4-FFF2-40B4-BE49-F238E27FC236}">
                  <a16:creationId xmlns:a16="http://schemas.microsoft.com/office/drawing/2014/main" id="{4E0F80A8-3205-8ED9-4E53-833398455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22112" y="5738328"/>
              <a:ext cx="373744" cy="373744"/>
            </a:xfrm>
            <a:prstGeom prst="rect">
              <a:avLst/>
            </a:prstGeom>
          </p:spPr>
        </p:pic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9A7F884A-4597-5F5E-C278-2F17921FB6D7}"/>
                </a:ext>
              </a:extLst>
            </p:cNvPr>
            <p:cNvSpPr txBox="1"/>
            <p:nvPr/>
          </p:nvSpPr>
          <p:spPr>
            <a:xfrm>
              <a:off x="1131049" y="6083978"/>
              <a:ext cx="7412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ko-KR" altLang="en-US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상품분석</a:t>
              </a:r>
              <a:endParaRPr lang="en-US" altLang="ko-KR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endParaRPr>
            </a:p>
          </p:txBody>
        </p:sp>
        <p:pic>
          <p:nvPicPr>
            <p:cNvPr id="289" name="그래픽 288" descr="데이터베이스 윤곽선">
              <a:extLst>
                <a:ext uri="{FF2B5EF4-FFF2-40B4-BE49-F238E27FC236}">
                  <a16:creationId xmlns:a16="http://schemas.microsoft.com/office/drawing/2014/main" id="{FE3445D9-7113-7C4F-3E9D-26323AA1E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85558" y="5744684"/>
              <a:ext cx="373744" cy="373744"/>
            </a:xfrm>
            <a:prstGeom prst="rect">
              <a:avLst/>
            </a:prstGeom>
          </p:spPr>
        </p:pic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9C41F018-B001-0EEB-D9C2-815F4E1F9535}"/>
                </a:ext>
              </a:extLst>
            </p:cNvPr>
            <p:cNvSpPr txBox="1"/>
            <p:nvPr/>
          </p:nvSpPr>
          <p:spPr>
            <a:xfrm>
              <a:off x="1494495" y="6072750"/>
              <a:ext cx="7412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ko-KR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. . .</a:t>
              </a:r>
            </a:p>
          </p:txBody>
        </p:sp>
      </p:grpSp>
      <p:sp>
        <p:nvSpPr>
          <p:cNvPr id="291" name="TextBox 290">
            <a:extLst>
              <a:ext uri="{FF2B5EF4-FFF2-40B4-BE49-F238E27FC236}">
                <a16:creationId xmlns:a16="http://schemas.microsoft.com/office/drawing/2014/main" id="{628CA0D7-5240-3616-E1C4-6553A5315BED}"/>
              </a:ext>
            </a:extLst>
          </p:cNvPr>
          <p:cNvSpPr txBox="1"/>
          <p:nvPr/>
        </p:nvSpPr>
        <p:spPr>
          <a:xfrm>
            <a:off x="2490317" y="5263873"/>
            <a:ext cx="19726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900" dirty="0"/>
              <a:t> </a:t>
            </a:r>
            <a:r>
              <a:rPr lang="ko-KR" altLang="en-US" sz="900" dirty="0"/>
              <a:t>사업부별 요약 및 상세 실적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E92A30A2-0D71-679D-32BD-A32172097993}"/>
              </a:ext>
            </a:extLst>
          </p:cNvPr>
          <p:cNvSpPr txBox="1"/>
          <p:nvPr/>
        </p:nvSpPr>
        <p:spPr>
          <a:xfrm>
            <a:off x="7246048" y="2996851"/>
            <a:ext cx="2136505" cy="6558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Aft>
                <a:spcPts val="300"/>
              </a:spcAft>
            </a:pPr>
            <a:endParaRPr lang="en-US" altLang="ko-KR" sz="12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592F7399-6464-DFFE-95CE-70C89E7F88A8}"/>
              </a:ext>
            </a:extLst>
          </p:cNvPr>
          <p:cNvGrpSpPr/>
          <p:nvPr/>
        </p:nvGrpSpPr>
        <p:grpSpPr>
          <a:xfrm>
            <a:off x="7277084" y="3087225"/>
            <a:ext cx="859853" cy="556593"/>
            <a:chOff x="6857984" y="3043265"/>
            <a:chExt cx="859853" cy="556593"/>
          </a:xfrm>
        </p:grpSpPr>
        <p:pic>
          <p:nvPicPr>
            <p:cNvPr id="293" name="그래픽 292" descr="데이터베이스 윤곽선">
              <a:extLst>
                <a:ext uri="{FF2B5EF4-FFF2-40B4-BE49-F238E27FC236}">
                  <a16:creationId xmlns:a16="http://schemas.microsoft.com/office/drawing/2014/main" id="{A4585AB4-28D5-787F-F3D1-368B9D846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07114" y="3043265"/>
              <a:ext cx="373744" cy="373744"/>
            </a:xfrm>
            <a:prstGeom prst="rect">
              <a:avLst/>
            </a:prstGeom>
          </p:spPr>
        </p:pic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4EF7BB26-DCB4-1080-B259-F9968094628B}"/>
                </a:ext>
              </a:extLst>
            </p:cNvPr>
            <p:cNvSpPr txBox="1"/>
            <p:nvPr/>
          </p:nvSpPr>
          <p:spPr>
            <a:xfrm>
              <a:off x="6857984" y="3384414"/>
              <a:ext cx="85985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ko-KR" altLang="en-US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고객데이터표준 </a:t>
              </a:r>
              <a:endParaRPr lang="en-US" altLang="ko-KR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endParaRPr>
            </a:p>
          </p:txBody>
        </p:sp>
      </p:grpSp>
      <p:sp>
        <p:nvSpPr>
          <p:cNvPr id="295" name="TextBox 294">
            <a:extLst>
              <a:ext uri="{FF2B5EF4-FFF2-40B4-BE49-F238E27FC236}">
                <a16:creationId xmlns:a16="http://schemas.microsoft.com/office/drawing/2014/main" id="{96857EE5-44F1-613A-4D90-545BBB412941}"/>
              </a:ext>
            </a:extLst>
          </p:cNvPr>
          <p:cNvSpPr txBox="1"/>
          <p:nvPr/>
        </p:nvSpPr>
        <p:spPr>
          <a:xfrm>
            <a:off x="7485413" y="2856141"/>
            <a:ext cx="1657773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GS</a:t>
            </a:r>
            <a:r>
              <a:rPr lang="ko-KR" altLang="en-US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리테일 전사 공통 영역</a:t>
            </a:r>
            <a:endParaRPr lang="ko-KR" altLang="en-US" sz="1000" dirty="0"/>
          </a:p>
        </p:txBody>
      </p:sp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7B04E7C2-3D42-B3FF-BEF6-A105D425A03C}"/>
              </a:ext>
            </a:extLst>
          </p:cNvPr>
          <p:cNvGrpSpPr/>
          <p:nvPr/>
        </p:nvGrpSpPr>
        <p:grpSpPr>
          <a:xfrm>
            <a:off x="7959267" y="3087225"/>
            <a:ext cx="741269" cy="556593"/>
            <a:chOff x="6911324" y="3043265"/>
            <a:chExt cx="741269" cy="556593"/>
          </a:xfrm>
        </p:grpSpPr>
        <p:pic>
          <p:nvPicPr>
            <p:cNvPr id="298" name="그래픽 297" descr="데이터베이스 윤곽선">
              <a:extLst>
                <a:ext uri="{FF2B5EF4-FFF2-40B4-BE49-F238E27FC236}">
                  <a16:creationId xmlns:a16="http://schemas.microsoft.com/office/drawing/2014/main" id="{BD1CDA15-BF79-6DC8-FDDC-06B31A669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07114" y="3043265"/>
              <a:ext cx="373744" cy="373744"/>
            </a:xfrm>
            <a:prstGeom prst="rect">
              <a:avLst/>
            </a:prstGeom>
          </p:spPr>
        </p:pic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C08549A1-8193-6B2F-4DEA-214F08795A7F}"/>
                </a:ext>
              </a:extLst>
            </p:cNvPr>
            <p:cNvSpPr txBox="1"/>
            <p:nvPr/>
          </p:nvSpPr>
          <p:spPr>
            <a:xfrm>
              <a:off x="6911324" y="3384414"/>
              <a:ext cx="7412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ko-KR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GS-Pay</a:t>
              </a:r>
            </a:p>
          </p:txBody>
        </p:sp>
      </p:grpSp>
      <p:cxnSp>
        <p:nvCxnSpPr>
          <p:cNvPr id="300" name="연결선: 꺾임 299">
            <a:extLst>
              <a:ext uri="{FF2B5EF4-FFF2-40B4-BE49-F238E27FC236}">
                <a16:creationId xmlns:a16="http://schemas.microsoft.com/office/drawing/2014/main" id="{ED8BE06C-29CF-B507-82B9-6C26BD43C42E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6661692" y="5244228"/>
            <a:ext cx="537455" cy="254434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연결선: 꺾임 302">
            <a:extLst>
              <a:ext uri="{FF2B5EF4-FFF2-40B4-BE49-F238E27FC236}">
                <a16:creationId xmlns:a16="http://schemas.microsoft.com/office/drawing/2014/main" id="{B984E839-FD49-456A-B401-0B4536A1F08A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7494990" y="5244056"/>
            <a:ext cx="549963" cy="267285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907BD7B8-82A6-E44B-C074-47A1D334B700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7146314" y="5454399"/>
            <a:ext cx="216368" cy="161324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연결선: 꺾임 308">
            <a:extLst>
              <a:ext uri="{FF2B5EF4-FFF2-40B4-BE49-F238E27FC236}">
                <a16:creationId xmlns:a16="http://schemas.microsoft.com/office/drawing/2014/main" id="{503EF398-62D7-04C4-3287-76118FE87270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7327941" y="5434097"/>
            <a:ext cx="219447" cy="20500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연결선: 꺾임 311">
            <a:extLst>
              <a:ext uri="{FF2B5EF4-FFF2-40B4-BE49-F238E27FC236}">
                <a16:creationId xmlns:a16="http://schemas.microsoft.com/office/drawing/2014/main" id="{625283E8-A7D9-5706-7C3B-BB1FBBD2A1B4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8144849" y="5222540"/>
            <a:ext cx="538735" cy="263923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연결선: 꺾임 314">
            <a:extLst>
              <a:ext uri="{FF2B5EF4-FFF2-40B4-BE49-F238E27FC236}">
                <a16:creationId xmlns:a16="http://schemas.microsoft.com/office/drawing/2014/main" id="{F8A76ECB-40C1-36EE-CF7B-7DC6EDF34910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8978147" y="5231857"/>
            <a:ext cx="551243" cy="25779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연결선: 꺾임 317">
            <a:extLst>
              <a:ext uri="{FF2B5EF4-FFF2-40B4-BE49-F238E27FC236}">
                <a16:creationId xmlns:a16="http://schemas.microsoft.com/office/drawing/2014/main" id="{234403CE-0D78-574C-6083-6B37DF55B51B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8625801" y="5436381"/>
            <a:ext cx="217648" cy="16347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연결선: 꺾임 320">
            <a:extLst>
              <a:ext uri="{FF2B5EF4-FFF2-40B4-BE49-F238E27FC236}">
                <a16:creationId xmlns:a16="http://schemas.microsoft.com/office/drawing/2014/main" id="{FD9DFDAB-2502-267C-3FB5-02EA75641226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8807428" y="5418228"/>
            <a:ext cx="220727" cy="20285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꺾임 323">
            <a:extLst>
              <a:ext uri="{FF2B5EF4-FFF2-40B4-BE49-F238E27FC236}">
                <a16:creationId xmlns:a16="http://schemas.microsoft.com/office/drawing/2014/main" id="{A023B780-0C72-BB4D-31BE-3F250C0133FD}"/>
              </a:ext>
            </a:extLst>
          </p:cNvPr>
          <p:cNvCxnSpPr>
            <a:cxnSpLocks/>
            <a:endCxn id="265" idx="1"/>
          </p:cNvCxnSpPr>
          <p:nvPr/>
        </p:nvCxnSpPr>
        <p:spPr bwMode="auto">
          <a:xfrm rot="5400000" flipH="1" flipV="1">
            <a:off x="7347604" y="4458963"/>
            <a:ext cx="422950" cy="424195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꺾임 326">
            <a:extLst>
              <a:ext uri="{FF2B5EF4-FFF2-40B4-BE49-F238E27FC236}">
                <a16:creationId xmlns:a16="http://schemas.microsoft.com/office/drawing/2014/main" id="{8190CEC2-F129-C62A-875E-6D0408A5A261}"/>
              </a:ext>
            </a:extLst>
          </p:cNvPr>
          <p:cNvCxnSpPr>
            <a:cxnSpLocks/>
            <a:endCxn id="265" idx="3"/>
          </p:cNvCxnSpPr>
          <p:nvPr/>
        </p:nvCxnSpPr>
        <p:spPr bwMode="auto">
          <a:xfrm rot="16200000" flipV="1">
            <a:off x="8425287" y="4454713"/>
            <a:ext cx="405366" cy="415109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0987C26D-E505-8580-CB83-A47DA13324AF}"/>
              </a:ext>
            </a:extLst>
          </p:cNvPr>
          <p:cNvSpPr/>
          <p:nvPr/>
        </p:nvSpPr>
        <p:spPr>
          <a:xfrm>
            <a:off x="440057" y="1944231"/>
            <a:ext cx="2516243" cy="178934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2CA59D3F-81B4-3D77-C6FE-90C23269481B}"/>
              </a:ext>
            </a:extLst>
          </p:cNvPr>
          <p:cNvSpPr txBox="1"/>
          <p:nvPr/>
        </p:nvSpPr>
        <p:spPr bwMode="gray">
          <a:xfrm>
            <a:off x="598182" y="1837430"/>
            <a:ext cx="1415432" cy="309958"/>
          </a:xfrm>
          <a:prstGeom prst="rect">
            <a:avLst/>
          </a:prstGeom>
          <a:solidFill>
            <a:srgbClr val="FFFFFF"/>
          </a:solidFill>
        </p:spPr>
        <p:txBody>
          <a:bodyPr wrap="square" lIns="90000" tIns="46800" rIns="90000" bIns="46800" rtlCol="0" anchor="ctr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spc="-15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u="sng" spc="0">
                <a:solidFill>
                  <a:prstClr val="black"/>
                </a:solidFill>
              </a:rPr>
              <a:t>[ Key</a:t>
            </a:r>
            <a:r>
              <a:rPr lang="ko-KR" altLang="en-US" sz="1400" b="1" u="sng" spc="0">
                <a:solidFill>
                  <a:prstClr val="black"/>
                </a:solidFill>
              </a:rPr>
              <a:t> </a:t>
            </a:r>
            <a:r>
              <a:rPr lang="en-US" altLang="ko-KR" sz="1400" b="1" u="sng" spc="0">
                <a:solidFill>
                  <a:prstClr val="black"/>
                </a:solidFill>
              </a:rPr>
              <a:t>Point ]</a:t>
            </a:r>
            <a:endParaRPr kumimoji="1" lang="ko-KR" altLang="en-US" sz="1400" b="1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58" name="그룹 357">
            <a:extLst>
              <a:ext uri="{FF2B5EF4-FFF2-40B4-BE49-F238E27FC236}">
                <a16:creationId xmlns:a16="http://schemas.microsoft.com/office/drawing/2014/main" id="{58DBFA91-2EB5-7EEC-210E-951FBAAD5737}"/>
              </a:ext>
            </a:extLst>
          </p:cNvPr>
          <p:cNvGrpSpPr/>
          <p:nvPr/>
        </p:nvGrpSpPr>
        <p:grpSpPr>
          <a:xfrm>
            <a:off x="8604199" y="3104145"/>
            <a:ext cx="859853" cy="556593"/>
            <a:chOff x="6857984" y="3043265"/>
            <a:chExt cx="859853" cy="556593"/>
          </a:xfrm>
        </p:grpSpPr>
        <p:pic>
          <p:nvPicPr>
            <p:cNvPr id="359" name="그래픽 358" descr="데이터베이스 윤곽선">
              <a:extLst>
                <a:ext uri="{FF2B5EF4-FFF2-40B4-BE49-F238E27FC236}">
                  <a16:creationId xmlns:a16="http://schemas.microsoft.com/office/drawing/2014/main" id="{457F64B1-6521-5D95-A964-260CBB00B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07114" y="3043265"/>
              <a:ext cx="373744" cy="373744"/>
            </a:xfrm>
            <a:prstGeom prst="rect">
              <a:avLst/>
            </a:prstGeom>
          </p:spPr>
        </p:pic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31CCC28F-B1EC-22B8-2289-CAF2ADEEC90B}"/>
                </a:ext>
              </a:extLst>
            </p:cNvPr>
            <p:cNvSpPr txBox="1"/>
            <p:nvPr/>
          </p:nvSpPr>
          <p:spPr>
            <a:xfrm>
              <a:off x="6857984" y="3384414"/>
              <a:ext cx="85985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ko-KR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. . .</a:t>
              </a:r>
            </a:p>
          </p:txBody>
        </p:sp>
      </p:grpSp>
      <p:sp>
        <p:nvSpPr>
          <p:cNvPr id="361" name="TextBox 360">
            <a:extLst>
              <a:ext uri="{FF2B5EF4-FFF2-40B4-BE49-F238E27FC236}">
                <a16:creationId xmlns:a16="http://schemas.microsoft.com/office/drawing/2014/main" id="{174D9235-A40B-E679-59B9-7724B24D4365}"/>
              </a:ext>
            </a:extLst>
          </p:cNvPr>
          <p:cNvSpPr txBox="1"/>
          <p:nvPr/>
        </p:nvSpPr>
        <p:spPr>
          <a:xfrm>
            <a:off x="7240321" y="2163902"/>
            <a:ext cx="2136505" cy="6558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Aft>
                <a:spcPts val="300"/>
              </a:spcAft>
            </a:pPr>
            <a:endParaRPr lang="en-US" altLang="ko-KR" sz="12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grpSp>
        <p:nvGrpSpPr>
          <p:cNvPr id="362" name="그룹 361">
            <a:extLst>
              <a:ext uri="{FF2B5EF4-FFF2-40B4-BE49-F238E27FC236}">
                <a16:creationId xmlns:a16="http://schemas.microsoft.com/office/drawing/2014/main" id="{7E17919B-0604-3109-F687-67FBFCB3AAAF}"/>
              </a:ext>
            </a:extLst>
          </p:cNvPr>
          <p:cNvGrpSpPr/>
          <p:nvPr/>
        </p:nvGrpSpPr>
        <p:grpSpPr>
          <a:xfrm>
            <a:off x="7904404" y="2254276"/>
            <a:ext cx="859853" cy="556593"/>
            <a:chOff x="6857984" y="3043265"/>
            <a:chExt cx="859853" cy="556593"/>
          </a:xfrm>
        </p:grpSpPr>
        <p:pic>
          <p:nvPicPr>
            <p:cNvPr id="363" name="그래픽 362" descr="데이터베이스 윤곽선">
              <a:extLst>
                <a:ext uri="{FF2B5EF4-FFF2-40B4-BE49-F238E27FC236}">
                  <a16:creationId xmlns:a16="http://schemas.microsoft.com/office/drawing/2014/main" id="{1BA24DC1-7242-F2C3-FBFA-7189FA739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07114" y="3043265"/>
              <a:ext cx="373744" cy="373744"/>
            </a:xfrm>
            <a:prstGeom prst="rect">
              <a:avLst/>
            </a:prstGeom>
          </p:spPr>
        </p:pic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89D3BAD4-D011-ABFE-0620-816EF65D78A1}"/>
                </a:ext>
              </a:extLst>
            </p:cNvPr>
            <p:cNvSpPr txBox="1"/>
            <p:nvPr/>
          </p:nvSpPr>
          <p:spPr>
            <a:xfrm>
              <a:off x="6857984" y="3384414"/>
              <a:ext cx="85985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ko-KR" altLang="en-US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외부데이터</a:t>
              </a:r>
              <a:endParaRPr lang="en-US" altLang="ko-KR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endParaRPr>
            </a:p>
          </p:txBody>
        </p:sp>
      </p:grpSp>
      <p:sp>
        <p:nvSpPr>
          <p:cNvPr id="365" name="TextBox 364">
            <a:extLst>
              <a:ext uri="{FF2B5EF4-FFF2-40B4-BE49-F238E27FC236}">
                <a16:creationId xmlns:a16="http://schemas.microsoft.com/office/drawing/2014/main" id="{CE82A292-04C8-0ABB-D263-99EE08FBCF1D}"/>
              </a:ext>
            </a:extLst>
          </p:cNvPr>
          <p:cNvSpPr txBox="1"/>
          <p:nvPr/>
        </p:nvSpPr>
        <p:spPr>
          <a:xfrm>
            <a:off x="7479686" y="2023192"/>
            <a:ext cx="1657773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외부 데이터 수집 영역</a:t>
            </a:r>
            <a:endParaRPr lang="ko-KR" altLang="en-US" sz="1000" dirty="0"/>
          </a:p>
        </p:txBody>
      </p:sp>
      <p:pic>
        <p:nvPicPr>
          <p:cNvPr id="9" name="그래픽 8" descr="데이터베이스 윤곽선">
            <a:extLst>
              <a:ext uri="{FF2B5EF4-FFF2-40B4-BE49-F238E27FC236}">
                <a16:creationId xmlns:a16="http://schemas.microsoft.com/office/drawing/2014/main" id="{3E8A0CD2-DB2B-2577-F122-AC88FFCA8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8370" y="3931777"/>
            <a:ext cx="501338" cy="427781"/>
          </a:xfrm>
          <a:prstGeom prst="rect">
            <a:avLst/>
          </a:prstGeom>
        </p:spPr>
      </p:pic>
      <p:pic>
        <p:nvPicPr>
          <p:cNvPr id="48" name="그래픽 47" descr="데이터베이스 윤곽선">
            <a:extLst>
              <a:ext uri="{FF2B5EF4-FFF2-40B4-BE49-F238E27FC236}">
                <a16:creationId xmlns:a16="http://schemas.microsoft.com/office/drawing/2014/main" id="{D9D3CE5A-53E4-4B36-7F7B-B0ABD374A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4462" y="3931777"/>
            <a:ext cx="501338" cy="42778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866E15A-EF97-1DE2-E07D-7BAA207EC052}"/>
              </a:ext>
            </a:extLst>
          </p:cNvPr>
          <p:cNvSpPr/>
          <p:nvPr/>
        </p:nvSpPr>
        <p:spPr>
          <a:xfrm>
            <a:off x="527389" y="2170753"/>
            <a:ext cx="2317760" cy="3192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9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전사 통합 정보 분석 데이터 구성 방안 수립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0665E8-742E-E37E-F264-4CA606FAAE54}"/>
              </a:ext>
            </a:extLst>
          </p:cNvPr>
          <p:cNvSpPr/>
          <p:nvPr/>
        </p:nvSpPr>
        <p:spPr>
          <a:xfrm>
            <a:off x="530262" y="2547677"/>
            <a:ext cx="2317760" cy="3192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9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전사</a:t>
            </a:r>
            <a:r>
              <a:rPr lang="en-US" altLang="ko-KR" sz="9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/BU/</a:t>
            </a:r>
            <a:r>
              <a:rPr lang="ko-KR" altLang="en-US" sz="9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사업부</a:t>
            </a:r>
            <a:r>
              <a:rPr lang="en-US" altLang="ko-KR" sz="9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부문</a:t>
            </a:r>
            <a:r>
              <a:rPr lang="en-US" altLang="ko-KR" sz="9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팀별 정보분석 데이터의 명확한 관계 구성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8C0DE7-D9D5-CE9E-C1D7-DA5511F901AF}"/>
              </a:ext>
            </a:extLst>
          </p:cNvPr>
          <p:cNvSpPr/>
          <p:nvPr/>
        </p:nvSpPr>
        <p:spPr>
          <a:xfrm>
            <a:off x="524424" y="2914411"/>
            <a:ext cx="2317760" cy="3192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9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  <a:r>
              <a:rPr lang="en-US" altLang="ko-KR" sz="9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내외 시스템 간 데이터 연계 방식 확정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5AD236-4F98-4928-B1B4-47FA992A9122}"/>
              </a:ext>
            </a:extLst>
          </p:cNvPr>
          <p:cNvSpPr/>
          <p:nvPr/>
        </p:nvSpPr>
        <p:spPr>
          <a:xfrm>
            <a:off x="526848" y="3281145"/>
            <a:ext cx="2317760" cy="3192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9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사업 영역별 명확한 데이터 주제 영역 구성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883C5C7-EAF4-6B94-30F6-9578E7A616ED}"/>
              </a:ext>
            </a:extLst>
          </p:cNvPr>
          <p:cNvGrpSpPr/>
          <p:nvPr/>
        </p:nvGrpSpPr>
        <p:grpSpPr>
          <a:xfrm>
            <a:off x="1638720" y="4597625"/>
            <a:ext cx="680048" cy="595841"/>
            <a:chOff x="1577501" y="5107968"/>
            <a:chExt cx="680048" cy="783009"/>
          </a:xfrm>
        </p:grpSpPr>
        <p:pic>
          <p:nvPicPr>
            <p:cNvPr id="12" name="그래픽 11" descr="데이터베이스 윤곽선">
              <a:extLst>
                <a:ext uri="{FF2B5EF4-FFF2-40B4-BE49-F238E27FC236}">
                  <a16:creationId xmlns:a16="http://schemas.microsoft.com/office/drawing/2014/main" id="{C16816FE-975D-EFCB-066E-AD95316C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34530" y="5107968"/>
              <a:ext cx="578692" cy="57869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993272-1302-4F4F-C688-93351B56F587}"/>
                </a:ext>
              </a:extLst>
            </p:cNvPr>
            <p:cNvSpPr txBox="1"/>
            <p:nvPr/>
          </p:nvSpPr>
          <p:spPr>
            <a:xfrm>
              <a:off x="1577501" y="5607857"/>
              <a:ext cx="680048" cy="2831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ko-KR" altLang="en-US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온</a:t>
              </a:r>
              <a:r>
                <a:rPr lang="en-US" altLang="ko-KR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/</a:t>
              </a:r>
              <a:r>
                <a:rPr lang="ko-KR" altLang="en-US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오프라인</a:t>
              </a:r>
              <a:endParaRPr lang="en-US" altLang="ko-KR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endParaRPr>
            </a:p>
          </p:txBody>
        </p:sp>
      </p:grp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2E1128E0-50DD-2A6B-D009-219571B41437}"/>
              </a:ext>
            </a:extLst>
          </p:cNvPr>
          <p:cNvCxnSpPr>
            <a:cxnSpLocks/>
            <a:endCxn id="90" idx="1"/>
          </p:cNvCxnSpPr>
          <p:nvPr/>
        </p:nvCxnSpPr>
        <p:spPr bwMode="auto">
          <a:xfrm rot="5400000" flipH="1" flipV="1">
            <a:off x="3162898" y="3320764"/>
            <a:ext cx="99059" cy="2454665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B096839-59D9-194A-230A-37A8F26DE95F}"/>
              </a:ext>
            </a:extLst>
          </p:cNvPr>
          <p:cNvSpPr txBox="1"/>
          <p:nvPr/>
        </p:nvSpPr>
        <p:spPr>
          <a:xfrm>
            <a:off x="1017351" y="4315727"/>
            <a:ext cx="531700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/>
            <a:r>
              <a:rPr lang="en-US" altLang="ko-KR" sz="8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MD</a:t>
            </a:r>
            <a:r>
              <a:rPr lang="ko-KR" altLang="en-US" sz="8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분석</a:t>
            </a:r>
            <a:endParaRPr lang="ko-KR" altLang="en-US" sz="800" dirty="0"/>
          </a:p>
        </p:txBody>
      </p:sp>
      <p:sp>
        <p:nvSpPr>
          <p:cNvPr id="15" name="오른쪽 화살표 310">
            <a:extLst>
              <a:ext uri="{FF2B5EF4-FFF2-40B4-BE49-F238E27FC236}">
                <a16:creationId xmlns:a16="http://schemas.microsoft.com/office/drawing/2014/main" id="{B2185CA1-FE48-C045-57C8-A2D4E722EB74}"/>
              </a:ext>
            </a:extLst>
          </p:cNvPr>
          <p:cNvSpPr/>
          <p:nvPr/>
        </p:nvSpPr>
        <p:spPr>
          <a:xfrm rot="16200000">
            <a:off x="5368356" y="3823888"/>
            <a:ext cx="347420" cy="255042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9250" tIns="29250" rIns="29250" bIns="2925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90000"/>
              </a:lnSpc>
            </a:pPr>
            <a:endParaRPr lang="ko-KR" altLang="en-US" sz="1100">
              <a:solidFill>
                <a:srgbClr val="58595B"/>
              </a:solidFill>
              <a:latin typeface="맑은고딕"/>
            </a:endParaRPr>
          </a:p>
        </p:txBody>
      </p:sp>
      <p:sp>
        <p:nvSpPr>
          <p:cNvPr id="16" name="오른쪽 화살표 310">
            <a:extLst>
              <a:ext uri="{FF2B5EF4-FFF2-40B4-BE49-F238E27FC236}">
                <a16:creationId xmlns:a16="http://schemas.microsoft.com/office/drawing/2014/main" id="{6C466CB5-1949-FA0C-4DA0-8293E59B1137}"/>
              </a:ext>
            </a:extLst>
          </p:cNvPr>
          <p:cNvSpPr/>
          <p:nvPr/>
        </p:nvSpPr>
        <p:spPr>
          <a:xfrm rot="16200000">
            <a:off x="8744081" y="3755728"/>
            <a:ext cx="347420" cy="255042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9250" tIns="29250" rIns="29250" bIns="2925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90000"/>
              </a:lnSpc>
            </a:pPr>
            <a:endParaRPr lang="ko-KR" altLang="en-US" sz="1100">
              <a:solidFill>
                <a:srgbClr val="58595B"/>
              </a:solidFill>
              <a:latin typeface="맑은고딕"/>
            </a:endParaRPr>
          </a:p>
        </p:txBody>
      </p:sp>
      <p:sp>
        <p:nvSpPr>
          <p:cNvPr id="18" name="오른쪽 화살표 310">
            <a:extLst>
              <a:ext uri="{FF2B5EF4-FFF2-40B4-BE49-F238E27FC236}">
                <a16:creationId xmlns:a16="http://schemas.microsoft.com/office/drawing/2014/main" id="{32BFB3D5-3546-FF1E-0B5B-673964851216}"/>
              </a:ext>
            </a:extLst>
          </p:cNvPr>
          <p:cNvSpPr/>
          <p:nvPr/>
        </p:nvSpPr>
        <p:spPr>
          <a:xfrm rot="5400000">
            <a:off x="8965730" y="3784345"/>
            <a:ext cx="347420" cy="255042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9250" tIns="29250" rIns="29250" bIns="2925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90000"/>
              </a:lnSpc>
            </a:pPr>
            <a:endParaRPr lang="ko-KR" altLang="en-US" sz="1100">
              <a:solidFill>
                <a:srgbClr val="58595B"/>
              </a:solidFill>
              <a:latin typeface="맑은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D42065-724E-4E94-E847-B1CBFF6561BB}"/>
              </a:ext>
            </a:extLst>
          </p:cNvPr>
          <p:cNvSpPr txBox="1"/>
          <p:nvPr/>
        </p:nvSpPr>
        <p:spPr>
          <a:xfrm>
            <a:off x="1651480" y="4317353"/>
            <a:ext cx="531700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/>
            <a:r>
              <a:rPr lang="ko-KR" altLang="en-US" sz="8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고객통합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C1F8FC-E8AD-FC27-F86F-94084694BDD2}"/>
              </a:ext>
            </a:extLst>
          </p:cNvPr>
          <p:cNvSpPr txBox="1"/>
          <p:nvPr/>
        </p:nvSpPr>
        <p:spPr>
          <a:xfrm>
            <a:off x="393272" y="4047879"/>
            <a:ext cx="73514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[ PBU</a:t>
            </a:r>
            <a:r>
              <a:rPr lang="ko-KR" altLang="en-US" dirty="0"/>
              <a:t> 공통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오른쪽 화살표 310">
            <a:extLst>
              <a:ext uri="{FF2B5EF4-FFF2-40B4-BE49-F238E27FC236}">
                <a16:creationId xmlns:a16="http://schemas.microsoft.com/office/drawing/2014/main" id="{1C8C2E8A-F87A-95CE-EBBF-F328F3580645}"/>
              </a:ext>
            </a:extLst>
          </p:cNvPr>
          <p:cNvSpPr/>
          <p:nvPr/>
        </p:nvSpPr>
        <p:spPr>
          <a:xfrm rot="5400000">
            <a:off x="5578181" y="3849939"/>
            <a:ext cx="347420" cy="255042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9250" tIns="29250" rIns="29250" bIns="2925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90000"/>
              </a:lnSpc>
            </a:pPr>
            <a:endParaRPr lang="ko-KR" altLang="en-US" sz="1100">
              <a:solidFill>
                <a:srgbClr val="58595B"/>
              </a:solidFill>
              <a:latin typeface="맑은고딕"/>
            </a:endParaRPr>
          </a:p>
        </p:txBody>
      </p:sp>
      <p:sp>
        <p:nvSpPr>
          <p:cNvPr id="35" name="제목 2">
            <a:extLst>
              <a:ext uri="{FF2B5EF4-FFF2-40B4-BE49-F238E27FC236}">
                <a16:creationId xmlns:a16="http://schemas.microsoft.com/office/drawing/2014/main" id="{65554BF5-EDE7-7865-6AA1-AB811F0E3DF3}"/>
              </a:ext>
            </a:extLst>
          </p:cNvPr>
          <p:cNvSpPr txBox="1">
            <a:spLocks/>
          </p:cNvSpPr>
          <p:nvPr/>
        </p:nvSpPr>
        <p:spPr bwMode="gray">
          <a:xfrm>
            <a:off x="7996790" y="296344"/>
            <a:ext cx="1586974" cy="193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1800" b="1">
                <a:solidFill>
                  <a:schemeClr val="tx1"/>
                </a:solidFill>
                <a:latin typeface="+mn-lt"/>
                <a:ea typeface="+mn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5pPr>
            <a:lvl6pPr marL="422039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6pPr>
            <a:lvl7pPr marL="844078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7pPr>
            <a:lvl8pPr marL="1266117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8pPr>
            <a:lvl9pPr marL="1688155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9pPr>
          </a:lstStyle>
          <a:p>
            <a:pPr algn="r"/>
            <a:r>
              <a:rPr lang="en-US" altLang="ko-KR" sz="1400" kern="0" dirty="0">
                <a:latin typeface="+mn-ea"/>
              </a:rPr>
              <a:t>3-4. </a:t>
            </a:r>
            <a:r>
              <a:rPr lang="ko-KR" altLang="en-US" sz="1400" kern="0" dirty="0">
                <a:latin typeface="+mn-ea"/>
              </a:rPr>
              <a:t>수행 방안</a:t>
            </a:r>
            <a:r>
              <a:rPr lang="en-US" altLang="ko-KR" sz="1400" kern="0" dirty="0">
                <a:latin typeface="+mn-ea"/>
              </a:rPr>
              <a:t>(3/5)</a:t>
            </a:r>
            <a:endParaRPr lang="ko-KR" altLang="en-US" sz="1400" kern="0" dirty="0">
              <a:latin typeface="+mn-ea"/>
            </a:endParaRPr>
          </a:p>
        </p:txBody>
      </p:sp>
      <p:sp>
        <p:nvSpPr>
          <p:cNvPr id="26" name="제목 2">
            <a:extLst>
              <a:ext uri="{FF2B5EF4-FFF2-40B4-BE49-F238E27FC236}">
                <a16:creationId xmlns:a16="http://schemas.microsoft.com/office/drawing/2014/main" id="{B9FB575B-6E78-F7AE-B784-ECBD39CFD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64" y="189679"/>
            <a:ext cx="2598468" cy="249299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정보계 개선 방안 수립</a:t>
            </a:r>
          </a:p>
        </p:txBody>
      </p:sp>
    </p:spTree>
    <p:extLst>
      <p:ext uri="{BB962C8B-B14F-4D97-AF65-F5344CB8AC3E}">
        <p14:creationId xmlns:p14="http://schemas.microsoft.com/office/powerpoint/2010/main" val="381007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89B918-9B75-60A7-3909-FBD24B63B657}"/>
              </a:ext>
            </a:extLst>
          </p:cNvPr>
          <p:cNvSpPr txBox="1"/>
          <p:nvPr/>
        </p:nvSpPr>
        <p:spPr>
          <a:xfrm>
            <a:off x="394084" y="908514"/>
            <a:ext cx="92086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400" spc="-12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기반 데이터레이크와 연계하는 전사 통합 데이터 플랫폼 구축을 위한 인프라 아키텍처를 설계하고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향후 적용 가능한 기술 요소의 검토 및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도입을 통해 지속적으로 개선 가능한 개발 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운영 환경을 조성함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1CAA4E-94B3-7714-F24B-67D201DCC5AB}"/>
              </a:ext>
            </a:extLst>
          </p:cNvPr>
          <p:cNvSpPr/>
          <p:nvPr/>
        </p:nvSpPr>
        <p:spPr>
          <a:xfrm>
            <a:off x="305015" y="1697394"/>
            <a:ext cx="9266236" cy="474150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사각형: 둥근 위쪽 모서리 13">
            <a:extLst>
              <a:ext uri="{FF2B5EF4-FFF2-40B4-BE49-F238E27FC236}">
                <a16:creationId xmlns:a16="http://schemas.microsoft.com/office/drawing/2014/main" id="{1E700831-5AF5-01DF-C427-E9CAF87B57B9}"/>
              </a:ext>
            </a:extLst>
          </p:cNvPr>
          <p:cNvSpPr/>
          <p:nvPr/>
        </p:nvSpPr>
        <p:spPr>
          <a:xfrm>
            <a:off x="305015" y="1403713"/>
            <a:ext cx="9266236" cy="40207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STEP4. </a:t>
            </a:r>
            <a:r>
              <a:rPr lang="ko-KR" altLang="en-US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효율적인 정보계 인프라 아키텍처 설계 및 검토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5EC98-2831-6CC0-B492-9F563869B2AB}"/>
              </a:ext>
            </a:extLst>
          </p:cNvPr>
          <p:cNvSpPr txBox="1"/>
          <p:nvPr/>
        </p:nvSpPr>
        <p:spPr>
          <a:xfrm>
            <a:off x="384559" y="635482"/>
            <a:ext cx="90737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4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4. </a:t>
            </a:r>
            <a:r>
              <a:rPr lang="ko-KR" altLang="en-US" sz="14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인프라 구성 설계 및 검토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7B67DD-14FD-327C-2FA2-579FA5C72016}"/>
              </a:ext>
            </a:extLst>
          </p:cNvPr>
          <p:cNvSpPr/>
          <p:nvPr/>
        </p:nvSpPr>
        <p:spPr>
          <a:xfrm>
            <a:off x="391058" y="5699224"/>
            <a:ext cx="9111929" cy="66752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E15D62-85F7-66E6-33EB-9461FB2E9627}"/>
              </a:ext>
            </a:extLst>
          </p:cNvPr>
          <p:cNvSpPr txBox="1"/>
          <p:nvPr/>
        </p:nvSpPr>
        <p:spPr bwMode="gray">
          <a:xfrm>
            <a:off x="618550" y="5532120"/>
            <a:ext cx="1415432" cy="309958"/>
          </a:xfrm>
          <a:prstGeom prst="rect">
            <a:avLst/>
          </a:prstGeom>
          <a:solidFill>
            <a:srgbClr val="FFFFFF"/>
          </a:solidFill>
        </p:spPr>
        <p:txBody>
          <a:bodyPr wrap="square" lIns="90000" tIns="46800" rIns="90000" bIns="46800" rtlCol="0" anchor="ctr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spc="-15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u="sng" spc="0">
                <a:solidFill>
                  <a:prstClr val="black"/>
                </a:solidFill>
              </a:rPr>
              <a:t>[ Key</a:t>
            </a:r>
            <a:r>
              <a:rPr lang="ko-KR" altLang="en-US" sz="1400" b="1" u="sng" spc="0">
                <a:solidFill>
                  <a:prstClr val="black"/>
                </a:solidFill>
              </a:rPr>
              <a:t> </a:t>
            </a:r>
            <a:r>
              <a:rPr lang="en-US" altLang="ko-KR" sz="1400" b="1" u="sng" spc="0">
                <a:solidFill>
                  <a:prstClr val="black"/>
                </a:solidFill>
              </a:rPr>
              <a:t>Point ]</a:t>
            </a:r>
            <a:endParaRPr kumimoji="1" lang="ko-KR" altLang="en-US" sz="1400" b="1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889A18-D8D5-6206-E7DA-348E97B9B30B}"/>
              </a:ext>
            </a:extLst>
          </p:cNvPr>
          <p:cNvSpPr txBox="1"/>
          <p:nvPr/>
        </p:nvSpPr>
        <p:spPr>
          <a:xfrm>
            <a:off x="425338" y="5826952"/>
            <a:ext cx="9017577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ko-KR" altLang="en-US" sz="13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다양한 </a:t>
            </a:r>
            <a:r>
              <a:rPr lang="en-US" altLang="ko-KR" sz="13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data source</a:t>
            </a:r>
            <a:r>
              <a:rPr lang="ko-KR" altLang="en-US" sz="13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와 다양한 데이터 분석</a:t>
            </a:r>
            <a:r>
              <a:rPr lang="en-US" altLang="ko-KR" sz="13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3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활용 </a:t>
            </a:r>
            <a:r>
              <a:rPr lang="en-US" altLang="ko-KR" sz="13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workload</a:t>
            </a:r>
            <a:r>
              <a:rPr lang="ko-KR" altLang="en-US" sz="13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 대응할 수 있는 유연하고 확장 가능한 플랫폼 아키텍처 구성 </a:t>
            </a:r>
            <a:endParaRPr lang="en-US" altLang="ko-KR" sz="13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ko-KR" altLang="en-US" sz="13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원천 데이터 저장소를 통합하여 빠르고 안정적인 데이터 공급이 가능한 플랫폼 내부 파이프라인 구성</a:t>
            </a:r>
            <a:endParaRPr lang="en-US" altLang="ko-KR" sz="13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10" name="그래픽 16" descr="데이터베이스 윤곽선">
            <a:extLst>
              <a:ext uri="{FF2B5EF4-FFF2-40B4-BE49-F238E27FC236}">
                <a16:creationId xmlns:a16="http://schemas.microsoft.com/office/drawing/2014/main" id="{47C91321-6B51-3489-B4AA-2E3CA94FFF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7528" y="4937493"/>
            <a:ext cx="473633" cy="47363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660758" y="2220057"/>
            <a:ext cx="8626763" cy="331206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660758" y="1942389"/>
            <a:ext cx="8626763" cy="2701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엔터프라이즈 데이터 플랫폼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929968" y="2399745"/>
            <a:ext cx="1051120" cy="30051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Ingestion</a:t>
            </a:r>
            <a:br>
              <a:rPr kumimoji="1" lang="en-US" altLang="ko-KR" sz="11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</a:br>
            <a:r>
              <a:rPr kumimoji="1" lang="en-US" altLang="ko-KR" sz="11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Layer</a:t>
            </a:r>
            <a:endParaRPr kumimoji="1" lang="ko-KR" altLang="en-US" sz="1100" b="1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2064685" y="2399744"/>
            <a:ext cx="6945746" cy="5053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Data Governance</a:t>
            </a:r>
            <a:endParaRPr kumimoji="1" lang="ko-KR" altLang="en-US" sz="1100" b="1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2228865" y="2602269"/>
            <a:ext cx="640198" cy="2558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spc="-150"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MDM</a:t>
            </a:r>
            <a:endParaRPr kumimoji="1" lang="ko-KR" altLang="en-US" sz="1000" i="0" u="none" strike="noStrike" cap="none" spc="-150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2904469" y="2602269"/>
            <a:ext cx="895305" cy="2558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spc="-150"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데이터 표준</a:t>
            </a:r>
            <a:endParaRPr kumimoji="1" lang="ko-KR" altLang="en-US" sz="1000" i="0" u="none" strike="noStrike" cap="none" spc="-150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873001" y="2602269"/>
            <a:ext cx="895305" cy="2558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spc="-150"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데이터 품질</a:t>
            </a:r>
            <a:endParaRPr kumimoji="1" lang="ko-KR" altLang="en-US" sz="1000" i="0" u="none" strike="noStrike" cap="none" spc="-150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3843969" y="2602269"/>
            <a:ext cx="984837" cy="2558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spc="-150"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데이터 리니지</a:t>
            </a:r>
            <a:endParaRPr kumimoji="1" lang="ko-KR" altLang="en-US" sz="1000" i="0" u="none" strike="noStrike" cap="none" spc="-150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817777" y="2602269"/>
            <a:ext cx="1191651" cy="2558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spc="-150"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데이터 카탈로그</a:t>
            </a:r>
            <a:endParaRPr kumimoji="1" lang="ko-KR" altLang="en-US" sz="1000" i="0" u="none" strike="noStrike" cap="none" spc="-150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7054934" y="2602269"/>
            <a:ext cx="739922" cy="2558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spc="-150"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정책 표준</a:t>
            </a:r>
            <a:endParaRPr kumimoji="1" lang="ko-KR" altLang="en-US" sz="1000" i="0" u="none" strike="noStrike" cap="none" spc="-150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7835086" y="2602269"/>
            <a:ext cx="984837" cy="2558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spc="-150"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프로세스 표준</a:t>
            </a:r>
            <a:endParaRPr kumimoji="1" lang="ko-KR" altLang="en-US" sz="1000" i="0" u="none" strike="noStrike" cap="none" spc="-150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1021181" y="2761178"/>
            <a:ext cx="868695" cy="65599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spc="-150" normalizeH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수집주기</a:t>
            </a:r>
          </a:p>
        </p:txBody>
      </p:sp>
      <p:sp>
        <p:nvSpPr>
          <p:cNvPr id="23" name="직사각형 22"/>
          <p:cNvSpPr/>
          <p:nvPr/>
        </p:nvSpPr>
        <p:spPr bwMode="auto">
          <a:xfrm>
            <a:off x="1096563" y="2960412"/>
            <a:ext cx="717930" cy="1900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i="0" u="none" strike="noStrike" cap="none" spc="-150" normalizeH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배치</a:t>
            </a:r>
          </a:p>
        </p:txBody>
      </p:sp>
      <p:sp>
        <p:nvSpPr>
          <p:cNvPr id="24" name="직사각형 23"/>
          <p:cNvSpPr/>
          <p:nvPr/>
        </p:nvSpPr>
        <p:spPr bwMode="auto">
          <a:xfrm>
            <a:off x="1096563" y="3187387"/>
            <a:ext cx="717930" cy="1900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i="0" u="none" strike="noStrike" cap="none" spc="-150" normalizeH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(</a:t>
            </a:r>
            <a:r>
              <a:rPr kumimoji="1" lang="ko-KR" altLang="en-US" sz="900" i="0" u="none" strike="noStrike" cap="none" spc="-150" normalizeH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준</a:t>
            </a:r>
            <a:r>
              <a:rPr kumimoji="1" lang="en-US" altLang="ko-KR" sz="900" i="0" u="none" strike="noStrike" cap="none" spc="-150" normalizeH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)</a:t>
            </a:r>
            <a:r>
              <a:rPr kumimoji="1" lang="ko-KR" altLang="en-US" sz="900" spc="-150"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실시간</a:t>
            </a:r>
            <a:endParaRPr kumimoji="1" lang="ko-KR" altLang="en-US" sz="900" i="0" u="none" strike="noStrike" cap="none" spc="-150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021181" y="3484476"/>
            <a:ext cx="868695" cy="65599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spc="-150"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데이터 유형</a:t>
            </a:r>
            <a:endParaRPr kumimoji="1" lang="ko-KR" altLang="en-US" sz="1000" i="0" u="none" strike="noStrike" cap="none" spc="-150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096563" y="3683710"/>
            <a:ext cx="717930" cy="1900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i="0" u="none" strike="noStrike" cap="none" spc="-150" normalizeH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정형</a:t>
            </a:r>
          </a:p>
        </p:txBody>
      </p:sp>
      <p:sp>
        <p:nvSpPr>
          <p:cNvPr id="27" name="직사각형 26"/>
          <p:cNvSpPr/>
          <p:nvPr/>
        </p:nvSpPr>
        <p:spPr bwMode="auto">
          <a:xfrm>
            <a:off x="1096563" y="3910685"/>
            <a:ext cx="717930" cy="1900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i="0" u="none" strike="noStrike" cap="none" spc="-150" normalizeH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비정형</a:t>
            </a:r>
          </a:p>
        </p:txBody>
      </p:sp>
      <p:sp>
        <p:nvSpPr>
          <p:cNvPr id="28" name="직사각형 27"/>
          <p:cNvSpPr/>
          <p:nvPr/>
        </p:nvSpPr>
        <p:spPr bwMode="auto">
          <a:xfrm>
            <a:off x="1021181" y="4207773"/>
            <a:ext cx="868695" cy="11306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spc="-150" normalizeH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수집 유형</a:t>
            </a:r>
          </a:p>
        </p:txBody>
      </p:sp>
      <p:sp>
        <p:nvSpPr>
          <p:cNvPr id="29" name="직사각형 28"/>
          <p:cNvSpPr/>
          <p:nvPr/>
        </p:nvSpPr>
        <p:spPr bwMode="auto">
          <a:xfrm>
            <a:off x="1096563" y="4407008"/>
            <a:ext cx="717930" cy="1900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ETL/ELT</a:t>
            </a:r>
            <a:endParaRPr kumimoji="1" lang="ko-KR" altLang="en-US" sz="90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096563" y="4633983"/>
            <a:ext cx="717930" cy="1900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API</a:t>
            </a:r>
            <a:endParaRPr kumimoji="1" lang="ko-KR" altLang="en-US" sz="90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1096563" y="4860958"/>
            <a:ext cx="717930" cy="1900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FTP</a:t>
            </a:r>
            <a:endParaRPr kumimoji="1" lang="ko-KR" altLang="en-US" sz="90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1096563" y="5087933"/>
            <a:ext cx="717930" cy="1900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i="0" u="none" strike="noStrike" cap="none" spc="-150" normalizeH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…</a:t>
            </a:r>
            <a:endParaRPr kumimoji="1" lang="ko-KR" altLang="en-US" sz="900" i="0" u="none" strike="noStrike" cap="none" spc="-150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3216700" y="2960517"/>
            <a:ext cx="3073989" cy="91331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Data Warehouse</a:t>
            </a:r>
            <a:endParaRPr kumimoji="1" lang="ko-KR" altLang="en-US" sz="1100" b="1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5295282" y="3173486"/>
            <a:ext cx="909062" cy="6196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ADW</a:t>
            </a:r>
            <a:endParaRPr kumimoji="1" lang="ko-KR" altLang="en-US" sz="1100" b="1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3313650" y="3173486"/>
            <a:ext cx="909062" cy="6196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EDW</a:t>
            </a:r>
            <a:endParaRPr kumimoji="1" lang="ko-KR" altLang="en-US" sz="1100" b="1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4304466" y="3173486"/>
            <a:ext cx="909062" cy="6196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RDW</a:t>
            </a:r>
            <a:endParaRPr kumimoji="1" lang="ko-KR" altLang="en-US" sz="1100" b="1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2062843" y="2965117"/>
            <a:ext cx="1064024" cy="24397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Data</a:t>
            </a:r>
            <a:br>
              <a:rPr kumimoji="1" lang="en-US" altLang="ko-KR" sz="1100" b="1"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</a:br>
            <a:r>
              <a:rPr kumimoji="1" lang="en-US" altLang="ko-KR" sz="1100" b="1"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Storage</a:t>
            </a:r>
            <a:endParaRPr kumimoji="1" lang="ko-KR" altLang="en-US" sz="1100" b="1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pic>
        <p:nvPicPr>
          <p:cNvPr id="38" name="그래픽 6" descr="데이터베이스 윤곽선">
            <a:extLst>
              <a:ext uri="{FF2B5EF4-FFF2-40B4-BE49-F238E27FC236}">
                <a16:creationId xmlns:a16="http://schemas.microsoft.com/office/drawing/2014/main" id="{6EC965DB-9C02-6526-30A7-5CD14853B3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0236" y="3377563"/>
            <a:ext cx="649238" cy="649238"/>
          </a:xfrm>
          <a:prstGeom prst="rect">
            <a:avLst/>
          </a:prstGeom>
        </p:spPr>
      </p:pic>
      <p:pic>
        <p:nvPicPr>
          <p:cNvPr id="39" name="그래픽 6" descr="데이터베이스 윤곽선">
            <a:extLst>
              <a:ext uri="{FF2B5EF4-FFF2-40B4-BE49-F238E27FC236}">
                <a16:creationId xmlns:a16="http://schemas.microsoft.com/office/drawing/2014/main" id="{6EC965DB-9C02-6526-30A7-5CD14853B3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0236" y="4036094"/>
            <a:ext cx="649238" cy="649238"/>
          </a:xfrm>
          <a:prstGeom prst="rect">
            <a:avLst/>
          </a:prstGeom>
        </p:spPr>
      </p:pic>
      <p:pic>
        <p:nvPicPr>
          <p:cNvPr id="40" name="그래픽 6" descr="데이터베이스 윤곽선">
            <a:extLst>
              <a:ext uri="{FF2B5EF4-FFF2-40B4-BE49-F238E27FC236}">
                <a16:creationId xmlns:a16="http://schemas.microsoft.com/office/drawing/2014/main" id="{6EC965DB-9C02-6526-30A7-5CD14853B3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0236" y="4694625"/>
            <a:ext cx="649238" cy="649238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 bwMode="auto">
          <a:xfrm>
            <a:off x="2233335" y="3714920"/>
            <a:ext cx="717930" cy="1900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ODS</a:t>
            </a:r>
            <a:endParaRPr kumimoji="1" lang="ko-KR" altLang="en-US" sz="90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2233335" y="4375717"/>
            <a:ext cx="717930" cy="1900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Metadata</a:t>
            </a:r>
            <a:endParaRPr kumimoji="1" lang="ko-KR" altLang="en-US" sz="90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2233335" y="5028479"/>
            <a:ext cx="717930" cy="1900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Sandbox</a:t>
            </a:r>
            <a:endParaRPr kumimoji="1" lang="ko-KR" altLang="en-US" sz="90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5694575" y="3951335"/>
            <a:ext cx="1922317" cy="958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Data Analytics</a:t>
            </a:r>
            <a:endParaRPr kumimoji="1" lang="ko-KR" altLang="en-US" sz="1100" b="1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6372444" y="2960516"/>
            <a:ext cx="2637988" cy="91331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Data Service</a:t>
            </a:r>
            <a:endParaRPr kumimoji="1" lang="ko-KR" altLang="en-US" sz="1100" b="1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3216701" y="4990262"/>
            <a:ext cx="1105469" cy="4178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Monitoring</a:t>
            </a:r>
            <a:endParaRPr kumimoji="1" lang="ko-KR" altLang="en-US" sz="1100" b="1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pic>
        <p:nvPicPr>
          <p:cNvPr id="47" name="그래픽 6" descr="데이터베이스 윤곽선">
            <a:extLst>
              <a:ext uri="{FF2B5EF4-FFF2-40B4-BE49-F238E27FC236}">
                <a16:creationId xmlns:a16="http://schemas.microsoft.com/office/drawing/2014/main" id="{6EC965DB-9C02-6526-30A7-5CD14853B3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6933" y="3338230"/>
            <a:ext cx="443438" cy="443438"/>
          </a:xfrm>
          <a:prstGeom prst="rect">
            <a:avLst/>
          </a:prstGeom>
        </p:spPr>
      </p:pic>
      <p:pic>
        <p:nvPicPr>
          <p:cNvPr id="48" name="그래픽 6" descr="데이터베이스 윤곽선">
            <a:extLst>
              <a:ext uri="{FF2B5EF4-FFF2-40B4-BE49-F238E27FC236}">
                <a16:creationId xmlns:a16="http://schemas.microsoft.com/office/drawing/2014/main" id="{6EC965DB-9C02-6526-30A7-5CD14853B3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31975" y="3338230"/>
            <a:ext cx="443438" cy="443438"/>
          </a:xfrm>
          <a:prstGeom prst="rect">
            <a:avLst/>
          </a:prstGeom>
        </p:spPr>
      </p:pic>
      <p:pic>
        <p:nvPicPr>
          <p:cNvPr id="49" name="그래픽 6" descr="데이터베이스 윤곽선">
            <a:extLst>
              <a:ext uri="{FF2B5EF4-FFF2-40B4-BE49-F238E27FC236}">
                <a16:creationId xmlns:a16="http://schemas.microsoft.com/office/drawing/2014/main" id="{6EC965DB-9C02-6526-30A7-5CD14853B3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46762" y="3338230"/>
            <a:ext cx="443438" cy="443438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 bwMode="auto">
          <a:xfrm>
            <a:off x="3472464" y="3554364"/>
            <a:ext cx="593331" cy="1570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Mart</a:t>
            </a:r>
            <a:endParaRPr kumimoji="1" lang="ko-KR" altLang="en-US" sz="80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4457028" y="3554364"/>
            <a:ext cx="593331" cy="1570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spc="-150"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실시간</a:t>
            </a:r>
            <a:r>
              <a:rPr kumimoji="1" lang="ko-KR" altLang="en-US" sz="800"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 </a:t>
            </a:r>
            <a:r>
              <a:rPr kumimoji="1" lang="en-US" altLang="ko-KR" sz="80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Mart</a:t>
            </a:r>
            <a:endParaRPr kumimoji="1" lang="ko-KR" altLang="en-US" sz="80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5472199" y="3554364"/>
            <a:ext cx="593331" cy="1570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spc="-150" normalizeH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분석용</a:t>
            </a:r>
            <a:r>
              <a:rPr kumimoji="1" lang="ko-KR" altLang="en-US" sz="80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 </a:t>
            </a:r>
            <a:r>
              <a:rPr kumimoji="1" lang="en-US" altLang="ko-KR" sz="80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Mart</a:t>
            </a:r>
            <a:endParaRPr kumimoji="1" lang="ko-KR" altLang="en-US" sz="80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6607712" y="3216943"/>
            <a:ext cx="1009181" cy="2558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EIS</a:t>
            </a:r>
            <a:endParaRPr kumimoji="1" lang="ko-KR" altLang="en-US" sz="100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7691438" y="3216943"/>
            <a:ext cx="1009181" cy="2558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spc="-150"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대시보드</a:t>
            </a:r>
            <a:endParaRPr kumimoji="1" lang="ko-KR" altLang="en-US" sz="1000" i="0" u="none" strike="noStrike" cap="none" spc="-150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6610637" y="3535224"/>
            <a:ext cx="1009181" cy="2558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OLAP</a:t>
            </a:r>
            <a:endParaRPr kumimoji="1" lang="ko-KR" altLang="en-US" sz="100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7694363" y="3535224"/>
            <a:ext cx="1009181" cy="2558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BI </a:t>
            </a:r>
            <a:r>
              <a:rPr kumimoji="1" lang="ko-KR" altLang="en-US" sz="1000" spc="-150"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리포트</a:t>
            </a:r>
            <a:endParaRPr kumimoji="1" lang="ko-KR" altLang="en-US" sz="1000" i="0" u="none" strike="noStrike" cap="none" spc="-150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7691438" y="3950349"/>
            <a:ext cx="1318993" cy="9538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Data Sharing</a:t>
            </a:r>
            <a:endParaRPr kumimoji="1" lang="ko-KR" altLang="en-US" sz="1100" b="1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7853410" y="4251284"/>
            <a:ext cx="1009181" cy="2558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>
                <a:latin typeface="맑은 고딕"/>
                <a:ea typeface="맑은 고딕"/>
                <a:cs typeface="Arial"/>
              </a:rPr>
              <a:t>Mesh/Fabric</a:t>
            </a:r>
            <a:endParaRPr kumimoji="1" lang="ko-KR" altLang="en-US" sz="100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/>
              <a:ea typeface="맑은 고딕"/>
              <a:cs typeface="Arial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853410" y="4578563"/>
            <a:ext cx="1009181" cy="2558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Virtualization</a:t>
            </a:r>
            <a:endParaRPr kumimoji="1" lang="ko-KR" altLang="en-US" sz="100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6701559" y="4250371"/>
            <a:ext cx="834034" cy="2558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ML</a:t>
            </a:r>
            <a:endParaRPr kumimoji="1" lang="ko-KR" altLang="en-US" sz="100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6701559" y="4577650"/>
            <a:ext cx="834034" cy="2558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시각화</a:t>
            </a:r>
            <a:endParaRPr kumimoji="1" lang="ko-KR" altLang="en-US" sz="100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5793649" y="4246999"/>
            <a:ext cx="834034" cy="2558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SQL</a:t>
            </a:r>
            <a:endParaRPr kumimoji="1" lang="ko-KR" altLang="en-US" sz="100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5793649" y="4574278"/>
            <a:ext cx="834034" cy="2558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Python/R</a:t>
            </a:r>
            <a:endParaRPr kumimoji="1" lang="ko-KR" altLang="en-US" sz="100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3215607" y="3951296"/>
            <a:ext cx="2404422" cy="958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Data Processing</a:t>
            </a:r>
            <a:endParaRPr kumimoji="1" lang="ko-KR" altLang="en-US" sz="1100" b="1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3313188" y="4207773"/>
            <a:ext cx="1559814" cy="6256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Hadoop</a:t>
            </a:r>
            <a:endParaRPr kumimoji="1" lang="ko-KR" altLang="en-US" sz="100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3390008" y="4402471"/>
            <a:ext cx="662489" cy="3745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spc="-150"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대용량</a:t>
            </a:r>
            <a:br>
              <a:rPr kumimoji="1" lang="en-US" altLang="ko-KR" sz="1000" spc="-150"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</a:br>
            <a:r>
              <a:rPr kumimoji="1" lang="ko-KR" altLang="en-US" sz="1000" spc="-150"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분산처리</a:t>
            </a:r>
            <a:endParaRPr kumimoji="1" lang="ko-KR" altLang="en-US" sz="1000" i="0" u="none" strike="noStrike" cap="none" spc="-150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4105519" y="4402471"/>
            <a:ext cx="700639" cy="3745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Streaming</a:t>
            </a:r>
            <a:endParaRPr kumimoji="1" lang="ko-KR" altLang="en-US" sz="100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4947967" y="4205276"/>
            <a:ext cx="571006" cy="6281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CEP</a:t>
            </a:r>
            <a:endParaRPr kumimoji="1" lang="ko-KR" altLang="en-US" sz="100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69" name="직사각형 68"/>
          <p:cNvSpPr/>
          <p:nvPr/>
        </p:nvSpPr>
        <p:spPr bwMode="auto">
          <a:xfrm rot="20753838">
            <a:off x="8172909" y="5148665"/>
            <a:ext cx="1208182" cy="285412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1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illustrative</a:t>
            </a:r>
            <a:endParaRPr kumimoji="1" lang="ko-KR" altLang="en-US" sz="1100" b="1" i="1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5612225" y="4990262"/>
            <a:ext cx="2428388" cy="4178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User-defined</a:t>
            </a:r>
            <a:br>
              <a:rPr kumimoji="1" lang="en-US" altLang="ko-KR" sz="11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</a:br>
            <a:r>
              <a:rPr kumimoji="1" lang="en-US" altLang="ko-KR" sz="11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Workflow Orchestration</a:t>
            </a:r>
            <a:endParaRPr kumimoji="1" lang="ko-KR" altLang="en-US" sz="1100" b="1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4414463" y="4990262"/>
            <a:ext cx="1105469" cy="4178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Security</a:t>
            </a:r>
            <a:endParaRPr kumimoji="1" lang="ko-KR" altLang="en-US" sz="1100" b="1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EE9E233-7C7B-F9F6-CCC6-839A1AB89ADF}"/>
              </a:ext>
            </a:extLst>
          </p:cNvPr>
          <p:cNvSpPr/>
          <p:nvPr/>
        </p:nvSpPr>
        <p:spPr bwMode="auto">
          <a:xfrm>
            <a:off x="3215607" y="2905068"/>
            <a:ext cx="5831725" cy="1043235"/>
          </a:xfrm>
          <a:prstGeom prst="rect">
            <a:avLst/>
          </a:prstGeom>
          <a:noFill/>
          <a:ln w="22225" cap="flat" cmpd="sng" algn="ctr">
            <a:solidFill>
              <a:srgbClr val="1E3A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74" name="제목 2">
            <a:extLst>
              <a:ext uri="{FF2B5EF4-FFF2-40B4-BE49-F238E27FC236}">
                <a16:creationId xmlns:a16="http://schemas.microsoft.com/office/drawing/2014/main" id="{DAECDC0F-9238-2E46-2BFF-6A5FB3937EAE}"/>
              </a:ext>
            </a:extLst>
          </p:cNvPr>
          <p:cNvSpPr txBox="1">
            <a:spLocks/>
          </p:cNvSpPr>
          <p:nvPr/>
        </p:nvSpPr>
        <p:spPr bwMode="gray">
          <a:xfrm>
            <a:off x="7996790" y="296344"/>
            <a:ext cx="1586974" cy="193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1800" b="1">
                <a:solidFill>
                  <a:schemeClr val="tx1"/>
                </a:solidFill>
                <a:latin typeface="+mn-lt"/>
                <a:ea typeface="+mn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5pPr>
            <a:lvl6pPr marL="422039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6pPr>
            <a:lvl7pPr marL="844078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7pPr>
            <a:lvl8pPr marL="1266117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8pPr>
            <a:lvl9pPr marL="1688155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9pPr>
          </a:lstStyle>
          <a:p>
            <a:pPr algn="r"/>
            <a:r>
              <a:rPr lang="en-US" altLang="ko-KR" sz="1400" kern="0" dirty="0">
                <a:latin typeface="+mn-ea"/>
              </a:rPr>
              <a:t>3-4. </a:t>
            </a:r>
            <a:r>
              <a:rPr lang="ko-KR" altLang="en-US" sz="1400" kern="0" dirty="0">
                <a:latin typeface="+mn-ea"/>
              </a:rPr>
              <a:t>수행 방안</a:t>
            </a:r>
            <a:r>
              <a:rPr lang="en-US" altLang="ko-KR" sz="1400" kern="0" dirty="0">
                <a:latin typeface="+mn-ea"/>
              </a:rPr>
              <a:t>(4/5)</a:t>
            </a:r>
            <a:endParaRPr lang="ko-KR" altLang="en-US" sz="1400" kern="0" dirty="0">
              <a:latin typeface="+mn-ea"/>
            </a:endParaRPr>
          </a:p>
        </p:txBody>
      </p:sp>
      <p:sp>
        <p:nvSpPr>
          <p:cNvPr id="72" name="제목 2">
            <a:extLst>
              <a:ext uri="{FF2B5EF4-FFF2-40B4-BE49-F238E27FC236}">
                <a16:creationId xmlns:a16="http://schemas.microsoft.com/office/drawing/2014/main" id="{41ACBA27-4E30-4625-1C60-E00CA704C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64" y="189679"/>
            <a:ext cx="2598468" cy="249299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정보계 개선 방안 수립</a:t>
            </a:r>
          </a:p>
        </p:txBody>
      </p:sp>
    </p:spTree>
    <p:extLst>
      <p:ext uri="{BB962C8B-B14F-4D97-AF65-F5344CB8AC3E}">
        <p14:creationId xmlns:p14="http://schemas.microsoft.com/office/powerpoint/2010/main" val="1458848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DFA5FF98-A8F2-5A4B-F282-1241AB86CAF3}"/>
              </a:ext>
            </a:extLst>
          </p:cNvPr>
          <p:cNvSpPr txBox="1"/>
          <p:nvPr/>
        </p:nvSpPr>
        <p:spPr>
          <a:xfrm>
            <a:off x="480647" y="2828203"/>
            <a:ext cx="8901478" cy="3546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Aft>
                <a:spcPts val="300"/>
              </a:spcAft>
            </a:pPr>
            <a:endParaRPr lang="en-US" altLang="ko-KR" sz="12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46" name="AutoShape 51">
            <a:extLst>
              <a:ext uri="{FF2B5EF4-FFF2-40B4-BE49-F238E27FC236}">
                <a16:creationId xmlns:a16="http://schemas.microsoft.com/office/drawing/2014/main" id="{3AA7564E-C749-17DF-7666-0D474CC7E34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43095" y="3438582"/>
            <a:ext cx="8729774" cy="352498"/>
          </a:xfrm>
          <a:custGeom>
            <a:avLst/>
            <a:gdLst>
              <a:gd name="T0" fmla="*/ 318 w 21600"/>
              <a:gd name="T1" fmla="*/ 6 h 21600"/>
              <a:gd name="T2" fmla="*/ 165 w 21600"/>
              <a:gd name="T3" fmla="*/ 12 h 21600"/>
              <a:gd name="T4" fmla="*/ 12 w 21600"/>
              <a:gd name="T5" fmla="*/ 6 h 21600"/>
              <a:gd name="T6" fmla="*/ 16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604 w 21600"/>
              <a:gd name="T13" fmla="*/ 2605 h 21600"/>
              <a:gd name="T14" fmla="*/ 18996 w 21600"/>
              <a:gd name="T15" fmla="*/ 1899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99" y="21600"/>
                </a:lnTo>
                <a:lnTo>
                  <a:pt x="20001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89B918-9B75-60A7-3909-FBD24B63B657}"/>
              </a:ext>
            </a:extLst>
          </p:cNvPr>
          <p:cNvSpPr txBox="1"/>
          <p:nvPr/>
        </p:nvSpPr>
        <p:spPr>
          <a:xfrm>
            <a:off x="394084" y="908514"/>
            <a:ext cx="92086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정보계 데이터 구성은 데이터 거버넌스를 기반으로 분석 관점의 통합 관리 체계를 수립하고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‘22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년에 정비한 데이터 측정값의 표준을 적용함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또한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의사결정에 필요한 데이터를 신속하고 명확하게 제공하기 위한 데이터 구조를 구성함</a:t>
            </a:r>
            <a:endParaRPr lang="en-US" altLang="ko-KR" sz="14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1CAA4E-94B3-7714-F24B-67D201DCC5AB}"/>
              </a:ext>
            </a:extLst>
          </p:cNvPr>
          <p:cNvSpPr/>
          <p:nvPr/>
        </p:nvSpPr>
        <p:spPr>
          <a:xfrm>
            <a:off x="354014" y="1697394"/>
            <a:ext cx="9266236" cy="474150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id="{1E700831-5AF5-01DF-C427-E9CAF87B57B9}"/>
              </a:ext>
            </a:extLst>
          </p:cNvPr>
          <p:cNvSpPr/>
          <p:nvPr/>
        </p:nvSpPr>
        <p:spPr>
          <a:xfrm>
            <a:off x="354014" y="1403713"/>
            <a:ext cx="9266236" cy="40207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6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STEP5. </a:t>
            </a:r>
            <a:r>
              <a:rPr lang="ko-KR" altLang="en-US" sz="16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정보계 재구축 마스터플랜 확정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A5EC98-2831-6CC0-B492-9F563869B2AB}"/>
              </a:ext>
            </a:extLst>
          </p:cNvPr>
          <p:cNvSpPr txBox="1"/>
          <p:nvPr/>
        </p:nvSpPr>
        <p:spPr>
          <a:xfrm>
            <a:off x="384559" y="635482"/>
            <a:ext cx="90737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4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5. </a:t>
            </a:r>
            <a:r>
              <a:rPr lang="ko-KR" altLang="en-US" sz="14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정보계 추진 방안 확정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C834CFD-EDBD-5D62-D5B7-B90B8AB450D9}"/>
              </a:ext>
            </a:extLst>
          </p:cNvPr>
          <p:cNvGrpSpPr/>
          <p:nvPr/>
        </p:nvGrpSpPr>
        <p:grpSpPr>
          <a:xfrm>
            <a:off x="486261" y="1946289"/>
            <a:ext cx="2213011" cy="559795"/>
            <a:chOff x="486261" y="3440704"/>
            <a:chExt cx="2766761" cy="559795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3631041F-F5B9-4A41-8B0F-5B1717ED0905}"/>
                </a:ext>
              </a:extLst>
            </p:cNvPr>
            <p:cNvSpPr/>
            <p:nvPr/>
          </p:nvSpPr>
          <p:spPr>
            <a:xfrm rot="10800000">
              <a:off x="561292" y="3440704"/>
              <a:ext cx="2612142" cy="559795"/>
            </a:xfrm>
            <a:custGeom>
              <a:avLst/>
              <a:gdLst>
                <a:gd name="connsiteX0" fmla="*/ 7056522 w 7402631"/>
                <a:gd name="connsiteY0" fmla="*/ 693021 h 693021"/>
                <a:gd name="connsiteX1" fmla="*/ 6710413 w 7402631"/>
                <a:gd name="connsiteY1" fmla="*/ 693020 h 693021"/>
                <a:gd name="connsiteX2" fmla="*/ 692218 w 7402631"/>
                <a:gd name="connsiteY2" fmla="*/ 693020 h 693021"/>
                <a:gd name="connsiteX3" fmla="*/ 530193 w 7402631"/>
                <a:gd name="connsiteY3" fmla="*/ 693020 h 693021"/>
                <a:gd name="connsiteX4" fmla="*/ 346109 w 7402631"/>
                <a:gd name="connsiteY4" fmla="*/ 693020 h 693021"/>
                <a:gd name="connsiteX5" fmla="*/ 0 w 7402631"/>
                <a:gd name="connsiteY5" fmla="*/ 346510 h 693021"/>
                <a:gd name="connsiteX6" fmla="*/ 346109 w 7402631"/>
                <a:gd name="connsiteY6" fmla="*/ 0 h 693021"/>
                <a:gd name="connsiteX7" fmla="*/ 530193 w 7402631"/>
                <a:gd name="connsiteY7" fmla="*/ 0 h 693021"/>
                <a:gd name="connsiteX8" fmla="*/ 530193 w 7402631"/>
                <a:gd name="connsiteY8" fmla="*/ 0 h 693021"/>
                <a:gd name="connsiteX9" fmla="*/ 6796239 w 7402631"/>
                <a:gd name="connsiteY9" fmla="*/ 0 h 693021"/>
                <a:gd name="connsiteX10" fmla="*/ 6796239 w 7402631"/>
                <a:gd name="connsiteY10" fmla="*/ 1 h 693021"/>
                <a:gd name="connsiteX11" fmla="*/ 7056522 w 7402631"/>
                <a:gd name="connsiteY11" fmla="*/ 1 h 693021"/>
                <a:gd name="connsiteX12" fmla="*/ 7402631 w 7402631"/>
                <a:gd name="connsiteY12" fmla="*/ 346511 h 693021"/>
                <a:gd name="connsiteX13" fmla="*/ 7056522 w 7402631"/>
                <a:gd name="connsiteY13" fmla="*/ 693021 h 69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02631" h="693021">
                  <a:moveTo>
                    <a:pt x="7056522" y="693021"/>
                  </a:moveTo>
                  <a:lnTo>
                    <a:pt x="6710413" y="693020"/>
                  </a:lnTo>
                  <a:lnTo>
                    <a:pt x="692218" y="693020"/>
                  </a:lnTo>
                  <a:lnTo>
                    <a:pt x="530193" y="693020"/>
                  </a:lnTo>
                  <a:lnTo>
                    <a:pt x="346109" y="693020"/>
                  </a:lnTo>
                  <a:cubicBezTo>
                    <a:pt x="154958" y="693020"/>
                    <a:pt x="0" y="537882"/>
                    <a:pt x="0" y="346510"/>
                  </a:cubicBezTo>
                  <a:cubicBezTo>
                    <a:pt x="0" y="155138"/>
                    <a:pt x="154958" y="0"/>
                    <a:pt x="346109" y="0"/>
                  </a:cubicBezTo>
                  <a:lnTo>
                    <a:pt x="530193" y="0"/>
                  </a:lnTo>
                  <a:lnTo>
                    <a:pt x="530193" y="0"/>
                  </a:lnTo>
                  <a:lnTo>
                    <a:pt x="6796239" y="0"/>
                  </a:lnTo>
                  <a:lnTo>
                    <a:pt x="6796239" y="1"/>
                  </a:lnTo>
                  <a:lnTo>
                    <a:pt x="7056522" y="1"/>
                  </a:lnTo>
                  <a:cubicBezTo>
                    <a:pt x="7247673" y="1"/>
                    <a:pt x="7402631" y="155139"/>
                    <a:pt x="7402631" y="346511"/>
                  </a:cubicBezTo>
                  <a:cubicBezTo>
                    <a:pt x="7402631" y="537883"/>
                    <a:pt x="7247673" y="693021"/>
                    <a:pt x="7056522" y="693021"/>
                  </a:cubicBezTo>
                  <a:close/>
                </a:path>
              </a:pathLst>
            </a:cu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n>
                  <a:solidFill>
                    <a:srgbClr val="7F7F7F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556FC3-49C4-6FCD-DB26-469F5734673D}"/>
                </a:ext>
              </a:extLst>
            </p:cNvPr>
            <p:cNvSpPr txBox="1"/>
            <p:nvPr/>
          </p:nvSpPr>
          <p:spPr>
            <a:xfrm>
              <a:off x="486261" y="3491685"/>
              <a:ext cx="276676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ko-KR" altLang="en-US" sz="1200" b="1" spc="-7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현행 정보계</a:t>
              </a:r>
              <a:br>
                <a:rPr lang="ko-KR" altLang="en-US" sz="1200" b="1" spc="-7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spc="-7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구조 검토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DC58A25-E173-CFEB-C769-CC360EFCCE25}"/>
              </a:ext>
            </a:extLst>
          </p:cNvPr>
          <p:cNvGrpSpPr/>
          <p:nvPr/>
        </p:nvGrpSpPr>
        <p:grpSpPr>
          <a:xfrm>
            <a:off x="2708431" y="1946289"/>
            <a:ext cx="2213011" cy="559795"/>
            <a:chOff x="486261" y="3440704"/>
            <a:chExt cx="2766761" cy="559795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9311A762-24EF-AA4B-DDF5-DE49C744D7CA}"/>
                </a:ext>
              </a:extLst>
            </p:cNvPr>
            <p:cNvSpPr/>
            <p:nvPr/>
          </p:nvSpPr>
          <p:spPr>
            <a:xfrm rot="10800000">
              <a:off x="561292" y="3440704"/>
              <a:ext cx="2612142" cy="559795"/>
            </a:xfrm>
            <a:custGeom>
              <a:avLst/>
              <a:gdLst>
                <a:gd name="connsiteX0" fmla="*/ 7056522 w 7402631"/>
                <a:gd name="connsiteY0" fmla="*/ 693021 h 693021"/>
                <a:gd name="connsiteX1" fmla="*/ 6710413 w 7402631"/>
                <a:gd name="connsiteY1" fmla="*/ 693020 h 693021"/>
                <a:gd name="connsiteX2" fmla="*/ 692218 w 7402631"/>
                <a:gd name="connsiteY2" fmla="*/ 693020 h 693021"/>
                <a:gd name="connsiteX3" fmla="*/ 530193 w 7402631"/>
                <a:gd name="connsiteY3" fmla="*/ 693020 h 693021"/>
                <a:gd name="connsiteX4" fmla="*/ 346109 w 7402631"/>
                <a:gd name="connsiteY4" fmla="*/ 693020 h 693021"/>
                <a:gd name="connsiteX5" fmla="*/ 0 w 7402631"/>
                <a:gd name="connsiteY5" fmla="*/ 346510 h 693021"/>
                <a:gd name="connsiteX6" fmla="*/ 346109 w 7402631"/>
                <a:gd name="connsiteY6" fmla="*/ 0 h 693021"/>
                <a:gd name="connsiteX7" fmla="*/ 530193 w 7402631"/>
                <a:gd name="connsiteY7" fmla="*/ 0 h 693021"/>
                <a:gd name="connsiteX8" fmla="*/ 530193 w 7402631"/>
                <a:gd name="connsiteY8" fmla="*/ 0 h 693021"/>
                <a:gd name="connsiteX9" fmla="*/ 6796239 w 7402631"/>
                <a:gd name="connsiteY9" fmla="*/ 0 h 693021"/>
                <a:gd name="connsiteX10" fmla="*/ 6796239 w 7402631"/>
                <a:gd name="connsiteY10" fmla="*/ 1 h 693021"/>
                <a:gd name="connsiteX11" fmla="*/ 7056522 w 7402631"/>
                <a:gd name="connsiteY11" fmla="*/ 1 h 693021"/>
                <a:gd name="connsiteX12" fmla="*/ 7402631 w 7402631"/>
                <a:gd name="connsiteY12" fmla="*/ 346511 h 693021"/>
                <a:gd name="connsiteX13" fmla="*/ 7056522 w 7402631"/>
                <a:gd name="connsiteY13" fmla="*/ 693021 h 69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02631" h="693021">
                  <a:moveTo>
                    <a:pt x="7056522" y="693021"/>
                  </a:moveTo>
                  <a:lnTo>
                    <a:pt x="6710413" y="693020"/>
                  </a:lnTo>
                  <a:lnTo>
                    <a:pt x="692218" y="693020"/>
                  </a:lnTo>
                  <a:lnTo>
                    <a:pt x="530193" y="693020"/>
                  </a:lnTo>
                  <a:lnTo>
                    <a:pt x="346109" y="693020"/>
                  </a:lnTo>
                  <a:cubicBezTo>
                    <a:pt x="154958" y="693020"/>
                    <a:pt x="0" y="537882"/>
                    <a:pt x="0" y="346510"/>
                  </a:cubicBezTo>
                  <a:cubicBezTo>
                    <a:pt x="0" y="155138"/>
                    <a:pt x="154958" y="0"/>
                    <a:pt x="346109" y="0"/>
                  </a:cubicBezTo>
                  <a:lnTo>
                    <a:pt x="530193" y="0"/>
                  </a:lnTo>
                  <a:lnTo>
                    <a:pt x="530193" y="0"/>
                  </a:lnTo>
                  <a:lnTo>
                    <a:pt x="6796239" y="0"/>
                  </a:lnTo>
                  <a:lnTo>
                    <a:pt x="6796239" y="1"/>
                  </a:lnTo>
                  <a:lnTo>
                    <a:pt x="7056522" y="1"/>
                  </a:lnTo>
                  <a:cubicBezTo>
                    <a:pt x="7247673" y="1"/>
                    <a:pt x="7402631" y="155139"/>
                    <a:pt x="7402631" y="346511"/>
                  </a:cubicBezTo>
                  <a:cubicBezTo>
                    <a:pt x="7402631" y="537883"/>
                    <a:pt x="7247673" y="693021"/>
                    <a:pt x="7056522" y="693021"/>
                  </a:cubicBezTo>
                  <a:close/>
                </a:path>
              </a:pathLst>
            </a:cu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n>
                  <a:solidFill>
                    <a:srgbClr val="7F7F7F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BE9329-CD3F-5A9A-17F2-F20245B36928}"/>
                </a:ext>
              </a:extLst>
            </p:cNvPr>
            <p:cNvSpPr txBox="1"/>
            <p:nvPr/>
          </p:nvSpPr>
          <p:spPr>
            <a:xfrm>
              <a:off x="486261" y="3491685"/>
              <a:ext cx="276676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ko-KR" altLang="en-US" sz="1200" b="1" spc="-7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구조 개선</a:t>
              </a:r>
              <a:br>
                <a:rPr lang="ko-KR" altLang="en-US" sz="1200" b="1" spc="-7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spc="-7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방안 도출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639D5CA-D9BC-45E0-E4BA-6CCE2756A19B}"/>
              </a:ext>
            </a:extLst>
          </p:cNvPr>
          <p:cNvGrpSpPr/>
          <p:nvPr/>
        </p:nvGrpSpPr>
        <p:grpSpPr>
          <a:xfrm>
            <a:off x="4917797" y="1946289"/>
            <a:ext cx="2213011" cy="559795"/>
            <a:chOff x="486261" y="3440704"/>
            <a:chExt cx="2766761" cy="559795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8F65004C-8E73-1345-266C-B4E7D81AF3E7}"/>
                </a:ext>
              </a:extLst>
            </p:cNvPr>
            <p:cNvSpPr/>
            <p:nvPr/>
          </p:nvSpPr>
          <p:spPr>
            <a:xfrm rot="10800000">
              <a:off x="561292" y="3440704"/>
              <a:ext cx="2612142" cy="559795"/>
            </a:xfrm>
            <a:custGeom>
              <a:avLst/>
              <a:gdLst>
                <a:gd name="connsiteX0" fmla="*/ 7056522 w 7402631"/>
                <a:gd name="connsiteY0" fmla="*/ 693021 h 693021"/>
                <a:gd name="connsiteX1" fmla="*/ 6710413 w 7402631"/>
                <a:gd name="connsiteY1" fmla="*/ 693020 h 693021"/>
                <a:gd name="connsiteX2" fmla="*/ 692218 w 7402631"/>
                <a:gd name="connsiteY2" fmla="*/ 693020 h 693021"/>
                <a:gd name="connsiteX3" fmla="*/ 530193 w 7402631"/>
                <a:gd name="connsiteY3" fmla="*/ 693020 h 693021"/>
                <a:gd name="connsiteX4" fmla="*/ 346109 w 7402631"/>
                <a:gd name="connsiteY4" fmla="*/ 693020 h 693021"/>
                <a:gd name="connsiteX5" fmla="*/ 0 w 7402631"/>
                <a:gd name="connsiteY5" fmla="*/ 346510 h 693021"/>
                <a:gd name="connsiteX6" fmla="*/ 346109 w 7402631"/>
                <a:gd name="connsiteY6" fmla="*/ 0 h 693021"/>
                <a:gd name="connsiteX7" fmla="*/ 530193 w 7402631"/>
                <a:gd name="connsiteY7" fmla="*/ 0 h 693021"/>
                <a:gd name="connsiteX8" fmla="*/ 530193 w 7402631"/>
                <a:gd name="connsiteY8" fmla="*/ 0 h 693021"/>
                <a:gd name="connsiteX9" fmla="*/ 6796239 w 7402631"/>
                <a:gd name="connsiteY9" fmla="*/ 0 h 693021"/>
                <a:gd name="connsiteX10" fmla="*/ 6796239 w 7402631"/>
                <a:gd name="connsiteY10" fmla="*/ 1 h 693021"/>
                <a:gd name="connsiteX11" fmla="*/ 7056522 w 7402631"/>
                <a:gd name="connsiteY11" fmla="*/ 1 h 693021"/>
                <a:gd name="connsiteX12" fmla="*/ 7402631 w 7402631"/>
                <a:gd name="connsiteY12" fmla="*/ 346511 h 693021"/>
                <a:gd name="connsiteX13" fmla="*/ 7056522 w 7402631"/>
                <a:gd name="connsiteY13" fmla="*/ 693021 h 69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02631" h="693021">
                  <a:moveTo>
                    <a:pt x="7056522" y="693021"/>
                  </a:moveTo>
                  <a:lnTo>
                    <a:pt x="6710413" y="693020"/>
                  </a:lnTo>
                  <a:lnTo>
                    <a:pt x="692218" y="693020"/>
                  </a:lnTo>
                  <a:lnTo>
                    <a:pt x="530193" y="693020"/>
                  </a:lnTo>
                  <a:lnTo>
                    <a:pt x="346109" y="693020"/>
                  </a:lnTo>
                  <a:cubicBezTo>
                    <a:pt x="154958" y="693020"/>
                    <a:pt x="0" y="537882"/>
                    <a:pt x="0" y="346510"/>
                  </a:cubicBezTo>
                  <a:cubicBezTo>
                    <a:pt x="0" y="155138"/>
                    <a:pt x="154958" y="0"/>
                    <a:pt x="346109" y="0"/>
                  </a:cubicBezTo>
                  <a:lnTo>
                    <a:pt x="530193" y="0"/>
                  </a:lnTo>
                  <a:lnTo>
                    <a:pt x="530193" y="0"/>
                  </a:lnTo>
                  <a:lnTo>
                    <a:pt x="6796239" y="0"/>
                  </a:lnTo>
                  <a:lnTo>
                    <a:pt x="6796239" y="1"/>
                  </a:lnTo>
                  <a:lnTo>
                    <a:pt x="7056522" y="1"/>
                  </a:lnTo>
                  <a:cubicBezTo>
                    <a:pt x="7247673" y="1"/>
                    <a:pt x="7402631" y="155139"/>
                    <a:pt x="7402631" y="346511"/>
                  </a:cubicBezTo>
                  <a:cubicBezTo>
                    <a:pt x="7402631" y="537883"/>
                    <a:pt x="7247673" y="693021"/>
                    <a:pt x="7056522" y="693021"/>
                  </a:cubicBezTo>
                  <a:close/>
                </a:path>
              </a:pathLst>
            </a:cu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n>
                  <a:solidFill>
                    <a:srgbClr val="7F7F7F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A6298F-9608-76D1-27BD-F64FDCA482E3}"/>
                </a:ext>
              </a:extLst>
            </p:cNvPr>
            <p:cNvSpPr txBox="1"/>
            <p:nvPr/>
          </p:nvSpPr>
          <p:spPr>
            <a:xfrm>
              <a:off x="486261" y="3491685"/>
              <a:ext cx="276676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ko-KR" altLang="en-US" sz="1200" b="1" spc="-7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정보계 데이터</a:t>
              </a:r>
              <a:br>
                <a:rPr lang="ko-KR" altLang="en-US" sz="1200" b="1" spc="-7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spc="-7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아키텍처 설계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5117EF6-327D-C1D9-31A5-BD408657F789}"/>
              </a:ext>
            </a:extLst>
          </p:cNvPr>
          <p:cNvGrpSpPr/>
          <p:nvPr/>
        </p:nvGrpSpPr>
        <p:grpSpPr>
          <a:xfrm>
            <a:off x="7123518" y="1939423"/>
            <a:ext cx="2213011" cy="559795"/>
            <a:chOff x="486261" y="3440704"/>
            <a:chExt cx="2766761" cy="559795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76465C4D-3777-6F56-3009-083B6C72FA48}"/>
                </a:ext>
              </a:extLst>
            </p:cNvPr>
            <p:cNvSpPr/>
            <p:nvPr/>
          </p:nvSpPr>
          <p:spPr>
            <a:xfrm rot="10800000">
              <a:off x="561292" y="3440704"/>
              <a:ext cx="2612142" cy="559795"/>
            </a:xfrm>
            <a:custGeom>
              <a:avLst/>
              <a:gdLst>
                <a:gd name="connsiteX0" fmla="*/ 7056522 w 7402631"/>
                <a:gd name="connsiteY0" fmla="*/ 693021 h 693021"/>
                <a:gd name="connsiteX1" fmla="*/ 6710413 w 7402631"/>
                <a:gd name="connsiteY1" fmla="*/ 693020 h 693021"/>
                <a:gd name="connsiteX2" fmla="*/ 692218 w 7402631"/>
                <a:gd name="connsiteY2" fmla="*/ 693020 h 693021"/>
                <a:gd name="connsiteX3" fmla="*/ 530193 w 7402631"/>
                <a:gd name="connsiteY3" fmla="*/ 693020 h 693021"/>
                <a:gd name="connsiteX4" fmla="*/ 346109 w 7402631"/>
                <a:gd name="connsiteY4" fmla="*/ 693020 h 693021"/>
                <a:gd name="connsiteX5" fmla="*/ 0 w 7402631"/>
                <a:gd name="connsiteY5" fmla="*/ 346510 h 693021"/>
                <a:gd name="connsiteX6" fmla="*/ 346109 w 7402631"/>
                <a:gd name="connsiteY6" fmla="*/ 0 h 693021"/>
                <a:gd name="connsiteX7" fmla="*/ 530193 w 7402631"/>
                <a:gd name="connsiteY7" fmla="*/ 0 h 693021"/>
                <a:gd name="connsiteX8" fmla="*/ 530193 w 7402631"/>
                <a:gd name="connsiteY8" fmla="*/ 0 h 693021"/>
                <a:gd name="connsiteX9" fmla="*/ 6796239 w 7402631"/>
                <a:gd name="connsiteY9" fmla="*/ 0 h 693021"/>
                <a:gd name="connsiteX10" fmla="*/ 6796239 w 7402631"/>
                <a:gd name="connsiteY10" fmla="*/ 1 h 693021"/>
                <a:gd name="connsiteX11" fmla="*/ 7056522 w 7402631"/>
                <a:gd name="connsiteY11" fmla="*/ 1 h 693021"/>
                <a:gd name="connsiteX12" fmla="*/ 7402631 w 7402631"/>
                <a:gd name="connsiteY12" fmla="*/ 346511 h 693021"/>
                <a:gd name="connsiteX13" fmla="*/ 7056522 w 7402631"/>
                <a:gd name="connsiteY13" fmla="*/ 693021 h 69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02631" h="693021">
                  <a:moveTo>
                    <a:pt x="7056522" y="693021"/>
                  </a:moveTo>
                  <a:lnTo>
                    <a:pt x="6710413" y="693020"/>
                  </a:lnTo>
                  <a:lnTo>
                    <a:pt x="692218" y="693020"/>
                  </a:lnTo>
                  <a:lnTo>
                    <a:pt x="530193" y="693020"/>
                  </a:lnTo>
                  <a:lnTo>
                    <a:pt x="346109" y="693020"/>
                  </a:lnTo>
                  <a:cubicBezTo>
                    <a:pt x="154958" y="693020"/>
                    <a:pt x="0" y="537882"/>
                    <a:pt x="0" y="346510"/>
                  </a:cubicBezTo>
                  <a:cubicBezTo>
                    <a:pt x="0" y="155138"/>
                    <a:pt x="154958" y="0"/>
                    <a:pt x="346109" y="0"/>
                  </a:cubicBezTo>
                  <a:lnTo>
                    <a:pt x="530193" y="0"/>
                  </a:lnTo>
                  <a:lnTo>
                    <a:pt x="530193" y="0"/>
                  </a:lnTo>
                  <a:lnTo>
                    <a:pt x="6796239" y="0"/>
                  </a:lnTo>
                  <a:lnTo>
                    <a:pt x="6796239" y="1"/>
                  </a:lnTo>
                  <a:lnTo>
                    <a:pt x="7056522" y="1"/>
                  </a:lnTo>
                  <a:cubicBezTo>
                    <a:pt x="7247673" y="1"/>
                    <a:pt x="7402631" y="155139"/>
                    <a:pt x="7402631" y="346511"/>
                  </a:cubicBezTo>
                  <a:cubicBezTo>
                    <a:pt x="7402631" y="537883"/>
                    <a:pt x="7247673" y="693021"/>
                    <a:pt x="7056522" y="693021"/>
                  </a:cubicBezTo>
                  <a:close/>
                </a:path>
              </a:pathLst>
            </a:cu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n>
                  <a:solidFill>
                    <a:srgbClr val="7F7F7F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004F01-F605-144D-100D-2196AC186629}"/>
                </a:ext>
              </a:extLst>
            </p:cNvPr>
            <p:cNvSpPr txBox="1"/>
            <p:nvPr/>
          </p:nvSpPr>
          <p:spPr>
            <a:xfrm>
              <a:off x="486261" y="3491685"/>
              <a:ext cx="276676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ko-KR" altLang="en-US" sz="1200" b="1" spc="-7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인프라</a:t>
              </a:r>
              <a:br>
                <a:rPr lang="ko-KR" altLang="en-US" sz="1200" b="1" spc="-7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spc="-7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구성 설계 및 검토</a:t>
              </a:r>
            </a:p>
          </p:txBody>
        </p:sp>
      </p:grp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B62E9E03-3F96-6CFC-275A-313D2142D675}"/>
              </a:ext>
            </a:extLst>
          </p:cNvPr>
          <p:cNvSpPr/>
          <p:nvPr/>
        </p:nvSpPr>
        <p:spPr bwMode="auto">
          <a:xfrm>
            <a:off x="2580703" y="1946289"/>
            <a:ext cx="228600" cy="559795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C3F1876A-9558-A6BF-0906-BB2553B6AE0F}"/>
              </a:ext>
            </a:extLst>
          </p:cNvPr>
          <p:cNvSpPr/>
          <p:nvPr/>
        </p:nvSpPr>
        <p:spPr bwMode="auto">
          <a:xfrm>
            <a:off x="4818359" y="1939422"/>
            <a:ext cx="228600" cy="559795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1732C61A-62B5-ADAD-50D4-72A73DE29DF1}"/>
              </a:ext>
            </a:extLst>
          </p:cNvPr>
          <p:cNvSpPr/>
          <p:nvPr/>
        </p:nvSpPr>
        <p:spPr bwMode="auto">
          <a:xfrm>
            <a:off x="7030128" y="1959958"/>
            <a:ext cx="228600" cy="559795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1806BD8-6292-843E-2B34-AD4252A6961E}"/>
              </a:ext>
            </a:extLst>
          </p:cNvPr>
          <p:cNvSpPr/>
          <p:nvPr/>
        </p:nvSpPr>
        <p:spPr>
          <a:xfrm>
            <a:off x="581307" y="2120300"/>
            <a:ext cx="207806" cy="19803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93B7BD4-313D-AAB0-4EF8-EADD4D6F0DBD}"/>
              </a:ext>
            </a:extLst>
          </p:cNvPr>
          <p:cNvSpPr/>
          <p:nvPr/>
        </p:nvSpPr>
        <p:spPr>
          <a:xfrm>
            <a:off x="2821783" y="2120300"/>
            <a:ext cx="207806" cy="19803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A210817-587F-9B73-52F2-9DFF49E2A8DA}"/>
              </a:ext>
            </a:extLst>
          </p:cNvPr>
          <p:cNvSpPr/>
          <p:nvPr/>
        </p:nvSpPr>
        <p:spPr>
          <a:xfrm>
            <a:off x="5079725" y="2120300"/>
            <a:ext cx="207806" cy="19803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A6798DA-94D3-74C1-8700-754D6E60D93B}"/>
              </a:ext>
            </a:extLst>
          </p:cNvPr>
          <p:cNvSpPr/>
          <p:nvPr/>
        </p:nvSpPr>
        <p:spPr>
          <a:xfrm>
            <a:off x="7298816" y="2120300"/>
            <a:ext cx="207806" cy="19803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150DE1-7BA8-334A-C57B-DC3E9FFE287F}"/>
              </a:ext>
            </a:extLst>
          </p:cNvPr>
          <p:cNvSpPr/>
          <p:nvPr/>
        </p:nvSpPr>
        <p:spPr>
          <a:xfrm>
            <a:off x="546274" y="2957489"/>
            <a:ext cx="2091870" cy="450654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정보계 구축 방향 확정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403A30B-8485-4993-6C67-11234BB23812}"/>
              </a:ext>
            </a:extLst>
          </p:cNvPr>
          <p:cNvSpPr/>
          <p:nvPr/>
        </p:nvSpPr>
        <p:spPr>
          <a:xfrm>
            <a:off x="2765913" y="2957489"/>
            <a:ext cx="2091870" cy="450654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적용 방안 확정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B488902-2788-E47E-53C3-32E2A0049CEC}"/>
              </a:ext>
            </a:extLst>
          </p:cNvPr>
          <p:cNvSpPr/>
          <p:nvPr/>
        </p:nvSpPr>
        <p:spPr>
          <a:xfrm>
            <a:off x="4987132" y="2957489"/>
            <a:ext cx="2091870" cy="450654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구성 아키텍처 확정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A9BB3D-3B3C-5586-9286-05F8767CDAF3}"/>
              </a:ext>
            </a:extLst>
          </p:cNvPr>
          <p:cNvSpPr/>
          <p:nvPr/>
        </p:nvSpPr>
        <p:spPr>
          <a:xfrm>
            <a:off x="7183532" y="2957489"/>
            <a:ext cx="2091870" cy="450654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인프라 구성 방안 확정</a:t>
            </a: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CDAD7DAA-6C16-4435-12C7-5D66BCA640B5}"/>
              </a:ext>
            </a:extLst>
          </p:cNvPr>
          <p:cNvSpPr/>
          <p:nvPr/>
        </p:nvSpPr>
        <p:spPr bwMode="auto">
          <a:xfrm rot="5400000">
            <a:off x="1432679" y="2463304"/>
            <a:ext cx="316521" cy="559795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9C24ED83-94C4-DB4D-3F82-8EDA898C137F}"/>
              </a:ext>
            </a:extLst>
          </p:cNvPr>
          <p:cNvSpPr/>
          <p:nvPr/>
        </p:nvSpPr>
        <p:spPr bwMode="auto">
          <a:xfrm rot="5400000">
            <a:off x="3660210" y="2463304"/>
            <a:ext cx="316521" cy="559795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320659EF-F97F-5CE1-DA56-4C1129B67E65}"/>
              </a:ext>
            </a:extLst>
          </p:cNvPr>
          <p:cNvSpPr/>
          <p:nvPr/>
        </p:nvSpPr>
        <p:spPr bwMode="auto">
          <a:xfrm rot="5400000">
            <a:off x="5887741" y="2463304"/>
            <a:ext cx="316521" cy="559795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5D58E33D-353B-BD89-6299-C350697BEAFF}"/>
              </a:ext>
            </a:extLst>
          </p:cNvPr>
          <p:cNvSpPr/>
          <p:nvPr/>
        </p:nvSpPr>
        <p:spPr bwMode="auto">
          <a:xfrm rot="5400000">
            <a:off x="8115271" y="2463304"/>
            <a:ext cx="316521" cy="559795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A6CA18-7147-79B9-F4AB-D4BDCC32C6D8}"/>
              </a:ext>
            </a:extLst>
          </p:cNvPr>
          <p:cNvSpPr txBox="1"/>
          <p:nvPr/>
        </p:nvSpPr>
        <p:spPr>
          <a:xfrm>
            <a:off x="2647600" y="3937381"/>
            <a:ext cx="1193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ko-KR" altLang="en-US" sz="12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 추진</a:t>
            </a:r>
            <a:br>
              <a:rPr lang="en-US" altLang="ko-KR" sz="12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필요성 확보</a:t>
            </a:r>
            <a:endParaRPr lang="en-US" altLang="ko-KR" sz="1200" b="1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C1D28B-6EF7-74BB-D980-66F1CA172AAB}"/>
              </a:ext>
            </a:extLst>
          </p:cNvPr>
          <p:cNvSpPr txBox="1"/>
          <p:nvPr/>
        </p:nvSpPr>
        <p:spPr>
          <a:xfrm>
            <a:off x="4338014" y="3932942"/>
            <a:ext cx="1193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ko-KR" altLang="en-US" sz="12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 추진</a:t>
            </a:r>
            <a:br>
              <a:rPr lang="en-US" altLang="ko-KR" sz="12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타당성 검증</a:t>
            </a:r>
            <a:endParaRPr lang="en-US" altLang="ko-KR" sz="1200" b="1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FDB73578-9FF6-DB3C-C2BE-F5F3685275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29093" y="3990079"/>
            <a:ext cx="338554" cy="34739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041C3E45-AE9A-48A8-A265-8E6382B422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96553" y="3983220"/>
            <a:ext cx="338554" cy="34739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C2FBFC1-85A6-DDFB-A9DC-9A2678081A82}"/>
              </a:ext>
            </a:extLst>
          </p:cNvPr>
          <p:cNvSpPr txBox="1"/>
          <p:nvPr/>
        </p:nvSpPr>
        <p:spPr>
          <a:xfrm>
            <a:off x="5999553" y="3938335"/>
            <a:ext cx="1193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ko-KR" altLang="en-US" sz="12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 추진</a:t>
            </a:r>
            <a:br>
              <a:rPr lang="en-US" altLang="ko-KR" sz="12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명확성 제시</a:t>
            </a:r>
            <a:endParaRPr lang="en-US" altLang="ko-KR" sz="1200" b="1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3AE7C2A-7D1A-FF40-69BF-D75099811EC1}"/>
              </a:ext>
            </a:extLst>
          </p:cNvPr>
          <p:cNvSpPr/>
          <p:nvPr/>
        </p:nvSpPr>
        <p:spPr>
          <a:xfrm>
            <a:off x="523875" y="4949581"/>
            <a:ext cx="2111738" cy="5106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방안 및 범위</a:t>
            </a:r>
            <a:br>
              <a:rPr lang="en-US" altLang="ko-KR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일정</a:t>
            </a:r>
            <a:endParaRPr lang="en-US" altLang="ko-KR" sz="12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0CF01EB-CDEA-DE4B-A6CD-3B9A02BEFB11}"/>
              </a:ext>
            </a:extLst>
          </p:cNvPr>
          <p:cNvSpPr/>
          <p:nvPr/>
        </p:nvSpPr>
        <p:spPr>
          <a:xfrm>
            <a:off x="2762246" y="4960822"/>
            <a:ext cx="2095537" cy="5106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 추진 투자 비용</a:t>
            </a:r>
            <a:endParaRPr lang="en-US" altLang="ko-KR" sz="12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43C4EE1-135D-1A48-A36B-F9810078CEA8}"/>
              </a:ext>
            </a:extLst>
          </p:cNvPr>
          <p:cNvSpPr/>
          <p:nvPr/>
        </p:nvSpPr>
        <p:spPr>
          <a:xfrm>
            <a:off x="4984416" y="4960822"/>
            <a:ext cx="2094586" cy="5106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목표 및 </a:t>
            </a: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ROI</a:t>
            </a:r>
          </a:p>
        </p:txBody>
      </p:sp>
      <p:sp>
        <p:nvSpPr>
          <p:cNvPr id="51" name="AutoShape 51">
            <a:extLst>
              <a:ext uri="{FF2B5EF4-FFF2-40B4-BE49-F238E27FC236}">
                <a16:creationId xmlns:a16="http://schemas.microsoft.com/office/drawing/2014/main" id="{E7E786B5-51A5-E57D-DA4B-E4CF5EFA3BF9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523875" y="4602972"/>
            <a:ext cx="8748992" cy="338986"/>
          </a:xfrm>
          <a:custGeom>
            <a:avLst/>
            <a:gdLst>
              <a:gd name="T0" fmla="*/ 318 w 21600"/>
              <a:gd name="T1" fmla="*/ 6 h 21600"/>
              <a:gd name="T2" fmla="*/ 165 w 21600"/>
              <a:gd name="T3" fmla="*/ 12 h 21600"/>
              <a:gd name="T4" fmla="*/ 12 w 21600"/>
              <a:gd name="T5" fmla="*/ 6 h 21600"/>
              <a:gd name="T6" fmla="*/ 16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604 w 21600"/>
              <a:gd name="T13" fmla="*/ 2605 h 21600"/>
              <a:gd name="T14" fmla="*/ 18996 w 21600"/>
              <a:gd name="T15" fmla="*/ 1899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99" y="21600"/>
                </a:lnTo>
                <a:lnTo>
                  <a:pt x="20001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4D97AE22-9C8C-C32B-F7BE-D09E7E864C5D}"/>
              </a:ext>
            </a:extLst>
          </p:cNvPr>
          <p:cNvSpPr/>
          <p:nvPr/>
        </p:nvSpPr>
        <p:spPr>
          <a:xfrm>
            <a:off x="2656392" y="3554784"/>
            <a:ext cx="1193900" cy="1197673"/>
          </a:xfrm>
          <a:prstGeom prst="flowChartConnector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53786CFB-1BF1-530C-B433-573E8EF2AAD9}"/>
              </a:ext>
            </a:extLst>
          </p:cNvPr>
          <p:cNvSpPr/>
          <p:nvPr/>
        </p:nvSpPr>
        <p:spPr>
          <a:xfrm>
            <a:off x="4335709" y="3554784"/>
            <a:ext cx="1193900" cy="1197673"/>
          </a:xfrm>
          <a:prstGeom prst="flowChartConnector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순서도: 연결자 39">
            <a:extLst>
              <a:ext uri="{FF2B5EF4-FFF2-40B4-BE49-F238E27FC236}">
                <a16:creationId xmlns:a16="http://schemas.microsoft.com/office/drawing/2014/main" id="{E7648F58-A6E5-F649-3B85-F97EAB1FCB11}"/>
              </a:ext>
            </a:extLst>
          </p:cNvPr>
          <p:cNvSpPr/>
          <p:nvPr/>
        </p:nvSpPr>
        <p:spPr>
          <a:xfrm>
            <a:off x="5989632" y="3554784"/>
            <a:ext cx="1193900" cy="1197673"/>
          </a:xfrm>
          <a:prstGeom prst="flowChartConnector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CE973A0-62B5-9073-F806-F3A27860F322}"/>
              </a:ext>
            </a:extLst>
          </p:cNvPr>
          <p:cNvGrpSpPr/>
          <p:nvPr/>
        </p:nvGrpSpPr>
        <p:grpSpPr>
          <a:xfrm>
            <a:off x="942976" y="5581229"/>
            <a:ext cx="7752616" cy="743186"/>
            <a:chOff x="1083677" y="1354217"/>
            <a:chExt cx="8142895" cy="743186"/>
          </a:xfrm>
        </p:grpSpPr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3F56C797-2E9F-59F0-4ED0-219829730DCA}"/>
                </a:ext>
              </a:extLst>
            </p:cNvPr>
            <p:cNvSpPr/>
            <p:nvPr/>
          </p:nvSpPr>
          <p:spPr>
            <a:xfrm rot="10800000">
              <a:off x="1083677" y="1456114"/>
              <a:ext cx="8142895" cy="539391"/>
            </a:xfrm>
            <a:custGeom>
              <a:avLst/>
              <a:gdLst>
                <a:gd name="connsiteX0" fmla="*/ 7056522 w 7402631"/>
                <a:gd name="connsiteY0" fmla="*/ 693021 h 693021"/>
                <a:gd name="connsiteX1" fmla="*/ 6710413 w 7402631"/>
                <a:gd name="connsiteY1" fmla="*/ 693020 h 693021"/>
                <a:gd name="connsiteX2" fmla="*/ 692218 w 7402631"/>
                <a:gd name="connsiteY2" fmla="*/ 693020 h 693021"/>
                <a:gd name="connsiteX3" fmla="*/ 530193 w 7402631"/>
                <a:gd name="connsiteY3" fmla="*/ 693020 h 693021"/>
                <a:gd name="connsiteX4" fmla="*/ 346109 w 7402631"/>
                <a:gd name="connsiteY4" fmla="*/ 693020 h 693021"/>
                <a:gd name="connsiteX5" fmla="*/ 0 w 7402631"/>
                <a:gd name="connsiteY5" fmla="*/ 346510 h 693021"/>
                <a:gd name="connsiteX6" fmla="*/ 346109 w 7402631"/>
                <a:gd name="connsiteY6" fmla="*/ 0 h 693021"/>
                <a:gd name="connsiteX7" fmla="*/ 530193 w 7402631"/>
                <a:gd name="connsiteY7" fmla="*/ 0 h 693021"/>
                <a:gd name="connsiteX8" fmla="*/ 530193 w 7402631"/>
                <a:gd name="connsiteY8" fmla="*/ 0 h 693021"/>
                <a:gd name="connsiteX9" fmla="*/ 6796239 w 7402631"/>
                <a:gd name="connsiteY9" fmla="*/ 0 h 693021"/>
                <a:gd name="connsiteX10" fmla="*/ 6796239 w 7402631"/>
                <a:gd name="connsiteY10" fmla="*/ 1 h 693021"/>
                <a:gd name="connsiteX11" fmla="*/ 7056522 w 7402631"/>
                <a:gd name="connsiteY11" fmla="*/ 1 h 693021"/>
                <a:gd name="connsiteX12" fmla="*/ 7402631 w 7402631"/>
                <a:gd name="connsiteY12" fmla="*/ 346511 h 693021"/>
                <a:gd name="connsiteX13" fmla="*/ 7056522 w 7402631"/>
                <a:gd name="connsiteY13" fmla="*/ 693021 h 69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02631" h="693021">
                  <a:moveTo>
                    <a:pt x="7056522" y="693021"/>
                  </a:moveTo>
                  <a:lnTo>
                    <a:pt x="6710413" y="693020"/>
                  </a:lnTo>
                  <a:lnTo>
                    <a:pt x="692218" y="693020"/>
                  </a:lnTo>
                  <a:lnTo>
                    <a:pt x="530193" y="693020"/>
                  </a:lnTo>
                  <a:lnTo>
                    <a:pt x="346109" y="693020"/>
                  </a:lnTo>
                  <a:cubicBezTo>
                    <a:pt x="154958" y="693020"/>
                    <a:pt x="0" y="537882"/>
                    <a:pt x="0" y="346510"/>
                  </a:cubicBezTo>
                  <a:cubicBezTo>
                    <a:pt x="0" y="155138"/>
                    <a:pt x="154958" y="0"/>
                    <a:pt x="346109" y="0"/>
                  </a:cubicBezTo>
                  <a:lnTo>
                    <a:pt x="530193" y="0"/>
                  </a:lnTo>
                  <a:lnTo>
                    <a:pt x="530193" y="0"/>
                  </a:lnTo>
                  <a:lnTo>
                    <a:pt x="6796239" y="0"/>
                  </a:lnTo>
                  <a:lnTo>
                    <a:pt x="6796239" y="1"/>
                  </a:lnTo>
                  <a:lnTo>
                    <a:pt x="7056522" y="1"/>
                  </a:lnTo>
                  <a:cubicBezTo>
                    <a:pt x="7247673" y="1"/>
                    <a:pt x="7402631" y="155139"/>
                    <a:pt x="7402631" y="346511"/>
                  </a:cubicBezTo>
                  <a:cubicBezTo>
                    <a:pt x="7402631" y="537883"/>
                    <a:pt x="7247673" y="693021"/>
                    <a:pt x="7056522" y="693021"/>
                  </a:cubicBezTo>
                  <a:close/>
                </a:path>
              </a:pathLst>
            </a:cu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n>
                  <a:solidFill>
                    <a:srgbClr val="7F7F7F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08E787C7-67F9-437D-1587-627DD19D5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1703" y="1354217"/>
              <a:ext cx="338555" cy="338555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895DC11D-F4FB-54E5-0262-2B41D3C95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651559" y="1758848"/>
              <a:ext cx="338555" cy="338555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971E5E1-7ACD-80AA-6903-8D1A768A5A42}"/>
                </a:ext>
              </a:extLst>
            </p:cNvPr>
            <p:cNvSpPr txBox="1"/>
            <p:nvPr/>
          </p:nvSpPr>
          <p:spPr>
            <a:xfrm>
              <a:off x="1389443" y="1535897"/>
              <a:ext cx="77374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ko-KR" altLang="en-US" sz="1800" b="1" i="0" u="none" strike="noStrike" kern="1200" cap="none" spc="-7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성공적인 </a:t>
              </a:r>
              <a:r>
                <a:rPr kumimoji="0" lang="en-US" altLang="ko-KR" sz="1800" b="1" i="0" u="none" strike="noStrike" kern="1200" cap="none" spc="-7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GS</a:t>
              </a:r>
              <a:r>
                <a:rPr kumimoji="0" lang="ko-KR" altLang="en-US" sz="1800" b="1" i="0" u="none" strike="noStrike" kern="1200" cap="none" spc="-7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리테일 정보계 </a:t>
              </a:r>
              <a:r>
                <a:rPr lang="ko-KR" altLang="en-US" b="1" spc="-7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개선</a:t>
              </a:r>
              <a:r>
                <a:rPr kumimoji="0" lang="ko-KR" altLang="en-US" sz="1800" b="1" i="0" u="none" strike="noStrike" kern="1200" cap="none" spc="-7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기반 마련</a:t>
              </a:r>
              <a:endParaRPr kumimoji="0" lang="ko-KR" altLang="en-US" sz="180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1A7BEEC-D6E6-5B5B-472D-D18094A8E620}"/>
              </a:ext>
            </a:extLst>
          </p:cNvPr>
          <p:cNvSpPr/>
          <p:nvPr/>
        </p:nvSpPr>
        <p:spPr>
          <a:xfrm>
            <a:off x="7183531" y="4960822"/>
            <a:ext cx="2089337" cy="5106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조직 및 </a:t>
            </a: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38817E-2C8F-DE8A-6BCC-473FF8162FD4}"/>
              </a:ext>
            </a:extLst>
          </p:cNvPr>
          <p:cNvSpPr txBox="1"/>
          <p:nvPr/>
        </p:nvSpPr>
        <p:spPr>
          <a:xfrm>
            <a:off x="700204" y="3914285"/>
            <a:ext cx="17590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“</a:t>
            </a:r>
            <a:r>
              <a:rPr lang="ko-KR" altLang="en-US" sz="12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현업 비즈니스 데이터</a:t>
            </a:r>
            <a:endParaRPr lang="en-US" altLang="ko-KR" sz="12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algn="ctr"/>
            <a:r>
              <a:rPr lang="ko-KR" altLang="en-US" sz="12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요구사항 충족</a:t>
            </a:r>
            <a:r>
              <a:rPr lang="en-US" altLang="ko-KR" sz="12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</a:t>
            </a:r>
            <a:r>
              <a:rPr lang="ko-KR" altLang="en-US" sz="12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488C5D-2FCE-20BD-927A-4E66258329FD}"/>
              </a:ext>
            </a:extLst>
          </p:cNvPr>
          <p:cNvSpPr txBox="1"/>
          <p:nvPr/>
        </p:nvSpPr>
        <p:spPr>
          <a:xfrm>
            <a:off x="7258728" y="3929515"/>
            <a:ext cx="17590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“BI</a:t>
            </a:r>
            <a:r>
              <a:rPr lang="ko-KR" altLang="en-US" sz="12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사용자 중심의</a:t>
            </a:r>
            <a:endParaRPr lang="en-US" altLang="ko-KR" sz="12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algn="ctr"/>
            <a:r>
              <a:rPr lang="ko-KR" altLang="en-US" sz="12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활용 환경 개선</a:t>
            </a:r>
            <a:r>
              <a:rPr lang="en-US" altLang="ko-KR" sz="12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</a:t>
            </a:r>
            <a:r>
              <a:rPr lang="ko-KR" altLang="en-US" sz="12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endParaRPr lang="ko-KR" altLang="en-US" sz="1200" dirty="0"/>
          </a:p>
        </p:txBody>
      </p:sp>
      <p:sp>
        <p:nvSpPr>
          <p:cNvPr id="47" name="제목 2">
            <a:extLst>
              <a:ext uri="{FF2B5EF4-FFF2-40B4-BE49-F238E27FC236}">
                <a16:creationId xmlns:a16="http://schemas.microsoft.com/office/drawing/2014/main" id="{9B7DB757-3FE6-B4EB-D66E-773987CAE1B5}"/>
              </a:ext>
            </a:extLst>
          </p:cNvPr>
          <p:cNvSpPr txBox="1">
            <a:spLocks/>
          </p:cNvSpPr>
          <p:nvPr/>
        </p:nvSpPr>
        <p:spPr bwMode="gray">
          <a:xfrm>
            <a:off x="7996790" y="296344"/>
            <a:ext cx="1586974" cy="193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1800" b="1">
                <a:solidFill>
                  <a:schemeClr val="tx1"/>
                </a:solidFill>
                <a:latin typeface="+mn-lt"/>
                <a:ea typeface="+mn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5pPr>
            <a:lvl6pPr marL="422039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6pPr>
            <a:lvl7pPr marL="844078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7pPr>
            <a:lvl8pPr marL="1266117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8pPr>
            <a:lvl9pPr marL="1688155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9pPr>
          </a:lstStyle>
          <a:p>
            <a:pPr algn="r"/>
            <a:r>
              <a:rPr lang="en-US" altLang="ko-KR" sz="1400" kern="0" dirty="0">
                <a:latin typeface="+mn-ea"/>
              </a:rPr>
              <a:t>3-4. </a:t>
            </a:r>
            <a:r>
              <a:rPr lang="ko-KR" altLang="en-US" sz="1400" kern="0" dirty="0">
                <a:latin typeface="+mn-ea"/>
              </a:rPr>
              <a:t>수행 방안</a:t>
            </a:r>
            <a:r>
              <a:rPr lang="en-US" altLang="ko-KR" sz="1400" kern="0" dirty="0">
                <a:latin typeface="+mn-ea"/>
              </a:rPr>
              <a:t>(5/5)</a:t>
            </a:r>
            <a:endParaRPr lang="ko-KR" altLang="en-US" sz="1400" kern="0" dirty="0">
              <a:latin typeface="+mn-ea"/>
            </a:endParaRPr>
          </a:p>
        </p:txBody>
      </p:sp>
      <p:sp>
        <p:nvSpPr>
          <p:cNvPr id="32" name="제목 2">
            <a:extLst>
              <a:ext uri="{FF2B5EF4-FFF2-40B4-BE49-F238E27FC236}">
                <a16:creationId xmlns:a16="http://schemas.microsoft.com/office/drawing/2014/main" id="{B8D174B0-4459-866B-13F0-756ADAD9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64" y="189679"/>
            <a:ext cx="2598468" cy="249299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정보계 개선 방안 수립</a:t>
            </a:r>
          </a:p>
        </p:txBody>
      </p:sp>
    </p:spTree>
    <p:extLst>
      <p:ext uri="{BB962C8B-B14F-4D97-AF65-F5344CB8AC3E}">
        <p14:creationId xmlns:p14="http://schemas.microsoft.com/office/powerpoint/2010/main" val="2631761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21">
            <a:extLst>
              <a:ext uri="{FF2B5EF4-FFF2-40B4-BE49-F238E27FC236}">
                <a16:creationId xmlns:a16="http://schemas.microsoft.com/office/drawing/2014/main" id="{EA19C073-864A-ECEC-73A1-5835CD13D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661627"/>
              </p:ext>
            </p:extLst>
          </p:nvPr>
        </p:nvGraphicFramePr>
        <p:xfrm>
          <a:off x="1092110" y="629358"/>
          <a:ext cx="8575767" cy="571033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52863">
                  <a:extLst>
                    <a:ext uri="{9D8B030D-6E8A-4147-A177-3AD203B41FA5}">
                      <a16:colId xmlns:a16="http://schemas.microsoft.com/office/drawing/2014/main" val="1550454885"/>
                    </a:ext>
                  </a:extLst>
                </a:gridCol>
                <a:gridCol w="952863">
                  <a:extLst>
                    <a:ext uri="{9D8B030D-6E8A-4147-A177-3AD203B41FA5}">
                      <a16:colId xmlns:a16="http://schemas.microsoft.com/office/drawing/2014/main" val="4147822255"/>
                    </a:ext>
                  </a:extLst>
                </a:gridCol>
                <a:gridCol w="952863">
                  <a:extLst>
                    <a:ext uri="{9D8B030D-6E8A-4147-A177-3AD203B41FA5}">
                      <a16:colId xmlns:a16="http://schemas.microsoft.com/office/drawing/2014/main" val="2290921825"/>
                    </a:ext>
                  </a:extLst>
                </a:gridCol>
                <a:gridCol w="952863">
                  <a:extLst>
                    <a:ext uri="{9D8B030D-6E8A-4147-A177-3AD203B41FA5}">
                      <a16:colId xmlns:a16="http://schemas.microsoft.com/office/drawing/2014/main" val="2268799860"/>
                    </a:ext>
                  </a:extLst>
                </a:gridCol>
                <a:gridCol w="952863">
                  <a:extLst>
                    <a:ext uri="{9D8B030D-6E8A-4147-A177-3AD203B41FA5}">
                      <a16:colId xmlns:a16="http://schemas.microsoft.com/office/drawing/2014/main" val="2398415144"/>
                    </a:ext>
                  </a:extLst>
                </a:gridCol>
                <a:gridCol w="952863">
                  <a:extLst>
                    <a:ext uri="{9D8B030D-6E8A-4147-A177-3AD203B41FA5}">
                      <a16:colId xmlns:a16="http://schemas.microsoft.com/office/drawing/2014/main" val="864217605"/>
                    </a:ext>
                  </a:extLst>
                </a:gridCol>
                <a:gridCol w="952863">
                  <a:extLst>
                    <a:ext uri="{9D8B030D-6E8A-4147-A177-3AD203B41FA5}">
                      <a16:colId xmlns:a16="http://schemas.microsoft.com/office/drawing/2014/main" val="3150174731"/>
                    </a:ext>
                  </a:extLst>
                </a:gridCol>
                <a:gridCol w="952863">
                  <a:extLst>
                    <a:ext uri="{9D8B030D-6E8A-4147-A177-3AD203B41FA5}">
                      <a16:colId xmlns:a16="http://schemas.microsoft.com/office/drawing/2014/main" val="1833711524"/>
                    </a:ext>
                  </a:extLst>
                </a:gridCol>
                <a:gridCol w="952863">
                  <a:extLst>
                    <a:ext uri="{9D8B030D-6E8A-4147-A177-3AD203B41FA5}">
                      <a16:colId xmlns:a16="http://schemas.microsoft.com/office/drawing/2014/main" val="1896634964"/>
                    </a:ext>
                  </a:extLst>
                </a:gridCol>
              </a:tblGrid>
              <a:tr h="296910">
                <a:tc gridSpan="9"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2023</a:t>
                      </a: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KR" sz="100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</a:t>
                      </a:r>
                      <a:endParaRPr lang="en-KR" sz="100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</a:t>
                      </a:r>
                      <a:endParaRPr lang="en-KR" sz="100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529995"/>
                  </a:ext>
                </a:extLst>
              </a:tr>
              <a:tr h="331434"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4M</a:t>
                      </a:r>
                      <a:endParaRPr lang="en-KR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48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5M</a:t>
                      </a:r>
                      <a:endParaRPr lang="en-KR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6M</a:t>
                      </a:r>
                      <a:endParaRPr lang="en-KR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48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7M</a:t>
                      </a:r>
                      <a:endParaRPr lang="en-KR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8M</a:t>
                      </a:r>
                      <a:endParaRPr lang="en-KR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48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9M</a:t>
                      </a:r>
                      <a:endParaRPr lang="en-KR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10M</a:t>
                      </a:r>
                      <a:endParaRPr lang="en-KR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48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11M</a:t>
                      </a:r>
                      <a:endParaRPr lang="en-KR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12M</a:t>
                      </a:r>
                      <a:endParaRPr lang="en-KR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48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972482"/>
                  </a:ext>
                </a:extLst>
              </a:tr>
              <a:tr h="5081994">
                <a:tc>
                  <a:txBody>
                    <a:bodyPr/>
                    <a:lstStyle/>
                    <a:p>
                      <a:endParaRPr lang="en-KR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48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4787"/>
                  </a:ext>
                </a:extLst>
              </a:tr>
            </a:tbl>
          </a:graphicData>
        </a:graphic>
      </p:graphicFrame>
      <p:sp>
        <p:nvSpPr>
          <p:cNvPr id="28" name="Rectangle 7">
            <a:extLst>
              <a:ext uri="{FF2B5EF4-FFF2-40B4-BE49-F238E27FC236}">
                <a16:creationId xmlns:a16="http://schemas.microsoft.com/office/drawing/2014/main" id="{D5E9AFA2-96AA-45DB-1E1A-B8FB6898DE8C}"/>
              </a:ext>
            </a:extLst>
          </p:cNvPr>
          <p:cNvSpPr/>
          <p:nvPr/>
        </p:nvSpPr>
        <p:spPr bwMode="ltGray">
          <a:xfrm>
            <a:off x="488253" y="1406712"/>
            <a:ext cx="584902" cy="14844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데이터</a:t>
            </a:r>
            <a:endParaRPr lang="en-US" altLang="ko-KR" sz="850" b="1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</a:endParaRPr>
          </a:p>
          <a:p>
            <a:pPr algn="ctr">
              <a:lnSpc>
                <a:spcPct val="90000"/>
              </a:lnSpc>
            </a:pPr>
            <a:r>
              <a:rPr lang="en-US" altLang="ko-KR" sz="8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BI</a:t>
            </a:r>
            <a:r>
              <a:rPr lang="ko-KR" altLang="en-US" sz="8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화면</a:t>
            </a:r>
            <a:br>
              <a:rPr lang="en-US" altLang="ko-KR" sz="8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ko-KR" altLang="en-US" sz="8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구조</a:t>
            </a:r>
            <a:endParaRPr lang="en-US" altLang="ko-KR" sz="850" b="1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</a:endParaRPr>
          </a:p>
          <a:p>
            <a:pPr algn="ctr">
              <a:lnSpc>
                <a:spcPct val="90000"/>
              </a:lnSpc>
            </a:pPr>
            <a:r>
              <a:rPr lang="ko-KR" altLang="en-US" sz="8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개선</a:t>
            </a:r>
            <a:br>
              <a:rPr lang="en-US" altLang="ko-KR" sz="8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</a:br>
            <a:r>
              <a:rPr lang="ko-KR" altLang="en-US" sz="8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방안</a:t>
            </a:r>
            <a:endParaRPr lang="en-US" altLang="ko-KR" sz="850" b="1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</a:endParaRPr>
          </a:p>
          <a:p>
            <a:pPr algn="ctr">
              <a:lnSpc>
                <a:spcPct val="90000"/>
              </a:lnSpc>
            </a:pPr>
            <a:r>
              <a:rPr lang="ko-KR" altLang="en-US" sz="8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수립</a:t>
            </a:r>
            <a:endParaRPr lang="ko-KR" altLang="en-US" sz="850" b="1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" name="Pentagon 12">
            <a:extLst>
              <a:ext uri="{FF2B5EF4-FFF2-40B4-BE49-F238E27FC236}">
                <a16:creationId xmlns:a16="http://schemas.microsoft.com/office/drawing/2014/main" id="{82DBB934-9FE5-241E-DD19-4C19EB6483FA}"/>
              </a:ext>
            </a:extLst>
          </p:cNvPr>
          <p:cNvSpPr/>
          <p:nvPr/>
        </p:nvSpPr>
        <p:spPr bwMode="ltGray">
          <a:xfrm>
            <a:off x="1222852" y="1495492"/>
            <a:ext cx="2786094" cy="642070"/>
          </a:xfrm>
          <a:prstGeom prst="homePlate">
            <a:avLst>
              <a:gd name="adj" fmla="val 34629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0000"/>
              </a:lnSpc>
            </a:pPr>
            <a:r>
              <a:rPr lang="ko-KR" altLang="en-US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현행 정보계 구조 검토 </a:t>
            </a:r>
            <a:r>
              <a:rPr lang="en-US" altLang="ko-KR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(~6</a:t>
            </a:r>
            <a:r>
              <a:rPr lang="ko-KR" altLang="en-US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</a:t>
            </a:r>
            <a:r>
              <a:rPr lang="en-US" altLang="ko-KR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92075" indent="-920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813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연계 현황 조사</a:t>
            </a:r>
            <a:r>
              <a:rPr lang="en-US" altLang="ko-KR" sz="813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813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인터페이스</a:t>
            </a:r>
            <a:r>
              <a:rPr lang="en-US" altLang="ko-KR" sz="813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813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813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2075" indent="-920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813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흐름 조사 </a:t>
            </a:r>
            <a:r>
              <a:rPr lang="en-US" altLang="ko-KR" sz="813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813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배치프로그램</a:t>
            </a:r>
            <a:r>
              <a:rPr lang="en-US" altLang="ko-KR" sz="813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92075" indent="-920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sz="813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BI </a:t>
            </a:r>
            <a:r>
              <a:rPr lang="ko-KR" altLang="en-US" sz="813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보고서 구성 현황 조사</a:t>
            </a:r>
            <a:endParaRPr lang="en-US" altLang="ko-KR" sz="813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2075" indent="-920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813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솔루션</a:t>
            </a:r>
            <a:r>
              <a:rPr lang="en-US" altLang="ko-KR" sz="813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sz="813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인프라 구성 현황 조사</a:t>
            </a:r>
            <a:endParaRPr lang="en-US" altLang="ko-KR" sz="813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6" name="Pentagon 12">
            <a:extLst>
              <a:ext uri="{FF2B5EF4-FFF2-40B4-BE49-F238E27FC236}">
                <a16:creationId xmlns:a16="http://schemas.microsoft.com/office/drawing/2014/main" id="{46EFCFF9-7B61-163F-BDF7-AB9E10CA7F2D}"/>
              </a:ext>
            </a:extLst>
          </p:cNvPr>
          <p:cNvSpPr/>
          <p:nvPr/>
        </p:nvSpPr>
        <p:spPr bwMode="ltGray">
          <a:xfrm>
            <a:off x="4054750" y="1497702"/>
            <a:ext cx="3182116" cy="642070"/>
          </a:xfrm>
          <a:prstGeom prst="homePlate">
            <a:avLst>
              <a:gd name="adj" fmla="val 34629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90000"/>
              </a:lnSpc>
            </a:pPr>
            <a:r>
              <a:rPr lang="ko-KR" altLang="en-US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정보계 데이터 구조 설계 </a:t>
            </a:r>
            <a:r>
              <a:rPr lang="en-US" altLang="ko-KR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(~9</a:t>
            </a:r>
            <a:r>
              <a:rPr lang="ko-KR" altLang="en-US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</a:t>
            </a:r>
            <a:r>
              <a:rPr lang="en-US" altLang="ko-KR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algn="ctr">
              <a:lnSpc>
                <a:spcPct val="90000"/>
              </a:lnSpc>
            </a:pPr>
            <a:endParaRPr lang="en-US" altLang="ko-KR" sz="813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2075" indent="-920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전사 실적 데이터 구성 방안 수립</a:t>
            </a:r>
            <a:br>
              <a:rPr lang="en-US" altLang="ko-KR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R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81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임원대시보드</a:t>
            </a:r>
            <a:r>
              <a:rPr lang="ko-KR" altLang="en-US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구성 방안 등</a:t>
            </a:r>
            <a:endParaRPr lang="en-US" altLang="ko-KR" sz="81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2075" indent="-920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BU</a:t>
            </a:r>
            <a:r>
              <a:rPr lang="ko-KR" altLang="en-US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별</a:t>
            </a:r>
            <a:r>
              <a:rPr lang="en-US" altLang="ko-KR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사업부별</a:t>
            </a:r>
            <a:r>
              <a:rPr lang="en-US" altLang="ko-KR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주제영역별 주요 데이터 구성 방안 수립</a:t>
            </a:r>
            <a:endParaRPr lang="en-US" altLang="ko-KR" sz="81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4" name="Rectangle 7">
            <a:extLst>
              <a:ext uri="{FF2B5EF4-FFF2-40B4-BE49-F238E27FC236}">
                <a16:creationId xmlns:a16="http://schemas.microsoft.com/office/drawing/2014/main" id="{DFDCB195-3713-88EE-D655-B9BD0845C10E}"/>
              </a:ext>
            </a:extLst>
          </p:cNvPr>
          <p:cNvSpPr/>
          <p:nvPr/>
        </p:nvSpPr>
        <p:spPr bwMode="ltGray">
          <a:xfrm>
            <a:off x="254040" y="1112113"/>
            <a:ext cx="815326" cy="2492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94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마일스톤</a:t>
            </a:r>
            <a:endParaRPr lang="en-KR" sz="894" b="1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0" name="Pentagon 12">
            <a:extLst>
              <a:ext uri="{FF2B5EF4-FFF2-40B4-BE49-F238E27FC236}">
                <a16:creationId xmlns:a16="http://schemas.microsoft.com/office/drawing/2014/main" id="{50A4BEA4-073C-F8D8-3DC4-5FE87CFEB734}"/>
              </a:ext>
            </a:extLst>
          </p:cNvPr>
          <p:cNvSpPr/>
          <p:nvPr/>
        </p:nvSpPr>
        <p:spPr bwMode="ltGray">
          <a:xfrm>
            <a:off x="7235349" y="1509854"/>
            <a:ext cx="2427639" cy="605514"/>
          </a:xfrm>
          <a:prstGeom prst="homePlate">
            <a:avLst>
              <a:gd name="adj" fmla="val 34629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90000"/>
              </a:lnSpc>
            </a:pPr>
            <a:r>
              <a:rPr lang="en-US" altLang="ko-KR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’24</a:t>
            </a:r>
            <a:r>
              <a:rPr lang="ko-KR" altLang="en-US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 실행사업계획 수립 </a:t>
            </a:r>
            <a:r>
              <a:rPr lang="en-US" altLang="ko-KR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(~12</a:t>
            </a:r>
            <a:r>
              <a:rPr lang="ko-KR" altLang="en-US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</a:t>
            </a:r>
            <a:r>
              <a:rPr lang="en-US" altLang="ko-KR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algn="ctr">
              <a:lnSpc>
                <a:spcPct val="90000"/>
              </a:lnSpc>
            </a:pPr>
            <a:endParaRPr lang="en-US" altLang="ko-KR" sz="813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2075" indent="-920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투자 예산 비용 확정</a:t>
            </a:r>
            <a:endParaRPr lang="en-US" altLang="ko-KR" sz="81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2075" indent="-920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실행 사업 계획 보고</a:t>
            </a:r>
            <a:endParaRPr lang="en-US" altLang="ko-KR" sz="81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2075" indent="-920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정보계 재구축 사업 계획 보고</a:t>
            </a:r>
            <a:endParaRPr lang="en-US" altLang="ko-KR" sz="81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4" name="Rectangle 7">
            <a:extLst>
              <a:ext uri="{FF2B5EF4-FFF2-40B4-BE49-F238E27FC236}">
                <a16:creationId xmlns:a16="http://schemas.microsoft.com/office/drawing/2014/main" id="{A5B062D8-34A1-8212-55BE-A737C7313054}"/>
              </a:ext>
            </a:extLst>
          </p:cNvPr>
          <p:cNvSpPr/>
          <p:nvPr/>
        </p:nvSpPr>
        <p:spPr bwMode="ltGray">
          <a:xfrm>
            <a:off x="254039" y="5233877"/>
            <a:ext cx="815326" cy="10703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89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BI </a:t>
            </a:r>
            <a:r>
              <a:rPr lang="ko-KR" altLang="en-US" sz="89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구성 </a:t>
            </a:r>
            <a:endParaRPr lang="en-US" altLang="ko-KR" sz="894" b="1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r>
              <a:rPr lang="ko-KR" altLang="en-US" sz="89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추진</a:t>
            </a:r>
            <a:br>
              <a:rPr lang="en-US" altLang="ko-KR" sz="89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R" sz="7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75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데이터레이크</a:t>
            </a:r>
            <a:r>
              <a:rPr lang="en-US" altLang="ko-KR" sz="7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en-KR" sz="750" b="1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5" name="Pentagon 12">
            <a:extLst>
              <a:ext uri="{FF2B5EF4-FFF2-40B4-BE49-F238E27FC236}">
                <a16:creationId xmlns:a16="http://schemas.microsoft.com/office/drawing/2014/main" id="{2018D0E5-8770-6519-EB17-0E9980AABFB0}"/>
              </a:ext>
            </a:extLst>
          </p:cNvPr>
          <p:cNvSpPr/>
          <p:nvPr/>
        </p:nvSpPr>
        <p:spPr bwMode="ltGray">
          <a:xfrm>
            <a:off x="7218161" y="5822149"/>
            <a:ext cx="2419216" cy="423474"/>
          </a:xfrm>
          <a:prstGeom prst="homePlate">
            <a:avLst>
              <a:gd name="adj" fmla="val 34629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 anchorCtr="0"/>
          <a:lstStyle/>
          <a:p>
            <a:pPr algn="ctr">
              <a:lnSpc>
                <a:spcPct val="90000"/>
              </a:lnSpc>
            </a:pPr>
            <a:r>
              <a:rPr lang="ko-KR" altLang="en-US" sz="813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임원대시보드</a:t>
            </a:r>
            <a:r>
              <a:rPr lang="ko-KR" altLang="en-US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구축 기획 </a:t>
            </a:r>
            <a:r>
              <a:rPr lang="en-US" altLang="ko-KR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(~12</a:t>
            </a:r>
            <a:r>
              <a:rPr lang="ko-KR" altLang="en-US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</a:t>
            </a:r>
            <a:r>
              <a:rPr lang="en-US" altLang="ko-KR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92075" indent="-920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/>
                </a:solidFill>
                <a:latin typeface="Malgun Gothic"/>
                <a:ea typeface="Malgun Gothic"/>
              </a:rPr>
              <a:t>데이터 구성</a:t>
            </a:r>
            <a:r>
              <a:rPr lang="en-US" altLang="ko-KR" sz="800" dirty="0">
                <a:solidFill>
                  <a:schemeClr val="tx1"/>
                </a:solidFill>
                <a:latin typeface="Malgun Gothic"/>
                <a:ea typeface="Malgun Gothic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Malgun Gothic"/>
                <a:ea typeface="Malgun Gothic"/>
              </a:rPr>
              <a:t>안</a:t>
            </a:r>
            <a:r>
              <a:rPr lang="en-US" altLang="ko-KR" sz="800" dirty="0">
                <a:solidFill>
                  <a:schemeClr val="tx1"/>
                </a:solidFill>
                <a:latin typeface="Malgun Gothic"/>
                <a:ea typeface="Malgun Gothic"/>
              </a:rPr>
              <a:t>) </a:t>
            </a:r>
            <a:r>
              <a:rPr lang="ko-KR" altLang="en-US" sz="800" dirty="0">
                <a:solidFill>
                  <a:schemeClr val="tx1"/>
                </a:solidFill>
                <a:latin typeface="Malgun Gothic"/>
                <a:ea typeface="Malgun Gothic"/>
              </a:rPr>
              <a:t>수립</a:t>
            </a:r>
            <a:endParaRPr lang="en-US" altLang="ko-KR" sz="800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pPr marL="92075" indent="-920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/>
                </a:solidFill>
                <a:latin typeface="Malgun Gothic"/>
                <a:ea typeface="Malgun Gothic"/>
              </a:rPr>
              <a:t>지표 개선 방안 수립</a:t>
            </a:r>
            <a:endParaRPr lang="en-US" altLang="ko-KR" sz="81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1F5AF21-7694-F0EC-CCEC-AF6EC4364100}"/>
              </a:ext>
            </a:extLst>
          </p:cNvPr>
          <p:cNvSpPr txBox="1"/>
          <p:nvPr/>
        </p:nvSpPr>
        <p:spPr>
          <a:xfrm>
            <a:off x="1737125" y="1069119"/>
            <a:ext cx="731291" cy="343076"/>
          </a:xfrm>
          <a:prstGeom prst="rect">
            <a:avLst/>
          </a:prstGeom>
          <a:noFill/>
        </p:spPr>
        <p:txBody>
          <a:bodyPr wrap="square" lIns="58500" tIns="58500" rIns="58500" bIns="58500" rtlCol="0" anchor="t" anchorCtr="0">
            <a:spAutoFit/>
          </a:bodyPr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  <a:ea typeface="맑은 고딕"/>
              </a:rPr>
              <a:t>2023.05</a:t>
            </a:r>
            <a:br>
              <a:rPr lang="en-US" altLang="ko-KR" sz="700" b="1" dirty="0">
                <a:ea typeface="맑은 고딕" panose="020B0503020000020004" pitchFamily="50" charset="-127"/>
              </a:rPr>
            </a:br>
            <a:r>
              <a:rPr lang="ko-KR" altLang="en-US" sz="700" b="1" dirty="0">
                <a:solidFill>
                  <a:srgbClr val="FF0000"/>
                </a:solidFill>
                <a:ea typeface="맑은 고딕"/>
              </a:rPr>
              <a:t>추진 계획 보고</a:t>
            </a:r>
            <a:endParaRPr lang="en-KR" sz="700" b="1" dirty="0">
              <a:solidFill>
                <a:srgbClr val="FF0000"/>
              </a:solidFill>
              <a:ea typeface="맑은 고딕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5B7C2F5-0737-6639-EBF9-64629A085125}"/>
              </a:ext>
            </a:extLst>
          </p:cNvPr>
          <p:cNvSpPr txBox="1"/>
          <p:nvPr/>
        </p:nvSpPr>
        <p:spPr>
          <a:xfrm>
            <a:off x="7289184" y="1082150"/>
            <a:ext cx="853927" cy="343076"/>
          </a:xfrm>
          <a:prstGeom prst="rect">
            <a:avLst/>
          </a:prstGeom>
          <a:noFill/>
        </p:spPr>
        <p:txBody>
          <a:bodyPr wrap="square" lIns="58500" tIns="58500" rIns="58500" bIns="58500" rtlCol="0" anchor="t" anchorCtr="0">
            <a:spAutoFit/>
          </a:bodyPr>
          <a:lstStyle/>
          <a:p>
            <a:pPr algn="ctr"/>
            <a:r>
              <a:rPr lang="en-US" altLang="ko-KR" sz="731" b="1" dirty="0">
                <a:solidFill>
                  <a:srgbClr val="FF0000"/>
                </a:solidFill>
                <a:ea typeface="맑은 고딕" panose="020B0503020000020004" pitchFamily="50" charset="-127"/>
              </a:rPr>
              <a:t>2023.10</a:t>
            </a:r>
            <a:br>
              <a:rPr lang="en-US" altLang="ko-KR" sz="731" b="1" dirty="0">
                <a:solidFill>
                  <a:srgbClr val="FF0000"/>
                </a:solidFill>
                <a:ea typeface="맑은 고딕" panose="020B0503020000020004" pitchFamily="50" charset="-127"/>
              </a:rPr>
            </a:br>
            <a:r>
              <a:rPr lang="ko-KR" altLang="en-US" sz="731" b="1" dirty="0">
                <a:solidFill>
                  <a:srgbClr val="FF0000"/>
                </a:solidFill>
                <a:ea typeface="맑은 고딕" panose="020B0503020000020004" pitchFamily="50" charset="-127"/>
              </a:rPr>
              <a:t>수립 결과 보고</a:t>
            </a:r>
            <a:endParaRPr lang="en-KR" sz="731" b="1" dirty="0">
              <a:solidFill>
                <a:srgbClr val="FF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F5FFEC5C-CBDE-FD02-DC06-31687929FF69}"/>
              </a:ext>
            </a:extLst>
          </p:cNvPr>
          <p:cNvSpPr/>
          <p:nvPr/>
        </p:nvSpPr>
        <p:spPr bwMode="ltGray">
          <a:xfrm>
            <a:off x="488253" y="2913885"/>
            <a:ext cx="584789" cy="14184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인프라 구성</a:t>
            </a:r>
            <a:endParaRPr lang="en-US" altLang="ko-KR" sz="850" b="1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</a:endParaRPr>
          </a:p>
          <a:p>
            <a:pPr algn="ctr">
              <a:lnSpc>
                <a:spcPct val="90000"/>
              </a:lnSpc>
            </a:pPr>
            <a:r>
              <a:rPr lang="ko-KR" altLang="en-US" sz="8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방안</a:t>
            </a:r>
            <a:endParaRPr lang="en-US" altLang="ko-KR" sz="850" b="1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</a:endParaRPr>
          </a:p>
          <a:p>
            <a:pPr algn="ctr">
              <a:lnSpc>
                <a:spcPct val="90000"/>
              </a:lnSpc>
            </a:pPr>
            <a:r>
              <a:rPr lang="ko-KR" altLang="en-US" sz="8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수립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8BE8877-B21D-B337-FFFD-BF4669AD8AA3}"/>
              </a:ext>
            </a:extLst>
          </p:cNvPr>
          <p:cNvSpPr/>
          <p:nvPr/>
        </p:nvSpPr>
        <p:spPr bwMode="ltGray">
          <a:xfrm>
            <a:off x="253304" y="4352830"/>
            <a:ext cx="815826" cy="858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데이터</a:t>
            </a:r>
            <a:br>
              <a:rPr lang="en-US" altLang="ko-KR" sz="8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</a:br>
            <a:r>
              <a:rPr lang="ko-KR" altLang="en-US" sz="8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거버넌스</a:t>
            </a:r>
          </a:p>
        </p:txBody>
      </p:sp>
      <p:sp>
        <p:nvSpPr>
          <p:cNvPr id="63" name="Pentagon 12">
            <a:extLst>
              <a:ext uri="{FF2B5EF4-FFF2-40B4-BE49-F238E27FC236}">
                <a16:creationId xmlns:a16="http://schemas.microsoft.com/office/drawing/2014/main" id="{E78699A6-7E0E-F8BF-CC42-57F3309B88E1}"/>
              </a:ext>
            </a:extLst>
          </p:cNvPr>
          <p:cNvSpPr/>
          <p:nvPr/>
        </p:nvSpPr>
        <p:spPr bwMode="ltGray">
          <a:xfrm>
            <a:off x="5926144" y="2192339"/>
            <a:ext cx="1948451" cy="550402"/>
          </a:xfrm>
          <a:prstGeom prst="homePlate">
            <a:avLst>
              <a:gd name="adj" fmla="val 34629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90000"/>
              </a:lnSpc>
            </a:pPr>
            <a:r>
              <a:rPr lang="ko-KR" altLang="en-US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추진 방안 확정 </a:t>
            </a:r>
            <a:r>
              <a:rPr lang="en-US" altLang="ko-KR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(~10</a:t>
            </a:r>
            <a:r>
              <a:rPr lang="ko-KR" altLang="en-US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</a:t>
            </a:r>
            <a:r>
              <a:rPr lang="en-US" altLang="ko-KR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algn="ctr">
              <a:lnSpc>
                <a:spcPct val="90000"/>
              </a:lnSpc>
            </a:pPr>
            <a:endParaRPr lang="en-US" altLang="ko-KR" sz="813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39303" indent="-13930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추진 전략 및 수행 방안 수립</a:t>
            </a:r>
            <a:endParaRPr lang="en-US" altLang="ko-KR" sz="81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39303" indent="-13930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투자 비용 및 </a:t>
            </a:r>
            <a:r>
              <a:rPr lang="en-US" altLang="ko-KR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ROI </a:t>
            </a:r>
            <a:r>
              <a:rPr lang="ko-KR" altLang="en-US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산정</a:t>
            </a:r>
            <a:endParaRPr lang="en-US" altLang="ko-KR" sz="81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6" name="Pentagon 12">
            <a:extLst>
              <a:ext uri="{FF2B5EF4-FFF2-40B4-BE49-F238E27FC236}">
                <a16:creationId xmlns:a16="http://schemas.microsoft.com/office/drawing/2014/main" id="{D7390425-2043-1D04-835A-0C0424BA4F93}"/>
              </a:ext>
            </a:extLst>
          </p:cNvPr>
          <p:cNvSpPr/>
          <p:nvPr/>
        </p:nvSpPr>
        <p:spPr bwMode="ltGray">
          <a:xfrm>
            <a:off x="6843108" y="5346741"/>
            <a:ext cx="2796625" cy="423474"/>
          </a:xfrm>
          <a:prstGeom prst="homePlate">
            <a:avLst>
              <a:gd name="adj" fmla="val 34629"/>
            </a:avLst>
          </a:prstGeom>
          <a:solidFill>
            <a:srgbClr val="BFBFB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90000"/>
              </a:lnSpc>
            </a:pPr>
            <a:r>
              <a:rPr lang="ko-KR" altLang="en-US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정보계 데이터 구성 </a:t>
            </a:r>
            <a:r>
              <a:rPr lang="en-US" altLang="ko-KR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PoC </a:t>
            </a:r>
            <a:r>
              <a:rPr lang="ko-KR" altLang="en-US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수행</a:t>
            </a:r>
            <a:r>
              <a:rPr lang="en-US" altLang="ko-KR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예정</a:t>
            </a:r>
            <a:r>
              <a:rPr lang="en-US" altLang="ko-KR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92075" indent="-920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고객 트레킹 </a:t>
            </a:r>
            <a:r>
              <a:rPr lang="en-US" altLang="ko-KR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Tool </a:t>
            </a:r>
            <a:r>
              <a:rPr lang="ko-KR" altLang="en-US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구축 데이터</a:t>
            </a:r>
            <a:r>
              <a:rPr lang="en-US" altLang="ko-KR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/BI </a:t>
            </a:r>
            <a:r>
              <a:rPr lang="ko-KR" altLang="en-US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보고서 이전</a:t>
            </a:r>
            <a:endParaRPr lang="en-US" altLang="ko-KR" sz="81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2075" indent="-920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81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프레시몰</a:t>
            </a:r>
            <a:r>
              <a:rPr lang="ko-KR" altLang="en-US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경량화 </a:t>
            </a:r>
            <a:r>
              <a:rPr lang="en-US" altLang="ko-KR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DW </a:t>
            </a:r>
            <a:r>
              <a:rPr lang="ko-KR" altLang="en-US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</a:t>
            </a:r>
            <a:r>
              <a:rPr lang="en-US" altLang="ko-KR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/BI </a:t>
            </a:r>
            <a:r>
              <a:rPr lang="ko-KR" altLang="en-US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보고서 이전</a:t>
            </a:r>
            <a:endParaRPr lang="en-US" altLang="ko-KR" sz="81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Pentagon 12">
            <a:extLst>
              <a:ext uri="{FF2B5EF4-FFF2-40B4-BE49-F238E27FC236}">
                <a16:creationId xmlns:a16="http://schemas.microsoft.com/office/drawing/2014/main" id="{006E9453-886A-813A-3561-6C70DF5EEED0}"/>
              </a:ext>
            </a:extLst>
          </p:cNvPr>
          <p:cNvSpPr/>
          <p:nvPr/>
        </p:nvSpPr>
        <p:spPr bwMode="ltGray">
          <a:xfrm>
            <a:off x="3072710" y="5356887"/>
            <a:ext cx="3757450" cy="423474"/>
          </a:xfrm>
          <a:prstGeom prst="homePlate">
            <a:avLst>
              <a:gd name="adj" fmla="val 34629"/>
            </a:avLst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 anchorCtr="0"/>
          <a:lstStyle/>
          <a:p>
            <a:pPr algn="ctr">
              <a:lnSpc>
                <a:spcPct val="90000"/>
              </a:lnSpc>
            </a:pPr>
            <a:r>
              <a:rPr lang="ko-KR" altLang="en-US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고객 데이터 트레킹 </a:t>
            </a:r>
            <a:r>
              <a:rPr lang="en-US" altLang="ko-KR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Tool </a:t>
            </a:r>
            <a:r>
              <a:rPr lang="ko-KR" altLang="en-US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구축 </a:t>
            </a:r>
            <a:r>
              <a:rPr lang="en-US" altLang="ko-KR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(DB2)</a:t>
            </a:r>
          </a:p>
        </p:txBody>
      </p:sp>
      <p:sp>
        <p:nvSpPr>
          <p:cNvPr id="10" name="Pentagon 12">
            <a:extLst>
              <a:ext uri="{FF2B5EF4-FFF2-40B4-BE49-F238E27FC236}">
                <a16:creationId xmlns:a16="http://schemas.microsoft.com/office/drawing/2014/main" id="{3CA080EE-9373-E382-7DAF-E7AE038F3A77}"/>
              </a:ext>
            </a:extLst>
          </p:cNvPr>
          <p:cNvSpPr/>
          <p:nvPr/>
        </p:nvSpPr>
        <p:spPr bwMode="ltGray">
          <a:xfrm>
            <a:off x="1092110" y="5839574"/>
            <a:ext cx="5203988" cy="423474"/>
          </a:xfrm>
          <a:prstGeom prst="homePlate">
            <a:avLst>
              <a:gd name="adj" fmla="val 34629"/>
            </a:avLst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 anchorCtr="0"/>
          <a:lstStyle/>
          <a:p>
            <a:pPr algn="ctr">
              <a:lnSpc>
                <a:spcPct val="90000"/>
              </a:lnSpc>
            </a:pPr>
            <a:r>
              <a:rPr lang="ko-KR" altLang="en-US" sz="813" b="1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프레시몰</a:t>
            </a:r>
            <a:r>
              <a:rPr lang="ko-KR" altLang="en-US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경량화 </a:t>
            </a:r>
            <a:r>
              <a:rPr lang="en-US" altLang="ko-KR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DW </a:t>
            </a:r>
            <a:r>
              <a:rPr lang="ko-KR" altLang="en-US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구축 </a:t>
            </a:r>
            <a:r>
              <a:rPr lang="en-US" altLang="ko-KR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(DB2)</a:t>
            </a:r>
          </a:p>
        </p:txBody>
      </p:sp>
      <p:sp>
        <p:nvSpPr>
          <p:cNvPr id="17" name="Pentagon 12">
            <a:extLst>
              <a:ext uri="{FF2B5EF4-FFF2-40B4-BE49-F238E27FC236}">
                <a16:creationId xmlns:a16="http://schemas.microsoft.com/office/drawing/2014/main" id="{3027E407-1765-CC33-4398-30CA3302D639}"/>
              </a:ext>
            </a:extLst>
          </p:cNvPr>
          <p:cNvSpPr/>
          <p:nvPr/>
        </p:nvSpPr>
        <p:spPr bwMode="ltGray">
          <a:xfrm>
            <a:off x="5265756" y="2936807"/>
            <a:ext cx="4386941" cy="745269"/>
          </a:xfrm>
          <a:prstGeom prst="homePlate">
            <a:avLst>
              <a:gd name="adj" fmla="val 34629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 anchorCtr="0"/>
          <a:lstStyle/>
          <a:p>
            <a:pPr algn="ctr">
              <a:lnSpc>
                <a:spcPct val="90000"/>
              </a:lnSpc>
            </a:pPr>
            <a:r>
              <a:rPr lang="ko-KR" altLang="en-US" sz="800" b="1" dirty="0">
                <a:solidFill>
                  <a:schemeClr val="tx1"/>
                </a:solidFill>
                <a:latin typeface="Malgun Gothic"/>
                <a:ea typeface="Malgun Gothic"/>
              </a:rPr>
              <a:t>클라우드 데이터수집 파이프라인 개선 </a:t>
            </a:r>
            <a:r>
              <a:rPr lang="en-US" altLang="ko-KR" sz="800" b="1" dirty="0">
                <a:solidFill>
                  <a:schemeClr val="tx1"/>
                </a:solidFill>
                <a:latin typeface="Malgun Gothic"/>
                <a:ea typeface="Malgun Gothic"/>
              </a:rPr>
              <a:t>(~12</a:t>
            </a:r>
            <a:r>
              <a:rPr lang="ko-KR" altLang="en-US" sz="800" b="1" dirty="0">
                <a:solidFill>
                  <a:schemeClr val="tx1"/>
                </a:solidFill>
                <a:latin typeface="Malgun Gothic"/>
                <a:ea typeface="Malgun Gothic"/>
              </a:rPr>
              <a:t>월</a:t>
            </a:r>
            <a:r>
              <a:rPr lang="en-US" altLang="ko-KR" sz="800" b="1" dirty="0">
                <a:solidFill>
                  <a:schemeClr val="tx1"/>
                </a:solidFill>
                <a:latin typeface="Malgun Gothic"/>
                <a:ea typeface="Malgun Gothic"/>
              </a:rPr>
              <a:t>)</a:t>
            </a:r>
            <a:endParaRPr lang="ko-KR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lnSpc>
                <a:spcPct val="90000"/>
              </a:lnSpc>
            </a:pPr>
            <a:endParaRPr lang="ko-KR" altLang="en-US" sz="600" b="1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pPr marL="92075" indent="-92075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/>
                </a:solidFill>
                <a:latin typeface="Malgun Gothic"/>
                <a:ea typeface="Malgun Gothic"/>
              </a:rPr>
              <a:t>데이터레이크 </a:t>
            </a:r>
            <a:r>
              <a:rPr lang="en-US" altLang="ko-KR" sz="800" dirty="0">
                <a:solidFill>
                  <a:schemeClr val="tx1"/>
                </a:solidFill>
                <a:latin typeface="Malgun Gothic"/>
                <a:ea typeface="Malgun Gothic"/>
              </a:rPr>
              <a:t>S3 </a:t>
            </a:r>
            <a:r>
              <a:rPr lang="ko-KR" altLang="en-US" sz="800" dirty="0">
                <a:solidFill>
                  <a:schemeClr val="tx1"/>
                </a:solidFill>
                <a:latin typeface="Malgun Gothic"/>
                <a:ea typeface="Malgun Gothic"/>
              </a:rPr>
              <a:t>데이터 파이프라인 수집 기능 개선</a:t>
            </a:r>
          </a:p>
        </p:txBody>
      </p:sp>
      <p:sp>
        <p:nvSpPr>
          <p:cNvPr id="6" name="Pentagon 12">
            <a:extLst>
              <a:ext uri="{FF2B5EF4-FFF2-40B4-BE49-F238E27FC236}">
                <a16:creationId xmlns:a16="http://schemas.microsoft.com/office/drawing/2014/main" id="{7F729180-72BD-5911-CEC7-A951C6A3C9FC}"/>
              </a:ext>
            </a:extLst>
          </p:cNvPr>
          <p:cNvSpPr/>
          <p:nvPr/>
        </p:nvSpPr>
        <p:spPr bwMode="ltGray">
          <a:xfrm>
            <a:off x="4900312" y="3719241"/>
            <a:ext cx="2935850" cy="550402"/>
          </a:xfrm>
          <a:prstGeom prst="homePlate">
            <a:avLst>
              <a:gd name="adj" fmla="val 34629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 anchorCtr="0"/>
          <a:lstStyle/>
          <a:p>
            <a:pPr algn="ctr">
              <a:lnSpc>
                <a:spcPct val="90000"/>
              </a:lnSpc>
            </a:pPr>
            <a:r>
              <a:rPr lang="ko-KR" altLang="en-US" sz="800" b="1" dirty="0">
                <a:solidFill>
                  <a:schemeClr val="tx1"/>
                </a:solidFill>
                <a:latin typeface="Malgun Gothic"/>
                <a:ea typeface="Malgun Gothic"/>
              </a:rPr>
              <a:t>클라우드 기반 인프라 기술 </a:t>
            </a:r>
            <a:r>
              <a:rPr lang="ko-KR" altLang="en-US" sz="800" b="1" dirty="0" err="1">
                <a:solidFill>
                  <a:schemeClr val="tx1"/>
                </a:solidFill>
                <a:latin typeface="Malgun Gothic"/>
                <a:ea typeface="Malgun Gothic"/>
              </a:rPr>
              <a:t>PoC</a:t>
            </a:r>
            <a:endParaRPr lang="ko-KR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lnSpc>
                <a:spcPct val="90000"/>
              </a:lnSpc>
            </a:pPr>
            <a:endParaRPr lang="ko-KR" altLang="en-US" sz="600" b="1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pPr marL="92075" indent="-920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/>
                </a:solidFill>
                <a:latin typeface="Malgun Gothic"/>
                <a:ea typeface="Malgun Gothic"/>
              </a:rPr>
              <a:t>클라우드 기반 ETL, DW 솔루션 비교 검토</a:t>
            </a:r>
          </a:p>
          <a:p>
            <a:pPr marL="92075" indent="-920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schemeClr val="tx1"/>
                </a:solidFill>
                <a:latin typeface="Malgun Gothic"/>
                <a:ea typeface="Malgun Gothic"/>
              </a:rPr>
              <a:t>PoC </a:t>
            </a:r>
            <a:r>
              <a:rPr lang="ko-KR" altLang="en-US" sz="800" dirty="0">
                <a:solidFill>
                  <a:schemeClr val="tx1"/>
                </a:solidFill>
                <a:latin typeface="Malgun Gothic"/>
                <a:ea typeface="Malgun Gothic"/>
              </a:rPr>
              <a:t>시나리오 수립, 마이그레이션 포함 공수/비용 비교</a:t>
            </a:r>
          </a:p>
        </p:txBody>
      </p:sp>
      <p:sp>
        <p:nvSpPr>
          <p:cNvPr id="7" name="Pentagon 12">
            <a:extLst>
              <a:ext uri="{FF2B5EF4-FFF2-40B4-BE49-F238E27FC236}">
                <a16:creationId xmlns:a16="http://schemas.microsoft.com/office/drawing/2014/main" id="{D3FB0B2B-0EDE-A4C9-4532-F38F9B39E98D}"/>
              </a:ext>
            </a:extLst>
          </p:cNvPr>
          <p:cNvSpPr/>
          <p:nvPr/>
        </p:nvSpPr>
        <p:spPr bwMode="ltGray">
          <a:xfrm>
            <a:off x="3128711" y="2936808"/>
            <a:ext cx="2392811" cy="745269"/>
          </a:xfrm>
          <a:prstGeom prst="homePlate">
            <a:avLst>
              <a:gd name="adj" fmla="val 34629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ko-KR" altLang="en-US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정보계 클라우드 구성 방안 수립 </a:t>
            </a:r>
            <a:r>
              <a:rPr lang="en-US" altLang="ko-KR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(~8</a:t>
            </a:r>
            <a:r>
              <a:rPr lang="ko-KR" altLang="en-US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</a:t>
            </a:r>
            <a:r>
              <a:rPr lang="en-US" altLang="ko-KR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algn="ctr">
              <a:lnSpc>
                <a:spcPct val="90000"/>
              </a:lnSpc>
            </a:pPr>
            <a:endParaRPr lang="en-US" altLang="ko-KR" sz="813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39065" indent="-13906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정보계 인프라 아키텍처 수립</a:t>
            </a:r>
            <a:endParaRPr lang="en-US" altLang="ko-KR" sz="81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39065" indent="-13906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/>
                </a:solidFill>
                <a:latin typeface="Malgun Gothic"/>
                <a:ea typeface="Malgun Gothic"/>
              </a:rPr>
              <a:t>도입 솔루션 검토 </a:t>
            </a:r>
            <a:r>
              <a:rPr lang="en-US" altLang="ko-KR" sz="800" dirty="0">
                <a:solidFill>
                  <a:schemeClr val="tx1"/>
                </a:solidFill>
                <a:latin typeface="Malgun Gothic"/>
                <a:ea typeface="Malgun Gothic"/>
              </a:rPr>
              <a:t>(DW, BI,</a:t>
            </a:r>
            <a:r>
              <a:rPr lang="ko-KR" altLang="en-US" sz="8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Malgun Gothic"/>
                <a:ea typeface="Malgun Gothic"/>
              </a:rPr>
              <a:t>ETL </a:t>
            </a:r>
            <a:r>
              <a:rPr lang="ko-KR" altLang="en-US" sz="800" dirty="0">
                <a:solidFill>
                  <a:schemeClr val="tx1"/>
                </a:solidFill>
                <a:latin typeface="Malgun Gothic"/>
                <a:ea typeface="Malgun Gothic"/>
              </a:rPr>
              <a:t>등</a:t>
            </a:r>
            <a:r>
              <a:rPr lang="en-US" altLang="ko-KR" sz="800" dirty="0">
                <a:solidFill>
                  <a:schemeClr val="tx1"/>
                </a:solidFill>
                <a:latin typeface="Malgun Gothic"/>
                <a:ea typeface="Malgun Gothic"/>
              </a:rPr>
              <a:t>)</a:t>
            </a:r>
          </a:p>
          <a:p>
            <a:pPr marL="139065" indent="-13906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대</a:t>
            </a:r>
            <a:r>
              <a:rPr lang="en-US" altLang="ko-KR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내외 데이터 연계 방안 검토</a:t>
            </a:r>
            <a:endParaRPr lang="en-US" altLang="ko-KR" sz="81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Pentagon 12">
            <a:extLst>
              <a:ext uri="{FF2B5EF4-FFF2-40B4-BE49-F238E27FC236}">
                <a16:creationId xmlns:a16="http://schemas.microsoft.com/office/drawing/2014/main" id="{3F6C1143-986B-2398-B4EB-C7B1816D4AB3}"/>
              </a:ext>
            </a:extLst>
          </p:cNvPr>
          <p:cNvSpPr/>
          <p:nvPr/>
        </p:nvSpPr>
        <p:spPr bwMode="ltGray">
          <a:xfrm>
            <a:off x="4465044" y="4492101"/>
            <a:ext cx="3385918" cy="663726"/>
          </a:xfrm>
          <a:prstGeom prst="homePlate">
            <a:avLst>
              <a:gd name="adj" fmla="val 34629"/>
            </a:avLst>
          </a:prstGeom>
          <a:solidFill>
            <a:srgbClr val="F2F2F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90000"/>
              </a:lnSpc>
            </a:pPr>
            <a:r>
              <a:rPr lang="ko-KR" altLang="en-US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보고서</a:t>
            </a:r>
            <a:r>
              <a:rPr lang="en-US" altLang="ko-KR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생명주기 관리 정책 수립 및 기능 적용 </a:t>
            </a:r>
            <a:r>
              <a:rPr lang="en-US" altLang="ko-KR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(~10</a:t>
            </a:r>
            <a:r>
              <a:rPr lang="ko-KR" altLang="en-US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</a:t>
            </a:r>
            <a:r>
              <a:rPr lang="en-US" altLang="ko-KR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br>
              <a:rPr lang="en-US" altLang="ko-KR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endParaRPr lang="en-US" altLang="ko-KR" sz="813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2075" indent="-920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보고서</a:t>
            </a:r>
            <a:r>
              <a:rPr lang="en-US" altLang="ko-KR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담당자 및 관리 현황 조사</a:t>
            </a:r>
            <a:endParaRPr lang="en-US" altLang="ko-KR" sz="81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2075" indent="-920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보고서</a:t>
            </a:r>
            <a:r>
              <a:rPr lang="en-US" altLang="ko-KR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생명주기 관리 정책 수립 및 시스템 적용</a:t>
            </a:r>
            <a:endParaRPr lang="en-US" altLang="ko-KR" sz="81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DC495DEF-3651-381F-F5DC-07E0CF089A6A}"/>
              </a:ext>
            </a:extLst>
          </p:cNvPr>
          <p:cNvSpPr/>
          <p:nvPr/>
        </p:nvSpPr>
        <p:spPr bwMode="ltGray">
          <a:xfrm>
            <a:off x="253303" y="1402434"/>
            <a:ext cx="215882" cy="29277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정보계</a:t>
            </a:r>
            <a:br>
              <a:rPr lang="en-US" altLang="ko-KR" sz="8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ko-KR" altLang="en-US" sz="8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개선 방안 </a:t>
            </a:r>
            <a:endParaRPr lang="en-US" altLang="ko-KR" sz="850" b="1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</a:endParaRPr>
          </a:p>
          <a:p>
            <a:pPr algn="ctr">
              <a:lnSpc>
                <a:spcPct val="90000"/>
              </a:lnSpc>
            </a:pPr>
            <a:endParaRPr lang="en-US" altLang="ko-KR" sz="850" b="1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</a:endParaRPr>
          </a:p>
          <a:p>
            <a:pPr algn="ctr">
              <a:lnSpc>
                <a:spcPct val="90000"/>
              </a:lnSpc>
            </a:pPr>
            <a:r>
              <a:rPr lang="ko-KR" altLang="en-US" sz="8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수립</a:t>
            </a:r>
            <a:endParaRPr lang="ko-KR" altLang="en-US" sz="850" b="1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B53696-891A-5CD5-1BCE-C68C2F375475}"/>
              </a:ext>
            </a:extLst>
          </p:cNvPr>
          <p:cNvSpPr/>
          <p:nvPr/>
        </p:nvSpPr>
        <p:spPr bwMode="auto">
          <a:xfrm>
            <a:off x="7724192" y="653152"/>
            <a:ext cx="257031" cy="212080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 anchorCtr="0"/>
          <a:lstStyle/>
          <a:p>
            <a:pPr algn="ctr">
              <a:lnSpc>
                <a:spcPct val="90000"/>
              </a:lnSpc>
            </a:pPr>
            <a:endParaRPr lang="ko-KR" altLang="en-US" sz="813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D07632-01CC-5A5F-4CF8-DE1D4220074D}"/>
              </a:ext>
            </a:extLst>
          </p:cNvPr>
          <p:cNvSpPr txBox="1"/>
          <p:nvPr/>
        </p:nvSpPr>
        <p:spPr>
          <a:xfrm>
            <a:off x="8009943" y="633388"/>
            <a:ext cx="1743839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현행 정보계</a:t>
            </a:r>
            <a:r>
              <a:rPr lang="en-US" altLang="ko-KR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(DB2)  </a:t>
            </a:r>
            <a:r>
              <a:rPr lang="ko-KR" altLang="en-US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내 추진 일정</a:t>
            </a:r>
          </a:p>
        </p:txBody>
      </p:sp>
      <p:sp>
        <p:nvSpPr>
          <p:cNvPr id="12" name="제목 2">
            <a:extLst>
              <a:ext uri="{FF2B5EF4-FFF2-40B4-BE49-F238E27FC236}">
                <a16:creationId xmlns:a16="http://schemas.microsoft.com/office/drawing/2014/main" id="{E43D4F05-82FD-EEAC-A0BB-811CE63BC7D0}"/>
              </a:ext>
            </a:extLst>
          </p:cNvPr>
          <p:cNvSpPr txBox="1">
            <a:spLocks/>
          </p:cNvSpPr>
          <p:nvPr/>
        </p:nvSpPr>
        <p:spPr bwMode="gray">
          <a:xfrm>
            <a:off x="6069982" y="296344"/>
            <a:ext cx="3513782" cy="193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1800" b="1">
                <a:solidFill>
                  <a:schemeClr val="tx1"/>
                </a:solidFill>
                <a:latin typeface="+mn-lt"/>
                <a:ea typeface="+mn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5pPr>
            <a:lvl6pPr marL="422039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6pPr>
            <a:lvl7pPr marL="844078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7pPr>
            <a:lvl8pPr marL="1266117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8pPr>
            <a:lvl9pPr marL="1688155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9pPr>
          </a:lstStyle>
          <a:p>
            <a:pPr algn="r"/>
            <a:r>
              <a:rPr lang="en-US" altLang="ko-KR" sz="1400" kern="0" dirty="0">
                <a:latin typeface="+mn-ea"/>
              </a:rPr>
              <a:t>3-5. </a:t>
            </a:r>
            <a:r>
              <a:rPr lang="ko-KR" altLang="en-US" sz="1400" kern="0" dirty="0">
                <a:latin typeface="+mn-ea"/>
              </a:rPr>
              <a:t>정보계 재구축 마스터플랜 수립 로드맵</a:t>
            </a:r>
          </a:p>
        </p:txBody>
      </p:sp>
      <p:sp>
        <p:nvSpPr>
          <p:cNvPr id="8" name="Pentagon 12">
            <a:extLst>
              <a:ext uri="{FF2B5EF4-FFF2-40B4-BE49-F238E27FC236}">
                <a16:creationId xmlns:a16="http://schemas.microsoft.com/office/drawing/2014/main" id="{5984EF50-FFBE-2A9F-6D03-F2F1A6CAC181}"/>
              </a:ext>
            </a:extLst>
          </p:cNvPr>
          <p:cNvSpPr/>
          <p:nvPr/>
        </p:nvSpPr>
        <p:spPr bwMode="ltGray">
          <a:xfrm>
            <a:off x="2120931" y="2140162"/>
            <a:ext cx="2734424" cy="656610"/>
          </a:xfrm>
          <a:prstGeom prst="homePlate">
            <a:avLst>
              <a:gd name="adj" fmla="val 34629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ko-KR" altLang="en-US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개선 방안 도출 및 검토 </a:t>
            </a:r>
            <a:r>
              <a:rPr lang="en-US" altLang="ko-KR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(~7</a:t>
            </a:r>
            <a:r>
              <a:rPr lang="ko-KR" altLang="en-US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</a:t>
            </a:r>
            <a:r>
              <a:rPr lang="en-US" altLang="ko-KR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br>
              <a:rPr lang="en-US" altLang="ko-KR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endParaRPr lang="en-US" altLang="ko-KR" sz="813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2075" indent="-920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정보 분석 데이터 개선 사항 도출</a:t>
            </a:r>
            <a:endParaRPr lang="en-US" altLang="ko-KR" sz="81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2075" indent="-920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정보계 인프라 개선 사항 도출</a:t>
            </a:r>
            <a:endParaRPr lang="en-US" altLang="ko-KR" sz="81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2075" indent="-920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개선 방안 도출 및 검토</a:t>
            </a:r>
            <a:endParaRPr lang="en-US" altLang="ko-KR" sz="81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BE1A28AC-EF49-8150-26B8-DDCF9D1A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64" y="189679"/>
            <a:ext cx="2598468" cy="249299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정보계 개선 방안 수립</a:t>
            </a:r>
          </a:p>
        </p:txBody>
      </p:sp>
    </p:spTree>
    <p:extLst>
      <p:ext uri="{BB962C8B-B14F-4D97-AF65-F5344CB8AC3E}">
        <p14:creationId xmlns:p14="http://schemas.microsoft.com/office/powerpoint/2010/main" val="3122729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21">
            <a:extLst>
              <a:ext uri="{FF2B5EF4-FFF2-40B4-BE49-F238E27FC236}">
                <a16:creationId xmlns:a16="http://schemas.microsoft.com/office/drawing/2014/main" id="{EA19C073-864A-ECEC-73A1-5835CD13D9C1}"/>
              </a:ext>
            </a:extLst>
          </p:cNvPr>
          <p:cNvGraphicFramePr>
            <a:graphicFrameLocks noGrp="1"/>
          </p:cNvGraphicFramePr>
          <p:nvPr/>
        </p:nvGraphicFramePr>
        <p:xfrm>
          <a:off x="1425137" y="799753"/>
          <a:ext cx="8187138" cy="565193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09682">
                  <a:extLst>
                    <a:ext uri="{9D8B030D-6E8A-4147-A177-3AD203B41FA5}">
                      <a16:colId xmlns:a16="http://schemas.microsoft.com/office/drawing/2014/main" val="1550454885"/>
                    </a:ext>
                  </a:extLst>
                </a:gridCol>
                <a:gridCol w="909682">
                  <a:extLst>
                    <a:ext uri="{9D8B030D-6E8A-4147-A177-3AD203B41FA5}">
                      <a16:colId xmlns:a16="http://schemas.microsoft.com/office/drawing/2014/main" val="4147822255"/>
                    </a:ext>
                  </a:extLst>
                </a:gridCol>
                <a:gridCol w="909682">
                  <a:extLst>
                    <a:ext uri="{9D8B030D-6E8A-4147-A177-3AD203B41FA5}">
                      <a16:colId xmlns:a16="http://schemas.microsoft.com/office/drawing/2014/main" val="2290921825"/>
                    </a:ext>
                  </a:extLst>
                </a:gridCol>
                <a:gridCol w="909682">
                  <a:extLst>
                    <a:ext uri="{9D8B030D-6E8A-4147-A177-3AD203B41FA5}">
                      <a16:colId xmlns:a16="http://schemas.microsoft.com/office/drawing/2014/main" val="2268799860"/>
                    </a:ext>
                  </a:extLst>
                </a:gridCol>
                <a:gridCol w="909682">
                  <a:extLst>
                    <a:ext uri="{9D8B030D-6E8A-4147-A177-3AD203B41FA5}">
                      <a16:colId xmlns:a16="http://schemas.microsoft.com/office/drawing/2014/main" val="2398415144"/>
                    </a:ext>
                  </a:extLst>
                </a:gridCol>
                <a:gridCol w="909682">
                  <a:extLst>
                    <a:ext uri="{9D8B030D-6E8A-4147-A177-3AD203B41FA5}">
                      <a16:colId xmlns:a16="http://schemas.microsoft.com/office/drawing/2014/main" val="864217605"/>
                    </a:ext>
                  </a:extLst>
                </a:gridCol>
                <a:gridCol w="909682">
                  <a:extLst>
                    <a:ext uri="{9D8B030D-6E8A-4147-A177-3AD203B41FA5}">
                      <a16:colId xmlns:a16="http://schemas.microsoft.com/office/drawing/2014/main" val="3150174731"/>
                    </a:ext>
                  </a:extLst>
                </a:gridCol>
                <a:gridCol w="909682">
                  <a:extLst>
                    <a:ext uri="{9D8B030D-6E8A-4147-A177-3AD203B41FA5}">
                      <a16:colId xmlns:a16="http://schemas.microsoft.com/office/drawing/2014/main" val="1833711524"/>
                    </a:ext>
                  </a:extLst>
                </a:gridCol>
                <a:gridCol w="909682">
                  <a:extLst>
                    <a:ext uri="{9D8B030D-6E8A-4147-A177-3AD203B41FA5}">
                      <a16:colId xmlns:a16="http://schemas.microsoft.com/office/drawing/2014/main" val="1896634964"/>
                    </a:ext>
                  </a:extLst>
                </a:gridCol>
              </a:tblGrid>
              <a:tr h="23458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2023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KR" sz="100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</a:t>
                      </a:r>
                      <a:endParaRPr lang="en-KR" sz="100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</a:t>
                      </a:r>
                      <a:endParaRPr lang="en-KR" sz="100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KR" sz="100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4407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2025</a:t>
                      </a:r>
                      <a:endParaRPr lang="en-KR" altLang="ko-KR" sz="100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529995"/>
                  </a:ext>
                </a:extLst>
              </a:tr>
              <a:tr h="329972"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2Q</a:t>
                      </a:r>
                      <a:endParaRPr lang="en-KR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48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3Q</a:t>
                      </a:r>
                      <a:endParaRPr lang="en-KR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4Q</a:t>
                      </a:r>
                      <a:endParaRPr lang="en-KR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48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1Q</a:t>
                      </a:r>
                      <a:endParaRPr lang="en-KR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2Q</a:t>
                      </a:r>
                      <a:endParaRPr lang="en-KR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48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3Q</a:t>
                      </a:r>
                      <a:endParaRPr lang="en-KR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4Q</a:t>
                      </a:r>
                      <a:endParaRPr lang="en-KR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48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1Q</a:t>
                      </a:r>
                      <a:endParaRPr lang="en-KR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2Q</a:t>
                      </a:r>
                      <a:endParaRPr lang="en-KR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48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972482"/>
                  </a:ext>
                </a:extLst>
              </a:tr>
              <a:tr h="5087375">
                <a:tc>
                  <a:txBody>
                    <a:bodyPr/>
                    <a:lstStyle/>
                    <a:p>
                      <a:endParaRPr lang="en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48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4787"/>
                  </a:ext>
                </a:extLst>
              </a:tr>
            </a:tbl>
          </a:graphicData>
        </a:graphic>
      </p:graphicFrame>
      <p:sp>
        <p:nvSpPr>
          <p:cNvPr id="28" name="Rectangle 7">
            <a:extLst>
              <a:ext uri="{FF2B5EF4-FFF2-40B4-BE49-F238E27FC236}">
                <a16:creationId xmlns:a16="http://schemas.microsoft.com/office/drawing/2014/main" id="{D5E9AFA2-96AA-45DB-1E1A-B8FB6898DE8C}"/>
              </a:ext>
            </a:extLst>
          </p:cNvPr>
          <p:cNvSpPr/>
          <p:nvPr/>
        </p:nvSpPr>
        <p:spPr bwMode="ltGray">
          <a:xfrm>
            <a:off x="280357" y="1543206"/>
            <a:ext cx="1116108" cy="10129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정보계</a:t>
            </a:r>
            <a:b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</a:b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개선 방안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ea typeface="맑은 고딕" panose="020B0503020000020004" pitchFamily="50" charset="-127"/>
            </a:endParaRPr>
          </a:p>
          <a:p>
            <a:pPr algn="ctr">
              <a:lnSpc>
                <a:spcPct val="90000"/>
              </a:lnSpc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수립</a:t>
            </a:r>
            <a:endParaRPr lang="en-KR" sz="1000" b="1" dirty="0">
              <a:solidFill>
                <a:schemeClr val="tx1">
                  <a:lumMod val="75000"/>
                  <a:lumOff val="25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54" name="Rectangle 7">
            <a:extLst>
              <a:ext uri="{FF2B5EF4-FFF2-40B4-BE49-F238E27FC236}">
                <a16:creationId xmlns:a16="http://schemas.microsoft.com/office/drawing/2014/main" id="{DFDCB195-3713-88EE-D655-B9BD0845C10E}"/>
              </a:ext>
            </a:extLst>
          </p:cNvPr>
          <p:cNvSpPr/>
          <p:nvPr/>
        </p:nvSpPr>
        <p:spPr bwMode="ltGray">
          <a:xfrm>
            <a:off x="280271" y="1171813"/>
            <a:ext cx="1114953" cy="3349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1000" b="1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마일스톤</a:t>
            </a:r>
            <a:endParaRPr lang="en-KR" sz="1000" b="1">
              <a:solidFill>
                <a:schemeClr val="tx1">
                  <a:lumMod val="75000"/>
                  <a:lumOff val="25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2" name="Pentagon 12">
            <a:extLst>
              <a:ext uri="{FF2B5EF4-FFF2-40B4-BE49-F238E27FC236}">
                <a16:creationId xmlns:a16="http://schemas.microsoft.com/office/drawing/2014/main" id="{7CF065F5-2607-484E-8997-5E05726D0DCD}"/>
              </a:ext>
            </a:extLst>
          </p:cNvPr>
          <p:cNvSpPr/>
          <p:nvPr/>
        </p:nvSpPr>
        <p:spPr bwMode="ltGray">
          <a:xfrm>
            <a:off x="1570894" y="1639199"/>
            <a:ext cx="914402" cy="449580"/>
          </a:xfrm>
          <a:prstGeom prst="homePlate">
            <a:avLst>
              <a:gd name="adj" fmla="val 34629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90000"/>
              </a:lnSpc>
            </a:pPr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ea typeface="Malgun Gothic" panose="020B0503020000020004" pitchFamily="34" charset="-127"/>
              </a:rPr>
              <a:t>현행 정보계</a:t>
            </a:r>
            <a:br>
              <a:rPr lang="en-US" altLang="ko-KR" sz="700" b="1">
                <a:solidFill>
                  <a:schemeClr val="tx1">
                    <a:lumMod val="65000"/>
                    <a:lumOff val="35000"/>
                  </a:schemeClr>
                </a:solidFill>
                <a:ea typeface="Malgun Gothic" panose="020B0503020000020004" pitchFamily="34" charset="-127"/>
              </a:rPr>
            </a:br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ea typeface="Malgun Gothic" panose="020B0503020000020004" pitchFamily="34" charset="-127"/>
              </a:rPr>
              <a:t>구조 검토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ea typeface="Malgun Gothic" panose="020B0503020000020004" pitchFamily="34" charset="-127"/>
            </a:endParaRPr>
          </a:p>
        </p:txBody>
      </p:sp>
      <p:sp>
        <p:nvSpPr>
          <p:cNvPr id="6" name="Pentagon 12">
            <a:extLst>
              <a:ext uri="{FF2B5EF4-FFF2-40B4-BE49-F238E27FC236}">
                <a16:creationId xmlns:a16="http://schemas.microsoft.com/office/drawing/2014/main" id="{01239B1F-66AF-68FC-BA2D-1BBBF64EA9EE}"/>
              </a:ext>
            </a:extLst>
          </p:cNvPr>
          <p:cNvSpPr/>
          <p:nvPr/>
        </p:nvSpPr>
        <p:spPr bwMode="ltGray">
          <a:xfrm>
            <a:off x="1759785" y="2002084"/>
            <a:ext cx="801413" cy="441963"/>
          </a:xfrm>
          <a:prstGeom prst="homePlate">
            <a:avLst>
              <a:gd name="adj" fmla="val 34629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90000"/>
              </a:lnSpc>
            </a:pPr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ea typeface="Malgun Gothic" panose="020B0503020000020004" pitchFamily="34" charset="-127"/>
              </a:rPr>
              <a:t>개선 항목</a:t>
            </a:r>
            <a:endParaRPr lang="en-US" altLang="ko-KR" sz="700" b="1">
              <a:solidFill>
                <a:schemeClr val="tx1">
                  <a:lumMod val="65000"/>
                  <a:lumOff val="35000"/>
                </a:schemeClr>
              </a:solidFill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ea typeface="Malgun Gothic" panose="020B0503020000020004" pitchFamily="34" charset="-127"/>
              </a:rPr>
              <a:t>도출 및</a:t>
            </a:r>
            <a:endParaRPr lang="en-US" altLang="ko-KR" sz="700" b="1">
              <a:solidFill>
                <a:schemeClr val="tx1">
                  <a:lumMod val="65000"/>
                  <a:lumOff val="35000"/>
                </a:schemeClr>
              </a:solidFill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ea typeface="Malgun Gothic" panose="020B0503020000020004" pitchFamily="34" charset="-127"/>
              </a:rPr>
              <a:t>검토</a:t>
            </a:r>
            <a:endParaRPr lang="en-US" altLang="ko-KR" sz="700" b="1">
              <a:solidFill>
                <a:schemeClr val="tx1">
                  <a:lumMod val="65000"/>
                  <a:lumOff val="35000"/>
                </a:schemeClr>
              </a:solidFill>
              <a:ea typeface="Malgun Gothic" panose="020B0503020000020004" pitchFamily="34" charset="-127"/>
            </a:endParaRPr>
          </a:p>
        </p:txBody>
      </p:sp>
      <p:sp>
        <p:nvSpPr>
          <p:cNvPr id="7" name="Pentagon 12">
            <a:extLst>
              <a:ext uri="{FF2B5EF4-FFF2-40B4-BE49-F238E27FC236}">
                <a16:creationId xmlns:a16="http://schemas.microsoft.com/office/drawing/2014/main" id="{9FB33CB0-B475-1A1F-91E1-2027AC6676B3}"/>
              </a:ext>
            </a:extLst>
          </p:cNvPr>
          <p:cNvSpPr/>
          <p:nvPr/>
        </p:nvSpPr>
        <p:spPr bwMode="ltGray">
          <a:xfrm>
            <a:off x="3338835" y="1635268"/>
            <a:ext cx="693322" cy="449580"/>
          </a:xfrm>
          <a:prstGeom prst="homePlate">
            <a:avLst>
              <a:gd name="adj" fmla="val 34629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90000"/>
              </a:lnSpc>
            </a:pPr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ea typeface="Malgun Gothic" panose="020B0503020000020004" pitchFamily="34" charset="-127"/>
              </a:rPr>
              <a:t>실행 사업</a:t>
            </a:r>
            <a:br>
              <a:rPr lang="en-US" altLang="ko-KR" sz="700" b="1">
                <a:solidFill>
                  <a:schemeClr val="tx1">
                    <a:lumMod val="65000"/>
                    <a:lumOff val="35000"/>
                  </a:schemeClr>
                </a:solidFill>
                <a:ea typeface="Malgun Gothic" panose="020B0503020000020004" pitchFamily="34" charset="-127"/>
              </a:rPr>
            </a:br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ea typeface="Malgun Gothic" panose="020B0503020000020004" pitchFamily="34" charset="-127"/>
              </a:rPr>
              <a:t>계획 수립</a:t>
            </a:r>
            <a:endParaRPr lang="en-US" altLang="ko-KR" sz="700" b="1">
              <a:solidFill>
                <a:schemeClr val="tx1">
                  <a:lumMod val="65000"/>
                  <a:lumOff val="35000"/>
                </a:schemeClr>
              </a:solidFill>
              <a:ea typeface="Malgun Gothic" panose="020B0503020000020004" pitchFamily="34" charset="-127"/>
            </a:endParaRPr>
          </a:p>
        </p:txBody>
      </p:sp>
      <p:sp>
        <p:nvSpPr>
          <p:cNvPr id="4" name="Pentagon 12">
            <a:extLst>
              <a:ext uri="{FF2B5EF4-FFF2-40B4-BE49-F238E27FC236}">
                <a16:creationId xmlns:a16="http://schemas.microsoft.com/office/drawing/2014/main" id="{205EFDDF-E81E-9A3C-1C08-90A929A3E6A0}"/>
              </a:ext>
            </a:extLst>
          </p:cNvPr>
          <p:cNvSpPr/>
          <p:nvPr/>
        </p:nvSpPr>
        <p:spPr bwMode="ltGray">
          <a:xfrm>
            <a:off x="2485296" y="1639199"/>
            <a:ext cx="929443" cy="449580"/>
          </a:xfrm>
          <a:prstGeom prst="homePlate">
            <a:avLst>
              <a:gd name="adj" fmla="val 34629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90000"/>
              </a:lnSpc>
            </a:pPr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ea typeface="Malgun Gothic" panose="020B0503020000020004" pitchFamily="34" charset="-127"/>
              </a:rPr>
              <a:t>데이터</a:t>
            </a:r>
            <a:endParaRPr lang="en-US" altLang="ko-KR" sz="700" b="1">
              <a:solidFill>
                <a:schemeClr val="tx1">
                  <a:lumMod val="65000"/>
                  <a:lumOff val="35000"/>
                </a:schemeClr>
              </a:solidFill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ea typeface="Malgun Gothic" panose="020B0503020000020004" pitchFamily="34" charset="-127"/>
              </a:rPr>
              <a:t>구조 설계</a:t>
            </a:r>
            <a:endParaRPr lang="en-US" altLang="ko-KR" sz="700" b="1">
              <a:solidFill>
                <a:schemeClr val="tx1">
                  <a:lumMod val="65000"/>
                  <a:lumOff val="35000"/>
                </a:schemeClr>
              </a:solidFill>
              <a:ea typeface="Malgun Gothic" panose="020B0503020000020004" pitchFamily="34" charset="-127"/>
            </a:endParaRPr>
          </a:p>
        </p:txBody>
      </p:sp>
      <p:sp>
        <p:nvSpPr>
          <p:cNvPr id="9" name="Pentagon 12">
            <a:extLst>
              <a:ext uri="{FF2B5EF4-FFF2-40B4-BE49-F238E27FC236}">
                <a16:creationId xmlns:a16="http://schemas.microsoft.com/office/drawing/2014/main" id="{2ECA9790-F41F-1172-A160-79B54AB1C195}"/>
              </a:ext>
            </a:extLst>
          </p:cNvPr>
          <p:cNvSpPr/>
          <p:nvPr/>
        </p:nvSpPr>
        <p:spPr bwMode="ltGray">
          <a:xfrm>
            <a:off x="3490642" y="1994465"/>
            <a:ext cx="701733" cy="449582"/>
          </a:xfrm>
          <a:prstGeom prst="homePlate">
            <a:avLst>
              <a:gd name="adj" fmla="val 34629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90000"/>
              </a:lnSpc>
            </a:pPr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ea typeface="Malgun Gothic" panose="020B0503020000020004" pitchFamily="34" charset="-127"/>
              </a:rPr>
              <a:t>데이터 구성</a:t>
            </a:r>
            <a:br>
              <a:rPr lang="en-US" altLang="ko-KR" sz="700" b="1">
                <a:solidFill>
                  <a:schemeClr val="tx1">
                    <a:lumMod val="65000"/>
                    <a:lumOff val="35000"/>
                  </a:schemeClr>
                </a:solidFill>
                <a:ea typeface="Malgun Gothic" panose="020B0503020000020004" pitchFamily="34" charset="-127"/>
              </a:rPr>
            </a:br>
            <a:r>
              <a:rPr lang="en-US" altLang="ko-KR" sz="700" b="1">
                <a:solidFill>
                  <a:schemeClr val="tx1">
                    <a:lumMod val="65000"/>
                    <a:lumOff val="35000"/>
                  </a:schemeClr>
                </a:solidFill>
                <a:ea typeface="Malgun Gothic" panose="020B0503020000020004" pitchFamily="34" charset="-127"/>
              </a:rPr>
              <a:t>POC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EE29414-F07D-41A0-218B-4727A50E4310}"/>
              </a:ext>
            </a:extLst>
          </p:cNvPr>
          <p:cNvSpPr/>
          <p:nvPr/>
        </p:nvSpPr>
        <p:spPr bwMode="ltGray">
          <a:xfrm>
            <a:off x="281303" y="2613313"/>
            <a:ext cx="364578" cy="31511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1000" b="1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정보계</a:t>
            </a:r>
            <a:endParaRPr lang="en-US" altLang="ko-KR" sz="1000" b="1">
              <a:solidFill>
                <a:schemeClr val="tx1">
                  <a:lumMod val="75000"/>
                  <a:lumOff val="25000"/>
                </a:schemeClr>
              </a:solidFill>
              <a:ea typeface="맑은 고딕" panose="020B0503020000020004" pitchFamily="50" charset="-127"/>
            </a:endParaRPr>
          </a:p>
          <a:p>
            <a:pPr algn="ctr">
              <a:lnSpc>
                <a:spcPct val="90000"/>
              </a:lnSpc>
            </a:pPr>
            <a:br>
              <a:rPr lang="en-US" altLang="ko-KR" sz="1000" b="1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</a:br>
            <a:r>
              <a:rPr lang="ko-KR" altLang="en-US" sz="1000" b="1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재구축</a:t>
            </a:r>
            <a:endParaRPr lang="en-KR" sz="1000" b="1">
              <a:solidFill>
                <a:schemeClr val="tx1">
                  <a:lumMod val="75000"/>
                  <a:lumOff val="25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95896057-56C7-C5F1-A96C-C7D24319CF5D}"/>
              </a:ext>
            </a:extLst>
          </p:cNvPr>
          <p:cNvSpPr/>
          <p:nvPr/>
        </p:nvSpPr>
        <p:spPr bwMode="ltGray">
          <a:xfrm>
            <a:off x="660220" y="2613314"/>
            <a:ext cx="744530" cy="12189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PBU</a:t>
            </a:r>
            <a:endParaRPr lang="en-KR" sz="1000" b="1">
              <a:solidFill>
                <a:schemeClr val="tx1">
                  <a:lumMod val="75000"/>
                  <a:lumOff val="25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A15AA834-17CE-4D16-48CD-25CA1BDD9ED9}"/>
              </a:ext>
            </a:extLst>
          </p:cNvPr>
          <p:cNvSpPr/>
          <p:nvPr/>
        </p:nvSpPr>
        <p:spPr bwMode="ltGray">
          <a:xfrm>
            <a:off x="654203" y="3889441"/>
            <a:ext cx="750547" cy="12786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HSBU</a:t>
            </a:r>
            <a:endParaRPr lang="en-KR" sz="1000" b="1">
              <a:solidFill>
                <a:schemeClr val="tx1">
                  <a:lumMod val="75000"/>
                  <a:lumOff val="25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30DA34-6657-2C99-FBB6-E0D26618398D}"/>
              </a:ext>
            </a:extLst>
          </p:cNvPr>
          <p:cNvSpPr txBox="1"/>
          <p:nvPr/>
        </p:nvSpPr>
        <p:spPr>
          <a:xfrm>
            <a:off x="4284105" y="1270600"/>
            <a:ext cx="967735" cy="333586"/>
          </a:xfrm>
          <a:prstGeom prst="rect">
            <a:avLst/>
          </a:prstGeom>
          <a:noFill/>
        </p:spPr>
        <p:txBody>
          <a:bodyPr wrap="none" lIns="58500" tIns="58500" rIns="58500" bIns="58500" rtlCol="0" anchor="t" anchorCtr="0">
            <a:spAutoFit/>
          </a:bodyPr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24.2 HSBU</a:t>
            </a:r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IDC</a:t>
            </a:r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이전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대응 완료</a:t>
            </a:r>
            <a:endParaRPr lang="en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F4914C-78E3-E3BD-BF5A-C7796BFB296A}"/>
              </a:ext>
            </a:extLst>
          </p:cNvPr>
          <p:cNvSpPr txBox="1"/>
          <p:nvPr/>
        </p:nvSpPr>
        <p:spPr>
          <a:xfrm>
            <a:off x="5222295" y="1270600"/>
            <a:ext cx="902012" cy="333586"/>
          </a:xfrm>
          <a:prstGeom prst="rect">
            <a:avLst/>
          </a:prstGeom>
          <a:noFill/>
        </p:spPr>
        <p:txBody>
          <a:bodyPr wrap="none" lIns="58500" tIns="58500" rIns="58500" bIns="58500" rtlCol="0" anchor="t" anchorCtr="0">
            <a:spAutoFit/>
          </a:bodyPr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24.4 PBU</a:t>
            </a:r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IDC</a:t>
            </a:r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이전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대응 완료</a:t>
            </a:r>
            <a:endParaRPr lang="en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Pentagon 12">
            <a:extLst>
              <a:ext uri="{FF2B5EF4-FFF2-40B4-BE49-F238E27FC236}">
                <a16:creationId xmlns:a16="http://schemas.microsoft.com/office/drawing/2014/main" id="{50EC8ECF-99C4-86FA-1284-EF0ECAF34BC0}"/>
              </a:ext>
            </a:extLst>
          </p:cNvPr>
          <p:cNvSpPr/>
          <p:nvPr/>
        </p:nvSpPr>
        <p:spPr bwMode="ltGray">
          <a:xfrm>
            <a:off x="1933785" y="2643945"/>
            <a:ext cx="1897177" cy="303767"/>
          </a:xfrm>
          <a:prstGeom prst="homePlate">
            <a:avLst>
              <a:gd name="adj" fmla="val 34629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90000"/>
              </a:lnSpc>
            </a:pP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ea typeface="Malgun Gothic" panose="020B0503020000020004" pitchFamily="34" charset="-127"/>
              </a:rPr>
              <a:t>정보계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ea typeface="Malgun Gothic" panose="020B0503020000020004" pitchFamily="34" charset="-127"/>
              </a:rPr>
              <a:t>IDC 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ea typeface="Malgun Gothic" panose="020B0503020000020004" pitchFamily="34" charset="-127"/>
              </a:rPr>
              <a:t>이전 대응</a:t>
            </a:r>
            <a:b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ea typeface="Malgun Gothic" panose="020B0503020000020004" pitchFamily="34" charset="-127"/>
              </a:rPr>
            </a:br>
            <a:b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ea typeface="Malgun Gothic" panose="020B0503020000020004" pitchFamily="34" charset="-127"/>
              </a:rPr>
            </a:b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ea typeface="Malgun Gothic" panose="020B0503020000020004" pitchFamily="34" charset="-127"/>
              </a:rPr>
              <a:t>상세 이행 설계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ea typeface="Malgun Gothic" panose="020B0503020000020004" pitchFamily="34" charset="-127"/>
            </a:endParaRPr>
          </a:p>
        </p:txBody>
      </p:sp>
      <p:sp>
        <p:nvSpPr>
          <p:cNvPr id="18" name="Pentagon 12">
            <a:extLst>
              <a:ext uri="{FF2B5EF4-FFF2-40B4-BE49-F238E27FC236}">
                <a16:creationId xmlns:a16="http://schemas.microsoft.com/office/drawing/2014/main" id="{E7AFC167-D725-1D2E-19BD-3F81F03EFC12}"/>
              </a:ext>
            </a:extLst>
          </p:cNvPr>
          <p:cNvSpPr/>
          <p:nvPr/>
        </p:nvSpPr>
        <p:spPr bwMode="ltGray">
          <a:xfrm>
            <a:off x="4157710" y="2980784"/>
            <a:ext cx="1355341" cy="585748"/>
          </a:xfrm>
          <a:prstGeom prst="homePlate">
            <a:avLst>
              <a:gd name="adj" fmla="val 34629"/>
            </a:avLst>
          </a:prstGeom>
          <a:solidFill>
            <a:srgbClr val="F2F2F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90000"/>
              </a:lnSpc>
            </a:pPr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ea typeface="Malgun Gothic" panose="020B0503020000020004" pitchFamily="34" charset="-127"/>
              </a:rPr>
              <a:t>시스템</a:t>
            </a:r>
            <a:br>
              <a:rPr lang="en-US" altLang="ko-KR" sz="700" b="1">
                <a:solidFill>
                  <a:schemeClr val="tx1">
                    <a:lumMod val="65000"/>
                    <a:lumOff val="35000"/>
                  </a:schemeClr>
                </a:solidFill>
                <a:ea typeface="Malgun Gothic" panose="020B0503020000020004" pitchFamily="34" charset="-127"/>
              </a:rPr>
            </a:br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ea typeface="Malgun Gothic" panose="020B0503020000020004" pitchFamily="34" charset="-127"/>
              </a:rPr>
              <a:t>분석</a:t>
            </a:r>
            <a:r>
              <a:rPr lang="en-US" altLang="ko-KR" sz="700" b="1">
                <a:solidFill>
                  <a:schemeClr val="tx1">
                    <a:lumMod val="65000"/>
                    <a:lumOff val="35000"/>
                  </a:schemeClr>
                </a:solidFill>
                <a:ea typeface="Malgun Gothic" panose="020B0503020000020004" pitchFamily="34" charset="-127"/>
              </a:rPr>
              <a:t>/</a:t>
            </a:r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ea typeface="Malgun Gothic" panose="020B0503020000020004" pitchFamily="34" charset="-127"/>
              </a:rPr>
              <a:t>설계</a:t>
            </a:r>
            <a:endParaRPr lang="en-US" altLang="ko-KR" sz="700" b="1">
              <a:solidFill>
                <a:schemeClr val="tx1">
                  <a:lumMod val="65000"/>
                  <a:lumOff val="35000"/>
                </a:schemeClr>
              </a:solidFill>
              <a:ea typeface="Malgun Gothic" panose="020B0503020000020004" pitchFamily="34" charset="-127"/>
            </a:endParaRPr>
          </a:p>
        </p:txBody>
      </p:sp>
      <p:sp>
        <p:nvSpPr>
          <p:cNvPr id="21" name="Pentagon 12">
            <a:extLst>
              <a:ext uri="{FF2B5EF4-FFF2-40B4-BE49-F238E27FC236}">
                <a16:creationId xmlns:a16="http://schemas.microsoft.com/office/drawing/2014/main" id="{E286DDCC-E8BA-F8E4-A414-1BA733914AC0}"/>
              </a:ext>
            </a:extLst>
          </p:cNvPr>
          <p:cNvSpPr/>
          <p:nvPr/>
        </p:nvSpPr>
        <p:spPr bwMode="ltGray">
          <a:xfrm>
            <a:off x="7778158" y="2966617"/>
            <a:ext cx="984846" cy="827932"/>
          </a:xfrm>
          <a:prstGeom prst="homePlate">
            <a:avLst>
              <a:gd name="adj" fmla="val 34629"/>
            </a:avLst>
          </a:prstGeom>
          <a:solidFill>
            <a:srgbClr val="F2F2F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90000"/>
              </a:lnSpc>
            </a:pPr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ea typeface="Malgun Gothic" panose="020B0503020000020004" pitchFamily="34" charset="-127"/>
              </a:rPr>
              <a:t>테스트</a:t>
            </a:r>
            <a:r>
              <a:rPr lang="en-US" altLang="ko-KR" sz="700" b="1">
                <a:solidFill>
                  <a:schemeClr val="tx1">
                    <a:lumMod val="65000"/>
                    <a:lumOff val="35000"/>
                  </a:schemeClr>
                </a:solidFill>
                <a:ea typeface="Malgun Gothic" panose="020B0503020000020004" pitchFamily="34" charset="-127"/>
              </a:rPr>
              <a:t>/</a:t>
            </a:r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ea typeface="Malgun Gothic" panose="020B0503020000020004" pitchFamily="34" charset="-127"/>
              </a:rPr>
              <a:t>안정화</a:t>
            </a:r>
            <a:endParaRPr lang="en-US" altLang="ko-KR" sz="700" b="1">
              <a:solidFill>
                <a:schemeClr val="tx1">
                  <a:lumMod val="65000"/>
                  <a:lumOff val="35000"/>
                </a:schemeClr>
              </a:solidFill>
              <a:ea typeface="Malgun Gothic" panose="020B0503020000020004" pitchFamily="34" charset="-127"/>
            </a:endParaRPr>
          </a:p>
        </p:txBody>
      </p:sp>
      <p:sp>
        <p:nvSpPr>
          <p:cNvPr id="29" name="Pentagon 12">
            <a:extLst>
              <a:ext uri="{FF2B5EF4-FFF2-40B4-BE49-F238E27FC236}">
                <a16:creationId xmlns:a16="http://schemas.microsoft.com/office/drawing/2014/main" id="{0C49871F-F4DD-498C-EE82-267A8F46AF1B}"/>
              </a:ext>
            </a:extLst>
          </p:cNvPr>
          <p:cNvSpPr/>
          <p:nvPr/>
        </p:nvSpPr>
        <p:spPr bwMode="ltGray">
          <a:xfrm>
            <a:off x="2378519" y="2068219"/>
            <a:ext cx="784565" cy="377702"/>
          </a:xfrm>
          <a:prstGeom prst="homePlate">
            <a:avLst>
              <a:gd name="adj" fmla="val 34629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90000"/>
              </a:lnSpc>
            </a:pPr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ea typeface="Malgun Gothic" panose="020B0503020000020004" pitchFamily="34" charset="-127"/>
              </a:rPr>
              <a:t>인프라 구성</a:t>
            </a:r>
            <a:endParaRPr lang="en-US" altLang="ko-KR" sz="700" b="1">
              <a:solidFill>
                <a:schemeClr val="tx1">
                  <a:lumMod val="65000"/>
                  <a:lumOff val="35000"/>
                </a:schemeClr>
              </a:solidFill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ea typeface="Malgun Gothic" panose="020B0503020000020004" pitchFamily="34" charset="-127"/>
              </a:rPr>
              <a:t>검토</a:t>
            </a:r>
            <a:endParaRPr lang="en-US" altLang="ko-KR" sz="700" b="1">
              <a:solidFill>
                <a:schemeClr val="tx1">
                  <a:lumMod val="65000"/>
                  <a:lumOff val="35000"/>
                </a:schemeClr>
              </a:solidFill>
              <a:ea typeface="Malgun Gothic" panose="020B0503020000020004" pitchFamily="34" charset="-127"/>
            </a:endParaRPr>
          </a:p>
        </p:txBody>
      </p:sp>
      <p:sp>
        <p:nvSpPr>
          <p:cNvPr id="31" name="Pentagon 12">
            <a:extLst>
              <a:ext uri="{FF2B5EF4-FFF2-40B4-BE49-F238E27FC236}">
                <a16:creationId xmlns:a16="http://schemas.microsoft.com/office/drawing/2014/main" id="{A898D39E-F720-E544-DAFD-6978261ACEAD}"/>
              </a:ext>
            </a:extLst>
          </p:cNvPr>
          <p:cNvSpPr/>
          <p:nvPr/>
        </p:nvSpPr>
        <p:spPr bwMode="ltGray">
          <a:xfrm>
            <a:off x="2244125" y="4399188"/>
            <a:ext cx="1556081" cy="266453"/>
          </a:xfrm>
          <a:prstGeom prst="homePlate">
            <a:avLst>
              <a:gd name="adj" fmla="val 34629"/>
            </a:avLst>
          </a:prstGeom>
          <a:solidFill>
            <a:srgbClr val="D9D9D9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9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  <a:t>정보계 클라우드 이전</a:t>
            </a:r>
            <a:b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</a:b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  <a:t>(Parser,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  <a:t> 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  <a:t>MBS,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  <a:t> </a:t>
            </a:r>
            <a:r>
              <a:rPr lang="ko-KR" altLang="en-US" sz="7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  <a:t>마스킹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  <a:t> 등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  <a:t>)</a:t>
            </a:r>
          </a:p>
        </p:txBody>
      </p:sp>
      <p:sp>
        <p:nvSpPr>
          <p:cNvPr id="32" name="Pentagon 12">
            <a:extLst>
              <a:ext uri="{FF2B5EF4-FFF2-40B4-BE49-F238E27FC236}">
                <a16:creationId xmlns:a16="http://schemas.microsoft.com/office/drawing/2014/main" id="{614A7B7A-DEED-445B-5B17-D7399B7E84C7}"/>
              </a:ext>
            </a:extLst>
          </p:cNvPr>
          <p:cNvSpPr/>
          <p:nvPr/>
        </p:nvSpPr>
        <p:spPr bwMode="ltGray">
          <a:xfrm>
            <a:off x="2373384" y="4081458"/>
            <a:ext cx="1802081" cy="283423"/>
          </a:xfrm>
          <a:prstGeom prst="homePlate">
            <a:avLst>
              <a:gd name="adj" fmla="val 34629"/>
            </a:avLst>
          </a:prstGeom>
          <a:solidFill>
            <a:srgbClr val="D9D9D9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90000"/>
              </a:lnSpc>
            </a:pPr>
            <a:r>
              <a:rPr lang="ko-KR" altLang="en-US" sz="700" b="1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  <a:t>기간계 구조 개선 대응</a:t>
            </a:r>
            <a:br>
              <a:rPr lang="en-US" altLang="ko-KR" sz="700" b="1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</a:br>
            <a:r>
              <a:rPr lang="en-US" altLang="ko-KR" sz="700" b="1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  <a:t>(SMTC, </a:t>
            </a:r>
            <a:r>
              <a:rPr lang="en-US" altLang="ko-KR" sz="700" b="1" err="1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  <a:t>WebDB</a:t>
            </a:r>
            <a:r>
              <a:rPr lang="en-US" altLang="ko-KR" sz="700" b="1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  <a:t>)</a:t>
            </a:r>
          </a:p>
        </p:txBody>
      </p:sp>
      <p:sp>
        <p:nvSpPr>
          <p:cNvPr id="33" name="Pentagon 12">
            <a:extLst>
              <a:ext uri="{FF2B5EF4-FFF2-40B4-BE49-F238E27FC236}">
                <a16:creationId xmlns:a16="http://schemas.microsoft.com/office/drawing/2014/main" id="{0C6A4A45-ED37-A0DB-8A11-13CD90D1A4A2}"/>
              </a:ext>
            </a:extLst>
          </p:cNvPr>
          <p:cNvSpPr/>
          <p:nvPr/>
        </p:nvSpPr>
        <p:spPr bwMode="ltGray">
          <a:xfrm>
            <a:off x="4157709" y="4264043"/>
            <a:ext cx="998052" cy="573357"/>
          </a:xfrm>
          <a:prstGeom prst="homePlate">
            <a:avLst>
              <a:gd name="adj" fmla="val 34629"/>
            </a:avLst>
          </a:prstGeom>
          <a:solidFill>
            <a:srgbClr val="D9D9D9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90000"/>
              </a:lnSpc>
            </a:pPr>
            <a:r>
              <a:rPr lang="ko-KR" altLang="en-US" sz="700" b="1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  <a:t>분석</a:t>
            </a:r>
            <a:r>
              <a:rPr lang="en-US" altLang="ko-KR" sz="700" b="1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  <a:t>/</a:t>
            </a:r>
            <a:r>
              <a:rPr lang="ko-KR" altLang="en-US" sz="700" b="1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  <a:t>설계</a:t>
            </a:r>
            <a:endParaRPr lang="en-US" altLang="ko-KR" sz="700" b="1">
              <a:solidFill>
                <a:schemeClr val="tx1">
                  <a:lumMod val="75000"/>
                  <a:lumOff val="25000"/>
                </a:schemeClr>
              </a:solidFill>
              <a:ea typeface="Malgun Gothic" panose="020B0503020000020004" pitchFamily="34" charset="-127"/>
            </a:endParaRPr>
          </a:p>
        </p:txBody>
      </p:sp>
      <p:sp>
        <p:nvSpPr>
          <p:cNvPr id="35" name="Pentagon 12">
            <a:extLst>
              <a:ext uri="{FF2B5EF4-FFF2-40B4-BE49-F238E27FC236}">
                <a16:creationId xmlns:a16="http://schemas.microsoft.com/office/drawing/2014/main" id="{BBB340D4-E93B-828A-0A1F-E36BB335DFF9}"/>
              </a:ext>
            </a:extLst>
          </p:cNvPr>
          <p:cNvSpPr/>
          <p:nvPr/>
        </p:nvSpPr>
        <p:spPr bwMode="ltGray">
          <a:xfrm>
            <a:off x="5155762" y="4265323"/>
            <a:ext cx="1112982" cy="369795"/>
          </a:xfrm>
          <a:prstGeom prst="homePlate">
            <a:avLst>
              <a:gd name="adj" fmla="val 34629"/>
            </a:avLst>
          </a:prstGeom>
          <a:solidFill>
            <a:srgbClr val="D9D9D9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9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  <a:t>중요 데이터</a:t>
            </a:r>
            <a:b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</a:b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  <a:t>이전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  <a:t>/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  <a:t>검증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ea typeface="Malgun Gothic" panose="020B0503020000020004" pitchFamily="34" charset="-127"/>
            </a:endParaRPr>
          </a:p>
        </p:txBody>
      </p:sp>
      <p:sp>
        <p:nvSpPr>
          <p:cNvPr id="39" name="Pentagon 12">
            <a:extLst>
              <a:ext uri="{FF2B5EF4-FFF2-40B4-BE49-F238E27FC236}">
                <a16:creationId xmlns:a16="http://schemas.microsoft.com/office/drawing/2014/main" id="{016FA793-F65A-2693-6173-3BB5DD56F8C5}"/>
              </a:ext>
            </a:extLst>
          </p:cNvPr>
          <p:cNvSpPr/>
          <p:nvPr/>
        </p:nvSpPr>
        <p:spPr bwMode="ltGray">
          <a:xfrm>
            <a:off x="7100061" y="4286550"/>
            <a:ext cx="610292" cy="806046"/>
          </a:xfrm>
          <a:prstGeom prst="homePlate">
            <a:avLst>
              <a:gd name="adj" fmla="val 34629"/>
            </a:avLst>
          </a:prstGeom>
          <a:solidFill>
            <a:srgbClr val="D9D9D9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90000"/>
              </a:lnSpc>
            </a:pPr>
            <a:r>
              <a:rPr lang="ko-KR" altLang="en-US" sz="700" b="1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  <a:t>테스트</a:t>
            </a:r>
            <a:r>
              <a:rPr lang="en-US" altLang="ko-KR" sz="700" b="1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  <a:t>/</a:t>
            </a:r>
            <a:r>
              <a:rPr lang="ko-KR" altLang="en-US" sz="700" b="1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  <a:t>안정화</a:t>
            </a:r>
            <a:endParaRPr lang="en-US" altLang="ko-KR" sz="700" b="1">
              <a:solidFill>
                <a:schemeClr val="tx1">
                  <a:lumMod val="75000"/>
                  <a:lumOff val="25000"/>
                </a:schemeClr>
              </a:solidFill>
              <a:ea typeface="Malgun Gothic" panose="020B0503020000020004" pitchFamily="34" charset="-127"/>
            </a:endParaRPr>
          </a:p>
        </p:txBody>
      </p:sp>
      <p:sp>
        <p:nvSpPr>
          <p:cNvPr id="41" name="Pentagon 12">
            <a:extLst>
              <a:ext uri="{FF2B5EF4-FFF2-40B4-BE49-F238E27FC236}">
                <a16:creationId xmlns:a16="http://schemas.microsoft.com/office/drawing/2014/main" id="{FFD2A468-9FEA-495B-8D51-EB225F92F488}"/>
              </a:ext>
            </a:extLst>
          </p:cNvPr>
          <p:cNvSpPr/>
          <p:nvPr/>
        </p:nvSpPr>
        <p:spPr bwMode="ltGray">
          <a:xfrm>
            <a:off x="1731829" y="3029978"/>
            <a:ext cx="1020633" cy="283423"/>
          </a:xfrm>
          <a:prstGeom prst="homePlate">
            <a:avLst>
              <a:gd name="adj" fmla="val 34629"/>
            </a:avLst>
          </a:prstGeom>
          <a:solidFill>
            <a:srgbClr val="F2F2F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90000"/>
              </a:lnSpc>
            </a:pPr>
            <a:r>
              <a:rPr lang="en-US" altLang="ko-KR" sz="700" b="1">
                <a:solidFill>
                  <a:schemeClr val="tx1">
                    <a:lumMod val="65000"/>
                    <a:lumOff val="35000"/>
                  </a:schemeClr>
                </a:solidFill>
                <a:ea typeface="Malgun Gothic" panose="020B0503020000020004" pitchFamily="34" charset="-127"/>
              </a:rPr>
              <a:t>MSTR</a:t>
            </a:r>
          </a:p>
          <a:p>
            <a:pPr algn="ctr">
              <a:lnSpc>
                <a:spcPct val="90000"/>
              </a:lnSpc>
            </a:pPr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ea typeface="Malgun Gothic" panose="020B0503020000020004" pitchFamily="34" charset="-127"/>
              </a:rPr>
              <a:t>업그레이드</a:t>
            </a:r>
            <a:endParaRPr lang="en-US" altLang="ko-KR" sz="700" b="1">
              <a:solidFill>
                <a:schemeClr val="tx1">
                  <a:lumMod val="65000"/>
                  <a:lumOff val="35000"/>
                </a:schemeClr>
              </a:solidFill>
              <a:ea typeface="Malgun Gothic" panose="020B0503020000020004" pitchFamily="34" charset="-127"/>
            </a:endParaRPr>
          </a:p>
        </p:txBody>
      </p:sp>
      <p:sp>
        <p:nvSpPr>
          <p:cNvPr id="45" name="Pentagon 12">
            <a:extLst>
              <a:ext uri="{FF2B5EF4-FFF2-40B4-BE49-F238E27FC236}">
                <a16:creationId xmlns:a16="http://schemas.microsoft.com/office/drawing/2014/main" id="{ACA774AA-683E-4993-9E72-E5A98E6AAA8D}"/>
              </a:ext>
            </a:extLst>
          </p:cNvPr>
          <p:cNvSpPr/>
          <p:nvPr/>
        </p:nvSpPr>
        <p:spPr bwMode="ltGray">
          <a:xfrm>
            <a:off x="1570894" y="3274190"/>
            <a:ext cx="1370133" cy="283423"/>
          </a:xfrm>
          <a:prstGeom prst="homePlate">
            <a:avLst>
              <a:gd name="adj" fmla="val 34629"/>
            </a:avLst>
          </a:prstGeom>
          <a:solidFill>
            <a:srgbClr val="F2F2F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90000"/>
              </a:lnSpc>
            </a:pPr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ea typeface="Malgun Gothic" panose="020B0503020000020004" pitchFamily="34" charset="-127"/>
              </a:rPr>
              <a:t>보고서</a:t>
            </a:r>
            <a:r>
              <a:rPr lang="en-US" altLang="ko-KR" sz="700" b="1">
                <a:solidFill>
                  <a:schemeClr val="tx1">
                    <a:lumMod val="65000"/>
                    <a:lumOff val="35000"/>
                  </a:schemeClr>
                </a:solidFill>
                <a:ea typeface="Malgun Gothic" panose="020B0503020000020004" pitchFamily="34" charset="-127"/>
              </a:rPr>
              <a:t>&amp;</a:t>
            </a:r>
            <a:br>
              <a:rPr lang="en-US" altLang="ko-KR" sz="700" b="1">
                <a:solidFill>
                  <a:schemeClr val="tx1">
                    <a:lumMod val="65000"/>
                    <a:lumOff val="35000"/>
                  </a:schemeClr>
                </a:solidFill>
                <a:ea typeface="Malgun Gothic" panose="020B0503020000020004" pitchFamily="34" charset="-127"/>
              </a:rPr>
            </a:br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ea typeface="Malgun Gothic" panose="020B0503020000020004" pitchFamily="34" charset="-127"/>
              </a:rPr>
              <a:t>포탈 검증</a:t>
            </a:r>
            <a:endParaRPr lang="en-US" altLang="ko-KR" sz="700" b="1">
              <a:solidFill>
                <a:schemeClr val="tx1">
                  <a:lumMod val="65000"/>
                  <a:lumOff val="35000"/>
                </a:schemeClr>
              </a:solidFill>
              <a:ea typeface="Malgun Gothic" panose="020B0503020000020004" pitchFamily="34" charset="-127"/>
            </a:endParaRPr>
          </a:p>
        </p:txBody>
      </p:sp>
      <p:sp>
        <p:nvSpPr>
          <p:cNvPr id="47" name="Pentagon 12">
            <a:extLst>
              <a:ext uri="{FF2B5EF4-FFF2-40B4-BE49-F238E27FC236}">
                <a16:creationId xmlns:a16="http://schemas.microsoft.com/office/drawing/2014/main" id="{90918810-0D13-D9B6-0D59-44D0EBFE5CB0}"/>
              </a:ext>
            </a:extLst>
          </p:cNvPr>
          <p:cNvSpPr/>
          <p:nvPr/>
        </p:nvSpPr>
        <p:spPr bwMode="ltGray">
          <a:xfrm>
            <a:off x="4152263" y="2625641"/>
            <a:ext cx="1078838" cy="322072"/>
          </a:xfrm>
          <a:prstGeom prst="homePlate">
            <a:avLst>
              <a:gd name="adj" fmla="val 34629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90000"/>
              </a:lnSpc>
            </a:pP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ea typeface="Malgun Gothic" panose="020B0503020000020004" pitchFamily="34" charset="-127"/>
              </a:rPr>
              <a:t>정보계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ea typeface="Malgun Gothic" panose="020B0503020000020004" pitchFamily="34" charset="-127"/>
              </a:rPr>
              <a:t>IDC 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ea typeface="Malgun Gothic" panose="020B0503020000020004" pitchFamily="34" charset="-127"/>
              </a:rPr>
              <a:t>이전</a:t>
            </a:r>
            <a:b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ea typeface="Malgun Gothic" panose="020B0503020000020004" pitchFamily="34" charset="-127"/>
              </a:rPr>
            </a:b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ea typeface="Malgun Gothic" panose="020B0503020000020004" pitchFamily="34" charset="-127"/>
              </a:rPr>
              <a:t>대응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ea typeface="Malgun Gothic" panose="020B0503020000020004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BCC02E-8DED-2E17-8035-069A0D0026C0}"/>
              </a:ext>
            </a:extLst>
          </p:cNvPr>
          <p:cNvSpPr txBox="1"/>
          <p:nvPr/>
        </p:nvSpPr>
        <p:spPr>
          <a:xfrm>
            <a:off x="8292647" y="1270600"/>
            <a:ext cx="807435" cy="333586"/>
          </a:xfrm>
          <a:prstGeom prst="rect">
            <a:avLst/>
          </a:prstGeom>
          <a:noFill/>
        </p:spPr>
        <p:txBody>
          <a:bodyPr wrap="none" lIns="58500" tIns="58500" rIns="58500" bIns="58500" rtlCol="0" anchor="t" anchorCtr="0">
            <a:spAutoFit/>
          </a:bodyPr>
          <a:lstStyle/>
          <a:p>
            <a:pPr algn="ctr"/>
            <a:r>
              <a:rPr lang="en-US" altLang="ko-KR" sz="7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25.3 PBU</a:t>
            </a:r>
            <a:r>
              <a:rPr lang="ko-KR" altLang="en-US" sz="7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정보계</a:t>
            </a:r>
            <a:endParaRPr lang="en-US" altLang="ko-KR" sz="700" b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7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재구축 완료</a:t>
            </a:r>
            <a:endParaRPr lang="en-KR" sz="700" b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Rectangle 7">
            <a:extLst>
              <a:ext uri="{FF2B5EF4-FFF2-40B4-BE49-F238E27FC236}">
                <a16:creationId xmlns:a16="http://schemas.microsoft.com/office/drawing/2014/main" id="{4621F564-14F2-955A-0BEA-E6CC4EF92E2B}"/>
              </a:ext>
            </a:extLst>
          </p:cNvPr>
          <p:cNvSpPr/>
          <p:nvPr/>
        </p:nvSpPr>
        <p:spPr bwMode="ltGray">
          <a:xfrm>
            <a:off x="279117" y="5832098"/>
            <a:ext cx="1116107" cy="53925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1000" b="1">
                <a:solidFill>
                  <a:schemeClr val="bg1"/>
                </a:solidFill>
                <a:ea typeface="맑은 고딕" panose="020B0503020000020004" pitchFamily="50" charset="-127"/>
              </a:rPr>
              <a:t>데이터거버넌스</a:t>
            </a:r>
            <a:endParaRPr lang="en-US" altLang="ko-KR" sz="1000" b="1">
              <a:solidFill>
                <a:schemeClr val="bg1"/>
              </a:solidFill>
              <a:ea typeface="맑은 고딕" panose="020B0503020000020004" pitchFamily="50" charset="-127"/>
            </a:endParaRPr>
          </a:p>
          <a:p>
            <a:pPr algn="ctr">
              <a:lnSpc>
                <a:spcPct val="90000"/>
              </a:lnSpc>
            </a:pPr>
            <a:r>
              <a:rPr lang="ko-KR" altLang="en-US" sz="1000" b="1">
                <a:solidFill>
                  <a:schemeClr val="bg1"/>
                </a:solidFill>
                <a:ea typeface="맑은 고딕" panose="020B0503020000020004" pitchFamily="50" charset="-127"/>
              </a:rPr>
              <a:t>데이터레이크</a:t>
            </a:r>
            <a:endParaRPr lang="en-KR" sz="1000" b="1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50" name="Pentagon 12">
            <a:extLst>
              <a:ext uri="{FF2B5EF4-FFF2-40B4-BE49-F238E27FC236}">
                <a16:creationId xmlns:a16="http://schemas.microsoft.com/office/drawing/2014/main" id="{04E97760-B206-5B1D-6A19-15B38FFE1960}"/>
              </a:ext>
            </a:extLst>
          </p:cNvPr>
          <p:cNvSpPr/>
          <p:nvPr/>
        </p:nvSpPr>
        <p:spPr bwMode="ltGray">
          <a:xfrm>
            <a:off x="4152261" y="5222778"/>
            <a:ext cx="807482" cy="495943"/>
          </a:xfrm>
          <a:prstGeom prst="homePlate">
            <a:avLst>
              <a:gd name="adj" fmla="val 34629"/>
            </a:avLst>
          </a:prstGeom>
          <a:solidFill>
            <a:srgbClr val="BFBFB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90000"/>
              </a:lnSpc>
            </a:pPr>
            <a:r>
              <a:rPr lang="ko-KR" altLang="en-US" sz="700" b="1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  <a:t>분석</a:t>
            </a:r>
            <a:r>
              <a:rPr lang="en-US" altLang="ko-KR" sz="700" b="1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  <a:t>/</a:t>
            </a:r>
            <a:r>
              <a:rPr lang="ko-KR" altLang="en-US" sz="700" b="1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  <a:t>설계</a:t>
            </a:r>
            <a:endParaRPr lang="en-US" altLang="ko-KR" sz="700" b="1">
              <a:solidFill>
                <a:schemeClr val="tx1">
                  <a:lumMod val="75000"/>
                  <a:lumOff val="25000"/>
                </a:schemeClr>
              </a:solidFill>
              <a:ea typeface="Malgun Gothic" panose="020B0503020000020004" pitchFamily="34" charset="-127"/>
            </a:endParaRPr>
          </a:p>
        </p:txBody>
      </p:sp>
      <p:sp>
        <p:nvSpPr>
          <p:cNvPr id="34" name="Pentagon 12">
            <a:extLst>
              <a:ext uri="{FF2B5EF4-FFF2-40B4-BE49-F238E27FC236}">
                <a16:creationId xmlns:a16="http://schemas.microsoft.com/office/drawing/2014/main" id="{E596657D-6EFE-E121-360D-C162F60BDE1E}"/>
              </a:ext>
            </a:extLst>
          </p:cNvPr>
          <p:cNvSpPr/>
          <p:nvPr/>
        </p:nvSpPr>
        <p:spPr bwMode="ltGray">
          <a:xfrm>
            <a:off x="5155763" y="4572742"/>
            <a:ext cx="1593042" cy="316107"/>
          </a:xfrm>
          <a:prstGeom prst="homePlate">
            <a:avLst>
              <a:gd name="adj" fmla="val 34629"/>
            </a:avLst>
          </a:prstGeom>
          <a:solidFill>
            <a:srgbClr val="D9D9D9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90000"/>
              </a:lnSpc>
            </a:pPr>
            <a:r>
              <a:rPr lang="en-US" altLang="ko-KR" sz="700" b="1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  <a:t>HSBU </a:t>
            </a:r>
            <a:r>
              <a:rPr lang="ko-KR" altLang="en-US" sz="700" b="1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  <a:t>데이터</a:t>
            </a:r>
            <a:endParaRPr lang="en-US" altLang="ko-KR" sz="700" b="1">
              <a:solidFill>
                <a:schemeClr val="tx1">
                  <a:lumMod val="75000"/>
                  <a:lumOff val="25000"/>
                </a:schemeClr>
              </a:solidFill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r>
              <a:rPr lang="ko-KR" altLang="en-US" sz="700" b="1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  <a:t>재구축</a:t>
            </a:r>
            <a:endParaRPr lang="en-US" altLang="ko-KR" sz="700" b="1">
              <a:solidFill>
                <a:schemeClr val="tx1">
                  <a:lumMod val="75000"/>
                  <a:lumOff val="25000"/>
                </a:schemeClr>
              </a:solidFill>
              <a:ea typeface="Malgun Gothic" panose="020B0503020000020004" pitchFamily="34" charset="-127"/>
            </a:endParaRPr>
          </a:p>
        </p:txBody>
      </p:sp>
      <p:sp>
        <p:nvSpPr>
          <p:cNvPr id="58" name="Pentagon 12">
            <a:extLst>
              <a:ext uri="{FF2B5EF4-FFF2-40B4-BE49-F238E27FC236}">
                <a16:creationId xmlns:a16="http://schemas.microsoft.com/office/drawing/2014/main" id="{E2C8383D-A9F2-1120-21D4-3E086C5E9A46}"/>
              </a:ext>
            </a:extLst>
          </p:cNvPr>
          <p:cNvSpPr/>
          <p:nvPr/>
        </p:nvSpPr>
        <p:spPr bwMode="ltGray">
          <a:xfrm>
            <a:off x="2320043" y="5829832"/>
            <a:ext cx="1464258" cy="222117"/>
          </a:xfrm>
          <a:prstGeom prst="homePlate">
            <a:avLst>
              <a:gd name="adj" fmla="val 34629"/>
            </a:avLst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90000"/>
              </a:lnSpc>
            </a:pPr>
            <a:r>
              <a:rPr lang="ko-KR" altLang="en-US" sz="700" b="1">
                <a:solidFill>
                  <a:schemeClr val="bg1"/>
                </a:solidFill>
                <a:ea typeface="Malgun Gothic" panose="020B0503020000020004" pitchFamily="34" charset="-127"/>
              </a:rPr>
              <a:t>데이터거버넌스 </a:t>
            </a:r>
            <a:r>
              <a:rPr lang="en-US" altLang="ko-KR" sz="700" b="1">
                <a:solidFill>
                  <a:schemeClr val="bg1"/>
                </a:solidFill>
                <a:ea typeface="Malgun Gothic" panose="020B0503020000020004" pitchFamily="34" charset="-127"/>
              </a:rPr>
              <a:t>2</a:t>
            </a:r>
            <a:r>
              <a:rPr lang="ko-KR" altLang="en-US" sz="700" b="1">
                <a:solidFill>
                  <a:schemeClr val="bg1"/>
                </a:solidFill>
                <a:ea typeface="Malgun Gothic" panose="020B0503020000020004" pitchFamily="34" charset="-127"/>
              </a:rPr>
              <a:t>단계 구축</a:t>
            </a:r>
            <a:endParaRPr lang="en-US" altLang="ko-KR" sz="700" b="1">
              <a:solidFill>
                <a:schemeClr val="bg1"/>
              </a:solidFill>
              <a:ea typeface="Malgun Gothic" panose="020B0503020000020004" pitchFamily="34" charset="-127"/>
            </a:endParaRPr>
          </a:p>
        </p:txBody>
      </p:sp>
      <p:sp>
        <p:nvSpPr>
          <p:cNvPr id="59" name="Pentagon 12">
            <a:extLst>
              <a:ext uri="{FF2B5EF4-FFF2-40B4-BE49-F238E27FC236}">
                <a16:creationId xmlns:a16="http://schemas.microsoft.com/office/drawing/2014/main" id="{D6B057F8-F5EE-8A5F-23B7-2BEA5A256D1C}"/>
              </a:ext>
            </a:extLst>
          </p:cNvPr>
          <p:cNvSpPr/>
          <p:nvPr/>
        </p:nvSpPr>
        <p:spPr bwMode="ltGray">
          <a:xfrm>
            <a:off x="2863489" y="6082960"/>
            <a:ext cx="1664459" cy="236564"/>
          </a:xfrm>
          <a:prstGeom prst="homePlate">
            <a:avLst>
              <a:gd name="adj" fmla="val 34629"/>
            </a:avLst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 anchorCtr="0"/>
          <a:lstStyle/>
          <a:p>
            <a:pPr algn="ctr">
              <a:lnSpc>
                <a:spcPct val="90000"/>
              </a:lnSpc>
            </a:pPr>
            <a:r>
              <a:rPr lang="ko-KR" altLang="en-US" sz="700" b="1">
                <a:solidFill>
                  <a:schemeClr val="bg1"/>
                </a:solidFill>
                <a:ea typeface="Malgun Gothic"/>
              </a:rPr>
              <a:t>데이터 수집 파이프라인 개선</a:t>
            </a:r>
            <a:endParaRPr lang="en-US" altLang="ko-KR" sz="700" b="1">
              <a:solidFill>
                <a:schemeClr val="bg1"/>
              </a:solidFill>
              <a:ea typeface="Malgun Gothic"/>
            </a:endParaRPr>
          </a:p>
        </p:txBody>
      </p:sp>
      <p:sp>
        <p:nvSpPr>
          <p:cNvPr id="27" name="Pentagon 12">
            <a:extLst>
              <a:ext uri="{FF2B5EF4-FFF2-40B4-BE49-F238E27FC236}">
                <a16:creationId xmlns:a16="http://schemas.microsoft.com/office/drawing/2014/main" id="{F36B95EC-47AA-7966-A46D-3EB016936DA0}"/>
              </a:ext>
            </a:extLst>
          </p:cNvPr>
          <p:cNvSpPr/>
          <p:nvPr/>
        </p:nvSpPr>
        <p:spPr bwMode="ltGray">
          <a:xfrm>
            <a:off x="3490642" y="5227341"/>
            <a:ext cx="662831" cy="500405"/>
          </a:xfrm>
          <a:prstGeom prst="homePlate">
            <a:avLst>
              <a:gd name="adj" fmla="val 34629"/>
            </a:avLst>
          </a:prstGeom>
          <a:solidFill>
            <a:srgbClr val="BFBFB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9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  <a:t>임원 대시보드 개선 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  <a:t>계획 수립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ea typeface="Malgun Gothic" panose="020B0503020000020004" pitchFamily="34" charset="-127"/>
            </a:endParaRPr>
          </a:p>
        </p:txBody>
      </p:sp>
      <p:sp>
        <p:nvSpPr>
          <p:cNvPr id="30" name="Pentagon 12">
            <a:extLst>
              <a:ext uri="{FF2B5EF4-FFF2-40B4-BE49-F238E27FC236}">
                <a16:creationId xmlns:a16="http://schemas.microsoft.com/office/drawing/2014/main" id="{F6082A8D-8403-0DB4-D4FA-91A90E258447}"/>
              </a:ext>
            </a:extLst>
          </p:cNvPr>
          <p:cNvSpPr/>
          <p:nvPr/>
        </p:nvSpPr>
        <p:spPr bwMode="ltGray">
          <a:xfrm>
            <a:off x="1573824" y="3906198"/>
            <a:ext cx="780758" cy="556963"/>
          </a:xfrm>
          <a:prstGeom prst="homePlate">
            <a:avLst>
              <a:gd name="adj" fmla="val 34629"/>
            </a:avLst>
          </a:prstGeom>
          <a:solidFill>
            <a:srgbClr val="D9D9D9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90000"/>
              </a:lnSpc>
            </a:pP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  <a:t>IDC 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  <a:t>이전 대응 방안 수립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ea typeface="Malgun Gothic" panose="020B0503020000020004" pitchFamily="34" charset="-127"/>
            </a:endParaRPr>
          </a:p>
        </p:txBody>
      </p:sp>
      <p:sp>
        <p:nvSpPr>
          <p:cNvPr id="61" name="Pentagon 12">
            <a:extLst>
              <a:ext uri="{FF2B5EF4-FFF2-40B4-BE49-F238E27FC236}">
                <a16:creationId xmlns:a16="http://schemas.microsoft.com/office/drawing/2014/main" id="{3FD38D6D-D31E-ED08-BD91-3D31E350C68C}"/>
              </a:ext>
            </a:extLst>
          </p:cNvPr>
          <p:cNvSpPr/>
          <p:nvPr/>
        </p:nvSpPr>
        <p:spPr bwMode="ltGray">
          <a:xfrm>
            <a:off x="3615300" y="4631690"/>
            <a:ext cx="1117182" cy="306350"/>
          </a:xfrm>
          <a:prstGeom prst="homePlate">
            <a:avLst>
              <a:gd name="adj" fmla="val 34629"/>
            </a:avLst>
          </a:prstGeom>
          <a:solidFill>
            <a:srgbClr val="D9D9D9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9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  <a:t>정보계 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  <a:t>IDC 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  <a:t>이전 대응</a:t>
            </a:r>
            <a:b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</a:b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  <a:t>(</a:t>
            </a:r>
            <a:r>
              <a:rPr lang="en-US" altLang="ko-KR" sz="7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  <a:t>Exa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  <a:t>, SAS ETL)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ea typeface="Malgun Gothic" panose="020B0503020000020004" pitchFamily="34" charset="-127"/>
            </a:endParaRPr>
          </a:p>
        </p:txBody>
      </p:sp>
      <p:sp>
        <p:nvSpPr>
          <p:cNvPr id="8" name="Pentagon 12">
            <a:extLst>
              <a:ext uri="{FF2B5EF4-FFF2-40B4-BE49-F238E27FC236}">
                <a16:creationId xmlns:a16="http://schemas.microsoft.com/office/drawing/2014/main" id="{91C5FF74-1ED8-11B0-4777-6715FE35CEA2}"/>
              </a:ext>
            </a:extLst>
          </p:cNvPr>
          <p:cNvSpPr/>
          <p:nvPr/>
        </p:nvSpPr>
        <p:spPr bwMode="ltGray">
          <a:xfrm>
            <a:off x="3102715" y="1996095"/>
            <a:ext cx="510146" cy="449580"/>
          </a:xfrm>
          <a:prstGeom prst="homePlate">
            <a:avLst>
              <a:gd name="adj" fmla="val 34629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90000"/>
              </a:lnSpc>
            </a:pPr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ea typeface="Malgun Gothic" panose="020B0503020000020004" pitchFamily="34" charset="-127"/>
              </a:rPr>
              <a:t>추진 방안 확정</a:t>
            </a:r>
            <a:endParaRPr lang="en-US" altLang="ko-KR" sz="700" b="1">
              <a:solidFill>
                <a:schemeClr val="tx1">
                  <a:lumMod val="65000"/>
                  <a:lumOff val="35000"/>
                </a:schemeClr>
              </a:solidFill>
              <a:ea typeface="Malgun Gothic" panose="020B0503020000020004" pitchFamily="34" charset="-127"/>
            </a:endParaRPr>
          </a:p>
        </p:txBody>
      </p:sp>
      <p:sp>
        <p:nvSpPr>
          <p:cNvPr id="62" name="Pentagon 12">
            <a:extLst>
              <a:ext uri="{FF2B5EF4-FFF2-40B4-BE49-F238E27FC236}">
                <a16:creationId xmlns:a16="http://schemas.microsoft.com/office/drawing/2014/main" id="{D4BACA53-57A1-8EC3-CBA7-87D4F0866659}"/>
              </a:ext>
            </a:extLst>
          </p:cNvPr>
          <p:cNvSpPr/>
          <p:nvPr/>
        </p:nvSpPr>
        <p:spPr bwMode="ltGray">
          <a:xfrm>
            <a:off x="1518723" y="6082961"/>
            <a:ext cx="1344766" cy="236746"/>
          </a:xfrm>
          <a:prstGeom prst="homePlate">
            <a:avLst>
              <a:gd name="adj" fmla="val 34629"/>
            </a:avLst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 anchorCtr="0"/>
          <a:lstStyle/>
          <a:p>
            <a:pPr algn="ctr">
              <a:lnSpc>
                <a:spcPct val="90000"/>
              </a:lnSpc>
            </a:pPr>
            <a:r>
              <a:rPr lang="en-US" altLang="ko-KR" sz="700" b="1" dirty="0">
                <a:solidFill>
                  <a:schemeClr val="bg1"/>
                </a:solidFill>
                <a:ea typeface="Malgun Gothic"/>
              </a:rPr>
              <a:t>BDP </a:t>
            </a:r>
            <a:r>
              <a:rPr lang="en-US" altLang="ko-KR" sz="700" b="1" dirty="0" err="1">
                <a:solidFill>
                  <a:schemeClr val="bg1"/>
                </a:solidFill>
                <a:ea typeface="Malgun Gothic"/>
              </a:rPr>
              <a:t>기능</a:t>
            </a:r>
            <a:r>
              <a:rPr lang="en-US" altLang="ko-KR" sz="700" b="1" dirty="0">
                <a:solidFill>
                  <a:schemeClr val="bg1"/>
                </a:solidFill>
                <a:ea typeface="Malgun Gothic"/>
              </a:rPr>
              <a:t> </a:t>
            </a:r>
            <a:r>
              <a:rPr lang="en-US" altLang="ko-KR" sz="700" b="1" dirty="0" err="1">
                <a:solidFill>
                  <a:schemeClr val="bg1"/>
                </a:solidFill>
                <a:ea typeface="Malgun Gothic"/>
              </a:rPr>
              <a:t>클라우드</a:t>
            </a:r>
            <a:r>
              <a:rPr lang="en-US" altLang="ko-KR" sz="700" b="1" dirty="0">
                <a:solidFill>
                  <a:schemeClr val="bg1"/>
                </a:solidFill>
                <a:ea typeface="Malgun Gothic"/>
              </a:rPr>
              <a:t> </a:t>
            </a:r>
            <a:r>
              <a:rPr lang="ko-KR" altLang="en-US" sz="700" b="1" dirty="0">
                <a:solidFill>
                  <a:schemeClr val="bg1"/>
                </a:solidFill>
                <a:ea typeface="Malgun Gothic"/>
              </a:rPr>
              <a:t>이전</a:t>
            </a:r>
          </a:p>
        </p:txBody>
      </p:sp>
      <p:sp>
        <p:nvSpPr>
          <p:cNvPr id="38" name="Pentagon 12">
            <a:extLst>
              <a:ext uri="{FF2B5EF4-FFF2-40B4-BE49-F238E27FC236}">
                <a16:creationId xmlns:a16="http://schemas.microsoft.com/office/drawing/2014/main" id="{8D2A4585-1A1F-AE6D-76A6-10FA241B358E}"/>
              </a:ext>
            </a:extLst>
          </p:cNvPr>
          <p:cNvSpPr/>
          <p:nvPr/>
        </p:nvSpPr>
        <p:spPr bwMode="ltGray">
          <a:xfrm>
            <a:off x="6379361" y="4702026"/>
            <a:ext cx="720699" cy="401247"/>
          </a:xfrm>
          <a:prstGeom prst="homePlate">
            <a:avLst>
              <a:gd name="adj" fmla="val 34629"/>
            </a:avLst>
          </a:prstGeom>
          <a:solidFill>
            <a:srgbClr val="D9D9D9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90000"/>
              </a:lnSpc>
            </a:pPr>
            <a:r>
              <a:rPr lang="ko-KR" altLang="en-US" sz="700" b="1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  <a:t>보고서</a:t>
            </a:r>
            <a:endParaRPr lang="en-US" altLang="ko-KR" sz="700" b="1">
              <a:solidFill>
                <a:schemeClr val="tx1">
                  <a:lumMod val="75000"/>
                  <a:lumOff val="25000"/>
                </a:schemeClr>
              </a:solidFill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r>
              <a:rPr lang="ko-KR" altLang="en-US" sz="700" b="1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  <a:t>구축</a:t>
            </a:r>
            <a:endParaRPr lang="en-US" altLang="ko-KR" sz="700" b="1">
              <a:solidFill>
                <a:schemeClr val="tx1">
                  <a:lumMod val="75000"/>
                  <a:lumOff val="25000"/>
                </a:schemeClr>
              </a:solidFill>
              <a:ea typeface="Malgun Gothic" panose="020B0503020000020004" pitchFamily="34" charset="-127"/>
            </a:endParaRPr>
          </a:p>
        </p:txBody>
      </p:sp>
      <p:sp>
        <p:nvSpPr>
          <p:cNvPr id="53" name="Pentagon 12">
            <a:extLst>
              <a:ext uri="{FF2B5EF4-FFF2-40B4-BE49-F238E27FC236}">
                <a16:creationId xmlns:a16="http://schemas.microsoft.com/office/drawing/2014/main" id="{434C90D3-03FB-F941-2CE5-6FDF30D6826C}"/>
              </a:ext>
            </a:extLst>
          </p:cNvPr>
          <p:cNvSpPr/>
          <p:nvPr/>
        </p:nvSpPr>
        <p:spPr bwMode="ltGray">
          <a:xfrm>
            <a:off x="5938067" y="5229537"/>
            <a:ext cx="582137" cy="489183"/>
          </a:xfrm>
          <a:prstGeom prst="homePlate">
            <a:avLst>
              <a:gd name="adj" fmla="val 34629"/>
            </a:avLst>
          </a:prstGeom>
          <a:solidFill>
            <a:srgbClr val="BFBFB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90000"/>
              </a:lnSpc>
            </a:pPr>
            <a:r>
              <a:rPr lang="ko-KR" altLang="en-US" sz="700" b="1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  <a:t>테스트</a:t>
            </a:r>
            <a:r>
              <a:rPr lang="en-US" altLang="ko-KR" sz="700" b="1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  <a:t>/</a:t>
            </a:r>
            <a:r>
              <a:rPr lang="ko-KR" altLang="en-US" sz="700" b="1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  <a:t>안정화</a:t>
            </a:r>
            <a:endParaRPr lang="en-US" altLang="ko-KR" sz="700" b="1">
              <a:solidFill>
                <a:schemeClr val="tx1">
                  <a:lumMod val="75000"/>
                  <a:lumOff val="25000"/>
                </a:schemeClr>
              </a:solidFill>
              <a:ea typeface="Malgun Gothic" panose="020B0503020000020004" pitchFamily="34" charset="-127"/>
            </a:endParaRPr>
          </a:p>
        </p:txBody>
      </p:sp>
      <p:sp>
        <p:nvSpPr>
          <p:cNvPr id="51" name="Pentagon 12">
            <a:extLst>
              <a:ext uri="{FF2B5EF4-FFF2-40B4-BE49-F238E27FC236}">
                <a16:creationId xmlns:a16="http://schemas.microsoft.com/office/drawing/2014/main" id="{EA9399AF-53A0-D35C-63DE-A6B5475246D5}"/>
              </a:ext>
            </a:extLst>
          </p:cNvPr>
          <p:cNvSpPr/>
          <p:nvPr/>
        </p:nvSpPr>
        <p:spPr bwMode="ltGray">
          <a:xfrm>
            <a:off x="4818946" y="5466997"/>
            <a:ext cx="1119119" cy="253129"/>
          </a:xfrm>
          <a:prstGeom prst="homePlate">
            <a:avLst>
              <a:gd name="adj" fmla="val 34629"/>
            </a:avLst>
          </a:prstGeom>
          <a:solidFill>
            <a:srgbClr val="BFBFB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90000"/>
              </a:lnSpc>
            </a:pPr>
            <a:r>
              <a:rPr lang="ko-KR" altLang="en-US" sz="700" b="1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  <a:t>데이터 구축</a:t>
            </a:r>
            <a:endParaRPr lang="en-US" altLang="ko-KR" sz="700" b="1">
              <a:solidFill>
                <a:schemeClr val="tx1">
                  <a:lumMod val="75000"/>
                  <a:lumOff val="25000"/>
                </a:schemeClr>
              </a:solidFill>
              <a:ea typeface="Malgun Gothic" panose="020B0503020000020004" pitchFamily="34" charset="-127"/>
            </a:endParaRPr>
          </a:p>
        </p:txBody>
      </p:sp>
      <p:sp>
        <p:nvSpPr>
          <p:cNvPr id="20" name="Pentagon 12">
            <a:extLst>
              <a:ext uri="{FF2B5EF4-FFF2-40B4-BE49-F238E27FC236}">
                <a16:creationId xmlns:a16="http://schemas.microsoft.com/office/drawing/2014/main" id="{65D4A209-9553-6580-2DCB-20E7581BDCD2}"/>
              </a:ext>
            </a:extLst>
          </p:cNvPr>
          <p:cNvSpPr/>
          <p:nvPr/>
        </p:nvSpPr>
        <p:spPr bwMode="ltGray">
          <a:xfrm>
            <a:off x="5430253" y="2967504"/>
            <a:ext cx="2330148" cy="522310"/>
          </a:xfrm>
          <a:prstGeom prst="homePlate">
            <a:avLst>
              <a:gd name="adj" fmla="val 34629"/>
            </a:avLst>
          </a:prstGeom>
          <a:solidFill>
            <a:srgbClr val="F2F2F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90000"/>
              </a:lnSpc>
            </a:pPr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ea typeface="Malgun Gothic" panose="020B0503020000020004" pitchFamily="34" charset="-127"/>
              </a:rPr>
              <a:t>데이터 재구축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ea typeface="Malgun Gothic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6DAC2-4E17-E318-8F83-08813A50FDED}"/>
              </a:ext>
            </a:extLst>
          </p:cNvPr>
          <p:cNvSpPr txBox="1"/>
          <p:nvPr/>
        </p:nvSpPr>
        <p:spPr>
          <a:xfrm>
            <a:off x="7002543" y="1270600"/>
            <a:ext cx="924454" cy="333586"/>
          </a:xfrm>
          <a:prstGeom prst="rect">
            <a:avLst/>
          </a:prstGeom>
          <a:noFill/>
        </p:spPr>
        <p:txBody>
          <a:bodyPr wrap="none" lIns="58500" tIns="58500" rIns="58500" bIns="58500" rtlCol="0" anchor="t" anchorCtr="0">
            <a:spAutoFit/>
          </a:bodyPr>
          <a:lstStyle/>
          <a:p>
            <a:pPr algn="ctr"/>
            <a:r>
              <a:rPr lang="en-US" altLang="ko-KR" sz="7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24.11 HSBU</a:t>
            </a:r>
            <a:r>
              <a:rPr lang="ko-KR" altLang="en-US" sz="7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정보계</a:t>
            </a:r>
            <a:endParaRPr lang="en-US" altLang="ko-KR" sz="700" b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7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재구축 완료</a:t>
            </a:r>
            <a:endParaRPr lang="en-KR" sz="700" b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BF9722-C568-DFFA-B58A-BCB3C8C8655C}"/>
              </a:ext>
            </a:extLst>
          </p:cNvPr>
          <p:cNvSpPr txBox="1"/>
          <p:nvPr/>
        </p:nvSpPr>
        <p:spPr>
          <a:xfrm>
            <a:off x="3056015" y="1270600"/>
            <a:ext cx="1039870" cy="333586"/>
          </a:xfrm>
          <a:prstGeom prst="rect">
            <a:avLst/>
          </a:prstGeom>
          <a:noFill/>
        </p:spPr>
        <p:txBody>
          <a:bodyPr wrap="none" lIns="58500" tIns="58500" rIns="58500" bIns="58500" rtlCol="0" anchor="t" anchorCtr="0">
            <a:spAutoFit/>
          </a:bodyPr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23.10 </a:t>
            </a:r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정보계 개선방안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수립 완료</a:t>
            </a:r>
            <a:endParaRPr lang="en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Pentagon 12">
            <a:extLst>
              <a:ext uri="{FF2B5EF4-FFF2-40B4-BE49-F238E27FC236}">
                <a16:creationId xmlns:a16="http://schemas.microsoft.com/office/drawing/2014/main" id="{74861358-6B8C-5212-CE30-551406BECE25}"/>
              </a:ext>
            </a:extLst>
          </p:cNvPr>
          <p:cNvSpPr/>
          <p:nvPr/>
        </p:nvSpPr>
        <p:spPr bwMode="ltGray">
          <a:xfrm>
            <a:off x="4959743" y="5229538"/>
            <a:ext cx="1077675" cy="287789"/>
          </a:xfrm>
          <a:prstGeom prst="homePlate">
            <a:avLst>
              <a:gd name="adj" fmla="val 34629"/>
            </a:avLst>
          </a:prstGeom>
          <a:solidFill>
            <a:srgbClr val="BFBFB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90000"/>
              </a:lnSpc>
            </a:pPr>
            <a:r>
              <a:rPr lang="ko-KR" altLang="en-US" sz="700" b="1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  <a:t>정보 포탈 구성</a:t>
            </a:r>
            <a:endParaRPr lang="en-US" altLang="ko-KR" sz="700" b="1">
              <a:solidFill>
                <a:schemeClr val="tx1">
                  <a:lumMod val="75000"/>
                  <a:lumOff val="25000"/>
                </a:schemeClr>
              </a:solidFill>
              <a:ea typeface="Malgun Gothic" panose="020B0503020000020004" pitchFamily="34" charset="-127"/>
            </a:endParaRP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26252CF2-D916-0B3F-26BC-DD6FFC160153}"/>
              </a:ext>
            </a:extLst>
          </p:cNvPr>
          <p:cNvSpPr/>
          <p:nvPr/>
        </p:nvSpPr>
        <p:spPr bwMode="ltGray">
          <a:xfrm>
            <a:off x="654986" y="5225226"/>
            <a:ext cx="758318" cy="53925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1000" b="1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전사</a:t>
            </a:r>
            <a:endParaRPr lang="en-KR" sz="1000" b="1">
              <a:solidFill>
                <a:schemeClr val="tx1">
                  <a:lumMod val="75000"/>
                  <a:lumOff val="25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37" name="Rectangle 7">
            <a:extLst>
              <a:ext uri="{FF2B5EF4-FFF2-40B4-BE49-F238E27FC236}">
                <a16:creationId xmlns:a16="http://schemas.microsoft.com/office/drawing/2014/main" id="{6CB50E64-72B1-6E50-CAE1-D74AF6B54CD2}"/>
              </a:ext>
            </a:extLst>
          </p:cNvPr>
          <p:cNvSpPr/>
          <p:nvPr/>
        </p:nvSpPr>
        <p:spPr bwMode="ltGray">
          <a:xfrm>
            <a:off x="280271" y="790114"/>
            <a:ext cx="1114953" cy="341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1000" b="1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일정</a:t>
            </a:r>
            <a:endParaRPr lang="en-KR" sz="1000" b="1">
              <a:solidFill>
                <a:schemeClr val="tx1">
                  <a:lumMod val="75000"/>
                  <a:lumOff val="25000"/>
                </a:schemeClr>
              </a:solidFill>
              <a:ea typeface="맑은 고딕" panose="020B0503020000020004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614F16E-751B-6919-5A8B-A2B33220D869}"/>
              </a:ext>
            </a:extLst>
          </p:cNvPr>
          <p:cNvCxnSpPr>
            <a:cxnSpLocks/>
          </p:cNvCxnSpPr>
          <p:nvPr/>
        </p:nvCxnSpPr>
        <p:spPr bwMode="auto">
          <a:xfrm flipV="1">
            <a:off x="1423897" y="2537114"/>
            <a:ext cx="8220042" cy="4287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A9F9406-F0CF-38F8-5CC4-E87F6E603089}"/>
              </a:ext>
            </a:extLst>
          </p:cNvPr>
          <p:cNvCxnSpPr>
            <a:cxnSpLocks/>
          </p:cNvCxnSpPr>
          <p:nvPr/>
        </p:nvCxnSpPr>
        <p:spPr bwMode="auto">
          <a:xfrm flipV="1">
            <a:off x="1423281" y="3822111"/>
            <a:ext cx="8220042" cy="4287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BD1B4FA-F618-11EC-BD1B-E9436CA8E2B8}"/>
              </a:ext>
            </a:extLst>
          </p:cNvPr>
          <p:cNvCxnSpPr>
            <a:cxnSpLocks/>
          </p:cNvCxnSpPr>
          <p:nvPr/>
        </p:nvCxnSpPr>
        <p:spPr bwMode="auto">
          <a:xfrm flipV="1">
            <a:off x="1423281" y="5149439"/>
            <a:ext cx="8220042" cy="4287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entagon 12">
            <a:extLst>
              <a:ext uri="{FF2B5EF4-FFF2-40B4-BE49-F238E27FC236}">
                <a16:creationId xmlns:a16="http://schemas.microsoft.com/office/drawing/2014/main" id="{DBFE522A-2615-5E52-FCB6-2F995504C0BE}"/>
              </a:ext>
            </a:extLst>
          </p:cNvPr>
          <p:cNvSpPr/>
          <p:nvPr/>
        </p:nvSpPr>
        <p:spPr bwMode="ltGray">
          <a:xfrm>
            <a:off x="4174619" y="5829832"/>
            <a:ext cx="3585782" cy="222117"/>
          </a:xfrm>
          <a:prstGeom prst="homePlate">
            <a:avLst>
              <a:gd name="adj" fmla="val 34629"/>
            </a:avLst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90000"/>
              </a:lnSpc>
            </a:pPr>
            <a:r>
              <a:rPr lang="ko-KR" altLang="en-US" sz="700" b="1">
                <a:solidFill>
                  <a:schemeClr val="bg1"/>
                </a:solidFill>
                <a:latin typeface="맑은 고딕 (본문)"/>
                <a:ea typeface="Malgun Gothic" panose="020B0503020000020004" pitchFamily="34" charset="-127"/>
              </a:rPr>
              <a:t>정보계 재구축 대응</a:t>
            </a:r>
            <a:endParaRPr lang="en-US" altLang="ko-KR" sz="700" b="1">
              <a:solidFill>
                <a:schemeClr val="bg1"/>
              </a:solidFill>
              <a:latin typeface="맑은 고딕 (본문)"/>
              <a:ea typeface="Malgun Gothic" panose="020B0503020000020004" pitchFamily="34" charset="-127"/>
            </a:endParaRPr>
          </a:p>
        </p:txBody>
      </p:sp>
      <p:sp>
        <p:nvSpPr>
          <p:cNvPr id="25" name="Pentagon 12">
            <a:extLst>
              <a:ext uri="{FF2B5EF4-FFF2-40B4-BE49-F238E27FC236}">
                <a16:creationId xmlns:a16="http://schemas.microsoft.com/office/drawing/2014/main" id="{2615CA49-AE66-4803-E24C-68A74697F521}"/>
              </a:ext>
            </a:extLst>
          </p:cNvPr>
          <p:cNvSpPr/>
          <p:nvPr/>
        </p:nvSpPr>
        <p:spPr bwMode="ltGray">
          <a:xfrm>
            <a:off x="5866385" y="6099598"/>
            <a:ext cx="1894017" cy="222117"/>
          </a:xfrm>
          <a:prstGeom prst="homePlate">
            <a:avLst>
              <a:gd name="adj" fmla="val 34629"/>
            </a:avLst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 anchorCtr="0"/>
          <a:lstStyle/>
          <a:p>
            <a:pPr algn="ctr">
              <a:lnSpc>
                <a:spcPct val="90000"/>
              </a:lnSpc>
            </a:pPr>
            <a:r>
              <a:rPr lang="ko-KR" altLang="en-US" sz="700" b="1" err="1">
                <a:solidFill>
                  <a:schemeClr val="bg1"/>
                </a:solidFill>
                <a:ea typeface="Malgun Gothic"/>
              </a:rPr>
              <a:t>정보계+분석계</a:t>
            </a:r>
            <a:r>
              <a:rPr lang="ko-KR" altLang="en-US" sz="700" b="1">
                <a:solidFill>
                  <a:schemeClr val="bg1"/>
                </a:solidFill>
                <a:ea typeface="Malgun Gothic"/>
              </a:rPr>
              <a:t> 통합 ETL 도입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7A81F7C-2830-CE84-E5A8-F1C814CE4E96}"/>
              </a:ext>
            </a:extLst>
          </p:cNvPr>
          <p:cNvCxnSpPr>
            <a:cxnSpLocks/>
          </p:cNvCxnSpPr>
          <p:nvPr/>
        </p:nvCxnSpPr>
        <p:spPr bwMode="auto">
          <a:xfrm flipV="1">
            <a:off x="1423281" y="5749733"/>
            <a:ext cx="8220042" cy="4287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A1C425E-AEA6-11CD-C20A-B96D66DAF3D5}"/>
              </a:ext>
            </a:extLst>
          </p:cNvPr>
          <p:cNvSpPr/>
          <p:nvPr/>
        </p:nvSpPr>
        <p:spPr>
          <a:xfrm>
            <a:off x="2760381" y="6327682"/>
            <a:ext cx="1233834" cy="218170"/>
          </a:xfrm>
          <a:prstGeom prst="rect">
            <a:avLst/>
          </a:prstGeom>
          <a:noFill/>
        </p:spPr>
        <p:txBody>
          <a:bodyPr wrap="none" lIns="58500" tIns="58500" rIns="58500" bIns="58500" rtlCol="0" anchor="t" anchorCtr="0">
            <a:spAutoFit/>
          </a:bodyPr>
          <a:lstStyle/>
          <a:p>
            <a:pPr algn="ctr"/>
            <a:r>
              <a:rPr lang="en-US" altLang="ko-KR" sz="650" b="1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23.07 HSBU BDP (</a:t>
            </a:r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하둡</a:t>
            </a:r>
            <a:r>
              <a:rPr lang="en-US" altLang="ko-KR" sz="650" b="1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) </a:t>
            </a:r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일몰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0BA30B9-44DF-EB96-AC4A-4FD540CCFC67}"/>
              </a:ext>
            </a:extLst>
          </p:cNvPr>
          <p:cNvGrpSpPr/>
          <p:nvPr/>
        </p:nvGrpSpPr>
        <p:grpSpPr>
          <a:xfrm>
            <a:off x="3491810" y="1194998"/>
            <a:ext cx="78086" cy="77413"/>
            <a:chOff x="2173049" y="3683452"/>
            <a:chExt cx="160830" cy="165614"/>
          </a:xfrm>
        </p:grpSpPr>
        <p:sp>
          <p:nvSpPr>
            <p:cNvPr id="65" name="눈물 방울 64">
              <a:extLst>
                <a:ext uri="{FF2B5EF4-FFF2-40B4-BE49-F238E27FC236}">
                  <a16:creationId xmlns:a16="http://schemas.microsoft.com/office/drawing/2014/main" id="{CD77622B-DD78-16BB-9C11-92FFD4F6501D}"/>
                </a:ext>
              </a:extLst>
            </p:cNvPr>
            <p:cNvSpPr/>
            <p:nvPr/>
          </p:nvSpPr>
          <p:spPr bwMode="auto">
            <a:xfrm rot="8100000">
              <a:off x="2173049" y="3683452"/>
              <a:ext cx="160830" cy="165614"/>
            </a:xfrm>
            <a:prstGeom prst="teardrop">
              <a:avLst>
                <a:gd name="adj" fmla="val 157390"/>
              </a:avLst>
            </a:prstGeom>
            <a:solidFill>
              <a:srgbClr val="DD6F15"/>
            </a:solidFill>
            <a:ln w="6350" algn="ctr">
              <a:noFill/>
              <a:miter lim="800000"/>
              <a:headEnd/>
              <a:tailEnd type="none" w="sm" len="sm"/>
            </a:ln>
            <a:effectLst>
              <a:outerShdw dist="25400" dir="16200000" algn="ctr" rotWithShape="0">
                <a:srgbClr val="EAEAEA"/>
              </a:outerShdw>
            </a:effectLst>
          </p:spPr>
          <p:txBody>
            <a:bodyPr lIns="0" tIns="0" rIns="0" bIns="0" anchor="ctr"/>
            <a:lstStyle/>
            <a:p>
              <a:endParaRPr lang="ko-KR" altLang="en-US" sz="900" b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ea typeface="+mn-ea"/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881026F-8FF9-C23A-7440-C606D9E5B24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16745" y="3722300"/>
              <a:ext cx="77437" cy="797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900" b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6C8B6C4-0695-3FA8-D5FF-7735088528F1}"/>
              </a:ext>
            </a:extLst>
          </p:cNvPr>
          <p:cNvGrpSpPr/>
          <p:nvPr/>
        </p:nvGrpSpPr>
        <p:grpSpPr>
          <a:xfrm>
            <a:off x="4737556" y="1194998"/>
            <a:ext cx="78086" cy="77413"/>
            <a:chOff x="2173049" y="3683452"/>
            <a:chExt cx="160830" cy="165614"/>
          </a:xfrm>
        </p:grpSpPr>
        <p:sp>
          <p:nvSpPr>
            <p:cNvPr id="68" name="눈물 방울 67">
              <a:extLst>
                <a:ext uri="{FF2B5EF4-FFF2-40B4-BE49-F238E27FC236}">
                  <a16:creationId xmlns:a16="http://schemas.microsoft.com/office/drawing/2014/main" id="{5E8568E1-3159-5F2F-8AB5-78C069056B79}"/>
                </a:ext>
              </a:extLst>
            </p:cNvPr>
            <p:cNvSpPr/>
            <p:nvPr/>
          </p:nvSpPr>
          <p:spPr bwMode="auto">
            <a:xfrm rot="8100000">
              <a:off x="2173049" y="3683452"/>
              <a:ext cx="160830" cy="165614"/>
            </a:xfrm>
            <a:prstGeom prst="teardrop">
              <a:avLst>
                <a:gd name="adj" fmla="val 157390"/>
              </a:avLst>
            </a:prstGeom>
            <a:solidFill>
              <a:srgbClr val="DD6F15"/>
            </a:solidFill>
            <a:ln w="6350" algn="ctr">
              <a:noFill/>
              <a:miter lim="800000"/>
              <a:headEnd/>
              <a:tailEnd type="none" w="sm" len="sm"/>
            </a:ln>
            <a:effectLst>
              <a:outerShdw dist="25400" dir="16200000" algn="ctr" rotWithShape="0">
                <a:srgbClr val="EAEAEA"/>
              </a:outerShdw>
            </a:effectLst>
          </p:spPr>
          <p:txBody>
            <a:bodyPr lIns="0" tIns="0" rIns="0" bIns="0" anchor="ctr"/>
            <a:lstStyle/>
            <a:p>
              <a:endParaRPr lang="ko-KR" altLang="en-US" sz="900" b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ea typeface="+mn-ea"/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59F7FE03-C850-ABE6-55D2-0980E086CC0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16745" y="3722300"/>
              <a:ext cx="77437" cy="797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900" b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6FA77AE-7EB3-898B-D144-FA90F1F291C2}"/>
              </a:ext>
            </a:extLst>
          </p:cNvPr>
          <p:cNvGrpSpPr/>
          <p:nvPr/>
        </p:nvGrpSpPr>
        <p:grpSpPr>
          <a:xfrm>
            <a:off x="5323357" y="1194998"/>
            <a:ext cx="78086" cy="77413"/>
            <a:chOff x="2173049" y="3683452"/>
            <a:chExt cx="160830" cy="165614"/>
          </a:xfrm>
        </p:grpSpPr>
        <p:sp>
          <p:nvSpPr>
            <p:cNvPr id="71" name="눈물 방울 70">
              <a:extLst>
                <a:ext uri="{FF2B5EF4-FFF2-40B4-BE49-F238E27FC236}">
                  <a16:creationId xmlns:a16="http://schemas.microsoft.com/office/drawing/2014/main" id="{CD050AD7-5017-AE95-C32C-E671ECAB4500}"/>
                </a:ext>
              </a:extLst>
            </p:cNvPr>
            <p:cNvSpPr/>
            <p:nvPr/>
          </p:nvSpPr>
          <p:spPr bwMode="auto">
            <a:xfrm rot="8100000">
              <a:off x="2173049" y="3683452"/>
              <a:ext cx="160830" cy="165614"/>
            </a:xfrm>
            <a:prstGeom prst="teardrop">
              <a:avLst>
                <a:gd name="adj" fmla="val 157390"/>
              </a:avLst>
            </a:prstGeom>
            <a:solidFill>
              <a:srgbClr val="DD6F15"/>
            </a:solidFill>
            <a:ln w="6350" algn="ctr">
              <a:noFill/>
              <a:miter lim="800000"/>
              <a:headEnd/>
              <a:tailEnd type="none" w="sm" len="sm"/>
            </a:ln>
            <a:effectLst>
              <a:outerShdw dist="25400" dir="16200000" algn="ctr" rotWithShape="0">
                <a:srgbClr val="EAEAEA"/>
              </a:outerShdw>
            </a:effectLst>
          </p:spPr>
          <p:txBody>
            <a:bodyPr lIns="0" tIns="0" rIns="0" bIns="0" anchor="ctr"/>
            <a:lstStyle/>
            <a:p>
              <a:endParaRPr lang="ko-KR" altLang="en-US" sz="900" b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ea typeface="+mn-ea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49D5554C-4475-8351-2AEA-65DEFBA3C71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16745" y="3722300"/>
              <a:ext cx="77437" cy="797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900" b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4E42A35-651A-B96A-1C2F-FC6B27F304E1}"/>
              </a:ext>
            </a:extLst>
          </p:cNvPr>
          <p:cNvGrpSpPr/>
          <p:nvPr/>
        </p:nvGrpSpPr>
        <p:grpSpPr>
          <a:xfrm>
            <a:off x="7433915" y="1194998"/>
            <a:ext cx="78086" cy="77413"/>
            <a:chOff x="2173049" y="3683452"/>
            <a:chExt cx="160830" cy="165614"/>
          </a:xfrm>
        </p:grpSpPr>
        <p:sp>
          <p:nvSpPr>
            <p:cNvPr id="74" name="눈물 방울 73">
              <a:extLst>
                <a:ext uri="{FF2B5EF4-FFF2-40B4-BE49-F238E27FC236}">
                  <a16:creationId xmlns:a16="http://schemas.microsoft.com/office/drawing/2014/main" id="{E435093C-C973-D175-9B5B-59F218B9FF60}"/>
                </a:ext>
              </a:extLst>
            </p:cNvPr>
            <p:cNvSpPr/>
            <p:nvPr/>
          </p:nvSpPr>
          <p:spPr bwMode="auto">
            <a:xfrm rot="8100000">
              <a:off x="2173049" y="3683452"/>
              <a:ext cx="160830" cy="165614"/>
            </a:xfrm>
            <a:prstGeom prst="teardrop">
              <a:avLst>
                <a:gd name="adj" fmla="val 157390"/>
              </a:avLst>
            </a:prstGeom>
            <a:solidFill>
              <a:srgbClr val="DD6F15"/>
            </a:solidFill>
            <a:ln w="6350" algn="ctr">
              <a:noFill/>
              <a:miter lim="800000"/>
              <a:headEnd/>
              <a:tailEnd type="none" w="sm" len="sm"/>
            </a:ln>
            <a:effectLst>
              <a:outerShdw dist="25400" dir="16200000" algn="ctr" rotWithShape="0">
                <a:srgbClr val="EAEAEA"/>
              </a:outerShdw>
            </a:effectLst>
          </p:spPr>
          <p:txBody>
            <a:bodyPr lIns="0" tIns="0" rIns="0" bIns="0" anchor="ctr"/>
            <a:lstStyle/>
            <a:p>
              <a:endParaRPr lang="ko-KR" altLang="en-US" sz="900" b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ea typeface="+mn-ea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5C9090A3-5D0C-3F97-6DB0-02F5420013E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16745" y="3722300"/>
              <a:ext cx="77437" cy="797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900" b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8002D76-1D69-950D-2022-2BFB89FE2E68}"/>
              </a:ext>
            </a:extLst>
          </p:cNvPr>
          <p:cNvGrpSpPr/>
          <p:nvPr/>
        </p:nvGrpSpPr>
        <p:grpSpPr>
          <a:xfrm>
            <a:off x="8621613" y="1194998"/>
            <a:ext cx="78086" cy="77413"/>
            <a:chOff x="2173049" y="3683452"/>
            <a:chExt cx="160830" cy="165614"/>
          </a:xfrm>
        </p:grpSpPr>
        <p:sp>
          <p:nvSpPr>
            <p:cNvPr id="77" name="눈물 방울 76">
              <a:extLst>
                <a:ext uri="{FF2B5EF4-FFF2-40B4-BE49-F238E27FC236}">
                  <a16:creationId xmlns:a16="http://schemas.microsoft.com/office/drawing/2014/main" id="{1FC3BE6F-9ABA-99BA-5F7F-C1CF1244CC65}"/>
                </a:ext>
              </a:extLst>
            </p:cNvPr>
            <p:cNvSpPr/>
            <p:nvPr/>
          </p:nvSpPr>
          <p:spPr bwMode="auto">
            <a:xfrm rot="8100000">
              <a:off x="2173049" y="3683452"/>
              <a:ext cx="160830" cy="165614"/>
            </a:xfrm>
            <a:prstGeom prst="teardrop">
              <a:avLst>
                <a:gd name="adj" fmla="val 157390"/>
              </a:avLst>
            </a:prstGeom>
            <a:solidFill>
              <a:srgbClr val="DD6F15"/>
            </a:solidFill>
            <a:ln w="6350" algn="ctr">
              <a:noFill/>
              <a:miter lim="800000"/>
              <a:headEnd/>
              <a:tailEnd type="none" w="sm" len="sm"/>
            </a:ln>
            <a:effectLst>
              <a:outerShdw dist="25400" dir="16200000" algn="ctr" rotWithShape="0">
                <a:srgbClr val="EAEAEA"/>
              </a:outerShdw>
            </a:effectLst>
          </p:spPr>
          <p:txBody>
            <a:bodyPr lIns="0" tIns="0" rIns="0" bIns="0" anchor="ctr"/>
            <a:lstStyle/>
            <a:p>
              <a:endParaRPr lang="ko-KR" altLang="en-US" sz="900" b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ea typeface="+mn-ea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8605D8C-128E-D4C1-8A5C-D2B9F4294C0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16745" y="3722300"/>
              <a:ext cx="77437" cy="797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900" b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CA796D16-2618-0029-5EAC-CF453E59610E}"/>
              </a:ext>
            </a:extLst>
          </p:cNvPr>
          <p:cNvSpPr txBox="1"/>
          <p:nvPr/>
        </p:nvSpPr>
        <p:spPr>
          <a:xfrm>
            <a:off x="6117746" y="1270600"/>
            <a:ext cx="866745" cy="333586"/>
          </a:xfrm>
          <a:prstGeom prst="rect">
            <a:avLst/>
          </a:prstGeom>
          <a:noFill/>
        </p:spPr>
        <p:txBody>
          <a:bodyPr wrap="none" lIns="58500" tIns="58500" rIns="58500" bIns="58500" rtlCol="0" anchor="t" anchorCtr="0">
            <a:spAutoFit/>
          </a:bodyPr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24.8 </a:t>
            </a:r>
            <a:r>
              <a:rPr lang="ko-KR" altLang="en-US" sz="7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임원대시보드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개선 완료</a:t>
            </a:r>
            <a:endParaRPr lang="en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2E665E3-9828-C56A-3721-278305932E97}"/>
              </a:ext>
            </a:extLst>
          </p:cNvPr>
          <p:cNvGrpSpPr/>
          <p:nvPr/>
        </p:nvGrpSpPr>
        <p:grpSpPr>
          <a:xfrm>
            <a:off x="6492307" y="1211269"/>
            <a:ext cx="78086" cy="77413"/>
            <a:chOff x="2173049" y="3683452"/>
            <a:chExt cx="160830" cy="165614"/>
          </a:xfrm>
        </p:grpSpPr>
        <p:sp>
          <p:nvSpPr>
            <p:cNvPr id="85" name="눈물 방울 84">
              <a:extLst>
                <a:ext uri="{FF2B5EF4-FFF2-40B4-BE49-F238E27FC236}">
                  <a16:creationId xmlns:a16="http://schemas.microsoft.com/office/drawing/2014/main" id="{28A52C10-FE8A-DF31-4456-86773597F9F4}"/>
                </a:ext>
              </a:extLst>
            </p:cNvPr>
            <p:cNvSpPr/>
            <p:nvPr/>
          </p:nvSpPr>
          <p:spPr bwMode="auto">
            <a:xfrm rot="8100000">
              <a:off x="2173049" y="3683452"/>
              <a:ext cx="160830" cy="165614"/>
            </a:xfrm>
            <a:prstGeom prst="teardrop">
              <a:avLst>
                <a:gd name="adj" fmla="val 157390"/>
              </a:avLst>
            </a:prstGeom>
            <a:solidFill>
              <a:srgbClr val="DD6F15"/>
            </a:solidFill>
            <a:ln w="6350" algn="ctr">
              <a:noFill/>
              <a:miter lim="800000"/>
              <a:headEnd/>
              <a:tailEnd type="none" w="sm" len="sm"/>
            </a:ln>
            <a:effectLst>
              <a:outerShdw dist="25400" dir="16200000" algn="ctr" rotWithShape="0">
                <a:srgbClr val="EAEAEA"/>
              </a:outerShdw>
            </a:effectLst>
          </p:spPr>
          <p:txBody>
            <a:bodyPr lIns="0" tIns="0" rIns="0" bIns="0" anchor="ctr"/>
            <a:lstStyle/>
            <a:p>
              <a:endParaRPr lang="ko-KR" altLang="en-US" sz="900" b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ea typeface="+mn-ea"/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DB7C8322-8153-FB52-A013-B384CE03D28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16745" y="3722300"/>
              <a:ext cx="77437" cy="797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900" b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endParaRPr>
            </a:p>
          </p:txBody>
        </p:sp>
      </p:grpSp>
      <p:sp>
        <p:nvSpPr>
          <p:cNvPr id="23" name="Pentagon 12">
            <a:extLst>
              <a:ext uri="{FF2B5EF4-FFF2-40B4-BE49-F238E27FC236}">
                <a16:creationId xmlns:a16="http://schemas.microsoft.com/office/drawing/2014/main" id="{D54857DC-EA9C-93F3-B5D0-3224ACB29EE2}"/>
              </a:ext>
            </a:extLst>
          </p:cNvPr>
          <p:cNvSpPr/>
          <p:nvPr/>
        </p:nvSpPr>
        <p:spPr bwMode="ltGray">
          <a:xfrm>
            <a:off x="6459244" y="3437724"/>
            <a:ext cx="1301157" cy="356467"/>
          </a:xfrm>
          <a:prstGeom prst="homePlate">
            <a:avLst>
              <a:gd name="adj" fmla="val 34629"/>
            </a:avLst>
          </a:prstGeom>
          <a:solidFill>
            <a:srgbClr val="F2F2F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90000"/>
              </a:lnSpc>
            </a:pPr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ea typeface="Malgun Gothic" panose="020B0503020000020004" pitchFamily="34" charset="-127"/>
              </a:rPr>
              <a:t>보고서 구축</a:t>
            </a:r>
            <a:endParaRPr lang="en-US" altLang="ko-KR" sz="700" b="1">
              <a:solidFill>
                <a:schemeClr val="tx1">
                  <a:lumMod val="65000"/>
                  <a:lumOff val="35000"/>
                </a:schemeClr>
              </a:solidFill>
              <a:ea typeface="Malgun Gothic" panose="020B0503020000020004" pitchFamily="34" charset="-127"/>
            </a:endParaRPr>
          </a:p>
        </p:txBody>
      </p:sp>
      <p:sp>
        <p:nvSpPr>
          <p:cNvPr id="24" name="Pentagon 12">
            <a:extLst>
              <a:ext uri="{FF2B5EF4-FFF2-40B4-BE49-F238E27FC236}">
                <a16:creationId xmlns:a16="http://schemas.microsoft.com/office/drawing/2014/main" id="{4333DD2D-13E1-9705-9B03-E0FDC877F698}"/>
              </a:ext>
            </a:extLst>
          </p:cNvPr>
          <p:cNvSpPr/>
          <p:nvPr/>
        </p:nvSpPr>
        <p:spPr bwMode="ltGray">
          <a:xfrm>
            <a:off x="5170622" y="3335231"/>
            <a:ext cx="1429441" cy="456413"/>
          </a:xfrm>
          <a:prstGeom prst="homePlate">
            <a:avLst>
              <a:gd name="adj" fmla="val 34629"/>
            </a:avLst>
          </a:prstGeom>
          <a:solidFill>
            <a:srgbClr val="F2F2F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90000"/>
              </a:lnSpc>
            </a:pP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ea typeface="Malgun Gothic" panose="020B0503020000020004" pitchFamily="34" charset="-127"/>
              </a:rPr>
              <a:t>중요 데이터 이전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ea typeface="Malgun Gothic" panose="020B0503020000020004" pitchFamily="34" charset="-127"/>
              </a:rPr>
              <a:t>/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ea typeface="Malgun Gothic" panose="020B0503020000020004" pitchFamily="34" charset="-127"/>
              </a:rPr>
              <a:t>검증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ea typeface="Malgun Gothic" panose="020B0503020000020004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9E40D7-3F71-3DBA-72B1-F4EBDDCE5E1B}"/>
              </a:ext>
            </a:extLst>
          </p:cNvPr>
          <p:cNvSpPr/>
          <p:nvPr/>
        </p:nvSpPr>
        <p:spPr>
          <a:xfrm>
            <a:off x="2739313" y="2983946"/>
            <a:ext cx="1430704" cy="333586"/>
          </a:xfrm>
          <a:prstGeom prst="rect">
            <a:avLst/>
          </a:prstGeom>
          <a:noFill/>
        </p:spPr>
        <p:txBody>
          <a:bodyPr wrap="square" lIns="58500" tIns="58500" rIns="58500" bIns="58500" rtlCol="0" anchor="t" anchorCtr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ea typeface="맑은 고딕"/>
              </a:rPr>
              <a:t>‘23,8 </a:t>
            </a:r>
            <a:r>
              <a:rPr lang="ko-KR" altLang="en-US" sz="700" b="1" dirty="0">
                <a:solidFill>
                  <a:srgbClr val="FF0000"/>
                </a:solidFill>
                <a:ea typeface="맑은 고딕"/>
              </a:rPr>
              <a:t>최신 </a:t>
            </a:r>
            <a:r>
              <a:rPr lang="en-US" altLang="ko-KR" sz="700" b="1" dirty="0">
                <a:solidFill>
                  <a:srgbClr val="FF0000"/>
                </a:solidFill>
                <a:ea typeface="맑은 고딕"/>
              </a:rPr>
              <a:t>MSTR </a:t>
            </a:r>
            <a:r>
              <a:rPr lang="ko-KR" altLang="en-US" sz="700" b="1" dirty="0">
                <a:solidFill>
                  <a:srgbClr val="FF0000"/>
                </a:solidFill>
                <a:ea typeface="맑은 고딕"/>
              </a:rPr>
              <a:t>업그레이드</a:t>
            </a:r>
            <a:endParaRPr lang="en-US" altLang="ko-KR" sz="700" b="1" dirty="0">
              <a:solidFill>
                <a:srgbClr val="FF0000"/>
              </a:solidFill>
              <a:ea typeface="맑은 고딕"/>
            </a:endParaRPr>
          </a:p>
          <a:p>
            <a:r>
              <a:rPr lang="ko-KR" altLang="en-US" sz="700" b="1" dirty="0">
                <a:solidFill>
                  <a:srgbClr val="FF0000"/>
                </a:solidFill>
                <a:ea typeface="맑은 고딕"/>
              </a:rPr>
              <a:t>버전으로 사용 가능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C6FF34F-E658-BCAA-E5FC-87AEAF41A546}"/>
              </a:ext>
            </a:extLst>
          </p:cNvPr>
          <p:cNvSpPr/>
          <p:nvPr/>
        </p:nvSpPr>
        <p:spPr>
          <a:xfrm>
            <a:off x="6381443" y="3793723"/>
            <a:ext cx="1799693" cy="225864"/>
          </a:xfrm>
          <a:prstGeom prst="rect">
            <a:avLst/>
          </a:prstGeom>
          <a:noFill/>
        </p:spPr>
        <p:txBody>
          <a:bodyPr wrap="none" lIns="58500" tIns="58500" rIns="58500" bIns="58500" rtlCol="0" anchor="t" anchorCtr="0">
            <a:spAutoFit/>
          </a:bodyPr>
          <a:lstStyle/>
          <a:p>
            <a:pPr algn="ctr"/>
            <a:r>
              <a:rPr lang="en-US" altLang="ko-KR" sz="700" b="1">
                <a:solidFill>
                  <a:srgbClr val="FF0000"/>
                </a:solidFill>
                <a:ea typeface="맑은 고딕" panose="020B0503020000020004" pitchFamily="50" charset="-127"/>
              </a:rPr>
              <a:t>BI </a:t>
            </a:r>
            <a:r>
              <a:rPr lang="ko-KR" altLang="en-US" sz="700" b="1">
                <a:solidFill>
                  <a:srgbClr val="FF0000"/>
                </a:solidFill>
                <a:ea typeface="맑은 고딕" panose="020B0503020000020004" pitchFamily="50" charset="-127"/>
              </a:rPr>
              <a:t>라이선스 통합으로 추가도입 비용 없음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A57BE5B-D174-88ED-B77F-057CB9BF9B7A}"/>
              </a:ext>
            </a:extLst>
          </p:cNvPr>
          <p:cNvSpPr/>
          <p:nvPr/>
        </p:nvSpPr>
        <p:spPr>
          <a:xfrm>
            <a:off x="4135717" y="2395143"/>
            <a:ext cx="1183476" cy="225864"/>
          </a:xfrm>
          <a:prstGeom prst="rect">
            <a:avLst/>
          </a:prstGeom>
          <a:noFill/>
        </p:spPr>
        <p:txBody>
          <a:bodyPr wrap="square" lIns="58500" tIns="58500" rIns="58500" bIns="58500" rtlCol="0" anchor="t" anchorCtr="0">
            <a:spAutoFit/>
          </a:bodyPr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  <a:ea typeface="맑은 고딕"/>
              </a:rPr>
              <a:t>24.04 </a:t>
            </a:r>
            <a:r>
              <a:rPr lang="ko-KR" altLang="en-US" sz="700" b="1" dirty="0">
                <a:solidFill>
                  <a:srgbClr val="FF0000"/>
                </a:solidFill>
                <a:ea typeface="맑은 고딕"/>
              </a:rPr>
              <a:t>하남 </a:t>
            </a:r>
            <a:r>
              <a:rPr lang="en-US" altLang="ko-KR" sz="700" b="1" dirty="0">
                <a:solidFill>
                  <a:srgbClr val="FF0000"/>
                </a:solidFill>
                <a:ea typeface="맑은 고딕"/>
              </a:rPr>
              <a:t>IDC </a:t>
            </a:r>
            <a:r>
              <a:rPr lang="ko-KR" altLang="en-US" sz="700" b="1" dirty="0">
                <a:solidFill>
                  <a:srgbClr val="FF0000"/>
                </a:solidFill>
                <a:ea typeface="맑은 고딕"/>
              </a:rPr>
              <a:t>이전 완료</a:t>
            </a:r>
          </a:p>
        </p:txBody>
      </p:sp>
      <p:sp>
        <p:nvSpPr>
          <p:cNvPr id="60" name="제목 2">
            <a:extLst>
              <a:ext uri="{FF2B5EF4-FFF2-40B4-BE49-F238E27FC236}">
                <a16:creationId xmlns:a16="http://schemas.microsoft.com/office/drawing/2014/main" id="{C85E2EA5-0098-212A-5DA0-28EA31E4F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64" y="189680"/>
            <a:ext cx="3290966" cy="249299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4. </a:t>
            </a:r>
            <a:r>
              <a:rPr lang="ko-KR" altLang="en-US" dirty="0">
                <a:latin typeface="+mn-ea"/>
              </a:rPr>
              <a:t>정보계 재구축 중장기 로드맵</a:t>
            </a:r>
          </a:p>
        </p:txBody>
      </p:sp>
      <p:sp>
        <p:nvSpPr>
          <p:cNvPr id="55" name="Pentagon 12">
            <a:extLst>
              <a:ext uri="{FF2B5EF4-FFF2-40B4-BE49-F238E27FC236}">
                <a16:creationId xmlns:a16="http://schemas.microsoft.com/office/drawing/2014/main" id="{4558E5AA-873B-45F0-7945-1DE81CAABE53}"/>
              </a:ext>
            </a:extLst>
          </p:cNvPr>
          <p:cNvSpPr/>
          <p:nvPr/>
        </p:nvSpPr>
        <p:spPr bwMode="ltGray">
          <a:xfrm>
            <a:off x="4804507" y="4837401"/>
            <a:ext cx="1574855" cy="270794"/>
          </a:xfrm>
          <a:prstGeom prst="homePlate">
            <a:avLst>
              <a:gd name="adj" fmla="val 34629"/>
            </a:avLst>
          </a:prstGeom>
          <a:solidFill>
            <a:srgbClr val="D9D9D9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9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ea typeface="Malgun Gothic" panose="020B0503020000020004" pitchFamily="34" charset="-127"/>
              </a:rPr>
              <a:t>매장실적 개편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ea typeface="Malgun Gothic" panose="020B0503020000020004" pitchFamily="34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04249B6-66C6-DBED-162E-488B2D1AC892}"/>
              </a:ext>
            </a:extLst>
          </p:cNvPr>
          <p:cNvSpPr txBox="1"/>
          <p:nvPr/>
        </p:nvSpPr>
        <p:spPr>
          <a:xfrm>
            <a:off x="4933399" y="565719"/>
            <a:ext cx="42403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※ </a:t>
            </a:r>
            <a:r>
              <a:rPr lang="ko-KR" altLang="en-US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정보계 재구축 추진 일정은 정보계 개선 방안 수립 결과에 따라 변경될 수 있음</a:t>
            </a:r>
            <a:r>
              <a:rPr lang="en-US" altLang="ko-KR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0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D59BF4D-1FFF-DDB9-D994-6DE6BB891A6E}"/>
              </a:ext>
            </a:extLst>
          </p:cNvPr>
          <p:cNvSpPr txBox="1"/>
          <p:nvPr/>
        </p:nvSpPr>
        <p:spPr>
          <a:xfrm>
            <a:off x="5288511" y="2706643"/>
            <a:ext cx="43548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※ </a:t>
            </a:r>
            <a:r>
              <a:rPr lang="ko-KR" altLang="en-US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상기 일정은 정보계 재구축 일정은 기간계 변화 추진 일정에 따라 변동될 수 있음</a:t>
            </a:r>
            <a:r>
              <a:rPr lang="en-US" altLang="ko-KR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0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98815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8764" y="189680"/>
            <a:ext cx="3430426" cy="249299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#</a:t>
            </a:r>
            <a:r>
              <a:rPr lang="ko-KR" altLang="en-US" dirty="0">
                <a:latin typeface="+mn-ea"/>
              </a:rPr>
              <a:t>별첨</a:t>
            </a:r>
            <a:r>
              <a:rPr lang="en-US" altLang="ko-KR" dirty="0">
                <a:latin typeface="+mn-ea"/>
              </a:rPr>
              <a:t>1. PBU IDC </a:t>
            </a:r>
            <a:r>
              <a:rPr lang="ko-KR" altLang="en-US" dirty="0">
                <a:latin typeface="+mn-ea"/>
              </a:rPr>
              <a:t>이전 계획</a:t>
            </a:r>
            <a:r>
              <a:rPr lang="en-US" altLang="ko-KR" dirty="0">
                <a:latin typeface="+mn-ea"/>
              </a:rPr>
              <a:t>(1/2)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FF5DA04-D29C-93E7-4B5F-A173E630F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34" y="1671645"/>
            <a:ext cx="9237438" cy="429446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C02D2D1-088E-642C-9F0F-2CFCC3FD07EC}"/>
              </a:ext>
            </a:extLst>
          </p:cNvPr>
          <p:cNvSpPr txBox="1"/>
          <p:nvPr/>
        </p:nvSpPr>
        <p:spPr>
          <a:xfrm>
            <a:off x="385918" y="671128"/>
            <a:ext cx="92086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‘23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 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5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 부터 상세 이행 설계 진행되고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클라우드는 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6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센터 이전은 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11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 까지 진행됨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현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인천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IDC 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서비스 종료 기간 조정 협의 중임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(’24.02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 → ’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24.06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8118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8764" y="189680"/>
            <a:ext cx="3430426" cy="249299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#</a:t>
            </a:r>
            <a:r>
              <a:rPr lang="ko-KR" altLang="en-US" dirty="0">
                <a:latin typeface="+mn-ea"/>
              </a:rPr>
              <a:t>별첨</a:t>
            </a:r>
            <a:r>
              <a:rPr lang="en-US" altLang="ko-KR" dirty="0">
                <a:latin typeface="+mn-ea"/>
              </a:rPr>
              <a:t>1. PBU IDC </a:t>
            </a:r>
            <a:r>
              <a:rPr lang="ko-KR" altLang="en-US" dirty="0">
                <a:latin typeface="+mn-ea"/>
              </a:rPr>
              <a:t>이전 계획</a:t>
            </a:r>
            <a:r>
              <a:rPr lang="en-US" altLang="ko-KR" dirty="0">
                <a:latin typeface="+mn-ea"/>
              </a:rPr>
              <a:t>(2/2)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08D5B1-917C-25E7-1819-20CFD14CC4B9}"/>
              </a:ext>
            </a:extLst>
          </p:cNvPr>
          <p:cNvSpPr/>
          <p:nvPr/>
        </p:nvSpPr>
        <p:spPr bwMode="auto">
          <a:xfrm>
            <a:off x="273102" y="1682392"/>
            <a:ext cx="682395" cy="116097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ko-KR" altLang="en-US" sz="1200" b="1" kern="0" err="1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클라우드전환</a:t>
            </a:r>
            <a:endParaRPr lang="ko-KR" altLang="en-US" sz="1200" b="1" kern="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730AC4-E1BA-1D0F-68F2-6163D6883E96}"/>
              </a:ext>
            </a:extLst>
          </p:cNvPr>
          <p:cNvSpPr/>
          <p:nvPr/>
        </p:nvSpPr>
        <p:spPr bwMode="auto">
          <a:xfrm>
            <a:off x="1088828" y="1682393"/>
            <a:ext cx="3730842" cy="11609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altLang="ko-KR" sz="1200" b="1" kern="0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GS fresh Mall Front/BOS/</a:t>
            </a:r>
            <a:r>
              <a:rPr lang="ko-KR" altLang="en-US" sz="1200" b="1" kern="0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본부</a:t>
            </a:r>
            <a:r>
              <a:rPr lang="en-US" altLang="ko-KR" sz="1200" b="1" kern="0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/DB/EAI</a:t>
            </a:r>
          </a:p>
          <a:p>
            <a:pPr>
              <a:spcBef>
                <a:spcPct val="50000"/>
              </a:spcBef>
            </a:pPr>
            <a:r>
              <a:rPr lang="ko-KR" altLang="en-US" sz="1200" b="1" kern="0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우리동네</a:t>
            </a:r>
            <a:r>
              <a:rPr lang="en-US" altLang="ko-KR" sz="1200" b="1" kern="0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GS DB/EAI, </a:t>
            </a:r>
            <a:r>
              <a:rPr lang="ko-KR" altLang="en-US" sz="1200" b="1" kern="0" dirty="0" err="1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수퍼업무앱</a:t>
            </a:r>
            <a:endParaRPr lang="en-US" altLang="ko-KR" sz="1200" b="1" kern="0" dirty="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ko-KR" altLang="en-US" sz="1200" b="1" kern="0" dirty="0" err="1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해피콜</a:t>
            </a:r>
            <a:r>
              <a:rPr lang="en-US" altLang="ko-KR" sz="1200" b="1" kern="0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/BMS Front/DB, </a:t>
            </a:r>
            <a:r>
              <a:rPr lang="ko-KR" altLang="en-US" sz="1200" b="1" kern="0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모바일점포경영</a:t>
            </a:r>
            <a:endParaRPr lang="en-US" altLang="ko-KR" sz="1200" b="1" kern="0" dirty="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ko-KR" sz="1200" b="1" kern="0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SAP,</a:t>
            </a:r>
            <a:r>
              <a:rPr lang="ko-KR" altLang="en-US" sz="1200" b="1" kern="0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 </a:t>
            </a:r>
            <a:r>
              <a:rPr lang="en-US" altLang="ko-KR" sz="1200" b="1" kern="0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S-Accounting</a:t>
            </a:r>
            <a:endParaRPr lang="ko-KR" altLang="en-US" sz="1200" b="1" kern="0" dirty="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0B45F6-7548-959E-DDBA-D634DCF605DE}"/>
              </a:ext>
            </a:extLst>
          </p:cNvPr>
          <p:cNvSpPr/>
          <p:nvPr/>
        </p:nvSpPr>
        <p:spPr bwMode="auto">
          <a:xfrm>
            <a:off x="273102" y="3067691"/>
            <a:ext cx="682395" cy="290501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ko-KR" altLang="en-US" sz="1200" b="1" kern="0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데이터센터 이전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D66067-03A3-72B1-9882-ED2D93972DF9}"/>
              </a:ext>
            </a:extLst>
          </p:cNvPr>
          <p:cNvSpPr/>
          <p:nvPr/>
        </p:nvSpPr>
        <p:spPr bwMode="auto">
          <a:xfrm>
            <a:off x="2037879" y="3067691"/>
            <a:ext cx="2781789" cy="48973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ko-KR" altLang="en-US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편</a:t>
            </a:r>
            <a:r>
              <a:rPr lang="en-US" altLang="ko-KR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,</a:t>
            </a:r>
            <a:r>
              <a:rPr lang="ko-KR" altLang="en-US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수</a:t>
            </a:r>
            <a:r>
              <a:rPr lang="en-US" altLang="ko-KR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) </a:t>
            </a:r>
            <a:r>
              <a:rPr lang="ko-KR" altLang="en-US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승인시스템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1B70B7F-F17E-4FD4-C8F5-D1B907518E6E}"/>
              </a:ext>
            </a:extLst>
          </p:cNvPr>
          <p:cNvCxnSpPr>
            <a:cxnSpLocks/>
          </p:cNvCxnSpPr>
          <p:nvPr/>
        </p:nvCxnSpPr>
        <p:spPr>
          <a:xfrm>
            <a:off x="4928500" y="1682392"/>
            <a:ext cx="0" cy="434597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0B4BDC-5B8F-5FD7-C3A8-38B80129286B}"/>
              </a:ext>
            </a:extLst>
          </p:cNvPr>
          <p:cNvSpPr/>
          <p:nvPr/>
        </p:nvSpPr>
        <p:spPr bwMode="auto">
          <a:xfrm>
            <a:off x="273102" y="1269861"/>
            <a:ext cx="4506443" cy="31135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ko-KR" altLang="en-US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전환 방법</a:t>
            </a:r>
            <a:r>
              <a:rPr lang="en-US" altLang="ko-KR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/</a:t>
            </a:r>
            <a:r>
              <a:rPr lang="ko-KR" altLang="en-US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대상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7CE2F1-09DE-718E-8097-099750A712FC}"/>
              </a:ext>
            </a:extLst>
          </p:cNvPr>
          <p:cNvSpPr/>
          <p:nvPr/>
        </p:nvSpPr>
        <p:spPr bwMode="auto">
          <a:xfrm>
            <a:off x="1088827" y="3067691"/>
            <a:ext cx="815721" cy="48973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무 중단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FBCF00-4DD7-AAF2-5847-2C1162613B3D}"/>
              </a:ext>
            </a:extLst>
          </p:cNvPr>
          <p:cNvSpPr/>
          <p:nvPr/>
        </p:nvSpPr>
        <p:spPr bwMode="auto">
          <a:xfrm>
            <a:off x="1088827" y="3738933"/>
            <a:ext cx="815721" cy="94351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최소중단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6FF0E0-6257-D10F-D9DD-66F4B132434D}"/>
              </a:ext>
            </a:extLst>
          </p:cNvPr>
          <p:cNvSpPr/>
          <p:nvPr/>
        </p:nvSpPr>
        <p:spPr bwMode="auto">
          <a:xfrm>
            <a:off x="2037878" y="3709824"/>
            <a:ext cx="2781789" cy="97262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ko-KR" altLang="en-US" sz="1200" b="1" kern="0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편</a:t>
            </a:r>
            <a:r>
              <a:rPr lang="en-US" altLang="ko-KR" sz="1200" b="1" kern="0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) </a:t>
            </a:r>
            <a:r>
              <a:rPr lang="ko-KR" altLang="en-US" sz="1200" b="1" kern="0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점포경영</a:t>
            </a:r>
            <a:r>
              <a:rPr lang="en-US" altLang="ko-KR" sz="1200" b="1" kern="0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(DB), </a:t>
            </a:r>
            <a:r>
              <a:rPr lang="ko-KR" altLang="en-US" sz="1200" b="1" kern="0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가맹지원</a:t>
            </a:r>
            <a:endParaRPr lang="en-US" altLang="ko-KR" sz="1200" b="1" kern="0" dirty="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ko-KR" altLang="en-US" sz="1200" b="1" kern="0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수</a:t>
            </a:r>
            <a:r>
              <a:rPr lang="en-US" altLang="ko-KR" sz="1200" b="1" kern="0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) </a:t>
            </a:r>
            <a:r>
              <a:rPr lang="ko-KR" altLang="en-US" sz="1200" b="1" kern="0" dirty="0" err="1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수퍼통합운영</a:t>
            </a:r>
            <a:endParaRPr lang="en-US" altLang="ko-KR" sz="1200" b="1" kern="0" dirty="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ko-KR" sz="1200" b="1" kern="0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CRM, </a:t>
            </a:r>
            <a:r>
              <a:rPr lang="ko-KR" altLang="en-US" sz="1200" b="1" kern="0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쿠폰시스템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363CD4-E942-5B96-80C2-55AED8977C2E}"/>
              </a:ext>
            </a:extLst>
          </p:cNvPr>
          <p:cNvSpPr/>
          <p:nvPr/>
        </p:nvSpPr>
        <p:spPr bwMode="auto">
          <a:xfrm>
            <a:off x="1088827" y="4817867"/>
            <a:ext cx="815721" cy="114642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중단이전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93E635-9D39-DAE6-123B-B0C6A7D51131}"/>
              </a:ext>
            </a:extLst>
          </p:cNvPr>
          <p:cNvSpPr/>
          <p:nvPr/>
        </p:nvSpPr>
        <p:spPr bwMode="auto">
          <a:xfrm>
            <a:off x="2037877" y="4803313"/>
            <a:ext cx="2781789" cy="11609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altLang="ko-KR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[</a:t>
            </a:r>
            <a:r>
              <a:rPr lang="ko-KR" altLang="en-US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대내 업무 서비스</a:t>
            </a:r>
            <a:r>
              <a:rPr lang="en-US" altLang="ko-KR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ko-KR" altLang="en-US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정보계</a:t>
            </a:r>
            <a:r>
              <a:rPr lang="en-US" altLang="ko-KR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(DW+</a:t>
            </a:r>
            <a:r>
              <a:rPr lang="ko-KR" altLang="en-US" sz="1200" b="1" kern="0" err="1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정보분석포털</a:t>
            </a:r>
            <a:r>
              <a:rPr lang="en-US" altLang="ko-KR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ko-KR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MD</a:t>
            </a:r>
            <a:r>
              <a:rPr lang="ko-KR" altLang="en-US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운영</a:t>
            </a:r>
            <a:r>
              <a:rPr lang="en-US" altLang="ko-KR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/</a:t>
            </a:r>
            <a:r>
              <a:rPr lang="ko-KR" altLang="en-US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분석</a:t>
            </a:r>
            <a:endParaRPr lang="en-US" altLang="ko-KR" sz="1200" b="1" kern="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ko-KR" altLang="en-US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전자계약</a:t>
            </a:r>
            <a:r>
              <a:rPr lang="en-US" altLang="ko-KR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/</a:t>
            </a:r>
            <a:r>
              <a:rPr lang="ko-KR" altLang="en-US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전자세금계산서 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307974-3871-7017-050C-FD275F52B616}"/>
              </a:ext>
            </a:extLst>
          </p:cNvPr>
          <p:cNvSpPr txBox="1"/>
          <p:nvPr/>
        </p:nvSpPr>
        <p:spPr>
          <a:xfrm>
            <a:off x="273102" y="6044063"/>
            <a:ext cx="2836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+mn-ea"/>
                <a:ea typeface="+mn-ea"/>
              </a:rPr>
              <a:t>※ </a:t>
            </a:r>
            <a:r>
              <a:rPr lang="ko-KR" altLang="en-US" sz="1200">
                <a:latin typeface="+mn-ea"/>
                <a:ea typeface="+mn-ea"/>
              </a:rPr>
              <a:t>최소중단 </a:t>
            </a:r>
            <a:r>
              <a:rPr lang="en-US" altLang="ko-KR" sz="1200">
                <a:latin typeface="+mn-ea"/>
                <a:ea typeface="+mn-ea"/>
              </a:rPr>
              <a:t>: 6H, </a:t>
            </a:r>
            <a:r>
              <a:rPr lang="ko-KR" altLang="en-US" sz="1200">
                <a:latin typeface="+mn-ea"/>
                <a:ea typeface="+mn-ea"/>
              </a:rPr>
              <a:t>중단이전 </a:t>
            </a:r>
            <a:r>
              <a:rPr lang="en-US" altLang="ko-KR" sz="1200">
                <a:latin typeface="+mn-ea"/>
                <a:ea typeface="+mn-ea"/>
              </a:rPr>
              <a:t>: 24H~48H</a:t>
            </a:r>
            <a:endParaRPr lang="ko-KR" altLang="en-US" sz="1200">
              <a:latin typeface="+mn-ea"/>
              <a:ea typeface="+mn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6145A1-6EE1-B66E-5B03-BCDBC782B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166" y="1694233"/>
            <a:ext cx="4804795" cy="323665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8768D1-F37D-12BE-B61C-F1B90D3CADDD}"/>
              </a:ext>
            </a:extLst>
          </p:cNvPr>
          <p:cNvSpPr/>
          <p:nvPr/>
        </p:nvSpPr>
        <p:spPr bwMode="auto">
          <a:xfrm>
            <a:off x="5020291" y="1269860"/>
            <a:ext cx="4506443" cy="31135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ko-KR" altLang="en-US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클라우드 전환 로드맵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08F8CF-E011-0B1B-5CCF-DCFCC8E1083D}"/>
              </a:ext>
            </a:extLst>
          </p:cNvPr>
          <p:cNvSpPr txBox="1"/>
          <p:nvPr/>
        </p:nvSpPr>
        <p:spPr>
          <a:xfrm>
            <a:off x="394084" y="695621"/>
            <a:ext cx="92086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AWS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코리아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LG CNS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6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주간 당사 시스템의 이전 방식을 검토한 결과를 바탕으로 내부 검토하여 전환 방식을  정의하였음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57358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F55B1F-6148-7254-B10B-56B82FBBABCA}"/>
              </a:ext>
            </a:extLst>
          </p:cNvPr>
          <p:cNvSpPr/>
          <p:nvPr/>
        </p:nvSpPr>
        <p:spPr>
          <a:xfrm>
            <a:off x="4010514" y="1390295"/>
            <a:ext cx="1818817" cy="448072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1000" b="1">
              <a:latin typeface="Malgun Gothic"/>
              <a:ea typeface="Malgun Gothic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A07448-9CC0-3D2E-F265-839AEA78A48A}"/>
              </a:ext>
            </a:extLst>
          </p:cNvPr>
          <p:cNvSpPr/>
          <p:nvPr/>
        </p:nvSpPr>
        <p:spPr>
          <a:xfrm>
            <a:off x="4013627" y="1062462"/>
            <a:ext cx="1530312" cy="29653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lIns="91440" tIns="72000" rIns="91440" bIns="45720" anchor="ctr"/>
          <a:lstStyle/>
          <a:p>
            <a:pPr algn="ctr">
              <a:lnSpc>
                <a:spcPct val="90000"/>
              </a:lnSpc>
            </a:pPr>
            <a:r>
              <a:rPr lang="ko-KR" altLang="en-US" sz="1200" b="1" kern="0">
                <a:solidFill>
                  <a:schemeClr val="bg1"/>
                </a:solidFill>
                <a:latin typeface="Malgun Gothic"/>
                <a:ea typeface="Malgun Gothic"/>
              </a:rPr>
              <a:t>주요 지표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CAE8EE-61B1-BD2C-BD4D-015270062460}"/>
              </a:ext>
            </a:extLst>
          </p:cNvPr>
          <p:cNvSpPr/>
          <p:nvPr/>
        </p:nvSpPr>
        <p:spPr>
          <a:xfrm>
            <a:off x="282223" y="1062462"/>
            <a:ext cx="1557288" cy="29653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lIns="91440" tIns="72000" rIns="91440" bIns="45720" anchor="ctr"/>
          <a:lstStyle/>
          <a:p>
            <a:pPr algn="ctr">
              <a:lnSpc>
                <a:spcPct val="90000"/>
              </a:lnSpc>
            </a:pPr>
            <a:r>
              <a:rPr lang="ko-KR" altLang="en-US" sz="1200" b="1" kern="0">
                <a:solidFill>
                  <a:schemeClr val="bg1"/>
                </a:solidFill>
                <a:latin typeface="Malgun Gothic"/>
                <a:ea typeface="Malgun Gothic"/>
              </a:rPr>
              <a:t>업무 유형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9871AD-DFA7-BC30-DC85-E2C56D2F724F}"/>
              </a:ext>
            </a:extLst>
          </p:cNvPr>
          <p:cNvSpPr/>
          <p:nvPr/>
        </p:nvSpPr>
        <p:spPr>
          <a:xfrm>
            <a:off x="2098600" y="1062462"/>
            <a:ext cx="1678893" cy="29653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lIns="91440" tIns="72000" rIns="91440" bIns="45720" anchor="ctr"/>
          <a:lstStyle/>
          <a:p>
            <a:pPr algn="ctr">
              <a:lnSpc>
                <a:spcPct val="90000"/>
              </a:lnSpc>
            </a:pPr>
            <a:r>
              <a:rPr lang="ko-KR" altLang="en-US" sz="1200" b="1" kern="0">
                <a:solidFill>
                  <a:schemeClr val="bg1"/>
                </a:solidFill>
                <a:latin typeface="Malgun Gothic"/>
                <a:ea typeface="Malgun Gothic"/>
              </a:rPr>
              <a:t>분석영역</a:t>
            </a:r>
            <a:r>
              <a:rPr lang="en-US" altLang="ko-KR" sz="1200" b="1" kern="0">
                <a:solidFill>
                  <a:schemeClr val="bg1"/>
                </a:solidFill>
                <a:latin typeface="Malgun Gothic"/>
                <a:ea typeface="나눔고딕"/>
              </a:rPr>
              <a:t>(</a:t>
            </a:r>
            <a:r>
              <a:rPr lang="ko-KR" altLang="en-US" sz="1200" b="1" kern="0">
                <a:solidFill>
                  <a:schemeClr val="bg1"/>
                </a:solidFill>
                <a:latin typeface="Malgun Gothic"/>
                <a:ea typeface="Malgun Gothic"/>
              </a:rPr>
              <a:t>기초</a:t>
            </a:r>
            <a:r>
              <a:rPr lang="en-US" altLang="ko-KR" sz="1200" b="1" kern="0">
                <a:solidFill>
                  <a:schemeClr val="bg1"/>
                </a:solidFill>
                <a:latin typeface="Malgun Gothic"/>
                <a:ea typeface="나눔고딕"/>
              </a:rPr>
              <a:t>DATA)</a:t>
            </a:r>
            <a:endParaRPr lang="ko-KR" altLang="en-US" sz="1200" b="1" kern="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3FFE5C-7643-DCB6-47F4-C8448B8C794B}"/>
              </a:ext>
            </a:extLst>
          </p:cNvPr>
          <p:cNvSpPr/>
          <p:nvPr/>
        </p:nvSpPr>
        <p:spPr>
          <a:xfrm>
            <a:off x="7978974" y="1082119"/>
            <a:ext cx="1614544" cy="27687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lIns="91440" tIns="72000" rIns="91440" bIns="45720" anchor="ctr"/>
          <a:lstStyle/>
          <a:p>
            <a:pPr algn="ctr">
              <a:lnSpc>
                <a:spcPct val="90000"/>
              </a:lnSpc>
            </a:pPr>
            <a:r>
              <a:rPr lang="ko-KR" altLang="en-US" sz="1200" b="1" kern="0">
                <a:solidFill>
                  <a:schemeClr val="bg1"/>
                </a:solidFill>
                <a:latin typeface="Malgun Gothic"/>
                <a:ea typeface="Malgun Gothic"/>
              </a:rPr>
              <a:t>분석시스템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8925E5-6FA4-DEC9-D7B4-602382ED412B}"/>
              </a:ext>
            </a:extLst>
          </p:cNvPr>
          <p:cNvSpPr/>
          <p:nvPr/>
        </p:nvSpPr>
        <p:spPr>
          <a:xfrm>
            <a:off x="6047609" y="1082119"/>
            <a:ext cx="1414877" cy="27687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lIns="91440" tIns="72000" rIns="91440" bIns="45720" anchor="ctr"/>
          <a:lstStyle/>
          <a:p>
            <a:pPr algn="ctr">
              <a:lnSpc>
                <a:spcPct val="90000"/>
              </a:lnSpc>
            </a:pPr>
            <a:r>
              <a:rPr lang="ko-KR" altLang="en-US" sz="1200" b="1" kern="0">
                <a:solidFill>
                  <a:schemeClr val="bg1"/>
                </a:solidFill>
                <a:latin typeface="Malgun Gothic"/>
                <a:ea typeface="Malgun Gothic"/>
              </a:rPr>
              <a:t>집계 데이터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878E3C-04EF-1A74-9421-9ABACC824476}"/>
              </a:ext>
            </a:extLst>
          </p:cNvPr>
          <p:cNvSpPr/>
          <p:nvPr/>
        </p:nvSpPr>
        <p:spPr>
          <a:xfrm>
            <a:off x="7978975" y="1390295"/>
            <a:ext cx="1614544" cy="4480723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latin typeface="Malgun Gothic"/>
              <a:ea typeface="Malgun Gothic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7468BF-CFCB-07CC-9C14-72B3CD356D10}"/>
              </a:ext>
            </a:extLst>
          </p:cNvPr>
          <p:cNvSpPr/>
          <p:nvPr/>
        </p:nvSpPr>
        <p:spPr>
          <a:xfrm>
            <a:off x="4013627" y="1062462"/>
            <a:ext cx="1815704" cy="29653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lIns="91440" tIns="72000" rIns="91440" bIns="45720" anchor="ctr"/>
          <a:lstStyle/>
          <a:p>
            <a:pPr algn="ctr">
              <a:lnSpc>
                <a:spcPct val="90000"/>
              </a:lnSpc>
            </a:pPr>
            <a:r>
              <a:rPr lang="ko-KR" altLang="en-US" sz="1200" b="1" kern="0">
                <a:solidFill>
                  <a:schemeClr val="bg1"/>
                </a:solidFill>
                <a:latin typeface="Malgun Gothic"/>
                <a:ea typeface="Malgun Gothic"/>
              </a:rPr>
              <a:t>정보 주요 지표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2F1FCD-ACAD-1A03-789A-9A833D8C74C6}"/>
              </a:ext>
            </a:extLst>
          </p:cNvPr>
          <p:cNvSpPr/>
          <p:nvPr/>
        </p:nvSpPr>
        <p:spPr>
          <a:xfrm>
            <a:off x="368933" y="1991307"/>
            <a:ext cx="1349022" cy="1080000"/>
          </a:xfrm>
          <a:prstGeom prst="rect">
            <a:avLst/>
          </a:prstGeom>
          <a:noFill/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lIns="91440" tIns="72000" rIns="91440" bIns="45720" anchor="ctr"/>
          <a:lstStyle/>
          <a:p>
            <a:pPr algn="ctr">
              <a:lnSpc>
                <a:spcPct val="90000"/>
              </a:lnSpc>
            </a:pPr>
            <a:r>
              <a:rPr lang="en-US" altLang="ko-KR" sz="1100" b="1" kern="0">
                <a:latin typeface="Malgun Gothic"/>
                <a:ea typeface="나눔고딕"/>
              </a:rPr>
              <a:t>GSR (</a:t>
            </a:r>
            <a:r>
              <a:rPr lang="ko-KR" altLang="en-US" sz="1100" b="1" kern="0">
                <a:latin typeface="Malgun Gothic"/>
                <a:ea typeface="Malgun Gothic"/>
              </a:rPr>
              <a:t>편의점</a:t>
            </a:r>
            <a:r>
              <a:rPr lang="en-US" altLang="ko-KR" sz="1100" b="1" kern="0">
                <a:latin typeface="Malgun Gothic"/>
                <a:ea typeface="나눔고딕"/>
              </a:rPr>
              <a:t>/</a:t>
            </a:r>
            <a:r>
              <a:rPr lang="ko-KR" altLang="en-US" sz="1100" b="1" kern="0">
                <a:latin typeface="Malgun Gothic"/>
                <a:ea typeface="Malgun Gothic"/>
              </a:rPr>
              <a:t>수퍼</a:t>
            </a:r>
            <a:r>
              <a:rPr lang="en-US" altLang="ko-KR" sz="1100" b="1" kern="0">
                <a:latin typeface="Malgun Gothic"/>
                <a:ea typeface="나눔고딕"/>
              </a:rPr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6A3D45-07A1-EB4D-F1B7-584A5BA7B81A}"/>
              </a:ext>
            </a:extLst>
          </p:cNvPr>
          <p:cNvSpPr/>
          <p:nvPr/>
        </p:nvSpPr>
        <p:spPr>
          <a:xfrm>
            <a:off x="282223" y="1390295"/>
            <a:ext cx="1546578" cy="448072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latin typeface="Malgun Gothic"/>
              <a:ea typeface="Malgun Gothic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336FB5-45AB-45A1-E87F-D6BE773F34B8}"/>
              </a:ext>
            </a:extLst>
          </p:cNvPr>
          <p:cNvSpPr/>
          <p:nvPr/>
        </p:nvSpPr>
        <p:spPr>
          <a:xfrm>
            <a:off x="2098601" y="1390295"/>
            <a:ext cx="1678892" cy="448072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latin typeface="Malgun Gothic"/>
              <a:ea typeface="Malgun Gothic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77662C-11CD-8EF4-1753-6F94992618BE}"/>
              </a:ext>
            </a:extLst>
          </p:cNvPr>
          <p:cNvSpPr/>
          <p:nvPr/>
        </p:nvSpPr>
        <p:spPr>
          <a:xfrm>
            <a:off x="282223" y="1062462"/>
            <a:ext cx="1557288" cy="29653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lIns="91440" tIns="72000" rIns="91440" bIns="45720" anchor="ctr"/>
          <a:lstStyle/>
          <a:p>
            <a:pPr algn="ctr">
              <a:lnSpc>
                <a:spcPct val="90000"/>
              </a:lnSpc>
            </a:pPr>
            <a:r>
              <a:rPr lang="ko-KR" altLang="en-US" sz="1200" b="1" kern="0">
                <a:solidFill>
                  <a:schemeClr val="bg1"/>
                </a:solidFill>
                <a:latin typeface="Malgun Gothic"/>
                <a:ea typeface="Malgun Gothic"/>
              </a:rPr>
              <a:t>업무 유형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F92780-67E9-0992-6AA6-6941A33C5D58}"/>
              </a:ext>
            </a:extLst>
          </p:cNvPr>
          <p:cNvSpPr/>
          <p:nvPr/>
        </p:nvSpPr>
        <p:spPr>
          <a:xfrm>
            <a:off x="2098600" y="1062462"/>
            <a:ext cx="1678893" cy="29653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lIns="91440" tIns="72000" rIns="91440" bIns="45720" anchor="ctr"/>
          <a:lstStyle/>
          <a:p>
            <a:pPr algn="ctr">
              <a:lnSpc>
                <a:spcPct val="90000"/>
              </a:lnSpc>
            </a:pPr>
            <a:r>
              <a:rPr lang="ko-KR" altLang="en-US" sz="1200" b="1" kern="0">
                <a:solidFill>
                  <a:schemeClr val="bg1"/>
                </a:solidFill>
                <a:latin typeface="Malgun Gothic"/>
                <a:ea typeface="Malgun Gothic"/>
              </a:rPr>
              <a:t>정보 수집 영역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056C96-C1A1-9D06-1D81-806B661F51AE}"/>
              </a:ext>
            </a:extLst>
          </p:cNvPr>
          <p:cNvSpPr/>
          <p:nvPr/>
        </p:nvSpPr>
        <p:spPr>
          <a:xfrm>
            <a:off x="7978974" y="1082119"/>
            <a:ext cx="1614544" cy="27687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lIns="91440" tIns="72000" rIns="91440" bIns="45720" anchor="ctr"/>
          <a:lstStyle/>
          <a:p>
            <a:pPr algn="ctr">
              <a:lnSpc>
                <a:spcPct val="90000"/>
              </a:lnSpc>
            </a:pPr>
            <a:r>
              <a:rPr lang="ko-KR" altLang="en-US" sz="1200" b="1" kern="0">
                <a:solidFill>
                  <a:schemeClr val="bg1"/>
                </a:solidFill>
                <a:latin typeface="Malgun Gothic"/>
                <a:ea typeface="Malgun Gothic"/>
              </a:rPr>
              <a:t>사용자화면</a:t>
            </a:r>
          </a:p>
        </p:txBody>
      </p:sp>
      <p:cxnSp>
        <p:nvCxnSpPr>
          <p:cNvPr id="18" name="꺾인 연결선[E] 80">
            <a:extLst>
              <a:ext uri="{FF2B5EF4-FFF2-40B4-BE49-F238E27FC236}">
                <a16:creationId xmlns:a16="http://schemas.microsoft.com/office/drawing/2014/main" id="{0F410FDD-6883-E853-3360-4884F5D27C8C}"/>
              </a:ext>
            </a:extLst>
          </p:cNvPr>
          <p:cNvCxnSpPr>
            <a:cxnSpLocks/>
          </p:cNvCxnSpPr>
          <p:nvPr/>
        </p:nvCxnSpPr>
        <p:spPr>
          <a:xfrm>
            <a:off x="3693390" y="2000375"/>
            <a:ext cx="441591" cy="1374"/>
          </a:xfrm>
          <a:prstGeom prst="bentConnector3">
            <a:avLst>
              <a:gd name="adj1" fmla="val 50000"/>
            </a:avLst>
          </a:prstGeom>
          <a:ln w="3810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DE408F-11F1-AD72-5D45-0AB4E11BF607}"/>
              </a:ext>
            </a:extLst>
          </p:cNvPr>
          <p:cNvSpPr/>
          <p:nvPr/>
        </p:nvSpPr>
        <p:spPr>
          <a:xfrm>
            <a:off x="6033760" y="1390295"/>
            <a:ext cx="1587840" cy="448072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latin typeface="Malgun Gothic"/>
              <a:ea typeface="Malgun Gothic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C85F6FE-5EA5-36BF-5EEC-B8BF27A04316}"/>
              </a:ext>
            </a:extLst>
          </p:cNvPr>
          <p:cNvSpPr/>
          <p:nvPr/>
        </p:nvSpPr>
        <p:spPr>
          <a:xfrm>
            <a:off x="6033760" y="1082119"/>
            <a:ext cx="1614545" cy="27687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lIns="91440" tIns="72000" rIns="91440" bIns="45720" anchor="ctr"/>
          <a:lstStyle/>
          <a:p>
            <a:pPr algn="ctr">
              <a:lnSpc>
                <a:spcPct val="90000"/>
              </a:lnSpc>
            </a:pPr>
            <a:r>
              <a:rPr lang="ko-KR" altLang="en-US" sz="1200" b="1" kern="0">
                <a:solidFill>
                  <a:schemeClr val="bg1"/>
                </a:solidFill>
                <a:latin typeface="Malgun Gothic"/>
                <a:ea typeface="Malgun Gothic"/>
              </a:rPr>
              <a:t>정보 활용 데이터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FD0A06-EEE3-AEB9-0B3A-65AB90500F94}"/>
              </a:ext>
            </a:extLst>
          </p:cNvPr>
          <p:cNvSpPr/>
          <p:nvPr/>
        </p:nvSpPr>
        <p:spPr>
          <a:xfrm>
            <a:off x="6114354" y="1558898"/>
            <a:ext cx="1403346" cy="892562"/>
          </a:xfrm>
          <a:prstGeom prst="rect">
            <a:avLst/>
          </a:prstGeom>
          <a:noFill/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lIns="91440" tIns="72000" rIns="91440" bIns="45720" anchor="ctr"/>
          <a:lstStyle/>
          <a:p>
            <a:pPr algn="ctr">
              <a:lnSpc>
                <a:spcPct val="90000"/>
              </a:lnSpc>
            </a:pPr>
            <a:endParaRPr lang="en-US" altLang="ko-KR" sz="1000" b="1" kern="0">
              <a:latin typeface="Malgun Gothic"/>
              <a:ea typeface="나눔고딕" panose="020D0604000000000000" pitchFamily="50" charset="-127"/>
            </a:endParaRPr>
          </a:p>
          <a:p>
            <a:r>
              <a:rPr kumimoji="1" lang="ko-KR" altLang="en-US" sz="1000">
                <a:latin typeface="Malgun Gothic"/>
                <a:ea typeface="Malgun Gothic"/>
              </a:rPr>
              <a:t>상품분류</a:t>
            </a:r>
            <a:r>
              <a:rPr kumimoji="1" lang="en-US" altLang="ko-KR" sz="1000">
                <a:latin typeface="Malgun Gothic"/>
                <a:ea typeface="나눔고딕"/>
              </a:rPr>
              <a:t>/</a:t>
            </a:r>
            <a:r>
              <a:rPr kumimoji="1" lang="ko-KR" altLang="en-US" sz="1000" err="1">
                <a:latin typeface="Malgun Gothic"/>
                <a:ea typeface="Malgun Gothic"/>
              </a:rPr>
              <a:t>조직별</a:t>
            </a:r>
            <a:r>
              <a:rPr kumimoji="1" lang="ko-KR" altLang="en-US" sz="1000">
                <a:latin typeface="Malgun Gothic"/>
                <a:ea typeface="Malgun Gothic"/>
              </a:rPr>
              <a:t> 실적</a:t>
            </a:r>
            <a:endParaRPr lang="en-US" altLang="ko-KR" sz="1000">
              <a:latin typeface="Malgun Gothic"/>
              <a:ea typeface="Malgun Gothic"/>
            </a:endParaRPr>
          </a:p>
          <a:p>
            <a:r>
              <a:rPr kumimoji="1" lang="ko-KR" altLang="en-US" sz="1000">
                <a:latin typeface="Malgun Gothic"/>
                <a:ea typeface="Malgun Gothic"/>
              </a:rPr>
              <a:t>시간</a:t>
            </a:r>
            <a:r>
              <a:rPr kumimoji="1" lang="en-US" altLang="ko-KR" sz="1000">
                <a:latin typeface="Malgun Gothic"/>
                <a:ea typeface="나눔고딕"/>
              </a:rPr>
              <a:t>/</a:t>
            </a:r>
            <a:r>
              <a:rPr kumimoji="1" lang="ko-KR" altLang="en-US" sz="1000">
                <a:latin typeface="Malgun Gothic"/>
                <a:ea typeface="Malgun Gothic"/>
              </a:rPr>
              <a:t>일</a:t>
            </a:r>
            <a:r>
              <a:rPr kumimoji="1" lang="en-US" altLang="ko-KR" sz="1000">
                <a:latin typeface="Malgun Gothic"/>
                <a:ea typeface="나눔고딕"/>
              </a:rPr>
              <a:t>/</a:t>
            </a:r>
            <a:r>
              <a:rPr kumimoji="1" lang="ko-KR" altLang="en-US" sz="1000">
                <a:latin typeface="Malgun Gothic"/>
                <a:ea typeface="Malgun Gothic"/>
              </a:rPr>
              <a:t>월별 실적</a:t>
            </a:r>
            <a:endParaRPr lang="en-US" altLang="ko-KR" sz="1000">
              <a:latin typeface="Malgun Gothic"/>
              <a:ea typeface="Malgun Gothic"/>
            </a:endParaRPr>
          </a:p>
          <a:p>
            <a:r>
              <a:rPr kumimoji="1" lang="ko-KR" altLang="en-US" sz="1000">
                <a:latin typeface="Malgun Gothic"/>
                <a:ea typeface="Malgun Gothic"/>
              </a:rPr>
              <a:t>점포</a:t>
            </a:r>
            <a:r>
              <a:rPr kumimoji="1" lang="en-US" altLang="ko-KR" sz="1000">
                <a:latin typeface="Malgun Gothic"/>
                <a:ea typeface="나눔고딕"/>
              </a:rPr>
              <a:t>/</a:t>
            </a:r>
            <a:r>
              <a:rPr kumimoji="1" lang="ko-KR" altLang="en-US" sz="1000" err="1">
                <a:latin typeface="Malgun Gothic"/>
                <a:ea typeface="Malgun Gothic"/>
              </a:rPr>
              <a:t>행사별</a:t>
            </a:r>
            <a:r>
              <a:rPr kumimoji="1" lang="ko-KR" altLang="en-US" sz="1000">
                <a:latin typeface="Malgun Gothic"/>
                <a:ea typeface="Malgun Gothic"/>
              </a:rPr>
              <a:t> 실적</a:t>
            </a:r>
            <a:endParaRPr lang="en-US" altLang="ko-KR" sz="1000">
              <a:latin typeface="Malgun Gothic"/>
              <a:ea typeface="Malgun Gothic"/>
            </a:endParaRPr>
          </a:p>
        </p:txBody>
      </p:sp>
      <p:cxnSp>
        <p:nvCxnSpPr>
          <p:cNvPr id="22" name="꺾인 연결선[E] 33">
            <a:extLst>
              <a:ext uri="{FF2B5EF4-FFF2-40B4-BE49-F238E27FC236}">
                <a16:creationId xmlns:a16="http://schemas.microsoft.com/office/drawing/2014/main" id="{C84E35EA-A636-519A-57AB-CE69F13539CA}"/>
              </a:ext>
            </a:extLst>
          </p:cNvPr>
          <p:cNvCxnSpPr>
            <a:cxnSpLocks/>
          </p:cNvCxnSpPr>
          <p:nvPr/>
        </p:nvCxnSpPr>
        <p:spPr>
          <a:xfrm flipV="1">
            <a:off x="1717955" y="2000375"/>
            <a:ext cx="463020" cy="453876"/>
          </a:xfrm>
          <a:prstGeom prst="bentConnector3">
            <a:avLst>
              <a:gd name="adj1" fmla="val 50000"/>
            </a:avLst>
          </a:prstGeom>
          <a:ln w="3810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[E] 80">
            <a:extLst>
              <a:ext uri="{FF2B5EF4-FFF2-40B4-BE49-F238E27FC236}">
                <a16:creationId xmlns:a16="http://schemas.microsoft.com/office/drawing/2014/main" id="{6DFF21AC-8F00-65E9-6CEB-AE3AEB243A1A}"/>
              </a:ext>
            </a:extLst>
          </p:cNvPr>
          <p:cNvCxnSpPr>
            <a:cxnSpLocks/>
          </p:cNvCxnSpPr>
          <p:nvPr/>
        </p:nvCxnSpPr>
        <p:spPr>
          <a:xfrm flipV="1">
            <a:off x="5721789" y="2001749"/>
            <a:ext cx="392565" cy="73626"/>
          </a:xfrm>
          <a:prstGeom prst="bentConnector3">
            <a:avLst>
              <a:gd name="adj1" fmla="val 50000"/>
            </a:avLst>
          </a:prstGeom>
          <a:ln w="3810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DE4B4B-BD64-EDED-122B-BEC2A532BF25}"/>
              </a:ext>
            </a:extLst>
          </p:cNvPr>
          <p:cNvSpPr/>
          <p:nvPr/>
        </p:nvSpPr>
        <p:spPr>
          <a:xfrm>
            <a:off x="6126150" y="4753923"/>
            <a:ext cx="1403346" cy="892562"/>
          </a:xfrm>
          <a:prstGeom prst="rect">
            <a:avLst/>
          </a:prstGeom>
          <a:noFill/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lIns="91440" tIns="72000" rIns="91440" bIns="45720" anchor="ctr"/>
          <a:lstStyle/>
          <a:p>
            <a:r>
              <a:rPr kumimoji="1" lang="ko-KR" altLang="en-US" sz="1000">
                <a:latin typeface="Malgun Gothic"/>
                <a:ea typeface="Malgun Gothic"/>
              </a:rPr>
              <a:t>기간별 실적</a:t>
            </a:r>
            <a:endParaRPr lang="en-US" altLang="ko-KR" sz="1000">
              <a:latin typeface="Malgun Gothic"/>
              <a:ea typeface="Malgun Gothic"/>
            </a:endParaRPr>
          </a:p>
          <a:p>
            <a:r>
              <a:rPr kumimoji="1" lang="ko-KR" altLang="en-US" sz="1000">
                <a:latin typeface="Malgun Gothic"/>
                <a:ea typeface="Malgun Gothic"/>
              </a:rPr>
              <a:t>상품분류체계 실적</a:t>
            </a:r>
            <a:endParaRPr lang="en-US" altLang="ko-KR" sz="1000">
              <a:latin typeface="Malgun Gothic"/>
              <a:ea typeface="Malgun Gothic"/>
            </a:endParaRPr>
          </a:p>
          <a:p>
            <a:r>
              <a:rPr kumimoji="1" lang="ko-KR" altLang="en-US" sz="1000">
                <a:latin typeface="Malgun Gothic"/>
                <a:ea typeface="Malgun Gothic"/>
              </a:rPr>
              <a:t>협력사별 실적</a:t>
            </a:r>
            <a:endParaRPr lang="ko-KR" altLang="en-US" sz="1000">
              <a:latin typeface="Malgun Gothic"/>
              <a:ea typeface="Malgun Gothic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256375-ACD2-49D5-5566-09899672DBC2}"/>
              </a:ext>
            </a:extLst>
          </p:cNvPr>
          <p:cNvSpPr/>
          <p:nvPr/>
        </p:nvSpPr>
        <p:spPr>
          <a:xfrm>
            <a:off x="6107727" y="3688916"/>
            <a:ext cx="1403346" cy="892561"/>
          </a:xfrm>
          <a:prstGeom prst="rect">
            <a:avLst/>
          </a:prstGeom>
          <a:noFill/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lIns="91440" tIns="72000" rIns="91440" bIns="45720" anchor="ctr"/>
          <a:lstStyle/>
          <a:p>
            <a:r>
              <a:rPr kumimoji="1" lang="ko-KR" altLang="en-US" sz="1000">
                <a:latin typeface="Malgun Gothic"/>
                <a:ea typeface="Malgun Gothic"/>
              </a:rPr>
              <a:t>고객유형별 실적</a:t>
            </a:r>
            <a:endParaRPr lang="en-US" altLang="ko-KR" sz="1000">
              <a:latin typeface="Malgun Gothic"/>
              <a:ea typeface="Malgun Gothic"/>
            </a:endParaRPr>
          </a:p>
          <a:p>
            <a:r>
              <a:rPr kumimoji="1" lang="ko-KR" altLang="en-US" sz="1000">
                <a:latin typeface="Malgun Gothic"/>
                <a:ea typeface="Malgun Gothic"/>
              </a:rPr>
              <a:t>점포유형별 실적</a:t>
            </a:r>
            <a:endParaRPr lang="en-US" altLang="ko-KR" sz="1000">
              <a:latin typeface="Malgun Gothic"/>
              <a:ea typeface="Malgun Gothic"/>
            </a:endParaRPr>
          </a:p>
          <a:p>
            <a:r>
              <a:rPr kumimoji="1" lang="ko-KR" altLang="en-US" sz="1000">
                <a:latin typeface="Malgun Gothic"/>
                <a:ea typeface="Malgun Gothic"/>
              </a:rPr>
              <a:t>사업부상품별 실적</a:t>
            </a:r>
            <a:endParaRPr lang="en-US" altLang="ko-KR" sz="1000">
              <a:latin typeface="Malgun Gothic"/>
              <a:ea typeface="Malgun Gothic"/>
            </a:endParaRPr>
          </a:p>
          <a:p>
            <a:r>
              <a:rPr kumimoji="1" lang="ko-KR" altLang="en-US" sz="1000" err="1">
                <a:latin typeface="Malgun Gothic"/>
                <a:ea typeface="Malgun Gothic"/>
              </a:rPr>
              <a:t>분석용상품별</a:t>
            </a:r>
            <a:r>
              <a:rPr kumimoji="1" lang="ko-KR" altLang="en-US" sz="1000">
                <a:latin typeface="Malgun Gothic"/>
                <a:ea typeface="Malgun Gothic"/>
              </a:rPr>
              <a:t> 실적</a:t>
            </a:r>
            <a:endParaRPr lang="ko-KR" altLang="en-US" sz="1000">
              <a:latin typeface="Malgun Gothic"/>
              <a:ea typeface="Malgun Gothic"/>
            </a:endParaRPr>
          </a:p>
        </p:txBody>
      </p:sp>
      <p:cxnSp>
        <p:nvCxnSpPr>
          <p:cNvPr id="26" name="꺾인 연결선[E] 80">
            <a:extLst>
              <a:ext uri="{FF2B5EF4-FFF2-40B4-BE49-F238E27FC236}">
                <a16:creationId xmlns:a16="http://schemas.microsoft.com/office/drawing/2014/main" id="{265C75EB-22CB-D69C-FBA1-828603D831C4}"/>
              </a:ext>
            </a:extLst>
          </p:cNvPr>
          <p:cNvCxnSpPr>
            <a:cxnSpLocks/>
          </p:cNvCxnSpPr>
          <p:nvPr/>
        </p:nvCxnSpPr>
        <p:spPr>
          <a:xfrm flipV="1">
            <a:off x="5721789" y="4133765"/>
            <a:ext cx="385938" cy="75624"/>
          </a:xfrm>
          <a:prstGeom prst="bentConnector3">
            <a:avLst>
              <a:gd name="adj1" fmla="val 50000"/>
            </a:avLst>
          </a:prstGeom>
          <a:ln w="3810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[E] 80">
            <a:extLst>
              <a:ext uri="{FF2B5EF4-FFF2-40B4-BE49-F238E27FC236}">
                <a16:creationId xmlns:a16="http://schemas.microsoft.com/office/drawing/2014/main" id="{BE1B6235-AC37-993B-6CDE-37ADD2663B97}"/>
              </a:ext>
            </a:extLst>
          </p:cNvPr>
          <p:cNvCxnSpPr>
            <a:cxnSpLocks/>
          </p:cNvCxnSpPr>
          <p:nvPr/>
        </p:nvCxnSpPr>
        <p:spPr>
          <a:xfrm>
            <a:off x="3693390" y="3066759"/>
            <a:ext cx="441590" cy="555"/>
          </a:xfrm>
          <a:prstGeom prst="bentConnector3">
            <a:avLst>
              <a:gd name="adj1" fmla="val 50000"/>
            </a:avLst>
          </a:prstGeom>
          <a:ln w="3810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[E] 80">
            <a:extLst>
              <a:ext uri="{FF2B5EF4-FFF2-40B4-BE49-F238E27FC236}">
                <a16:creationId xmlns:a16="http://schemas.microsoft.com/office/drawing/2014/main" id="{71BDBDF6-8F37-635C-9C4E-A2D05D1B20D8}"/>
              </a:ext>
            </a:extLst>
          </p:cNvPr>
          <p:cNvCxnSpPr>
            <a:cxnSpLocks/>
          </p:cNvCxnSpPr>
          <p:nvPr/>
        </p:nvCxnSpPr>
        <p:spPr>
          <a:xfrm flipV="1">
            <a:off x="5684120" y="3086785"/>
            <a:ext cx="423607" cy="3540"/>
          </a:xfrm>
          <a:prstGeom prst="bentConnector3">
            <a:avLst>
              <a:gd name="adj1" fmla="val 50000"/>
            </a:avLst>
          </a:prstGeom>
          <a:ln w="3810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B729006-B6E6-6678-F1AD-4457D08B6102}"/>
              </a:ext>
            </a:extLst>
          </p:cNvPr>
          <p:cNvSpPr/>
          <p:nvPr/>
        </p:nvSpPr>
        <p:spPr>
          <a:xfrm>
            <a:off x="6107727" y="2605801"/>
            <a:ext cx="1403346" cy="892562"/>
          </a:xfrm>
          <a:prstGeom prst="rect">
            <a:avLst/>
          </a:prstGeom>
          <a:noFill/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lIns="91440" tIns="72000" rIns="91440" bIns="45720" anchor="ctr"/>
          <a:lstStyle/>
          <a:p>
            <a:r>
              <a:rPr kumimoji="1" lang="ko-KR" altLang="en-US" sz="1000">
                <a:latin typeface="Malgun Gothic"/>
                <a:ea typeface="Malgun Gothic"/>
              </a:rPr>
              <a:t>상품분류</a:t>
            </a:r>
            <a:r>
              <a:rPr kumimoji="1" lang="en-US" altLang="ko-KR" sz="1000">
                <a:latin typeface="Malgun Gothic"/>
                <a:ea typeface="나눔고딕"/>
              </a:rPr>
              <a:t>(</a:t>
            </a:r>
            <a:r>
              <a:rPr kumimoji="1" lang="ko-KR" altLang="en-US" sz="1000">
                <a:latin typeface="Malgun Gothic"/>
                <a:ea typeface="Malgun Gothic"/>
              </a:rPr>
              <a:t>중</a:t>
            </a:r>
            <a:r>
              <a:rPr kumimoji="1" lang="en-US" altLang="ko-KR" sz="1000">
                <a:latin typeface="Malgun Gothic"/>
                <a:ea typeface="나눔고딕"/>
              </a:rPr>
              <a:t>,</a:t>
            </a:r>
            <a:r>
              <a:rPr kumimoji="1" lang="ko-KR" altLang="en-US" sz="1000">
                <a:latin typeface="Malgun Gothic"/>
                <a:ea typeface="Malgun Gothic"/>
              </a:rPr>
              <a:t>소</a:t>
            </a:r>
            <a:r>
              <a:rPr kumimoji="1" lang="en-US" altLang="ko-KR" sz="1000">
                <a:latin typeface="Malgun Gothic"/>
                <a:ea typeface="나눔고딕"/>
              </a:rPr>
              <a:t>,</a:t>
            </a:r>
            <a:r>
              <a:rPr kumimoji="1" lang="ko-KR" altLang="en-US" sz="1000">
                <a:latin typeface="Malgun Gothic"/>
                <a:ea typeface="Malgun Gothic"/>
              </a:rPr>
              <a:t>세</a:t>
            </a:r>
            <a:r>
              <a:rPr kumimoji="1" lang="en-US" altLang="ko-KR" sz="1000">
                <a:latin typeface="Malgun Gothic"/>
                <a:ea typeface="나눔고딕"/>
              </a:rPr>
              <a:t>,</a:t>
            </a:r>
            <a:r>
              <a:rPr kumimoji="1" lang="ko-KR" altLang="en-US" sz="1000">
                <a:latin typeface="Malgun Gothic"/>
                <a:ea typeface="Malgun Gothic"/>
              </a:rPr>
              <a:t>단품</a:t>
            </a:r>
            <a:r>
              <a:rPr kumimoji="1" lang="en-US" altLang="ko-KR" sz="1000">
                <a:latin typeface="Malgun Gothic"/>
                <a:ea typeface="나눔고딕"/>
              </a:rPr>
              <a:t>)</a:t>
            </a:r>
            <a:endParaRPr lang="en-US" altLang="ko-KR" sz="1000">
              <a:latin typeface="Malgun Gothic"/>
              <a:ea typeface="나눔고딕"/>
            </a:endParaRPr>
          </a:p>
          <a:p>
            <a:r>
              <a:rPr kumimoji="1" lang="ko-KR" altLang="en-US" sz="1000">
                <a:latin typeface="Malgun Gothic"/>
                <a:ea typeface="Malgun Gothic"/>
              </a:rPr>
              <a:t>일</a:t>
            </a:r>
            <a:r>
              <a:rPr kumimoji="1" lang="en-US" altLang="ko-KR" sz="1000">
                <a:latin typeface="Malgun Gothic"/>
                <a:ea typeface="나눔고딕"/>
              </a:rPr>
              <a:t>/</a:t>
            </a:r>
            <a:r>
              <a:rPr kumimoji="1" lang="ko-KR" altLang="en-US" sz="1000">
                <a:latin typeface="Malgun Gothic"/>
                <a:ea typeface="Malgun Gothic"/>
              </a:rPr>
              <a:t>월별 실적</a:t>
            </a:r>
            <a:endParaRPr lang="en-US" altLang="ko-KR" sz="1000">
              <a:latin typeface="Malgun Gothic"/>
              <a:ea typeface="Malgun Gothic"/>
            </a:endParaRPr>
          </a:p>
          <a:p>
            <a:r>
              <a:rPr kumimoji="1" lang="ko-KR" altLang="en-US" sz="1000" err="1">
                <a:latin typeface="Malgun Gothic"/>
                <a:ea typeface="Malgun Gothic"/>
              </a:rPr>
              <a:t>조직별</a:t>
            </a:r>
            <a:r>
              <a:rPr kumimoji="1" lang="en-US" altLang="ko-KR" sz="1000">
                <a:latin typeface="Malgun Gothic"/>
                <a:ea typeface="나눔고딕"/>
              </a:rPr>
              <a:t>(</a:t>
            </a:r>
            <a:r>
              <a:rPr kumimoji="1" lang="ko-KR" altLang="en-US" sz="1000">
                <a:latin typeface="Malgun Gothic"/>
                <a:ea typeface="Malgun Gothic"/>
              </a:rPr>
              <a:t>부문</a:t>
            </a:r>
            <a:r>
              <a:rPr kumimoji="1" lang="en-US" altLang="ko-KR" sz="1000">
                <a:latin typeface="Malgun Gothic"/>
                <a:ea typeface="나눔고딕"/>
              </a:rPr>
              <a:t>,</a:t>
            </a:r>
            <a:r>
              <a:rPr kumimoji="1" lang="ko-KR" altLang="en-US" sz="1000">
                <a:latin typeface="Malgun Gothic"/>
                <a:ea typeface="Malgun Gothic"/>
              </a:rPr>
              <a:t>지역</a:t>
            </a:r>
            <a:r>
              <a:rPr kumimoji="1" lang="en-US" altLang="ko-KR" sz="1000">
                <a:latin typeface="Malgun Gothic"/>
                <a:ea typeface="나눔고딕"/>
              </a:rPr>
              <a:t>,</a:t>
            </a:r>
            <a:r>
              <a:rPr kumimoji="1" lang="ko-KR" altLang="en-US" sz="1000">
                <a:latin typeface="Malgun Gothic"/>
                <a:ea typeface="Malgun Gothic"/>
              </a:rPr>
              <a:t>팀</a:t>
            </a:r>
            <a:endParaRPr lang="en-US" altLang="ko-KR" sz="1000">
              <a:latin typeface="Malgun Gothic"/>
              <a:ea typeface="Malgun Gothic"/>
            </a:endParaRPr>
          </a:p>
          <a:p>
            <a:r>
              <a:rPr kumimoji="1" lang="en-US" altLang="ko-KR" sz="1000">
                <a:latin typeface="Malgun Gothic"/>
                <a:ea typeface="나눔고딕"/>
              </a:rPr>
              <a:t>OFC,</a:t>
            </a:r>
            <a:r>
              <a:rPr kumimoji="1" lang="ko-KR" altLang="en-US" sz="1000">
                <a:latin typeface="Malgun Gothic"/>
                <a:ea typeface="Malgun Gothic"/>
              </a:rPr>
              <a:t>점포</a:t>
            </a:r>
            <a:r>
              <a:rPr kumimoji="1" lang="en-US" altLang="ko-KR" sz="1000">
                <a:latin typeface="Malgun Gothic"/>
                <a:ea typeface="나눔고딕"/>
              </a:rPr>
              <a:t>) </a:t>
            </a:r>
            <a:r>
              <a:rPr kumimoji="1" lang="ko-KR" altLang="en-US" sz="1000">
                <a:latin typeface="Malgun Gothic"/>
                <a:ea typeface="Malgun Gothic"/>
              </a:rPr>
              <a:t>실적</a:t>
            </a:r>
            <a:endParaRPr lang="en-US" altLang="ko-KR" sz="1000">
              <a:latin typeface="Malgun Gothic"/>
              <a:ea typeface="Malgun Gothic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D3329D7-A777-B4E2-9C98-9427071E4674}"/>
              </a:ext>
            </a:extLst>
          </p:cNvPr>
          <p:cNvSpPr/>
          <p:nvPr/>
        </p:nvSpPr>
        <p:spPr>
          <a:xfrm>
            <a:off x="8058989" y="2617870"/>
            <a:ext cx="1454447" cy="892561"/>
          </a:xfrm>
          <a:prstGeom prst="rect">
            <a:avLst/>
          </a:prstGeom>
          <a:noFill/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lIns="91440" tIns="72000" rIns="91440" bIns="45720" anchor="ctr"/>
          <a:lstStyle/>
          <a:p>
            <a:pPr algn="ctr"/>
            <a:r>
              <a:rPr kumimoji="1" lang="ko-KR" altLang="en-US" sz="1100" b="1">
                <a:latin typeface="Malgun Gothic"/>
                <a:ea typeface="Malgun Gothic"/>
              </a:rPr>
              <a:t>편의점종합정보시스템</a:t>
            </a:r>
            <a:endParaRPr lang="en-US" altLang="ko-KR" sz="1100" b="1">
              <a:latin typeface="Malgun Gothic"/>
              <a:ea typeface="Malgun Gothic"/>
            </a:endParaRPr>
          </a:p>
          <a:p>
            <a:pPr algn="ctr"/>
            <a:r>
              <a:rPr kumimoji="1" lang="ko-KR" altLang="en-US" sz="1100" b="1">
                <a:latin typeface="Malgun Gothic"/>
                <a:ea typeface="Malgun Gothic"/>
              </a:rPr>
              <a:t>편의점</a:t>
            </a:r>
            <a:r>
              <a:rPr kumimoji="1" lang="en-US" altLang="ko-KR" sz="1100" b="1">
                <a:latin typeface="Malgun Gothic"/>
                <a:ea typeface="나눔고딕"/>
              </a:rPr>
              <a:t>OFC </a:t>
            </a:r>
            <a:r>
              <a:rPr kumimoji="1" lang="ko-KR" altLang="en-US" sz="1100" b="1">
                <a:latin typeface="Malgun Gothic"/>
                <a:ea typeface="Malgun Gothic"/>
              </a:rPr>
              <a:t>대시보드</a:t>
            </a:r>
            <a:endParaRPr lang="en-US" altLang="ko-KR" sz="1100" b="1">
              <a:latin typeface="Malgun Gothic"/>
              <a:ea typeface="Malgun Gothic"/>
            </a:endParaRPr>
          </a:p>
          <a:p>
            <a:pPr algn="ctr"/>
            <a:r>
              <a:rPr kumimoji="1" lang="en-US" altLang="ko-KR" sz="1100" b="1">
                <a:latin typeface="Malgun Gothic"/>
                <a:ea typeface="나눔고딕"/>
              </a:rPr>
              <a:t>OLAP(MSTR)</a:t>
            </a:r>
            <a:endParaRPr lang="en-US" altLang="ko-KR" sz="1100" b="1">
              <a:latin typeface="Malgun Gothic"/>
              <a:ea typeface="나눔고딕"/>
            </a:endParaRPr>
          </a:p>
          <a:p>
            <a:pPr algn="ctr"/>
            <a:r>
              <a:rPr kumimoji="1" lang="ko-KR" altLang="en-US" sz="1100" b="1" err="1">
                <a:latin typeface="Malgun Gothic"/>
                <a:ea typeface="Malgun Gothic"/>
              </a:rPr>
              <a:t>임원대시보드</a:t>
            </a:r>
            <a:endParaRPr lang="en-US" altLang="ko-KR" sz="1100" b="1">
              <a:latin typeface="Malgun Gothic"/>
              <a:ea typeface="Malgun Gothic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F10D93C-A4C7-6BC5-3C2A-9A036C719298}"/>
              </a:ext>
            </a:extLst>
          </p:cNvPr>
          <p:cNvSpPr/>
          <p:nvPr/>
        </p:nvSpPr>
        <p:spPr>
          <a:xfrm>
            <a:off x="8056241" y="1558898"/>
            <a:ext cx="1454447" cy="892561"/>
          </a:xfrm>
          <a:prstGeom prst="rect">
            <a:avLst/>
          </a:prstGeom>
          <a:noFill/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lIns="91440" tIns="72000" rIns="91440" bIns="45720" anchor="ctr"/>
          <a:lstStyle/>
          <a:p>
            <a:pPr algn="ctr"/>
            <a:r>
              <a:rPr kumimoji="1" lang="ko-KR" altLang="en-US" sz="1100" b="1" err="1">
                <a:latin typeface="Malgun Gothic"/>
                <a:ea typeface="Malgun Gothic"/>
              </a:rPr>
              <a:t>수퍼단품</a:t>
            </a:r>
            <a:r>
              <a:rPr kumimoji="1" lang="en-US" altLang="ko-KR" sz="1100" b="1">
                <a:latin typeface="Malgun Gothic"/>
                <a:ea typeface="나눔고딕"/>
              </a:rPr>
              <a:t>/</a:t>
            </a:r>
            <a:r>
              <a:rPr kumimoji="1" lang="ko-KR" altLang="en-US" sz="1100" b="1">
                <a:latin typeface="Malgun Gothic"/>
                <a:ea typeface="Malgun Gothic"/>
              </a:rPr>
              <a:t>행사시스템</a:t>
            </a:r>
            <a:endParaRPr lang="en-US" altLang="ko-KR" sz="1100" b="1">
              <a:latin typeface="Malgun Gothic"/>
              <a:ea typeface="Malgun Gothic"/>
            </a:endParaRPr>
          </a:p>
          <a:p>
            <a:pPr algn="ctr"/>
            <a:r>
              <a:rPr kumimoji="1" lang="ko-KR" altLang="en-US" sz="1100" b="1">
                <a:latin typeface="Malgun Gothic"/>
                <a:ea typeface="Malgun Gothic"/>
              </a:rPr>
              <a:t>수퍼 </a:t>
            </a:r>
            <a:r>
              <a:rPr kumimoji="1" lang="en-US" altLang="ko-KR" sz="1100" b="1">
                <a:latin typeface="Malgun Gothic"/>
                <a:ea typeface="나눔고딕"/>
              </a:rPr>
              <a:t>POWER BI</a:t>
            </a:r>
            <a:endParaRPr lang="en-US" altLang="ko-KR" sz="1100" b="1">
              <a:latin typeface="Malgun Gothic"/>
              <a:ea typeface="나눔고딕"/>
            </a:endParaRPr>
          </a:p>
          <a:p>
            <a:pPr algn="ctr"/>
            <a:r>
              <a:rPr kumimoji="1" lang="en-US" altLang="ko-KR" sz="1100" b="1">
                <a:latin typeface="Malgun Gothic"/>
                <a:ea typeface="나눔고딕"/>
              </a:rPr>
              <a:t>OLAP(MSTR)</a:t>
            </a:r>
            <a:endParaRPr lang="en-US" altLang="ko-KR" sz="1100" b="1">
              <a:latin typeface="Malgun Gothic"/>
              <a:ea typeface="나눔고딕"/>
            </a:endParaRPr>
          </a:p>
          <a:p>
            <a:pPr algn="ctr"/>
            <a:r>
              <a:rPr kumimoji="1" lang="ko-KR" altLang="en-US" sz="1100" b="1" err="1">
                <a:latin typeface="Malgun Gothic"/>
                <a:ea typeface="Malgun Gothic"/>
              </a:rPr>
              <a:t>임원대시보드</a:t>
            </a:r>
            <a:endParaRPr lang="en-US" altLang="ko-KR" sz="1100" b="1" kern="0">
              <a:latin typeface="Malgun Gothic"/>
              <a:ea typeface="Malgun Gothic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E14826D-3D2D-6AC0-619C-D33A7F1DC984}"/>
              </a:ext>
            </a:extLst>
          </p:cNvPr>
          <p:cNvSpPr/>
          <p:nvPr/>
        </p:nvSpPr>
        <p:spPr>
          <a:xfrm>
            <a:off x="2180975" y="1554094"/>
            <a:ext cx="1512415" cy="892561"/>
          </a:xfrm>
          <a:prstGeom prst="rect">
            <a:avLst/>
          </a:prstGeom>
          <a:noFill/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lIns="91440" tIns="72000" rIns="91440" bIns="45720" anchor="ctr"/>
          <a:lstStyle/>
          <a:p>
            <a:pPr algn="ctr">
              <a:lnSpc>
                <a:spcPct val="90000"/>
              </a:lnSpc>
            </a:pPr>
            <a:r>
              <a:rPr lang="ko-KR" altLang="en-US" sz="1100" b="1" u="sng" kern="0">
                <a:latin typeface="Malgun Gothic"/>
                <a:ea typeface="Malgun Gothic"/>
              </a:rPr>
              <a:t>수퍼</a:t>
            </a:r>
            <a:r>
              <a:rPr lang="en-US" altLang="ko-KR" sz="1100" b="1" u="sng" kern="0">
                <a:latin typeface="Malgun Gothic"/>
                <a:ea typeface="나눔고딕"/>
              </a:rPr>
              <a:t>(GS</a:t>
            </a:r>
            <a:r>
              <a:rPr lang="ko-KR" altLang="en-US" sz="1100" b="1" u="sng" kern="0" err="1">
                <a:latin typeface="Malgun Gothic"/>
                <a:ea typeface="Malgun Gothic"/>
              </a:rPr>
              <a:t>더프레시</a:t>
            </a:r>
            <a:r>
              <a:rPr lang="en-US" altLang="ko-KR" sz="1100" b="1" u="sng" kern="0">
                <a:latin typeface="Malgun Gothic"/>
                <a:ea typeface="나눔고딕"/>
              </a:rPr>
              <a:t>)</a:t>
            </a:r>
            <a:endParaRPr lang="en-US" altLang="ko-KR" sz="1100" b="1" u="sng" kern="0">
              <a:solidFill>
                <a:schemeClr val="tx1"/>
              </a:solidFill>
              <a:latin typeface="Malgun Gothic"/>
              <a:ea typeface="나눔고딕"/>
            </a:endParaRPr>
          </a:p>
          <a:p>
            <a:pPr lvl="0"/>
            <a:r>
              <a:rPr kumimoji="1" lang="en-US" altLang="ko-KR" sz="1000">
                <a:latin typeface="Malgun Gothic"/>
                <a:ea typeface="나눔고딕"/>
              </a:rPr>
              <a:t>- </a:t>
            </a:r>
            <a:r>
              <a:rPr kumimoji="1" lang="ko-KR" altLang="en-US" sz="1000">
                <a:latin typeface="Malgun Gothic"/>
                <a:ea typeface="Malgun Gothic"/>
              </a:rPr>
              <a:t>수불</a:t>
            </a:r>
            <a:r>
              <a:rPr kumimoji="1" lang="en-US" altLang="ko-KR" sz="1000">
                <a:latin typeface="Malgun Gothic"/>
                <a:ea typeface="나눔고딕"/>
              </a:rPr>
              <a:t>:</a:t>
            </a:r>
            <a:r>
              <a:rPr kumimoji="1" lang="ko-KR" altLang="en-US" sz="1000">
                <a:latin typeface="Malgun Gothic"/>
                <a:ea typeface="Malgun Gothic"/>
              </a:rPr>
              <a:t>매출</a:t>
            </a:r>
            <a:r>
              <a:rPr kumimoji="1" lang="en-US" altLang="ko-KR" sz="1000">
                <a:latin typeface="Malgun Gothic"/>
                <a:ea typeface="나눔고딕"/>
              </a:rPr>
              <a:t>,</a:t>
            </a:r>
            <a:r>
              <a:rPr kumimoji="1" lang="ko-KR" altLang="en-US" sz="1000">
                <a:latin typeface="Malgun Gothic"/>
                <a:ea typeface="Malgun Gothic"/>
              </a:rPr>
              <a:t>매입</a:t>
            </a:r>
            <a:r>
              <a:rPr kumimoji="1" lang="en-US" altLang="ko-KR" sz="1000">
                <a:latin typeface="Malgun Gothic"/>
                <a:ea typeface="나눔고딕"/>
              </a:rPr>
              <a:t>,</a:t>
            </a:r>
            <a:r>
              <a:rPr kumimoji="1" lang="ko-KR" altLang="en-US" sz="1000">
                <a:latin typeface="Malgun Gothic"/>
                <a:ea typeface="Malgun Gothic"/>
              </a:rPr>
              <a:t>재고</a:t>
            </a:r>
            <a:endParaRPr lang="en-US" altLang="ko-KR" sz="1000">
              <a:latin typeface="Malgun Gothic"/>
              <a:ea typeface="Malgun Gothic"/>
            </a:endParaRPr>
          </a:p>
          <a:p>
            <a:pPr lvl="0"/>
            <a:r>
              <a:rPr kumimoji="1" lang="en-US" altLang="ko-KR" sz="1000">
                <a:latin typeface="Malgun Gothic"/>
                <a:ea typeface="나눔고딕"/>
              </a:rPr>
              <a:t>- </a:t>
            </a:r>
            <a:r>
              <a:rPr kumimoji="1" lang="ko-KR" altLang="en-US" sz="1000">
                <a:latin typeface="Malgun Gothic"/>
                <a:ea typeface="Malgun Gothic"/>
              </a:rPr>
              <a:t>영수증</a:t>
            </a:r>
            <a:r>
              <a:rPr kumimoji="1" lang="en-US" altLang="ko-KR" sz="1000">
                <a:latin typeface="Malgun Gothic"/>
                <a:ea typeface="나눔고딕"/>
              </a:rPr>
              <a:t>:</a:t>
            </a:r>
            <a:r>
              <a:rPr kumimoji="1" lang="ko-KR" altLang="en-US" sz="1000">
                <a:latin typeface="Malgun Gothic"/>
                <a:ea typeface="Malgun Gothic"/>
              </a:rPr>
              <a:t>매출</a:t>
            </a:r>
            <a:r>
              <a:rPr kumimoji="1" lang="en-US" altLang="ko-KR" sz="1000">
                <a:latin typeface="Malgun Gothic"/>
                <a:ea typeface="나눔고딕"/>
              </a:rPr>
              <a:t>,</a:t>
            </a:r>
            <a:r>
              <a:rPr kumimoji="1" lang="ko-KR" altLang="en-US" sz="1000">
                <a:latin typeface="Malgun Gothic"/>
                <a:ea typeface="Malgun Gothic"/>
              </a:rPr>
              <a:t>상품</a:t>
            </a:r>
            <a:r>
              <a:rPr kumimoji="1" lang="en-US" altLang="ko-KR" sz="1000">
                <a:latin typeface="Malgun Gothic"/>
                <a:ea typeface="나눔고딕"/>
              </a:rPr>
              <a:t>,</a:t>
            </a:r>
            <a:r>
              <a:rPr kumimoji="1" lang="ko-KR" altLang="en-US" sz="1000">
                <a:latin typeface="Malgun Gothic"/>
                <a:ea typeface="Malgun Gothic"/>
              </a:rPr>
              <a:t>결제</a:t>
            </a:r>
            <a:endParaRPr lang="en-US" altLang="ko-KR" sz="1000">
              <a:latin typeface="Malgun Gothic"/>
              <a:ea typeface="Malgun Gothic"/>
            </a:endParaRPr>
          </a:p>
          <a:p>
            <a:r>
              <a:rPr kumimoji="1" lang="en-US" altLang="ko-KR" sz="1000">
                <a:latin typeface="Malgun Gothic"/>
                <a:ea typeface="나눔고딕"/>
              </a:rPr>
              <a:t>- </a:t>
            </a:r>
            <a:r>
              <a:rPr kumimoji="1" lang="ko-KR" altLang="en-US" sz="1000">
                <a:latin typeface="Malgun Gothic"/>
                <a:ea typeface="Malgun Gothic"/>
              </a:rPr>
              <a:t>마스터</a:t>
            </a:r>
            <a:r>
              <a:rPr kumimoji="1" lang="en-US" altLang="ko-KR" sz="1000">
                <a:latin typeface="Malgun Gothic"/>
                <a:ea typeface="나눔고딕"/>
              </a:rPr>
              <a:t>:</a:t>
            </a:r>
            <a:r>
              <a:rPr kumimoji="1" lang="ko-KR" altLang="en-US" sz="1000">
                <a:latin typeface="Malgun Gothic"/>
                <a:ea typeface="Malgun Gothic"/>
              </a:rPr>
              <a:t>고객</a:t>
            </a:r>
            <a:r>
              <a:rPr kumimoji="1" lang="en-US" altLang="ko-KR" sz="1000">
                <a:latin typeface="Malgun Gothic"/>
                <a:ea typeface="나눔고딕"/>
              </a:rPr>
              <a:t>,</a:t>
            </a:r>
            <a:r>
              <a:rPr kumimoji="1" lang="ko-KR" altLang="en-US" sz="1000">
                <a:latin typeface="Malgun Gothic"/>
                <a:ea typeface="Malgun Gothic"/>
              </a:rPr>
              <a:t>상품</a:t>
            </a:r>
            <a:r>
              <a:rPr kumimoji="1" lang="en-US" altLang="ko-KR" sz="1000">
                <a:latin typeface="Malgun Gothic"/>
                <a:ea typeface="나눔고딕"/>
              </a:rPr>
              <a:t>,</a:t>
            </a:r>
            <a:r>
              <a:rPr kumimoji="1" lang="ko-KR" altLang="en-US" sz="1000">
                <a:latin typeface="Malgun Gothic"/>
                <a:ea typeface="Malgun Gothic"/>
              </a:rPr>
              <a:t>점포</a:t>
            </a:r>
            <a:r>
              <a:rPr kumimoji="1" lang="en-US" altLang="ko-KR" sz="1000">
                <a:latin typeface="Malgun Gothic"/>
                <a:ea typeface="나눔고딕"/>
              </a:rPr>
              <a:t>     </a:t>
            </a:r>
            <a:endParaRPr lang="ko-KR" altLang="en-US" sz="1000">
              <a:latin typeface="Malgun Gothic"/>
              <a:ea typeface="Malgun Gothic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79E774E-4EA0-9766-2F72-2A64D082089F}"/>
              </a:ext>
            </a:extLst>
          </p:cNvPr>
          <p:cNvSpPr/>
          <p:nvPr/>
        </p:nvSpPr>
        <p:spPr>
          <a:xfrm>
            <a:off x="2194992" y="4753380"/>
            <a:ext cx="1512415" cy="892561"/>
          </a:xfrm>
          <a:prstGeom prst="rect">
            <a:avLst/>
          </a:prstGeom>
          <a:noFill/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lIns="91440" tIns="72000" rIns="91440" bIns="45720" anchor="ctr"/>
          <a:lstStyle/>
          <a:p>
            <a:pPr algn="ctr">
              <a:lnSpc>
                <a:spcPct val="90000"/>
              </a:lnSpc>
            </a:pPr>
            <a:r>
              <a:rPr kumimoji="1" lang="ko-KR" altLang="en-US" sz="1100" b="1" u="sng">
                <a:latin typeface="Malgun Gothic"/>
                <a:ea typeface="Malgun Gothic"/>
              </a:rPr>
              <a:t>통합</a:t>
            </a:r>
            <a:r>
              <a:rPr kumimoji="1" lang="en-US" altLang="ko-KR" sz="1100" b="1" u="sng">
                <a:latin typeface="Malgun Gothic"/>
                <a:ea typeface="나눔고딕"/>
              </a:rPr>
              <a:t>MD</a:t>
            </a:r>
            <a:endParaRPr lang="en-US" altLang="ko-KR" sz="1100" b="1" u="sng" kern="0">
              <a:latin typeface="Malgun Gothic"/>
              <a:ea typeface="나눔고딕"/>
            </a:endParaRPr>
          </a:p>
          <a:p>
            <a:pPr lvl="0"/>
            <a:r>
              <a:rPr kumimoji="1" lang="en-US" altLang="ko-KR" sz="1000">
                <a:latin typeface="Malgun Gothic"/>
                <a:ea typeface="나눔고딕"/>
              </a:rPr>
              <a:t>- </a:t>
            </a:r>
            <a:r>
              <a:rPr kumimoji="1" lang="ko-KR" altLang="en-US" sz="1000">
                <a:latin typeface="Malgun Gothic"/>
                <a:ea typeface="Malgun Gothic"/>
              </a:rPr>
              <a:t>수퍼</a:t>
            </a:r>
            <a:r>
              <a:rPr kumimoji="1" lang="en-US" altLang="ko-KR" sz="1000">
                <a:latin typeface="Malgun Gothic"/>
                <a:ea typeface="나눔고딕"/>
              </a:rPr>
              <a:t>/</a:t>
            </a:r>
            <a:r>
              <a:rPr kumimoji="1" lang="ko-KR" altLang="en-US" sz="1000">
                <a:latin typeface="Malgun Gothic"/>
                <a:ea typeface="Malgun Gothic"/>
              </a:rPr>
              <a:t>편의점 수불</a:t>
            </a:r>
            <a:endParaRPr lang="en-US" altLang="ko-KR" sz="1000">
              <a:latin typeface="Malgun Gothic"/>
              <a:ea typeface="Malgun Gothic"/>
            </a:endParaRPr>
          </a:p>
          <a:p>
            <a:pPr lvl="0"/>
            <a:r>
              <a:rPr kumimoji="1" lang="en-US" altLang="ko-KR" sz="1000">
                <a:latin typeface="Malgun Gothic"/>
                <a:ea typeface="나눔고딕"/>
              </a:rPr>
              <a:t>- </a:t>
            </a:r>
            <a:r>
              <a:rPr kumimoji="1" lang="ko-KR" altLang="en-US" sz="1000">
                <a:latin typeface="Malgun Gothic"/>
                <a:ea typeface="Malgun Gothic"/>
              </a:rPr>
              <a:t>상품</a:t>
            </a:r>
            <a:r>
              <a:rPr kumimoji="1" lang="en-US" altLang="ko-KR" sz="1000">
                <a:latin typeface="Malgun Gothic"/>
                <a:ea typeface="나눔고딕"/>
              </a:rPr>
              <a:t>,</a:t>
            </a:r>
            <a:r>
              <a:rPr kumimoji="1" lang="ko-KR" altLang="en-US" sz="1000">
                <a:latin typeface="Malgun Gothic"/>
                <a:ea typeface="Malgun Gothic"/>
              </a:rPr>
              <a:t>조직</a:t>
            </a:r>
            <a:r>
              <a:rPr kumimoji="1" lang="en-US" altLang="ko-KR" sz="1000">
                <a:latin typeface="Malgun Gothic"/>
                <a:ea typeface="나눔고딕"/>
              </a:rPr>
              <a:t>,</a:t>
            </a:r>
            <a:r>
              <a:rPr kumimoji="1" lang="ko-KR" altLang="en-US" sz="1000">
                <a:latin typeface="Malgun Gothic"/>
                <a:ea typeface="Malgun Gothic"/>
              </a:rPr>
              <a:t>협력사마스터</a:t>
            </a:r>
            <a:endParaRPr lang="en-US" altLang="ko-KR" sz="1000">
              <a:latin typeface="Malgun Gothic"/>
              <a:ea typeface="Malgun Gothic"/>
            </a:endParaRPr>
          </a:p>
          <a:p>
            <a:r>
              <a:rPr kumimoji="1" lang="en-US" altLang="ko-KR" sz="1000">
                <a:latin typeface="Malgun Gothic"/>
                <a:ea typeface="나눔고딕"/>
              </a:rPr>
              <a:t>- MD</a:t>
            </a:r>
            <a:r>
              <a:rPr kumimoji="1" lang="ko-KR" altLang="en-US" sz="1000">
                <a:latin typeface="Malgun Gothic"/>
                <a:ea typeface="Malgun Gothic"/>
              </a:rPr>
              <a:t>계약</a:t>
            </a:r>
            <a:r>
              <a:rPr kumimoji="1" lang="en-US" altLang="ko-KR" sz="1000">
                <a:latin typeface="Malgun Gothic"/>
                <a:ea typeface="나눔고딕"/>
              </a:rPr>
              <a:t>,</a:t>
            </a:r>
            <a:r>
              <a:rPr kumimoji="1" lang="ko-KR" altLang="en-US" sz="1000">
                <a:latin typeface="Malgun Gothic"/>
                <a:ea typeface="Malgun Gothic"/>
              </a:rPr>
              <a:t>외부</a:t>
            </a:r>
            <a:r>
              <a:rPr kumimoji="1" lang="en-US" altLang="ko-KR" sz="1000">
                <a:latin typeface="Malgun Gothic"/>
                <a:ea typeface="나눔고딕"/>
              </a:rPr>
              <a:t>DATA </a:t>
            </a:r>
            <a:endParaRPr lang="ko-KR" altLang="en-US" sz="1000">
              <a:latin typeface="Malgun Gothic"/>
              <a:ea typeface="Malgun Gothic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7C58D9E-2C87-B764-02AF-0833075AB492}"/>
              </a:ext>
            </a:extLst>
          </p:cNvPr>
          <p:cNvSpPr/>
          <p:nvPr/>
        </p:nvSpPr>
        <p:spPr>
          <a:xfrm>
            <a:off x="2180975" y="2620478"/>
            <a:ext cx="1512415" cy="892561"/>
          </a:xfrm>
          <a:prstGeom prst="rect">
            <a:avLst/>
          </a:prstGeom>
          <a:noFill/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lIns="91440" tIns="72000" rIns="91440" bIns="45720" anchor="ctr"/>
          <a:lstStyle/>
          <a:p>
            <a:pPr algn="ctr">
              <a:lnSpc>
                <a:spcPct val="90000"/>
              </a:lnSpc>
            </a:pPr>
            <a:r>
              <a:rPr lang="ko-KR" altLang="en-US" sz="1100" b="1" u="sng" kern="0">
                <a:latin typeface="Malgun Gothic"/>
                <a:ea typeface="Malgun Gothic"/>
              </a:rPr>
              <a:t>편의점</a:t>
            </a:r>
            <a:endParaRPr lang="en-US" altLang="ko-KR" sz="1100" b="1" u="sng" kern="0">
              <a:latin typeface="Malgun Gothic"/>
              <a:ea typeface="Malgun Gothic"/>
            </a:endParaRPr>
          </a:p>
          <a:p>
            <a:pPr lvl="0"/>
            <a:r>
              <a:rPr kumimoji="1" lang="en-US" altLang="ko-KR" sz="1000">
                <a:latin typeface="Malgun Gothic"/>
                <a:ea typeface="나눔고딕"/>
              </a:rPr>
              <a:t>- </a:t>
            </a:r>
            <a:r>
              <a:rPr kumimoji="1" lang="ko-KR" altLang="en-US" sz="1000">
                <a:latin typeface="Malgun Gothic"/>
                <a:ea typeface="Malgun Gothic"/>
              </a:rPr>
              <a:t>수불</a:t>
            </a:r>
            <a:r>
              <a:rPr kumimoji="1" lang="en-US" altLang="ko-KR" sz="1000">
                <a:latin typeface="Malgun Gothic"/>
                <a:ea typeface="나눔고딕"/>
              </a:rPr>
              <a:t>:</a:t>
            </a:r>
            <a:r>
              <a:rPr kumimoji="1" lang="ko-KR" altLang="en-US" sz="1000">
                <a:latin typeface="Malgun Gothic"/>
                <a:ea typeface="Malgun Gothic"/>
              </a:rPr>
              <a:t>매출</a:t>
            </a:r>
            <a:r>
              <a:rPr kumimoji="1" lang="en-US" altLang="ko-KR" sz="1000">
                <a:latin typeface="Malgun Gothic"/>
                <a:ea typeface="나눔고딕"/>
              </a:rPr>
              <a:t>,</a:t>
            </a:r>
            <a:r>
              <a:rPr kumimoji="1" lang="ko-KR" altLang="en-US" sz="1000">
                <a:latin typeface="Malgun Gothic"/>
                <a:ea typeface="Malgun Gothic"/>
              </a:rPr>
              <a:t>매입</a:t>
            </a:r>
            <a:r>
              <a:rPr kumimoji="1" lang="en-US" altLang="ko-KR" sz="1000">
                <a:latin typeface="Malgun Gothic"/>
                <a:ea typeface="나눔고딕"/>
              </a:rPr>
              <a:t>,</a:t>
            </a:r>
            <a:r>
              <a:rPr kumimoji="1" lang="ko-KR" altLang="en-US" sz="1000">
                <a:latin typeface="Malgun Gothic"/>
                <a:ea typeface="Malgun Gothic"/>
              </a:rPr>
              <a:t>재고</a:t>
            </a:r>
            <a:endParaRPr lang="en-US" altLang="ko-KR" sz="1000">
              <a:latin typeface="Malgun Gothic"/>
              <a:ea typeface="Malgun Gothic"/>
            </a:endParaRPr>
          </a:p>
          <a:p>
            <a:pPr lvl="0"/>
            <a:r>
              <a:rPr kumimoji="1" lang="en-US" altLang="ko-KR" sz="1000">
                <a:latin typeface="Malgun Gothic"/>
                <a:ea typeface="나눔고딕"/>
              </a:rPr>
              <a:t>- </a:t>
            </a:r>
            <a:r>
              <a:rPr kumimoji="1" lang="ko-KR" altLang="en-US" sz="1000">
                <a:latin typeface="Malgun Gothic"/>
                <a:ea typeface="Malgun Gothic"/>
              </a:rPr>
              <a:t>영수증</a:t>
            </a:r>
            <a:r>
              <a:rPr kumimoji="1" lang="en-US" altLang="ko-KR" sz="1000">
                <a:latin typeface="Malgun Gothic"/>
                <a:ea typeface="나눔고딕"/>
              </a:rPr>
              <a:t>:</a:t>
            </a:r>
            <a:r>
              <a:rPr kumimoji="1" lang="ko-KR" altLang="en-US" sz="1000">
                <a:latin typeface="Malgun Gothic"/>
                <a:ea typeface="Malgun Gothic"/>
              </a:rPr>
              <a:t>매출</a:t>
            </a:r>
            <a:r>
              <a:rPr kumimoji="1" lang="en-US" altLang="ko-KR" sz="1000">
                <a:latin typeface="Malgun Gothic"/>
                <a:ea typeface="나눔고딕"/>
              </a:rPr>
              <a:t>,</a:t>
            </a:r>
            <a:r>
              <a:rPr kumimoji="1" lang="ko-KR" altLang="en-US" sz="1000">
                <a:latin typeface="Malgun Gothic"/>
                <a:ea typeface="Malgun Gothic"/>
              </a:rPr>
              <a:t>상품</a:t>
            </a:r>
            <a:r>
              <a:rPr kumimoji="1" lang="en-US" altLang="ko-KR" sz="1000">
                <a:latin typeface="Malgun Gothic"/>
                <a:ea typeface="나눔고딕"/>
              </a:rPr>
              <a:t>,</a:t>
            </a:r>
            <a:r>
              <a:rPr kumimoji="1" lang="ko-KR" altLang="en-US" sz="1000">
                <a:latin typeface="Malgun Gothic"/>
                <a:ea typeface="Malgun Gothic"/>
              </a:rPr>
              <a:t>결제</a:t>
            </a:r>
            <a:endParaRPr lang="en-US" altLang="ko-KR" sz="1000">
              <a:latin typeface="Malgun Gothic"/>
              <a:ea typeface="Malgun Gothic"/>
            </a:endParaRPr>
          </a:p>
          <a:p>
            <a:pPr lvl="0"/>
            <a:r>
              <a:rPr kumimoji="1" lang="en-US" altLang="ko-KR" sz="1000">
                <a:latin typeface="Malgun Gothic"/>
                <a:ea typeface="나눔고딕"/>
              </a:rPr>
              <a:t>- </a:t>
            </a:r>
            <a:r>
              <a:rPr kumimoji="1" lang="ko-KR" altLang="en-US" sz="1000">
                <a:latin typeface="Malgun Gothic"/>
                <a:ea typeface="Malgun Gothic"/>
              </a:rPr>
              <a:t>마스터</a:t>
            </a:r>
            <a:r>
              <a:rPr kumimoji="1" lang="en-US" altLang="ko-KR" sz="1000">
                <a:latin typeface="Malgun Gothic"/>
                <a:ea typeface="나눔고딕"/>
              </a:rPr>
              <a:t>:</a:t>
            </a:r>
            <a:r>
              <a:rPr kumimoji="1" lang="ko-KR" altLang="en-US" sz="1000">
                <a:latin typeface="Malgun Gothic"/>
                <a:ea typeface="Malgun Gothic"/>
              </a:rPr>
              <a:t>상품</a:t>
            </a:r>
            <a:r>
              <a:rPr kumimoji="1" lang="en-US" altLang="ko-KR" sz="1000">
                <a:latin typeface="Malgun Gothic"/>
                <a:ea typeface="나눔고딕"/>
              </a:rPr>
              <a:t>,</a:t>
            </a:r>
            <a:r>
              <a:rPr kumimoji="1" lang="ko-KR" altLang="en-US" sz="1000">
                <a:latin typeface="Malgun Gothic"/>
                <a:ea typeface="Malgun Gothic"/>
              </a:rPr>
              <a:t>조직</a:t>
            </a:r>
            <a:r>
              <a:rPr kumimoji="1" lang="en-US" altLang="ko-KR" sz="1000">
                <a:latin typeface="Malgun Gothic"/>
                <a:ea typeface="나눔고딕"/>
              </a:rPr>
              <a:t>,</a:t>
            </a:r>
            <a:r>
              <a:rPr kumimoji="1" lang="ko-KR" altLang="en-US" sz="1000">
                <a:latin typeface="Malgun Gothic"/>
                <a:ea typeface="Malgun Gothic"/>
              </a:rPr>
              <a:t>점포</a:t>
            </a:r>
            <a:endParaRPr lang="ko-KR" altLang="en-US" sz="1000">
              <a:latin typeface="Malgun Gothic"/>
              <a:ea typeface="Malgun Gothic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825B8BE-8F4A-E680-B558-E8B2CB42315E}"/>
              </a:ext>
            </a:extLst>
          </p:cNvPr>
          <p:cNvSpPr/>
          <p:nvPr/>
        </p:nvSpPr>
        <p:spPr>
          <a:xfrm>
            <a:off x="4134981" y="1502036"/>
            <a:ext cx="1586808" cy="999425"/>
          </a:xfrm>
          <a:prstGeom prst="rect">
            <a:avLst/>
          </a:prstGeom>
          <a:noFill/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lIns="91440" tIns="72000" rIns="91440" bIns="45720" anchor="ctr"/>
          <a:lstStyle/>
          <a:p>
            <a:pPr lvl="0"/>
            <a:r>
              <a:rPr kumimoji="1" lang="ko-KR" altLang="en-US" sz="1000">
                <a:latin typeface="Malgun Gothic"/>
                <a:ea typeface="Malgun Gothic"/>
              </a:rPr>
              <a:t>매출</a:t>
            </a:r>
            <a:r>
              <a:rPr kumimoji="1" lang="en-US" altLang="ko-KR" sz="1000">
                <a:latin typeface="Malgun Gothic"/>
                <a:ea typeface="나눔고딕"/>
              </a:rPr>
              <a:t>,</a:t>
            </a:r>
            <a:r>
              <a:rPr kumimoji="1" lang="ko-KR" altLang="en-US" sz="1000">
                <a:latin typeface="Malgun Gothic"/>
                <a:ea typeface="Malgun Gothic"/>
              </a:rPr>
              <a:t>매입</a:t>
            </a:r>
            <a:r>
              <a:rPr kumimoji="1" lang="en-US" altLang="ko-KR" sz="1000">
                <a:latin typeface="Malgun Gothic"/>
                <a:ea typeface="나눔고딕"/>
              </a:rPr>
              <a:t>,</a:t>
            </a:r>
            <a:r>
              <a:rPr kumimoji="1" lang="ko-KR" altLang="en-US" sz="1000">
                <a:latin typeface="Malgun Gothic"/>
                <a:ea typeface="Malgun Gothic"/>
              </a:rPr>
              <a:t>매출이익</a:t>
            </a:r>
            <a:endParaRPr lang="en-US" altLang="ko-KR" sz="1000">
              <a:latin typeface="Malgun Gothic"/>
              <a:ea typeface="Malgun Gothic"/>
            </a:endParaRPr>
          </a:p>
          <a:p>
            <a:pPr lvl="0"/>
            <a:r>
              <a:rPr kumimoji="1" lang="ko-KR" altLang="en-US" sz="1000" err="1">
                <a:latin typeface="Malgun Gothic"/>
                <a:ea typeface="Malgun Gothic"/>
              </a:rPr>
              <a:t>매익율</a:t>
            </a:r>
            <a:r>
              <a:rPr kumimoji="1" lang="en-US" altLang="ko-KR" sz="1000">
                <a:latin typeface="Malgun Gothic"/>
                <a:ea typeface="나눔고딕"/>
              </a:rPr>
              <a:t>,</a:t>
            </a:r>
            <a:r>
              <a:rPr kumimoji="1" lang="ko-KR" altLang="en-US" sz="1000">
                <a:latin typeface="Malgun Gothic"/>
                <a:ea typeface="Malgun Gothic"/>
              </a:rPr>
              <a:t>달성율</a:t>
            </a:r>
            <a:r>
              <a:rPr kumimoji="1" lang="en-US" altLang="ko-KR" sz="1000">
                <a:latin typeface="Malgun Gothic"/>
                <a:ea typeface="나눔고딕"/>
              </a:rPr>
              <a:t>,</a:t>
            </a:r>
            <a:r>
              <a:rPr kumimoji="1" lang="ko-KR" altLang="en-US" sz="1000" err="1">
                <a:latin typeface="Malgun Gothic"/>
                <a:ea typeface="Malgun Gothic"/>
              </a:rPr>
              <a:t>내점율</a:t>
            </a:r>
            <a:endParaRPr lang="en-US" altLang="ko-KR" sz="1000">
              <a:latin typeface="Malgun Gothic"/>
              <a:ea typeface="Malgun Gothic"/>
            </a:endParaRPr>
          </a:p>
          <a:p>
            <a:pPr lvl="0"/>
            <a:r>
              <a:rPr kumimoji="1" lang="ko-KR" altLang="en-US" sz="1000">
                <a:latin typeface="Malgun Gothic"/>
                <a:ea typeface="Malgun Gothic"/>
              </a:rPr>
              <a:t>재고</a:t>
            </a:r>
            <a:r>
              <a:rPr kumimoji="1" lang="en-US" altLang="ko-KR" sz="1000">
                <a:latin typeface="Malgun Gothic"/>
                <a:ea typeface="나눔고딕"/>
              </a:rPr>
              <a:t>/</a:t>
            </a:r>
            <a:r>
              <a:rPr kumimoji="1" lang="ko-KR" altLang="en-US" sz="1000">
                <a:latin typeface="Malgun Gothic"/>
                <a:ea typeface="Malgun Gothic"/>
              </a:rPr>
              <a:t>로스</a:t>
            </a:r>
            <a:r>
              <a:rPr kumimoji="1" lang="en-US" altLang="ko-KR" sz="1000">
                <a:latin typeface="Malgun Gothic"/>
                <a:ea typeface="나눔고딕"/>
              </a:rPr>
              <a:t>,</a:t>
            </a:r>
            <a:r>
              <a:rPr kumimoji="1" lang="ko-KR" altLang="en-US" sz="1000">
                <a:latin typeface="Malgun Gothic"/>
                <a:ea typeface="Malgun Gothic"/>
              </a:rPr>
              <a:t>할인</a:t>
            </a:r>
            <a:r>
              <a:rPr kumimoji="1" lang="en-US" altLang="ko-KR" sz="1000">
                <a:latin typeface="Malgun Gothic"/>
                <a:ea typeface="나눔고딕"/>
              </a:rPr>
              <a:t>/</a:t>
            </a:r>
            <a:r>
              <a:rPr kumimoji="1" lang="ko-KR" altLang="en-US" sz="1000">
                <a:latin typeface="Malgun Gothic"/>
                <a:ea typeface="Malgun Gothic"/>
              </a:rPr>
              <a:t>폐기</a:t>
            </a:r>
            <a:endParaRPr lang="en-US" altLang="ko-KR" sz="1000">
              <a:latin typeface="Malgun Gothic"/>
              <a:ea typeface="Malgun Gothic"/>
            </a:endParaRPr>
          </a:p>
          <a:p>
            <a:pPr lvl="0"/>
            <a:r>
              <a:rPr kumimoji="1" lang="ko-KR" altLang="en-US" sz="1000">
                <a:latin typeface="Malgun Gothic"/>
                <a:ea typeface="Malgun Gothic"/>
              </a:rPr>
              <a:t>장려금</a:t>
            </a:r>
            <a:r>
              <a:rPr kumimoji="1" lang="en-US" altLang="ko-KR" sz="1000">
                <a:latin typeface="Malgun Gothic"/>
                <a:ea typeface="나눔고딕"/>
              </a:rPr>
              <a:t>,ABCZ</a:t>
            </a:r>
            <a:r>
              <a:rPr kumimoji="1" lang="ko-KR" altLang="en-US" sz="1000">
                <a:latin typeface="Malgun Gothic"/>
                <a:ea typeface="Malgun Gothic"/>
              </a:rPr>
              <a:t>상품</a:t>
            </a:r>
            <a:endParaRPr lang="en-US" altLang="ko-KR" sz="1000">
              <a:latin typeface="Malgun Gothic"/>
              <a:ea typeface="Malgun Gothic"/>
            </a:endParaRPr>
          </a:p>
          <a:p>
            <a:pPr lvl="0"/>
            <a:r>
              <a:rPr kumimoji="1" lang="ko-KR" altLang="en-US" sz="1000" err="1">
                <a:latin typeface="Malgun Gothic"/>
                <a:ea typeface="Malgun Gothic"/>
              </a:rPr>
              <a:t>행사실적객단가</a:t>
            </a:r>
            <a:endParaRPr lang="en-US" altLang="ko-KR" sz="1000">
              <a:latin typeface="Malgun Gothic"/>
              <a:ea typeface="Malgun Gothic"/>
            </a:endParaRPr>
          </a:p>
          <a:p>
            <a:pPr lvl="0"/>
            <a:r>
              <a:rPr kumimoji="1" lang="ko-KR" altLang="en-US" sz="1000" err="1">
                <a:latin typeface="Malgun Gothic"/>
                <a:ea typeface="Malgun Gothic"/>
              </a:rPr>
              <a:t>고객수</a:t>
            </a:r>
            <a:r>
              <a:rPr kumimoji="1" lang="en-US" altLang="ko-KR" sz="1000">
                <a:latin typeface="Malgun Gothic"/>
                <a:ea typeface="나눔고딕"/>
              </a:rPr>
              <a:t>,</a:t>
            </a:r>
            <a:r>
              <a:rPr kumimoji="1" lang="ko-KR" altLang="en-US" sz="1000" err="1">
                <a:latin typeface="Malgun Gothic"/>
                <a:ea typeface="Malgun Gothic"/>
              </a:rPr>
              <a:t>내점율</a:t>
            </a:r>
            <a:endParaRPr lang="en-US" altLang="ko-KR" sz="1000">
              <a:latin typeface="Malgun Gothic"/>
              <a:ea typeface="Malgun Gothic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8788237-B306-FB3F-F171-B4A681253C58}"/>
              </a:ext>
            </a:extLst>
          </p:cNvPr>
          <p:cNvSpPr/>
          <p:nvPr/>
        </p:nvSpPr>
        <p:spPr>
          <a:xfrm>
            <a:off x="4134981" y="3687484"/>
            <a:ext cx="1586808" cy="892561"/>
          </a:xfrm>
          <a:prstGeom prst="rect">
            <a:avLst/>
          </a:prstGeom>
          <a:noFill/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lIns="91440" tIns="72000" rIns="91440" bIns="45720" anchor="ctr"/>
          <a:lstStyle/>
          <a:p>
            <a:pPr lvl="0"/>
            <a:r>
              <a:rPr kumimoji="1" lang="ko-KR" altLang="en-US" sz="1000">
                <a:latin typeface="Malgun Gothic"/>
                <a:ea typeface="Malgun Gothic"/>
              </a:rPr>
              <a:t>고객식별율</a:t>
            </a:r>
            <a:r>
              <a:rPr kumimoji="1" lang="en-US" altLang="ko-KR" sz="1000">
                <a:latin typeface="Malgun Gothic"/>
                <a:ea typeface="나눔고딕"/>
              </a:rPr>
              <a:t>,</a:t>
            </a:r>
            <a:endParaRPr lang="en-US" altLang="ko-KR" sz="1000">
              <a:latin typeface="Malgun Gothic"/>
              <a:ea typeface="나눔고딕"/>
            </a:endParaRPr>
          </a:p>
          <a:p>
            <a:pPr lvl="0"/>
            <a:r>
              <a:rPr kumimoji="1" lang="ko-KR" altLang="en-US" sz="1000">
                <a:latin typeface="Malgun Gothic"/>
                <a:ea typeface="Malgun Gothic"/>
              </a:rPr>
              <a:t>라이프스타일</a:t>
            </a:r>
            <a:r>
              <a:rPr kumimoji="1" lang="en-US" altLang="ko-KR" sz="1000">
                <a:latin typeface="Malgun Gothic"/>
                <a:ea typeface="나눔고딕"/>
              </a:rPr>
              <a:t>,</a:t>
            </a:r>
            <a:endParaRPr lang="en-US" altLang="ko-KR" sz="1000">
              <a:latin typeface="Malgun Gothic"/>
              <a:ea typeface="나눔고딕"/>
            </a:endParaRPr>
          </a:p>
          <a:p>
            <a:pPr lvl="0"/>
            <a:r>
              <a:rPr kumimoji="1" lang="ko-KR" altLang="en-US" sz="1000">
                <a:latin typeface="Malgun Gothic"/>
                <a:ea typeface="Malgun Gothic"/>
              </a:rPr>
              <a:t>라이프스테이지</a:t>
            </a:r>
            <a:r>
              <a:rPr kumimoji="1" lang="en-US" altLang="ko-KR" sz="1000">
                <a:latin typeface="Malgun Gothic"/>
                <a:ea typeface="나눔고딕"/>
              </a:rPr>
              <a:t>,</a:t>
            </a:r>
            <a:endParaRPr lang="en-US" altLang="ko-KR" sz="1000">
              <a:latin typeface="Malgun Gothic"/>
              <a:ea typeface="나눔고딕"/>
            </a:endParaRPr>
          </a:p>
          <a:p>
            <a:pPr lvl="0"/>
            <a:r>
              <a:rPr kumimoji="1" lang="ko-KR" altLang="en-US" sz="1000">
                <a:latin typeface="Malgun Gothic"/>
                <a:ea typeface="Malgun Gothic"/>
              </a:rPr>
              <a:t>사업부고객등급</a:t>
            </a:r>
            <a:endParaRPr lang="ko-KR" altLang="en-US" sz="1000">
              <a:latin typeface="Malgun Gothic"/>
              <a:ea typeface="Malgun Gothic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F85FFC9-E857-C286-A909-81B8F9784353}"/>
              </a:ext>
            </a:extLst>
          </p:cNvPr>
          <p:cNvSpPr/>
          <p:nvPr/>
        </p:nvSpPr>
        <p:spPr>
          <a:xfrm>
            <a:off x="4134980" y="2621033"/>
            <a:ext cx="1576299" cy="892561"/>
          </a:xfrm>
          <a:prstGeom prst="rect">
            <a:avLst/>
          </a:prstGeom>
          <a:noFill/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lIns="91440" tIns="72000" rIns="91440" bIns="45720" anchor="ctr"/>
          <a:lstStyle/>
          <a:p>
            <a:pPr lvl="0"/>
            <a:r>
              <a:rPr kumimoji="1" lang="ko-KR" altLang="en-US" sz="1000">
                <a:latin typeface="Malgun Gothic"/>
                <a:ea typeface="Malgun Gothic"/>
              </a:rPr>
              <a:t>매출</a:t>
            </a:r>
            <a:r>
              <a:rPr kumimoji="1" lang="en-US" altLang="ko-KR" sz="1000">
                <a:latin typeface="Malgun Gothic"/>
                <a:ea typeface="나눔고딕"/>
              </a:rPr>
              <a:t>,</a:t>
            </a:r>
            <a:r>
              <a:rPr kumimoji="1" lang="ko-KR" altLang="en-US" sz="1000">
                <a:latin typeface="Malgun Gothic"/>
                <a:ea typeface="Malgun Gothic"/>
              </a:rPr>
              <a:t>매입</a:t>
            </a:r>
            <a:r>
              <a:rPr kumimoji="1" lang="en-US" altLang="ko-KR" sz="1000">
                <a:latin typeface="Malgun Gothic"/>
                <a:ea typeface="나눔고딕"/>
              </a:rPr>
              <a:t>,</a:t>
            </a:r>
            <a:r>
              <a:rPr kumimoji="1" lang="ko-KR" altLang="en-US" sz="1000">
                <a:latin typeface="Malgun Gothic"/>
                <a:ea typeface="Malgun Gothic"/>
              </a:rPr>
              <a:t>매출이익</a:t>
            </a:r>
            <a:endParaRPr lang="en-US" altLang="ko-KR" sz="1000">
              <a:latin typeface="Malgun Gothic"/>
              <a:ea typeface="Malgun Gothic"/>
            </a:endParaRPr>
          </a:p>
          <a:p>
            <a:pPr lvl="0"/>
            <a:r>
              <a:rPr kumimoji="1" lang="ko-KR" altLang="en-US" sz="1000" err="1">
                <a:latin typeface="Malgun Gothic"/>
                <a:ea typeface="Malgun Gothic"/>
              </a:rPr>
              <a:t>매익율</a:t>
            </a:r>
            <a:r>
              <a:rPr kumimoji="1" lang="en-US" altLang="ko-KR" sz="1000">
                <a:latin typeface="Malgun Gothic"/>
                <a:ea typeface="나눔고딕"/>
              </a:rPr>
              <a:t>,</a:t>
            </a:r>
            <a:r>
              <a:rPr kumimoji="1" lang="ko-KR" altLang="en-US" sz="1000">
                <a:latin typeface="Malgun Gothic"/>
                <a:ea typeface="Malgun Gothic"/>
              </a:rPr>
              <a:t>달성율</a:t>
            </a:r>
            <a:r>
              <a:rPr kumimoji="1" lang="en-US" altLang="ko-KR" sz="1000">
                <a:latin typeface="Malgun Gothic"/>
                <a:ea typeface="나눔고딕"/>
              </a:rPr>
              <a:t>,</a:t>
            </a:r>
            <a:r>
              <a:rPr kumimoji="1" lang="ko-KR" altLang="en-US" sz="1000" err="1">
                <a:latin typeface="Malgun Gothic"/>
                <a:ea typeface="Malgun Gothic"/>
              </a:rPr>
              <a:t>점당일평균</a:t>
            </a:r>
            <a:endParaRPr lang="en-US" altLang="ko-KR" sz="1000">
              <a:latin typeface="Malgun Gothic"/>
              <a:ea typeface="Malgun Gothic"/>
            </a:endParaRPr>
          </a:p>
          <a:p>
            <a:pPr lvl="0"/>
            <a:r>
              <a:rPr kumimoji="1" lang="ko-KR" altLang="en-US" sz="1000">
                <a:latin typeface="Malgun Gothic"/>
                <a:ea typeface="Malgun Gothic"/>
              </a:rPr>
              <a:t>재고</a:t>
            </a:r>
            <a:r>
              <a:rPr kumimoji="1" lang="en-US" altLang="ko-KR" sz="1000">
                <a:latin typeface="Malgun Gothic"/>
                <a:ea typeface="나눔고딕"/>
              </a:rPr>
              <a:t>/</a:t>
            </a:r>
            <a:r>
              <a:rPr kumimoji="1" lang="ko-KR" altLang="en-US" sz="1000">
                <a:latin typeface="Malgun Gothic"/>
                <a:ea typeface="Malgun Gothic"/>
              </a:rPr>
              <a:t>로스</a:t>
            </a:r>
            <a:r>
              <a:rPr kumimoji="1" lang="en-US" altLang="ko-KR" sz="1000">
                <a:latin typeface="Malgun Gothic"/>
                <a:ea typeface="나눔고딕"/>
              </a:rPr>
              <a:t>,</a:t>
            </a:r>
            <a:r>
              <a:rPr kumimoji="1" lang="ko-KR" altLang="en-US" sz="1000">
                <a:latin typeface="Malgun Gothic"/>
                <a:ea typeface="Malgun Gothic"/>
              </a:rPr>
              <a:t>할인</a:t>
            </a:r>
            <a:r>
              <a:rPr kumimoji="1" lang="en-US" altLang="ko-KR" sz="1000">
                <a:latin typeface="Malgun Gothic"/>
                <a:ea typeface="나눔고딕"/>
              </a:rPr>
              <a:t>/</a:t>
            </a:r>
            <a:r>
              <a:rPr kumimoji="1" lang="ko-KR" altLang="en-US" sz="1000">
                <a:latin typeface="Malgun Gothic"/>
                <a:ea typeface="Malgun Gothic"/>
              </a:rPr>
              <a:t>폐기</a:t>
            </a:r>
            <a:endParaRPr lang="en-US" altLang="ko-KR" sz="1000">
              <a:latin typeface="Malgun Gothic"/>
              <a:ea typeface="Malgun Gothic"/>
            </a:endParaRPr>
          </a:p>
          <a:p>
            <a:pPr lvl="0"/>
            <a:r>
              <a:rPr kumimoji="1" lang="en-US" altLang="ko-KR" sz="1000">
                <a:latin typeface="Malgun Gothic"/>
                <a:ea typeface="나눔고딕"/>
              </a:rPr>
              <a:t>ABC</a:t>
            </a:r>
            <a:r>
              <a:rPr kumimoji="1" lang="ko-KR" altLang="en-US" sz="1000">
                <a:latin typeface="Malgun Gothic"/>
                <a:ea typeface="Malgun Gothic"/>
              </a:rPr>
              <a:t>상품</a:t>
            </a:r>
            <a:r>
              <a:rPr kumimoji="1" lang="en-US" altLang="ko-KR" sz="1000">
                <a:latin typeface="Malgun Gothic"/>
                <a:ea typeface="나눔고딕"/>
              </a:rPr>
              <a:t>,</a:t>
            </a:r>
            <a:r>
              <a:rPr kumimoji="1" lang="ko-KR" altLang="en-US" sz="1000">
                <a:latin typeface="Malgun Gothic"/>
                <a:ea typeface="Malgun Gothic"/>
              </a:rPr>
              <a:t>일일매출속보</a:t>
            </a:r>
            <a:endParaRPr lang="en-US" altLang="ko-KR" sz="1000">
              <a:latin typeface="Malgun Gothic"/>
              <a:ea typeface="Malgun Gothic"/>
            </a:endParaRPr>
          </a:p>
          <a:p>
            <a:pPr lvl="0"/>
            <a:r>
              <a:rPr kumimoji="1" lang="ko-KR" altLang="en-US" sz="1000" err="1">
                <a:latin typeface="Malgun Gothic"/>
                <a:ea typeface="Malgun Gothic"/>
              </a:rPr>
              <a:t>객단가</a:t>
            </a:r>
            <a:r>
              <a:rPr kumimoji="1" lang="en-US" altLang="ko-KR" sz="1000">
                <a:latin typeface="Malgun Gothic"/>
                <a:ea typeface="나눔고딕"/>
              </a:rPr>
              <a:t>,</a:t>
            </a:r>
            <a:r>
              <a:rPr kumimoji="1" lang="ko-KR" altLang="en-US" sz="1000" err="1">
                <a:latin typeface="Malgun Gothic"/>
                <a:ea typeface="Malgun Gothic"/>
              </a:rPr>
              <a:t>고객수</a:t>
            </a:r>
            <a:endParaRPr lang="en-US" altLang="ko-KR" sz="1000">
              <a:latin typeface="Malgun Gothic"/>
              <a:ea typeface="Malgun Gothic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040BE8-5DDC-B3D1-EBDC-53D4B1E99939}"/>
              </a:ext>
            </a:extLst>
          </p:cNvPr>
          <p:cNvSpPr/>
          <p:nvPr/>
        </p:nvSpPr>
        <p:spPr>
          <a:xfrm>
            <a:off x="378178" y="4135088"/>
            <a:ext cx="1349022" cy="1080000"/>
          </a:xfrm>
          <a:prstGeom prst="rect">
            <a:avLst/>
          </a:prstGeom>
          <a:noFill/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lIns="91440" tIns="72000" rIns="91440" bIns="45720" anchor="ctr"/>
          <a:lstStyle/>
          <a:p>
            <a:pPr algn="ctr">
              <a:lnSpc>
                <a:spcPct val="90000"/>
              </a:lnSpc>
            </a:pPr>
            <a:r>
              <a:rPr lang="en-US" altLang="ko-KR" sz="1100" b="1" kern="0">
                <a:latin typeface="Malgun Gothic"/>
                <a:ea typeface="나눔고딕"/>
              </a:rPr>
              <a:t>GSR </a:t>
            </a:r>
            <a:r>
              <a:rPr lang="ko-KR" altLang="en-US" sz="1100" b="1" kern="0">
                <a:latin typeface="Malgun Gothic"/>
                <a:ea typeface="Malgun Gothic"/>
              </a:rPr>
              <a:t>공통</a:t>
            </a:r>
            <a:endParaRPr lang="en-US" altLang="ko-KR" sz="1100" b="1" kern="0">
              <a:latin typeface="Malgun Gothic"/>
              <a:ea typeface="Malgun Gothic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B53F7A7-9F95-BBDB-21C4-310389D9B4BC}"/>
              </a:ext>
            </a:extLst>
          </p:cNvPr>
          <p:cNvSpPr/>
          <p:nvPr/>
        </p:nvSpPr>
        <p:spPr>
          <a:xfrm>
            <a:off x="2194992" y="3686862"/>
            <a:ext cx="1512415" cy="892694"/>
          </a:xfrm>
          <a:prstGeom prst="rect">
            <a:avLst/>
          </a:prstGeom>
          <a:noFill/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lIns="91440" tIns="72000" rIns="91440" bIns="45720" anchor="ctr"/>
          <a:lstStyle/>
          <a:p>
            <a:pPr algn="ctr">
              <a:lnSpc>
                <a:spcPct val="90000"/>
              </a:lnSpc>
            </a:pPr>
            <a:r>
              <a:rPr lang="ko-KR" altLang="en-US" sz="1100" b="1" u="sng" kern="0">
                <a:latin typeface="Malgun Gothic"/>
                <a:ea typeface="Malgun Gothic"/>
              </a:rPr>
              <a:t>고객통합</a:t>
            </a:r>
            <a:r>
              <a:rPr lang="en-US" altLang="ko-KR" sz="1100" b="1" u="sng" kern="0">
                <a:latin typeface="Malgun Gothic"/>
                <a:ea typeface="나눔고딕"/>
              </a:rPr>
              <a:t>DW</a:t>
            </a:r>
          </a:p>
          <a:p>
            <a:pPr lvl="0"/>
            <a:r>
              <a:rPr kumimoji="1" lang="en-US" altLang="ko-KR" sz="1000">
                <a:latin typeface="Malgun Gothic"/>
                <a:ea typeface="나눔고딕"/>
              </a:rPr>
              <a:t>- </a:t>
            </a:r>
            <a:r>
              <a:rPr kumimoji="1" lang="ko-KR" altLang="en-US" sz="1000">
                <a:latin typeface="Malgun Gothic"/>
                <a:ea typeface="Malgun Gothic"/>
              </a:rPr>
              <a:t>수퍼</a:t>
            </a:r>
            <a:r>
              <a:rPr kumimoji="1" lang="en-US" altLang="ko-KR" sz="1000">
                <a:latin typeface="Malgun Gothic"/>
                <a:ea typeface="나눔고딕"/>
              </a:rPr>
              <a:t>/</a:t>
            </a:r>
            <a:r>
              <a:rPr kumimoji="1" lang="ko-KR" altLang="en-US" sz="1000">
                <a:latin typeface="Malgun Gothic"/>
                <a:ea typeface="Malgun Gothic"/>
              </a:rPr>
              <a:t>편의점 영수증</a:t>
            </a:r>
            <a:endParaRPr lang="en-US" altLang="ko-KR" sz="1000">
              <a:latin typeface="Malgun Gothic"/>
              <a:ea typeface="Malgun Gothic"/>
            </a:endParaRPr>
          </a:p>
          <a:p>
            <a:pPr lvl="0"/>
            <a:r>
              <a:rPr kumimoji="1" lang="en-US" altLang="ko-KR" sz="1000">
                <a:latin typeface="Malgun Gothic"/>
                <a:ea typeface="나눔고딕"/>
              </a:rPr>
              <a:t>- </a:t>
            </a:r>
            <a:r>
              <a:rPr kumimoji="1" lang="ko-KR" altLang="en-US" sz="1000">
                <a:latin typeface="Malgun Gothic"/>
                <a:ea typeface="Malgun Gothic"/>
              </a:rPr>
              <a:t>상품</a:t>
            </a:r>
            <a:r>
              <a:rPr kumimoji="1" lang="en-US" altLang="ko-KR" sz="1000">
                <a:latin typeface="Malgun Gothic"/>
                <a:ea typeface="나눔고딕"/>
              </a:rPr>
              <a:t>,</a:t>
            </a:r>
            <a:r>
              <a:rPr kumimoji="1" lang="ko-KR" altLang="en-US" sz="1000">
                <a:latin typeface="Malgun Gothic"/>
                <a:ea typeface="Malgun Gothic"/>
              </a:rPr>
              <a:t>고객</a:t>
            </a:r>
            <a:r>
              <a:rPr kumimoji="1" lang="en-US" altLang="ko-KR" sz="1000">
                <a:latin typeface="Malgun Gothic"/>
                <a:ea typeface="나눔고딕"/>
              </a:rPr>
              <a:t>,</a:t>
            </a:r>
            <a:r>
              <a:rPr kumimoji="1" lang="ko-KR" altLang="en-US" sz="1000">
                <a:latin typeface="Malgun Gothic"/>
                <a:ea typeface="Malgun Gothic"/>
              </a:rPr>
              <a:t>점포마스터</a:t>
            </a:r>
            <a:endParaRPr lang="en-US" altLang="ko-KR" sz="1000">
              <a:latin typeface="Malgun Gothic"/>
              <a:ea typeface="Malgun Gothic"/>
            </a:endParaRPr>
          </a:p>
          <a:p>
            <a:pPr lvl="0"/>
            <a:r>
              <a:rPr kumimoji="1" lang="en-US" altLang="ko-KR" sz="1000">
                <a:latin typeface="Malgun Gothic"/>
                <a:ea typeface="나눔고딕"/>
              </a:rPr>
              <a:t>- GIS,</a:t>
            </a:r>
            <a:r>
              <a:rPr kumimoji="1" lang="ko-KR" altLang="en-US" sz="1000">
                <a:latin typeface="Malgun Gothic"/>
                <a:ea typeface="Malgun Gothic"/>
              </a:rPr>
              <a:t>고객식별</a:t>
            </a:r>
            <a:endParaRPr lang="en-US" altLang="ko-KR" sz="1000">
              <a:latin typeface="Malgun Gothic"/>
              <a:ea typeface="Malgun Gothic"/>
            </a:endParaRPr>
          </a:p>
          <a:p>
            <a:pPr lvl="0"/>
            <a:r>
              <a:rPr kumimoji="1" lang="en-US" altLang="ko-KR" sz="1000">
                <a:latin typeface="Malgun Gothic"/>
                <a:ea typeface="나눔고딕"/>
              </a:rPr>
              <a:t>- </a:t>
            </a:r>
            <a:r>
              <a:rPr kumimoji="1" lang="ko-KR" altLang="en-US" sz="1000">
                <a:latin typeface="Malgun Gothic"/>
                <a:ea typeface="Malgun Gothic"/>
              </a:rPr>
              <a:t>온라인로그</a:t>
            </a:r>
            <a:endParaRPr lang="ko-KR" altLang="en-US" sz="1100" b="1" kern="0">
              <a:latin typeface="Malgun Gothic"/>
              <a:ea typeface="Malgun Gothic"/>
            </a:endParaRPr>
          </a:p>
        </p:txBody>
      </p:sp>
      <p:cxnSp>
        <p:nvCxnSpPr>
          <p:cNvPr id="40" name="꺾인 연결선[E] 33">
            <a:extLst>
              <a:ext uri="{FF2B5EF4-FFF2-40B4-BE49-F238E27FC236}">
                <a16:creationId xmlns:a16="http://schemas.microsoft.com/office/drawing/2014/main" id="{1D5B4E57-F8BC-DAEE-E193-06590A4514C8}"/>
              </a:ext>
            </a:extLst>
          </p:cNvPr>
          <p:cNvCxnSpPr>
            <a:cxnSpLocks/>
          </p:cNvCxnSpPr>
          <p:nvPr/>
        </p:nvCxnSpPr>
        <p:spPr>
          <a:xfrm>
            <a:off x="1717955" y="2531307"/>
            <a:ext cx="463020" cy="535452"/>
          </a:xfrm>
          <a:prstGeom prst="bentConnector3">
            <a:avLst>
              <a:gd name="adj1" fmla="val 50000"/>
            </a:avLst>
          </a:prstGeom>
          <a:ln w="3810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[E] 80">
            <a:extLst>
              <a:ext uri="{FF2B5EF4-FFF2-40B4-BE49-F238E27FC236}">
                <a16:creationId xmlns:a16="http://schemas.microsoft.com/office/drawing/2014/main" id="{89B52186-9CAB-78BF-C27D-B8CEFBDD8051}"/>
              </a:ext>
            </a:extLst>
          </p:cNvPr>
          <p:cNvCxnSpPr>
            <a:cxnSpLocks/>
          </p:cNvCxnSpPr>
          <p:nvPr/>
        </p:nvCxnSpPr>
        <p:spPr>
          <a:xfrm>
            <a:off x="3707407" y="4133209"/>
            <a:ext cx="427574" cy="556"/>
          </a:xfrm>
          <a:prstGeom prst="bentConnector3">
            <a:avLst>
              <a:gd name="adj1" fmla="val 50000"/>
            </a:avLst>
          </a:prstGeom>
          <a:ln w="3810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31850D-663C-4E7F-39AA-979C7D6E26EC}"/>
              </a:ext>
            </a:extLst>
          </p:cNvPr>
          <p:cNvSpPr/>
          <p:nvPr/>
        </p:nvSpPr>
        <p:spPr>
          <a:xfrm>
            <a:off x="8058989" y="3676842"/>
            <a:ext cx="1454447" cy="892561"/>
          </a:xfrm>
          <a:prstGeom prst="rect">
            <a:avLst/>
          </a:prstGeom>
          <a:noFill/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lIns="91440" tIns="72000" rIns="91440" bIns="45720" anchor="ctr"/>
          <a:lstStyle/>
          <a:p>
            <a:pPr algn="ctr"/>
            <a:r>
              <a:rPr kumimoji="1" lang="ko-KR" altLang="en-US" sz="1100" b="1">
                <a:latin typeface="Malgun Gothic"/>
                <a:ea typeface="Malgun Gothic"/>
              </a:rPr>
              <a:t>전사정보분석</a:t>
            </a:r>
            <a:endParaRPr lang="en-US" altLang="ko-KR" sz="1100" b="1">
              <a:latin typeface="Malgun Gothic"/>
              <a:ea typeface="Malgun Gothic"/>
            </a:endParaRPr>
          </a:p>
          <a:p>
            <a:pPr algn="ctr"/>
            <a:r>
              <a:rPr kumimoji="1" lang="ko-KR" altLang="en-US" sz="1100" b="1">
                <a:latin typeface="Malgun Gothic"/>
                <a:ea typeface="Malgun Gothic"/>
              </a:rPr>
              <a:t>포털</a:t>
            </a:r>
            <a:r>
              <a:rPr kumimoji="1" lang="en-US" altLang="ko-KR" sz="1100" b="1">
                <a:latin typeface="Malgun Gothic"/>
                <a:ea typeface="나눔고딕"/>
              </a:rPr>
              <a:t>(MSTR)</a:t>
            </a:r>
            <a:endParaRPr lang="en-US" altLang="ko-KR" sz="1100" b="1">
              <a:latin typeface="Malgun Gothic"/>
              <a:ea typeface="나눔고딕"/>
            </a:endParaRPr>
          </a:p>
        </p:txBody>
      </p:sp>
      <p:sp>
        <p:nvSpPr>
          <p:cNvPr id="43" name="오른쪽 화살표[R] 74">
            <a:extLst>
              <a:ext uri="{FF2B5EF4-FFF2-40B4-BE49-F238E27FC236}">
                <a16:creationId xmlns:a16="http://schemas.microsoft.com/office/drawing/2014/main" id="{0F96E836-C081-25EF-E3F7-9E24810D384C}"/>
              </a:ext>
            </a:extLst>
          </p:cNvPr>
          <p:cNvSpPr/>
          <p:nvPr/>
        </p:nvSpPr>
        <p:spPr>
          <a:xfrm>
            <a:off x="7694024" y="2649677"/>
            <a:ext cx="205840" cy="19115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latin typeface="Malgun Gothic"/>
              <a:ea typeface="Malgun Gothic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BEEBB4F-ACA8-EA2B-E7D1-74536E8348E8}"/>
              </a:ext>
            </a:extLst>
          </p:cNvPr>
          <p:cNvSpPr/>
          <p:nvPr/>
        </p:nvSpPr>
        <p:spPr>
          <a:xfrm>
            <a:off x="4125117" y="4762989"/>
            <a:ext cx="1586808" cy="892561"/>
          </a:xfrm>
          <a:prstGeom prst="rect">
            <a:avLst/>
          </a:prstGeom>
          <a:noFill/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lIns="91440" tIns="72000" rIns="91440" bIns="45720" anchor="ctr"/>
          <a:lstStyle/>
          <a:p>
            <a:pPr lvl="0"/>
            <a:r>
              <a:rPr kumimoji="1" lang="ko-KR" altLang="en-US" sz="1000">
                <a:latin typeface="Malgun Gothic"/>
                <a:ea typeface="Malgun Gothic"/>
              </a:rPr>
              <a:t>매출</a:t>
            </a:r>
            <a:r>
              <a:rPr kumimoji="1" lang="en-US" altLang="ko-KR" sz="1000">
                <a:latin typeface="Malgun Gothic"/>
                <a:ea typeface="나눔고딕"/>
              </a:rPr>
              <a:t>,</a:t>
            </a:r>
            <a:r>
              <a:rPr kumimoji="1" lang="ko-KR" altLang="en-US" sz="1000">
                <a:latin typeface="Malgun Gothic"/>
                <a:ea typeface="Malgun Gothic"/>
              </a:rPr>
              <a:t>매입</a:t>
            </a:r>
            <a:r>
              <a:rPr kumimoji="1" lang="en-US" altLang="ko-KR" sz="1000">
                <a:latin typeface="Malgun Gothic"/>
                <a:ea typeface="나눔고딕"/>
              </a:rPr>
              <a:t>,</a:t>
            </a:r>
            <a:r>
              <a:rPr kumimoji="1" lang="ko-KR" altLang="en-US" sz="1000">
                <a:latin typeface="Malgun Gothic"/>
                <a:ea typeface="Malgun Gothic"/>
              </a:rPr>
              <a:t>매출이익</a:t>
            </a:r>
            <a:endParaRPr lang="en-US" altLang="ko-KR" sz="1000">
              <a:latin typeface="Malgun Gothic"/>
              <a:ea typeface="Malgun Gothic"/>
            </a:endParaRPr>
          </a:p>
          <a:p>
            <a:pPr lvl="0"/>
            <a:r>
              <a:rPr kumimoji="1" lang="ko-KR" altLang="en-US" sz="1000" err="1">
                <a:latin typeface="Malgun Gothic"/>
                <a:ea typeface="Malgun Gothic"/>
              </a:rPr>
              <a:t>매익율</a:t>
            </a:r>
            <a:r>
              <a:rPr kumimoji="1" lang="en-US" altLang="ko-KR" sz="1000">
                <a:latin typeface="Malgun Gothic"/>
                <a:ea typeface="나눔고딕"/>
              </a:rPr>
              <a:t>,</a:t>
            </a:r>
            <a:r>
              <a:rPr kumimoji="1" lang="ko-KR" altLang="en-US" sz="1000">
                <a:latin typeface="Malgun Gothic"/>
                <a:ea typeface="Malgun Gothic"/>
              </a:rPr>
              <a:t>달성율</a:t>
            </a:r>
            <a:r>
              <a:rPr kumimoji="1" lang="en-US" altLang="ko-KR" sz="1000">
                <a:latin typeface="Malgun Gothic"/>
                <a:ea typeface="나눔고딕"/>
              </a:rPr>
              <a:t>,</a:t>
            </a:r>
            <a:r>
              <a:rPr kumimoji="1" lang="ko-KR" altLang="en-US" sz="1000" err="1">
                <a:latin typeface="Malgun Gothic"/>
                <a:ea typeface="Malgun Gothic"/>
              </a:rPr>
              <a:t>점당일평균</a:t>
            </a:r>
            <a:endParaRPr lang="en-US" altLang="ko-KR" sz="1000">
              <a:latin typeface="Malgun Gothic"/>
              <a:ea typeface="Malgun Gothic"/>
            </a:endParaRPr>
          </a:p>
          <a:p>
            <a:pPr lvl="0"/>
            <a:r>
              <a:rPr kumimoji="1" lang="en-US" altLang="ko-KR" sz="1000">
                <a:latin typeface="Malgun Gothic"/>
                <a:ea typeface="나눔고딕"/>
              </a:rPr>
              <a:t>ABC</a:t>
            </a:r>
            <a:r>
              <a:rPr kumimoji="1" lang="ko-KR" altLang="en-US" sz="1000">
                <a:latin typeface="Malgun Gothic"/>
                <a:ea typeface="Malgun Gothic"/>
              </a:rPr>
              <a:t>상품</a:t>
            </a:r>
            <a:r>
              <a:rPr kumimoji="1" lang="en-US" altLang="ko-KR" sz="1000">
                <a:latin typeface="Malgun Gothic"/>
                <a:ea typeface="나눔고딕"/>
              </a:rPr>
              <a:t>,</a:t>
            </a:r>
            <a:r>
              <a:rPr kumimoji="1" lang="ko-KR" altLang="en-US" sz="1000">
                <a:latin typeface="Malgun Gothic"/>
                <a:ea typeface="Malgun Gothic"/>
              </a:rPr>
              <a:t>행사실적</a:t>
            </a:r>
            <a:endParaRPr lang="en-US" altLang="ko-KR" sz="1000">
              <a:latin typeface="Malgun Gothic"/>
              <a:ea typeface="Malgun Gothic"/>
            </a:endParaRPr>
          </a:p>
          <a:p>
            <a:pPr lvl="0"/>
            <a:r>
              <a:rPr kumimoji="1" lang="en-US" altLang="ko-KR" sz="1000">
                <a:latin typeface="Malgun Gothic"/>
                <a:ea typeface="나눔고딕"/>
              </a:rPr>
              <a:t>PB</a:t>
            </a:r>
            <a:r>
              <a:rPr kumimoji="1" lang="ko-KR" altLang="en-US" sz="1000">
                <a:latin typeface="Malgun Gothic"/>
                <a:ea typeface="Malgun Gothic"/>
              </a:rPr>
              <a:t>상품</a:t>
            </a:r>
            <a:r>
              <a:rPr kumimoji="1" lang="en-US" altLang="ko-KR" sz="1000">
                <a:latin typeface="Malgun Gothic"/>
                <a:ea typeface="나눔고딕"/>
              </a:rPr>
              <a:t>,</a:t>
            </a:r>
            <a:r>
              <a:rPr kumimoji="1" lang="ko-KR" altLang="en-US" sz="1000">
                <a:latin typeface="Malgun Gothic"/>
                <a:ea typeface="Malgun Gothic"/>
              </a:rPr>
              <a:t>부진재고</a:t>
            </a:r>
            <a:r>
              <a:rPr kumimoji="1" lang="en-US" altLang="ko-KR" sz="1000">
                <a:latin typeface="Malgun Gothic"/>
                <a:ea typeface="나눔고딕"/>
              </a:rPr>
              <a:t>,</a:t>
            </a:r>
            <a:r>
              <a:rPr kumimoji="1" lang="ko-KR" altLang="en-US" sz="1000">
                <a:latin typeface="Malgun Gothic"/>
                <a:ea typeface="Malgun Gothic"/>
              </a:rPr>
              <a:t>장려금</a:t>
            </a:r>
            <a:endParaRPr lang="ko-KR" altLang="en-US" sz="1000">
              <a:latin typeface="Malgun Gothic"/>
              <a:ea typeface="Malgun Gothic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6717A7E-E63D-DEB8-F45E-2FD919817E96}"/>
              </a:ext>
            </a:extLst>
          </p:cNvPr>
          <p:cNvSpPr/>
          <p:nvPr/>
        </p:nvSpPr>
        <p:spPr>
          <a:xfrm>
            <a:off x="8056240" y="4735813"/>
            <a:ext cx="1454447" cy="892561"/>
          </a:xfrm>
          <a:prstGeom prst="rect">
            <a:avLst/>
          </a:prstGeom>
          <a:noFill/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lIns="91440" tIns="72000" rIns="91440" bIns="45720" anchor="ctr"/>
          <a:lstStyle/>
          <a:p>
            <a:pPr algn="ctr"/>
            <a:r>
              <a:rPr kumimoji="1" lang="ko-KR" altLang="en-US" sz="1100" b="1">
                <a:latin typeface="Malgun Gothic"/>
                <a:ea typeface="Malgun Gothic"/>
              </a:rPr>
              <a:t>통합</a:t>
            </a:r>
            <a:r>
              <a:rPr kumimoji="1" lang="en-US" altLang="ko-KR" sz="1100" b="1">
                <a:latin typeface="Malgun Gothic"/>
                <a:ea typeface="나눔고딕"/>
              </a:rPr>
              <a:t>MD</a:t>
            </a:r>
            <a:r>
              <a:rPr kumimoji="1" lang="ko-KR" altLang="en-US" sz="1100" b="1">
                <a:latin typeface="Malgun Gothic"/>
                <a:ea typeface="Malgun Gothic"/>
              </a:rPr>
              <a:t>분석</a:t>
            </a:r>
            <a:endParaRPr lang="en-US" altLang="ko-KR" sz="1100" b="1">
              <a:latin typeface="Malgun Gothic"/>
              <a:ea typeface="Malgun Gothic"/>
            </a:endParaRPr>
          </a:p>
          <a:p>
            <a:pPr algn="ctr"/>
            <a:r>
              <a:rPr kumimoji="1" lang="en-US" altLang="ko-KR" sz="1100" b="1">
                <a:latin typeface="Malgun Gothic"/>
                <a:ea typeface="나눔고딕"/>
              </a:rPr>
              <a:t>OLAP(MSTR)</a:t>
            </a:r>
            <a:endParaRPr lang="en-US" altLang="ko-KR" sz="1100" b="1">
              <a:latin typeface="Malgun Gothic"/>
              <a:ea typeface="나눔고딕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424C95B-A210-0214-0199-7241D5B5F83A}"/>
              </a:ext>
            </a:extLst>
          </p:cNvPr>
          <p:cNvCxnSpPr>
            <a:cxnSpLocks/>
          </p:cNvCxnSpPr>
          <p:nvPr/>
        </p:nvCxnSpPr>
        <p:spPr>
          <a:xfrm flipV="1">
            <a:off x="5711925" y="5200204"/>
            <a:ext cx="414225" cy="9066"/>
          </a:xfrm>
          <a:prstGeom prst="straightConnector1">
            <a:avLst/>
          </a:prstGeom>
          <a:ln w="3810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[E] 33">
            <a:extLst>
              <a:ext uri="{FF2B5EF4-FFF2-40B4-BE49-F238E27FC236}">
                <a16:creationId xmlns:a16="http://schemas.microsoft.com/office/drawing/2014/main" id="{99FFF784-17AB-17B6-9CAD-941E4F64BC8A}"/>
              </a:ext>
            </a:extLst>
          </p:cNvPr>
          <p:cNvCxnSpPr>
            <a:cxnSpLocks/>
          </p:cNvCxnSpPr>
          <p:nvPr/>
        </p:nvCxnSpPr>
        <p:spPr>
          <a:xfrm flipV="1">
            <a:off x="1727200" y="4133209"/>
            <a:ext cx="467792" cy="541879"/>
          </a:xfrm>
          <a:prstGeom prst="bentConnector3">
            <a:avLst>
              <a:gd name="adj1" fmla="val 50000"/>
            </a:avLst>
          </a:prstGeom>
          <a:ln w="3810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33">
            <a:extLst>
              <a:ext uri="{FF2B5EF4-FFF2-40B4-BE49-F238E27FC236}">
                <a16:creationId xmlns:a16="http://schemas.microsoft.com/office/drawing/2014/main" id="{B94B8433-C71D-5423-C731-A5F8FAEC7031}"/>
              </a:ext>
            </a:extLst>
          </p:cNvPr>
          <p:cNvCxnSpPr>
            <a:cxnSpLocks/>
          </p:cNvCxnSpPr>
          <p:nvPr/>
        </p:nvCxnSpPr>
        <p:spPr>
          <a:xfrm>
            <a:off x="1727200" y="4675088"/>
            <a:ext cx="467792" cy="524573"/>
          </a:xfrm>
          <a:prstGeom prst="bentConnector3">
            <a:avLst>
              <a:gd name="adj1" fmla="val 50000"/>
            </a:avLst>
          </a:prstGeom>
          <a:ln w="3810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80">
            <a:extLst>
              <a:ext uri="{FF2B5EF4-FFF2-40B4-BE49-F238E27FC236}">
                <a16:creationId xmlns:a16="http://schemas.microsoft.com/office/drawing/2014/main" id="{4F4C7C54-AFE2-5506-835C-71D67E89FE1F}"/>
              </a:ext>
            </a:extLst>
          </p:cNvPr>
          <p:cNvCxnSpPr>
            <a:cxnSpLocks/>
          </p:cNvCxnSpPr>
          <p:nvPr/>
        </p:nvCxnSpPr>
        <p:spPr>
          <a:xfrm flipV="1">
            <a:off x="3707407" y="5198588"/>
            <a:ext cx="416509" cy="1073"/>
          </a:xfrm>
          <a:prstGeom prst="bentConnector3">
            <a:avLst>
              <a:gd name="adj1" fmla="val 50000"/>
            </a:avLst>
          </a:prstGeom>
          <a:ln w="3810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2C55DAA-ACC6-0EA7-8AAF-40BCE48BA743}"/>
              </a:ext>
            </a:extLst>
          </p:cNvPr>
          <p:cNvSpPr txBox="1"/>
          <p:nvPr/>
        </p:nvSpPr>
        <p:spPr>
          <a:xfrm>
            <a:off x="5495421" y="6037428"/>
            <a:ext cx="4230449" cy="2616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1100" dirty="0">
                <a:latin typeface="Malgun Gothic"/>
                <a:ea typeface="나눔고딕"/>
                <a:sym typeface="Wingdings" panose="05000000000000000000" pitchFamily="2" charset="2"/>
              </a:rPr>
              <a:t>※ 22</a:t>
            </a:r>
            <a:r>
              <a:rPr lang="ko-KR" altLang="en-US" sz="1100" dirty="0">
                <a:latin typeface="Malgun Gothic"/>
                <a:ea typeface="Malgun Gothic"/>
                <a:sym typeface="Wingdings" panose="05000000000000000000" pitchFamily="2" charset="2"/>
              </a:rPr>
              <a:t>년 </a:t>
            </a:r>
            <a:r>
              <a:rPr lang="en-US" altLang="ko-KR" sz="1100" dirty="0">
                <a:latin typeface="Malgun Gothic"/>
                <a:ea typeface="나눔고딕"/>
                <a:sym typeface="Wingdings" panose="05000000000000000000" pitchFamily="2" charset="2"/>
              </a:rPr>
              <a:t>5</a:t>
            </a:r>
            <a:r>
              <a:rPr lang="ko-KR" altLang="en-US" sz="1100" dirty="0">
                <a:latin typeface="Malgun Gothic"/>
                <a:ea typeface="Malgun Gothic"/>
                <a:sym typeface="Wingdings" panose="05000000000000000000" pitchFamily="2" charset="2"/>
              </a:rPr>
              <a:t>월 구</a:t>
            </a:r>
            <a:r>
              <a:rPr lang="en-US" altLang="ko-KR" sz="1100" dirty="0">
                <a:latin typeface="Malgun Gothic"/>
                <a:ea typeface="나눔고딕"/>
                <a:sym typeface="Wingdings" panose="05000000000000000000" pitchFamily="2" charset="2"/>
              </a:rPr>
              <a:t>)</a:t>
            </a:r>
            <a:r>
              <a:rPr lang="ko-KR" altLang="en-US" sz="1100" dirty="0">
                <a:latin typeface="Malgun Gothic"/>
                <a:ea typeface="Malgun Gothic"/>
                <a:sym typeface="Wingdings" panose="05000000000000000000" pitchFamily="2" charset="2"/>
              </a:rPr>
              <a:t>리테일 분석계는 </a:t>
            </a:r>
            <a:r>
              <a:rPr lang="ko-KR" altLang="en-US" sz="1100" dirty="0" err="1">
                <a:latin typeface="Malgun Gothic"/>
                <a:ea typeface="Malgun Gothic"/>
                <a:sym typeface="Wingdings" panose="05000000000000000000" pitchFamily="2" charset="2"/>
              </a:rPr>
              <a:t>데이터레이크로</a:t>
            </a:r>
            <a:r>
              <a:rPr lang="ko-KR" altLang="en-US" sz="1100" dirty="0">
                <a:latin typeface="Malgun Gothic"/>
                <a:ea typeface="Malgun Gothic"/>
                <a:sym typeface="Wingdings" panose="05000000000000000000" pitchFamily="2" charset="2"/>
              </a:rPr>
              <a:t> 이전 완료함</a:t>
            </a:r>
            <a:endParaRPr lang="ko-KR" altLang="en-US" sz="1100" dirty="0">
              <a:latin typeface="Malgun Gothic"/>
              <a:ea typeface="Malgun Gothic"/>
            </a:endParaRPr>
          </a:p>
        </p:txBody>
      </p:sp>
      <p:sp>
        <p:nvSpPr>
          <p:cNvPr id="53" name="제목 2">
            <a:extLst>
              <a:ext uri="{FF2B5EF4-FFF2-40B4-BE49-F238E27FC236}">
                <a16:creationId xmlns:a16="http://schemas.microsoft.com/office/drawing/2014/main" id="{B8631D15-BBCF-9184-8EC6-EB1BA7620990}"/>
              </a:ext>
            </a:extLst>
          </p:cNvPr>
          <p:cNvSpPr txBox="1">
            <a:spLocks/>
          </p:cNvSpPr>
          <p:nvPr/>
        </p:nvSpPr>
        <p:spPr bwMode="gray">
          <a:xfrm>
            <a:off x="258764" y="189680"/>
            <a:ext cx="4448334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1800" b="1">
                <a:solidFill>
                  <a:schemeClr val="tx1"/>
                </a:solidFill>
                <a:latin typeface="+mn-lt"/>
                <a:ea typeface="+mn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5pPr>
            <a:lvl6pPr marL="422039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6pPr>
            <a:lvl7pPr marL="844078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7pPr>
            <a:lvl8pPr marL="1266117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8pPr>
            <a:lvl9pPr marL="1688155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9pPr>
          </a:lstStyle>
          <a:p>
            <a:r>
              <a:rPr lang="en-US" altLang="ko-KR" kern="0">
                <a:latin typeface="Malgun Gothic"/>
                <a:ea typeface="Malgun Gothic"/>
              </a:rPr>
              <a:t>#</a:t>
            </a:r>
            <a:r>
              <a:rPr lang="ko-KR" kern="0">
                <a:latin typeface="Malgun Gothic"/>
                <a:ea typeface="Malgun Gothic"/>
              </a:rPr>
              <a:t>별첨</a:t>
            </a:r>
            <a:r>
              <a:rPr lang="en-US" altLang="ko-KR" kern="0">
                <a:latin typeface="Malgun Gothic"/>
                <a:ea typeface="Malgun Gothic"/>
              </a:rPr>
              <a:t>3.</a:t>
            </a:r>
            <a:r>
              <a:rPr lang="en-US" altLang="ko-KR" kern="0">
                <a:latin typeface="+mn-ea"/>
              </a:rPr>
              <a:t> PBU </a:t>
            </a:r>
            <a:r>
              <a:rPr lang="ko-KR" altLang="en-US" kern="0">
                <a:latin typeface="+mn-ea"/>
              </a:rPr>
              <a:t>정보시스템 현황</a:t>
            </a:r>
            <a:r>
              <a:rPr lang="en-US" altLang="ko-KR" kern="0">
                <a:latin typeface="+mn-ea"/>
              </a:rPr>
              <a:t>-</a:t>
            </a:r>
            <a:r>
              <a:rPr lang="ko-KR" altLang="en-US" kern="0">
                <a:latin typeface="+mn-ea"/>
              </a:rPr>
              <a:t>주제별 요약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024494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5D900C2-7AE0-CD83-1039-00796BE47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408" y="994943"/>
            <a:ext cx="9387183" cy="535543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1BB0371-9458-50F6-2A84-D49DB1366F37}"/>
              </a:ext>
            </a:extLst>
          </p:cNvPr>
          <p:cNvSpPr/>
          <p:nvPr/>
        </p:nvSpPr>
        <p:spPr>
          <a:xfrm>
            <a:off x="3449369" y="2576240"/>
            <a:ext cx="1394234" cy="96872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latin typeface="Malgun Gothic"/>
              <a:ea typeface="Malgun Gothic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978EBD-64C9-9BEC-F28C-C43FE192F086}"/>
              </a:ext>
            </a:extLst>
          </p:cNvPr>
          <p:cNvSpPr/>
          <p:nvPr/>
        </p:nvSpPr>
        <p:spPr>
          <a:xfrm>
            <a:off x="4848055" y="1189551"/>
            <a:ext cx="1394234" cy="96872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latin typeface="Malgun Gothic"/>
              <a:ea typeface="Malgun Gothic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E52F37-AE9B-D221-9BF9-01F4EEBFEC15}"/>
              </a:ext>
            </a:extLst>
          </p:cNvPr>
          <p:cNvSpPr/>
          <p:nvPr/>
        </p:nvSpPr>
        <p:spPr>
          <a:xfrm>
            <a:off x="4848055" y="3651340"/>
            <a:ext cx="1394234" cy="124258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latin typeface="Malgun Gothic"/>
              <a:ea typeface="Malgun Gothic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929071-4F4A-343E-F475-B8C9CEF8F7C4}"/>
              </a:ext>
            </a:extLst>
          </p:cNvPr>
          <p:cNvSpPr/>
          <p:nvPr/>
        </p:nvSpPr>
        <p:spPr>
          <a:xfrm>
            <a:off x="6604524" y="3930486"/>
            <a:ext cx="1394234" cy="96344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latin typeface="Malgun Gothic"/>
              <a:ea typeface="Malgun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04F7AE-880B-0DB2-53D6-E4288034DC87}"/>
              </a:ext>
            </a:extLst>
          </p:cNvPr>
          <p:cNvSpPr txBox="1"/>
          <p:nvPr/>
        </p:nvSpPr>
        <p:spPr>
          <a:xfrm>
            <a:off x="3324762" y="2206575"/>
            <a:ext cx="458780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>
                <a:latin typeface="Malgun Gothic"/>
                <a:ea typeface="Malgun Gothic"/>
                <a:sym typeface="Wingdings" panose="05000000000000000000" pitchFamily="2" charset="2"/>
              </a:rPr>
              <a:t></a:t>
            </a:r>
            <a:endParaRPr lang="ko-KR" altLang="en-US" sz="2400">
              <a:latin typeface="Malgun Gothic"/>
              <a:ea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4E21A4-821F-1BC1-209F-F8173B214865}"/>
              </a:ext>
            </a:extLst>
          </p:cNvPr>
          <p:cNvSpPr txBox="1"/>
          <p:nvPr/>
        </p:nvSpPr>
        <p:spPr>
          <a:xfrm>
            <a:off x="4815636" y="3544961"/>
            <a:ext cx="458780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>
                <a:latin typeface="Malgun Gothic"/>
                <a:ea typeface="Malgun Gothic"/>
                <a:sym typeface="Wingdings" panose="05000000000000000000" pitchFamily="2" charset="2"/>
              </a:rPr>
              <a:t></a:t>
            </a:r>
            <a:endParaRPr lang="ko-KR" altLang="en-US" sz="2400">
              <a:latin typeface="Malgun Gothic"/>
              <a:ea typeface="Malgun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B867A3-43E1-8AC2-318E-F25C261F4983}"/>
              </a:ext>
            </a:extLst>
          </p:cNvPr>
          <p:cNvSpPr txBox="1"/>
          <p:nvPr/>
        </p:nvSpPr>
        <p:spPr>
          <a:xfrm>
            <a:off x="4723609" y="844689"/>
            <a:ext cx="458780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>
                <a:latin typeface="Malgun Gothic"/>
                <a:ea typeface="Malgun Gothic"/>
                <a:sym typeface="Wingdings" panose="05000000000000000000" pitchFamily="2" charset="2"/>
              </a:rPr>
              <a:t></a:t>
            </a:r>
            <a:endParaRPr lang="ko-KR" altLang="en-US" sz="2400">
              <a:latin typeface="Malgun Gothic"/>
              <a:ea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910511-E00A-F413-5289-0340C3774500}"/>
              </a:ext>
            </a:extLst>
          </p:cNvPr>
          <p:cNvSpPr txBox="1"/>
          <p:nvPr/>
        </p:nvSpPr>
        <p:spPr>
          <a:xfrm>
            <a:off x="6556927" y="3544961"/>
            <a:ext cx="458780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>
                <a:latin typeface="Malgun Gothic"/>
                <a:ea typeface="Malgun Gothic"/>
                <a:sym typeface="Wingdings" panose="05000000000000000000" pitchFamily="2" charset="2"/>
              </a:rPr>
              <a:t></a:t>
            </a:r>
            <a:endParaRPr lang="ko-KR" altLang="en-US" sz="2400">
              <a:latin typeface="Malgun Gothic"/>
              <a:ea typeface="Malgun Gothic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B71FA2-CB25-FDF2-4896-EABF18219A01}"/>
              </a:ext>
            </a:extLst>
          </p:cNvPr>
          <p:cNvSpPr txBox="1"/>
          <p:nvPr/>
        </p:nvSpPr>
        <p:spPr>
          <a:xfrm>
            <a:off x="7376369" y="1319966"/>
            <a:ext cx="458780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>
                <a:latin typeface="Malgun Gothic"/>
                <a:ea typeface="Malgun Gothic"/>
                <a:sym typeface="Wingdings" panose="05000000000000000000" pitchFamily="2" charset="2"/>
              </a:rPr>
              <a:t></a:t>
            </a:r>
            <a:endParaRPr lang="ko-KR" altLang="en-US" sz="1100">
              <a:latin typeface="Malgun Gothic"/>
              <a:ea typeface="Malgun Gothic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C2D95B-C522-E652-72C0-83BC2EA7F304}"/>
              </a:ext>
            </a:extLst>
          </p:cNvPr>
          <p:cNvSpPr txBox="1"/>
          <p:nvPr/>
        </p:nvSpPr>
        <p:spPr>
          <a:xfrm>
            <a:off x="7376369" y="1625825"/>
            <a:ext cx="458780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>
                <a:latin typeface="Malgun Gothic"/>
                <a:ea typeface="Malgun Gothic"/>
                <a:sym typeface="Wingdings" panose="05000000000000000000" pitchFamily="2" charset="2"/>
              </a:rPr>
              <a:t></a:t>
            </a:r>
            <a:endParaRPr lang="ko-KR" altLang="en-US" sz="2400">
              <a:latin typeface="Malgun Gothic"/>
              <a:ea typeface="Malgun Gothic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10DB8E-0D49-6C0E-05D3-BD95F7D72F3E}"/>
              </a:ext>
            </a:extLst>
          </p:cNvPr>
          <p:cNvSpPr txBox="1"/>
          <p:nvPr/>
        </p:nvSpPr>
        <p:spPr>
          <a:xfrm>
            <a:off x="7716208" y="1429503"/>
            <a:ext cx="1574121" cy="2616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sz="1100" b="1">
                <a:latin typeface="Malgun Gothic"/>
                <a:ea typeface="Malgun Gothic"/>
                <a:sym typeface="Wingdings" panose="05000000000000000000" pitchFamily="2" charset="2"/>
              </a:rPr>
              <a:t>보관 정책 수립 필요</a:t>
            </a:r>
            <a:endParaRPr lang="ko-KR" altLang="en-US" sz="1100" b="1">
              <a:latin typeface="Malgun Gothic"/>
              <a:ea typeface="Malgun Gothic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2C5301-3C75-E067-B634-E7080DDF5B37}"/>
              </a:ext>
            </a:extLst>
          </p:cNvPr>
          <p:cNvSpPr txBox="1"/>
          <p:nvPr/>
        </p:nvSpPr>
        <p:spPr>
          <a:xfrm>
            <a:off x="7716207" y="1725994"/>
            <a:ext cx="1744661" cy="2616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sz="1100" b="1">
                <a:latin typeface="Malgun Gothic"/>
                <a:ea typeface="Malgun Gothic"/>
                <a:sym typeface="Wingdings" panose="05000000000000000000" pitchFamily="2" charset="2"/>
              </a:rPr>
              <a:t>미사용 데이터 삭제 필요</a:t>
            </a:r>
            <a:endParaRPr lang="ko-KR" altLang="en-US" sz="1100" b="1">
              <a:latin typeface="Malgun Gothic"/>
              <a:ea typeface="Malgun Gothic"/>
            </a:endParaRPr>
          </a:p>
        </p:txBody>
      </p:sp>
      <p:sp>
        <p:nvSpPr>
          <p:cNvPr id="21" name="제목 2">
            <a:extLst>
              <a:ext uri="{FF2B5EF4-FFF2-40B4-BE49-F238E27FC236}">
                <a16:creationId xmlns:a16="http://schemas.microsoft.com/office/drawing/2014/main" id="{9BF5A9E7-F9D0-81E0-A759-AC9E6DFB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64" y="189680"/>
            <a:ext cx="4121321" cy="249299"/>
          </a:xfrm>
        </p:spPr>
        <p:txBody>
          <a:bodyPr/>
          <a:lstStyle/>
          <a:p>
            <a:r>
              <a:rPr lang="en-US" altLang="ko-KR">
                <a:latin typeface="Malgun Gothic"/>
                <a:ea typeface="Malgun Gothic"/>
              </a:rPr>
              <a:t>#</a:t>
            </a:r>
            <a:r>
              <a:rPr lang="ko-KR">
                <a:latin typeface="Malgun Gothic"/>
                <a:ea typeface="Malgun Gothic"/>
              </a:rPr>
              <a:t>별첨</a:t>
            </a:r>
            <a:r>
              <a:rPr lang="en-US">
                <a:latin typeface="Malgun Gothic"/>
                <a:ea typeface="Malgun Gothic"/>
              </a:rPr>
              <a:t>4.</a:t>
            </a:r>
            <a:r>
              <a:rPr lang="en-US" altLang="ko-KR">
                <a:latin typeface="+mn-ea"/>
              </a:rPr>
              <a:t> PBU </a:t>
            </a:r>
            <a:r>
              <a:rPr lang="ko-KR" altLang="en-US">
                <a:latin typeface="+mn-ea"/>
              </a:rPr>
              <a:t>정보시스템 데이터 사용량</a:t>
            </a:r>
            <a:endParaRPr lang="ko-KR" altLang="en-US" err="1"/>
          </a:p>
        </p:txBody>
      </p:sp>
    </p:spTree>
    <p:extLst>
      <p:ext uri="{BB962C8B-B14F-4D97-AF65-F5344CB8AC3E}">
        <p14:creationId xmlns:p14="http://schemas.microsoft.com/office/powerpoint/2010/main" val="2123947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B28B2EB-430D-01B0-F142-1558FFF5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64" y="189680"/>
            <a:ext cx="4613442" cy="249299"/>
          </a:xfrm>
        </p:spPr>
        <p:txBody>
          <a:bodyPr/>
          <a:lstStyle/>
          <a:p>
            <a:r>
              <a:rPr lang="en-US" altLang="ko-KR">
                <a:latin typeface="Malgun Gothic"/>
                <a:ea typeface="Malgun Gothic"/>
              </a:rPr>
              <a:t>#</a:t>
            </a:r>
            <a:r>
              <a:rPr lang="ko-KR">
                <a:latin typeface="Malgun Gothic"/>
                <a:ea typeface="Malgun Gothic"/>
              </a:rPr>
              <a:t>별첨</a:t>
            </a:r>
            <a:r>
              <a:rPr lang="en-US">
                <a:latin typeface="Malgun Gothic"/>
                <a:ea typeface="Malgun Gothic"/>
              </a:rPr>
              <a:t>5.</a:t>
            </a:r>
            <a:r>
              <a:rPr lang="en-US" altLang="ko-KR">
                <a:latin typeface="+mn-ea"/>
              </a:rPr>
              <a:t> HSBU </a:t>
            </a:r>
            <a:r>
              <a:rPr lang="ko-KR" altLang="en-US">
                <a:latin typeface="+mn-ea"/>
              </a:rPr>
              <a:t>정보시스템 현황</a:t>
            </a:r>
            <a:r>
              <a:rPr lang="en-US" altLang="ko-KR">
                <a:latin typeface="+mn-ea"/>
              </a:rPr>
              <a:t>-</a:t>
            </a:r>
            <a:r>
              <a:rPr lang="ko-KR" altLang="en-US">
                <a:latin typeface="+mn-ea"/>
              </a:rPr>
              <a:t>주제별 요약</a:t>
            </a:r>
            <a:endParaRPr lang="ko-KR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23EC676-A827-312F-2413-549D46E5616B}"/>
              </a:ext>
            </a:extLst>
          </p:cNvPr>
          <p:cNvGrpSpPr/>
          <p:nvPr/>
        </p:nvGrpSpPr>
        <p:grpSpPr>
          <a:xfrm>
            <a:off x="282223" y="1039094"/>
            <a:ext cx="9202658" cy="4840698"/>
            <a:chOff x="282223" y="1355881"/>
            <a:chExt cx="9202658" cy="484069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1FE009F-4D6D-B04A-51D3-1B977A666552}"/>
                </a:ext>
              </a:extLst>
            </p:cNvPr>
            <p:cNvSpPr/>
            <p:nvPr/>
          </p:nvSpPr>
          <p:spPr>
            <a:xfrm>
              <a:off x="4010515" y="1683715"/>
              <a:ext cx="1533423" cy="451286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 sz="1000" b="1">
                <a:latin typeface="Malgun Gothic"/>
                <a:ea typeface="Malgun Gothic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F1B00-47C1-7573-12CD-014E3DCE8D5C}"/>
                </a:ext>
              </a:extLst>
            </p:cNvPr>
            <p:cNvSpPr/>
            <p:nvPr/>
          </p:nvSpPr>
          <p:spPr>
            <a:xfrm>
              <a:off x="4013627" y="1355881"/>
              <a:ext cx="1530312" cy="29653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1440" tIns="72000" rIns="91440" bIns="45720" anchor="ctr"/>
            <a:lstStyle/>
            <a:p>
              <a:pPr algn="ctr">
                <a:lnSpc>
                  <a:spcPct val="90000"/>
                </a:lnSpc>
              </a:pPr>
              <a:r>
                <a:rPr lang="ko-KR" altLang="en-US" sz="1200" b="1" kern="0">
                  <a:solidFill>
                    <a:schemeClr val="bg1"/>
                  </a:solidFill>
                  <a:latin typeface="Malgun Gothic"/>
                  <a:ea typeface="Malgun Gothic"/>
                </a:rPr>
                <a:t>정보 주요 지표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4165721-D520-1311-BF93-FDF6014F0E25}"/>
                </a:ext>
              </a:extLst>
            </p:cNvPr>
            <p:cNvSpPr/>
            <p:nvPr/>
          </p:nvSpPr>
          <p:spPr>
            <a:xfrm>
              <a:off x="368933" y="2483894"/>
              <a:ext cx="1349022" cy="1080000"/>
            </a:xfrm>
            <a:prstGeom prst="rect">
              <a:avLst/>
            </a:prstGeom>
            <a:noFill/>
            <a:ln w="3175" algn="ctr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1440" tIns="72000" rIns="91440" bIns="4572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 kern="0">
                  <a:latin typeface="Malgun Gothic"/>
                  <a:ea typeface="나눔고딕"/>
                </a:rPr>
                <a:t>GS</a:t>
              </a:r>
              <a:r>
                <a:rPr lang="ko-KR" altLang="en-US" sz="1100" b="1" kern="0">
                  <a:latin typeface="Malgun Gothic"/>
                  <a:ea typeface="Malgun Gothic"/>
                </a:rPr>
                <a:t> 홈쇼핑</a:t>
              </a:r>
              <a:endParaRPr lang="en-US" altLang="ko-KR" sz="1100" b="1" kern="0">
                <a:latin typeface="Malgun Gothic"/>
                <a:ea typeface="Malgun Gothic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24E7367-7493-2DF6-1521-B564C40AB253}"/>
                </a:ext>
              </a:extLst>
            </p:cNvPr>
            <p:cNvSpPr/>
            <p:nvPr/>
          </p:nvSpPr>
          <p:spPr>
            <a:xfrm>
              <a:off x="282223" y="1683714"/>
              <a:ext cx="1546578" cy="451286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>
                <a:latin typeface="Malgun Gothic"/>
                <a:ea typeface="Malgun Gothic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21AAD4C-0B47-D190-B5F2-E4D3E429EC4C}"/>
                </a:ext>
              </a:extLst>
            </p:cNvPr>
            <p:cNvSpPr/>
            <p:nvPr/>
          </p:nvSpPr>
          <p:spPr>
            <a:xfrm>
              <a:off x="2098601" y="1683715"/>
              <a:ext cx="1678892" cy="451286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>
                <a:latin typeface="Malgun Gothic"/>
                <a:ea typeface="Malgun Gothic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949796E-B990-1BDA-D1D8-E6692C1EB3FA}"/>
                </a:ext>
              </a:extLst>
            </p:cNvPr>
            <p:cNvSpPr/>
            <p:nvPr/>
          </p:nvSpPr>
          <p:spPr>
            <a:xfrm>
              <a:off x="282223" y="1355881"/>
              <a:ext cx="1557288" cy="29653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1440" tIns="72000" rIns="91440" bIns="45720" anchor="ctr"/>
            <a:lstStyle/>
            <a:p>
              <a:pPr algn="ctr">
                <a:lnSpc>
                  <a:spcPct val="90000"/>
                </a:lnSpc>
              </a:pPr>
              <a:r>
                <a:rPr lang="ko-KR" altLang="en-US" sz="1200" b="1" kern="0">
                  <a:solidFill>
                    <a:schemeClr val="bg1"/>
                  </a:solidFill>
                  <a:latin typeface="Malgun Gothic"/>
                  <a:ea typeface="Malgun Gothic"/>
                </a:rPr>
                <a:t>업무 유형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6B1E312-5521-59AE-EA69-B74CC3CD676A}"/>
                </a:ext>
              </a:extLst>
            </p:cNvPr>
            <p:cNvSpPr/>
            <p:nvPr/>
          </p:nvSpPr>
          <p:spPr>
            <a:xfrm>
              <a:off x="2098600" y="1355881"/>
              <a:ext cx="1678893" cy="29653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1440" tIns="72000" rIns="91440" bIns="45720" anchor="ctr"/>
            <a:lstStyle/>
            <a:p>
              <a:pPr algn="ctr">
                <a:lnSpc>
                  <a:spcPct val="90000"/>
                </a:lnSpc>
              </a:pPr>
              <a:r>
                <a:rPr lang="ko-KR" altLang="en-US" sz="1200" b="1" kern="0">
                  <a:solidFill>
                    <a:schemeClr val="bg1"/>
                  </a:solidFill>
                  <a:latin typeface="Malgun Gothic"/>
                  <a:ea typeface="Malgun Gothic"/>
                </a:rPr>
                <a:t>정보 수집 영역</a:t>
              </a:r>
            </a:p>
          </p:txBody>
        </p:sp>
        <p:cxnSp>
          <p:nvCxnSpPr>
            <p:cNvPr id="14" name="꺾인 연결선[E] 80">
              <a:extLst>
                <a:ext uri="{FF2B5EF4-FFF2-40B4-BE49-F238E27FC236}">
                  <a16:creationId xmlns:a16="http://schemas.microsoft.com/office/drawing/2014/main" id="{134EAB50-5A93-0231-5CCB-340959CDDD2D}"/>
                </a:ext>
              </a:extLst>
            </p:cNvPr>
            <p:cNvCxnSpPr>
              <a:cxnSpLocks/>
              <a:stCxn id="28" idx="3"/>
              <a:endCxn id="31" idx="1"/>
            </p:cNvCxnSpPr>
            <p:nvPr/>
          </p:nvCxnSpPr>
          <p:spPr>
            <a:xfrm flipV="1">
              <a:off x="3693390" y="2329804"/>
              <a:ext cx="414432" cy="106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56FF859-7F06-73B8-554A-0BB018E11F74}"/>
                </a:ext>
              </a:extLst>
            </p:cNvPr>
            <p:cNvSpPr/>
            <p:nvPr/>
          </p:nvSpPr>
          <p:spPr>
            <a:xfrm>
              <a:off x="5847777" y="1675157"/>
              <a:ext cx="1414877" cy="452142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>
                <a:latin typeface="Malgun Gothic"/>
                <a:ea typeface="Malgun Gothic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6F03AC4-B14B-0523-5318-0EBA63BCC1A3}"/>
                </a:ext>
              </a:extLst>
            </p:cNvPr>
            <p:cNvSpPr/>
            <p:nvPr/>
          </p:nvSpPr>
          <p:spPr>
            <a:xfrm>
              <a:off x="5847777" y="1375538"/>
              <a:ext cx="1414877" cy="2768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1440" tIns="72000" rIns="91440" bIns="45720" anchor="ctr"/>
            <a:lstStyle/>
            <a:p>
              <a:pPr algn="ctr">
                <a:lnSpc>
                  <a:spcPct val="90000"/>
                </a:lnSpc>
              </a:pPr>
              <a:r>
                <a:rPr lang="ko-KR" altLang="en-US" sz="1200" b="1" kern="0">
                  <a:solidFill>
                    <a:schemeClr val="bg1"/>
                  </a:solidFill>
                  <a:latin typeface="Malgun Gothic"/>
                  <a:ea typeface="Malgun Gothic"/>
                </a:rPr>
                <a:t>정보 활용 데이터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394562D-2939-FCB3-71C9-DB42652FB7ED}"/>
                </a:ext>
              </a:extLst>
            </p:cNvPr>
            <p:cNvSpPr/>
            <p:nvPr/>
          </p:nvSpPr>
          <p:spPr>
            <a:xfrm>
              <a:off x="5908125" y="1935714"/>
              <a:ext cx="1274579" cy="794691"/>
            </a:xfrm>
            <a:prstGeom prst="rect">
              <a:avLst/>
            </a:prstGeom>
            <a:noFill/>
            <a:ln w="3175" algn="ctr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1440" tIns="72000" rIns="91440" bIns="45720" anchor="ctr"/>
            <a:lstStyle/>
            <a:p>
              <a:pPr algn="ctr">
                <a:lnSpc>
                  <a:spcPct val="90000"/>
                </a:lnSpc>
              </a:pPr>
              <a:endParaRPr lang="en-US" altLang="ko-KR" sz="1000" b="1" kern="0">
                <a:latin typeface="Malgun Gothic"/>
                <a:ea typeface="나눔고딕" panose="020D0604000000000000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ko-KR" altLang="en-US" sz="1100" b="1" u="sng" kern="0" err="1">
                  <a:latin typeface="Malgun Gothic"/>
                  <a:ea typeface="Malgun Gothic"/>
                </a:rPr>
                <a:t>주요실적상세</a:t>
              </a:r>
              <a:endParaRPr lang="en-US" altLang="ko-KR" sz="1100" b="1" u="sng" kern="0">
                <a:latin typeface="Malgun Gothic"/>
                <a:ea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 u="sng" kern="0">
                <a:latin typeface="Malgun Gothic"/>
                <a:ea typeface="나눔고딕" panose="020D0604000000000000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ko-KR" sz="1000" b="1" kern="0">
                  <a:latin typeface="Malgun Gothic"/>
                  <a:ea typeface="나눔고딕"/>
                </a:rPr>
                <a:t>-</a:t>
              </a:r>
              <a:r>
                <a:rPr lang="ko-KR" altLang="en-US" sz="1000" b="1" kern="0">
                  <a:latin typeface="Malgun Gothic"/>
                  <a:ea typeface="Malgun Gothic"/>
                </a:rPr>
                <a:t> 주문</a:t>
              </a:r>
              <a:r>
                <a:rPr lang="en-US" altLang="ko-KR" sz="1000" b="1" kern="0">
                  <a:latin typeface="Malgun Gothic"/>
                  <a:ea typeface="나눔고딕"/>
                </a:rPr>
                <a:t>,</a:t>
              </a:r>
              <a:r>
                <a:rPr lang="ko-KR" altLang="en-US" sz="1000" b="1" kern="0">
                  <a:latin typeface="Malgun Gothic"/>
                  <a:ea typeface="Malgun Gothic"/>
                </a:rPr>
                <a:t> 프로그램</a:t>
              </a:r>
              <a:r>
                <a:rPr lang="en-US" altLang="ko-KR" sz="1000" b="1" kern="0">
                  <a:latin typeface="Malgun Gothic"/>
                  <a:ea typeface="나눔고딕"/>
                </a:rPr>
                <a:t>,</a:t>
              </a:r>
              <a:r>
                <a:rPr lang="ko-KR" altLang="en-US" sz="1000" b="1" kern="0">
                  <a:latin typeface="Malgun Gothic"/>
                  <a:ea typeface="Malgun Gothic"/>
                </a:rPr>
                <a:t> 취급</a:t>
              </a:r>
              <a:endParaRPr lang="en-US" altLang="ko-KR" sz="1000" b="1" kern="0">
                <a:latin typeface="Malgun Gothic"/>
                <a:ea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b="1" kern="0">
                <a:latin typeface="Malgun Gothic"/>
                <a:ea typeface="Malgun Gothic"/>
              </a:endParaRPr>
            </a:p>
          </p:txBody>
        </p:sp>
        <p:cxnSp>
          <p:nvCxnSpPr>
            <p:cNvPr id="18" name="꺾인 연결선[E] 33">
              <a:extLst>
                <a:ext uri="{FF2B5EF4-FFF2-40B4-BE49-F238E27FC236}">
                  <a16:creationId xmlns:a16="http://schemas.microsoft.com/office/drawing/2014/main" id="{EC45A393-1FE3-DC26-018B-5C912081D202}"/>
                </a:ext>
              </a:extLst>
            </p:cNvPr>
            <p:cNvCxnSpPr>
              <a:cxnSpLocks/>
              <a:stCxn id="8" idx="3"/>
              <a:endCxn id="28" idx="1"/>
            </p:cNvCxnSpPr>
            <p:nvPr/>
          </p:nvCxnSpPr>
          <p:spPr>
            <a:xfrm flipV="1">
              <a:off x="1717955" y="2330866"/>
              <a:ext cx="463020" cy="693028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[E] 80">
              <a:extLst>
                <a:ext uri="{FF2B5EF4-FFF2-40B4-BE49-F238E27FC236}">
                  <a16:creationId xmlns:a16="http://schemas.microsoft.com/office/drawing/2014/main" id="{6B39835D-7D3F-D956-47FA-31158DFB7806}"/>
                </a:ext>
              </a:extLst>
            </p:cNvPr>
            <p:cNvCxnSpPr>
              <a:cxnSpLocks/>
              <a:stCxn id="31" idx="3"/>
              <a:endCxn id="17" idx="1"/>
            </p:cNvCxnSpPr>
            <p:nvPr/>
          </p:nvCxnSpPr>
          <p:spPr>
            <a:xfrm>
              <a:off x="5489193" y="2329804"/>
              <a:ext cx="418932" cy="3256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E22A456-6BE4-6051-AED8-1F98904803C1}"/>
                </a:ext>
              </a:extLst>
            </p:cNvPr>
            <p:cNvSpPr/>
            <p:nvPr/>
          </p:nvSpPr>
          <p:spPr>
            <a:xfrm>
              <a:off x="5919921" y="5189036"/>
              <a:ext cx="1274579" cy="837718"/>
            </a:xfrm>
            <a:prstGeom prst="rect">
              <a:avLst/>
            </a:prstGeom>
            <a:noFill/>
            <a:ln w="3175" algn="ctr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1440" tIns="72000" rIns="91440" bIns="45720" anchor="ctr"/>
            <a:lstStyle/>
            <a:p>
              <a:pPr algn="ctr">
                <a:lnSpc>
                  <a:spcPct val="90000"/>
                </a:lnSpc>
              </a:pPr>
              <a:r>
                <a:rPr lang="ko-KR" altLang="en-US" sz="1000" b="1" kern="0">
                  <a:latin typeface="Malgun Gothic"/>
                  <a:ea typeface="Malgun Gothic"/>
                </a:rPr>
                <a:t>상품기본</a:t>
              </a:r>
              <a:r>
                <a:rPr lang="en-US" altLang="ko-KR" sz="1000" b="1" kern="0">
                  <a:latin typeface="Malgun Gothic"/>
                  <a:ea typeface="나눔고딕"/>
                </a:rPr>
                <a:t>,</a:t>
              </a:r>
              <a:r>
                <a:rPr lang="ko-KR" altLang="en-US" sz="1000" b="1" kern="0">
                  <a:latin typeface="Malgun Gothic"/>
                  <a:ea typeface="Malgun Gothic"/>
                </a:rPr>
                <a:t> 고객기본</a:t>
              </a:r>
              <a:r>
                <a:rPr lang="en-US" altLang="ko-KR" sz="1000" b="1" kern="0">
                  <a:latin typeface="Malgun Gothic"/>
                  <a:ea typeface="나눔고딕"/>
                </a:rPr>
                <a:t>,</a:t>
              </a:r>
              <a:r>
                <a:rPr lang="ko-KR" altLang="en-US" sz="1000" b="1" kern="0">
                  <a:latin typeface="Malgun Gothic"/>
                  <a:ea typeface="Malgun Gothic"/>
                </a:rPr>
                <a:t> </a:t>
              </a:r>
              <a:endParaRPr lang="en-US" altLang="ko-KR" sz="1000" b="1" kern="0">
                <a:latin typeface="Malgun Gothic"/>
                <a:ea typeface="나눔고딕" panose="020D0604000000000000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ko-KR" altLang="en-US" sz="1000" b="1" kern="0" err="1">
                  <a:latin typeface="Malgun Gothic"/>
                  <a:ea typeface="Malgun Gothic"/>
                </a:rPr>
                <a:t>고객장바구니</a:t>
              </a:r>
              <a:r>
                <a:rPr lang="ko-KR" altLang="en-US" sz="1000" b="1" kern="0">
                  <a:latin typeface="Malgun Gothic"/>
                  <a:ea typeface="Malgun Gothic"/>
                </a:rPr>
                <a:t> 백업 </a:t>
              </a:r>
              <a:endParaRPr lang="en-US" altLang="ko-KR" sz="1000" b="1" kern="0">
                <a:latin typeface="Malgun Gothic"/>
                <a:ea typeface="나눔고딕" panose="020D0604000000000000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ko-KR" altLang="en-US" sz="1000" b="1" kern="0">
                  <a:latin typeface="Malgun Gothic"/>
                  <a:ea typeface="Malgun Gothic"/>
                </a:rPr>
                <a:t>상품분류</a:t>
              </a:r>
              <a:r>
                <a:rPr lang="en-US" altLang="ko-KR" sz="1000" b="1" kern="0">
                  <a:latin typeface="Malgun Gothic"/>
                  <a:ea typeface="나눔고딕"/>
                </a:rPr>
                <a:t>,</a:t>
              </a:r>
              <a:r>
                <a:rPr lang="ko-KR" altLang="en-US" sz="1000" b="1" kern="0">
                  <a:latin typeface="Malgun Gothic"/>
                  <a:ea typeface="Malgun Gothic"/>
                </a:rPr>
                <a:t> </a:t>
              </a:r>
              <a:r>
                <a:rPr lang="ko-KR" altLang="en-US" sz="1000" b="1" kern="0" err="1">
                  <a:latin typeface="Malgun Gothic"/>
                  <a:ea typeface="Malgun Gothic"/>
                </a:rPr>
                <a:t>상품평</a:t>
              </a:r>
              <a:endParaRPr lang="en-US" altLang="ko-KR" sz="1000" b="1" kern="0">
                <a:latin typeface="Malgun Gothic"/>
                <a:ea typeface="Malgun Gothic"/>
              </a:endParaRPr>
            </a:p>
            <a:p>
              <a:pPr algn="ctr">
                <a:lnSpc>
                  <a:spcPct val="90000"/>
                </a:lnSpc>
              </a:pPr>
              <a:r>
                <a:rPr lang="ko-KR" altLang="en-US" sz="1000" b="1" kern="0">
                  <a:latin typeface="Malgun Gothic"/>
                  <a:ea typeface="Malgun Gothic"/>
                </a:rPr>
                <a:t>주문 상품 실적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EB13293-8F07-6F4E-26D8-ACE60D3F8B6D}"/>
                </a:ext>
              </a:extLst>
            </p:cNvPr>
            <p:cNvSpPr/>
            <p:nvPr/>
          </p:nvSpPr>
          <p:spPr>
            <a:xfrm>
              <a:off x="5908124" y="4135080"/>
              <a:ext cx="1274579" cy="837718"/>
            </a:xfrm>
            <a:prstGeom prst="rect">
              <a:avLst/>
            </a:prstGeom>
            <a:noFill/>
            <a:ln w="3175" algn="ctr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1440" tIns="72000" rIns="91440" bIns="45720" anchor="ctr"/>
            <a:lstStyle/>
            <a:p>
              <a:pPr algn="ctr">
                <a:lnSpc>
                  <a:spcPct val="90000"/>
                </a:lnSpc>
              </a:pPr>
              <a:r>
                <a:rPr lang="ko-KR" altLang="en-US" sz="1100" b="1" u="sng" kern="0" err="1">
                  <a:latin typeface="Malgun Gothic"/>
                  <a:ea typeface="Malgun Gothic"/>
                </a:rPr>
                <a:t>매장웹로그정보</a:t>
              </a:r>
              <a:endParaRPr lang="en-US" altLang="ko-KR" sz="1100" b="1" u="sng" kern="0">
                <a:latin typeface="Malgun Gothic"/>
                <a:ea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 u="sng" kern="0">
                <a:latin typeface="Malgun Gothic"/>
                <a:ea typeface="나눔고딕" panose="020D0604000000000000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ko-KR" altLang="en-US" sz="1000" b="1" kern="0">
                  <a:latin typeface="Malgun Gothic"/>
                  <a:ea typeface="Malgun Gothic"/>
                </a:rPr>
                <a:t>주요 모바일 매장실적</a:t>
              </a:r>
              <a:endParaRPr lang="en-US" altLang="ko-KR" sz="1000" b="1" kern="0">
                <a:latin typeface="Malgun Gothic"/>
                <a:ea typeface="Malgun Gothic"/>
              </a:endParaRPr>
            </a:p>
          </p:txBody>
        </p:sp>
        <p:cxnSp>
          <p:nvCxnSpPr>
            <p:cNvPr id="22" name="꺾인 연결선[E] 80">
              <a:extLst>
                <a:ext uri="{FF2B5EF4-FFF2-40B4-BE49-F238E27FC236}">
                  <a16:creationId xmlns:a16="http://schemas.microsoft.com/office/drawing/2014/main" id="{4F015BBD-1726-6A71-C45F-B51E6A0A7C6E}"/>
                </a:ext>
              </a:extLst>
            </p:cNvPr>
            <p:cNvCxnSpPr>
              <a:cxnSpLocks/>
              <a:stCxn id="32" idx="3"/>
              <a:endCxn id="21" idx="1"/>
            </p:cNvCxnSpPr>
            <p:nvPr/>
          </p:nvCxnSpPr>
          <p:spPr>
            <a:xfrm>
              <a:off x="5489193" y="4550621"/>
              <a:ext cx="418931" cy="3318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꺾인 연결선[E] 80">
              <a:extLst>
                <a:ext uri="{FF2B5EF4-FFF2-40B4-BE49-F238E27FC236}">
                  <a16:creationId xmlns:a16="http://schemas.microsoft.com/office/drawing/2014/main" id="{2DD4B9EC-50F1-4E78-3425-C053CF30457D}"/>
                </a:ext>
              </a:extLst>
            </p:cNvPr>
            <p:cNvCxnSpPr>
              <a:cxnSpLocks/>
              <a:stCxn id="30" idx="3"/>
              <a:endCxn id="33" idx="1"/>
            </p:cNvCxnSpPr>
            <p:nvPr/>
          </p:nvCxnSpPr>
          <p:spPr>
            <a:xfrm>
              <a:off x="3693390" y="3466071"/>
              <a:ext cx="414432" cy="229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[E] 80">
              <a:extLst>
                <a:ext uri="{FF2B5EF4-FFF2-40B4-BE49-F238E27FC236}">
                  <a16:creationId xmlns:a16="http://schemas.microsoft.com/office/drawing/2014/main" id="{0B1205A1-65AE-8E6E-947C-47204F7BD875}"/>
                </a:ext>
              </a:extLst>
            </p:cNvPr>
            <p:cNvCxnSpPr>
              <a:cxnSpLocks/>
              <a:stCxn id="33" idx="3"/>
              <a:endCxn id="25" idx="1"/>
            </p:cNvCxnSpPr>
            <p:nvPr/>
          </p:nvCxnSpPr>
          <p:spPr>
            <a:xfrm flipV="1">
              <a:off x="5480045" y="3463946"/>
              <a:ext cx="421453" cy="235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F7C1586-08D6-D0B0-76F0-4C98FDE69B0E}"/>
                </a:ext>
              </a:extLst>
            </p:cNvPr>
            <p:cNvSpPr/>
            <p:nvPr/>
          </p:nvSpPr>
          <p:spPr>
            <a:xfrm>
              <a:off x="5901498" y="3045087"/>
              <a:ext cx="1274579" cy="837718"/>
            </a:xfrm>
            <a:prstGeom prst="rect">
              <a:avLst/>
            </a:prstGeom>
            <a:noFill/>
            <a:ln w="3175" algn="ctr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1440" tIns="72000" rIns="91440" bIns="45720" anchor="ctr"/>
            <a:lstStyle/>
            <a:p>
              <a:pPr algn="ctr">
                <a:lnSpc>
                  <a:spcPct val="90000"/>
                </a:lnSpc>
              </a:pPr>
              <a:r>
                <a:rPr lang="ko-KR" altLang="en-US" sz="1100" b="1" u="sng" kern="0">
                  <a:latin typeface="Malgun Gothic"/>
                  <a:ea typeface="Malgun Gothic"/>
                </a:rPr>
                <a:t>고객행동데이터</a:t>
              </a:r>
              <a:endParaRPr lang="en-US" altLang="ko-KR" sz="1100" b="1" u="sng" kern="0">
                <a:latin typeface="Malgun Gothic"/>
                <a:ea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 u="sng" kern="0">
                <a:latin typeface="Malgun Gothic"/>
                <a:ea typeface="나눔고딕" panose="020D0604000000000000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ko-KR" altLang="en-US" sz="1000" b="1" kern="0">
                  <a:latin typeface="Malgun Gothic"/>
                  <a:ea typeface="Malgun Gothic"/>
                </a:rPr>
                <a:t>행동정의 </a:t>
              </a:r>
              <a:r>
                <a:rPr lang="en-US" altLang="ko-KR" sz="1000" b="1" kern="0">
                  <a:latin typeface="Malgun Gothic"/>
                  <a:ea typeface="나눔고딕"/>
                </a:rPr>
                <a:t>–</a:t>
              </a:r>
              <a:r>
                <a:rPr lang="ko-KR" altLang="en-US" sz="1000" b="1" kern="0">
                  <a:latin typeface="Malgun Gothic"/>
                  <a:ea typeface="Malgun Gothic"/>
                </a:rPr>
                <a:t> </a:t>
              </a:r>
              <a:r>
                <a:rPr lang="en-US" altLang="ko-KR" sz="1000" b="1" kern="0">
                  <a:latin typeface="Malgun Gothic"/>
                  <a:ea typeface="나눔고딕"/>
                </a:rPr>
                <a:t>URI</a:t>
              </a:r>
              <a:r>
                <a:rPr lang="ko-KR" altLang="en-US" sz="1000" b="1" kern="0">
                  <a:latin typeface="Malgun Gothic"/>
                  <a:ea typeface="Malgun Gothic"/>
                </a:rPr>
                <a:t> 매핑</a:t>
              </a:r>
              <a:endParaRPr lang="en-US" altLang="ko-KR" sz="1000" b="1" kern="0">
                <a:latin typeface="Malgun Gothic"/>
                <a:ea typeface="Malgun Gothic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C08BCD9-D87E-4C19-2065-B30CF821A846}"/>
                </a:ext>
              </a:extLst>
            </p:cNvPr>
            <p:cNvSpPr/>
            <p:nvPr/>
          </p:nvSpPr>
          <p:spPr>
            <a:xfrm>
              <a:off x="2180975" y="1813464"/>
              <a:ext cx="1512415" cy="1034803"/>
            </a:xfrm>
            <a:prstGeom prst="rect">
              <a:avLst/>
            </a:prstGeom>
            <a:noFill/>
            <a:ln w="3175" algn="ctr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1440" tIns="72000" rIns="91440" bIns="45720" anchor="ctr"/>
            <a:lstStyle/>
            <a:p>
              <a:pPr algn="ctr">
                <a:lnSpc>
                  <a:spcPct val="90000"/>
                </a:lnSpc>
              </a:pPr>
              <a:r>
                <a:rPr lang="ko-KR" altLang="en-US" sz="1100" b="1" u="sng" kern="0">
                  <a:latin typeface="Malgun Gothic"/>
                  <a:ea typeface="Malgun Gothic"/>
                </a:rPr>
                <a:t>방송</a:t>
              </a:r>
              <a:endParaRPr lang="en-US" altLang="ko-KR" sz="1100" b="1" u="sng" kern="0">
                <a:latin typeface="Malgun Gothic"/>
                <a:ea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 kern="0">
                <a:latin typeface="Malgun Gothic"/>
                <a:ea typeface="나눔고딕" panose="020D0604000000000000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ko-KR" altLang="en-US" sz="1000" kern="0">
                  <a:latin typeface="Malgun Gothic"/>
                  <a:ea typeface="Malgun Gothic"/>
                </a:rPr>
                <a:t>방송 편성 상품</a:t>
              </a:r>
              <a:r>
                <a:rPr lang="en-US" altLang="ko-KR" sz="1000" kern="0">
                  <a:latin typeface="Malgun Gothic"/>
                  <a:ea typeface="나눔고딕"/>
                </a:rPr>
                <a:t>,</a:t>
              </a:r>
              <a:r>
                <a:rPr lang="ko-KR" altLang="en-US" sz="1000" kern="0">
                  <a:latin typeface="Malgun Gothic"/>
                  <a:ea typeface="Malgun Gothic"/>
                </a:rPr>
                <a:t> 아이템</a:t>
              </a:r>
              <a:endParaRPr lang="en-US" altLang="ko-KR" sz="1000" kern="0">
                <a:latin typeface="Malgun Gothic"/>
                <a:ea typeface="Malgun Gothic"/>
              </a:endParaRPr>
            </a:p>
            <a:p>
              <a:pPr algn="ctr">
                <a:lnSpc>
                  <a:spcPct val="90000"/>
                </a:lnSpc>
              </a:pPr>
              <a:r>
                <a:rPr lang="ko-KR" altLang="en-US" sz="1000" kern="0">
                  <a:latin typeface="Malgun Gothic"/>
                  <a:ea typeface="Malgun Gothic"/>
                </a:rPr>
                <a:t>생방송</a:t>
              </a:r>
              <a:r>
                <a:rPr lang="en-US" altLang="ko-KR" sz="1000" kern="0">
                  <a:latin typeface="Malgun Gothic"/>
                  <a:ea typeface="나눔고딕"/>
                </a:rPr>
                <a:t>,</a:t>
              </a:r>
              <a:r>
                <a:rPr lang="ko-KR" altLang="en-US" sz="1000" kern="0">
                  <a:latin typeface="Malgun Gothic"/>
                  <a:ea typeface="Malgun Gothic"/>
                </a:rPr>
                <a:t>녹화방송목표</a:t>
              </a:r>
              <a:r>
                <a:rPr lang="en-US" altLang="ko-KR" sz="1000" kern="0">
                  <a:latin typeface="Malgun Gothic"/>
                  <a:ea typeface="나눔고딕"/>
                </a:rPr>
                <a:t>,</a:t>
              </a:r>
              <a:r>
                <a:rPr lang="ko-KR" altLang="en-US" sz="1000" kern="0">
                  <a:latin typeface="Malgun Gothic"/>
                  <a:ea typeface="Malgun Gothic"/>
                </a:rPr>
                <a:t> </a:t>
              </a:r>
              <a:endParaRPr lang="en-US" altLang="ko-KR" sz="1000" kern="0">
                <a:latin typeface="Malgun Gothic"/>
                <a:ea typeface="나눔고딕" panose="020D0604000000000000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ko-KR" altLang="en-US" sz="1000" kern="0">
                  <a:latin typeface="Malgun Gothic"/>
                  <a:ea typeface="Malgun Gothic"/>
                </a:rPr>
                <a:t>가중치</a:t>
              </a:r>
              <a:r>
                <a:rPr lang="en-US" altLang="ko-KR" sz="1000" kern="0">
                  <a:latin typeface="Malgun Gothic"/>
                  <a:ea typeface="나눔고딕"/>
                </a:rPr>
                <a:t>,</a:t>
              </a:r>
              <a:r>
                <a:rPr lang="ko-KR" altLang="en-US" sz="1000" kern="0">
                  <a:latin typeface="Malgun Gothic"/>
                  <a:ea typeface="Malgun Gothic"/>
                </a:rPr>
                <a:t> 수수료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3A3512D-61E0-87AF-BB7C-A6908CF060DC}"/>
                </a:ext>
              </a:extLst>
            </p:cNvPr>
            <p:cNvSpPr/>
            <p:nvPr/>
          </p:nvSpPr>
          <p:spPr>
            <a:xfrm>
              <a:off x="2178897" y="5142828"/>
              <a:ext cx="1512415" cy="946373"/>
            </a:xfrm>
            <a:prstGeom prst="rect">
              <a:avLst/>
            </a:prstGeom>
            <a:noFill/>
            <a:ln w="3175" algn="ctr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1440" tIns="72000" rIns="91440" bIns="45720" anchor="ctr"/>
            <a:lstStyle/>
            <a:p>
              <a:pPr algn="ctr">
                <a:lnSpc>
                  <a:spcPct val="90000"/>
                </a:lnSpc>
              </a:pPr>
              <a:r>
                <a:rPr lang="ko-KR" altLang="en-US" sz="1100" b="1" u="sng" kern="0">
                  <a:latin typeface="Malgun Gothic"/>
                  <a:ea typeface="Malgun Gothic"/>
                </a:rPr>
                <a:t>고객</a:t>
              </a:r>
              <a:r>
                <a:rPr lang="en-US" altLang="ko-KR" sz="1100" b="1" u="sng" kern="0">
                  <a:latin typeface="Malgun Gothic"/>
                  <a:ea typeface="나눔고딕"/>
                </a:rPr>
                <a:t>,</a:t>
              </a:r>
              <a:r>
                <a:rPr lang="ko-KR" altLang="en-US" sz="1100" b="1" u="sng" kern="0">
                  <a:latin typeface="Malgun Gothic"/>
                  <a:ea typeface="Malgun Gothic"/>
                </a:rPr>
                <a:t> 상품</a:t>
              </a:r>
              <a:endParaRPr lang="en-US" altLang="ko-KR" sz="1100" b="1" u="sng" kern="0">
                <a:latin typeface="Malgun Gothic"/>
                <a:ea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 u="sng" kern="0">
                <a:latin typeface="Malgun Gothic"/>
                <a:ea typeface="나눔고딕" panose="020D0604000000000000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ko-KR" altLang="en-US" sz="1000" kern="0">
                  <a:latin typeface="Malgun Gothic"/>
                  <a:ea typeface="Malgun Gothic"/>
                </a:rPr>
                <a:t>상품분류</a:t>
              </a:r>
              <a:r>
                <a:rPr lang="en-US" altLang="ko-KR" sz="1000" kern="0">
                  <a:latin typeface="Malgun Gothic"/>
                  <a:ea typeface="나눔고딕"/>
                </a:rPr>
                <a:t>,</a:t>
              </a:r>
              <a:r>
                <a:rPr lang="ko-KR" altLang="en-US" sz="1000" kern="0">
                  <a:latin typeface="Malgun Gothic"/>
                  <a:ea typeface="Malgun Gothic"/>
                </a:rPr>
                <a:t> </a:t>
              </a:r>
              <a:r>
                <a:rPr lang="ko-KR" altLang="en-US" sz="1000" kern="0" err="1">
                  <a:latin typeface="Malgun Gothic"/>
                  <a:ea typeface="Malgun Gothic"/>
                </a:rPr>
                <a:t>소싱구분</a:t>
              </a:r>
              <a:r>
                <a:rPr lang="en-US" altLang="ko-KR" sz="1000" kern="0">
                  <a:latin typeface="Malgun Gothic"/>
                  <a:ea typeface="나눔고딕"/>
                </a:rPr>
                <a:t>,</a:t>
              </a:r>
              <a:r>
                <a:rPr lang="ko-KR" altLang="en-US" sz="1000" kern="0">
                  <a:latin typeface="Malgun Gothic"/>
                  <a:ea typeface="Malgun Gothic"/>
                </a:rPr>
                <a:t> </a:t>
              </a:r>
              <a:endParaRPr lang="en-US" altLang="ko-KR" sz="1000" kern="0">
                <a:latin typeface="Malgun Gothic"/>
                <a:ea typeface="나눔고딕"/>
              </a:endParaRPr>
            </a:p>
            <a:p>
              <a:pPr algn="ctr">
                <a:lnSpc>
                  <a:spcPct val="90000"/>
                </a:lnSpc>
              </a:pPr>
              <a:r>
                <a:rPr lang="ko-KR" altLang="en-US" sz="1000" kern="0">
                  <a:latin typeface="Malgun Gothic"/>
                  <a:ea typeface="Malgun Gothic"/>
                </a:rPr>
                <a:t>상품속성 등</a:t>
              </a:r>
              <a:endParaRPr lang="en-US" altLang="ko-KR" sz="1000" kern="0">
                <a:latin typeface="Malgun Gothic"/>
                <a:ea typeface="Malgun Gothic"/>
              </a:endParaRPr>
            </a:p>
            <a:p>
              <a:pPr algn="ctr">
                <a:lnSpc>
                  <a:spcPct val="90000"/>
                </a:lnSpc>
              </a:pPr>
              <a:r>
                <a:rPr lang="ko-KR" altLang="en-US" sz="1000" kern="0">
                  <a:latin typeface="Malgun Gothic"/>
                  <a:ea typeface="Malgun Gothic"/>
                </a:rPr>
                <a:t>고객마스터</a:t>
              </a:r>
              <a:r>
                <a:rPr lang="en-US" altLang="ko-KR" sz="1000" kern="0">
                  <a:latin typeface="Malgun Gothic"/>
                  <a:ea typeface="나눔고딕"/>
                </a:rPr>
                <a:t>,</a:t>
              </a:r>
              <a:r>
                <a:rPr lang="ko-KR" altLang="en-US" sz="1000" kern="0">
                  <a:latin typeface="Malgun Gothic"/>
                  <a:ea typeface="Malgun Gothic"/>
                </a:rPr>
                <a:t> 통합회원</a:t>
              </a:r>
              <a:endParaRPr lang="en-US" altLang="ko-KR" sz="1000" kern="0">
                <a:latin typeface="Malgun Gothic"/>
                <a:ea typeface="Malgun Gothic"/>
              </a:endParaRPr>
            </a:p>
            <a:p>
              <a:pPr algn="ctr">
                <a:lnSpc>
                  <a:spcPct val="90000"/>
                </a:lnSpc>
              </a:pPr>
              <a:r>
                <a:rPr lang="ko-KR" altLang="en-US" sz="1000" kern="0">
                  <a:latin typeface="Malgun Gothic"/>
                  <a:ea typeface="Malgun Gothic"/>
                </a:rPr>
                <a:t>오프라인</a:t>
              </a:r>
              <a:r>
                <a:rPr lang="en-US" altLang="ko-KR" sz="1000" kern="0">
                  <a:latin typeface="Malgun Gothic"/>
                  <a:ea typeface="나눔고딕"/>
                </a:rPr>
                <a:t>,</a:t>
              </a:r>
              <a:r>
                <a:rPr lang="ko-KR" altLang="en-US" sz="1000" kern="0">
                  <a:latin typeface="Malgun Gothic"/>
                  <a:ea typeface="Malgun Gothic"/>
                </a:rPr>
                <a:t> 포인트 </a:t>
              </a:r>
              <a:endParaRPr lang="en-US" altLang="ko-KR" sz="1000" kern="0">
                <a:latin typeface="Malgun Gothic"/>
                <a:ea typeface="나눔고딕" panose="020D0604000000000000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3439509-6FF0-530A-C531-AAF9FA02DC32}"/>
                </a:ext>
              </a:extLst>
            </p:cNvPr>
            <p:cNvSpPr/>
            <p:nvPr/>
          </p:nvSpPr>
          <p:spPr>
            <a:xfrm>
              <a:off x="2180975" y="2948669"/>
              <a:ext cx="1512415" cy="1034804"/>
            </a:xfrm>
            <a:prstGeom prst="rect">
              <a:avLst/>
            </a:prstGeom>
            <a:noFill/>
            <a:ln w="3175" algn="ctr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1440" tIns="72000" rIns="91440" bIns="45720" anchor="ctr"/>
            <a:lstStyle/>
            <a:p>
              <a:pPr algn="ctr">
                <a:lnSpc>
                  <a:spcPct val="90000"/>
                </a:lnSpc>
              </a:pPr>
              <a:r>
                <a:rPr lang="ko-KR" altLang="en-US" sz="1100" b="1" u="sng" kern="0">
                  <a:latin typeface="Malgun Gothic"/>
                  <a:ea typeface="Malgun Gothic"/>
                </a:rPr>
                <a:t>주문</a:t>
              </a:r>
              <a:endParaRPr lang="en-US" altLang="ko-KR" sz="1100" b="1" u="sng" kern="0">
                <a:latin typeface="Malgun Gothic"/>
                <a:ea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 kern="0">
                <a:latin typeface="Malgun Gothic"/>
                <a:ea typeface="나눔고딕" panose="020D0604000000000000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ko-KR" sz="1000" kern="0">
                  <a:latin typeface="Malgun Gothic"/>
                  <a:ea typeface="나눔고딕"/>
                </a:rPr>
                <a:t>MC(</a:t>
              </a:r>
              <a:r>
                <a:rPr lang="ko-KR" altLang="en-US" sz="1000" kern="0">
                  <a:latin typeface="Malgun Gothic"/>
                  <a:ea typeface="Malgun Gothic"/>
                </a:rPr>
                <a:t>모바일</a:t>
              </a:r>
              <a:r>
                <a:rPr lang="en-US" altLang="ko-KR" sz="1000" kern="0">
                  <a:latin typeface="Malgun Gothic"/>
                  <a:ea typeface="나눔고딕"/>
                </a:rPr>
                <a:t>),</a:t>
              </a:r>
              <a:r>
                <a:rPr lang="ko-KR" altLang="en-US" sz="1000" kern="0">
                  <a:latin typeface="Malgun Gothic"/>
                  <a:ea typeface="Malgun Gothic"/>
                </a:rPr>
                <a:t> </a:t>
              </a:r>
              <a:r>
                <a:rPr lang="en-US" altLang="ko-KR" sz="1000" kern="0">
                  <a:latin typeface="Malgun Gothic"/>
                  <a:ea typeface="나눔고딕"/>
                </a:rPr>
                <a:t>PC(</a:t>
              </a:r>
              <a:r>
                <a:rPr lang="ko-KR" altLang="en-US" sz="1000" kern="0">
                  <a:latin typeface="Malgun Gothic"/>
                  <a:ea typeface="Malgun Gothic"/>
                </a:rPr>
                <a:t>웹</a:t>
              </a:r>
              <a:r>
                <a:rPr lang="en-US" altLang="ko-KR" sz="1000" kern="0">
                  <a:latin typeface="Malgun Gothic"/>
                  <a:ea typeface="나눔고딕"/>
                </a:rPr>
                <a:t>)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1000" kern="0">
                  <a:latin typeface="Malgun Gothic"/>
                  <a:ea typeface="나눔고딕"/>
                </a:rPr>
                <a:t>ARS, </a:t>
              </a:r>
              <a:r>
                <a:rPr lang="ko-KR" altLang="en-US" sz="1000" kern="0">
                  <a:latin typeface="Malgun Gothic"/>
                  <a:ea typeface="Malgun Gothic"/>
                </a:rPr>
                <a:t>상담원</a:t>
              </a:r>
              <a:r>
                <a:rPr lang="en-US" altLang="ko-KR" sz="1000" kern="0">
                  <a:latin typeface="Malgun Gothic"/>
                  <a:ea typeface="나눔고딕"/>
                </a:rPr>
                <a:t>,</a:t>
              </a:r>
              <a:r>
                <a:rPr lang="ko-KR" altLang="en-US" sz="1000" kern="0">
                  <a:latin typeface="Malgun Gothic"/>
                  <a:ea typeface="Malgun Gothic"/>
                </a:rPr>
                <a:t> </a:t>
              </a:r>
              <a:r>
                <a:rPr lang="ko-KR" altLang="en-US" sz="1000" kern="0" err="1">
                  <a:latin typeface="Malgun Gothic"/>
                  <a:ea typeface="Malgun Gothic"/>
                </a:rPr>
                <a:t>제휴몰</a:t>
              </a:r>
              <a:endParaRPr lang="en-US" altLang="ko-KR" sz="1000" kern="0">
                <a:latin typeface="Malgun Gothic"/>
                <a:ea typeface="Malgun Gothic"/>
              </a:endParaRPr>
            </a:p>
            <a:p>
              <a:pPr algn="ctr">
                <a:lnSpc>
                  <a:spcPct val="90000"/>
                </a:lnSpc>
              </a:pPr>
              <a:r>
                <a:rPr lang="ko-KR" altLang="en-US" sz="1000" kern="0">
                  <a:latin typeface="Malgun Gothic"/>
                  <a:ea typeface="Malgun Gothic"/>
                </a:rPr>
                <a:t>카카오톡 주문</a:t>
              </a:r>
              <a:endParaRPr lang="en-US" altLang="ko-KR" sz="1000" kern="0">
                <a:latin typeface="Malgun Gothic"/>
                <a:ea typeface="Malgun Gothic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D6F08C3-6F22-0E01-36B6-161469B4AB0D}"/>
                </a:ext>
              </a:extLst>
            </p:cNvPr>
            <p:cNvSpPr/>
            <p:nvPr/>
          </p:nvSpPr>
          <p:spPr>
            <a:xfrm>
              <a:off x="4107822" y="1751162"/>
              <a:ext cx="1381371" cy="1157283"/>
            </a:xfrm>
            <a:prstGeom prst="rect">
              <a:avLst/>
            </a:prstGeom>
            <a:noFill/>
            <a:ln w="3175" algn="ctr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1440" tIns="72000" rIns="91440" bIns="45720" anchor="ctr"/>
            <a:lstStyle/>
            <a:p>
              <a:pPr algn="ctr">
                <a:lnSpc>
                  <a:spcPct val="90000"/>
                </a:lnSpc>
              </a:pPr>
              <a:r>
                <a:rPr lang="ko-KR" altLang="en-US" sz="1000" kern="0" err="1">
                  <a:latin typeface="Malgun Gothic"/>
                  <a:ea typeface="Malgun Gothic"/>
                </a:rPr>
                <a:t>취급액</a:t>
              </a:r>
              <a:r>
                <a:rPr lang="en-US" altLang="ko-KR" sz="1000" kern="0">
                  <a:latin typeface="Malgun Gothic"/>
                  <a:ea typeface="나눔고딕"/>
                </a:rPr>
                <a:t>,</a:t>
              </a:r>
              <a:r>
                <a:rPr lang="ko-KR" altLang="en-US" sz="1000" kern="0">
                  <a:latin typeface="Malgun Gothic"/>
                  <a:ea typeface="Malgun Gothic"/>
                </a:rPr>
                <a:t> </a:t>
              </a:r>
              <a:r>
                <a:rPr lang="ko-KR" altLang="en-US" sz="1000" kern="0" err="1">
                  <a:latin typeface="Malgun Gothic"/>
                  <a:ea typeface="Malgun Gothic"/>
                </a:rPr>
                <a:t>이익액</a:t>
              </a:r>
              <a:r>
                <a:rPr lang="en-US" altLang="ko-KR" sz="1000" kern="0">
                  <a:latin typeface="Malgun Gothic"/>
                  <a:ea typeface="나눔고딕"/>
                </a:rPr>
                <a:t>,</a:t>
              </a:r>
              <a:r>
                <a:rPr lang="ko-KR" altLang="en-US" sz="1000" kern="0">
                  <a:latin typeface="Malgun Gothic"/>
                  <a:ea typeface="Malgun Gothic"/>
                </a:rPr>
                <a:t> </a:t>
              </a:r>
              <a:endParaRPr lang="en-US" altLang="ko-KR" sz="1000" kern="0">
                <a:latin typeface="Malgun Gothic"/>
                <a:ea typeface="나눔고딕" panose="020D0604000000000000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ko-KR" sz="1000" kern="0">
                  <a:latin typeface="Malgun Gothic"/>
                  <a:ea typeface="나눔고딕"/>
                </a:rPr>
                <a:t>PGM</a:t>
              </a:r>
              <a:r>
                <a:rPr lang="ko-KR" altLang="en-US" sz="1000" kern="0">
                  <a:latin typeface="Malgun Gothic"/>
                  <a:ea typeface="Malgun Gothic"/>
                </a:rPr>
                <a:t> </a:t>
              </a:r>
              <a:r>
                <a:rPr lang="ko-KR" altLang="en-US" sz="1000" kern="0" err="1">
                  <a:latin typeface="Malgun Gothic"/>
                  <a:ea typeface="Malgun Gothic"/>
                </a:rPr>
                <a:t>달성률</a:t>
              </a:r>
              <a:r>
                <a:rPr lang="en-US" altLang="ko-KR" sz="1000" kern="0">
                  <a:latin typeface="Malgun Gothic"/>
                  <a:ea typeface="나눔고딕"/>
                </a:rPr>
                <a:t>,</a:t>
              </a:r>
              <a:r>
                <a:rPr lang="ko-KR" altLang="en-US" sz="1000" kern="0">
                  <a:latin typeface="Malgun Gothic"/>
                  <a:ea typeface="Malgun Gothic"/>
                </a:rPr>
                <a:t> </a:t>
              </a:r>
              <a:endParaRPr lang="en-US" altLang="ko-KR" sz="1000" kern="0">
                <a:latin typeface="Malgun Gothic"/>
                <a:ea typeface="나눔고딕" panose="020D0604000000000000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ko-KR" altLang="en-US" sz="1000" kern="0" err="1">
                  <a:latin typeface="Malgun Gothic"/>
                  <a:ea typeface="Malgun Gothic"/>
                </a:rPr>
                <a:t>방송수수료액</a:t>
              </a:r>
              <a:r>
                <a:rPr lang="en-US" altLang="ko-KR" sz="1000" kern="0">
                  <a:latin typeface="Malgun Gothic"/>
                  <a:ea typeface="나눔고딕"/>
                </a:rPr>
                <a:t>,</a:t>
              </a:r>
            </a:p>
            <a:p>
              <a:pPr algn="ctr">
                <a:lnSpc>
                  <a:spcPct val="90000"/>
                </a:lnSpc>
              </a:pPr>
              <a:r>
                <a:rPr lang="ko-KR" altLang="en-US" sz="1000" kern="0" err="1">
                  <a:latin typeface="Malgun Gothic"/>
                  <a:ea typeface="Malgun Gothic"/>
                </a:rPr>
                <a:t>전환율</a:t>
              </a:r>
              <a:r>
                <a:rPr lang="en-US" altLang="ko-KR" sz="1000" kern="0">
                  <a:latin typeface="Malgun Gothic"/>
                  <a:ea typeface="나눔고딕"/>
                </a:rPr>
                <a:t>,</a:t>
              </a:r>
              <a:r>
                <a:rPr lang="ko-KR" altLang="en-US" sz="1000" kern="0">
                  <a:latin typeface="Malgun Gothic"/>
                  <a:ea typeface="Malgun Gothic"/>
                </a:rPr>
                <a:t> 예상취급액</a:t>
              </a:r>
              <a:r>
                <a:rPr lang="en-US" altLang="ko-KR" sz="1000" kern="0">
                  <a:latin typeface="Malgun Gothic"/>
                  <a:ea typeface="나눔고딕"/>
                </a:rPr>
                <a:t>,</a:t>
              </a:r>
            </a:p>
            <a:p>
              <a:pPr algn="ctr">
                <a:lnSpc>
                  <a:spcPct val="90000"/>
                </a:lnSpc>
              </a:pPr>
              <a:r>
                <a:rPr lang="ko-KR" altLang="en-US" sz="1000" kern="0">
                  <a:latin typeface="Malgun Gothic"/>
                  <a:ea typeface="Malgun Gothic"/>
                </a:rPr>
                <a:t>방송시점주문실적</a:t>
              </a:r>
              <a:endParaRPr lang="en-US" altLang="ko-KR" sz="1000" kern="0">
                <a:latin typeface="Malgun Gothic"/>
                <a:ea typeface="Malgun Gothic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ko-KR" sz="1000" kern="0">
                  <a:latin typeface="Malgun Gothic"/>
                  <a:ea typeface="나눔고딕"/>
                </a:rPr>
                <a:t>(</a:t>
              </a:r>
              <a:r>
                <a:rPr lang="ko-KR" altLang="en-US" sz="1000" kern="0" err="1">
                  <a:latin typeface="Malgun Gothic"/>
                  <a:ea typeface="Malgun Gothic"/>
                </a:rPr>
                <a:t>미리주문</a:t>
              </a:r>
              <a:r>
                <a:rPr lang="en-US" altLang="ko-KR" sz="1000" kern="0">
                  <a:latin typeface="Malgun Gothic"/>
                  <a:ea typeface="나눔고딕"/>
                </a:rPr>
                <a:t>,</a:t>
              </a:r>
              <a:r>
                <a:rPr lang="ko-KR" altLang="en-US" sz="1000" kern="0">
                  <a:latin typeface="Malgun Gothic"/>
                  <a:ea typeface="Malgun Gothic"/>
                </a:rPr>
                <a:t> </a:t>
              </a:r>
              <a:r>
                <a:rPr lang="ko-KR" altLang="en-US" sz="1000" kern="0" err="1">
                  <a:latin typeface="Malgun Gothic"/>
                  <a:ea typeface="Malgun Gothic"/>
                </a:rPr>
                <a:t>방송중</a:t>
              </a:r>
              <a:r>
                <a:rPr lang="en-US" altLang="ko-KR" sz="1000" kern="0">
                  <a:latin typeface="Malgun Gothic"/>
                  <a:ea typeface="나눔고딕"/>
                </a:rPr>
                <a:t>,</a:t>
              </a:r>
              <a:r>
                <a:rPr lang="ko-KR" altLang="en-US" sz="1000" kern="0">
                  <a:latin typeface="Malgun Gothic"/>
                  <a:ea typeface="Malgun Gothic"/>
                </a:rPr>
                <a:t> </a:t>
              </a:r>
              <a:endParaRPr lang="en-US" altLang="ko-KR" sz="1000" kern="0">
                <a:latin typeface="Malgun Gothic"/>
                <a:ea typeface="나눔고딕" panose="020D0604000000000000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ko-KR" altLang="en-US" sz="1000" kern="0" err="1">
                  <a:latin typeface="Malgun Gothic"/>
                  <a:ea typeface="Malgun Gothic"/>
                </a:rPr>
                <a:t>방송후</a:t>
              </a:r>
              <a:r>
                <a:rPr lang="en-US" altLang="ko-KR" sz="1000" kern="0">
                  <a:latin typeface="Malgun Gothic"/>
                  <a:ea typeface="나눔고딕"/>
                </a:rPr>
                <a:t>12</a:t>
              </a:r>
              <a:r>
                <a:rPr lang="ko-KR" altLang="en-US" sz="1000" kern="0">
                  <a:latin typeface="Malgun Gothic"/>
                  <a:ea typeface="Malgun Gothic"/>
                </a:rPr>
                <a:t>시간</a:t>
              </a:r>
              <a:r>
                <a:rPr lang="en-US" altLang="ko-KR" sz="1000" kern="0">
                  <a:latin typeface="Malgun Gothic"/>
                  <a:ea typeface="나눔고딕"/>
                </a:rPr>
                <a:t>,</a:t>
              </a:r>
              <a:r>
                <a:rPr lang="ko-KR" altLang="en-US" sz="1000" kern="0">
                  <a:latin typeface="Malgun Gothic"/>
                  <a:ea typeface="Malgun Gothic"/>
                </a:rPr>
                <a:t> </a:t>
              </a:r>
              <a:r>
                <a:rPr lang="ko-KR" altLang="en-US" sz="1000" kern="0" err="1">
                  <a:latin typeface="Malgun Gothic"/>
                  <a:ea typeface="Malgun Gothic"/>
                </a:rPr>
                <a:t>방송후</a:t>
              </a:r>
              <a:r>
                <a:rPr lang="en-US" altLang="ko-KR" sz="1000" kern="0">
                  <a:latin typeface="Malgun Gothic"/>
                  <a:ea typeface="나눔고딕"/>
                </a:rPr>
                <a:t>,</a:t>
              </a:r>
            </a:p>
            <a:p>
              <a:pPr algn="ctr">
                <a:lnSpc>
                  <a:spcPct val="90000"/>
                </a:lnSpc>
              </a:pPr>
              <a:r>
                <a:rPr lang="ko-KR" altLang="en-US" sz="1000" kern="0">
                  <a:latin typeface="Malgun Gothic"/>
                  <a:ea typeface="Malgun Gothic"/>
                </a:rPr>
                <a:t> </a:t>
              </a:r>
              <a:r>
                <a:rPr lang="ko-KR" altLang="en-US" sz="1000" kern="0" err="1">
                  <a:latin typeface="Malgun Gothic"/>
                  <a:ea typeface="Malgun Gothic"/>
                </a:rPr>
                <a:t>미편성</a:t>
              </a:r>
              <a:r>
                <a:rPr lang="en-US" altLang="ko-KR" sz="1000" kern="0">
                  <a:latin typeface="Malgun Gothic"/>
                  <a:ea typeface="나눔고딕"/>
                </a:rPr>
                <a:t>)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16BA8E1-883B-D98B-5B32-49F6E718DD54}"/>
                </a:ext>
              </a:extLst>
            </p:cNvPr>
            <p:cNvSpPr/>
            <p:nvPr/>
          </p:nvSpPr>
          <p:spPr>
            <a:xfrm>
              <a:off x="4107822" y="4068968"/>
              <a:ext cx="1381371" cy="963305"/>
            </a:xfrm>
            <a:prstGeom prst="rect">
              <a:avLst/>
            </a:prstGeom>
            <a:noFill/>
            <a:ln w="3175" algn="ctr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1440" tIns="72000" rIns="91440" bIns="45720" anchor="ctr"/>
            <a:lstStyle/>
            <a:p>
              <a:pPr algn="ctr">
                <a:lnSpc>
                  <a:spcPct val="90000"/>
                </a:lnSpc>
              </a:pPr>
              <a:r>
                <a:rPr lang="ko-KR" altLang="en-US" sz="1000" kern="0">
                  <a:latin typeface="Malgun Gothic"/>
                  <a:ea typeface="Malgun Gothic"/>
                </a:rPr>
                <a:t>매장 </a:t>
              </a:r>
              <a:r>
                <a:rPr lang="en-US" altLang="ko-KR" sz="1000" kern="0">
                  <a:latin typeface="Malgun Gothic"/>
                  <a:ea typeface="나눔고딕"/>
                </a:rPr>
                <a:t>UV, </a:t>
              </a:r>
              <a:r>
                <a:rPr lang="ko-KR" altLang="en-US" sz="1000" kern="0">
                  <a:latin typeface="Malgun Gothic"/>
                  <a:ea typeface="Malgun Gothic"/>
                </a:rPr>
                <a:t>상품 </a:t>
              </a:r>
              <a:r>
                <a:rPr lang="en-US" altLang="ko-KR" sz="1000" kern="0">
                  <a:latin typeface="Malgun Gothic"/>
                  <a:ea typeface="나눔고딕"/>
                </a:rPr>
                <a:t>UV, </a:t>
              </a:r>
              <a:endParaRPr lang="en-US" altLang="ko-KR" sz="1000" kern="0">
                <a:latin typeface="Malgun Gothic"/>
                <a:ea typeface="나눔고딕" panose="020D0604000000000000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ko-KR" altLang="en-US" sz="1000" kern="0">
                  <a:latin typeface="Malgun Gothic"/>
                  <a:ea typeface="Malgun Gothic"/>
                </a:rPr>
                <a:t>매장기준</a:t>
              </a:r>
              <a:r>
                <a:rPr lang="en-US" altLang="ko-KR" sz="1000" kern="0">
                  <a:latin typeface="Malgun Gothic"/>
                  <a:ea typeface="나눔고딕"/>
                </a:rPr>
                <a:t>CR, </a:t>
              </a:r>
              <a:endParaRPr lang="en-US" altLang="ko-KR" sz="1000" kern="0">
                <a:latin typeface="Malgun Gothic"/>
                <a:ea typeface="나눔고딕" panose="020D0604000000000000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ko-KR" altLang="en-US" sz="1000" kern="0">
                  <a:latin typeface="Malgun Gothic"/>
                  <a:ea typeface="Malgun Gothic"/>
                </a:rPr>
                <a:t>상품기준</a:t>
              </a:r>
              <a:r>
                <a:rPr lang="en-US" altLang="ko-KR" sz="1000" kern="0">
                  <a:latin typeface="Malgun Gothic"/>
                  <a:ea typeface="나눔고딕"/>
                </a:rPr>
                <a:t>CR,</a:t>
              </a:r>
              <a:r>
                <a:rPr lang="ko-KR" altLang="en-US" sz="1000" kern="0">
                  <a:latin typeface="Malgun Gothic"/>
                  <a:ea typeface="Malgun Gothic"/>
                </a:rPr>
                <a:t> </a:t>
              </a:r>
              <a:endParaRPr lang="en-US" altLang="ko-KR" sz="1000" kern="0">
                <a:latin typeface="Malgun Gothic"/>
                <a:ea typeface="나눔고딕" panose="020D0604000000000000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ko-KR" altLang="en-US" sz="1000" kern="0" err="1">
                  <a:latin typeface="Malgun Gothic"/>
                  <a:ea typeface="Malgun Gothic"/>
                </a:rPr>
                <a:t>총주문고객수</a:t>
              </a:r>
              <a:r>
                <a:rPr lang="en-US" altLang="ko-KR" sz="1000" kern="0">
                  <a:latin typeface="Malgun Gothic"/>
                  <a:ea typeface="나눔고딕"/>
                </a:rPr>
                <a:t>,</a:t>
              </a:r>
              <a:r>
                <a:rPr lang="ko-KR" altLang="en-US" sz="1000" kern="0">
                  <a:latin typeface="Malgun Gothic"/>
                  <a:ea typeface="Malgun Gothic"/>
                </a:rPr>
                <a:t> </a:t>
              </a:r>
              <a:endParaRPr lang="en-US" altLang="ko-KR" sz="1000" kern="0">
                <a:latin typeface="Malgun Gothic"/>
                <a:ea typeface="나눔고딕" panose="020D0604000000000000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ko-KR" altLang="en-US" sz="1000" kern="0">
                  <a:latin typeface="Malgun Gothic"/>
                  <a:ea typeface="Malgun Gothic"/>
                </a:rPr>
                <a:t>예상취급액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F7E29F3-4CC0-A085-CFD5-B07852EFCE31}"/>
                </a:ext>
              </a:extLst>
            </p:cNvPr>
            <p:cNvSpPr/>
            <p:nvPr/>
          </p:nvSpPr>
          <p:spPr>
            <a:xfrm>
              <a:off x="4107822" y="2989905"/>
              <a:ext cx="1372223" cy="952790"/>
            </a:xfrm>
            <a:prstGeom prst="rect">
              <a:avLst/>
            </a:prstGeom>
            <a:noFill/>
            <a:ln w="3175" algn="ctr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1440" tIns="72000" rIns="91440" bIns="45720" anchor="ctr"/>
            <a:lstStyle/>
            <a:p>
              <a:pPr algn="ctr">
                <a:lnSpc>
                  <a:spcPct val="90000"/>
                </a:lnSpc>
              </a:pPr>
              <a:r>
                <a:rPr lang="ko-KR" altLang="en-US" sz="1000" kern="0">
                  <a:latin typeface="Malgun Gothic"/>
                  <a:ea typeface="Malgun Gothic"/>
                </a:rPr>
                <a:t>주문수량</a:t>
              </a:r>
              <a:r>
                <a:rPr lang="en-US" altLang="ko-KR" sz="1000" kern="0">
                  <a:latin typeface="Malgun Gothic"/>
                  <a:ea typeface="나눔고딕"/>
                </a:rPr>
                <a:t>,</a:t>
              </a:r>
              <a:r>
                <a:rPr lang="ko-KR" altLang="en-US" sz="1000" kern="0">
                  <a:latin typeface="Malgun Gothic"/>
                  <a:ea typeface="Malgun Gothic"/>
                </a:rPr>
                <a:t> 건수</a:t>
              </a:r>
              <a:r>
                <a:rPr lang="en-US" altLang="ko-KR" sz="1000" kern="0">
                  <a:latin typeface="Malgun Gothic"/>
                  <a:ea typeface="나눔고딕"/>
                </a:rPr>
                <a:t>,</a:t>
              </a:r>
              <a:r>
                <a:rPr lang="ko-KR" altLang="en-US" sz="1000" kern="0">
                  <a:latin typeface="Malgun Gothic"/>
                  <a:ea typeface="Malgun Gothic"/>
                </a:rPr>
                <a:t> </a:t>
              </a:r>
              <a:r>
                <a:rPr lang="ko-KR" altLang="en-US" sz="1000" kern="0" err="1">
                  <a:latin typeface="Malgun Gothic"/>
                  <a:ea typeface="Malgun Gothic"/>
                </a:rPr>
                <a:t>고객수</a:t>
              </a:r>
              <a:endParaRPr lang="en-US" altLang="ko-KR" sz="1000" kern="0">
                <a:latin typeface="Malgun Gothic"/>
                <a:ea typeface="Malgun Gothic"/>
              </a:endParaRPr>
            </a:p>
            <a:p>
              <a:pPr algn="ctr">
                <a:lnSpc>
                  <a:spcPct val="90000"/>
                </a:lnSpc>
              </a:pPr>
              <a:r>
                <a:rPr lang="ko-KR" altLang="en-US" sz="1000" kern="0">
                  <a:latin typeface="Malgun Gothic"/>
                  <a:ea typeface="Malgun Gothic"/>
                </a:rPr>
                <a:t>공헌이익</a:t>
              </a:r>
              <a:r>
                <a:rPr lang="en-US" altLang="ko-KR" sz="1000" kern="0">
                  <a:latin typeface="Malgun Gothic"/>
                  <a:ea typeface="나눔고딕"/>
                </a:rPr>
                <a:t>,</a:t>
              </a:r>
              <a:r>
                <a:rPr lang="ko-KR" altLang="en-US" sz="1000" kern="0">
                  <a:latin typeface="Malgun Gothic"/>
                  <a:ea typeface="Malgun Gothic"/>
                </a:rPr>
                <a:t> 수수료액</a:t>
              </a:r>
              <a:r>
                <a:rPr lang="en-US" altLang="ko-KR" sz="1000" kern="0">
                  <a:latin typeface="Malgun Gothic"/>
                  <a:ea typeface="나눔고딕"/>
                </a:rPr>
                <a:t>,</a:t>
              </a:r>
              <a:r>
                <a:rPr lang="ko-KR" altLang="en-US" sz="1000" kern="0">
                  <a:latin typeface="Malgun Gothic"/>
                  <a:ea typeface="Malgun Gothic"/>
                </a:rPr>
                <a:t> </a:t>
              </a:r>
              <a:endParaRPr lang="en-US" altLang="ko-KR" sz="1000" kern="0">
                <a:latin typeface="Malgun Gothic"/>
                <a:ea typeface="나눔고딕" panose="020D0604000000000000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ko-KR" altLang="en-US" sz="1000" kern="0">
                  <a:latin typeface="Malgun Gothic"/>
                  <a:ea typeface="Malgun Gothic"/>
                </a:rPr>
                <a:t>예상취급액</a:t>
              </a:r>
              <a:r>
                <a:rPr lang="en-US" altLang="ko-KR" sz="1000" kern="0">
                  <a:latin typeface="Malgun Gothic"/>
                  <a:ea typeface="나눔고딕"/>
                </a:rPr>
                <a:t>,</a:t>
              </a:r>
              <a:r>
                <a:rPr lang="ko-KR" altLang="en-US" sz="1000" kern="0">
                  <a:latin typeface="Malgun Gothic"/>
                  <a:ea typeface="Malgun Gothic"/>
                </a:rPr>
                <a:t> </a:t>
              </a:r>
              <a:r>
                <a:rPr lang="ko-KR" altLang="en-US" sz="1000" kern="0" err="1">
                  <a:latin typeface="Malgun Gothic"/>
                  <a:ea typeface="Malgun Gothic"/>
                </a:rPr>
                <a:t>전환율</a:t>
              </a:r>
              <a:r>
                <a:rPr lang="en-US" altLang="ko-KR" sz="1000" kern="0">
                  <a:latin typeface="Malgun Gothic"/>
                  <a:ea typeface="나눔고딕"/>
                </a:rPr>
                <a:t>,</a:t>
              </a:r>
              <a:r>
                <a:rPr lang="ko-KR" altLang="en-US" sz="1000" kern="0">
                  <a:latin typeface="Malgun Gothic"/>
                  <a:ea typeface="Malgun Gothic"/>
                </a:rPr>
                <a:t> </a:t>
              </a:r>
              <a:endParaRPr lang="en-US" altLang="ko-KR" sz="1000" kern="0">
                <a:latin typeface="Malgun Gothic"/>
                <a:ea typeface="나눔고딕" panose="020D0604000000000000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ko-KR" altLang="en-US" sz="1000" kern="0">
                  <a:latin typeface="Malgun Gothic"/>
                  <a:ea typeface="Malgun Gothic"/>
                </a:rPr>
                <a:t>변동비</a:t>
              </a:r>
              <a:r>
                <a:rPr lang="en-US" altLang="ko-KR" sz="1000" kern="0">
                  <a:latin typeface="Malgun Gothic"/>
                  <a:ea typeface="나눔고딕"/>
                </a:rPr>
                <a:t>,</a:t>
              </a:r>
              <a:r>
                <a:rPr lang="ko-KR" altLang="en-US" sz="1000" kern="0">
                  <a:latin typeface="Malgun Gothic"/>
                  <a:ea typeface="Malgun Gothic"/>
                </a:rPr>
                <a:t> 할인액</a:t>
              </a:r>
              <a:r>
                <a:rPr lang="en-US" altLang="ko-KR" sz="1000" kern="0">
                  <a:latin typeface="Malgun Gothic"/>
                  <a:ea typeface="나눔고딕"/>
                </a:rPr>
                <a:t>,</a:t>
              </a:r>
              <a:r>
                <a:rPr lang="ko-KR" altLang="en-US" sz="1000" kern="0">
                  <a:latin typeface="Malgun Gothic"/>
                  <a:ea typeface="Malgun Gothic"/>
                </a:rPr>
                <a:t> 적립금</a:t>
              </a:r>
              <a:endParaRPr lang="en-US" altLang="ko-KR" sz="1000" kern="0">
                <a:latin typeface="Malgun Gothic"/>
                <a:ea typeface="Malgun Gothic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120FEC6-C05C-9CC2-B5EF-1A8D349708D0}"/>
                </a:ext>
              </a:extLst>
            </p:cNvPr>
            <p:cNvSpPr/>
            <p:nvPr/>
          </p:nvSpPr>
          <p:spPr>
            <a:xfrm>
              <a:off x="378178" y="4301755"/>
              <a:ext cx="1349022" cy="1080000"/>
            </a:xfrm>
            <a:prstGeom prst="rect">
              <a:avLst/>
            </a:prstGeom>
            <a:noFill/>
            <a:ln w="3175" algn="ctr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1440" tIns="72000" rIns="91440" bIns="4572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 kern="0">
                  <a:latin typeface="Malgun Gothic"/>
                  <a:ea typeface="나눔고딕"/>
                </a:rPr>
                <a:t>GS SHOP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1100" b="1" kern="0">
                  <a:latin typeface="Malgun Gothic"/>
                  <a:ea typeface="나눔고딕"/>
                </a:rPr>
                <a:t>(</a:t>
              </a:r>
              <a:r>
                <a:rPr lang="ko-KR" altLang="en-US" sz="1100" b="1" kern="0">
                  <a:latin typeface="Malgun Gothic"/>
                  <a:ea typeface="Malgun Gothic"/>
                </a:rPr>
                <a:t>웹</a:t>
              </a:r>
              <a:r>
                <a:rPr lang="en-US" altLang="ko-KR" sz="1100" b="1" kern="0">
                  <a:latin typeface="Malgun Gothic"/>
                  <a:ea typeface="나눔고딕"/>
                </a:rPr>
                <a:t>,</a:t>
              </a:r>
              <a:r>
                <a:rPr lang="ko-KR" altLang="en-US" sz="1100" b="1" kern="0">
                  <a:latin typeface="Malgun Gothic"/>
                  <a:ea typeface="Malgun Gothic"/>
                </a:rPr>
                <a:t>모바일</a:t>
              </a:r>
              <a:r>
                <a:rPr lang="en-US" altLang="ko-KR" sz="1100" b="1" kern="0">
                  <a:latin typeface="Malgun Gothic"/>
                  <a:ea typeface="나눔고딕"/>
                </a:rPr>
                <a:t>)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7C868BA-13C2-560A-3126-CE93C422D06D}"/>
                </a:ext>
              </a:extLst>
            </p:cNvPr>
            <p:cNvSpPr/>
            <p:nvPr/>
          </p:nvSpPr>
          <p:spPr>
            <a:xfrm>
              <a:off x="2194992" y="4078796"/>
              <a:ext cx="1512415" cy="950417"/>
            </a:xfrm>
            <a:prstGeom prst="rect">
              <a:avLst/>
            </a:prstGeom>
            <a:noFill/>
            <a:ln w="3175" algn="ctr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1440" tIns="72000" rIns="91440" bIns="45720" anchor="ctr"/>
            <a:lstStyle/>
            <a:p>
              <a:pPr algn="ctr">
                <a:lnSpc>
                  <a:spcPct val="90000"/>
                </a:lnSpc>
              </a:pPr>
              <a:r>
                <a:rPr lang="ko-KR" altLang="en-US" sz="1100" b="1" u="sng" kern="0">
                  <a:latin typeface="Malgun Gothic"/>
                  <a:ea typeface="Malgun Gothic"/>
                </a:rPr>
                <a:t>행동데이터</a:t>
              </a:r>
              <a:endParaRPr lang="en-US" altLang="ko-KR" sz="1100" b="1" u="sng" kern="0">
                <a:latin typeface="Malgun Gothic"/>
                <a:ea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 kern="0">
                <a:latin typeface="Malgun Gothic"/>
                <a:ea typeface="나눔고딕" panose="020D0604000000000000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ko-KR" altLang="en-US" sz="1000" kern="0">
                  <a:latin typeface="Malgun Gothic"/>
                  <a:ea typeface="Malgun Gothic"/>
                </a:rPr>
                <a:t>행동레벨</a:t>
              </a:r>
              <a:r>
                <a:rPr lang="en-US" altLang="ko-KR" sz="1000" kern="0">
                  <a:latin typeface="Malgun Gothic"/>
                  <a:ea typeface="나눔고딕"/>
                </a:rPr>
                <a:t>,</a:t>
              </a:r>
              <a:r>
                <a:rPr lang="ko-KR" altLang="en-US" sz="1000" kern="0">
                  <a:latin typeface="Malgun Gothic"/>
                  <a:ea typeface="Malgun Gothic"/>
                </a:rPr>
                <a:t> 행동정의</a:t>
              </a:r>
              <a:endParaRPr lang="en-US" altLang="ko-KR" sz="1000" kern="0">
                <a:latin typeface="Malgun Gothic"/>
                <a:ea typeface="Malgun Gothic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ko-KR" sz="1000" kern="0">
                  <a:latin typeface="Malgun Gothic"/>
                  <a:ea typeface="나눔고딕"/>
                </a:rPr>
                <a:t>Access Log</a:t>
              </a:r>
            </a:p>
            <a:p>
              <a:pPr algn="ctr">
                <a:lnSpc>
                  <a:spcPct val="90000"/>
                </a:lnSpc>
              </a:pPr>
              <a:endParaRPr lang="ko-KR" altLang="en-US" sz="1100" b="1" kern="0">
                <a:latin typeface="Malgun Gothic"/>
                <a:ea typeface="Malgun Gothic"/>
              </a:endParaRPr>
            </a:p>
          </p:txBody>
        </p:sp>
        <p:cxnSp>
          <p:nvCxnSpPr>
            <p:cNvPr id="36" name="꺾인 연결선[E] 33">
              <a:extLst>
                <a:ext uri="{FF2B5EF4-FFF2-40B4-BE49-F238E27FC236}">
                  <a16:creationId xmlns:a16="http://schemas.microsoft.com/office/drawing/2014/main" id="{40D0F80B-2528-25EB-F68E-CEA0630D969E}"/>
                </a:ext>
              </a:extLst>
            </p:cNvPr>
            <p:cNvCxnSpPr>
              <a:cxnSpLocks/>
              <a:stCxn id="8" idx="3"/>
              <a:endCxn id="30" idx="1"/>
            </p:cNvCxnSpPr>
            <p:nvPr/>
          </p:nvCxnSpPr>
          <p:spPr>
            <a:xfrm>
              <a:off x="1717955" y="3023894"/>
              <a:ext cx="463020" cy="44217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꺾인 연결선[E] 33">
              <a:extLst>
                <a:ext uri="{FF2B5EF4-FFF2-40B4-BE49-F238E27FC236}">
                  <a16:creationId xmlns:a16="http://schemas.microsoft.com/office/drawing/2014/main" id="{AC0DA63C-3897-A65B-D2D0-28A4B4D8124E}"/>
                </a:ext>
              </a:extLst>
            </p:cNvPr>
            <p:cNvCxnSpPr>
              <a:cxnSpLocks/>
              <a:stCxn id="34" idx="3"/>
              <a:endCxn id="30" idx="1"/>
            </p:cNvCxnSpPr>
            <p:nvPr/>
          </p:nvCxnSpPr>
          <p:spPr>
            <a:xfrm flipV="1">
              <a:off x="1727200" y="3466071"/>
              <a:ext cx="453775" cy="137568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[E] 33">
              <a:extLst>
                <a:ext uri="{FF2B5EF4-FFF2-40B4-BE49-F238E27FC236}">
                  <a16:creationId xmlns:a16="http://schemas.microsoft.com/office/drawing/2014/main" id="{30C94860-39DF-48A6-2654-B0E56C3B3B42}"/>
                </a:ext>
              </a:extLst>
            </p:cNvPr>
            <p:cNvCxnSpPr>
              <a:cxnSpLocks/>
              <a:stCxn id="34" idx="3"/>
              <a:endCxn id="35" idx="1"/>
            </p:cNvCxnSpPr>
            <p:nvPr/>
          </p:nvCxnSpPr>
          <p:spPr>
            <a:xfrm flipV="1">
              <a:off x="1727200" y="4554005"/>
              <a:ext cx="467792" cy="28775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[E] 33">
              <a:extLst>
                <a:ext uri="{FF2B5EF4-FFF2-40B4-BE49-F238E27FC236}">
                  <a16:creationId xmlns:a16="http://schemas.microsoft.com/office/drawing/2014/main" id="{52017E07-F788-1E6B-8B75-32F3A5B793EE}"/>
                </a:ext>
              </a:extLst>
            </p:cNvPr>
            <p:cNvCxnSpPr>
              <a:cxnSpLocks/>
              <a:stCxn id="8" idx="3"/>
              <a:endCxn id="29" idx="1"/>
            </p:cNvCxnSpPr>
            <p:nvPr/>
          </p:nvCxnSpPr>
          <p:spPr>
            <a:xfrm>
              <a:off x="1717955" y="3023894"/>
              <a:ext cx="460942" cy="259212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꺾인 연결선[E] 80">
              <a:extLst>
                <a:ext uri="{FF2B5EF4-FFF2-40B4-BE49-F238E27FC236}">
                  <a16:creationId xmlns:a16="http://schemas.microsoft.com/office/drawing/2014/main" id="{65831870-8B31-41CC-BFFD-4F3D8279C240}"/>
                </a:ext>
              </a:extLst>
            </p:cNvPr>
            <p:cNvCxnSpPr>
              <a:cxnSpLocks/>
              <a:stCxn id="35" idx="3"/>
              <a:endCxn id="32" idx="1"/>
            </p:cNvCxnSpPr>
            <p:nvPr/>
          </p:nvCxnSpPr>
          <p:spPr>
            <a:xfrm flipV="1">
              <a:off x="3707407" y="4550621"/>
              <a:ext cx="400415" cy="338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꺾인 연결선[E] 33">
              <a:extLst>
                <a:ext uri="{FF2B5EF4-FFF2-40B4-BE49-F238E27FC236}">
                  <a16:creationId xmlns:a16="http://schemas.microsoft.com/office/drawing/2014/main" id="{B848E39A-7CF1-457A-B7D6-CFCE7AA95A59}"/>
                </a:ext>
              </a:extLst>
            </p:cNvPr>
            <p:cNvCxnSpPr>
              <a:cxnSpLocks/>
              <a:stCxn id="31" idx="3"/>
              <a:endCxn id="20" idx="1"/>
            </p:cNvCxnSpPr>
            <p:nvPr/>
          </p:nvCxnSpPr>
          <p:spPr>
            <a:xfrm>
              <a:off x="5489193" y="2329804"/>
              <a:ext cx="430728" cy="327809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C420A87-C5DE-DC4A-35CD-5360437FAD0C}"/>
                </a:ext>
              </a:extLst>
            </p:cNvPr>
            <p:cNvCxnSpPr>
              <a:cxnSpLocks/>
              <a:stCxn id="29" idx="3"/>
              <a:endCxn id="20" idx="1"/>
            </p:cNvCxnSpPr>
            <p:nvPr/>
          </p:nvCxnSpPr>
          <p:spPr>
            <a:xfrm flipV="1">
              <a:off x="3691312" y="5607895"/>
              <a:ext cx="2228609" cy="8120"/>
            </a:xfrm>
            <a:prstGeom prst="straightConnector1">
              <a:avLst/>
            </a:prstGeom>
            <a:ln w="38100"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오른쪽 화살표[R] 74">
              <a:extLst>
                <a:ext uri="{FF2B5EF4-FFF2-40B4-BE49-F238E27FC236}">
                  <a16:creationId xmlns:a16="http://schemas.microsoft.com/office/drawing/2014/main" id="{0AD0B476-3983-7D72-5AC1-E7A399969AB6}"/>
                </a:ext>
              </a:extLst>
            </p:cNvPr>
            <p:cNvSpPr/>
            <p:nvPr/>
          </p:nvSpPr>
          <p:spPr>
            <a:xfrm>
              <a:off x="7371450" y="2908047"/>
              <a:ext cx="410725" cy="191159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>
                <a:latin typeface="Malgun Gothic"/>
                <a:ea typeface="Malgun Gothic"/>
              </a:endParaRPr>
            </a:p>
          </p:txBody>
        </p:sp>
        <p:cxnSp>
          <p:nvCxnSpPr>
            <p:cNvPr id="45" name="꺾인 연결선[E] 33">
              <a:extLst>
                <a:ext uri="{FF2B5EF4-FFF2-40B4-BE49-F238E27FC236}">
                  <a16:creationId xmlns:a16="http://schemas.microsoft.com/office/drawing/2014/main" id="{8C5146C4-7E76-2EFF-A78E-658B3C732FD0}"/>
                </a:ext>
              </a:extLst>
            </p:cNvPr>
            <p:cNvCxnSpPr>
              <a:cxnSpLocks/>
              <a:stCxn id="30" idx="3"/>
              <a:endCxn id="20" idx="1"/>
            </p:cNvCxnSpPr>
            <p:nvPr/>
          </p:nvCxnSpPr>
          <p:spPr>
            <a:xfrm>
              <a:off x="3693390" y="3466071"/>
              <a:ext cx="2226531" cy="2141824"/>
            </a:xfrm>
            <a:prstGeom prst="bentConnector3">
              <a:avLst>
                <a:gd name="adj1" fmla="val 8932"/>
              </a:avLst>
            </a:prstGeom>
            <a:ln w="38100"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8C1B5E8-DE76-94F2-4A34-B1D69A8DA49D}"/>
                </a:ext>
              </a:extLst>
            </p:cNvPr>
            <p:cNvSpPr/>
            <p:nvPr/>
          </p:nvSpPr>
          <p:spPr>
            <a:xfrm>
              <a:off x="7870337" y="3025954"/>
              <a:ext cx="1614544" cy="1650536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>
                <a:latin typeface="Malgun Gothic"/>
                <a:ea typeface="Malgun Gothic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84116A7-169E-AA05-D105-9F86562EB344}"/>
                </a:ext>
              </a:extLst>
            </p:cNvPr>
            <p:cNvSpPr/>
            <p:nvPr/>
          </p:nvSpPr>
          <p:spPr>
            <a:xfrm>
              <a:off x="7870336" y="2717778"/>
              <a:ext cx="1614544" cy="2768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 algn="ctr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1440" tIns="72000" rIns="91440" bIns="45720" anchor="ctr"/>
            <a:lstStyle/>
            <a:p>
              <a:pPr algn="ctr">
                <a:lnSpc>
                  <a:spcPct val="90000"/>
                </a:lnSpc>
              </a:pPr>
              <a:r>
                <a:rPr lang="ko-KR" altLang="en-US" sz="1200" b="1" kern="0">
                  <a:solidFill>
                    <a:schemeClr val="bg1"/>
                  </a:solidFill>
                  <a:latin typeface="Malgun Gothic"/>
                  <a:ea typeface="Malgun Gothic"/>
                </a:rPr>
                <a:t>사용자화면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DE83086-2BBC-35CF-2E7D-567E15734F6A}"/>
                </a:ext>
              </a:extLst>
            </p:cNvPr>
            <p:cNvSpPr/>
            <p:nvPr/>
          </p:nvSpPr>
          <p:spPr>
            <a:xfrm>
              <a:off x="7947603" y="3289365"/>
              <a:ext cx="1454447" cy="1079999"/>
            </a:xfrm>
            <a:prstGeom prst="rect">
              <a:avLst/>
            </a:prstGeom>
            <a:noFill/>
            <a:ln w="3175" algn="ctr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1440" tIns="72000" rIns="91440" bIns="4572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 kern="0">
                  <a:latin typeface="Malgun Gothic"/>
                  <a:ea typeface="나눔고딕"/>
                </a:rPr>
                <a:t>GS SHOP BI Portal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1100" b="1" kern="0">
                  <a:latin typeface="Malgun Gothic"/>
                  <a:ea typeface="나눔고딕"/>
                </a:rPr>
                <a:t>(MSTR)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1100" b="1" kern="0">
                  <a:latin typeface="Malgun Gothic"/>
                  <a:ea typeface="나눔고딕"/>
                </a:rPr>
                <a:t>On Google Cloud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B96E4874-B203-8252-D3A2-C712A8EC850F}"/>
              </a:ext>
            </a:extLst>
          </p:cNvPr>
          <p:cNvSpPr txBox="1"/>
          <p:nvPr/>
        </p:nvSpPr>
        <p:spPr>
          <a:xfrm>
            <a:off x="4645522" y="6198202"/>
            <a:ext cx="5080348" cy="2616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1100" dirty="0">
                <a:latin typeface="Malgun Gothic"/>
                <a:ea typeface="나눔고딕"/>
                <a:sym typeface="Wingdings" panose="05000000000000000000" pitchFamily="2" charset="2"/>
              </a:rPr>
              <a:t>※ 21</a:t>
            </a:r>
            <a:r>
              <a:rPr lang="ko-KR" altLang="en-US" sz="1100" dirty="0">
                <a:latin typeface="Malgun Gothic"/>
                <a:ea typeface="Malgun Gothic"/>
                <a:sym typeface="Wingdings" panose="05000000000000000000" pitchFamily="2" charset="2"/>
              </a:rPr>
              <a:t>년 </a:t>
            </a:r>
            <a:r>
              <a:rPr lang="en-US" altLang="ko-KR" sz="1100" dirty="0">
                <a:latin typeface="Malgun Gothic"/>
                <a:ea typeface="나눔고딕"/>
                <a:sym typeface="Wingdings" panose="05000000000000000000" pitchFamily="2" charset="2"/>
              </a:rPr>
              <a:t>10</a:t>
            </a:r>
            <a:r>
              <a:rPr lang="ko-KR" altLang="en-US" sz="1100" dirty="0">
                <a:latin typeface="Malgun Gothic"/>
                <a:ea typeface="Malgun Gothic"/>
                <a:sym typeface="Wingdings" panose="05000000000000000000" pitchFamily="2" charset="2"/>
              </a:rPr>
              <a:t>월 구</a:t>
            </a:r>
            <a:r>
              <a:rPr lang="en-US" altLang="ko-KR" sz="1100" dirty="0">
                <a:latin typeface="Malgun Gothic"/>
                <a:ea typeface="나눔고딕"/>
                <a:sym typeface="Wingdings" panose="05000000000000000000" pitchFamily="2" charset="2"/>
              </a:rPr>
              <a:t>)</a:t>
            </a:r>
            <a:r>
              <a:rPr lang="ko-KR" altLang="en-US" sz="1100" dirty="0">
                <a:latin typeface="Malgun Gothic"/>
                <a:ea typeface="Malgun Gothic"/>
                <a:sym typeface="Wingdings" panose="05000000000000000000" pitchFamily="2" charset="2"/>
              </a:rPr>
              <a:t>홈쇼핑 분석계는 </a:t>
            </a:r>
            <a:r>
              <a:rPr lang="ko-KR" altLang="en-US" sz="1100" dirty="0" err="1">
                <a:latin typeface="Malgun Gothic"/>
                <a:ea typeface="Malgun Gothic"/>
                <a:sym typeface="Wingdings" panose="05000000000000000000" pitchFamily="2" charset="2"/>
              </a:rPr>
              <a:t>데이터레이크로</a:t>
            </a:r>
            <a:r>
              <a:rPr lang="ko-KR" altLang="en-US" sz="1100" dirty="0">
                <a:latin typeface="Malgun Gothic"/>
                <a:ea typeface="Malgun Gothic"/>
                <a:sym typeface="Wingdings" panose="05000000000000000000" pitchFamily="2" charset="2"/>
              </a:rPr>
              <a:t> 이전 하여 서비스중임</a:t>
            </a:r>
            <a:endParaRPr lang="ko-KR" altLang="en-US" sz="1100" dirty="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8666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8">
            <a:extLst>
              <a:ext uri="{FF2B5EF4-FFF2-40B4-BE49-F238E27FC236}">
                <a16:creationId xmlns:a16="http://schemas.microsoft.com/office/drawing/2014/main" id="{1F96680B-AD4B-C09C-1A8F-B54177DB6017}"/>
              </a:ext>
            </a:extLst>
          </p:cNvPr>
          <p:cNvGrpSpPr>
            <a:grpSpLocks/>
          </p:cNvGrpSpPr>
          <p:nvPr/>
        </p:nvGrpSpPr>
        <p:grpSpPr bwMode="auto">
          <a:xfrm>
            <a:off x="661757" y="3279754"/>
            <a:ext cx="8665654" cy="636325"/>
            <a:chOff x="718" y="2001"/>
            <a:chExt cx="2918" cy="612"/>
          </a:xfrm>
        </p:grpSpPr>
        <p:sp>
          <p:nvSpPr>
            <p:cNvPr id="45" name="AutoShape 49">
              <a:extLst>
                <a:ext uri="{FF2B5EF4-FFF2-40B4-BE49-F238E27FC236}">
                  <a16:creationId xmlns:a16="http://schemas.microsoft.com/office/drawing/2014/main" id="{C56AE16C-8C2E-A57D-CF6B-74AD47B0BBE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18" y="2098"/>
              <a:ext cx="2918" cy="515"/>
            </a:xfrm>
            <a:custGeom>
              <a:avLst/>
              <a:gdLst>
                <a:gd name="T0" fmla="*/ 380 w 21600"/>
                <a:gd name="T1" fmla="*/ 6 h 21600"/>
                <a:gd name="T2" fmla="*/ 197 w 21600"/>
                <a:gd name="T3" fmla="*/ 12 h 21600"/>
                <a:gd name="T4" fmla="*/ 15 w 21600"/>
                <a:gd name="T5" fmla="*/ 6 h 21600"/>
                <a:gd name="T6" fmla="*/ 19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98 w 21600"/>
                <a:gd name="T13" fmla="*/ 2600 h 21600"/>
                <a:gd name="T14" fmla="*/ 19002 w 21600"/>
                <a:gd name="T15" fmla="*/ 190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99" y="21600"/>
                  </a:lnTo>
                  <a:lnTo>
                    <a:pt x="20001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AutoShape 50">
              <a:extLst>
                <a:ext uri="{FF2B5EF4-FFF2-40B4-BE49-F238E27FC236}">
                  <a16:creationId xmlns:a16="http://schemas.microsoft.com/office/drawing/2014/main" id="{090AD5AC-51FF-B9BB-65B8-E8461A2673A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18" y="2001"/>
              <a:ext cx="2918" cy="93"/>
            </a:xfrm>
            <a:custGeom>
              <a:avLst/>
              <a:gdLst>
                <a:gd name="T0" fmla="*/ 384 w 21600"/>
                <a:gd name="T1" fmla="*/ 0 h 21600"/>
                <a:gd name="T2" fmla="*/ 197 w 21600"/>
                <a:gd name="T3" fmla="*/ 0 h 21600"/>
                <a:gd name="T4" fmla="*/ 10 w 21600"/>
                <a:gd name="T5" fmla="*/ 0 h 21600"/>
                <a:gd name="T6" fmla="*/ 19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47 w 21600"/>
                <a:gd name="T13" fmla="*/ 2323 h 21600"/>
                <a:gd name="T14" fmla="*/ 19253 w 21600"/>
                <a:gd name="T15" fmla="*/ 1927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91" y="21600"/>
                  </a:lnTo>
                  <a:lnTo>
                    <a:pt x="20509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F0F0F0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0000" tIns="46800" rIns="90000" bIns="46800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AutoShape 51">
              <a:extLst>
                <a:ext uri="{FF2B5EF4-FFF2-40B4-BE49-F238E27FC236}">
                  <a16:creationId xmlns:a16="http://schemas.microsoft.com/office/drawing/2014/main" id="{F874C10E-5E04-6FCF-D660-C6C55ABD24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41" y="2099"/>
              <a:ext cx="2671" cy="514"/>
            </a:xfrm>
            <a:custGeom>
              <a:avLst/>
              <a:gdLst>
                <a:gd name="T0" fmla="*/ 318 w 21600"/>
                <a:gd name="T1" fmla="*/ 6 h 21600"/>
                <a:gd name="T2" fmla="*/ 165 w 21600"/>
                <a:gd name="T3" fmla="*/ 12 h 21600"/>
                <a:gd name="T4" fmla="*/ 12 w 21600"/>
                <a:gd name="T5" fmla="*/ 6 h 21600"/>
                <a:gd name="T6" fmla="*/ 16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04 w 21600"/>
                <a:gd name="T13" fmla="*/ 2605 h 21600"/>
                <a:gd name="T14" fmla="*/ 18996 w 21600"/>
                <a:gd name="T15" fmla="*/ 189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99" y="21600"/>
                  </a:lnTo>
                  <a:lnTo>
                    <a:pt x="20001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AutoShape 52">
              <a:extLst>
                <a:ext uri="{FF2B5EF4-FFF2-40B4-BE49-F238E27FC236}">
                  <a16:creationId xmlns:a16="http://schemas.microsoft.com/office/drawing/2014/main" id="{B56B09FE-D35D-D9A1-AEC4-A1DBDA9753E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41" y="2001"/>
              <a:ext cx="2671" cy="93"/>
            </a:xfrm>
            <a:custGeom>
              <a:avLst/>
              <a:gdLst>
                <a:gd name="T0" fmla="*/ 322 w 21600"/>
                <a:gd name="T1" fmla="*/ 0 h 21600"/>
                <a:gd name="T2" fmla="*/ 165 w 21600"/>
                <a:gd name="T3" fmla="*/ 0 h 21600"/>
                <a:gd name="T4" fmla="*/ 8 w 21600"/>
                <a:gd name="T5" fmla="*/ 0 h 21600"/>
                <a:gd name="T6" fmla="*/ 16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45 w 21600"/>
                <a:gd name="T13" fmla="*/ 2323 h 21600"/>
                <a:gd name="T14" fmla="*/ 19255 w 21600"/>
                <a:gd name="T15" fmla="*/ 1927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91" y="21600"/>
                  </a:lnTo>
                  <a:lnTo>
                    <a:pt x="20509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0000" tIns="46800" rIns="90000" bIns="46800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Text Box 53">
              <a:extLst>
                <a:ext uri="{FF2B5EF4-FFF2-40B4-BE49-F238E27FC236}">
                  <a16:creationId xmlns:a16="http://schemas.microsoft.com/office/drawing/2014/main" id="{72FE2A3B-F87D-3731-746D-BA865B78A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5" y="2202"/>
              <a:ext cx="0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10000"/>
                </a:spcBef>
              </a:pPr>
              <a:endParaRPr kumimoji="0" lang="ko-KR" altLang="en-US" sz="1600">
                <a:cs typeface="Arial" panose="020B0604020202020204" pitchFamily="34" charset="0"/>
              </a:endParaRPr>
            </a:p>
          </p:txBody>
        </p:sp>
      </p:grp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8764" y="189679"/>
            <a:ext cx="2598468" cy="249299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정보계 개선 방안 수립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1926858E-5F89-0B57-40B7-EF896BE0C31F}"/>
              </a:ext>
            </a:extLst>
          </p:cNvPr>
          <p:cNvSpPr/>
          <p:nvPr/>
        </p:nvSpPr>
        <p:spPr>
          <a:xfrm>
            <a:off x="5895999" y="1651113"/>
            <a:ext cx="1788901" cy="1696842"/>
          </a:xfrm>
          <a:prstGeom prst="flowChartConnector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0BF33B3C-E943-57ED-1275-28659BECB74E}"/>
              </a:ext>
            </a:extLst>
          </p:cNvPr>
          <p:cNvSpPr/>
          <p:nvPr/>
        </p:nvSpPr>
        <p:spPr>
          <a:xfrm>
            <a:off x="2299619" y="1651113"/>
            <a:ext cx="1788901" cy="1696842"/>
          </a:xfrm>
          <a:prstGeom prst="flowChartConnector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FDE2A4-4A37-3E70-147E-04AB2CF3D13B}"/>
              </a:ext>
            </a:extLst>
          </p:cNvPr>
          <p:cNvSpPr txBox="1"/>
          <p:nvPr/>
        </p:nvSpPr>
        <p:spPr>
          <a:xfrm>
            <a:off x="2299619" y="2101650"/>
            <a:ext cx="17889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 비즈니스의 </a:t>
            </a:r>
            <a:r>
              <a:rPr lang="ko-KR" altLang="en-US" sz="1600" b="1" u="sng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신속한 대응</a:t>
            </a:r>
            <a:br>
              <a:rPr lang="en-US" altLang="ko-KR" sz="16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구성</a:t>
            </a:r>
            <a:endParaRPr lang="en-US" altLang="ko-KR" sz="16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D0907968-ABE9-8480-0DA3-56631B752D1C}"/>
              </a:ext>
            </a:extLst>
          </p:cNvPr>
          <p:cNvSpPr/>
          <p:nvPr/>
        </p:nvSpPr>
        <p:spPr>
          <a:xfrm>
            <a:off x="4097809" y="1651113"/>
            <a:ext cx="1788901" cy="1696842"/>
          </a:xfrm>
          <a:prstGeom prst="flowChartConnector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448E78-B910-2115-3D92-5F4796B44698}"/>
              </a:ext>
            </a:extLst>
          </p:cNvPr>
          <p:cNvSpPr txBox="1"/>
          <p:nvPr/>
        </p:nvSpPr>
        <p:spPr>
          <a:xfrm>
            <a:off x="4116387" y="2101650"/>
            <a:ext cx="17889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분석 데이터</a:t>
            </a:r>
            <a:br>
              <a:rPr lang="en-US" altLang="ko-KR" sz="16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b="1" u="sng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일관성 확보</a:t>
            </a:r>
            <a:br>
              <a:rPr lang="en-US" altLang="ko-KR" sz="16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체계 수립</a:t>
            </a:r>
            <a:endParaRPr lang="en-US" altLang="ko-KR" sz="16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74315-9123-77A0-D3C4-B7DE3892F5CA}"/>
              </a:ext>
            </a:extLst>
          </p:cNvPr>
          <p:cNvSpPr txBox="1"/>
          <p:nvPr/>
        </p:nvSpPr>
        <p:spPr>
          <a:xfrm>
            <a:off x="5856021" y="2101650"/>
            <a:ext cx="19367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활용과 관리</a:t>
            </a:r>
            <a:br>
              <a:rPr lang="en-US" altLang="ko-KR" sz="16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b="1" u="sng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효율에 기반한</a:t>
            </a:r>
            <a:br>
              <a:rPr lang="en-US" altLang="ko-KR" sz="1600" b="1" u="sng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</a:t>
            </a:r>
            <a:endParaRPr lang="en-US" altLang="ko-KR" sz="16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C8DC13D-CAE8-D10E-F442-CAB1389F48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9" b="52267"/>
          <a:stretch/>
        </p:blipFill>
        <p:spPr>
          <a:xfrm>
            <a:off x="3186450" y="1621148"/>
            <a:ext cx="952764" cy="8385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627F858-B5C4-D4AB-440D-4ADEB947C0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45"/>
          <a:stretch/>
        </p:blipFill>
        <p:spPr>
          <a:xfrm>
            <a:off x="4077948" y="2459704"/>
            <a:ext cx="1850232" cy="9338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A49DE74-7818-C5CE-0D7F-D176CB28C2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69951" y="2330257"/>
            <a:ext cx="338554" cy="33855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F75A7C-3007-DBBE-4FFD-359E3C9576C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48280" y="2325839"/>
            <a:ext cx="338554" cy="34739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4" name="Group 48">
            <a:extLst>
              <a:ext uri="{FF2B5EF4-FFF2-40B4-BE49-F238E27FC236}">
                <a16:creationId xmlns:a16="http://schemas.microsoft.com/office/drawing/2014/main" id="{1F96680B-AD4B-C09C-1A8F-B54177DB6017}"/>
              </a:ext>
            </a:extLst>
          </p:cNvPr>
          <p:cNvGrpSpPr>
            <a:grpSpLocks/>
          </p:cNvGrpSpPr>
          <p:nvPr/>
        </p:nvGrpSpPr>
        <p:grpSpPr bwMode="auto">
          <a:xfrm>
            <a:off x="661757" y="3388059"/>
            <a:ext cx="8665654" cy="444200"/>
            <a:chOff x="718" y="2001"/>
            <a:chExt cx="2918" cy="612"/>
          </a:xfrm>
        </p:grpSpPr>
        <p:sp>
          <p:nvSpPr>
            <p:cNvPr id="15" name="AutoShape 49">
              <a:extLst>
                <a:ext uri="{FF2B5EF4-FFF2-40B4-BE49-F238E27FC236}">
                  <a16:creationId xmlns:a16="http://schemas.microsoft.com/office/drawing/2014/main" id="{C56AE16C-8C2E-A57D-CF6B-74AD47B0BBE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18" y="2098"/>
              <a:ext cx="2918" cy="515"/>
            </a:xfrm>
            <a:custGeom>
              <a:avLst/>
              <a:gdLst>
                <a:gd name="T0" fmla="*/ 380 w 21600"/>
                <a:gd name="T1" fmla="*/ 6 h 21600"/>
                <a:gd name="T2" fmla="*/ 197 w 21600"/>
                <a:gd name="T3" fmla="*/ 12 h 21600"/>
                <a:gd name="T4" fmla="*/ 15 w 21600"/>
                <a:gd name="T5" fmla="*/ 6 h 21600"/>
                <a:gd name="T6" fmla="*/ 19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98 w 21600"/>
                <a:gd name="T13" fmla="*/ 2600 h 21600"/>
                <a:gd name="T14" fmla="*/ 19002 w 21600"/>
                <a:gd name="T15" fmla="*/ 190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99" y="21600"/>
                  </a:lnTo>
                  <a:lnTo>
                    <a:pt x="20001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AutoShape 50">
              <a:extLst>
                <a:ext uri="{FF2B5EF4-FFF2-40B4-BE49-F238E27FC236}">
                  <a16:creationId xmlns:a16="http://schemas.microsoft.com/office/drawing/2014/main" id="{090AD5AC-51FF-B9BB-65B8-E8461A2673A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18" y="2001"/>
              <a:ext cx="2918" cy="93"/>
            </a:xfrm>
            <a:custGeom>
              <a:avLst/>
              <a:gdLst>
                <a:gd name="T0" fmla="*/ 384 w 21600"/>
                <a:gd name="T1" fmla="*/ 0 h 21600"/>
                <a:gd name="T2" fmla="*/ 197 w 21600"/>
                <a:gd name="T3" fmla="*/ 0 h 21600"/>
                <a:gd name="T4" fmla="*/ 10 w 21600"/>
                <a:gd name="T5" fmla="*/ 0 h 21600"/>
                <a:gd name="T6" fmla="*/ 19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47 w 21600"/>
                <a:gd name="T13" fmla="*/ 2323 h 21600"/>
                <a:gd name="T14" fmla="*/ 19253 w 21600"/>
                <a:gd name="T15" fmla="*/ 1927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91" y="21600"/>
                  </a:lnTo>
                  <a:lnTo>
                    <a:pt x="20509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F0F0F0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0000" tIns="46800" rIns="90000" bIns="46800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AutoShape 51">
              <a:extLst>
                <a:ext uri="{FF2B5EF4-FFF2-40B4-BE49-F238E27FC236}">
                  <a16:creationId xmlns:a16="http://schemas.microsoft.com/office/drawing/2014/main" id="{F874C10E-5E04-6FCF-D660-C6C55ABD24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41" y="2099"/>
              <a:ext cx="2671" cy="514"/>
            </a:xfrm>
            <a:custGeom>
              <a:avLst/>
              <a:gdLst>
                <a:gd name="T0" fmla="*/ 318 w 21600"/>
                <a:gd name="T1" fmla="*/ 6 h 21600"/>
                <a:gd name="T2" fmla="*/ 165 w 21600"/>
                <a:gd name="T3" fmla="*/ 12 h 21600"/>
                <a:gd name="T4" fmla="*/ 12 w 21600"/>
                <a:gd name="T5" fmla="*/ 6 h 21600"/>
                <a:gd name="T6" fmla="*/ 16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04 w 21600"/>
                <a:gd name="T13" fmla="*/ 2605 h 21600"/>
                <a:gd name="T14" fmla="*/ 18996 w 21600"/>
                <a:gd name="T15" fmla="*/ 189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99" y="21600"/>
                  </a:lnTo>
                  <a:lnTo>
                    <a:pt x="20001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AutoShape 52">
              <a:extLst>
                <a:ext uri="{FF2B5EF4-FFF2-40B4-BE49-F238E27FC236}">
                  <a16:creationId xmlns:a16="http://schemas.microsoft.com/office/drawing/2014/main" id="{B56B09FE-D35D-D9A1-AEC4-A1DBDA9753E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41" y="2001"/>
              <a:ext cx="2671" cy="93"/>
            </a:xfrm>
            <a:custGeom>
              <a:avLst/>
              <a:gdLst>
                <a:gd name="T0" fmla="*/ 322 w 21600"/>
                <a:gd name="T1" fmla="*/ 0 h 21600"/>
                <a:gd name="T2" fmla="*/ 165 w 21600"/>
                <a:gd name="T3" fmla="*/ 0 h 21600"/>
                <a:gd name="T4" fmla="*/ 8 w 21600"/>
                <a:gd name="T5" fmla="*/ 0 h 21600"/>
                <a:gd name="T6" fmla="*/ 16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45 w 21600"/>
                <a:gd name="T13" fmla="*/ 2323 h 21600"/>
                <a:gd name="T14" fmla="*/ 19255 w 21600"/>
                <a:gd name="T15" fmla="*/ 1927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91" y="21600"/>
                  </a:lnTo>
                  <a:lnTo>
                    <a:pt x="20509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0000" tIns="46800" rIns="90000" bIns="46800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 Box 53">
              <a:extLst>
                <a:ext uri="{FF2B5EF4-FFF2-40B4-BE49-F238E27FC236}">
                  <a16:creationId xmlns:a16="http://schemas.microsoft.com/office/drawing/2014/main" id="{72FE2A3B-F87D-3731-746D-BA865B78A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5" y="2202"/>
              <a:ext cx="0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10000"/>
                </a:spcBef>
              </a:pPr>
              <a:endParaRPr kumimoji="0" lang="ko-KR" altLang="en-US" sz="1600">
                <a:cs typeface="Arial" panose="020B0604020202020204" pitchFamily="34" charset="0"/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0D681F9-C628-79B8-9B8C-DE40D09AC58A}"/>
              </a:ext>
            </a:extLst>
          </p:cNvPr>
          <p:cNvCxnSpPr>
            <a:cxnSpLocks/>
          </p:cNvCxnSpPr>
          <p:nvPr/>
        </p:nvCxnSpPr>
        <p:spPr>
          <a:xfrm>
            <a:off x="613653" y="3789754"/>
            <a:ext cx="8698446" cy="696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60758E-4FF4-D6C3-DA5D-924A6DC763B2}"/>
              </a:ext>
            </a:extLst>
          </p:cNvPr>
          <p:cNvSpPr/>
          <p:nvPr/>
        </p:nvSpPr>
        <p:spPr>
          <a:xfrm>
            <a:off x="3445164" y="3483626"/>
            <a:ext cx="2938521" cy="302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추진 배경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A264BA-69D7-C3A0-72D5-5C96CF3169DB}"/>
              </a:ext>
            </a:extLst>
          </p:cNvPr>
          <p:cNvSpPr txBox="1"/>
          <p:nvPr/>
        </p:nvSpPr>
        <p:spPr>
          <a:xfrm>
            <a:off x="626214" y="4240022"/>
            <a:ext cx="2633128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3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대내</a:t>
            </a:r>
            <a:r>
              <a:rPr lang="en-US" altLang="ko-KR" sz="13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3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외 경영환경 변화에 신속하게 대응할 수 있는 비즈니스 정보 분석 데이터 제공 필요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C9C930-6F55-D0AD-B30D-3056DD9D9420}"/>
              </a:ext>
            </a:extLst>
          </p:cNvPr>
          <p:cNvSpPr/>
          <p:nvPr/>
        </p:nvSpPr>
        <p:spPr>
          <a:xfrm>
            <a:off x="643405" y="3876538"/>
            <a:ext cx="2632306" cy="3020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CA2E46B-08E6-35C2-134B-62DFF8A8D31F}"/>
              </a:ext>
            </a:extLst>
          </p:cNvPr>
          <p:cNvGrpSpPr/>
          <p:nvPr/>
        </p:nvGrpSpPr>
        <p:grpSpPr>
          <a:xfrm>
            <a:off x="643405" y="3872874"/>
            <a:ext cx="2632306" cy="1103722"/>
            <a:chOff x="643405" y="4077642"/>
            <a:chExt cx="2632306" cy="136397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90F53B1-F9CD-06D1-F9AB-27B8F7F7FE5D}"/>
                </a:ext>
              </a:extLst>
            </p:cNvPr>
            <p:cNvSpPr/>
            <p:nvPr/>
          </p:nvSpPr>
          <p:spPr>
            <a:xfrm>
              <a:off x="643405" y="4077642"/>
              <a:ext cx="2632306" cy="1363979"/>
            </a:xfrm>
            <a:prstGeom prst="rect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defRPr/>
              </a:pPr>
              <a:endParaRPr lang="en-US" altLang="ko-KR"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4B235B-861E-2B45-F230-2F5D10B6035B}"/>
                </a:ext>
              </a:extLst>
            </p:cNvPr>
            <p:cNvSpPr txBox="1"/>
            <p:nvPr/>
          </p:nvSpPr>
          <p:spPr>
            <a:xfrm>
              <a:off x="647315" y="4081350"/>
              <a:ext cx="262839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600" b="1" spc="-12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지원 측면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B07DE5F-0FCE-E8F2-FDC1-FEBD42D1519C}"/>
              </a:ext>
            </a:extLst>
          </p:cNvPr>
          <p:cNvSpPr txBox="1"/>
          <p:nvPr/>
        </p:nvSpPr>
        <p:spPr>
          <a:xfrm>
            <a:off x="3636436" y="4240022"/>
            <a:ext cx="2633128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3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통합 플랫폼으로 전사</a:t>
            </a:r>
            <a:r>
              <a:rPr lang="en-US" altLang="ko-KR" sz="13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BU, </a:t>
            </a:r>
            <a:r>
              <a:rPr lang="ko-KR" altLang="en-US" sz="13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사업부</a:t>
            </a:r>
            <a:r>
              <a:rPr lang="en-US" altLang="ko-KR" sz="13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3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주제영역별 일관성 있는 정보 분석 데이터 관리 체계 수립 필요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DF4B500-B5FC-D5B2-53F6-187CB78397D2}"/>
              </a:ext>
            </a:extLst>
          </p:cNvPr>
          <p:cNvSpPr/>
          <p:nvPr/>
        </p:nvSpPr>
        <p:spPr>
          <a:xfrm>
            <a:off x="3637859" y="3872873"/>
            <a:ext cx="2632306" cy="1103723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endParaRPr lang="en-US" altLang="ko-KR" sz="12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2F4FCD1-496B-BB4E-7F97-8F7024486FA6}"/>
              </a:ext>
            </a:extLst>
          </p:cNvPr>
          <p:cNvSpPr/>
          <p:nvPr/>
        </p:nvSpPr>
        <p:spPr>
          <a:xfrm>
            <a:off x="3637859" y="3876537"/>
            <a:ext cx="2632306" cy="3020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FA83AC-D4ED-53DC-15C1-E91C0DCBB11E}"/>
              </a:ext>
            </a:extLst>
          </p:cNvPr>
          <p:cNvSpPr txBox="1"/>
          <p:nvPr/>
        </p:nvSpPr>
        <p:spPr>
          <a:xfrm>
            <a:off x="3641769" y="3876580"/>
            <a:ext cx="26283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6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구성 측면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124958-7D58-0CB3-AF84-9BBCB0FD0C1F}"/>
              </a:ext>
            </a:extLst>
          </p:cNvPr>
          <p:cNvSpPr txBox="1"/>
          <p:nvPr/>
        </p:nvSpPr>
        <p:spPr>
          <a:xfrm>
            <a:off x="6624738" y="4240022"/>
            <a:ext cx="2633128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3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노후화된 정보계 인프라와 솔루션의 환경 개선을 통한 사용자 활용과 운영 관리 효율성 증대 필요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7D6FCC0-2D36-126B-AB87-2A04D6B3066E}"/>
              </a:ext>
            </a:extLst>
          </p:cNvPr>
          <p:cNvSpPr/>
          <p:nvPr/>
        </p:nvSpPr>
        <p:spPr>
          <a:xfrm>
            <a:off x="6641106" y="3872874"/>
            <a:ext cx="2649339" cy="1103722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endParaRPr lang="en-US" altLang="ko-KR" sz="12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0F81BBA-2CEA-E404-7397-7107AE47C289}"/>
              </a:ext>
            </a:extLst>
          </p:cNvPr>
          <p:cNvSpPr/>
          <p:nvPr/>
        </p:nvSpPr>
        <p:spPr>
          <a:xfrm>
            <a:off x="6641107" y="3876537"/>
            <a:ext cx="2661643" cy="3020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274379-7CC7-2095-6B66-260F2251B88C}"/>
              </a:ext>
            </a:extLst>
          </p:cNvPr>
          <p:cNvSpPr txBox="1"/>
          <p:nvPr/>
        </p:nvSpPr>
        <p:spPr>
          <a:xfrm>
            <a:off x="6645018" y="3876580"/>
            <a:ext cx="2633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6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 측면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44F92E3-2E07-8DDF-C687-B7281B342AF8}"/>
              </a:ext>
            </a:extLst>
          </p:cNvPr>
          <p:cNvSpPr/>
          <p:nvPr/>
        </p:nvSpPr>
        <p:spPr>
          <a:xfrm>
            <a:off x="560718" y="3828040"/>
            <a:ext cx="207806" cy="19803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72FA436-96E6-A232-45CC-8469DBD269EB}"/>
              </a:ext>
            </a:extLst>
          </p:cNvPr>
          <p:cNvSpPr/>
          <p:nvPr/>
        </p:nvSpPr>
        <p:spPr>
          <a:xfrm>
            <a:off x="3548870" y="3819730"/>
            <a:ext cx="207806" cy="19803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64F348E-D96D-0CA1-F733-B29711A8BE31}"/>
              </a:ext>
            </a:extLst>
          </p:cNvPr>
          <p:cNvSpPr/>
          <p:nvPr/>
        </p:nvSpPr>
        <p:spPr>
          <a:xfrm>
            <a:off x="6556021" y="3839449"/>
            <a:ext cx="207806" cy="19803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E4D93A1-98F5-3E45-53A6-905FFE855B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9" b="52267"/>
          <a:stretch/>
        </p:blipFill>
        <p:spPr>
          <a:xfrm flipH="1">
            <a:off x="5895999" y="1605553"/>
            <a:ext cx="952764" cy="718428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A525D7BC-83BD-9705-3888-B5807F46CB82}"/>
              </a:ext>
            </a:extLst>
          </p:cNvPr>
          <p:cNvGrpSpPr/>
          <p:nvPr/>
        </p:nvGrpSpPr>
        <p:grpSpPr>
          <a:xfrm>
            <a:off x="816270" y="578406"/>
            <a:ext cx="8142895" cy="1052580"/>
            <a:chOff x="1083678" y="1354217"/>
            <a:chExt cx="8142895" cy="1052580"/>
          </a:xfrm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7160AAB5-4E80-8179-5A00-4E99C141CDBE}"/>
                </a:ext>
              </a:extLst>
            </p:cNvPr>
            <p:cNvSpPr/>
            <p:nvPr/>
          </p:nvSpPr>
          <p:spPr>
            <a:xfrm rot="10800000">
              <a:off x="1083678" y="1456115"/>
              <a:ext cx="8142895" cy="838555"/>
            </a:xfrm>
            <a:custGeom>
              <a:avLst/>
              <a:gdLst>
                <a:gd name="connsiteX0" fmla="*/ 7056522 w 7402631"/>
                <a:gd name="connsiteY0" fmla="*/ 693021 h 693021"/>
                <a:gd name="connsiteX1" fmla="*/ 6710413 w 7402631"/>
                <a:gd name="connsiteY1" fmla="*/ 693020 h 693021"/>
                <a:gd name="connsiteX2" fmla="*/ 692218 w 7402631"/>
                <a:gd name="connsiteY2" fmla="*/ 693020 h 693021"/>
                <a:gd name="connsiteX3" fmla="*/ 530193 w 7402631"/>
                <a:gd name="connsiteY3" fmla="*/ 693020 h 693021"/>
                <a:gd name="connsiteX4" fmla="*/ 346109 w 7402631"/>
                <a:gd name="connsiteY4" fmla="*/ 693020 h 693021"/>
                <a:gd name="connsiteX5" fmla="*/ 0 w 7402631"/>
                <a:gd name="connsiteY5" fmla="*/ 346510 h 693021"/>
                <a:gd name="connsiteX6" fmla="*/ 346109 w 7402631"/>
                <a:gd name="connsiteY6" fmla="*/ 0 h 693021"/>
                <a:gd name="connsiteX7" fmla="*/ 530193 w 7402631"/>
                <a:gd name="connsiteY7" fmla="*/ 0 h 693021"/>
                <a:gd name="connsiteX8" fmla="*/ 530193 w 7402631"/>
                <a:gd name="connsiteY8" fmla="*/ 0 h 693021"/>
                <a:gd name="connsiteX9" fmla="*/ 6796239 w 7402631"/>
                <a:gd name="connsiteY9" fmla="*/ 0 h 693021"/>
                <a:gd name="connsiteX10" fmla="*/ 6796239 w 7402631"/>
                <a:gd name="connsiteY10" fmla="*/ 1 h 693021"/>
                <a:gd name="connsiteX11" fmla="*/ 7056522 w 7402631"/>
                <a:gd name="connsiteY11" fmla="*/ 1 h 693021"/>
                <a:gd name="connsiteX12" fmla="*/ 7402631 w 7402631"/>
                <a:gd name="connsiteY12" fmla="*/ 346511 h 693021"/>
                <a:gd name="connsiteX13" fmla="*/ 7056522 w 7402631"/>
                <a:gd name="connsiteY13" fmla="*/ 693021 h 69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02631" h="693021">
                  <a:moveTo>
                    <a:pt x="7056522" y="693021"/>
                  </a:moveTo>
                  <a:lnTo>
                    <a:pt x="6710413" y="693020"/>
                  </a:lnTo>
                  <a:lnTo>
                    <a:pt x="692218" y="693020"/>
                  </a:lnTo>
                  <a:lnTo>
                    <a:pt x="530193" y="693020"/>
                  </a:lnTo>
                  <a:lnTo>
                    <a:pt x="346109" y="693020"/>
                  </a:lnTo>
                  <a:cubicBezTo>
                    <a:pt x="154958" y="693020"/>
                    <a:pt x="0" y="537882"/>
                    <a:pt x="0" y="346510"/>
                  </a:cubicBezTo>
                  <a:cubicBezTo>
                    <a:pt x="0" y="155138"/>
                    <a:pt x="154958" y="0"/>
                    <a:pt x="346109" y="0"/>
                  </a:cubicBezTo>
                  <a:lnTo>
                    <a:pt x="530193" y="0"/>
                  </a:lnTo>
                  <a:lnTo>
                    <a:pt x="530193" y="0"/>
                  </a:lnTo>
                  <a:lnTo>
                    <a:pt x="6796239" y="0"/>
                  </a:lnTo>
                  <a:lnTo>
                    <a:pt x="6796239" y="1"/>
                  </a:lnTo>
                  <a:lnTo>
                    <a:pt x="7056522" y="1"/>
                  </a:lnTo>
                  <a:cubicBezTo>
                    <a:pt x="7247673" y="1"/>
                    <a:pt x="7402631" y="155139"/>
                    <a:pt x="7402631" y="346511"/>
                  </a:cubicBezTo>
                  <a:cubicBezTo>
                    <a:pt x="7402631" y="537883"/>
                    <a:pt x="7247673" y="693021"/>
                    <a:pt x="7056522" y="693021"/>
                  </a:cubicBezTo>
                  <a:close/>
                </a:path>
              </a:pathLst>
            </a:cu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n>
                  <a:solidFill>
                    <a:srgbClr val="7F7F7F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9875A33F-DE61-0271-D84C-64344387D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1703" y="1354217"/>
              <a:ext cx="338555" cy="338555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BFA90928-16F3-1E4E-A2D7-9D63F9D1E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753374" y="2068242"/>
              <a:ext cx="338555" cy="338555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8656936-B105-7A80-06D8-3B2C279A52F8}"/>
                </a:ext>
              </a:extLst>
            </p:cNvPr>
            <p:cNvSpPr txBox="1"/>
            <p:nvPr/>
          </p:nvSpPr>
          <p:spPr>
            <a:xfrm>
              <a:off x="1339194" y="1578419"/>
              <a:ext cx="773742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ko-KR" altLang="en-US" sz="1800" b="1" i="0" u="none" strike="noStrike" kern="1200" cap="none" spc="-7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급변하는 비즈니스 환경에 신속히 대응</a:t>
              </a:r>
              <a:r>
                <a:rPr lang="ko-KR" altLang="en-US" spc="-7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하고</a:t>
              </a:r>
              <a:r>
                <a:rPr kumimoji="0" lang="ko-KR" altLang="en-US" sz="1800" i="0" u="none" strike="noStrike" kern="1200" cap="none" spc="-7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데이터의 </a:t>
              </a:r>
              <a:r>
                <a:rPr kumimoji="0" lang="ko-KR" altLang="en-US" sz="1800" b="1" i="0" u="none" strike="noStrike" kern="1200" cap="none" spc="-7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효과적인 활용</a:t>
              </a:r>
              <a:r>
                <a:rPr kumimoji="0" lang="en-US" altLang="ko-KR" sz="1800" b="1" i="0" u="none" strike="noStrike" kern="1200" cap="none" spc="-7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kumimoji="0" lang="ko-KR" altLang="en-US" sz="1800" b="1" i="0" u="none" strike="noStrike" kern="1200" cap="none" spc="-7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</a:t>
              </a:r>
              <a:r>
                <a:rPr kumimoji="0" lang="ko-KR" altLang="en-US" sz="1800" i="0" u="none" strike="noStrike" kern="1200" cap="none" spc="-7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위한</a:t>
              </a:r>
              <a:r>
                <a:rPr kumimoji="0" lang="ko-KR" altLang="en-US" sz="1800" b="1" i="0" u="none" strike="noStrike" kern="1200" cap="none" spc="-7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정보계 개선 방안을 수립</a:t>
              </a:r>
              <a:r>
                <a:rPr kumimoji="0" lang="ko-KR" altLang="en-US" sz="1800" i="0" u="none" strike="noStrike" kern="1200" cap="none" spc="-7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하고자 함</a:t>
              </a:r>
              <a:r>
                <a:rPr kumimoji="0" lang="en-US" altLang="ko-KR" sz="1800" i="0" u="none" strike="noStrike" kern="1200" cap="none" spc="-7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kumimoji="0" lang="ko-KR" altLang="en-US" sz="180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F03BB06-2118-6A06-9C80-4A40E8A4E27C}"/>
              </a:ext>
            </a:extLst>
          </p:cNvPr>
          <p:cNvSpPr/>
          <p:nvPr/>
        </p:nvSpPr>
        <p:spPr>
          <a:xfrm>
            <a:off x="628932" y="5029377"/>
            <a:ext cx="2651171" cy="5407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 필요 데이터 요구사항 충족</a:t>
            </a:r>
            <a:b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 변화에  유연한 정보분석 데이터 구성 체계와</a:t>
            </a:r>
            <a:r>
              <a:rPr lang="en-US" altLang="ko-KR" sz="9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통일성 있는 실적 검증 환경 구성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6031E8E-45CC-FA12-8FDF-2C9DE1899CF4}"/>
              </a:ext>
            </a:extLst>
          </p:cNvPr>
          <p:cNvSpPr/>
          <p:nvPr/>
        </p:nvSpPr>
        <p:spPr>
          <a:xfrm>
            <a:off x="626214" y="5627851"/>
            <a:ext cx="2653889" cy="5407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신속한 의사결정 지원 체계 구성</a:t>
            </a:r>
            <a:b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신속한 의사결정을 지원하기 위한 </a:t>
            </a:r>
            <a:r>
              <a:rPr lang="en-US" altLang="ko-KR" sz="9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Near Real Time RDW </a:t>
            </a:r>
            <a:r>
              <a:rPr lang="ko-KR" altLang="en-US" sz="9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구성 검토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2EAEA6-BE9C-930D-3D15-B39D72D7A842}"/>
              </a:ext>
            </a:extLst>
          </p:cNvPr>
          <p:cNvSpPr/>
          <p:nvPr/>
        </p:nvSpPr>
        <p:spPr>
          <a:xfrm>
            <a:off x="3639155" y="5021672"/>
            <a:ext cx="2630410" cy="5407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전사 통합 관점 정보 분석 데이터 구성</a:t>
            </a:r>
            <a:b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GS</a:t>
            </a:r>
            <a:r>
              <a:rPr lang="ko-KR" altLang="en-US" sz="9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리테일 전사 통합 관점의 </a:t>
            </a:r>
            <a:r>
              <a:rPr lang="en-US" altLang="ko-KR" sz="9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EIS </a:t>
            </a:r>
            <a:r>
              <a:rPr lang="ko-KR" altLang="en-US" sz="9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환경 구성 및 실적 분석 체계 개편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2846AA0-D6E7-F9E4-CE69-E0DFB3B1A01A}"/>
              </a:ext>
            </a:extLst>
          </p:cNvPr>
          <p:cNvSpPr/>
          <p:nvPr/>
        </p:nvSpPr>
        <p:spPr>
          <a:xfrm>
            <a:off x="3636436" y="5627851"/>
            <a:ext cx="2633107" cy="5407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정보분석 데이터 일관성 확보</a:t>
            </a:r>
            <a:b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전사</a:t>
            </a:r>
            <a:r>
              <a:rPr lang="en-US" altLang="ko-KR" sz="9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/BU</a:t>
            </a:r>
            <a:r>
              <a:rPr lang="ko-KR" altLang="en-US" sz="9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  <a:r>
              <a:rPr lang="en-US" altLang="ko-KR" sz="9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사업부별 분산된 정보분석 데이터의 통합 구성 체계 수립 및 적용을 통한 데이터 일관성 확보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924DB5-2AD1-2A73-7AC7-58EF8B294D4A}"/>
              </a:ext>
            </a:extLst>
          </p:cNvPr>
          <p:cNvSpPr/>
          <p:nvPr/>
        </p:nvSpPr>
        <p:spPr>
          <a:xfrm>
            <a:off x="6639274" y="5022023"/>
            <a:ext cx="2651171" cy="5407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솔루션</a:t>
            </a: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인프라 성능 및 사용 환경 개선</a:t>
            </a:r>
            <a:b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신기술 적용에 유연한 인프라 환경 구성과 활용</a:t>
            </a:r>
            <a:r>
              <a:rPr lang="en-US" altLang="ko-KR" sz="9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관리 효율성을 고려한 솔루션 도입 검토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7BE1EE3-D921-0821-8ABF-7687BA2EA523}"/>
              </a:ext>
            </a:extLst>
          </p:cNvPr>
          <p:cNvSpPr/>
          <p:nvPr/>
        </p:nvSpPr>
        <p:spPr>
          <a:xfrm>
            <a:off x="6636556" y="5628202"/>
            <a:ext cx="2653889" cy="5407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효율적인 시스템 자산 관리</a:t>
            </a:r>
            <a:b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비효율 자산 정비와 도입 솔루션 통합 관리 체계 수립</a:t>
            </a:r>
            <a:r>
              <a:rPr lang="en-US" altLang="ko-KR" sz="9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9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 인프라 비용 최적화</a:t>
            </a:r>
          </a:p>
        </p:txBody>
      </p:sp>
      <p:sp>
        <p:nvSpPr>
          <p:cNvPr id="13" name="제목 2">
            <a:extLst>
              <a:ext uri="{FF2B5EF4-FFF2-40B4-BE49-F238E27FC236}">
                <a16:creationId xmlns:a16="http://schemas.microsoft.com/office/drawing/2014/main" id="{93B457AC-26DE-4EB0-83CA-B063431B0D09}"/>
              </a:ext>
            </a:extLst>
          </p:cNvPr>
          <p:cNvSpPr txBox="1">
            <a:spLocks/>
          </p:cNvSpPr>
          <p:nvPr/>
        </p:nvSpPr>
        <p:spPr bwMode="gray">
          <a:xfrm>
            <a:off x="7748325" y="296344"/>
            <a:ext cx="1835439" cy="193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1800" b="1">
                <a:solidFill>
                  <a:schemeClr val="tx1"/>
                </a:solidFill>
                <a:latin typeface="+mn-lt"/>
                <a:ea typeface="+mn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5pPr>
            <a:lvl6pPr marL="422039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6pPr>
            <a:lvl7pPr marL="844078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7pPr>
            <a:lvl8pPr marL="1266117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8pPr>
            <a:lvl9pPr marL="1688155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9pPr>
          </a:lstStyle>
          <a:p>
            <a:pPr algn="r"/>
            <a:r>
              <a:rPr lang="en-US" altLang="ko-KR" sz="1400" kern="0" dirty="0">
                <a:latin typeface="+mn-ea"/>
              </a:rPr>
              <a:t>3-1. </a:t>
            </a:r>
            <a:r>
              <a:rPr lang="ko-KR" altLang="en-US" sz="1400" kern="0" dirty="0">
                <a:latin typeface="+mn-ea"/>
              </a:rPr>
              <a:t>추진 배경 및 목표</a:t>
            </a:r>
          </a:p>
        </p:txBody>
      </p:sp>
    </p:spTree>
    <p:extLst>
      <p:ext uri="{BB962C8B-B14F-4D97-AF65-F5344CB8AC3E}">
        <p14:creationId xmlns:p14="http://schemas.microsoft.com/office/powerpoint/2010/main" val="4099110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B28B2EB-430D-01B0-F142-1558FFF5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64" y="189680"/>
            <a:ext cx="4286430" cy="249299"/>
          </a:xfrm>
        </p:spPr>
        <p:txBody>
          <a:bodyPr/>
          <a:lstStyle/>
          <a:p>
            <a:r>
              <a:rPr lang="ko-KR" altLang="en-US">
                <a:latin typeface="+mn-ea"/>
              </a:rPr>
              <a:t>#별첨6</a:t>
            </a:r>
            <a:r>
              <a:rPr lang="en-US" altLang="ko-KR">
                <a:latin typeface="+mn-ea"/>
              </a:rPr>
              <a:t>. HSBU </a:t>
            </a:r>
            <a:r>
              <a:rPr lang="ko-KR" altLang="en-US">
                <a:latin typeface="+mn-ea"/>
              </a:rPr>
              <a:t>정보시스템 데이터 사용량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74E226-4A06-7571-4772-3C745142833D}"/>
              </a:ext>
            </a:extLst>
          </p:cNvPr>
          <p:cNvSpPr/>
          <p:nvPr/>
        </p:nvSpPr>
        <p:spPr>
          <a:xfrm>
            <a:off x="5553857" y="3638280"/>
            <a:ext cx="3438171" cy="759509"/>
          </a:xfrm>
          <a:prstGeom prst="rect">
            <a:avLst/>
          </a:prstGeom>
          <a:noFill/>
          <a:ln w="9525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1200" b="1" i="1" u="sng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Malgun Gothic"/>
                <a:ea typeface="맑은 고딕"/>
              </a:rPr>
              <a:t>“</a:t>
            </a:r>
            <a:r>
              <a:rPr lang="ko-KR" altLang="en-US" sz="1200" b="1" i="1" u="sng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Malgun Gothic"/>
                <a:ea typeface="Malgun Gothic"/>
              </a:rPr>
              <a:t>스토리지 부족으로  </a:t>
            </a:r>
            <a:r>
              <a:rPr lang="en-US" altLang="ko-KR" sz="1200" b="1" i="1" u="sng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Malgun Gothic"/>
                <a:ea typeface="맑은 고딕"/>
              </a:rPr>
              <a:t>DATA </a:t>
            </a:r>
            <a:r>
              <a:rPr lang="ko-KR" altLang="en-US" sz="1200" b="1" i="1" u="sng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Malgun Gothic"/>
                <a:ea typeface="Malgun Gothic"/>
              </a:rPr>
              <a:t>삭제가 필요한 상황</a:t>
            </a:r>
            <a:r>
              <a:rPr lang="en-US" altLang="ko-KR" sz="1200" b="1" i="1" u="sng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Malgun Gothic"/>
                <a:ea typeface="맑은 고딕"/>
              </a:rPr>
              <a:t>＂</a:t>
            </a:r>
            <a:endParaRPr lang="ko-KR" altLang="en-US" sz="1200" b="1" i="1" u="sng" spc="-120">
              <a:ln>
                <a:solidFill>
                  <a:srgbClr val="FFFFFF">
                    <a:lumMod val="75000"/>
                    <a:alpha val="0"/>
                  </a:srgbClr>
                </a:solidFill>
              </a:ln>
              <a:solidFill>
                <a:srgbClr val="000000"/>
              </a:solidFill>
              <a:latin typeface="Malgun Gothic"/>
              <a:ea typeface="맑은 고딕"/>
            </a:endParaRPr>
          </a:p>
        </p:txBody>
      </p:sp>
      <p:sp>
        <p:nvSpPr>
          <p:cNvPr id="5" name="AutoShape 16">
            <a:extLst>
              <a:ext uri="{FF2B5EF4-FFF2-40B4-BE49-F238E27FC236}">
                <a16:creationId xmlns:a16="http://schemas.microsoft.com/office/drawing/2014/main" id="{8A4BAD93-C3E1-A68D-25E1-7D19956DF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245" y="1115737"/>
            <a:ext cx="1916772" cy="1662659"/>
          </a:xfrm>
          <a:prstGeom prst="can">
            <a:avLst>
              <a:gd name="adj" fmla="val 11241"/>
            </a:avLst>
          </a:prstGeom>
          <a:solidFill>
            <a:srgbClr val="EAEAEA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91440" tIns="45720" rIns="91440" bIns="45720" anchor="ctr"/>
          <a:lstStyle/>
          <a:p>
            <a:endParaRPr lang="ko-KR" altLang="en-US" sz="1300">
              <a:latin typeface="Malgun Gothic"/>
              <a:ea typeface="Malgun Gothic"/>
            </a:endParaRPr>
          </a:p>
        </p:txBody>
      </p:sp>
      <p:sp>
        <p:nvSpPr>
          <p:cNvPr id="6" name="Text Box 19">
            <a:extLst>
              <a:ext uri="{FF2B5EF4-FFF2-40B4-BE49-F238E27FC236}">
                <a16:creationId xmlns:a16="http://schemas.microsoft.com/office/drawing/2014/main" id="{47F2A4D1-8666-5EEC-DC7A-FBFDAB952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683" y="2090316"/>
            <a:ext cx="182648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45720" rIns="0" bIns="45720" anchor="t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itchFamily="18" charset="0"/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itchFamily="18" charset="0"/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itchFamily="18" charset="0"/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itchFamily="18" charset="0"/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sz="1300">
                <a:latin typeface="Malgun Gothic"/>
                <a:ea typeface="맑은 고딕"/>
              </a:rPr>
              <a:t>SDHUB</a:t>
            </a:r>
            <a:endParaRPr lang="en-US" altLang="ko-KR" sz="1300">
              <a:latin typeface="Malgun Gothic"/>
            </a:endParaRPr>
          </a:p>
        </p:txBody>
      </p:sp>
      <p:sp>
        <p:nvSpPr>
          <p:cNvPr id="7" name="Text Box 20">
            <a:extLst>
              <a:ext uri="{FF2B5EF4-FFF2-40B4-BE49-F238E27FC236}">
                <a16:creationId xmlns:a16="http://schemas.microsoft.com/office/drawing/2014/main" id="{88878E27-9FD7-A718-7F92-6FB0B55C8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7245" y="1772772"/>
            <a:ext cx="181623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45720" rIns="0" bIns="45720" anchor="t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itchFamily="18" charset="0"/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itchFamily="18" charset="0"/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itchFamily="18" charset="0"/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itchFamily="18" charset="0"/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ko-KR" sz="1300">
                <a:latin typeface="Malgun Gothic"/>
                <a:ea typeface="맑은 고딕"/>
              </a:rPr>
              <a:t>DHUB</a:t>
            </a:r>
            <a:endParaRPr lang="ko-KR" altLang="en-US" sz="1300">
              <a:latin typeface="Malgun Gothic"/>
              <a:ea typeface="Malgun Gothic"/>
            </a:endParaRPr>
          </a:p>
        </p:txBody>
      </p:sp>
      <p:sp>
        <p:nvSpPr>
          <p:cNvPr id="8" name="Text Box 21">
            <a:extLst>
              <a:ext uri="{FF2B5EF4-FFF2-40B4-BE49-F238E27FC236}">
                <a16:creationId xmlns:a16="http://schemas.microsoft.com/office/drawing/2014/main" id="{968D6C27-9164-AEEA-254D-0D983B46B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335" y="1438861"/>
            <a:ext cx="174961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45720" rIns="0" bIns="45720" anchor="t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itchFamily="18" charset="0"/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itchFamily="18" charset="0"/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itchFamily="18" charset="0"/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itchFamily="18" charset="0"/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lang="en-US" sz="1300">
                <a:latin typeface="Malgun Gothic"/>
                <a:ea typeface="맑은 고딕"/>
              </a:rPr>
              <a:t>GSBI</a:t>
            </a:r>
            <a:endParaRPr lang="en-US" sz="1300" b="0">
              <a:latin typeface="Malgun Gothic"/>
              <a:ea typeface="맑은 고딕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D20B6F6-B21B-83D3-3D42-A01754C68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720037"/>
              </p:ext>
            </p:extLst>
          </p:nvPr>
        </p:nvGraphicFramePr>
        <p:xfrm>
          <a:off x="3738446" y="771016"/>
          <a:ext cx="5008630" cy="224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1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구분</a:t>
                      </a: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설명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1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>
                          <a:solidFill>
                            <a:schemeClr val="tx1"/>
                          </a:solidFill>
                          <a:latin typeface="Malgun Gothic"/>
                          <a:ea typeface="맑은 고딕"/>
                          <a:cs typeface="+mn-cs"/>
                        </a:rPr>
                        <a:t>GSBI </a:t>
                      </a:r>
                      <a:r>
                        <a:rPr lang="ko-KR" altLang="en-US" sz="1100" b="1" kern="120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</a:rPr>
                        <a:t>영역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kumimoji="1" lang="en-US" altLang="ko-KR" sz="1100" kern="1200" spc="-150">
                          <a:solidFill>
                            <a:schemeClr val="tx1"/>
                          </a:solidFill>
                          <a:latin typeface="Malgun Gothic"/>
                          <a:ea typeface="+mn-ea"/>
                          <a:cs typeface="+mn-cs"/>
                        </a:rPr>
                        <a:t>BI </a:t>
                      </a:r>
                      <a:r>
                        <a:rPr lang="en-US" altLang="ko-KR" sz="1100" kern="1200" spc="-150" err="1">
                          <a:solidFill>
                            <a:schemeClr val="tx1"/>
                          </a:solidFill>
                          <a:latin typeface="Malgun Gothic"/>
                          <a:ea typeface="+mn-ea"/>
                          <a:cs typeface="+mn-cs"/>
                        </a:rPr>
                        <a:t>서비스</a:t>
                      </a:r>
                      <a:r>
                        <a:rPr lang="en-US" altLang="ko-KR" sz="1100" kern="1200" spc="-150">
                          <a:solidFill>
                            <a:schemeClr val="tx1"/>
                          </a:solidFill>
                          <a:latin typeface="Malgun Gothic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 spc="-150" err="1">
                          <a:solidFill>
                            <a:schemeClr val="tx1"/>
                          </a:solidFill>
                          <a:latin typeface="Malgun Gothic"/>
                          <a:ea typeface="+mn-ea"/>
                          <a:cs typeface="+mn-cs"/>
                        </a:rPr>
                        <a:t>제공을</a:t>
                      </a:r>
                      <a:r>
                        <a:rPr lang="en-US" altLang="ko-KR" sz="1100" kern="1200" spc="-150">
                          <a:solidFill>
                            <a:schemeClr val="tx1"/>
                          </a:solidFill>
                          <a:latin typeface="Malgun Gothic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 spc="-150" err="1">
                          <a:solidFill>
                            <a:schemeClr val="tx1"/>
                          </a:solidFill>
                          <a:latin typeface="Malgun Gothic"/>
                          <a:ea typeface="+mn-ea"/>
                          <a:cs typeface="+mn-cs"/>
                        </a:rPr>
                        <a:t>위해</a:t>
                      </a:r>
                      <a:r>
                        <a:rPr lang="en-US" altLang="ko-KR" sz="1100" kern="1200" spc="-150">
                          <a:solidFill>
                            <a:schemeClr val="tx1"/>
                          </a:solidFill>
                          <a:latin typeface="Malgun Gothic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 spc="-150" err="1">
                          <a:solidFill>
                            <a:schemeClr val="tx1"/>
                          </a:solidFill>
                          <a:latin typeface="Malgun Gothic"/>
                          <a:ea typeface="+mn-ea"/>
                          <a:cs typeface="+mn-cs"/>
                        </a:rPr>
                        <a:t>가공된</a:t>
                      </a:r>
                      <a:r>
                        <a:rPr lang="en-US" altLang="ko-KR" sz="1100" kern="1200" spc="-150">
                          <a:solidFill>
                            <a:schemeClr val="tx1"/>
                          </a:solidFill>
                          <a:latin typeface="Malgun Gothic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 spc="-150" err="1">
                          <a:solidFill>
                            <a:schemeClr val="tx1"/>
                          </a:solidFill>
                          <a:latin typeface="Malgun Gothic"/>
                          <a:ea typeface="+mn-ea"/>
                          <a:cs typeface="+mn-cs"/>
                        </a:rPr>
                        <a:t>데이터</a:t>
                      </a:r>
                      <a:r>
                        <a:rPr lang="en-US" altLang="ko-KR" sz="1100" kern="1200" spc="-150">
                          <a:solidFill>
                            <a:schemeClr val="tx1"/>
                          </a:solidFill>
                          <a:latin typeface="Malgun Gothic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ko-KR" altLang="en-US" sz="1100" kern="1200" spc="-15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</a:rPr>
                        <a:t>저장 영역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kumimoji="1" lang="en-US" altLang="ko-KR" sz="1100" kern="1200" spc="-150">
                          <a:solidFill>
                            <a:schemeClr val="tx1"/>
                          </a:solidFill>
                          <a:latin typeface="Malgun Gothic"/>
                          <a:ea typeface="+mn-ea"/>
                          <a:cs typeface="+mn-cs"/>
                        </a:rPr>
                        <a:t>STAGING, DHUB </a:t>
                      </a:r>
                      <a:r>
                        <a:rPr kumimoji="1" lang="ko-KR" altLang="en-US" sz="1100" kern="1200" spc="-15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</a:rPr>
                        <a:t>영역의 데이터를 </a:t>
                      </a:r>
                      <a:r>
                        <a:rPr lang="ko-KR" altLang="en-US" sz="1100" kern="1200" spc="-15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</a:rPr>
                        <a:t>활용하여 가공 후 </a:t>
                      </a:r>
                      <a:r>
                        <a:rPr lang="ko-KR" altLang="en-US" sz="1100" kern="1200" spc="-15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</a:rPr>
                        <a:t>GCP로</a:t>
                      </a:r>
                      <a:r>
                        <a:rPr lang="ko-KR" altLang="en-US" sz="1100" kern="1200" spc="-15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</a:rPr>
                        <a:t> 전송</a:t>
                      </a:r>
                    </a:p>
                    <a:p>
                      <a:pPr marL="171450" lvl="0" indent="-17145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100" kern="1200" spc="-15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</a:rPr>
                        <a:t>현업 및 분석가 활용 영역</a:t>
                      </a:r>
                      <a:endParaRPr kumimoji="1" lang="ko-KR" altLang="en-US" sz="1100" kern="1200" spc="-15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01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>
                          <a:solidFill>
                            <a:schemeClr val="tx1"/>
                          </a:solidFill>
                          <a:latin typeface="Malgun Gothic"/>
                          <a:ea typeface="맑은 고딕"/>
                          <a:cs typeface="+mn-cs"/>
                        </a:rPr>
                        <a:t>DHUB </a:t>
                      </a:r>
                      <a:r>
                        <a:rPr lang="ko-KR" altLang="en-US" sz="1100" b="1" kern="120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</a:rPr>
                        <a:t>영역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kumimoji="1" lang="en-US" altLang="ko-KR" sz="1100" kern="1200" spc="-150">
                          <a:solidFill>
                            <a:schemeClr val="tx1"/>
                          </a:solidFill>
                          <a:latin typeface="Malgun Gothic"/>
                          <a:ea typeface="+mn-ea"/>
                          <a:cs typeface="+mn-cs"/>
                        </a:rPr>
                        <a:t>STAGING </a:t>
                      </a:r>
                      <a:r>
                        <a:rPr kumimoji="1" lang="ko-KR" altLang="en-US" sz="1100" kern="1200" spc="-15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</a:rPr>
                        <a:t>영역을 기반으로 정제된 데이터 </a:t>
                      </a:r>
                      <a:r>
                        <a:rPr lang="ko-KR" altLang="en-US" sz="1100" kern="1200" spc="-15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</a:rPr>
                        <a:t>저장 영역</a:t>
                      </a:r>
                      <a:endParaRPr kumimoji="1" lang="ko-KR" altLang="en-US" sz="1100" kern="1200" spc="-15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+mn-cs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100" kern="1200" spc="-15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</a:rPr>
                        <a:t>주문/취급 등 전사 데이터 및 고객 행동</a:t>
                      </a:r>
                      <a:r>
                        <a:rPr kumimoji="1" lang="ko-KR" altLang="en-US" sz="1100" kern="1200" spc="-15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</a:rPr>
                        <a:t> 데이터</a:t>
                      </a:r>
                      <a:r>
                        <a:rPr lang="ko-KR" altLang="en-US" sz="1100" kern="1200" spc="-15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</a:rPr>
                        <a:t>  적재</a:t>
                      </a:r>
                      <a:endParaRPr kumimoji="1" lang="ko-KR" altLang="en-US" sz="1100" kern="1200" spc="-15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01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>
                          <a:solidFill>
                            <a:schemeClr val="tx1"/>
                          </a:solidFill>
                          <a:latin typeface="Malgun Gothic"/>
                          <a:ea typeface="맑은 고딕"/>
                          <a:cs typeface="+mn-cs"/>
                        </a:rPr>
                        <a:t>SDHUB </a:t>
                      </a:r>
                      <a:r>
                        <a:rPr lang="ko-KR" altLang="en-US" sz="1100" b="1" kern="120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</a:rPr>
                        <a:t>영역</a:t>
                      </a:r>
                      <a:br>
                        <a:rPr lang="en-US" altLang="ko-KR" sz="1100" b="1" kern="120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  <a:cs typeface="+mn-cs"/>
                        </a:rPr>
                      </a:br>
                      <a:r>
                        <a:rPr lang="en-US" altLang="ko-KR" sz="1100" b="1" kern="1200">
                          <a:solidFill>
                            <a:schemeClr val="tx1"/>
                          </a:solidFill>
                          <a:latin typeface="Malgun Gothic"/>
                          <a:ea typeface="맑은 고딕"/>
                          <a:cs typeface="+mn-cs"/>
                        </a:rPr>
                        <a:t>(</a:t>
                      </a:r>
                      <a:r>
                        <a:rPr kumimoji="1" lang="en-US" sz="1100" b="1">
                          <a:solidFill>
                            <a:schemeClr val="tx1"/>
                          </a:solidFill>
                          <a:latin typeface="Malgun Gothic"/>
                          <a:ea typeface="바탕체"/>
                          <a:cs typeface="Arial"/>
                        </a:rPr>
                        <a:t>Staging)</a:t>
                      </a:r>
                      <a:endParaRPr lang="ko-KR" sz="1100" b="1" kern="120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Arial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kumimoji="1" lang="en-US" altLang="ko-KR" sz="1100" kern="1200" spc="-150">
                          <a:solidFill>
                            <a:schemeClr val="tx1"/>
                          </a:solidFill>
                          <a:latin typeface="Malgun Gothic"/>
                          <a:ea typeface="+mn-ea"/>
                          <a:cs typeface="+mn-cs"/>
                        </a:rPr>
                        <a:t>Source </a:t>
                      </a:r>
                      <a:r>
                        <a:rPr lang="ko-KR" altLang="en-US" sz="1100" kern="1200" spc="-15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</a:rPr>
                        <a:t>데이터 수집 영역 (개인정보 컬럼 등  일부 제외하고 소스와 동일한 데이터 구조) </a:t>
                      </a:r>
                      <a:endParaRPr kumimoji="1" lang="ko-KR" altLang="en-US" sz="1100" kern="1200" spc="-15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+mn-cs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kumimoji="1" lang="en-US" altLang="ko-KR" sz="1100" kern="1200" spc="-150">
                          <a:solidFill>
                            <a:schemeClr val="tx1"/>
                          </a:solidFill>
                          <a:latin typeface="Malgun Gothic"/>
                          <a:ea typeface="+mn-ea"/>
                          <a:cs typeface="+mn-cs"/>
                        </a:rPr>
                        <a:t>Access Log</a:t>
                      </a:r>
                      <a:r>
                        <a:rPr kumimoji="1" lang="ko-KR" altLang="en-US" sz="1100" kern="1200" spc="-15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</a:rPr>
                        <a:t>를</a:t>
                      </a:r>
                      <a:r>
                        <a:rPr kumimoji="1" lang="ko-KR" altLang="en-US" sz="1100" kern="1200" spc="-15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</a:rPr>
                        <a:t> </a:t>
                      </a:r>
                      <a:r>
                        <a:rPr kumimoji="1" lang="ko-KR" altLang="en-US" sz="1100" kern="1200" spc="-15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</a:rPr>
                        <a:t>파서를</a:t>
                      </a:r>
                      <a:r>
                        <a:rPr kumimoji="1" lang="ko-KR" altLang="en-US" sz="1100" kern="1200" spc="-15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</a:rPr>
                        <a:t> 통해 </a:t>
                      </a:r>
                      <a:r>
                        <a:rPr kumimoji="1" lang="en-US" altLang="ko-KR" sz="1100" kern="1200" spc="-150">
                          <a:solidFill>
                            <a:schemeClr val="tx1"/>
                          </a:solidFill>
                          <a:latin typeface="Malgun Gothic"/>
                          <a:ea typeface="+mn-ea"/>
                          <a:cs typeface="+mn-cs"/>
                        </a:rPr>
                        <a:t>1</a:t>
                      </a:r>
                      <a:r>
                        <a:rPr kumimoji="1" lang="ko-KR" altLang="en-US" sz="1100" kern="1200" spc="-15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</a:rPr>
                        <a:t>차 가공 후 적재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009"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Malgun Gothic"/>
                          <a:ea typeface="바탕체"/>
                          <a:cs typeface="Arial"/>
                        </a:rPr>
                        <a:t>ETC</a:t>
                      </a: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Wingdings"/>
                        <a:buChar char="§"/>
                      </a:pPr>
                      <a:r>
                        <a:rPr lang="ko-KR" altLang="en-US" sz="1100" kern="1200" spc="-15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</a:rPr>
                        <a:t>개인분석가 및 서비스 운영 관련 데이터 영역</a:t>
                      </a:r>
                      <a:endParaRPr kumimoji="1" lang="ko-KR" altLang="en-US" sz="1100" kern="1200" spc="-15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781035"/>
                  </a:ext>
                </a:extLst>
              </a:tr>
            </a:tbl>
          </a:graphicData>
        </a:graphic>
      </p:graphicFrame>
      <p:sp>
        <p:nvSpPr>
          <p:cNvPr id="10" name="Rectangle 181">
            <a:extLst>
              <a:ext uri="{FF2B5EF4-FFF2-40B4-BE49-F238E27FC236}">
                <a16:creationId xmlns:a16="http://schemas.microsoft.com/office/drawing/2014/main" id="{343AD597-A176-7E59-A8CD-7A638968E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524" y="4116397"/>
            <a:ext cx="865187" cy="15113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endParaRPr lang="ko-KR" altLang="en-US" sz="1050">
              <a:latin typeface="Malgun Gothic"/>
              <a:ea typeface="Malgun Gothic"/>
            </a:endParaRPr>
          </a:p>
        </p:txBody>
      </p:sp>
      <p:sp>
        <p:nvSpPr>
          <p:cNvPr id="11" name="TextBox 287">
            <a:extLst>
              <a:ext uri="{FF2B5EF4-FFF2-40B4-BE49-F238E27FC236}">
                <a16:creationId xmlns:a16="http://schemas.microsoft.com/office/drawing/2014/main" id="{AF646D8B-55A9-0077-1BBF-38F79D335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961" y="3869539"/>
            <a:ext cx="12239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itchFamily="18" charset="0"/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itchFamily="18" charset="0"/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itchFamily="18" charset="0"/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itchFamily="18" charset="0"/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 u="sng">
                <a:latin typeface="Malgun Gothic"/>
                <a:ea typeface="맑은 고딕"/>
              </a:rPr>
              <a:t>GSBI</a:t>
            </a:r>
            <a:endParaRPr lang="ko-KR" altLang="en-US" sz="1200" u="sng">
              <a:latin typeface="Malgun Gothic"/>
              <a:ea typeface="맑은 고딕"/>
            </a:endParaRPr>
          </a:p>
        </p:txBody>
      </p:sp>
      <p:sp>
        <p:nvSpPr>
          <p:cNvPr id="12" name="TextBox 290">
            <a:extLst>
              <a:ext uri="{FF2B5EF4-FFF2-40B4-BE49-F238E27FC236}">
                <a16:creationId xmlns:a16="http://schemas.microsoft.com/office/drawing/2014/main" id="{ADAC4FF7-94BF-20D5-7687-EF41B19EF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949" y="4177963"/>
            <a:ext cx="5323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itchFamily="18" charset="0"/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itchFamily="18" charset="0"/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itchFamily="18" charset="0"/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itchFamily="18" charset="0"/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800">
                <a:latin typeface="Malgun Gothic"/>
                <a:ea typeface="맑은 고딕"/>
              </a:rPr>
              <a:t>91%</a:t>
            </a:r>
          </a:p>
          <a:p>
            <a:pPr algn="ctr"/>
            <a:r>
              <a:rPr lang="en-US" altLang="ko-KR" sz="800" err="1">
                <a:latin typeface="Malgun Gothic"/>
                <a:ea typeface="맑은 고딕"/>
              </a:rPr>
              <a:t>사용</a:t>
            </a:r>
            <a:endParaRPr lang="en-US" altLang="ko-KR" sz="800">
              <a:latin typeface="Malgun Gothic"/>
              <a:ea typeface="맑은 고딕"/>
            </a:endParaRPr>
          </a:p>
        </p:txBody>
      </p:sp>
      <p:sp>
        <p:nvSpPr>
          <p:cNvPr id="13" name="Rectangle 181">
            <a:extLst>
              <a:ext uri="{FF2B5EF4-FFF2-40B4-BE49-F238E27FC236}">
                <a16:creationId xmlns:a16="http://schemas.microsoft.com/office/drawing/2014/main" id="{1227AE7F-5189-0C85-A66F-12CA612D9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286" y="4125127"/>
            <a:ext cx="2269322" cy="15027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endParaRPr lang="ko-KR" altLang="en-US" sz="1050">
              <a:latin typeface="Malgun Gothic"/>
              <a:ea typeface="Malgun Gothic"/>
            </a:endParaRPr>
          </a:p>
        </p:txBody>
      </p:sp>
      <p:sp>
        <p:nvSpPr>
          <p:cNvPr id="14" name="TextBox 292">
            <a:extLst>
              <a:ext uri="{FF2B5EF4-FFF2-40B4-BE49-F238E27FC236}">
                <a16:creationId xmlns:a16="http://schemas.microsoft.com/office/drawing/2014/main" id="{78797DFB-DA69-45B8-EE0A-36D1C0E58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5724" y="3869539"/>
            <a:ext cx="12239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itchFamily="18" charset="0"/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itchFamily="18" charset="0"/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itchFamily="18" charset="0"/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itchFamily="18" charset="0"/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 u="sng">
                <a:latin typeface="Malgun Gothic"/>
                <a:ea typeface="맑은 고딕"/>
              </a:rPr>
              <a:t>DHUB</a:t>
            </a:r>
            <a:endParaRPr lang="ko-KR" altLang="en-US" sz="1200" u="sng">
              <a:latin typeface="Malgun Gothic"/>
              <a:ea typeface="맑은 고딕"/>
            </a:endParaRPr>
          </a:p>
        </p:txBody>
      </p:sp>
      <p:sp>
        <p:nvSpPr>
          <p:cNvPr id="15" name="TextBox 295">
            <a:extLst>
              <a:ext uri="{FF2B5EF4-FFF2-40B4-BE49-F238E27FC236}">
                <a16:creationId xmlns:a16="http://schemas.microsoft.com/office/drawing/2014/main" id="{F0964586-8635-5110-51CC-AE6C7115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627" y="4177341"/>
            <a:ext cx="5368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itchFamily="18" charset="0"/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itchFamily="18" charset="0"/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itchFamily="18" charset="0"/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itchFamily="18" charset="0"/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sz="800">
                <a:latin typeface="Malgun Gothic"/>
                <a:ea typeface="맑은 고딕"/>
              </a:rPr>
              <a:t>89.1%</a:t>
            </a:r>
          </a:p>
          <a:p>
            <a:r>
              <a:rPr lang="en-US" altLang="ko-KR" sz="800" err="1">
                <a:latin typeface="Malgun Gothic"/>
                <a:ea typeface="맑은 고딕"/>
              </a:rPr>
              <a:t>사용</a:t>
            </a:r>
            <a:endParaRPr lang="en-US" altLang="ko-KR" sz="800">
              <a:latin typeface="Malgun Gothic"/>
            </a:endParaRPr>
          </a:p>
        </p:txBody>
      </p:sp>
      <p:sp>
        <p:nvSpPr>
          <p:cNvPr id="16" name="TextBox 297">
            <a:extLst>
              <a:ext uri="{FF2B5EF4-FFF2-40B4-BE49-F238E27FC236}">
                <a16:creationId xmlns:a16="http://schemas.microsoft.com/office/drawing/2014/main" id="{5F442972-D483-45FF-FA7A-BCF3BB45E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586" y="3869539"/>
            <a:ext cx="12255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itchFamily="18" charset="0"/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itchFamily="18" charset="0"/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itchFamily="18" charset="0"/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itchFamily="18" charset="0"/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 u="sng">
                <a:latin typeface="Malgun Gothic"/>
                <a:ea typeface="맑은 고딕"/>
              </a:rPr>
              <a:t>SDHUB</a:t>
            </a:r>
            <a:endParaRPr lang="ko-KR" altLang="en-US" sz="1200" u="sng">
              <a:latin typeface="Malgun Gothic"/>
              <a:ea typeface="맑은 고딕"/>
            </a:endParaRPr>
          </a:p>
        </p:txBody>
      </p:sp>
      <p:cxnSp>
        <p:nvCxnSpPr>
          <p:cNvPr id="17" name="꺾인 연결선 338">
            <a:extLst>
              <a:ext uri="{FF2B5EF4-FFF2-40B4-BE49-F238E27FC236}">
                <a16:creationId xmlns:a16="http://schemas.microsoft.com/office/drawing/2014/main" id="{6DFC2A6F-6769-E915-ABE9-1E036BE7C52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035580" y="5616558"/>
            <a:ext cx="548433" cy="578644"/>
          </a:xfrm>
          <a:prstGeom prst="bentConnector4">
            <a:avLst>
              <a:gd name="adj1" fmla="val 31045"/>
              <a:gd name="adj2" fmla="val 139506"/>
            </a:avLst>
          </a:prstGeom>
          <a:noFill/>
          <a:ln w="12700" algn="ctr">
            <a:solidFill>
              <a:schemeClr val="tx1"/>
            </a:solidFill>
            <a:round/>
            <a:headEnd type="diamond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꺾인 연결선 342">
            <a:extLst>
              <a:ext uri="{FF2B5EF4-FFF2-40B4-BE49-F238E27FC236}">
                <a16:creationId xmlns:a16="http://schemas.microsoft.com/office/drawing/2014/main" id="{40CC0C6D-8198-29DE-C8D2-8FB6BF26654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736461" y="4915677"/>
            <a:ext cx="548433" cy="1980406"/>
          </a:xfrm>
          <a:prstGeom prst="bentConnector4">
            <a:avLst>
              <a:gd name="adj1" fmla="val 31045"/>
              <a:gd name="adj2" fmla="val 111543"/>
            </a:avLst>
          </a:prstGeom>
          <a:noFill/>
          <a:ln w="12700" algn="ctr">
            <a:solidFill>
              <a:schemeClr val="tx1"/>
            </a:solidFill>
            <a:round/>
            <a:headEnd type="diamond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꺾인 연결선 347">
            <a:extLst>
              <a:ext uri="{FF2B5EF4-FFF2-40B4-BE49-F238E27FC236}">
                <a16:creationId xmlns:a16="http://schemas.microsoft.com/office/drawing/2014/main" id="{D4BA2991-F36F-46BD-82A1-957EF30D534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456393" y="4195746"/>
            <a:ext cx="548433" cy="3420269"/>
          </a:xfrm>
          <a:prstGeom prst="bentConnector4">
            <a:avLst>
              <a:gd name="adj1" fmla="val 31045"/>
              <a:gd name="adj2" fmla="val 106684"/>
            </a:avLst>
          </a:prstGeom>
          <a:noFill/>
          <a:ln w="12700" algn="ctr">
            <a:solidFill>
              <a:schemeClr val="tx1"/>
            </a:solidFill>
            <a:round/>
            <a:headEnd type="diamond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1894292-CD96-BEE2-51B3-43C2D688077F}"/>
              </a:ext>
            </a:extLst>
          </p:cNvPr>
          <p:cNvSpPr txBox="1"/>
          <p:nvPr/>
        </p:nvSpPr>
        <p:spPr>
          <a:xfrm>
            <a:off x="1104735" y="4097193"/>
            <a:ext cx="1037297" cy="25391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1050">
                <a:latin typeface="Malgun Gothic"/>
              </a:rPr>
              <a:t>433 GB</a:t>
            </a:r>
            <a:endParaRPr lang="ko-KR" altLang="en-US" sz="1050">
              <a:latin typeface="Malgun Gothic"/>
              <a:ea typeface="Malgun Gothic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C80AD3-DBF0-0CF7-D6C4-6EEB9865B796}"/>
              </a:ext>
            </a:extLst>
          </p:cNvPr>
          <p:cNvSpPr txBox="1"/>
          <p:nvPr/>
        </p:nvSpPr>
        <p:spPr>
          <a:xfrm>
            <a:off x="3172233" y="4101409"/>
            <a:ext cx="1037297" cy="25391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1050">
                <a:latin typeface="Malgun Gothic"/>
              </a:rPr>
              <a:t>2,021 GB</a:t>
            </a:r>
            <a:endParaRPr lang="ko-KR" altLang="en-US" sz="1050">
              <a:latin typeface="Malgun Gothic"/>
              <a:ea typeface="Malgun Gothic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D686AB-A5AF-9C81-1BCB-4EE0D37CC6A7}"/>
              </a:ext>
            </a:extLst>
          </p:cNvPr>
          <p:cNvSpPr txBox="1"/>
          <p:nvPr/>
        </p:nvSpPr>
        <p:spPr>
          <a:xfrm>
            <a:off x="1029776" y="5938818"/>
            <a:ext cx="4379655" cy="4154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>
              <a:defRPr/>
            </a:pPr>
            <a:r>
              <a:rPr lang="en-US" altLang="ko-KR" sz="1050" b="1">
                <a:solidFill>
                  <a:schemeClr val="accent5">
                    <a:lumMod val="75000"/>
                  </a:schemeClr>
                </a:solidFill>
                <a:latin typeface="Malgun Gothic"/>
              </a:rPr>
              <a:t>DW </a:t>
            </a:r>
            <a:r>
              <a:rPr lang="ko-KR" altLang="en-US" sz="1050" b="1">
                <a:solidFill>
                  <a:schemeClr val="accent5">
                    <a:lumMod val="75000"/>
                  </a:schemeClr>
                </a:solidFill>
                <a:latin typeface="Malgun Gothic"/>
                <a:ea typeface="Malgun Gothic"/>
              </a:rPr>
              <a:t>현재 사용량</a:t>
            </a:r>
            <a:r>
              <a:rPr lang="en-US" altLang="ko-KR" sz="1050" b="1">
                <a:solidFill>
                  <a:schemeClr val="accent5">
                    <a:lumMod val="75000"/>
                  </a:schemeClr>
                </a:solidFill>
                <a:latin typeface="Malgun Gothic"/>
              </a:rPr>
              <a:t> : </a:t>
            </a:r>
            <a:r>
              <a:rPr lang="ko-KR" altLang="en-US" sz="1050" b="1">
                <a:solidFill>
                  <a:schemeClr val="accent5">
                    <a:lumMod val="75000"/>
                  </a:schemeClr>
                </a:solidFill>
                <a:latin typeface="Malgun Gothic"/>
                <a:ea typeface="Malgun Gothic"/>
              </a:rPr>
              <a:t>약 </a:t>
            </a:r>
            <a:r>
              <a:rPr lang="en-US" altLang="ko-KR" sz="1050" b="1">
                <a:solidFill>
                  <a:schemeClr val="accent5">
                    <a:lumMod val="75000"/>
                  </a:schemeClr>
                </a:solidFill>
                <a:latin typeface="Malgun Gothic"/>
              </a:rPr>
              <a:t>24TB </a:t>
            </a:r>
            <a:br>
              <a:rPr lang="en-US" altLang="ko-KR" sz="1050" b="1">
                <a:latin typeface="Malgun Gothic"/>
              </a:rPr>
            </a:br>
            <a:r>
              <a:rPr lang="en-US" altLang="ko-KR" sz="1050" b="1">
                <a:solidFill>
                  <a:schemeClr val="accent5">
                    <a:lumMod val="75000"/>
                  </a:schemeClr>
                </a:solidFill>
                <a:latin typeface="Malgun Gothic"/>
              </a:rPr>
              <a:t>(30TB</a:t>
            </a:r>
            <a:r>
              <a:rPr lang="ko-KR" altLang="en-US" sz="1050" b="1">
                <a:solidFill>
                  <a:schemeClr val="accent5">
                    <a:lumMod val="75000"/>
                  </a:schemeClr>
                </a:solidFill>
                <a:latin typeface="Malgun Gothic"/>
                <a:ea typeface="Malgun Gothic"/>
              </a:rPr>
              <a:t>에서 약 </a:t>
            </a:r>
            <a:r>
              <a:rPr lang="en-US" altLang="ko-KR" sz="1050" b="1">
                <a:solidFill>
                  <a:schemeClr val="accent5">
                    <a:lumMod val="75000"/>
                  </a:schemeClr>
                </a:solidFill>
                <a:latin typeface="Malgun Gothic"/>
              </a:rPr>
              <a:t>80% </a:t>
            </a:r>
            <a:r>
              <a:rPr lang="ko-KR" altLang="en-US" sz="1050" b="1">
                <a:solidFill>
                  <a:schemeClr val="accent5">
                    <a:lumMod val="75000"/>
                  </a:schemeClr>
                </a:solidFill>
                <a:latin typeface="Malgun Gothic"/>
                <a:ea typeface="Malgun Gothic"/>
              </a:rPr>
              <a:t>사용 중</a:t>
            </a:r>
            <a:r>
              <a:rPr lang="en-US" altLang="ko-KR" sz="1050" b="1">
                <a:solidFill>
                  <a:schemeClr val="accent5">
                    <a:lumMod val="75000"/>
                  </a:schemeClr>
                </a:solidFill>
                <a:latin typeface="Malgun Gothic"/>
              </a:rPr>
              <a:t>, </a:t>
            </a:r>
            <a:r>
              <a:rPr lang="ko-KR" altLang="en-US" sz="1050" b="1">
                <a:solidFill>
                  <a:schemeClr val="accent5">
                    <a:lumMod val="75000"/>
                  </a:schemeClr>
                </a:solidFill>
                <a:latin typeface="Malgun Gothic"/>
                <a:ea typeface="Malgun Gothic"/>
              </a:rPr>
              <a:t>디스크 사용량 기준으로는 </a:t>
            </a:r>
            <a:r>
              <a:rPr lang="en-US" altLang="ko-KR" sz="1050" b="1">
                <a:solidFill>
                  <a:schemeClr val="accent5">
                    <a:lumMod val="75000"/>
                  </a:schemeClr>
                </a:solidFill>
                <a:latin typeface="Malgun Gothic"/>
              </a:rPr>
              <a:t>90% </a:t>
            </a:r>
            <a:r>
              <a:rPr lang="ko-KR" altLang="en-US" sz="1050" b="1">
                <a:solidFill>
                  <a:schemeClr val="accent5">
                    <a:lumMod val="75000"/>
                  </a:schemeClr>
                </a:solidFill>
                <a:latin typeface="Malgun Gothic"/>
                <a:ea typeface="Malgun Gothic"/>
              </a:rPr>
              <a:t>사용 중</a:t>
            </a:r>
            <a:r>
              <a:rPr lang="en-US" altLang="ko-KR" sz="1050" b="1">
                <a:solidFill>
                  <a:schemeClr val="accent5">
                    <a:lumMod val="75000"/>
                  </a:schemeClr>
                </a:solidFill>
                <a:latin typeface="Malgun Gothic"/>
              </a:rPr>
              <a:t>)</a:t>
            </a:r>
          </a:p>
        </p:txBody>
      </p:sp>
      <p:sp>
        <p:nvSpPr>
          <p:cNvPr id="23" name="Rectangle 181">
            <a:extLst>
              <a:ext uri="{FF2B5EF4-FFF2-40B4-BE49-F238E27FC236}">
                <a16:creationId xmlns:a16="http://schemas.microsoft.com/office/drawing/2014/main" id="{18F79C5C-8CDC-925C-9E78-7452F688B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360" y="4312827"/>
            <a:ext cx="856435" cy="1318837"/>
          </a:xfrm>
          <a:prstGeom prst="rect">
            <a:avLst/>
          </a:prstGeom>
          <a:solidFill>
            <a:schemeClr val="bg1">
              <a:lumMod val="50000"/>
              <a:alpha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ko-KR" sz="1050">
                <a:latin typeface="Malgun Gothic"/>
              </a:rPr>
              <a:t>4,365 GB</a:t>
            </a:r>
            <a:endParaRPr lang="ko-KR" altLang="en-US" sz="1050">
              <a:latin typeface="Malgun Gothic"/>
              <a:ea typeface="Malgun Gothic"/>
            </a:endParaRPr>
          </a:p>
        </p:txBody>
      </p:sp>
      <p:sp>
        <p:nvSpPr>
          <p:cNvPr id="24" name="Rectangle 181">
            <a:extLst>
              <a:ext uri="{FF2B5EF4-FFF2-40B4-BE49-F238E27FC236}">
                <a16:creationId xmlns:a16="http://schemas.microsoft.com/office/drawing/2014/main" id="{E09C8448-D978-F68C-63CC-73A01FEA1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286" y="4304658"/>
            <a:ext cx="2269322" cy="1327005"/>
          </a:xfrm>
          <a:prstGeom prst="rect">
            <a:avLst/>
          </a:prstGeom>
          <a:solidFill>
            <a:schemeClr val="bg1">
              <a:lumMod val="50000"/>
              <a:alpha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defRPr/>
            </a:pPr>
            <a:r>
              <a:rPr lang="en-US" altLang="ko-KR" sz="1050">
                <a:latin typeface="Malgun Gothic"/>
              </a:rPr>
              <a:t>16,503 GB</a:t>
            </a:r>
          </a:p>
          <a:p>
            <a:pPr algn="ctr">
              <a:defRPr/>
            </a:pPr>
            <a:r>
              <a:rPr lang="en-US" altLang="ko-KR" sz="1050">
                <a:latin typeface="Malgun Gothic"/>
              </a:rPr>
              <a:t>- DHUB : 7,581 GB</a:t>
            </a:r>
          </a:p>
          <a:p>
            <a:pPr algn="ctr">
              <a:defRPr/>
            </a:pPr>
            <a:r>
              <a:rPr lang="en-US" altLang="ko-KR" sz="1050">
                <a:latin typeface="Malgun Gothic"/>
              </a:rPr>
              <a:t>- SDHUB : 8,922 GB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ED41863-20D5-910E-D746-A407D387A05B}"/>
              </a:ext>
            </a:extLst>
          </p:cNvPr>
          <p:cNvCxnSpPr>
            <a:cxnSpLocks/>
          </p:cNvCxnSpPr>
          <p:nvPr/>
        </p:nvCxnSpPr>
        <p:spPr bwMode="auto">
          <a:xfrm flipH="1">
            <a:off x="252551" y="3176050"/>
            <a:ext cx="9387103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B5D2CD2-AB08-AE6C-E6E4-BE2C4EF491F0}"/>
              </a:ext>
            </a:extLst>
          </p:cNvPr>
          <p:cNvSpPr txBox="1"/>
          <p:nvPr/>
        </p:nvSpPr>
        <p:spPr>
          <a:xfrm>
            <a:off x="252749" y="3225297"/>
            <a:ext cx="8207502" cy="34711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1600" b="1" spc="-150">
                <a:solidFill>
                  <a:srgbClr val="000000"/>
                </a:solidFill>
                <a:latin typeface="Malgun Gothic"/>
                <a:ea typeface="Malgun Gothic"/>
              </a:rPr>
              <a:t>세부 용량 현황</a:t>
            </a:r>
            <a:endParaRPr lang="en-US" altLang="ko-KR" sz="1600" b="1" spc="-15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2EE61A-E076-9BD3-FCDB-D525CF031B1C}"/>
              </a:ext>
            </a:extLst>
          </p:cNvPr>
          <p:cNvSpPr txBox="1"/>
          <p:nvPr/>
        </p:nvSpPr>
        <p:spPr>
          <a:xfrm>
            <a:off x="779813" y="3525894"/>
            <a:ext cx="4264759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anchor="t">
            <a:sp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1200" b="1" spc="-150">
                <a:solidFill>
                  <a:srgbClr val="000000"/>
                </a:solidFill>
                <a:latin typeface="Malgun Gothic"/>
                <a:ea typeface="Malgun Gothic"/>
              </a:rPr>
              <a:t>주요 영역별 용량 현황</a:t>
            </a:r>
            <a:endParaRPr lang="en-US" altLang="ko-KR" sz="1200" b="1" spc="-15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02DC9E8-9D7C-D84A-F301-929E9D34182D}"/>
              </a:ext>
            </a:extLst>
          </p:cNvPr>
          <p:cNvGrpSpPr/>
          <p:nvPr/>
        </p:nvGrpSpPr>
        <p:grpSpPr>
          <a:xfrm>
            <a:off x="6103367" y="4371059"/>
            <a:ext cx="1847689" cy="1725909"/>
            <a:chOff x="2166646" y="3827227"/>
            <a:chExt cx="2097466" cy="209324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18A563D-BE32-3E90-2E46-328D13C71FCD}"/>
                </a:ext>
              </a:extLst>
            </p:cNvPr>
            <p:cNvSpPr/>
            <p:nvPr/>
          </p:nvSpPr>
          <p:spPr>
            <a:xfrm rot="10800000" flipH="1" flipV="1">
              <a:off x="2166646" y="3827227"/>
              <a:ext cx="2026128" cy="2076032"/>
            </a:xfrm>
            <a:prstGeom prst="ellipse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>
                <a:latin typeface="Malgun Gothic"/>
                <a:ea typeface="Malgun Gothic"/>
              </a:endParaRPr>
            </a:p>
          </p:txBody>
        </p:sp>
        <p:sp>
          <p:nvSpPr>
            <p:cNvPr id="30" name="부분 원형 3">
              <a:extLst>
                <a:ext uri="{FF2B5EF4-FFF2-40B4-BE49-F238E27FC236}">
                  <a16:creationId xmlns:a16="http://schemas.microsoft.com/office/drawing/2014/main" id="{856B09C2-2073-99CB-C7B5-1E5365FB159E}"/>
                </a:ext>
              </a:extLst>
            </p:cNvPr>
            <p:cNvSpPr/>
            <p:nvPr/>
          </p:nvSpPr>
          <p:spPr>
            <a:xfrm rot="1405557">
              <a:off x="2227295" y="3833378"/>
              <a:ext cx="2036817" cy="2087093"/>
            </a:xfrm>
            <a:prstGeom prst="pie">
              <a:avLst>
                <a:gd name="adj1" fmla="val 15100327"/>
                <a:gd name="adj2" fmla="val 17001739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Malgun Gothic"/>
                <a:ea typeface="Malgun Gothic"/>
              </a:endParaRPr>
            </a:p>
          </p:txBody>
        </p:sp>
      </p:grpSp>
      <p:cxnSp>
        <p:nvCxnSpPr>
          <p:cNvPr id="31" name="직선 연결선 44">
            <a:extLst>
              <a:ext uri="{FF2B5EF4-FFF2-40B4-BE49-F238E27FC236}">
                <a16:creationId xmlns:a16="http://schemas.microsoft.com/office/drawing/2014/main" id="{AED82523-66D3-0BD3-74DA-C7261D2C4535}"/>
              </a:ext>
            </a:extLst>
          </p:cNvPr>
          <p:cNvCxnSpPr>
            <a:cxnSpLocks/>
          </p:cNvCxnSpPr>
          <p:nvPr/>
        </p:nvCxnSpPr>
        <p:spPr>
          <a:xfrm flipH="1" flipV="1">
            <a:off x="7057818" y="5926639"/>
            <a:ext cx="351158" cy="34536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44">
            <a:extLst>
              <a:ext uri="{FF2B5EF4-FFF2-40B4-BE49-F238E27FC236}">
                <a16:creationId xmlns:a16="http://schemas.microsoft.com/office/drawing/2014/main" id="{770A5912-272F-97BC-DEB8-99C8F03AFEE9}"/>
              </a:ext>
            </a:extLst>
          </p:cNvPr>
          <p:cNvCxnSpPr>
            <a:cxnSpLocks/>
          </p:cNvCxnSpPr>
          <p:nvPr/>
        </p:nvCxnSpPr>
        <p:spPr>
          <a:xfrm flipH="1">
            <a:off x="7348678" y="4346972"/>
            <a:ext cx="548570" cy="24610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7566519-6C6D-9A13-3FFE-10C4631D26C6}"/>
              </a:ext>
            </a:extLst>
          </p:cNvPr>
          <p:cNvCxnSpPr>
            <a:cxnSpLocks/>
          </p:cNvCxnSpPr>
          <p:nvPr/>
        </p:nvCxnSpPr>
        <p:spPr bwMode="auto">
          <a:xfrm flipV="1">
            <a:off x="5386251" y="3501418"/>
            <a:ext cx="0" cy="291951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D27C53-41ED-DEDF-4F78-A7EBCC78DF2D}"/>
              </a:ext>
            </a:extLst>
          </p:cNvPr>
          <p:cNvSpPr txBox="1"/>
          <p:nvPr/>
        </p:nvSpPr>
        <p:spPr>
          <a:xfrm>
            <a:off x="5601066" y="3525894"/>
            <a:ext cx="334008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anchor="t">
            <a:sp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1200" b="1" spc="-150">
                <a:solidFill>
                  <a:srgbClr val="000000"/>
                </a:solidFill>
                <a:latin typeface="Malgun Gothic"/>
                <a:ea typeface="Malgun Gothic"/>
              </a:rPr>
              <a:t>전체 용량 현황</a:t>
            </a:r>
            <a:endParaRPr lang="en-US" altLang="ko-KR" sz="1200" b="1" spc="-15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1895F0-E374-0A28-E305-71BDB8B455B2}"/>
              </a:ext>
            </a:extLst>
          </p:cNvPr>
          <p:cNvSpPr txBox="1"/>
          <p:nvPr/>
        </p:nvSpPr>
        <p:spPr>
          <a:xfrm>
            <a:off x="7888686" y="4193318"/>
            <a:ext cx="1255511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kumimoji="1" lang="ko-KR" altLang="en-US" sz="1200">
                <a:latin typeface="Malgun Gothic"/>
                <a:ea typeface="Malgun Gothic"/>
              </a:rPr>
              <a:t>잔여용량 </a:t>
            </a:r>
            <a:r>
              <a:rPr kumimoji="1" lang="en-US" altLang="ko-KR" sz="1200">
                <a:latin typeface="Malgun Gothic"/>
              </a:rPr>
              <a:t>6TB</a:t>
            </a:r>
            <a:endParaRPr lang="ko-KR" altLang="en-US" sz="1200">
              <a:latin typeface="Malgun Gothic"/>
              <a:ea typeface="Malgun Gothic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14871E-B1B5-D8A0-70BC-CAED87A17CAB}"/>
              </a:ext>
            </a:extLst>
          </p:cNvPr>
          <p:cNvSpPr txBox="1"/>
          <p:nvPr/>
        </p:nvSpPr>
        <p:spPr>
          <a:xfrm>
            <a:off x="7449851" y="6151564"/>
            <a:ext cx="1255511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kumimoji="1" lang="ko-KR" altLang="en-US" sz="1200">
                <a:latin typeface="Malgun Gothic"/>
                <a:ea typeface="Malgun Gothic"/>
              </a:rPr>
              <a:t>사용량 </a:t>
            </a:r>
            <a:r>
              <a:rPr kumimoji="1" lang="en-US" altLang="ko-KR" sz="1200">
                <a:latin typeface="Malgun Gothic"/>
              </a:rPr>
              <a:t>24TB</a:t>
            </a:r>
            <a:endParaRPr lang="ko-KR" altLang="en-US" sz="1200">
              <a:latin typeface="Malgun Gothic"/>
              <a:ea typeface="Malgun Gothic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0E24A0-E652-3564-034A-B3D634EFFC6A}"/>
              </a:ext>
            </a:extLst>
          </p:cNvPr>
          <p:cNvSpPr txBox="1"/>
          <p:nvPr/>
        </p:nvSpPr>
        <p:spPr>
          <a:xfrm>
            <a:off x="6472467" y="5219137"/>
            <a:ext cx="1255511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kumimoji="1" lang="en-US" altLang="ko-KR" sz="1200" b="1">
                <a:latin typeface="Malgun Gothic"/>
              </a:rPr>
              <a:t>DW </a:t>
            </a:r>
            <a:br>
              <a:rPr lang="en-US" altLang="ko-KR" sz="1200" b="1">
                <a:latin typeface="Malgun Gothic"/>
              </a:rPr>
            </a:br>
            <a:r>
              <a:rPr kumimoji="1" lang="ko-KR" altLang="en-US" sz="1200" b="1">
                <a:latin typeface="Malgun Gothic"/>
                <a:ea typeface="Malgun Gothic"/>
              </a:rPr>
              <a:t>총 </a:t>
            </a:r>
            <a:r>
              <a:rPr kumimoji="1" lang="en-US" altLang="ko-KR" sz="1200" b="1">
                <a:latin typeface="Malgun Gothic"/>
              </a:rPr>
              <a:t>30TB</a:t>
            </a:r>
            <a:endParaRPr lang="ko-KR" altLang="en-US" sz="1200" b="1">
              <a:latin typeface="Malgun Gothic"/>
              <a:ea typeface="Malgun Gothic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3690AD-6C58-B08C-450D-220AD327E32C}"/>
              </a:ext>
            </a:extLst>
          </p:cNvPr>
          <p:cNvSpPr txBox="1"/>
          <p:nvPr/>
        </p:nvSpPr>
        <p:spPr>
          <a:xfrm>
            <a:off x="1589778" y="3239846"/>
            <a:ext cx="2235808" cy="2616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kumimoji="1" lang="en-US" altLang="ko-KR" sz="1100" b="1">
                <a:solidFill>
                  <a:srgbClr val="000000"/>
                </a:solidFill>
                <a:latin typeface="Malgun Gothic"/>
                <a:ea typeface="나눔고딕"/>
                <a:cs typeface="Arial"/>
              </a:rPr>
              <a:t>(</a:t>
            </a:r>
            <a:r>
              <a:rPr kumimoji="1" lang="en-US" altLang="ko-KR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나눔고딕"/>
                <a:cs typeface="Arial"/>
              </a:rPr>
              <a:t>2023.4</a:t>
            </a:r>
            <a:r>
              <a:rPr kumimoji="1" lang="ko-KR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Arial"/>
              </a:rPr>
              <a:t>월</a:t>
            </a:r>
            <a:r>
              <a:rPr kumimoji="1" lang="en-US" altLang="ko-KR" sz="1100" b="1">
                <a:solidFill>
                  <a:srgbClr val="000000"/>
                </a:solidFill>
                <a:latin typeface="Malgun Gothic"/>
                <a:ea typeface="나눔고딕"/>
                <a:cs typeface="Arial"/>
              </a:rPr>
              <a:t> </a:t>
            </a:r>
            <a:r>
              <a:rPr kumimoji="1" lang="ko-KR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Arial"/>
              </a:rPr>
              <a:t>기준</a:t>
            </a:r>
            <a:r>
              <a:rPr kumimoji="1" lang="en-US" altLang="ko-KR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나눔고딕"/>
                <a:cs typeface="Arial"/>
              </a:rPr>
              <a:t>)</a:t>
            </a:r>
            <a:endParaRPr lang="ko-KR" altLang="en-US" sz="1100">
              <a:latin typeface="Malgun Gothic"/>
              <a:ea typeface="Malgun Gothic"/>
            </a:endParaRPr>
          </a:p>
        </p:txBody>
      </p:sp>
      <p:sp>
        <p:nvSpPr>
          <p:cNvPr id="39" name="Text Box 21">
            <a:extLst>
              <a:ext uri="{FF2B5EF4-FFF2-40B4-BE49-F238E27FC236}">
                <a16:creationId xmlns:a16="http://schemas.microsoft.com/office/drawing/2014/main" id="{B63EC5A4-F0DC-6F1B-7E17-6CFE959E1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335" y="2380659"/>
            <a:ext cx="174961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45720" rIns="0" bIns="45720" anchor="t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itchFamily="18" charset="0"/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itchFamily="18" charset="0"/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itchFamily="18" charset="0"/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itchFamily="18" charset="0"/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lang="ko-KR" altLang="en-US" sz="1300">
                <a:latin typeface="Malgun Gothic"/>
                <a:ea typeface="Malgun Gothic"/>
              </a:rPr>
              <a:t>ETC</a:t>
            </a:r>
          </a:p>
        </p:txBody>
      </p:sp>
      <p:sp>
        <p:nvSpPr>
          <p:cNvPr id="40" name="AutoShape 1519">
            <a:extLst>
              <a:ext uri="{FF2B5EF4-FFF2-40B4-BE49-F238E27FC236}">
                <a16:creationId xmlns:a16="http://schemas.microsoft.com/office/drawing/2014/main" id="{4A6FB59A-4439-B0A1-E049-420655FD5794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2287267" y="1584884"/>
            <a:ext cx="2247929" cy="65443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777 w 21600"/>
              <a:gd name="T13" fmla="*/ 3777 h 21600"/>
              <a:gd name="T14" fmla="*/ 17823 w 21600"/>
              <a:gd name="T15" fmla="*/ 17823 h 21600"/>
              <a:gd name="connsiteX0" fmla="*/ 0 w 21600"/>
              <a:gd name="connsiteY0" fmla="*/ 0 h 21600"/>
              <a:gd name="connsiteX1" fmla="*/ 3954 w 21600"/>
              <a:gd name="connsiteY1" fmla="*/ 21600 h 21600"/>
              <a:gd name="connsiteX2" fmla="*/ 19430 w 21600"/>
              <a:gd name="connsiteY2" fmla="*/ 21600 h 21600"/>
              <a:gd name="connsiteX3" fmla="*/ 21600 w 21600"/>
              <a:gd name="connsiteY3" fmla="*/ 0 h 21600"/>
              <a:gd name="connsiteX4" fmla="*/ 0 w 21600"/>
              <a:gd name="connsiteY4" fmla="*/ 0 h 21600"/>
              <a:gd name="connsiteX0" fmla="*/ 0 w 21600"/>
              <a:gd name="connsiteY0" fmla="*/ 0 h 21600"/>
              <a:gd name="connsiteX1" fmla="*/ 1888 w 21600"/>
              <a:gd name="connsiteY1" fmla="*/ 21600 h 21600"/>
              <a:gd name="connsiteX2" fmla="*/ 19430 w 21600"/>
              <a:gd name="connsiteY2" fmla="*/ 21600 h 21600"/>
              <a:gd name="connsiteX3" fmla="*/ 21600 w 21600"/>
              <a:gd name="connsiteY3" fmla="*/ 0 h 21600"/>
              <a:gd name="connsiteX4" fmla="*/ 0 w 21600"/>
              <a:gd name="connsiteY4" fmla="*/ 0 h 21600"/>
              <a:gd name="connsiteX0" fmla="*/ 0 w 21600"/>
              <a:gd name="connsiteY0" fmla="*/ 0 h 21600"/>
              <a:gd name="connsiteX1" fmla="*/ 1813 w 21600"/>
              <a:gd name="connsiteY1" fmla="*/ 21600 h 21600"/>
              <a:gd name="connsiteX2" fmla="*/ 19430 w 21600"/>
              <a:gd name="connsiteY2" fmla="*/ 21600 h 21600"/>
              <a:gd name="connsiteX3" fmla="*/ 21600 w 21600"/>
              <a:gd name="connsiteY3" fmla="*/ 0 h 21600"/>
              <a:gd name="connsiteX4" fmla="*/ 0 w 21600"/>
              <a:gd name="connsiteY4" fmla="*/ 0 h 21600"/>
              <a:gd name="connsiteX0" fmla="*/ 0 w 21600"/>
              <a:gd name="connsiteY0" fmla="*/ 0 h 21600"/>
              <a:gd name="connsiteX1" fmla="*/ 1813 w 21600"/>
              <a:gd name="connsiteY1" fmla="*/ 21600 h 21600"/>
              <a:gd name="connsiteX2" fmla="*/ 19655 w 21600"/>
              <a:gd name="connsiteY2" fmla="*/ 21600 h 21600"/>
              <a:gd name="connsiteX3" fmla="*/ 21600 w 21600"/>
              <a:gd name="connsiteY3" fmla="*/ 0 h 21600"/>
              <a:gd name="connsiteX4" fmla="*/ 0 w 21600"/>
              <a:gd name="connsiteY4" fmla="*/ 0 h 21600"/>
              <a:gd name="connsiteX0" fmla="*/ 0 w 21600"/>
              <a:gd name="connsiteY0" fmla="*/ 0 h 22024"/>
              <a:gd name="connsiteX1" fmla="*/ 1813 w 21600"/>
              <a:gd name="connsiteY1" fmla="*/ 21600 h 22024"/>
              <a:gd name="connsiteX2" fmla="*/ 19244 w 21600"/>
              <a:gd name="connsiteY2" fmla="*/ 22024 h 22024"/>
              <a:gd name="connsiteX3" fmla="*/ 21600 w 21600"/>
              <a:gd name="connsiteY3" fmla="*/ 0 h 22024"/>
              <a:gd name="connsiteX4" fmla="*/ 0 w 21600"/>
              <a:gd name="connsiteY4" fmla="*/ 0 h 22024"/>
              <a:gd name="connsiteX0" fmla="*/ 0 w 21600"/>
              <a:gd name="connsiteY0" fmla="*/ 0 h 22024"/>
              <a:gd name="connsiteX1" fmla="*/ 2771 w 21600"/>
              <a:gd name="connsiteY1" fmla="*/ 20752 h 22024"/>
              <a:gd name="connsiteX2" fmla="*/ 19244 w 21600"/>
              <a:gd name="connsiteY2" fmla="*/ 22024 h 22024"/>
              <a:gd name="connsiteX3" fmla="*/ 21600 w 21600"/>
              <a:gd name="connsiteY3" fmla="*/ 0 h 22024"/>
              <a:gd name="connsiteX4" fmla="*/ 0 w 21600"/>
              <a:gd name="connsiteY4" fmla="*/ 0 h 22024"/>
              <a:gd name="connsiteX0" fmla="*/ 0 w 21600"/>
              <a:gd name="connsiteY0" fmla="*/ 0 h 22024"/>
              <a:gd name="connsiteX1" fmla="*/ 3182 w 21600"/>
              <a:gd name="connsiteY1" fmla="*/ 21388 h 22024"/>
              <a:gd name="connsiteX2" fmla="*/ 19244 w 21600"/>
              <a:gd name="connsiteY2" fmla="*/ 22024 h 22024"/>
              <a:gd name="connsiteX3" fmla="*/ 21600 w 21600"/>
              <a:gd name="connsiteY3" fmla="*/ 0 h 22024"/>
              <a:gd name="connsiteX4" fmla="*/ 0 w 21600"/>
              <a:gd name="connsiteY4" fmla="*/ 0 h 22024"/>
              <a:gd name="connsiteX0" fmla="*/ 0 w 21600"/>
              <a:gd name="connsiteY0" fmla="*/ 0 h 21759"/>
              <a:gd name="connsiteX1" fmla="*/ 3182 w 21600"/>
              <a:gd name="connsiteY1" fmla="*/ 21388 h 21759"/>
              <a:gd name="connsiteX2" fmla="*/ 17978 w 21600"/>
              <a:gd name="connsiteY2" fmla="*/ 21759 h 21759"/>
              <a:gd name="connsiteX3" fmla="*/ 21600 w 21600"/>
              <a:gd name="connsiteY3" fmla="*/ 0 h 21759"/>
              <a:gd name="connsiteX4" fmla="*/ 0 w 21600"/>
              <a:gd name="connsiteY4" fmla="*/ 0 h 21759"/>
              <a:gd name="connsiteX0" fmla="*/ 0 w 21600"/>
              <a:gd name="connsiteY0" fmla="*/ 0 h 21759"/>
              <a:gd name="connsiteX1" fmla="*/ 3182 w 21600"/>
              <a:gd name="connsiteY1" fmla="*/ 21388 h 21759"/>
              <a:gd name="connsiteX2" fmla="*/ 17503 w 21600"/>
              <a:gd name="connsiteY2" fmla="*/ 21759 h 21759"/>
              <a:gd name="connsiteX3" fmla="*/ 21600 w 21600"/>
              <a:gd name="connsiteY3" fmla="*/ 0 h 21759"/>
              <a:gd name="connsiteX4" fmla="*/ 0 w 21600"/>
              <a:gd name="connsiteY4" fmla="*/ 0 h 21759"/>
              <a:gd name="connsiteX0" fmla="*/ 0 w 21600"/>
              <a:gd name="connsiteY0" fmla="*/ 0 h 21759"/>
              <a:gd name="connsiteX1" fmla="*/ 2707 w 21600"/>
              <a:gd name="connsiteY1" fmla="*/ 21388 h 21759"/>
              <a:gd name="connsiteX2" fmla="*/ 17503 w 21600"/>
              <a:gd name="connsiteY2" fmla="*/ 21759 h 21759"/>
              <a:gd name="connsiteX3" fmla="*/ 21600 w 21600"/>
              <a:gd name="connsiteY3" fmla="*/ 0 h 21759"/>
              <a:gd name="connsiteX4" fmla="*/ 0 w 21600"/>
              <a:gd name="connsiteY4" fmla="*/ 0 h 21759"/>
              <a:gd name="connsiteX0" fmla="*/ 0 w 21600"/>
              <a:gd name="connsiteY0" fmla="*/ 0 h 21759"/>
              <a:gd name="connsiteX1" fmla="*/ 2934 w 21600"/>
              <a:gd name="connsiteY1" fmla="*/ 21388 h 21759"/>
              <a:gd name="connsiteX2" fmla="*/ 17503 w 21600"/>
              <a:gd name="connsiteY2" fmla="*/ 21759 h 21759"/>
              <a:gd name="connsiteX3" fmla="*/ 21600 w 21600"/>
              <a:gd name="connsiteY3" fmla="*/ 0 h 21759"/>
              <a:gd name="connsiteX4" fmla="*/ 0 w 21600"/>
              <a:gd name="connsiteY4" fmla="*/ 0 h 21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1759">
                <a:moveTo>
                  <a:pt x="0" y="0"/>
                </a:moveTo>
                <a:lnTo>
                  <a:pt x="2934" y="21388"/>
                </a:lnTo>
                <a:lnTo>
                  <a:pt x="17503" y="21759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  <a:gs pos="98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rot="10800000" wrap="none" lIns="91440" tIns="45720" rIns="91440" bIns="4572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endParaRPr lang="ko-KR" altLang="en-US" sz="1700">
              <a:latin typeface="Malgun Gothic"/>
              <a:ea typeface="Malgun Gothic"/>
            </a:endParaRPr>
          </a:p>
        </p:txBody>
      </p:sp>
      <p:sp>
        <p:nvSpPr>
          <p:cNvPr id="41" name="TextBox 288">
            <a:extLst>
              <a:ext uri="{FF2B5EF4-FFF2-40B4-BE49-F238E27FC236}">
                <a16:creationId xmlns:a16="http://schemas.microsoft.com/office/drawing/2014/main" id="{20DC9728-2F40-C89C-B36A-E38DC75B7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5557" y="3556765"/>
            <a:ext cx="80409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itchFamily="18" charset="0"/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itchFamily="18" charset="0"/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itchFamily="18" charset="0"/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itchFamily="18" charset="0"/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800">
                <a:latin typeface="Malgun Gothic"/>
                <a:ea typeface="맑은 고딕"/>
              </a:rPr>
              <a:t> (</a:t>
            </a:r>
            <a:r>
              <a:rPr lang="en-US" altLang="ko-KR" sz="800" err="1">
                <a:latin typeface="Malgun Gothic"/>
                <a:ea typeface="맑은 고딕"/>
              </a:rPr>
              <a:t>단위</a:t>
            </a:r>
            <a:r>
              <a:rPr lang="en-US" altLang="ko-KR" sz="800">
                <a:latin typeface="Malgun Gothic"/>
                <a:ea typeface="맑은 고딕"/>
              </a:rPr>
              <a:t> : GB)</a:t>
            </a:r>
            <a:endParaRPr lang="en-US" altLang="ko-KR" sz="800">
              <a:latin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24777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그룹 419">
            <a:extLst>
              <a:ext uri="{FF2B5EF4-FFF2-40B4-BE49-F238E27FC236}">
                <a16:creationId xmlns:a16="http://schemas.microsoft.com/office/drawing/2014/main" id="{81277F84-30DB-3534-23E2-625B7F920803}"/>
              </a:ext>
            </a:extLst>
          </p:cNvPr>
          <p:cNvGrpSpPr/>
          <p:nvPr/>
        </p:nvGrpSpPr>
        <p:grpSpPr>
          <a:xfrm>
            <a:off x="295034" y="1200902"/>
            <a:ext cx="9244590" cy="5206492"/>
            <a:chOff x="267326" y="1200902"/>
            <a:chExt cx="9244590" cy="5206492"/>
          </a:xfrm>
        </p:grpSpPr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689F42A2-9F54-03EF-F365-529D60492C33}"/>
                </a:ext>
              </a:extLst>
            </p:cNvPr>
            <p:cNvSpPr/>
            <p:nvPr/>
          </p:nvSpPr>
          <p:spPr bwMode="auto">
            <a:xfrm>
              <a:off x="7572662" y="5042706"/>
              <a:ext cx="1939253" cy="13643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latinLnBrk="0">
                <a:spcBef>
                  <a:spcPct val="50000"/>
                </a:spcBef>
              </a:pP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고객식별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(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단일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/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추가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/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비회원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)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6C0B0D4C-08C5-FCF6-2097-D23BB203FA4E}"/>
                </a:ext>
              </a:extLst>
            </p:cNvPr>
            <p:cNvSpPr/>
            <p:nvPr/>
          </p:nvSpPr>
          <p:spPr bwMode="auto">
            <a:xfrm>
              <a:off x="3242974" y="5038860"/>
              <a:ext cx="1401571" cy="1366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latinLnBrk="0">
                <a:spcBef>
                  <a:spcPct val="50000"/>
                </a:spcBef>
              </a:pP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정형화면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(</a:t>
              </a:r>
              <a:r>
                <a:rPr lang="en-US" altLang="ko-KR" sz="1000" b="1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Arcplan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 v8.7)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58F32E73-0BAA-AC82-81F7-47F955D4FF4F}"/>
                </a:ext>
              </a:extLst>
            </p:cNvPr>
            <p:cNvSpPr/>
            <p:nvPr/>
          </p:nvSpPr>
          <p:spPr bwMode="auto">
            <a:xfrm>
              <a:off x="3239668" y="1207389"/>
              <a:ext cx="6272248" cy="35433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72000" rIns="0" bIns="0" numCol="1" rtlCol="0" anchor="t" anchorCtr="0" compatLnSpc="1">
              <a:prstTxWarp prst="textNoShape">
                <a:avLst/>
              </a:prstTxWarp>
            </a:bodyPr>
            <a:lstStyle/>
            <a:p>
              <a:pPr latinLnBrk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ko-KR" sz="1000" b="1" dirty="0"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DW</a:t>
              </a:r>
              <a:r>
                <a:rPr lang="ko-KR" altLang="en-US" sz="1000" b="1" dirty="0"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 데이터 저장소</a:t>
              </a:r>
              <a:endParaRPr lang="en-US" altLang="ko-KR" sz="1000" b="1" dirty="0">
                <a:latin typeface="맑은고딕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latinLnBrk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ko-KR" sz="1000" b="1" dirty="0"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(DB2 v11.1.2.2)</a:t>
              </a:r>
            </a:p>
          </p:txBody>
        </p:sp>
        <p:cxnSp>
          <p:nvCxnSpPr>
            <p:cNvPr id="213" name="직선 연결선 212">
              <a:extLst>
                <a:ext uri="{FF2B5EF4-FFF2-40B4-BE49-F238E27FC236}">
                  <a16:creationId xmlns:a16="http://schemas.microsoft.com/office/drawing/2014/main" id="{D5D6ABAA-60AA-D30A-8811-248C8E9AA535}"/>
                </a:ext>
              </a:extLst>
            </p:cNvPr>
            <p:cNvCxnSpPr/>
            <p:nvPr/>
          </p:nvCxnSpPr>
          <p:spPr>
            <a:xfrm>
              <a:off x="3488215" y="1666379"/>
              <a:ext cx="5687106" cy="1279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</p:cxnSp>
        <p:grpSp>
          <p:nvGrpSpPr>
            <p:cNvPr id="214" name="그룹 58">
              <a:extLst>
                <a:ext uri="{FF2B5EF4-FFF2-40B4-BE49-F238E27FC236}">
                  <a16:creationId xmlns:a16="http://schemas.microsoft.com/office/drawing/2014/main" id="{2B86E10B-7ABB-7ABF-C48A-125293598D1E}"/>
                </a:ext>
              </a:extLst>
            </p:cNvPr>
            <p:cNvGrpSpPr/>
            <p:nvPr/>
          </p:nvGrpSpPr>
          <p:grpSpPr>
            <a:xfrm>
              <a:off x="3656277" y="1582709"/>
              <a:ext cx="116700" cy="730720"/>
              <a:chOff x="3404559" y="1966824"/>
              <a:chExt cx="132817" cy="385650"/>
            </a:xfrm>
          </p:grpSpPr>
          <p:cxnSp>
            <p:nvCxnSpPr>
              <p:cNvPr id="407" name="직선 연결선 406">
                <a:extLst>
                  <a:ext uri="{FF2B5EF4-FFF2-40B4-BE49-F238E27FC236}">
                    <a16:creationId xmlns:a16="http://schemas.microsoft.com/office/drawing/2014/main" id="{73D05E5C-DD92-8F4C-F2EA-7369AEA5B7A8}"/>
                  </a:ext>
                </a:extLst>
              </p:cNvPr>
              <p:cNvCxnSpPr/>
              <p:nvPr/>
            </p:nvCxnSpPr>
            <p:spPr>
              <a:xfrm flipH="1">
                <a:off x="3404559" y="1966824"/>
                <a:ext cx="1" cy="339305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8" name="직선 연결선 407">
                <a:extLst>
                  <a:ext uri="{FF2B5EF4-FFF2-40B4-BE49-F238E27FC236}">
                    <a16:creationId xmlns:a16="http://schemas.microsoft.com/office/drawing/2014/main" id="{37E60F1E-A20C-610D-F5BE-A94EBB939A06}"/>
                  </a:ext>
                </a:extLst>
              </p:cNvPr>
              <p:cNvCxnSpPr/>
              <p:nvPr/>
            </p:nvCxnSpPr>
            <p:spPr>
              <a:xfrm flipH="1">
                <a:off x="3537375" y="2013169"/>
                <a:ext cx="1" cy="339305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215" name="그룹 58">
              <a:extLst>
                <a:ext uri="{FF2B5EF4-FFF2-40B4-BE49-F238E27FC236}">
                  <a16:creationId xmlns:a16="http://schemas.microsoft.com/office/drawing/2014/main" id="{239E17E4-2C19-E03C-7417-00F1981B5D65}"/>
                </a:ext>
              </a:extLst>
            </p:cNvPr>
            <p:cNvGrpSpPr/>
            <p:nvPr/>
          </p:nvGrpSpPr>
          <p:grpSpPr>
            <a:xfrm>
              <a:off x="4737529" y="1582709"/>
              <a:ext cx="116700" cy="730720"/>
              <a:chOff x="3404559" y="1966824"/>
              <a:chExt cx="132817" cy="385650"/>
            </a:xfrm>
          </p:grpSpPr>
          <p:cxnSp>
            <p:nvCxnSpPr>
              <p:cNvPr id="405" name="직선 연결선 404">
                <a:extLst>
                  <a:ext uri="{FF2B5EF4-FFF2-40B4-BE49-F238E27FC236}">
                    <a16:creationId xmlns:a16="http://schemas.microsoft.com/office/drawing/2014/main" id="{711159D2-DCB3-5991-D984-84870E00EC77}"/>
                  </a:ext>
                </a:extLst>
              </p:cNvPr>
              <p:cNvCxnSpPr/>
              <p:nvPr/>
            </p:nvCxnSpPr>
            <p:spPr>
              <a:xfrm flipH="1">
                <a:off x="3404559" y="1966824"/>
                <a:ext cx="1" cy="339305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6" name="직선 연결선 405">
                <a:extLst>
                  <a:ext uri="{FF2B5EF4-FFF2-40B4-BE49-F238E27FC236}">
                    <a16:creationId xmlns:a16="http://schemas.microsoft.com/office/drawing/2014/main" id="{37E40553-E9E5-8DFF-3B35-6113B62BCC63}"/>
                  </a:ext>
                </a:extLst>
              </p:cNvPr>
              <p:cNvCxnSpPr/>
              <p:nvPr/>
            </p:nvCxnSpPr>
            <p:spPr>
              <a:xfrm flipH="1">
                <a:off x="3537375" y="2013169"/>
                <a:ext cx="1" cy="339305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216" name="그룹 58">
              <a:extLst>
                <a:ext uri="{FF2B5EF4-FFF2-40B4-BE49-F238E27FC236}">
                  <a16:creationId xmlns:a16="http://schemas.microsoft.com/office/drawing/2014/main" id="{0944EB5F-2B46-12D7-B142-0FFEF98A3E7A}"/>
                </a:ext>
              </a:extLst>
            </p:cNvPr>
            <p:cNvGrpSpPr/>
            <p:nvPr/>
          </p:nvGrpSpPr>
          <p:grpSpPr>
            <a:xfrm>
              <a:off x="5724846" y="1582709"/>
              <a:ext cx="116700" cy="730720"/>
              <a:chOff x="3404559" y="1966824"/>
              <a:chExt cx="132817" cy="385650"/>
            </a:xfrm>
          </p:grpSpPr>
          <p:cxnSp>
            <p:nvCxnSpPr>
              <p:cNvPr id="403" name="직선 연결선 402">
                <a:extLst>
                  <a:ext uri="{FF2B5EF4-FFF2-40B4-BE49-F238E27FC236}">
                    <a16:creationId xmlns:a16="http://schemas.microsoft.com/office/drawing/2014/main" id="{68D5CA66-7CC3-85D6-F2E8-39B313F83775}"/>
                  </a:ext>
                </a:extLst>
              </p:cNvPr>
              <p:cNvCxnSpPr/>
              <p:nvPr/>
            </p:nvCxnSpPr>
            <p:spPr>
              <a:xfrm flipH="1">
                <a:off x="3404559" y="1966824"/>
                <a:ext cx="1" cy="339305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4" name="직선 연결선 403">
                <a:extLst>
                  <a:ext uri="{FF2B5EF4-FFF2-40B4-BE49-F238E27FC236}">
                    <a16:creationId xmlns:a16="http://schemas.microsoft.com/office/drawing/2014/main" id="{16B3F403-0400-A4CC-47C7-739FB482D935}"/>
                  </a:ext>
                </a:extLst>
              </p:cNvPr>
              <p:cNvCxnSpPr/>
              <p:nvPr/>
            </p:nvCxnSpPr>
            <p:spPr>
              <a:xfrm flipH="1">
                <a:off x="3537375" y="2013169"/>
                <a:ext cx="1" cy="339305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217" name="그룹 58">
              <a:extLst>
                <a:ext uri="{FF2B5EF4-FFF2-40B4-BE49-F238E27FC236}">
                  <a16:creationId xmlns:a16="http://schemas.microsoft.com/office/drawing/2014/main" id="{3F7F7DC6-20A2-6055-49AF-6E5D1CD475BC}"/>
                </a:ext>
              </a:extLst>
            </p:cNvPr>
            <p:cNvGrpSpPr/>
            <p:nvPr/>
          </p:nvGrpSpPr>
          <p:grpSpPr>
            <a:xfrm>
              <a:off x="6706403" y="1582709"/>
              <a:ext cx="116700" cy="730720"/>
              <a:chOff x="3404559" y="1966824"/>
              <a:chExt cx="132817" cy="385650"/>
            </a:xfrm>
          </p:grpSpPr>
          <p:cxnSp>
            <p:nvCxnSpPr>
              <p:cNvPr id="401" name="직선 연결선 400">
                <a:extLst>
                  <a:ext uri="{FF2B5EF4-FFF2-40B4-BE49-F238E27FC236}">
                    <a16:creationId xmlns:a16="http://schemas.microsoft.com/office/drawing/2014/main" id="{3CB173CC-618B-DD55-AEFA-C41BCBEF1CAD}"/>
                  </a:ext>
                </a:extLst>
              </p:cNvPr>
              <p:cNvCxnSpPr/>
              <p:nvPr/>
            </p:nvCxnSpPr>
            <p:spPr>
              <a:xfrm flipH="1">
                <a:off x="3404559" y="1966824"/>
                <a:ext cx="1" cy="339305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2" name="직선 연결선 401">
                <a:extLst>
                  <a:ext uri="{FF2B5EF4-FFF2-40B4-BE49-F238E27FC236}">
                    <a16:creationId xmlns:a16="http://schemas.microsoft.com/office/drawing/2014/main" id="{595F2C09-9068-447F-D37C-8F31CF637959}"/>
                  </a:ext>
                </a:extLst>
              </p:cNvPr>
              <p:cNvCxnSpPr/>
              <p:nvPr/>
            </p:nvCxnSpPr>
            <p:spPr>
              <a:xfrm flipH="1">
                <a:off x="3537375" y="2013169"/>
                <a:ext cx="1" cy="339305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71424FF2-C969-5D86-A404-C7EA2C57B8E7}"/>
                </a:ext>
              </a:extLst>
            </p:cNvPr>
            <p:cNvGrpSpPr/>
            <p:nvPr/>
          </p:nvGrpSpPr>
          <p:grpSpPr>
            <a:xfrm>
              <a:off x="8156894" y="1582709"/>
              <a:ext cx="116700" cy="730720"/>
              <a:chOff x="3404559" y="1966824"/>
              <a:chExt cx="132817" cy="385650"/>
            </a:xfrm>
          </p:grpSpPr>
          <p:cxnSp>
            <p:nvCxnSpPr>
              <p:cNvPr id="399" name="직선 연결선 398">
                <a:extLst>
                  <a:ext uri="{FF2B5EF4-FFF2-40B4-BE49-F238E27FC236}">
                    <a16:creationId xmlns:a16="http://schemas.microsoft.com/office/drawing/2014/main" id="{E934EA6F-4675-E14E-B328-E68BF27D6C67}"/>
                  </a:ext>
                </a:extLst>
              </p:cNvPr>
              <p:cNvCxnSpPr/>
              <p:nvPr/>
            </p:nvCxnSpPr>
            <p:spPr>
              <a:xfrm flipH="1">
                <a:off x="3404559" y="1966824"/>
                <a:ext cx="1" cy="339305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0" name="직선 연결선 399">
                <a:extLst>
                  <a:ext uri="{FF2B5EF4-FFF2-40B4-BE49-F238E27FC236}">
                    <a16:creationId xmlns:a16="http://schemas.microsoft.com/office/drawing/2014/main" id="{F71372BB-256C-F7C5-5E60-FB08DD699D2E}"/>
                  </a:ext>
                </a:extLst>
              </p:cNvPr>
              <p:cNvCxnSpPr/>
              <p:nvPr/>
            </p:nvCxnSpPr>
            <p:spPr>
              <a:xfrm flipH="1">
                <a:off x="3537375" y="2013169"/>
                <a:ext cx="1" cy="339305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219" name="그룹 58">
              <a:extLst>
                <a:ext uri="{FF2B5EF4-FFF2-40B4-BE49-F238E27FC236}">
                  <a16:creationId xmlns:a16="http://schemas.microsoft.com/office/drawing/2014/main" id="{F9CC329C-9C1C-76F0-43ED-6E40D17F4219}"/>
                </a:ext>
              </a:extLst>
            </p:cNvPr>
            <p:cNvGrpSpPr/>
            <p:nvPr/>
          </p:nvGrpSpPr>
          <p:grpSpPr>
            <a:xfrm>
              <a:off x="8889635" y="1582709"/>
              <a:ext cx="116700" cy="730720"/>
              <a:chOff x="3404559" y="1966824"/>
              <a:chExt cx="132817" cy="385650"/>
            </a:xfrm>
          </p:grpSpPr>
          <p:cxnSp>
            <p:nvCxnSpPr>
              <p:cNvPr id="397" name="직선 연결선 396">
                <a:extLst>
                  <a:ext uri="{FF2B5EF4-FFF2-40B4-BE49-F238E27FC236}">
                    <a16:creationId xmlns:a16="http://schemas.microsoft.com/office/drawing/2014/main" id="{0C022033-CBC0-74D2-4E5C-C9A7EC9D91B3}"/>
                  </a:ext>
                </a:extLst>
              </p:cNvPr>
              <p:cNvCxnSpPr/>
              <p:nvPr/>
            </p:nvCxnSpPr>
            <p:spPr>
              <a:xfrm flipH="1">
                <a:off x="3404559" y="1966824"/>
                <a:ext cx="1" cy="339305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8" name="직선 연결선 397">
                <a:extLst>
                  <a:ext uri="{FF2B5EF4-FFF2-40B4-BE49-F238E27FC236}">
                    <a16:creationId xmlns:a16="http://schemas.microsoft.com/office/drawing/2014/main" id="{B660481A-FF04-53B1-487C-FE901814087B}"/>
                  </a:ext>
                </a:extLst>
              </p:cNvPr>
              <p:cNvCxnSpPr/>
              <p:nvPr/>
            </p:nvCxnSpPr>
            <p:spPr>
              <a:xfrm flipH="1">
                <a:off x="3537375" y="2013169"/>
                <a:ext cx="1" cy="339305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220" name="꺾인 연결선 191">
              <a:extLst>
                <a:ext uri="{FF2B5EF4-FFF2-40B4-BE49-F238E27FC236}">
                  <a16:creationId xmlns:a16="http://schemas.microsoft.com/office/drawing/2014/main" id="{960367C3-4ECA-6BF5-7271-E391BF52402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72176" y="3074500"/>
              <a:ext cx="1722451" cy="31834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21" name="그림 220">
              <a:extLst>
                <a:ext uri="{FF2B5EF4-FFF2-40B4-BE49-F238E27FC236}">
                  <a16:creationId xmlns:a16="http://schemas.microsoft.com/office/drawing/2014/main" id="{DD1DDCEC-2683-CAD2-D2E7-9250FC3D0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98652" y="3392840"/>
              <a:ext cx="464448" cy="162726"/>
            </a:xfrm>
            <a:prstGeom prst="rect">
              <a:avLst/>
            </a:prstGeom>
          </p:spPr>
        </p:pic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E0D5759B-3B19-E3C1-88D3-0607CFC8BB28}"/>
                </a:ext>
              </a:extLst>
            </p:cNvPr>
            <p:cNvSpPr/>
            <p:nvPr/>
          </p:nvSpPr>
          <p:spPr>
            <a:xfrm>
              <a:off x="6161984" y="3381859"/>
              <a:ext cx="1146223" cy="184689"/>
            </a:xfrm>
            <a:prstGeom prst="rect">
              <a:avLst/>
            </a:prstGeom>
          </p:spPr>
          <p:txBody>
            <a:bodyPr wrap="square" lIns="36000" tIns="36000" rIns="36000" bIns="36000">
              <a:spAutoFit/>
            </a:bodyPr>
            <a:lstStyle/>
            <a:p>
              <a:r>
                <a:rPr lang="en-US" altLang="ko-KR" sz="800" b="0">
                  <a:solidFill>
                    <a:schemeClr val="tx1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SAN Switch</a:t>
              </a:r>
            </a:p>
          </p:txBody>
        </p:sp>
        <p:pic>
          <p:nvPicPr>
            <p:cNvPr id="223" name="그림 222">
              <a:extLst>
                <a:ext uri="{FF2B5EF4-FFF2-40B4-BE49-F238E27FC236}">
                  <a16:creationId xmlns:a16="http://schemas.microsoft.com/office/drawing/2014/main" id="{EA85941F-9586-561C-F6D1-AF4C97D0C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62402" y="3392840"/>
              <a:ext cx="464448" cy="162726"/>
            </a:xfrm>
            <a:prstGeom prst="rect">
              <a:avLst/>
            </a:prstGeom>
          </p:spPr>
        </p:pic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B5FD4A30-14E3-FEF4-C1BE-A34EE33C6441}"/>
                </a:ext>
              </a:extLst>
            </p:cNvPr>
            <p:cNvGrpSpPr/>
            <p:nvPr/>
          </p:nvGrpSpPr>
          <p:grpSpPr>
            <a:xfrm>
              <a:off x="3682846" y="3850151"/>
              <a:ext cx="956990" cy="836072"/>
              <a:chOff x="3538574" y="4752487"/>
              <a:chExt cx="965329" cy="886436"/>
            </a:xfrm>
          </p:grpSpPr>
          <p:pic>
            <p:nvPicPr>
              <p:cNvPr id="395" name="Picture 5">
                <a:extLst>
                  <a:ext uri="{FF2B5EF4-FFF2-40B4-BE49-F238E27FC236}">
                    <a16:creationId xmlns:a16="http://schemas.microsoft.com/office/drawing/2014/main" id="{6EE98803-8C06-113F-CA99-04963995CF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1624" y="4752487"/>
                <a:ext cx="459224" cy="5319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96" name="직사각형 395">
                <a:extLst>
                  <a:ext uri="{FF2B5EF4-FFF2-40B4-BE49-F238E27FC236}">
                    <a16:creationId xmlns:a16="http://schemas.microsoft.com/office/drawing/2014/main" id="{83E23EB1-5477-A69F-0DFA-2A7475484F1E}"/>
                  </a:ext>
                </a:extLst>
              </p:cNvPr>
              <p:cNvSpPr/>
              <p:nvPr/>
            </p:nvSpPr>
            <p:spPr>
              <a:xfrm>
                <a:off x="3538574" y="5269591"/>
                <a:ext cx="9653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900">
                    <a:solidFill>
                      <a:srgbClr val="FF0000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Hot Zone</a:t>
                </a:r>
              </a:p>
              <a:p>
                <a:r>
                  <a:rPr lang="en-US" altLang="ko-KR" sz="900">
                    <a:solidFill>
                      <a:srgbClr val="FF0000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Flash</a:t>
                </a:r>
                <a:r>
                  <a:rPr lang="en-US" altLang="ko-KR" sz="900" b="0">
                    <a:solidFill>
                      <a:srgbClr val="FF0000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 </a:t>
                </a:r>
                <a:r>
                  <a:rPr lang="ko-KR" altLang="en-US" sz="900" b="0">
                    <a:solidFill>
                      <a:schemeClr val="tx1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스토리지</a:t>
                </a:r>
                <a:endParaRPr lang="en-US" altLang="ko-KR" sz="900" b="0">
                  <a:solidFill>
                    <a:schemeClr val="tx1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</p:txBody>
          </p:sp>
        </p:grp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F15767D5-9A7D-1DA9-3A3B-58F9072075B1}"/>
                </a:ext>
              </a:extLst>
            </p:cNvPr>
            <p:cNvGrpSpPr/>
            <p:nvPr/>
          </p:nvGrpSpPr>
          <p:grpSpPr>
            <a:xfrm>
              <a:off x="5303062" y="3850151"/>
              <a:ext cx="891835" cy="836072"/>
              <a:chOff x="5172908" y="4752487"/>
              <a:chExt cx="899606" cy="886436"/>
            </a:xfrm>
          </p:grpSpPr>
          <p:pic>
            <p:nvPicPr>
              <p:cNvPr id="393" name="Picture 5">
                <a:extLst>
                  <a:ext uri="{FF2B5EF4-FFF2-40B4-BE49-F238E27FC236}">
                    <a16:creationId xmlns:a16="http://schemas.microsoft.com/office/drawing/2014/main" id="{71EF26A3-C2D6-F17F-1C0A-AB83BB9BA0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93098" y="4752487"/>
                <a:ext cx="459224" cy="5319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94" name="직사각형 393">
                <a:extLst>
                  <a:ext uri="{FF2B5EF4-FFF2-40B4-BE49-F238E27FC236}">
                    <a16:creationId xmlns:a16="http://schemas.microsoft.com/office/drawing/2014/main" id="{FC6BE620-7D6B-5AF7-85B5-0864A04DFD22}"/>
                  </a:ext>
                </a:extLst>
              </p:cNvPr>
              <p:cNvSpPr/>
              <p:nvPr/>
            </p:nvSpPr>
            <p:spPr>
              <a:xfrm>
                <a:off x="5172908" y="5269591"/>
                <a:ext cx="899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900">
                    <a:solidFill>
                      <a:schemeClr val="accent5">
                        <a:lumMod val="90000"/>
                      </a:schemeClr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Warm Zone</a:t>
                </a:r>
              </a:p>
              <a:p>
                <a:r>
                  <a:rPr lang="en-US" altLang="ko-KR" sz="900">
                    <a:solidFill>
                      <a:schemeClr val="accent5">
                        <a:lumMod val="90000"/>
                      </a:schemeClr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SAS</a:t>
                </a:r>
                <a:r>
                  <a:rPr lang="en-US" altLang="ko-KR" sz="900" b="0">
                    <a:solidFill>
                      <a:schemeClr val="accent5">
                        <a:lumMod val="90000"/>
                      </a:schemeClr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 </a:t>
                </a:r>
                <a:r>
                  <a:rPr lang="ko-KR" altLang="en-US" sz="900" b="0">
                    <a:solidFill>
                      <a:schemeClr val="tx1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스토리지</a:t>
                </a:r>
              </a:p>
            </p:txBody>
          </p:sp>
        </p:grpSp>
        <p:cxnSp>
          <p:nvCxnSpPr>
            <p:cNvPr id="226" name="꺾인 연결선 191">
              <a:extLst>
                <a:ext uri="{FF2B5EF4-FFF2-40B4-BE49-F238E27FC236}">
                  <a16:creationId xmlns:a16="http://schemas.microsoft.com/office/drawing/2014/main" id="{DE6A446E-5A81-CC00-4033-8F104EC015F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35979" y="3069036"/>
              <a:ext cx="573769" cy="32380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7" name="꺾인 연결선 191">
              <a:extLst>
                <a:ext uri="{FF2B5EF4-FFF2-40B4-BE49-F238E27FC236}">
                  <a16:creationId xmlns:a16="http://schemas.microsoft.com/office/drawing/2014/main" id="{B8D594C5-C702-ED57-523A-E5D19474088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494627" y="3077080"/>
              <a:ext cx="428163" cy="31576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8" name="꺾인 연결선 191">
              <a:extLst>
                <a:ext uri="{FF2B5EF4-FFF2-40B4-BE49-F238E27FC236}">
                  <a16:creationId xmlns:a16="http://schemas.microsoft.com/office/drawing/2014/main" id="{A7BA652F-5EF6-F294-7C91-3F8EFD3669E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494627" y="3076979"/>
              <a:ext cx="1413883" cy="31586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9" name="꺾인 연결선 191">
              <a:extLst>
                <a:ext uri="{FF2B5EF4-FFF2-40B4-BE49-F238E27FC236}">
                  <a16:creationId xmlns:a16="http://schemas.microsoft.com/office/drawing/2014/main" id="{DEA53F1A-D78E-720B-AA0A-6279E2A6B4B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494627" y="3039218"/>
              <a:ext cx="2808609" cy="35362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0" name="꺾인 연결선 191">
              <a:extLst>
                <a:ext uri="{FF2B5EF4-FFF2-40B4-BE49-F238E27FC236}">
                  <a16:creationId xmlns:a16="http://schemas.microsoft.com/office/drawing/2014/main" id="{02287BE0-7E5F-D240-F9CA-287CA997DDB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72176" y="3074500"/>
              <a:ext cx="2173823" cy="31834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bg2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1" name="꺾인 연결선 191">
              <a:extLst>
                <a:ext uri="{FF2B5EF4-FFF2-40B4-BE49-F238E27FC236}">
                  <a16:creationId xmlns:a16="http://schemas.microsoft.com/office/drawing/2014/main" id="{25220B66-5680-EFD5-BB25-741E81F4088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56150" y="3083986"/>
              <a:ext cx="1174727" cy="30885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bg2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2" name="꺾인 연결선 191">
              <a:extLst>
                <a:ext uri="{FF2B5EF4-FFF2-40B4-BE49-F238E27FC236}">
                  <a16:creationId xmlns:a16="http://schemas.microsoft.com/office/drawing/2014/main" id="{EBA7E90D-A3AB-B460-E655-528C65D614C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98728" y="3091534"/>
              <a:ext cx="132148" cy="30130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bg2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3" name="꺾인 연결선 191">
              <a:extLst>
                <a:ext uri="{FF2B5EF4-FFF2-40B4-BE49-F238E27FC236}">
                  <a16:creationId xmlns:a16="http://schemas.microsoft.com/office/drawing/2014/main" id="{218DD6B7-5B31-8CB0-0ABC-37F37111481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30877" y="3091534"/>
              <a:ext cx="764133" cy="30130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bg2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4" name="꺾인 연결선 191">
              <a:extLst>
                <a:ext uri="{FF2B5EF4-FFF2-40B4-BE49-F238E27FC236}">
                  <a16:creationId xmlns:a16="http://schemas.microsoft.com/office/drawing/2014/main" id="{99B94AA5-C202-96E9-98EA-4E7AD0E1B7E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30877" y="3039218"/>
              <a:ext cx="2272359" cy="35362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bg2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" name="꺾인 연결선 191">
              <a:extLst>
                <a:ext uri="{FF2B5EF4-FFF2-40B4-BE49-F238E27FC236}">
                  <a16:creationId xmlns:a16="http://schemas.microsoft.com/office/drawing/2014/main" id="{D36C31B2-CE77-A2A7-F9E8-D63C0D52755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161339" y="3555566"/>
              <a:ext cx="1333288" cy="29458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6" name="꺾인 연결선 191">
              <a:extLst>
                <a:ext uri="{FF2B5EF4-FFF2-40B4-BE49-F238E27FC236}">
                  <a16:creationId xmlns:a16="http://schemas.microsoft.com/office/drawing/2014/main" id="{4F0F9046-8EFB-AE55-5970-4E4290EF1AF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94627" y="3555566"/>
              <a:ext cx="254352" cy="29458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" name="꺾인 연결선 191">
              <a:extLst>
                <a:ext uri="{FF2B5EF4-FFF2-40B4-BE49-F238E27FC236}">
                  <a16:creationId xmlns:a16="http://schemas.microsoft.com/office/drawing/2014/main" id="{07B96FE6-4AE9-4AEC-1B60-322A457DD87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161339" y="3555566"/>
              <a:ext cx="1869538" cy="29458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bg2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8" name="꺾인 연결선 191">
              <a:extLst>
                <a:ext uri="{FF2B5EF4-FFF2-40B4-BE49-F238E27FC236}">
                  <a16:creationId xmlns:a16="http://schemas.microsoft.com/office/drawing/2014/main" id="{445931BF-847F-4342-9F62-36C8BA813C5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48978" y="3555566"/>
              <a:ext cx="281899" cy="29458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bg2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1EF2F826-9C63-B052-A856-B7A69B726838}"/>
                </a:ext>
              </a:extLst>
            </p:cNvPr>
            <p:cNvGrpSpPr/>
            <p:nvPr/>
          </p:nvGrpSpPr>
          <p:grpSpPr>
            <a:xfrm>
              <a:off x="6582145" y="3850151"/>
              <a:ext cx="1252572" cy="836072"/>
              <a:chOff x="4990968" y="4752487"/>
              <a:chExt cx="1263487" cy="886436"/>
            </a:xfrm>
          </p:grpSpPr>
          <p:pic>
            <p:nvPicPr>
              <p:cNvPr id="391" name="Picture 5">
                <a:extLst>
                  <a:ext uri="{FF2B5EF4-FFF2-40B4-BE49-F238E27FC236}">
                    <a16:creationId xmlns:a16="http://schemas.microsoft.com/office/drawing/2014/main" id="{C36DFEC0-1814-2A04-8191-D33AFA3C44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93098" y="4752487"/>
                <a:ext cx="459224" cy="5319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92" name="직사각형 391">
                <a:extLst>
                  <a:ext uri="{FF2B5EF4-FFF2-40B4-BE49-F238E27FC236}">
                    <a16:creationId xmlns:a16="http://schemas.microsoft.com/office/drawing/2014/main" id="{0246BF68-9594-90B9-1642-694F345B48A0}"/>
                  </a:ext>
                </a:extLst>
              </p:cNvPr>
              <p:cNvSpPr/>
              <p:nvPr/>
            </p:nvSpPr>
            <p:spPr>
              <a:xfrm>
                <a:off x="4990968" y="5269591"/>
                <a:ext cx="12634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900" b="0">
                    <a:solidFill>
                      <a:schemeClr val="tx1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분리저장</a:t>
                </a:r>
                <a:r>
                  <a:rPr lang="en-US" altLang="ko-KR" sz="900" b="0">
                    <a:solidFill>
                      <a:schemeClr val="tx1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(Cold Zone)</a:t>
                </a:r>
              </a:p>
              <a:p>
                <a:r>
                  <a:rPr lang="en-US" altLang="ko-KR" sz="900" b="0">
                    <a:solidFill>
                      <a:schemeClr val="tx1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SATA </a:t>
                </a:r>
                <a:r>
                  <a:rPr lang="ko-KR" altLang="en-US" sz="900" b="0">
                    <a:solidFill>
                      <a:schemeClr val="tx1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스토리지</a:t>
                </a:r>
                <a:endParaRPr lang="en-US" altLang="ko-KR" sz="900" b="0">
                  <a:solidFill>
                    <a:schemeClr val="tx1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</p:txBody>
          </p:sp>
        </p:grpSp>
        <p:cxnSp>
          <p:nvCxnSpPr>
            <p:cNvPr id="240" name="꺾인 연결선 191">
              <a:extLst>
                <a:ext uri="{FF2B5EF4-FFF2-40B4-BE49-F238E27FC236}">
                  <a16:creationId xmlns:a16="http://schemas.microsoft.com/office/drawing/2014/main" id="{30853C16-A079-A545-678E-FCE61B661C11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494627" y="3555566"/>
              <a:ext cx="1713803" cy="29458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1" name="꺾인 연결선 191">
              <a:extLst>
                <a:ext uri="{FF2B5EF4-FFF2-40B4-BE49-F238E27FC236}">
                  <a16:creationId xmlns:a16="http://schemas.microsoft.com/office/drawing/2014/main" id="{D9965817-7965-A6F0-9B3B-6F2DC0BA8339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030877" y="3555566"/>
              <a:ext cx="1177553" cy="29458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bg2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2" name="왼쪽/오른쪽 화살표 268">
              <a:extLst>
                <a:ext uri="{FF2B5EF4-FFF2-40B4-BE49-F238E27FC236}">
                  <a16:creationId xmlns:a16="http://schemas.microsoft.com/office/drawing/2014/main" id="{D1682F9F-293F-0295-BCD5-383C1CB57448}"/>
                </a:ext>
              </a:extLst>
            </p:cNvPr>
            <p:cNvSpPr/>
            <p:nvPr/>
          </p:nvSpPr>
          <p:spPr bwMode="auto">
            <a:xfrm>
              <a:off x="3540201" y="1630373"/>
              <a:ext cx="4834242" cy="373726"/>
            </a:xfrm>
            <a:prstGeom prst="leftRightArrow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000" err="1">
                  <a:solidFill>
                    <a:schemeClr val="tx1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PowerHA</a:t>
              </a:r>
              <a:r>
                <a:rPr lang="en-US" altLang="ko-KR" sz="1000">
                  <a:solidFill>
                    <a:schemeClr val="tx1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/GPFS</a:t>
              </a:r>
            </a:p>
          </p:txBody>
        </p:sp>
        <p:grpSp>
          <p:nvGrpSpPr>
            <p:cNvPr id="243" name="그룹 242">
              <a:extLst>
                <a:ext uri="{FF2B5EF4-FFF2-40B4-BE49-F238E27FC236}">
                  <a16:creationId xmlns:a16="http://schemas.microsoft.com/office/drawing/2014/main" id="{F59979CD-00F8-32AD-F706-0C0D8619BC02}"/>
                </a:ext>
              </a:extLst>
            </p:cNvPr>
            <p:cNvGrpSpPr/>
            <p:nvPr/>
          </p:nvGrpSpPr>
          <p:grpSpPr>
            <a:xfrm>
              <a:off x="8254830" y="3850151"/>
              <a:ext cx="455257" cy="705441"/>
              <a:chOff x="5393098" y="4752487"/>
              <a:chExt cx="459224" cy="747936"/>
            </a:xfrm>
          </p:grpSpPr>
          <p:pic>
            <p:nvPicPr>
              <p:cNvPr id="389" name="Picture 5">
                <a:extLst>
                  <a:ext uri="{FF2B5EF4-FFF2-40B4-BE49-F238E27FC236}">
                    <a16:creationId xmlns:a16="http://schemas.microsoft.com/office/drawing/2014/main" id="{10E5DB87-5AB1-58B3-C92B-7AFC6C2A06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93098" y="4752487"/>
                <a:ext cx="459224" cy="5319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90" name="직사각형 389">
                <a:extLst>
                  <a:ext uri="{FF2B5EF4-FFF2-40B4-BE49-F238E27FC236}">
                    <a16:creationId xmlns:a16="http://schemas.microsoft.com/office/drawing/2014/main" id="{CC0C7B6D-D300-CD5A-15CD-5B7C2747483E}"/>
                  </a:ext>
                </a:extLst>
              </p:cNvPr>
              <p:cNvSpPr/>
              <p:nvPr/>
            </p:nvSpPr>
            <p:spPr>
              <a:xfrm>
                <a:off x="5434998" y="5269591"/>
                <a:ext cx="375424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900" b="0">
                    <a:solidFill>
                      <a:schemeClr val="tx1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VTL</a:t>
                </a:r>
              </a:p>
            </p:txBody>
          </p:sp>
        </p:grpSp>
        <p:cxnSp>
          <p:nvCxnSpPr>
            <p:cNvPr id="244" name="꺾인 연결선 191">
              <a:extLst>
                <a:ext uri="{FF2B5EF4-FFF2-40B4-BE49-F238E27FC236}">
                  <a16:creationId xmlns:a16="http://schemas.microsoft.com/office/drawing/2014/main" id="{91A60033-5FBC-C216-22B3-D2CED9F0112B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494627" y="3555566"/>
              <a:ext cx="2987832" cy="29458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" name="꺾인 연결선 191">
              <a:extLst>
                <a:ext uri="{FF2B5EF4-FFF2-40B4-BE49-F238E27FC236}">
                  <a16:creationId xmlns:a16="http://schemas.microsoft.com/office/drawing/2014/main" id="{C6D3BBB6-277F-86C6-3EE8-DBFDEDAECE2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030877" y="3555566"/>
              <a:ext cx="2451582" cy="29458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bg2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6" name="직선 연결선 245">
              <a:extLst>
                <a:ext uri="{FF2B5EF4-FFF2-40B4-BE49-F238E27FC236}">
                  <a16:creationId xmlns:a16="http://schemas.microsoft.com/office/drawing/2014/main" id="{EE77EC13-450C-9791-F5B2-AB20EAB81E39}"/>
                </a:ext>
              </a:extLst>
            </p:cNvPr>
            <p:cNvCxnSpPr/>
            <p:nvPr/>
          </p:nvCxnSpPr>
          <p:spPr>
            <a:xfrm flipV="1">
              <a:off x="3388636" y="1571727"/>
              <a:ext cx="6025027" cy="10981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</p:cxn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95C5B63A-03F5-DFD4-AC3C-148BCF2EA37E}"/>
                </a:ext>
              </a:extLst>
            </p:cNvPr>
            <p:cNvSpPr/>
            <p:nvPr/>
          </p:nvSpPr>
          <p:spPr bwMode="auto">
            <a:xfrm>
              <a:off x="1447939" y="1203833"/>
              <a:ext cx="1464087" cy="255328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7200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latinLnBrk="0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ko-KR" sz="1000" b="1" dirty="0"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ETL </a:t>
              </a:r>
              <a:r>
                <a:rPr lang="ko-KR" altLang="en-US" sz="1000" b="1" dirty="0"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서버</a:t>
              </a:r>
              <a:endParaRPr lang="en-US" altLang="ko-KR" sz="1000" b="1" dirty="0">
                <a:latin typeface="맑은고딕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latinLnBrk="0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ko-KR" sz="1000" b="1" dirty="0"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(IBM </a:t>
              </a:r>
              <a:r>
                <a:rPr lang="en-US" altLang="ko-KR" sz="1000" b="1" dirty="0" err="1"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Datastage</a:t>
              </a:r>
              <a:r>
                <a:rPr lang="en-US" altLang="ko-KR" sz="1000" b="1" dirty="0"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 v11.5)</a:t>
              </a:r>
            </a:p>
          </p:txBody>
        </p:sp>
        <p:pic>
          <p:nvPicPr>
            <p:cNvPr id="248" name="Picture 5">
              <a:extLst>
                <a:ext uri="{FF2B5EF4-FFF2-40B4-BE49-F238E27FC236}">
                  <a16:creationId xmlns:a16="http://schemas.microsoft.com/office/drawing/2014/main" id="{9594AB5D-FE20-74F4-D862-76BB24105E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8076" y="3150664"/>
              <a:ext cx="345456" cy="333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831ACF3C-2C2A-B321-889B-1F9ECD5A0791}"/>
                </a:ext>
              </a:extLst>
            </p:cNvPr>
            <p:cNvSpPr/>
            <p:nvPr/>
          </p:nvSpPr>
          <p:spPr>
            <a:xfrm>
              <a:off x="1739497" y="3435890"/>
              <a:ext cx="901369" cy="348348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/>
            <a:p>
              <a:pPr algn="ctr" latinLnBrk="0"/>
              <a:r>
                <a:rPr lang="ko-KR" altLang="en-US" sz="900" b="0" dirty="0"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공유 스토리지</a:t>
              </a:r>
              <a:endParaRPr lang="en-US" altLang="ko-KR" sz="900" b="0" dirty="0">
                <a:latin typeface="맑은고딕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latinLnBrk="0"/>
              <a:r>
                <a:rPr lang="en-US" altLang="ko-KR" sz="900" b="0" dirty="0"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(GSR </a:t>
              </a:r>
              <a:r>
                <a:rPr lang="ko-KR" altLang="en-US" sz="900" b="0" dirty="0"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할당</a:t>
              </a:r>
              <a:r>
                <a:rPr lang="en-US" altLang="ko-KR" sz="900" b="0" dirty="0"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)</a:t>
              </a:r>
            </a:p>
          </p:txBody>
        </p:sp>
        <p:pic>
          <p:nvPicPr>
            <p:cNvPr id="250" name="그림 249">
              <a:extLst>
                <a:ext uri="{FF2B5EF4-FFF2-40B4-BE49-F238E27FC236}">
                  <a16:creationId xmlns:a16="http://schemas.microsoft.com/office/drawing/2014/main" id="{4C399FB1-ECCB-3B09-0390-C8B0FC8E3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5947" y="2900292"/>
              <a:ext cx="529723" cy="162726"/>
            </a:xfrm>
            <a:prstGeom prst="rect">
              <a:avLst/>
            </a:prstGeom>
          </p:spPr>
        </p:pic>
        <p:cxnSp>
          <p:nvCxnSpPr>
            <p:cNvPr id="251" name="꺾인 연결선 306">
              <a:extLst>
                <a:ext uri="{FF2B5EF4-FFF2-40B4-BE49-F238E27FC236}">
                  <a16:creationId xmlns:a16="http://schemas.microsoft.com/office/drawing/2014/main" id="{5DE32A2E-F821-2FB0-FB09-F250BEB0A2DC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1900906" y="2617707"/>
              <a:ext cx="343805" cy="326344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2" name="꺾인 연결선 307">
              <a:extLst>
                <a:ext uri="{FF2B5EF4-FFF2-40B4-BE49-F238E27FC236}">
                  <a16:creationId xmlns:a16="http://schemas.microsoft.com/office/drawing/2014/main" id="{06B6CAF4-7DC4-5825-106C-D90C47023642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228765" y="2608726"/>
              <a:ext cx="351272" cy="336840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B337018A-9D16-55BF-776B-3FA697032968}"/>
                </a:ext>
              </a:extLst>
            </p:cNvPr>
            <p:cNvSpPr/>
            <p:nvPr/>
          </p:nvSpPr>
          <p:spPr>
            <a:xfrm>
              <a:off x="2333027" y="2894698"/>
              <a:ext cx="440513" cy="2902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0"/>
              <a:r>
                <a:rPr lang="en-US" altLang="ko-KR" sz="700" b="0">
                  <a:solidFill>
                    <a:schemeClr val="tx1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SAN</a:t>
              </a:r>
            </a:p>
            <a:p>
              <a:pPr algn="ctr" latinLnBrk="0"/>
              <a:r>
                <a:rPr lang="en-US" altLang="ko-KR" sz="700" b="0">
                  <a:solidFill>
                    <a:schemeClr val="tx1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Switch</a:t>
              </a:r>
            </a:p>
          </p:txBody>
        </p:sp>
        <p:cxnSp>
          <p:nvCxnSpPr>
            <p:cNvPr id="254" name="직선 연결선 253">
              <a:extLst>
                <a:ext uri="{FF2B5EF4-FFF2-40B4-BE49-F238E27FC236}">
                  <a16:creationId xmlns:a16="http://schemas.microsoft.com/office/drawing/2014/main" id="{64FE80B4-FE0E-B742-C16F-7A96AC6D130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180803" y="3038106"/>
              <a:ext cx="6" cy="120471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5" name="왼쪽/오른쪽 화살표 38">
              <a:extLst>
                <a:ext uri="{FF2B5EF4-FFF2-40B4-BE49-F238E27FC236}">
                  <a16:creationId xmlns:a16="http://schemas.microsoft.com/office/drawing/2014/main" id="{031F25C4-760C-AEB7-9B5A-9927DCFA33F0}"/>
                </a:ext>
              </a:extLst>
            </p:cNvPr>
            <p:cNvSpPr/>
            <p:nvPr/>
          </p:nvSpPr>
          <p:spPr bwMode="auto">
            <a:xfrm>
              <a:off x="2884503" y="1812469"/>
              <a:ext cx="391962" cy="257599"/>
            </a:xfrm>
            <a:prstGeom prst="left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5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맑은고딕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grpSp>
          <p:nvGrpSpPr>
            <p:cNvPr id="256" name="그룹 255">
              <a:extLst>
                <a:ext uri="{FF2B5EF4-FFF2-40B4-BE49-F238E27FC236}">
                  <a16:creationId xmlns:a16="http://schemas.microsoft.com/office/drawing/2014/main" id="{92A1624D-01EA-B3D6-EE25-A8DC98D00C80}"/>
                </a:ext>
              </a:extLst>
            </p:cNvPr>
            <p:cNvGrpSpPr/>
            <p:nvPr/>
          </p:nvGrpSpPr>
          <p:grpSpPr>
            <a:xfrm>
              <a:off x="7607437" y="5390668"/>
              <a:ext cx="575647" cy="936512"/>
              <a:chOff x="5697191" y="1348615"/>
              <a:chExt cx="580663" cy="1087105"/>
            </a:xfrm>
          </p:grpSpPr>
          <p:sp>
            <p:nvSpPr>
              <p:cNvPr id="385" name="모서리가 둥근 직사각형 511">
                <a:extLst>
                  <a:ext uri="{FF2B5EF4-FFF2-40B4-BE49-F238E27FC236}">
                    <a16:creationId xmlns:a16="http://schemas.microsoft.com/office/drawing/2014/main" id="{E709344A-09B3-BF07-9123-FE195BC81AAA}"/>
                  </a:ext>
                </a:extLst>
              </p:cNvPr>
              <p:cNvSpPr/>
              <p:nvPr/>
            </p:nvSpPr>
            <p:spPr>
              <a:xfrm>
                <a:off x="5697191" y="1348615"/>
                <a:ext cx="579600" cy="1080000"/>
              </a:xfrm>
              <a:prstGeom prst="roundRect">
                <a:avLst>
                  <a:gd name="adj" fmla="val 11000"/>
                </a:avLst>
              </a:prstGeom>
              <a:solidFill>
                <a:srgbClr val="E7E6E6"/>
              </a:solidFill>
              <a:ln w="952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32659" rIns="0" bIns="3265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1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  <a:p>
                <a:pPr marL="0" marR="0" lvl="1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633" kern="0">
                  <a:solidFill>
                    <a:prstClr val="white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  <a:p>
                <a:pPr marL="0" lvl="1" algn="ctr" defTabSz="829544">
                  <a:defRPr/>
                </a:pPr>
                <a:r>
                  <a:rPr kumimoji="1" lang="en-US" altLang="ko-KR" sz="770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2C/8GB</a:t>
                </a:r>
                <a:endParaRPr kumimoji="1" lang="ko-KR" altLang="en-US" sz="770" b="1" kern="0" spc="-37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</p:txBody>
          </p:sp>
          <p:pic>
            <p:nvPicPr>
              <p:cNvPr id="386" name="그림 385">
                <a:extLst>
                  <a:ext uri="{FF2B5EF4-FFF2-40B4-BE49-F238E27FC236}">
                    <a16:creationId xmlns:a16="http://schemas.microsoft.com/office/drawing/2014/main" id="{CD179C4C-AFAC-0EE8-D2BE-3D3C94012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grayscl/>
              </a:blip>
              <a:stretch>
                <a:fillRect/>
              </a:stretch>
            </p:blipFill>
            <p:spPr>
              <a:xfrm>
                <a:off x="5843351" y="1467075"/>
                <a:ext cx="294249" cy="438012"/>
              </a:xfrm>
              <a:prstGeom prst="rect">
                <a:avLst/>
              </a:prstGeom>
            </p:spPr>
          </p:pic>
          <p:sp>
            <p:nvSpPr>
              <p:cNvPr id="387" name="모서리가 둥근 직사각형 295">
                <a:extLst>
                  <a:ext uri="{FF2B5EF4-FFF2-40B4-BE49-F238E27FC236}">
                    <a16:creationId xmlns:a16="http://schemas.microsoft.com/office/drawing/2014/main" id="{3D310071-CB48-9E41-AFE8-F40718B2E934}"/>
                  </a:ext>
                </a:extLst>
              </p:cNvPr>
              <p:cNvSpPr/>
              <p:nvPr/>
            </p:nvSpPr>
            <p:spPr>
              <a:xfrm>
                <a:off x="5732290" y="1829646"/>
                <a:ext cx="512698" cy="247450"/>
              </a:xfrm>
              <a:prstGeom prst="roundRect">
                <a:avLst>
                  <a:gd name="adj" fmla="val 1333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659" tIns="32659" rIns="32659" bIns="32659" rtlCol="0" anchor="ctr"/>
              <a:lstStyle/>
              <a:p>
                <a:pPr algn="ctr" defTabSz="846301" latinLnBrk="0"/>
                <a:r>
                  <a:rPr lang="ko-KR" altLang="en-US" sz="816" kern="0" spc="-37" err="1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추가식별</a:t>
                </a:r>
                <a:endParaRPr lang="en-US" altLang="ko-KR" sz="816" kern="0" spc="-37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  <a:p>
                <a:pPr algn="ctr" defTabSz="846301" latinLnBrk="0"/>
                <a:r>
                  <a:rPr kumimoji="1" lang="en-US" altLang="ko-KR" sz="816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Batch</a:t>
                </a:r>
              </a:p>
            </p:txBody>
          </p:sp>
          <p:sp>
            <p:nvSpPr>
              <p:cNvPr id="388" name="양쪽 모서리가 둥근 사각형 296">
                <a:extLst>
                  <a:ext uri="{FF2B5EF4-FFF2-40B4-BE49-F238E27FC236}">
                    <a16:creationId xmlns:a16="http://schemas.microsoft.com/office/drawing/2014/main" id="{6E68B3BE-3F88-07D4-B31D-A34F758C5C3E}"/>
                  </a:ext>
                </a:extLst>
              </p:cNvPr>
              <p:cNvSpPr/>
              <p:nvPr/>
            </p:nvSpPr>
            <p:spPr>
              <a:xfrm>
                <a:off x="5699180" y="2256606"/>
                <a:ext cx="578674" cy="179114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dist="25400" dir="16200000" rotWithShape="0">
                  <a:prstClr val="black">
                    <a:alpha val="1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2659" rIns="0" bIns="3265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29544">
                  <a:defRPr/>
                </a:pPr>
                <a:r>
                  <a:rPr kumimoji="1" lang="en-US" altLang="ko-KR" sz="771" b="1" kern="0" spc="-37" err="1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Redhat</a:t>
                </a:r>
                <a:r>
                  <a:rPr kumimoji="1" lang="en-US" altLang="ko-KR" sz="771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 6.5</a:t>
                </a:r>
              </a:p>
            </p:txBody>
          </p:sp>
        </p:grpSp>
        <p:grpSp>
          <p:nvGrpSpPr>
            <p:cNvPr id="257" name="그룹 256">
              <a:extLst>
                <a:ext uri="{FF2B5EF4-FFF2-40B4-BE49-F238E27FC236}">
                  <a16:creationId xmlns:a16="http://schemas.microsoft.com/office/drawing/2014/main" id="{EFE06BFB-22FA-C528-A7B2-B9811794C461}"/>
                </a:ext>
              </a:extLst>
            </p:cNvPr>
            <p:cNvGrpSpPr/>
            <p:nvPr/>
          </p:nvGrpSpPr>
          <p:grpSpPr>
            <a:xfrm>
              <a:off x="3483366" y="2049160"/>
              <a:ext cx="575647" cy="1025340"/>
              <a:chOff x="5697191" y="1348615"/>
              <a:chExt cx="580663" cy="1087105"/>
            </a:xfrm>
          </p:grpSpPr>
          <p:sp>
            <p:nvSpPr>
              <p:cNvPr id="381" name="모서리가 둥근 직사각형 511">
                <a:extLst>
                  <a:ext uri="{FF2B5EF4-FFF2-40B4-BE49-F238E27FC236}">
                    <a16:creationId xmlns:a16="http://schemas.microsoft.com/office/drawing/2014/main" id="{0A1CAFF1-6018-C837-F39C-3AED84AF1827}"/>
                  </a:ext>
                </a:extLst>
              </p:cNvPr>
              <p:cNvSpPr/>
              <p:nvPr/>
            </p:nvSpPr>
            <p:spPr>
              <a:xfrm>
                <a:off x="5697191" y="1348615"/>
                <a:ext cx="579600" cy="1080000"/>
              </a:xfrm>
              <a:prstGeom prst="roundRect">
                <a:avLst>
                  <a:gd name="adj" fmla="val 11000"/>
                </a:avLst>
              </a:prstGeom>
              <a:solidFill>
                <a:srgbClr val="E7E6E6"/>
              </a:solidFill>
              <a:ln w="952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32659" rIns="0" bIns="3265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1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  <a:p>
                <a:pPr marL="0" marR="0" lvl="1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633" kern="0">
                  <a:solidFill>
                    <a:prstClr val="white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  <a:p>
                <a:pPr marL="0" lvl="1" algn="ctr" defTabSz="829544">
                  <a:defRPr/>
                </a:pPr>
                <a:r>
                  <a:rPr kumimoji="1" lang="en-US" altLang="ko-KR" sz="770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8C/128GB</a:t>
                </a:r>
                <a:endParaRPr kumimoji="1" lang="ko-KR" altLang="en-US" sz="770" b="1" kern="0" spc="-37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</p:txBody>
          </p:sp>
          <p:pic>
            <p:nvPicPr>
              <p:cNvPr id="382" name="그림 381">
                <a:extLst>
                  <a:ext uri="{FF2B5EF4-FFF2-40B4-BE49-F238E27FC236}">
                    <a16:creationId xmlns:a16="http://schemas.microsoft.com/office/drawing/2014/main" id="{78C0F888-A569-68E0-3764-EF74351FE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grayscl/>
              </a:blip>
              <a:stretch>
                <a:fillRect/>
              </a:stretch>
            </p:blipFill>
            <p:spPr>
              <a:xfrm>
                <a:off x="5843351" y="1467075"/>
                <a:ext cx="294249" cy="438012"/>
              </a:xfrm>
              <a:prstGeom prst="rect">
                <a:avLst/>
              </a:prstGeom>
            </p:spPr>
          </p:pic>
          <p:sp>
            <p:nvSpPr>
              <p:cNvPr id="383" name="모서리가 둥근 직사각형 295">
                <a:extLst>
                  <a:ext uri="{FF2B5EF4-FFF2-40B4-BE49-F238E27FC236}">
                    <a16:creationId xmlns:a16="http://schemas.microsoft.com/office/drawing/2014/main" id="{76C43001-F5D0-F120-6690-BE90ADF5FBF0}"/>
                  </a:ext>
                </a:extLst>
              </p:cNvPr>
              <p:cNvSpPr/>
              <p:nvPr/>
            </p:nvSpPr>
            <p:spPr>
              <a:xfrm>
                <a:off x="5796008" y="1829646"/>
                <a:ext cx="412611" cy="247450"/>
              </a:xfrm>
              <a:prstGeom prst="roundRect">
                <a:avLst>
                  <a:gd name="adj" fmla="val 1333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659" tIns="32659" rIns="32659" bIns="32659" rtlCol="0" anchor="ctr"/>
              <a:lstStyle/>
              <a:p>
                <a:pPr algn="ctr" defTabSz="846301" latinLnBrk="0"/>
                <a:r>
                  <a:rPr lang="en-US" altLang="ko-KR" sz="816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Admin</a:t>
                </a:r>
              </a:p>
              <a:p>
                <a:pPr algn="ctr" defTabSz="846301" latinLnBrk="0"/>
                <a:r>
                  <a:rPr kumimoji="1" lang="en-US" altLang="ko-KR" sz="816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(Active)</a:t>
                </a:r>
              </a:p>
            </p:txBody>
          </p:sp>
          <p:sp>
            <p:nvSpPr>
              <p:cNvPr id="384" name="양쪽 모서리가 둥근 사각형 296">
                <a:extLst>
                  <a:ext uri="{FF2B5EF4-FFF2-40B4-BE49-F238E27FC236}">
                    <a16:creationId xmlns:a16="http://schemas.microsoft.com/office/drawing/2014/main" id="{BB60121D-7795-D324-A0B5-17D86BB3855D}"/>
                  </a:ext>
                </a:extLst>
              </p:cNvPr>
              <p:cNvSpPr/>
              <p:nvPr/>
            </p:nvSpPr>
            <p:spPr>
              <a:xfrm>
                <a:off x="5699180" y="2256606"/>
                <a:ext cx="578674" cy="179114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dist="25400" dir="16200000" rotWithShape="0">
                  <a:prstClr val="black">
                    <a:alpha val="1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2659" rIns="0" bIns="3265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29544">
                  <a:defRPr/>
                </a:pPr>
                <a:r>
                  <a:rPr kumimoji="1" lang="en-US" altLang="ko-KR" sz="771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Aix 7.1</a:t>
                </a:r>
              </a:p>
            </p:txBody>
          </p:sp>
        </p:grpSp>
        <p:grpSp>
          <p:nvGrpSpPr>
            <p:cNvPr id="258" name="그룹 257">
              <a:extLst>
                <a:ext uri="{FF2B5EF4-FFF2-40B4-BE49-F238E27FC236}">
                  <a16:creationId xmlns:a16="http://schemas.microsoft.com/office/drawing/2014/main" id="{B95E41CC-E7F2-0C15-9234-C72877BC9885}"/>
                </a:ext>
              </a:extLst>
            </p:cNvPr>
            <p:cNvGrpSpPr/>
            <p:nvPr/>
          </p:nvGrpSpPr>
          <p:grpSpPr>
            <a:xfrm>
              <a:off x="4547170" y="2043696"/>
              <a:ext cx="575647" cy="1025340"/>
              <a:chOff x="5697191" y="1348615"/>
              <a:chExt cx="580663" cy="1087105"/>
            </a:xfrm>
          </p:grpSpPr>
          <p:sp>
            <p:nvSpPr>
              <p:cNvPr id="377" name="모서리가 둥근 직사각형 511">
                <a:extLst>
                  <a:ext uri="{FF2B5EF4-FFF2-40B4-BE49-F238E27FC236}">
                    <a16:creationId xmlns:a16="http://schemas.microsoft.com/office/drawing/2014/main" id="{BF53F5F8-1A6D-9572-E3A5-9167B4EE6C31}"/>
                  </a:ext>
                </a:extLst>
              </p:cNvPr>
              <p:cNvSpPr/>
              <p:nvPr/>
            </p:nvSpPr>
            <p:spPr>
              <a:xfrm>
                <a:off x="5697191" y="1348615"/>
                <a:ext cx="579600" cy="1080000"/>
              </a:xfrm>
              <a:prstGeom prst="roundRect">
                <a:avLst>
                  <a:gd name="adj" fmla="val 11000"/>
                </a:avLst>
              </a:prstGeom>
              <a:solidFill>
                <a:srgbClr val="E7E6E6"/>
              </a:solidFill>
              <a:ln w="952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32659" rIns="0" bIns="3265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1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  <a:p>
                <a:pPr marL="0" marR="0" lvl="1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633" kern="0">
                  <a:solidFill>
                    <a:prstClr val="white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  <a:p>
                <a:pPr marL="0" lvl="1" algn="ctr" defTabSz="829544">
                  <a:defRPr/>
                </a:pPr>
                <a:r>
                  <a:rPr kumimoji="1" lang="en-US" altLang="ko-KR" sz="770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16C/512GB</a:t>
                </a:r>
                <a:endParaRPr kumimoji="1" lang="ko-KR" altLang="en-US" sz="770" b="1" kern="0" spc="-37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</p:txBody>
          </p:sp>
          <p:pic>
            <p:nvPicPr>
              <p:cNvPr id="378" name="그림 377">
                <a:extLst>
                  <a:ext uri="{FF2B5EF4-FFF2-40B4-BE49-F238E27FC236}">
                    <a16:creationId xmlns:a16="http://schemas.microsoft.com/office/drawing/2014/main" id="{84682BB4-3DAF-B735-5BC8-CB53521BCF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grayscl/>
              </a:blip>
              <a:stretch>
                <a:fillRect/>
              </a:stretch>
            </p:blipFill>
            <p:spPr>
              <a:xfrm>
                <a:off x="5843351" y="1467075"/>
                <a:ext cx="294249" cy="438012"/>
              </a:xfrm>
              <a:prstGeom prst="rect">
                <a:avLst/>
              </a:prstGeom>
            </p:spPr>
          </p:pic>
          <p:sp>
            <p:nvSpPr>
              <p:cNvPr id="379" name="모서리가 둥근 직사각형 295">
                <a:extLst>
                  <a:ext uri="{FF2B5EF4-FFF2-40B4-BE49-F238E27FC236}">
                    <a16:creationId xmlns:a16="http://schemas.microsoft.com/office/drawing/2014/main" id="{0408E723-A8BE-DAFD-D188-D7C8147C263C}"/>
                  </a:ext>
                </a:extLst>
              </p:cNvPr>
              <p:cNvSpPr/>
              <p:nvPr/>
            </p:nvSpPr>
            <p:spPr>
              <a:xfrm>
                <a:off x="5728914" y="1829646"/>
                <a:ext cx="522719" cy="247450"/>
              </a:xfrm>
              <a:prstGeom prst="roundRect">
                <a:avLst>
                  <a:gd name="adj" fmla="val 1333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659" tIns="32659" rIns="32659" bIns="32659" rtlCol="0" anchor="ctr"/>
              <a:lstStyle/>
              <a:p>
                <a:pPr algn="ctr" defTabSz="846301" latinLnBrk="0"/>
                <a:r>
                  <a:rPr lang="en-US" altLang="ko-KR" sz="816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Data</a:t>
                </a:r>
              </a:p>
              <a:p>
                <a:pPr algn="ctr" defTabSz="846301" latinLnBrk="0"/>
                <a:r>
                  <a:rPr kumimoji="1" lang="en-US" altLang="ko-KR" sz="816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Node #1</a:t>
                </a:r>
              </a:p>
            </p:txBody>
          </p:sp>
          <p:sp>
            <p:nvSpPr>
              <p:cNvPr id="380" name="양쪽 모서리가 둥근 사각형 296">
                <a:extLst>
                  <a:ext uri="{FF2B5EF4-FFF2-40B4-BE49-F238E27FC236}">
                    <a16:creationId xmlns:a16="http://schemas.microsoft.com/office/drawing/2014/main" id="{680C570F-8B84-563B-410C-98135218B2CF}"/>
                  </a:ext>
                </a:extLst>
              </p:cNvPr>
              <p:cNvSpPr/>
              <p:nvPr/>
            </p:nvSpPr>
            <p:spPr>
              <a:xfrm>
                <a:off x="5699180" y="2256606"/>
                <a:ext cx="578674" cy="179114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dist="25400" dir="16200000" rotWithShape="0">
                  <a:prstClr val="black">
                    <a:alpha val="1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2659" rIns="0" bIns="3265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29544">
                  <a:defRPr/>
                </a:pPr>
                <a:r>
                  <a:rPr kumimoji="1" lang="en-US" altLang="ko-KR" sz="771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Aix 7.1</a:t>
                </a:r>
              </a:p>
            </p:txBody>
          </p:sp>
        </p:grpSp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id="{36D3CAED-6F60-B926-396A-FD7CE4ECA0E7}"/>
                </a:ext>
              </a:extLst>
            </p:cNvPr>
            <p:cNvGrpSpPr/>
            <p:nvPr/>
          </p:nvGrpSpPr>
          <p:grpSpPr>
            <a:xfrm>
              <a:off x="5549102" y="2051740"/>
              <a:ext cx="575647" cy="1025340"/>
              <a:chOff x="5697191" y="1348615"/>
              <a:chExt cx="580663" cy="1087105"/>
            </a:xfrm>
          </p:grpSpPr>
          <p:sp>
            <p:nvSpPr>
              <p:cNvPr id="373" name="모서리가 둥근 직사각형 511">
                <a:extLst>
                  <a:ext uri="{FF2B5EF4-FFF2-40B4-BE49-F238E27FC236}">
                    <a16:creationId xmlns:a16="http://schemas.microsoft.com/office/drawing/2014/main" id="{A375182B-1495-6508-850E-D66AC77174CB}"/>
                  </a:ext>
                </a:extLst>
              </p:cNvPr>
              <p:cNvSpPr/>
              <p:nvPr/>
            </p:nvSpPr>
            <p:spPr>
              <a:xfrm>
                <a:off x="5697191" y="1348615"/>
                <a:ext cx="579600" cy="1080000"/>
              </a:xfrm>
              <a:prstGeom prst="roundRect">
                <a:avLst>
                  <a:gd name="adj" fmla="val 11000"/>
                </a:avLst>
              </a:prstGeom>
              <a:solidFill>
                <a:srgbClr val="E7E6E6"/>
              </a:solidFill>
              <a:ln w="952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32659" rIns="0" bIns="3265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1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  <a:p>
                <a:pPr marL="0" marR="0" lvl="1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633" kern="0">
                  <a:solidFill>
                    <a:prstClr val="white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  <a:p>
                <a:pPr marL="0" lvl="1" algn="ctr" defTabSz="829544">
                  <a:defRPr/>
                </a:pPr>
                <a:r>
                  <a:rPr kumimoji="1" lang="en-US" altLang="ko-KR" sz="770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16C/512GB</a:t>
                </a:r>
                <a:endParaRPr kumimoji="1" lang="ko-KR" altLang="en-US" sz="770" b="1" kern="0" spc="-37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</p:txBody>
          </p:sp>
          <p:pic>
            <p:nvPicPr>
              <p:cNvPr id="374" name="그림 373">
                <a:extLst>
                  <a:ext uri="{FF2B5EF4-FFF2-40B4-BE49-F238E27FC236}">
                    <a16:creationId xmlns:a16="http://schemas.microsoft.com/office/drawing/2014/main" id="{8D2840EC-BD61-13E6-06B0-27F6273572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grayscl/>
              </a:blip>
              <a:stretch>
                <a:fillRect/>
              </a:stretch>
            </p:blipFill>
            <p:spPr>
              <a:xfrm>
                <a:off x="5843351" y="1467075"/>
                <a:ext cx="294249" cy="438012"/>
              </a:xfrm>
              <a:prstGeom prst="rect">
                <a:avLst/>
              </a:prstGeom>
            </p:spPr>
          </p:pic>
          <p:sp>
            <p:nvSpPr>
              <p:cNvPr id="375" name="모서리가 둥근 직사각형 295">
                <a:extLst>
                  <a:ext uri="{FF2B5EF4-FFF2-40B4-BE49-F238E27FC236}">
                    <a16:creationId xmlns:a16="http://schemas.microsoft.com/office/drawing/2014/main" id="{AC85B70B-8168-B36F-525F-F9DF93D444FD}"/>
                  </a:ext>
                </a:extLst>
              </p:cNvPr>
              <p:cNvSpPr/>
              <p:nvPr/>
            </p:nvSpPr>
            <p:spPr>
              <a:xfrm>
                <a:off x="5728915" y="1829646"/>
                <a:ext cx="514110" cy="247450"/>
              </a:xfrm>
              <a:prstGeom prst="roundRect">
                <a:avLst>
                  <a:gd name="adj" fmla="val 1333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659" tIns="32659" rIns="32659" bIns="32659" rtlCol="0" anchor="ctr"/>
              <a:lstStyle/>
              <a:p>
                <a:pPr algn="ctr" defTabSz="846301" latinLnBrk="0"/>
                <a:r>
                  <a:rPr lang="en-US" altLang="ko-KR" sz="816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Data</a:t>
                </a:r>
              </a:p>
              <a:p>
                <a:pPr algn="ctr" defTabSz="846301" latinLnBrk="0"/>
                <a:r>
                  <a:rPr kumimoji="1" lang="en-US" altLang="ko-KR" sz="816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Node #2</a:t>
                </a:r>
              </a:p>
            </p:txBody>
          </p:sp>
          <p:sp>
            <p:nvSpPr>
              <p:cNvPr id="376" name="양쪽 모서리가 둥근 사각형 296">
                <a:extLst>
                  <a:ext uri="{FF2B5EF4-FFF2-40B4-BE49-F238E27FC236}">
                    <a16:creationId xmlns:a16="http://schemas.microsoft.com/office/drawing/2014/main" id="{8B14AD0B-F597-DC14-9490-9D525237086D}"/>
                  </a:ext>
                </a:extLst>
              </p:cNvPr>
              <p:cNvSpPr/>
              <p:nvPr/>
            </p:nvSpPr>
            <p:spPr>
              <a:xfrm>
                <a:off x="5699180" y="2256606"/>
                <a:ext cx="578674" cy="179114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dist="25400" dir="16200000" rotWithShape="0">
                  <a:prstClr val="black">
                    <a:alpha val="1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2659" rIns="0" bIns="3265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29544">
                  <a:defRPr/>
                </a:pPr>
                <a:r>
                  <a:rPr kumimoji="1" lang="en-US" altLang="ko-KR" sz="771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Aix 7.1</a:t>
                </a:r>
              </a:p>
            </p:txBody>
          </p:sp>
        </p:grpSp>
        <p:grpSp>
          <p:nvGrpSpPr>
            <p:cNvPr id="260" name="그룹 259">
              <a:extLst>
                <a:ext uri="{FF2B5EF4-FFF2-40B4-BE49-F238E27FC236}">
                  <a16:creationId xmlns:a16="http://schemas.microsoft.com/office/drawing/2014/main" id="{7A4C1B22-C619-5302-35E4-2CD1DB415605}"/>
                </a:ext>
              </a:extLst>
            </p:cNvPr>
            <p:cNvGrpSpPr/>
            <p:nvPr/>
          </p:nvGrpSpPr>
          <p:grpSpPr>
            <a:xfrm>
              <a:off x="6534822" y="2051639"/>
              <a:ext cx="575647" cy="1025340"/>
              <a:chOff x="5697191" y="1348615"/>
              <a:chExt cx="580663" cy="1087105"/>
            </a:xfrm>
          </p:grpSpPr>
          <p:sp>
            <p:nvSpPr>
              <p:cNvPr id="369" name="모서리가 둥근 직사각형 511">
                <a:extLst>
                  <a:ext uri="{FF2B5EF4-FFF2-40B4-BE49-F238E27FC236}">
                    <a16:creationId xmlns:a16="http://schemas.microsoft.com/office/drawing/2014/main" id="{48D01FC6-01A5-CB5A-694A-AC279B862268}"/>
                  </a:ext>
                </a:extLst>
              </p:cNvPr>
              <p:cNvSpPr/>
              <p:nvPr/>
            </p:nvSpPr>
            <p:spPr>
              <a:xfrm>
                <a:off x="5697191" y="1348615"/>
                <a:ext cx="579600" cy="1080000"/>
              </a:xfrm>
              <a:prstGeom prst="roundRect">
                <a:avLst>
                  <a:gd name="adj" fmla="val 11000"/>
                </a:avLst>
              </a:prstGeom>
              <a:solidFill>
                <a:srgbClr val="E7E6E6"/>
              </a:solidFill>
              <a:ln w="952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32659" rIns="0" bIns="3265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1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  <a:p>
                <a:pPr marL="0" marR="0" lvl="1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633" kern="0">
                  <a:solidFill>
                    <a:prstClr val="white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  <a:p>
                <a:pPr marL="0" lvl="1" algn="ctr" defTabSz="829544">
                  <a:defRPr/>
                </a:pPr>
                <a:r>
                  <a:rPr kumimoji="1" lang="en-US" altLang="ko-KR" sz="770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16C/512GB</a:t>
                </a:r>
                <a:endParaRPr kumimoji="1" lang="ko-KR" altLang="en-US" sz="770" b="1" kern="0" spc="-37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</p:txBody>
          </p:sp>
          <p:pic>
            <p:nvPicPr>
              <p:cNvPr id="370" name="그림 369">
                <a:extLst>
                  <a:ext uri="{FF2B5EF4-FFF2-40B4-BE49-F238E27FC236}">
                    <a16:creationId xmlns:a16="http://schemas.microsoft.com/office/drawing/2014/main" id="{6D086CC5-CA26-A43B-06B6-DE21483C52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grayscl/>
              </a:blip>
              <a:stretch>
                <a:fillRect/>
              </a:stretch>
            </p:blipFill>
            <p:spPr>
              <a:xfrm>
                <a:off x="5843351" y="1467075"/>
                <a:ext cx="294249" cy="438012"/>
              </a:xfrm>
              <a:prstGeom prst="rect">
                <a:avLst/>
              </a:prstGeom>
            </p:spPr>
          </p:pic>
          <p:sp>
            <p:nvSpPr>
              <p:cNvPr id="371" name="모서리가 둥근 직사각형 295">
                <a:extLst>
                  <a:ext uri="{FF2B5EF4-FFF2-40B4-BE49-F238E27FC236}">
                    <a16:creationId xmlns:a16="http://schemas.microsoft.com/office/drawing/2014/main" id="{7CEC3DB2-8EFC-4E11-1D30-1CBF1336FF47}"/>
                  </a:ext>
                </a:extLst>
              </p:cNvPr>
              <p:cNvSpPr/>
              <p:nvPr/>
            </p:nvSpPr>
            <p:spPr>
              <a:xfrm>
                <a:off x="5728915" y="1829646"/>
                <a:ext cx="530464" cy="247450"/>
              </a:xfrm>
              <a:prstGeom prst="roundRect">
                <a:avLst>
                  <a:gd name="adj" fmla="val 1333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659" tIns="32659" rIns="32659" bIns="32659" rtlCol="0" anchor="ctr"/>
              <a:lstStyle/>
              <a:p>
                <a:pPr algn="ctr" defTabSz="846301" latinLnBrk="0"/>
                <a:r>
                  <a:rPr lang="en-US" altLang="ko-KR" sz="816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Data</a:t>
                </a:r>
              </a:p>
              <a:p>
                <a:pPr algn="ctr" defTabSz="846301" latinLnBrk="0"/>
                <a:r>
                  <a:rPr kumimoji="1" lang="en-US" altLang="ko-KR" sz="816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Node #3</a:t>
                </a:r>
              </a:p>
            </p:txBody>
          </p:sp>
          <p:sp>
            <p:nvSpPr>
              <p:cNvPr id="372" name="양쪽 모서리가 둥근 사각형 296">
                <a:extLst>
                  <a:ext uri="{FF2B5EF4-FFF2-40B4-BE49-F238E27FC236}">
                    <a16:creationId xmlns:a16="http://schemas.microsoft.com/office/drawing/2014/main" id="{C809A012-7CD7-8ED0-F240-19D1877CECEF}"/>
                  </a:ext>
                </a:extLst>
              </p:cNvPr>
              <p:cNvSpPr/>
              <p:nvPr/>
            </p:nvSpPr>
            <p:spPr>
              <a:xfrm>
                <a:off x="5699180" y="2256606"/>
                <a:ext cx="578674" cy="179114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dist="25400" dir="16200000" rotWithShape="0">
                  <a:prstClr val="black">
                    <a:alpha val="1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2659" rIns="0" bIns="3265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29544">
                  <a:defRPr/>
                </a:pPr>
                <a:r>
                  <a:rPr kumimoji="1" lang="en-US" altLang="ko-KR" sz="771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Aix 7.1</a:t>
                </a:r>
              </a:p>
            </p:txBody>
          </p:sp>
        </p:grpSp>
        <p:grpSp>
          <p:nvGrpSpPr>
            <p:cNvPr id="261" name="그룹 260">
              <a:extLst>
                <a:ext uri="{FF2B5EF4-FFF2-40B4-BE49-F238E27FC236}">
                  <a16:creationId xmlns:a16="http://schemas.microsoft.com/office/drawing/2014/main" id="{7838FBCD-7770-EF56-2DF0-C7B16FFA90EA}"/>
                </a:ext>
              </a:extLst>
            </p:cNvPr>
            <p:cNvGrpSpPr/>
            <p:nvPr/>
          </p:nvGrpSpPr>
          <p:grpSpPr>
            <a:xfrm>
              <a:off x="7929548" y="2013878"/>
              <a:ext cx="575647" cy="1025340"/>
              <a:chOff x="5697191" y="1348615"/>
              <a:chExt cx="580663" cy="1087105"/>
            </a:xfrm>
          </p:grpSpPr>
          <p:sp>
            <p:nvSpPr>
              <p:cNvPr id="365" name="모서리가 둥근 직사각형 511">
                <a:extLst>
                  <a:ext uri="{FF2B5EF4-FFF2-40B4-BE49-F238E27FC236}">
                    <a16:creationId xmlns:a16="http://schemas.microsoft.com/office/drawing/2014/main" id="{E7DE31EE-5D77-89D6-3CED-8289631A81BD}"/>
                  </a:ext>
                </a:extLst>
              </p:cNvPr>
              <p:cNvSpPr/>
              <p:nvPr/>
            </p:nvSpPr>
            <p:spPr>
              <a:xfrm>
                <a:off x="5697191" y="1348615"/>
                <a:ext cx="579600" cy="1080000"/>
              </a:xfrm>
              <a:prstGeom prst="roundRect">
                <a:avLst>
                  <a:gd name="adj" fmla="val 11000"/>
                </a:avLst>
              </a:prstGeom>
              <a:solidFill>
                <a:srgbClr val="E7E6E6"/>
              </a:solidFill>
              <a:ln w="952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32659" rIns="0" bIns="3265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1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  <a:p>
                <a:pPr marL="0" marR="0" lvl="1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633" kern="0">
                  <a:solidFill>
                    <a:prstClr val="white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  <a:p>
                <a:pPr marL="0" lvl="1" algn="ctr" defTabSz="829544">
                  <a:defRPr/>
                </a:pPr>
                <a:r>
                  <a:rPr kumimoji="1" lang="en-US" altLang="ko-KR" sz="770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16C/512GB</a:t>
                </a:r>
                <a:endParaRPr kumimoji="1" lang="ko-KR" altLang="en-US" sz="770" b="1" kern="0" spc="-37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</p:txBody>
          </p:sp>
          <p:pic>
            <p:nvPicPr>
              <p:cNvPr id="366" name="그림 365">
                <a:extLst>
                  <a:ext uri="{FF2B5EF4-FFF2-40B4-BE49-F238E27FC236}">
                    <a16:creationId xmlns:a16="http://schemas.microsoft.com/office/drawing/2014/main" id="{B86AE801-A099-B8C0-2061-D3EDC327BC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grayscl/>
              </a:blip>
              <a:stretch>
                <a:fillRect/>
              </a:stretch>
            </p:blipFill>
            <p:spPr>
              <a:xfrm>
                <a:off x="5843351" y="1467075"/>
                <a:ext cx="294249" cy="438012"/>
              </a:xfrm>
              <a:prstGeom prst="rect">
                <a:avLst/>
              </a:prstGeom>
            </p:spPr>
          </p:pic>
          <p:sp>
            <p:nvSpPr>
              <p:cNvPr id="367" name="모서리가 둥근 직사각형 295">
                <a:extLst>
                  <a:ext uri="{FF2B5EF4-FFF2-40B4-BE49-F238E27FC236}">
                    <a16:creationId xmlns:a16="http://schemas.microsoft.com/office/drawing/2014/main" id="{BC44CA1A-DF1B-0BFC-0B07-2727CB82D9E3}"/>
                  </a:ext>
                </a:extLst>
              </p:cNvPr>
              <p:cNvSpPr/>
              <p:nvPr/>
            </p:nvSpPr>
            <p:spPr>
              <a:xfrm>
                <a:off x="5728915" y="1829646"/>
                <a:ext cx="520446" cy="247450"/>
              </a:xfrm>
              <a:prstGeom prst="roundRect">
                <a:avLst>
                  <a:gd name="adj" fmla="val 1333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659" tIns="32659" rIns="32659" bIns="32659" rtlCol="0" anchor="ctr"/>
              <a:lstStyle/>
              <a:p>
                <a:pPr algn="ctr" defTabSz="846301" latinLnBrk="0"/>
                <a:r>
                  <a:rPr lang="en-US" altLang="ko-KR" sz="816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Standby</a:t>
                </a:r>
              </a:p>
              <a:p>
                <a:pPr algn="ctr" defTabSz="846301" latinLnBrk="0"/>
                <a:r>
                  <a:rPr kumimoji="1" lang="en-US" altLang="ko-KR" sz="816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(Active)</a:t>
                </a:r>
              </a:p>
            </p:txBody>
          </p:sp>
          <p:sp>
            <p:nvSpPr>
              <p:cNvPr id="368" name="양쪽 모서리가 둥근 사각형 296">
                <a:extLst>
                  <a:ext uri="{FF2B5EF4-FFF2-40B4-BE49-F238E27FC236}">
                    <a16:creationId xmlns:a16="http://schemas.microsoft.com/office/drawing/2014/main" id="{1B72D7F0-A3A8-0094-C34B-1B317E2800F7}"/>
                  </a:ext>
                </a:extLst>
              </p:cNvPr>
              <p:cNvSpPr/>
              <p:nvPr/>
            </p:nvSpPr>
            <p:spPr>
              <a:xfrm>
                <a:off x="5699180" y="2256606"/>
                <a:ext cx="578674" cy="179114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dist="25400" dir="16200000" rotWithShape="0">
                  <a:prstClr val="black">
                    <a:alpha val="1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2659" rIns="0" bIns="3265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29544">
                  <a:defRPr/>
                </a:pPr>
                <a:r>
                  <a:rPr kumimoji="1" lang="en-US" altLang="ko-KR" sz="771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Aix 7.1</a:t>
                </a:r>
              </a:p>
            </p:txBody>
          </p:sp>
        </p:grpSp>
        <p:grpSp>
          <p:nvGrpSpPr>
            <p:cNvPr id="262" name="그룹 261">
              <a:extLst>
                <a:ext uri="{FF2B5EF4-FFF2-40B4-BE49-F238E27FC236}">
                  <a16:creationId xmlns:a16="http://schemas.microsoft.com/office/drawing/2014/main" id="{D4ED4865-1DAF-7331-6312-87D615F8DE63}"/>
                </a:ext>
              </a:extLst>
            </p:cNvPr>
            <p:cNvGrpSpPr/>
            <p:nvPr/>
          </p:nvGrpSpPr>
          <p:grpSpPr>
            <a:xfrm>
              <a:off x="8733850" y="1999303"/>
              <a:ext cx="575647" cy="1025340"/>
              <a:chOff x="5697191" y="1348615"/>
              <a:chExt cx="580663" cy="1087105"/>
            </a:xfrm>
          </p:grpSpPr>
          <p:sp>
            <p:nvSpPr>
              <p:cNvPr id="361" name="모서리가 둥근 직사각형 511">
                <a:extLst>
                  <a:ext uri="{FF2B5EF4-FFF2-40B4-BE49-F238E27FC236}">
                    <a16:creationId xmlns:a16="http://schemas.microsoft.com/office/drawing/2014/main" id="{DA3E121B-9B85-811B-F357-4EAF84417331}"/>
                  </a:ext>
                </a:extLst>
              </p:cNvPr>
              <p:cNvSpPr/>
              <p:nvPr/>
            </p:nvSpPr>
            <p:spPr>
              <a:xfrm>
                <a:off x="5697191" y="1348615"/>
                <a:ext cx="579600" cy="1080000"/>
              </a:xfrm>
              <a:prstGeom prst="roundRect">
                <a:avLst>
                  <a:gd name="adj" fmla="val 11000"/>
                </a:avLst>
              </a:prstGeom>
              <a:solidFill>
                <a:srgbClr val="E7E6E6"/>
              </a:solidFill>
              <a:ln w="952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32659" rIns="0" bIns="3265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1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  <a:p>
                <a:pPr marL="0" marR="0" lvl="1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633" kern="0">
                  <a:solidFill>
                    <a:prstClr val="white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  <a:p>
                <a:pPr marL="0" lvl="1" algn="ctr" defTabSz="829544">
                  <a:defRPr/>
                </a:pPr>
                <a:r>
                  <a:rPr kumimoji="1" lang="en-US" altLang="ko-KR" sz="770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12C/256GB</a:t>
                </a:r>
                <a:endParaRPr kumimoji="1" lang="ko-KR" altLang="en-US" sz="770" b="1" kern="0" spc="-37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</p:txBody>
          </p:sp>
          <p:pic>
            <p:nvPicPr>
              <p:cNvPr id="362" name="그림 361">
                <a:extLst>
                  <a:ext uri="{FF2B5EF4-FFF2-40B4-BE49-F238E27FC236}">
                    <a16:creationId xmlns:a16="http://schemas.microsoft.com/office/drawing/2014/main" id="{62D6F8B1-42A2-312F-849C-06D4D1D558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grayscl/>
              </a:blip>
              <a:stretch>
                <a:fillRect/>
              </a:stretch>
            </p:blipFill>
            <p:spPr>
              <a:xfrm>
                <a:off x="5843351" y="1467075"/>
                <a:ext cx="294249" cy="438012"/>
              </a:xfrm>
              <a:prstGeom prst="rect">
                <a:avLst/>
              </a:prstGeom>
            </p:spPr>
          </p:pic>
          <p:sp>
            <p:nvSpPr>
              <p:cNvPr id="363" name="모서리가 둥근 직사각형 295">
                <a:extLst>
                  <a:ext uri="{FF2B5EF4-FFF2-40B4-BE49-F238E27FC236}">
                    <a16:creationId xmlns:a16="http://schemas.microsoft.com/office/drawing/2014/main" id="{F1142A66-8CEC-54AA-4D99-B4E053495AD8}"/>
                  </a:ext>
                </a:extLst>
              </p:cNvPr>
              <p:cNvSpPr/>
              <p:nvPr/>
            </p:nvSpPr>
            <p:spPr>
              <a:xfrm>
                <a:off x="5713052" y="1829646"/>
                <a:ext cx="547877" cy="247450"/>
              </a:xfrm>
              <a:prstGeom prst="roundRect">
                <a:avLst>
                  <a:gd name="adj" fmla="val 1333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659" tIns="32659" rIns="32659" bIns="32659" rtlCol="0" anchor="ctr"/>
              <a:lstStyle/>
              <a:p>
                <a:pPr algn="ctr" defTabSz="846301" latinLnBrk="0"/>
                <a:r>
                  <a:rPr lang="en-US" altLang="ko-KR" sz="816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Dev</a:t>
                </a:r>
              </a:p>
              <a:p>
                <a:pPr algn="ctr" defTabSz="846301" latinLnBrk="0"/>
                <a:r>
                  <a:rPr lang="en-US" altLang="ko-KR" sz="816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(</a:t>
                </a:r>
                <a:r>
                  <a:rPr lang="ko-KR" altLang="en-US" sz="816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개발</a:t>
                </a:r>
                <a:r>
                  <a:rPr lang="en-US" altLang="ko-KR" sz="816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DW)</a:t>
                </a:r>
                <a:endParaRPr kumimoji="1" lang="en-US" altLang="ko-KR" sz="816" b="1" kern="0" spc="-37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</p:txBody>
          </p:sp>
          <p:sp>
            <p:nvSpPr>
              <p:cNvPr id="364" name="양쪽 모서리가 둥근 사각형 296">
                <a:extLst>
                  <a:ext uri="{FF2B5EF4-FFF2-40B4-BE49-F238E27FC236}">
                    <a16:creationId xmlns:a16="http://schemas.microsoft.com/office/drawing/2014/main" id="{E55B4D87-4178-93ED-65AD-97C98F0B6E69}"/>
                  </a:ext>
                </a:extLst>
              </p:cNvPr>
              <p:cNvSpPr/>
              <p:nvPr/>
            </p:nvSpPr>
            <p:spPr>
              <a:xfrm>
                <a:off x="5699180" y="2256606"/>
                <a:ext cx="578674" cy="179114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dist="25400" dir="16200000" rotWithShape="0">
                  <a:prstClr val="black">
                    <a:alpha val="1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2659" rIns="0" bIns="3265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29544">
                  <a:defRPr/>
                </a:pPr>
                <a:r>
                  <a:rPr kumimoji="1" lang="en-US" altLang="ko-KR" sz="771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Aix 7.1</a:t>
                </a:r>
              </a:p>
            </p:txBody>
          </p:sp>
        </p:grpSp>
        <p:grpSp>
          <p:nvGrpSpPr>
            <p:cNvPr id="263" name="그룹 262">
              <a:extLst>
                <a:ext uri="{FF2B5EF4-FFF2-40B4-BE49-F238E27FC236}">
                  <a16:creationId xmlns:a16="http://schemas.microsoft.com/office/drawing/2014/main" id="{F9EAD201-7B96-2829-4783-EFF00A3BB65B}"/>
                </a:ext>
              </a:extLst>
            </p:cNvPr>
            <p:cNvGrpSpPr/>
            <p:nvPr/>
          </p:nvGrpSpPr>
          <p:grpSpPr>
            <a:xfrm>
              <a:off x="1565656" y="1636127"/>
              <a:ext cx="575647" cy="1025340"/>
              <a:chOff x="5697191" y="1348615"/>
              <a:chExt cx="580663" cy="1087105"/>
            </a:xfrm>
          </p:grpSpPr>
          <p:sp>
            <p:nvSpPr>
              <p:cNvPr id="357" name="모서리가 둥근 직사각형 511">
                <a:extLst>
                  <a:ext uri="{FF2B5EF4-FFF2-40B4-BE49-F238E27FC236}">
                    <a16:creationId xmlns:a16="http://schemas.microsoft.com/office/drawing/2014/main" id="{76332FA8-8363-D8A7-705F-42BB8970F085}"/>
                  </a:ext>
                </a:extLst>
              </p:cNvPr>
              <p:cNvSpPr/>
              <p:nvPr/>
            </p:nvSpPr>
            <p:spPr>
              <a:xfrm>
                <a:off x="5697191" y="1348615"/>
                <a:ext cx="579600" cy="1080000"/>
              </a:xfrm>
              <a:prstGeom prst="roundRect">
                <a:avLst>
                  <a:gd name="adj" fmla="val 11000"/>
                </a:avLst>
              </a:prstGeom>
              <a:solidFill>
                <a:srgbClr val="E7E6E6"/>
              </a:solidFill>
              <a:ln w="952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32659" rIns="0" bIns="3265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1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  <a:p>
                <a:pPr marL="0" marR="0" lvl="1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633" kern="0">
                  <a:solidFill>
                    <a:prstClr val="white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  <a:p>
                <a:pPr marL="0" lvl="1" algn="ctr" defTabSz="829544">
                  <a:defRPr/>
                </a:pPr>
                <a:r>
                  <a:rPr kumimoji="1" lang="en-US" altLang="ko-KR" sz="770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6C/64GB</a:t>
                </a:r>
                <a:endParaRPr kumimoji="1" lang="ko-KR" altLang="en-US" sz="770" b="1" kern="0" spc="-37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</p:txBody>
          </p:sp>
          <p:pic>
            <p:nvPicPr>
              <p:cNvPr id="358" name="그림 357">
                <a:extLst>
                  <a:ext uri="{FF2B5EF4-FFF2-40B4-BE49-F238E27FC236}">
                    <a16:creationId xmlns:a16="http://schemas.microsoft.com/office/drawing/2014/main" id="{8E627CF9-927D-3D29-6ACF-F3B67DFFEC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grayscl/>
              </a:blip>
              <a:stretch>
                <a:fillRect/>
              </a:stretch>
            </p:blipFill>
            <p:spPr>
              <a:xfrm>
                <a:off x="5843351" y="1467075"/>
                <a:ext cx="294249" cy="438012"/>
              </a:xfrm>
              <a:prstGeom prst="rect">
                <a:avLst/>
              </a:prstGeom>
            </p:spPr>
          </p:pic>
          <p:sp>
            <p:nvSpPr>
              <p:cNvPr id="359" name="모서리가 둥근 직사각형 295">
                <a:extLst>
                  <a:ext uri="{FF2B5EF4-FFF2-40B4-BE49-F238E27FC236}">
                    <a16:creationId xmlns:a16="http://schemas.microsoft.com/office/drawing/2014/main" id="{1679CA49-DF46-41E3-0FDA-5116205EF213}"/>
                  </a:ext>
                </a:extLst>
              </p:cNvPr>
              <p:cNvSpPr/>
              <p:nvPr/>
            </p:nvSpPr>
            <p:spPr>
              <a:xfrm>
                <a:off x="5728914" y="1829646"/>
                <a:ext cx="547877" cy="247450"/>
              </a:xfrm>
              <a:prstGeom prst="roundRect">
                <a:avLst>
                  <a:gd name="adj" fmla="val 1333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659" tIns="32659" rIns="32659" bIns="32659" rtlCol="0" anchor="ctr"/>
              <a:lstStyle/>
              <a:p>
                <a:pPr algn="ctr" defTabSz="846301" latinLnBrk="0"/>
                <a:r>
                  <a:rPr lang="en-US" altLang="ko-KR" sz="816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ETL</a:t>
                </a:r>
                <a:r>
                  <a:rPr kumimoji="1" lang="en-US" altLang="ko-KR" sz="816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#1</a:t>
                </a:r>
              </a:p>
              <a:p>
                <a:pPr algn="ctr" defTabSz="846301" latinLnBrk="0"/>
                <a:r>
                  <a:rPr lang="en-US" altLang="ko-KR" sz="816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(CVS)</a:t>
                </a:r>
                <a:endParaRPr kumimoji="1" lang="en-US" altLang="ko-KR" sz="816" b="1" kern="0" spc="-37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</p:txBody>
          </p:sp>
          <p:sp>
            <p:nvSpPr>
              <p:cNvPr id="360" name="양쪽 모서리가 둥근 사각형 296">
                <a:extLst>
                  <a:ext uri="{FF2B5EF4-FFF2-40B4-BE49-F238E27FC236}">
                    <a16:creationId xmlns:a16="http://schemas.microsoft.com/office/drawing/2014/main" id="{65CC9CE3-3D63-984F-D719-F28810AB0734}"/>
                  </a:ext>
                </a:extLst>
              </p:cNvPr>
              <p:cNvSpPr/>
              <p:nvPr/>
            </p:nvSpPr>
            <p:spPr>
              <a:xfrm>
                <a:off x="5699180" y="2256606"/>
                <a:ext cx="578674" cy="179114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dist="25400" dir="16200000" rotWithShape="0">
                  <a:prstClr val="black">
                    <a:alpha val="1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2659" rIns="0" bIns="3265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29544">
                  <a:defRPr/>
                </a:pPr>
                <a:r>
                  <a:rPr kumimoji="1" lang="en-US" altLang="ko-KR" sz="771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Aix 7.1</a:t>
                </a:r>
              </a:p>
            </p:txBody>
          </p:sp>
        </p:grpSp>
        <p:grpSp>
          <p:nvGrpSpPr>
            <p:cNvPr id="264" name="그룹 263">
              <a:extLst>
                <a:ext uri="{FF2B5EF4-FFF2-40B4-BE49-F238E27FC236}">
                  <a16:creationId xmlns:a16="http://schemas.microsoft.com/office/drawing/2014/main" id="{1AE962E2-079D-5164-B32F-EE2C24E3DA96}"/>
                </a:ext>
              </a:extLst>
            </p:cNvPr>
            <p:cNvGrpSpPr/>
            <p:nvPr/>
          </p:nvGrpSpPr>
          <p:grpSpPr>
            <a:xfrm>
              <a:off x="2228840" y="1628660"/>
              <a:ext cx="575647" cy="1025340"/>
              <a:chOff x="5697191" y="1348615"/>
              <a:chExt cx="580663" cy="1087105"/>
            </a:xfrm>
          </p:grpSpPr>
          <p:sp>
            <p:nvSpPr>
              <p:cNvPr id="353" name="모서리가 둥근 직사각형 511">
                <a:extLst>
                  <a:ext uri="{FF2B5EF4-FFF2-40B4-BE49-F238E27FC236}">
                    <a16:creationId xmlns:a16="http://schemas.microsoft.com/office/drawing/2014/main" id="{7081BB68-1CAE-229A-CA26-71F7D82B15F6}"/>
                  </a:ext>
                </a:extLst>
              </p:cNvPr>
              <p:cNvSpPr/>
              <p:nvPr/>
            </p:nvSpPr>
            <p:spPr>
              <a:xfrm>
                <a:off x="5697191" y="1348615"/>
                <a:ext cx="579600" cy="1080000"/>
              </a:xfrm>
              <a:prstGeom prst="roundRect">
                <a:avLst>
                  <a:gd name="adj" fmla="val 11000"/>
                </a:avLst>
              </a:prstGeom>
              <a:solidFill>
                <a:srgbClr val="E7E6E6"/>
              </a:solidFill>
              <a:ln w="952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32659" rIns="0" bIns="3265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1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633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  <a:p>
                <a:pPr marL="0" marR="0" lvl="1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633" kern="0" dirty="0">
                  <a:solidFill>
                    <a:prstClr val="white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  <a:p>
                <a:pPr marL="0" lvl="1" algn="ctr" defTabSz="829544">
                  <a:defRPr/>
                </a:pPr>
                <a:r>
                  <a:rPr kumimoji="1" lang="en-US" altLang="ko-KR" sz="770" b="1" kern="0" spc="-37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6C/64GB</a:t>
                </a:r>
                <a:endParaRPr kumimoji="1" lang="ko-KR" altLang="en-US" sz="770" b="1" kern="0" spc="-37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</p:txBody>
          </p:sp>
          <p:pic>
            <p:nvPicPr>
              <p:cNvPr id="354" name="그림 353">
                <a:extLst>
                  <a:ext uri="{FF2B5EF4-FFF2-40B4-BE49-F238E27FC236}">
                    <a16:creationId xmlns:a16="http://schemas.microsoft.com/office/drawing/2014/main" id="{F36817E3-C938-FE61-637E-47A650F85E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grayscl/>
              </a:blip>
              <a:stretch>
                <a:fillRect/>
              </a:stretch>
            </p:blipFill>
            <p:spPr>
              <a:xfrm>
                <a:off x="5843351" y="1467075"/>
                <a:ext cx="294249" cy="438012"/>
              </a:xfrm>
              <a:prstGeom prst="rect">
                <a:avLst/>
              </a:prstGeom>
            </p:spPr>
          </p:pic>
          <p:sp>
            <p:nvSpPr>
              <p:cNvPr id="355" name="모서리가 둥근 직사각형 295">
                <a:extLst>
                  <a:ext uri="{FF2B5EF4-FFF2-40B4-BE49-F238E27FC236}">
                    <a16:creationId xmlns:a16="http://schemas.microsoft.com/office/drawing/2014/main" id="{BD1FE996-FABE-E377-039B-8520AB03E2CB}"/>
                  </a:ext>
                </a:extLst>
              </p:cNvPr>
              <p:cNvSpPr/>
              <p:nvPr/>
            </p:nvSpPr>
            <p:spPr>
              <a:xfrm>
                <a:off x="5728914" y="1829646"/>
                <a:ext cx="547877" cy="247450"/>
              </a:xfrm>
              <a:prstGeom prst="roundRect">
                <a:avLst>
                  <a:gd name="adj" fmla="val 1333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659" tIns="32659" rIns="32659" bIns="32659" rtlCol="0" anchor="ctr"/>
              <a:lstStyle/>
              <a:p>
                <a:pPr algn="ctr" defTabSz="846301" latinLnBrk="0"/>
                <a:r>
                  <a:rPr lang="en-US" altLang="ko-KR" sz="816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ETL</a:t>
                </a:r>
                <a:r>
                  <a:rPr kumimoji="1" lang="en-US" altLang="ko-KR" sz="816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#2</a:t>
                </a:r>
              </a:p>
              <a:p>
                <a:pPr algn="ctr" defTabSz="846301" latinLnBrk="0"/>
                <a:r>
                  <a:rPr lang="en-US" altLang="ko-KR" sz="816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(SM)</a:t>
                </a:r>
                <a:endParaRPr kumimoji="1" lang="en-US" altLang="ko-KR" sz="816" b="1" kern="0" spc="-37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</p:txBody>
          </p:sp>
          <p:sp>
            <p:nvSpPr>
              <p:cNvPr id="356" name="양쪽 모서리가 둥근 사각형 296">
                <a:extLst>
                  <a:ext uri="{FF2B5EF4-FFF2-40B4-BE49-F238E27FC236}">
                    <a16:creationId xmlns:a16="http://schemas.microsoft.com/office/drawing/2014/main" id="{19A7797B-4429-A9DA-F156-B03E840D20AC}"/>
                  </a:ext>
                </a:extLst>
              </p:cNvPr>
              <p:cNvSpPr/>
              <p:nvPr/>
            </p:nvSpPr>
            <p:spPr>
              <a:xfrm>
                <a:off x="5699180" y="2256606"/>
                <a:ext cx="578674" cy="179114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dist="25400" dir="16200000" rotWithShape="0">
                  <a:prstClr val="black">
                    <a:alpha val="1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2659" rIns="0" bIns="3265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29544">
                  <a:defRPr/>
                </a:pPr>
                <a:r>
                  <a:rPr kumimoji="1" lang="en-US" altLang="ko-KR" sz="771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Aix 7.1</a:t>
                </a:r>
              </a:p>
            </p:txBody>
          </p:sp>
        </p:grpSp>
        <p:grpSp>
          <p:nvGrpSpPr>
            <p:cNvPr id="265" name="그룹 264">
              <a:extLst>
                <a:ext uri="{FF2B5EF4-FFF2-40B4-BE49-F238E27FC236}">
                  <a16:creationId xmlns:a16="http://schemas.microsoft.com/office/drawing/2014/main" id="{7FA625BE-8F7A-D129-E90D-AE1911420C26}"/>
                </a:ext>
              </a:extLst>
            </p:cNvPr>
            <p:cNvGrpSpPr/>
            <p:nvPr/>
          </p:nvGrpSpPr>
          <p:grpSpPr>
            <a:xfrm>
              <a:off x="3891954" y="5389066"/>
              <a:ext cx="652316" cy="961896"/>
              <a:chOff x="2928399" y="3448195"/>
              <a:chExt cx="734760" cy="1246875"/>
            </a:xfrm>
          </p:grpSpPr>
          <p:sp>
            <p:nvSpPr>
              <p:cNvPr id="347" name="모서리가 둥근 직사각형 511">
                <a:extLst>
                  <a:ext uri="{FF2B5EF4-FFF2-40B4-BE49-F238E27FC236}">
                    <a16:creationId xmlns:a16="http://schemas.microsoft.com/office/drawing/2014/main" id="{4450ADC4-63E6-F973-6A49-09F7350F6B70}"/>
                  </a:ext>
                </a:extLst>
              </p:cNvPr>
              <p:cNvSpPr/>
              <p:nvPr/>
            </p:nvSpPr>
            <p:spPr>
              <a:xfrm>
                <a:off x="2985663" y="3448195"/>
                <a:ext cx="637881" cy="1246874"/>
              </a:xfrm>
              <a:prstGeom prst="roundRect">
                <a:avLst>
                  <a:gd name="adj" fmla="val 11000"/>
                </a:avLst>
              </a:prstGeom>
              <a:solidFill>
                <a:srgbClr val="009A8F">
                  <a:alpha val="18000"/>
                </a:srgbClr>
              </a:solidFill>
              <a:ln w="9525" cap="flat" cmpd="sng" algn="ctr">
                <a:solidFill>
                  <a:srgbClr val="009A8F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32659" rIns="0" bIns="3265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defTabSz="829544" latinLnBrk="0">
                  <a:defRPr/>
                </a:pPr>
                <a:endParaRPr lang="ko-KR" altLang="en-US" sz="1633" kern="0">
                  <a:solidFill>
                    <a:prstClr val="white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</p:txBody>
          </p:sp>
          <p:grpSp>
            <p:nvGrpSpPr>
              <p:cNvPr id="348" name="그룹 347">
                <a:extLst>
                  <a:ext uri="{FF2B5EF4-FFF2-40B4-BE49-F238E27FC236}">
                    <a16:creationId xmlns:a16="http://schemas.microsoft.com/office/drawing/2014/main" id="{CBCE676E-9760-B1AA-1449-300DF84211DE}"/>
                  </a:ext>
                </a:extLst>
              </p:cNvPr>
              <p:cNvGrpSpPr/>
              <p:nvPr/>
            </p:nvGrpSpPr>
            <p:grpSpPr>
              <a:xfrm>
                <a:off x="2928399" y="3646651"/>
                <a:ext cx="734760" cy="1048419"/>
                <a:chOff x="3525131" y="4422247"/>
                <a:chExt cx="734760" cy="1048419"/>
              </a:xfrm>
            </p:grpSpPr>
            <p:pic>
              <p:nvPicPr>
                <p:cNvPr id="349" name="그림 348">
                  <a:extLst>
                    <a:ext uri="{FF2B5EF4-FFF2-40B4-BE49-F238E27FC236}">
                      <a16:creationId xmlns:a16="http://schemas.microsoft.com/office/drawing/2014/main" id="{9405361A-8A7D-0E15-4CAF-DE74D7EDD2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duotone>
                    <a:prstClr val="black"/>
                    <a:srgbClr val="009A8F">
                      <a:tint val="45000"/>
                      <a:satMod val="400000"/>
                    </a:srgbClr>
                  </a:duotone>
                </a:blip>
                <a:stretch>
                  <a:fillRect/>
                </a:stretch>
              </p:blipFill>
              <p:spPr>
                <a:xfrm>
                  <a:off x="3751816" y="4422247"/>
                  <a:ext cx="304245" cy="505360"/>
                </a:xfrm>
                <a:prstGeom prst="rect">
                  <a:avLst/>
                </a:prstGeom>
              </p:spPr>
            </p:pic>
            <p:sp>
              <p:nvSpPr>
                <p:cNvPr id="350" name="TextBox 240">
                  <a:extLst>
                    <a:ext uri="{FF2B5EF4-FFF2-40B4-BE49-F238E27FC236}">
                      <a16:creationId xmlns:a16="http://schemas.microsoft.com/office/drawing/2014/main" id="{51372402-1E96-26F2-86DF-3DD5EB80D443}"/>
                    </a:ext>
                  </a:extLst>
                </p:cNvPr>
                <p:cNvSpPr txBox="1"/>
                <p:nvPr/>
              </p:nvSpPr>
              <p:spPr>
                <a:xfrm>
                  <a:off x="3525131" y="5051250"/>
                  <a:ext cx="734760" cy="2579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829544">
                    <a:defRPr/>
                  </a:pPr>
                  <a:r>
                    <a:rPr kumimoji="1" lang="en-US" altLang="ko-KR" sz="771" b="1" kern="0" spc="-37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solidFill>
                        <a:prstClr val="black"/>
                      </a:solidFill>
                      <a:latin typeface="맑은고딕"/>
                      <a:ea typeface="Malgun Gothic Semilight" panose="020B0502040204020203" pitchFamily="50" charset="-127"/>
                      <a:cs typeface="Malgun Gothic Semilight" panose="020B0502040204020203" pitchFamily="50" charset="-127"/>
                    </a:rPr>
                    <a:t>4C/16GB</a:t>
                  </a:r>
                  <a:endParaRPr kumimoji="1" lang="ko-KR" altLang="en-US" sz="771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351" name="모서리가 둥근 직사각형 295">
                  <a:extLst>
                    <a:ext uri="{FF2B5EF4-FFF2-40B4-BE49-F238E27FC236}">
                      <a16:creationId xmlns:a16="http://schemas.microsoft.com/office/drawing/2014/main" id="{F8BCFEA5-80B3-564D-23B6-E1C145B7DB7E}"/>
                    </a:ext>
                  </a:extLst>
                </p:cNvPr>
                <p:cNvSpPr/>
                <p:nvPr/>
              </p:nvSpPr>
              <p:spPr>
                <a:xfrm>
                  <a:off x="3640247" y="4790606"/>
                  <a:ext cx="530776" cy="285497"/>
                </a:xfrm>
                <a:prstGeom prst="roundRect">
                  <a:avLst>
                    <a:gd name="adj" fmla="val 13336"/>
                  </a:avLst>
                </a:prstGeom>
                <a:solidFill>
                  <a:srgbClr val="009A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659" tIns="32659" rIns="32659" bIns="32659" rtlCol="0" anchor="ctr"/>
                <a:lstStyle/>
                <a:p>
                  <a:pPr algn="ctr" defTabSz="846301" latinLnBrk="0"/>
                  <a:r>
                    <a:rPr lang="en-US" altLang="ko-KR" sz="816" kern="0" spc="-37" err="1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latin typeface="맑은고딕"/>
                      <a:ea typeface="Malgun Gothic Semilight" panose="020B0502040204020203" pitchFamily="50" charset="-127"/>
                      <a:cs typeface="Malgun Gothic Semilight" panose="020B0502040204020203" pitchFamily="50" charset="-127"/>
                    </a:rPr>
                    <a:t>Arcplan</a:t>
                  </a:r>
                  <a:endParaRPr kumimoji="1" lang="en-US" altLang="ko-KR" sz="816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endParaRPr>
                </a:p>
                <a:p>
                  <a:pPr algn="ctr" defTabSz="846301" latinLnBrk="0"/>
                  <a:r>
                    <a:rPr kumimoji="1" lang="en-US" altLang="ko-KR" sz="816" b="1" kern="0" spc="-37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latin typeface="맑은고딕"/>
                      <a:ea typeface="Malgun Gothic Semilight" panose="020B0502040204020203" pitchFamily="50" charset="-127"/>
                      <a:cs typeface="Malgun Gothic Semilight" panose="020B0502040204020203" pitchFamily="50" charset="-127"/>
                    </a:rPr>
                    <a:t>#2</a:t>
                  </a:r>
                </a:p>
              </p:txBody>
            </p:sp>
            <p:sp>
              <p:nvSpPr>
                <p:cNvPr id="352" name="양쪽 모서리가 둥근 사각형 296">
                  <a:extLst>
                    <a:ext uri="{FF2B5EF4-FFF2-40B4-BE49-F238E27FC236}">
                      <a16:creationId xmlns:a16="http://schemas.microsoft.com/office/drawing/2014/main" id="{B6B138DA-DC0A-9157-BE51-8746934FC199}"/>
                    </a:ext>
                  </a:extLst>
                </p:cNvPr>
                <p:cNvSpPr/>
                <p:nvPr/>
              </p:nvSpPr>
              <p:spPr>
                <a:xfrm>
                  <a:off x="3582396" y="5273226"/>
                  <a:ext cx="637881" cy="197440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9525">
                  <a:solidFill>
                    <a:srgbClr val="009A8F"/>
                  </a:solidFill>
                </a:ln>
                <a:effectLst>
                  <a:outerShdw dist="25400" dir="16200000" rotWithShape="0">
                    <a:prstClr val="black">
                      <a:alpha val="1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32659" rIns="0" bIns="3265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29544">
                    <a:defRPr/>
                  </a:pPr>
                  <a:r>
                    <a:rPr lang="en-US" altLang="ko-KR" sz="750" b="1" kern="0" spc="-37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solidFill>
                        <a:schemeClr val="tx1"/>
                      </a:solidFill>
                      <a:latin typeface="맑은고딕"/>
                      <a:ea typeface="Malgun Gothic Semilight" panose="020B0502040204020203" pitchFamily="50" charset="-127"/>
                      <a:cs typeface="Malgun Gothic Semilight" panose="020B0502040204020203" pitchFamily="50" charset="-127"/>
                    </a:rPr>
                    <a:t>Win</a:t>
                  </a:r>
                  <a:r>
                    <a:rPr kumimoji="1" lang="en-US" altLang="ko-KR" sz="750" b="1" kern="0" spc="-37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solidFill>
                        <a:schemeClr val="tx1"/>
                      </a:solidFill>
                      <a:latin typeface="맑은고딕"/>
                      <a:ea typeface="Malgun Gothic Semilight" panose="020B0502040204020203" pitchFamily="50" charset="-127"/>
                      <a:cs typeface="Malgun Gothic Semilight" panose="020B0502040204020203" pitchFamily="50" charset="-127"/>
                    </a:rPr>
                    <a:t> 2016</a:t>
                  </a:r>
                  <a:endParaRPr lang="en-US" altLang="ko-KR" sz="750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endParaRPr>
                </a:p>
              </p:txBody>
            </p:sp>
          </p:grpSp>
        </p:grpSp>
        <p:grpSp>
          <p:nvGrpSpPr>
            <p:cNvPr id="266" name="그룹 265">
              <a:extLst>
                <a:ext uri="{FF2B5EF4-FFF2-40B4-BE49-F238E27FC236}">
                  <a16:creationId xmlns:a16="http://schemas.microsoft.com/office/drawing/2014/main" id="{F2DDE9EA-3481-7949-ECB4-6D35C551B7EC}"/>
                </a:ext>
              </a:extLst>
            </p:cNvPr>
            <p:cNvGrpSpPr/>
            <p:nvPr/>
          </p:nvGrpSpPr>
          <p:grpSpPr>
            <a:xfrm>
              <a:off x="3242071" y="5389066"/>
              <a:ext cx="677778" cy="961896"/>
              <a:chOff x="2928399" y="3448195"/>
              <a:chExt cx="734760" cy="1246875"/>
            </a:xfrm>
          </p:grpSpPr>
          <p:sp>
            <p:nvSpPr>
              <p:cNvPr id="341" name="모서리가 둥근 직사각형 511">
                <a:extLst>
                  <a:ext uri="{FF2B5EF4-FFF2-40B4-BE49-F238E27FC236}">
                    <a16:creationId xmlns:a16="http://schemas.microsoft.com/office/drawing/2014/main" id="{E461F62A-7179-F31C-D88D-53D1410B7170}"/>
                  </a:ext>
                </a:extLst>
              </p:cNvPr>
              <p:cNvSpPr/>
              <p:nvPr/>
            </p:nvSpPr>
            <p:spPr>
              <a:xfrm>
                <a:off x="2985663" y="3448195"/>
                <a:ext cx="637881" cy="1246874"/>
              </a:xfrm>
              <a:prstGeom prst="roundRect">
                <a:avLst>
                  <a:gd name="adj" fmla="val 11000"/>
                </a:avLst>
              </a:prstGeom>
              <a:solidFill>
                <a:srgbClr val="009A8F">
                  <a:alpha val="18000"/>
                </a:srgbClr>
              </a:solidFill>
              <a:ln w="9525" cap="flat" cmpd="sng" algn="ctr">
                <a:solidFill>
                  <a:srgbClr val="009A8F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32659" rIns="0" bIns="3265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defTabSz="829544" latinLnBrk="0">
                  <a:defRPr/>
                </a:pPr>
                <a:endParaRPr lang="ko-KR" altLang="en-US" sz="1633" kern="0">
                  <a:solidFill>
                    <a:prstClr val="white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</p:txBody>
          </p:sp>
          <p:grpSp>
            <p:nvGrpSpPr>
              <p:cNvPr id="342" name="그룹 341">
                <a:extLst>
                  <a:ext uri="{FF2B5EF4-FFF2-40B4-BE49-F238E27FC236}">
                    <a16:creationId xmlns:a16="http://schemas.microsoft.com/office/drawing/2014/main" id="{DC4F8DA2-DABF-DA62-9859-327E7C0AFF05}"/>
                  </a:ext>
                </a:extLst>
              </p:cNvPr>
              <p:cNvGrpSpPr/>
              <p:nvPr/>
            </p:nvGrpSpPr>
            <p:grpSpPr>
              <a:xfrm>
                <a:off x="2928399" y="3646651"/>
                <a:ext cx="734760" cy="1048419"/>
                <a:chOff x="3525131" y="4422247"/>
                <a:chExt cx="734760" cy="1048419"/>
              </a:xfrm>
            </p:grpSpPr>
            <p:pic>
              <p:nvPicPr>
                <p:cNvPr id="343" name="그림 342">
                  <a:extLst>
                    <a:ext uri="{FF2B5EF4-FFF2-40B4-BE49-F238E27FC236}">
                      <a16:creationId xmlns:a16="http://schemas.microsoft.com/office/drawing/2014/main" id="{959207AF-054D-46F3-1EC8-5AAC489C46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duotone>
                    <a:prstClr val="black"/>
                    <a:srgbClr val="009A8F">
                      <a:tint val="45000"/>
                      <a:satMod val="400000"/>
                    </a:srgbClr>
                  </a:duotone>
                </a:blip>
                <a:stretch>
                  <a:fillRect/>
                </a:stretch>
              </p:blipFill>
              <p:spPr>
                <a:xfrm>
                  <a:off x="3751816" y="4422247"/>
                  <a:ext cx="304245" cy="505360"/>
                </a:xfrm>
                <a:prstGeom prst="rect">
                  <a:avLst/>
                </a:prstGeom>
              </p:spPr>
            </p:pic>
            <p:sp>
              <p:nvSpPr>
                <p:cNvPr id="344" name="TextBox 240">
                  <a:extLst>
                    <a:ext uri="{FF2B5EF4-FFF2-40B4-BE49-F238E27FC236}">
                      <a16:creationId xmlns:a16="http://schemas.microsoft.com/office/drawing/2014/main" id="{42026600-0728-C572-AEFC-DE90BD165579}"/>
                    </a:ext>
                  </a:extLst>
                </p:cNvPr>
                <p:cNvSpPr txBox="1"/>
                <p:nvPr/>
              </p:nvSpPr>
              <p:spPr>
                <a:xfrm>
                  <a:off x="3525131" y="5051250"/>
                  <a:ext cx="734760" cy="2579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829544">
                    <a:defRPr/>
                  </a:pPr>
                  <a:r>
                    <a:rPr kumimoji="1" lang="en-US" altLang="ko-KR" sz="771" b="1" kern="0" spc="-37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solidFill>
                        <a:prstClr val="black"/>
                      </a:solidFill>
                      <a:latin typeface="맑은고딕"/>
                      <a:ea typeface="Malgun Gothic Semilight" panose="020B0502040204020203" pitchFamily="50" charset="-127"/>
                      <a:cs typeface="Malgun Gothic Semilight" panose="020B0502040204020203" pitchFamily="50" charset="-127"/>
                    </a:rPr>
                    <a:t>4C/16GB</a:t>
                  </a:r>
                  <a:endParaRPr kumimoji="1" lang="ko-KR" altLang="en-US" sz="771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345" name="모서리가 둥근 직사각형 295">
                  <a:extLst>
                    <a:ext uri="{FF2B5EF4-FFF2-40B4-BE49-F238E27FC236}">
                      <a16:creationId xmlns:a16="http://schemas.microsoft.com/office/drawing/2014/main" id="{AD540EF7-E020-FDCA-2D64-B3F48DDC8B42}"/>
                    </a:ext>
                  </a:extLst>
                </p:cNvPr>
                <p:cNvSpPr/>
                <p:nvPr/>
              </p:nvSpPr>
              <p:spPr>
                <a:xfrm>
                  <a:off x="3640247" y="4790606"/>
                  <a:ext cx="530776" cy="285497"/>
                </a:xfrm>
                <a:prstGeom prst="roundRect">
                  <a:avLst>
                    <a:gd name="adj" fmla="val 13336"/>
                  </a:avLst>
                </a:prstGeom>
                <a:solidFill>
                  <a:srgbClr val="009A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659" tIns="32659" rIns="32659" bIns="32659" rtlCol="0" anchor="ctr"/>
                <a:lstStyle/>
                <a:p>
                  <a:pPr algn="ctr" defTabSz="846301" latinLnBrk="0"/>
                  <a:r>
                    <a:rPr lang="en-US" altLang="ko-KR" sz="816" kern="0" spc="-37" err="1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latin typeface="맑은고딕"/>
                      <a:ea typeface="Malgun Gothic Semilight" panose="020B0502040204020203" pitchFamily="50" charset="-127"/>
                      <a:cs typeface="Malgun Gothic Semilight" panose="020B0502040204020203" pitchFamily="50" charset="-127"/>
                    </a:rPr>
                    <a:t>Arcplan</a:t>
                  </a:r>
                  <a:endParaRPr kumimoji="1" lang="en-US" altLang="ko-KR" sz="816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endParaRPr>
                </a:p>
                <a:p>
                  <a:pPr algn="ctr" defTabSz="846301" latinLnBrk="0"/>
                  <a:r>
                    <a:rPr kumimoji="1" lang="en-US" altLang="ko-KR" sz="816" b="1" kern="0" spc="-37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latin typeface="맑은고딕"/>
                      <a:ea typeface="Malgun Gothic Semilight" panose="020B0502040204020203" pitchFamily="50" charset="-127"/>
                      <a:cs typeface="Malgun Gothic Semilight" panose="020B0502040204020203" pitchFamily="50" charset="-127"/>
                    </a:rPr>
                    <a:t>#1</a:t>
                  </a:r>
                </a:p>
              </p:txBody>
            </p:sp>
            <p:sp>
              <p:nvSpPr>
                <p:cNvPr id="346" name="양쪽 모서리가 둥근 사각형 296">
                  <a:extLst>
                    <a:ext uri="{FF2B5EF4-FFF2-40B4-BE49-F238E27FC236}">
                      <a16:creationId xmlns:a16="http://schemas.microsoft.com/office/drawing/2014/main" id="{A20595DB-76D2-8583-D397-90D2814C95EA}"/>
                    </a:ext>
                  </a:extLst>
                </p:cNvPr>
                <p:cNvSpPr/>
                <p:nvPr/>
              </p:nvSpPr>
              <p:spPr>
                <a:xfrm>
                  <a:off x="3582396" y="5273226"/>
                  <a:ext cx="637881" cy="197440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9525">
                  <a:solidFill>
                    <a:srgbClr val="009A8F"/>
                  </a:solidFill>
                </a:ln>
                <a:effectLst>
                  <a:outerShdw dist="25400" dir="16200000" rotWithShape="0">
                    <a:prstClr val="black">
                      <a:alpha val="1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32659" rIns="0" bIns="3265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29544">
                    <a:defRPr/>
                  </a:pPr>
                  <a:r>
                    <a:rPr lang="en-US" altLang="ko-KR" sz="750" b="1" kern="0" spc="-37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solidFill>
                        <a:schemeClr val="tx1"/>
                      </a:solidFill>
                      <a:latin typeface="맑은고딕"/>
                      <a:ea typeface="Malgun Gothic Semilight" panose="020B0502040204020203" pitchFamily="50" charset="-127"/>
                      <a:cs typeface="Malgun Gothic Semilight" panose="020B0502040204020203" pitchFamily="50" charset="-127"/>
                    </a:rPr>
                    <a:t>Win</a:t>
                  </a:r>
                  <a:r>
                    <a:rPr kumimoji="1" lang="en-US" altLang="ko-KR" sz="750" b="1" kern="0" spc="-37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solidFill>
                        <a:schemeClr val="tx1"/>
                      </a:solidFill>
                      <a:latin typeface="맑은고딕"/>
                      <a:ea typeface="Malgun Gothic Semilight" panose="020B0502040204020203" pitchFamily="50" charset="-127"/>
                      <a:cs typeface="Malgun Gothic Semilight" panose="020B0502040204020203" pitchFamily="50" charset="-127"/>
                    </a:rPr>
                    <a:t> 2016</a:t>
                  </a:r>
                  <a:endParaRPr lang="en-US" altLang="ko-KR" sz="750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endParaRPr>
                </a:p>
              </p:txBody>
            </p:sp>
          </p:grpSp>
        </p:grp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8C956912-B0B7-599A-A856-BEEF38832EF5}"/>
                </a:ext>
              </a:extLst>
            </p:cNvPr>
            <p:cNvSpPr/>
            <p:nvPr/>
          </p:nvSpPr>
          <p:spPr bwMode="auto">
            <a:xfrm>
              <a:off x="4720969" y="5041205"/>
              <a:ext cx="2021565" cy="1366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latinLnBrk="0">
                <a:spcBef>
                  <a:spcPct val="50000"/>
                </a:spcBef>
              </a:pP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비정형화면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(MSTR v10.4)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grpSp>
          <p:nvGrpSpPr>
            <p:cNvPr id="268" name="그룹 267">
              <a:extLst>
                <a:ext uri="{FF2B5EF4-FFF2-40B4-BE49-F238E27FC236}">
                  <a16:creationId xmlns:a16="http://schemas.microsoft.com/office/drawing/2014/main" id="{590D412E-6848-F0B3-A9A7-40A80CD8DBFE}"/>
                </a:ext>
              </a:extLst>
            </p:cNvPr>
            <p:cNvGrpSpPr/>
            <p:nvPr/>
          </p:nvGrpSpPr>
          <p:grpSpPr>
            <a:xfrm>
              <a:off x="5388903" y="5383336"/>
              <a:ext cx="652316" cy="969971"/>
              <a:chOff x="2928399" y="3448195"/>
              <a:chExt cx="734760" cy="1246875"/>
            </a:xfrm>
          </p:grpSpPr>
          <p:sp>
            <p:nvSpPr>
              <p:cNvPr id="335" name="모서리가 둥근 직사각형 511">
                <a:extLst>
                  <a:ext uri="{FF2B5EF4-FFF2-40B4-BE49-F238E27FC236}">
                    <a16:creationId xmlns:a16="http://schemas.microsoft.com/office/drawing/2014/main" id="{89CD7657-9967-2220-CD7B-F83807DF1FF1}"/>
                  </a:ext>
                </a:extLst>
              </p:cNvPr>
              <p:cNvSpPr/>
              <p:nvPr/>
            </p:nvSpPr>
            <p:spPr>
              <a:xfrm>
                <a:off x="2985663" y="3448195"/>
                <a:ext cx="637881" cy="1246874"/>
              </a:xfrm>
              <a:prstGeom prst="roundRect">
                <a:avLst>
                  <a:gd name="adj" fmla="val 11000"/>
                </a:avLst>
              </a:prstGeom>
              <a:solidFill>
                <a:srgbClr val="009A8F">
                  <a:alpha val="18000"/>
                </a:srgbClr>
              </a:solidFill>
              <a:ln w="9525" cap="flat" cmpd="sng" algn="ctr">
                <a:solidFill>
                  <a:srgbClr val="009A8F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32659" rIns="0" bIns="3265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defTabSz="829544" latinLnBrk="0">
                  <a:defRPr/>
                </a:pPr>
                <a:endParaRPr lang="ko-KR" altLang="en-US" sz="1633" kern="0">
                  <a:solidFill>
                    <a:prstClr val="white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</p:txBody>
          </p:sp>
          <p:grpSp>
            <p:nvGrpSpPr>
              <p:cNvPr id="336" name="그룹 335">
                <a:extLst>
                  <a:ext uri="{FF2B5EF4-FFF2-40B4-BE49-F238E27FC236}">
                    <a16:creationId xmlns:a16="http://schemas.microsoft.com/office/drawing/2014/main" id="{BD4122CE-8453-75B5-6605-883EBB33189B}"/>
                  </a:ext>
                </a:extLst>
              </p:cNvPr>
              <p:cNvGrpSpPr/>
              <p:nvPr/>
            </p:nvGrpSpPr>
            <p:grpSpPr>
              <a:xfrm>
                <a:off x="2928399" y="3646651"/>
                <a:ext cx="734760" cy="1048419"/>
                <a:chOff x="3525131" y="4422247"/>
                <a:chExt cx="734760" cy="1048419"/>
              </a:xfrm>
            </p:grpSpPr>
            <p:pic>
              <p:nvPicPr>
                <p:cNvPr id="337" name="그림 336">
                  <a:extLst>
                    <a:ext uri="{FF2B5EF4-FFF2-40B4-BE49-F238E27FC236}">
                      <a16:creationId xmlns:a16="http://schemas.microsoft.com/office/drawing/2014/main" id="{C6B8613D-471E-A461-99DD-F9EF186248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duotone>
                    <a:prstClr val="black"/>
                    <a:srgbClr val="009A8F">
                      <a:tint val="45000"/>
                      <a:satMod val="400000"/>
                    </a:srgbClr>
                  </a:duotone>
                </a:blip>
                <a:stretch>
                  <a:fillRect/>
                </a:stretch>
              </p:blipFill>
              <p:spPr>
                <a:xfrm>
                  <a:off x="3751816" y="4422247"/>
                  <a:ext cx="304245" cy="505360"/>
                </a:xfrm>
                <a:prstGeom prst="rect">
                  <a:avLst/>
                </a:prstGeom>
              </p:spPr>
            </p:pic>
            <p:sp>
              <p:nvSpPr>
                <p:cNvPr id="338" name="TextBox 240">
                  <a:extLst>
                    <a:ext uri="{FF2B5EF4-FFF2-40B4-BE49-F238E27FC236}">
                      <a16:creationId xmlns:a16="http://schemas.microsoft.com/office/drawing/2014/main" id="{2A8596DE-452F-5C0B-BFD3-C86F48DA9D83}"/>
                    </a:ext>
                  </a:extLst>
                </p:cNvPr>
                <p:cNvSpPr txBox="1"/>
                <p:nvPr/>
              </p:nvSpPr>
              <p:spPr>
                <a:xfrm>
                  <a:off x="3525131" y="5051250"/>
                  <a:ext cx="734760" cy="255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829544">
                    <a:defRPr/>
                  </a:pPr>
                  <a:r>
                    <a:rPr kumimoji="1" lang="en-US" altLang="ko-KR" sz="771" b="1" kern="0" spc="-37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solidFill>
                        <a:prstClr val="black"/>
                      </a:solidFill>
                      <a:latin typeface="맑은고딕"/>
                      <a:ea typeface="Malgun Gothic Semilight" panose="020B0502040204020203" pitchFamily="50" charset="-127"/>
                      <a:cs typeface="Malgun Gothic Semilight" panose="020B0502040204020203" pitchFamily="50" charset="-127"/>
                    </a:rPr>
                    <a:t>4C/16GB</a:t>
                  </a:r>
                  <a:endParaRPr kumimoji="1" lang="ko-KR" altLang="en-US" sz="771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339" name="모서리가 둥근 직사각형 295">
                  <a:extLst>
                    <a:ext uri="{FF2B5EF4-FFF2-40B4-BE49-F238E27FC236}">
                      <a16:creationId xmlns:a16="http://schemas.microsoft.com/office/drawing/2014/main" id="{09104A9D-2937-93B4-3B56-78F26651B80A}"/>
                    </a:ext>
                  </a:extLst>
                </p:cNvPr>
                <p:cNvSpPr/>
                <p:nvPr/>
              </p:nvSpPr>
              <p:spPr>
                <a:xfrm>
                  <a:off x="3640247" y="4790606"/>
                  <a:ext cx="530776" cy="285497"/>
                </a:xfrm>
                <a:prstGeom prst="roundRect">
                  <a:avLst>
                    <a:gd name="adj" fmla="val 13336"/>
                  </a:avLst>
                </a:prstGeom>
                <a:solidFill>
                  <a:srgbClr val="009A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659" tIns="32659" rIns="32659" bIns="32659" rtlCol="0" anchor="ctr"/>
                <a:lstStyle/>
                <a:p>
                  <a:pPr algn="ctr" defTabSz="846301" latinLnBrk="0"/>
                  <a:r>
                    <a:rPr kumimoji="1" lang="en-US" altLang="ko-KR" sz="816" b="1" kern="0" spc="-37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latin typeface="맑은고딕"/>
                      <a:ea typeface="Malgun Gothic Semilight" panose="020B0502040204020203" pitchFamily="50" charset="-127"/>
                      <a:cs typeface="Malgun Gothic Semilight" panose="020B0502040204020203" pitchFamily="50" charset="-127"/>
                    </a:rPr>
                    <a:t>META DB</a:t>
                  </a:r>
                </a:p>
              </p:txBody>
            </p:sp>
            <p:sp>
              <p:nvSpPr>
                <p:cNvPr id="340" name="양쪽 모서리가 둥근 사각형 296">
                  <a:extLst>
                    <a:ext uri="{FF2B5EF4-FFF2-40B4-BE49-F238E27FC236}">
                      <a16:creationId xmlns:a16="http://schemas.microsoft.com/office/drawing/2014/main" id="{475E177B-7B13-540F-66F9-57E40B817F38}"/>
                    </a:ext>
                  </a:extLst>
                </p:cNvPr>
                <p:cNvSpPr/>
                <p:nvPr/>
              </p:nvSpPr>
              <p:spPr>
                <a:xfrm>
                  <a:off x="3582396" y="5273226"/>
                  <a:ext cx="637881" cy="197440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9525">
                  <a:solidFill>
                    <a:srgbClr val="009A8F"/>
                  </a:solidFill>
                </a:ln>
                <a:effectLst>
                  <a:outerShdw dist="25400" dir="16200000" rotWithShape="0">
                    <a:prstClr val="black">
                      <a:alpha val="1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32659" rIns="0" bIns="3265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29544">
                    <a:defRPr/>
                  </a:pPr>
                  <a:r>
                    <a:rPr lang="en-US" altLang="ko-KR" sz="750" b="1" kern="0" spc="-37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solidFill>
                        <a:schemeClr val="tx1"/>
                      </a:solidFill>
                      <a:latin typeface="맑은고딕"/>
                      <a:ea typeface="Malgun Gothic Semilight" panose="020B0502040204020203" pitchFamily="50" charset="-127"/>
                      <a:cs typeface="Malgun Gothic Semilight" panose="020B0502040204020203" pitchFamily="50" charset="-127"/>
                    </a:rPr>
                    <a:t>Win</a:t>
                  </a:r>
                  <a:r>
                    <a:rPr kumimoji="1" lang="en-US" altLang="ko-KR" sz="750" b="1" kern="0" spc="-37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solidFill>
                        <a:schemeClr val="tx1"/>
                      </a:solidFill>
                      <a:latin typeface="맑은고딕"/>
                      <a:ea typeface="Malgun Gothic Semilight" panose="020B0502040204020203" pitchFamily="50" charset="-127"/>
                      <a:cs typeface="Malgun Gothic Semilight" panose="020B0502040204020203" pitchFamily="50" charset="-127"/>
                    </a:rPr>
                    <a:t> 2016</a:t>
                  </a:r>
                  <a:endParaRPr lang="en-US" altLang="ko-KR" sz="750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endParaRPr>
                </a:p>
              </p:txBody>
            </p:sp>
          </p:grpSp>
        </p:grpSp>
        <p:grpSp>
          <p:nvGrpSpPr>
            <p:cNvPr id="269" name="그룹 268">
              <a:extLst>
                <a:ext uri="{FF2B5EF4-FFF2-40B4-BE49-F238E27FC236}">
                  <a16:creationId xmlns:a16="http://schemas.microsoft.com/office/drawing/2014/main" id="{37D75619-758F-AD30-0B4A-5EE5D436A5AA}"/>
                </a:ext>
              </a:extLst>
            </p:cNvPr>
            <p:cNvGrpSpPr/>
            <p:nvPr/>
          </p:nvGrpSpPr>
          <p:grpSpPr>
            <a:xfrm>
              <a:off x="4755995" y="5391411"/>
              <a:ext cx="660803" cy="961896"/>
              <a:chOff x="2928399" y="3448195"/>
              <a:chExt cx="734760" cy="1246875"/>
            </a:xfrm>
          </p:grpSpPr>
          <p:sp>
            <p:nvSpPr>
              <p:cNvPr id="329" name="모서리가 둥근 직사각형 511">
                <a:extLst>
                  <a:ext uri="{FF2B5EF4-FFF2-40B4-BE49-F238E27FC236}">
                    <a16:creationId xmlns:a16="http://schemas.microsoft.com/office/drawing/2014/main" id="{37AC9E0C-3A3E-43A0-988E-702C7998A8F6}"/>
                  </a:ext>
                </a:extLst>
              </p:cNvPr>
              <p:cNvSpPr/>
              <p:nvPr/>
            </p:nvSpPr>
            <p:spPr>
              <a:xfrm>
                <a:off x="2985663" y="3448195"/>
                <a:ext cx="637881" cy="1246874"/>
              </a:xfrm>
              <a:prstGeom prst="roundRect">
                <a:avLst>
                  <a:gd name="adj" fmla="val 11000"/>
                </a:avLst>
              </a:prstGeom>
              <a:solidFill>
                <a:srgbClr val="009A8F">
                  <a:alpha val="18000"/>
                </a:srgbClr>
              </a:solidFill>
              <a:ln w="9525" cap="flat" cmpd="sng" algn="ctr">
                <a:solidFill>
                  <a:srgbClr val="009A8F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32659" rIns="0" bIns="3265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defTabSz="829544" latinLnBrk="0">
                  <a:defRPr/>
                </a:pPr>
                <a:endParaRPr lang="ko-KR" altLang="en-US" sz="1633" kern="0">
                  <a:solidFill>
                    <a:prstClr val="white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</p:txBody>
          </p:sp>
          <p:grpSp>
            <p:nvGrpSpPr>
              <p:cNvPr id="330" name="그룹 329">
                <a:extLst>
                  <a:ext uri="{FF2B5EF4-FFF2-40B4-BE49-F238E27FC236}">
                    <a16:creationId xmlns:a16="http://schemas.microsoft.com/office/drawing/2014/main" id="{414C2C26-0811-E556-2498-A97A23D2D94D}"/>
                  </a:ext>
                </a:extLst>
              </p:cNvPr>
              <p:cNvGrpSpPr/>
              <p:nvPr/>
            </p:nvGrpSpPr>
            <p:grpSpPr>
              <a:xfrm>
                <a:off x="2928399" y="3646651"/>
                <a:ext cx="734760" cy="1048419"/>
                <a:chOff x="3525131" y="4422247"/>
                <a:chExt cx="734760" cy="1048419"/>
              </a:xfrm>
            </p:grpSpPr>
            <p:pic>
              <p:nvPicPr>
                <p:cNvPr id="331" name="그림 330">
                  <a:extLst>
                    <a:ext uri="{FF2B5EF4-FFF2-40B4-BE49-F238E27FC236}">
                      <a16:creationId xmlns:a16="http://schemas.microsoft.com/office/drawing/2014/main" id="{47E252A9-116F-3E38-24A4-3230E95DCF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duotone>
                    <a:prstClr val="black"/>
                    <a:srgbClr val="009A8F">
                      <a:tint val="45000"/>
                      <a:satMod val="400000"/>
                    </a:srgbClr>
                  </a:duotone>
                </a:blip>
                <a:stretch>
                  <a:fillRect/>
                </a:stretch>
              </p:blipFill>
              <p:spPr>
                <a:xfrm>
                  <a:off x="3751816" y="4422247"/>
                  <a:ext cx="304245" cy="505360"/>
                </a:xfrm>
                <a:prstGeom prst="rect">
                  <a:avLst/>
                </a:prstGeom>
              </p:spPr>
            </p:pic>
            <p:sp>
              <p:nvSpPr>
                <p:cNvPr id="332" name="TextBox 240">
                  <a:extLst>
                    <a:ext uri="{FF2B5EF4-FFF2-40B4-BE49-F238E27FC236}">
                      <a16:creationId xmlns:a16="http://schemas.microsoft.com/office/drawing/2014/main" id="{C8944DEA-8D62-ABFA-514D-F00640A46D99}"/>
                    </a:ext>
                  </a:extLst>
                </p:cNvPr>
                <p:cNvSpPr txBox="1"/>
                <p:nvPr/>
              </p:nvSpPr>
              <p:spPr>
                <a:xfrm>
                  <a:off x="3525131" y="5051250"/>
                  <a:ext cx="734760" cy="4029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829544">
                    <a:defRPr/>
                  </a:pPr>
                  <a:r>
                    <a:rPr kumimoji="1" lang="en-US" altLang="ko-KR" sz="771" b="1" kern="0" spc="-37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solidFill>
                        <a:prstClr val="black"/>
                      </a:solidFill>
                      <a:latin typeface="맑은고딕"/>
                      <a:ea typeface="Malgun Gothic Semilight" panose="020B0502040204020203" pitchFamily="50" charset="-127"/>
                      <a:cs typeface="Malgun Gothic Semilight" panose="020B0502040204020203" pitchFamily="50" charset="-127"/>
                    </a:rPr>
                    <a:t>16C/1024GB</a:t>
                  </a:r>
                  <a:endParaRPr kumimoji="1" lang="ko-KR" altLang="en-US" sz="771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333" name="모서리가 둥근 직사각형 295">
                  <a:extLst>
                    <a:ext uri="{FF2B5EF4-FFF2-40B4-BE49-F238E27FC236}">
                      <a16:creationId xmlns:a16="http://schemas.microsoft.com/office/drawing/2014/main" id="{88387E1F-36E0-F278-C3CE-E083371666F0}"/>
                    </a:ext>
                  </a:extLst>
                </p:cNvPr>
                <p:cNvSpPr/>
                <p:nvPr/>
              </p:nvSpPr>
              <p:spPr>
                <a:xfrm>
                  <a:off x="3640247" y="4790606"/>
                  <a:ext cx="530776" cy="285497"/>
                </a:xfrm>
                <a:prstGeom prst="roundRect">
                  <a:avLst>
                    <a:gd name="adj" fmla="val 13336"/>
                  </a:avLst>
                </a:prstGeom>
                <a:solidFill>
                  <a:srgbClr val="009A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659" tIns="32659" rIns="32659" bIns="32659" rtlCol="0" anchor="ctr"/>
                <a:lstStyle/>
                <a:p>
                  <a:pPr algn="ctr" defTabSz="846301" latinLnBrk="0"/>
                  <a:r>
                    <a:rPr lang="en-US" altLang="ko-KR" sz="816" kern="0" spc="-37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latin typeface="맑은고딕"/>
                      <a:ea typeface="Malgun Gothic Semilight" panose="020B0502040204020203" pitchFamily="50" charset="-127"/>
                      <a:cs typeface="Malgun Gothic Semilight" panose="020B0502040204020203" pitchFamily="50" charset="-127"/>
                    </a:rPr>
                    <a:t>BI</a:t>
                  </a:r>
                </a:p>
              </p:txBody>
            </p:sp>
            <p:sp>
              <p:nvSpPr>
                <p:cNvPr id="334" name="양쪽 모서리가 둥근 사각형 296">
                  <a:extLst>
                    <a:ext uri="{FF2B5EF4-FFF2-40B4-BE49-F238E27FC236}">
                      <a16:creationId xmlns:a16="http://schemas.microsoft.com/office/drawing/2014/main" id="{CD77F6B9-FA3C-6401-C650-89A2FFB6B5A7}"/>
                    </a:ext>
                  </a:extLst>
                </p:cNvPr>
                <p:cNvSpPr/>
                <p:nvPr/>
              </p:nvSpPr>
              <p:spPr>
                <a:xfrm>
                  <a:off x="3582396" y="5273226"/>
                  <a:ext cx="637881" cy="197440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9525">
                  <a:solidFill>
                    <a:srgbClr val="009A8F"/>
                  </a:solidFill>
                </a:ln>
                <a:effectLst>
                  <a:outerShdw dist="25400" dir="16200000" rotWithShape="0">
                    <a:prstClr val="black">
                      <a:alpha val="1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32659" rIns="0" bIns="3265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29544">
                    <a:defRPr/>
                  </a:pPr>
                  <a:r>
                    <a:rPr lang="en-US" altLang="ko-KR" sz="750" b="1" kern="0" spc="-37" err="1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solidFill>
                        <a:schemeClr val="tx1"/>
                      </a:solidFill>
                      <a:latin typeface="맑은고딕"/>
                      <a:ea typeface="Malgun Gothic Semilight" panose="020B0502040204020203" pitchFamily="50" charset="-127"/>
                      <a:cs typeface="Malgun Gothic Semilight" panose="020B0502040204020203" pitchFamily="50" charset="-127"/>
                    </a:rPr>
                    <a:t>Redhat</a:t>
                  </a:r>
                  <a:r>
                    <a:rPr lang="en-US" altLang="ko-KR" sz="750" b="1" kern="0" spc="-37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solidFill>
                        <a:schemeClr val="tx1"/>
                      </a:solidFill>
                      <a:latin typeface="맑은고딕"/>
                      <a:ea typeface="Malgun Gothic Semilight" panose="020B0502040204020203" pitchFamily="50" charset="-127"/>
                      <a:cs typeface="Malgun Gothic Semilight" panose="020B0502040204020203" pitchFamily="50" charset="-127"/>
                    </a:rPr>
                    <a:t> 6.7</a:t>
                  </a:r>
                </a:p>
              </p:txBody>
            </p:sp>
          </p:grpSp>
        </p:grpSp>
        <p:grpSp>
          <p:nvGrpSpPr>
            <p:cNvPr id="270" name="그룹 269">
              <a:extLst>
                <a:ext uri="{FF2B5EF4-FFF2-40B4-BE49-F238E27FC236}">
                  <a16:creationId xmlns:a16="http://schemas.microsoft.com/office/drawing/2014/main" id="{B5CFE34F-879C-A56D-F769-89927AD6AE4D}"/>
                </a:ext>
              </a:extLst>
            </p:cNvPr>
            <p:cNvGrpSpPr/>
            <p:nvPr/>
          </p:nvGrpSpPr>
          <p:grpSpPr>
            <a:xfrm>
              <a:off x="6009926" y="5389066"/>
              <a:ext cx="686266" cy="961896"/>
              <a:chOff x="2928399" y="3448195"/>
              <a:chExt cx="734760" cy="1246875"/>
            </a:xfrm>
          </p:grpSpPr>
          <p:sp>
            <p:nvSpPr>
              <p:cNvPr id="323" name="모서리가 둥근 직사각형 511">
                <a:extLst>
                  <a:ext uri="{FF2B5EF4-FFF2-40B4-BE49-F238E27FC236}">
                    <a16:creationId xmlns:a16="http://schemas.microsoft.com/office/drawing/2014/main" id="{E07FE26A-68A4-8290-1EED-223AF63810E6}"/>
                  </a:ext>
                </a:extLst>
              </p:cNvPr>
              <p:cNvSpPr/>
              <p:nvPr/>
            </p:nvSpPr>
            <p:spPr>
              <a:xfrm>
                <a:off x="2985663" y="3448195"/>
                <a:ext cx="637881" cy="1246874"/>
              </a:xfrm>
              <a:prstGeom prst="roundRect">
                <a:avLst>
                  <a:gd name="adj" fmla="val 11000"/>
                </a:avLst>
              </a:prstGeom>
              <a:solidFill>
                <a:srgbClr val="009A8F">
                  <a:alpha val="18000"/>
                </a:srgbClr>
              </a:solidFill>
              <a:ln w="9525" cap="flat" cmpd="sng" algn="ctr">
                <a:solidFill>
                  <a:srgbClr val="009A8F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32659" rIns="0" bIns="3265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defTabSz="829544" latinLnBrk="0">
                  <a:defRPr/>
                </a:pPr>
                <a:endParaRPr lang="ko-KR" altLang="en-US" sz="1633" kern="0">
                  <a:solidFill>
                    <a:prstClr val="white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</p:txBody>
          </p:sp>
          <p:grpSp>
            <p:nvGrpSpPr>
              <p:cNvPr id="324" name="그룹 323">
                <a:extLst>
                  <a:ext uri="{FF2B5EF4-FFF2-40B4-BE49-F238E27FC236}">
                    <a16:creationId xmlns:a16="http://schemas.microsoft.com/office/drawing/2014/main" id="{380C8463-CB0D-C421-6449-FF9120B03229}"/>
                  </a:ext>
                </a:extLst>
              </p:cNvPr>
              <p:cNvGrpSpPr/>
              <p:nvPr/>
            </p:nvGrpSpPr>
            <p:grpSpPr>
              <a:xfrm>
                <a:off x="2928399" y="3646651"/>
                <a:ext cx="734760" cy="1048419"/>
                <a:chOff x="3525131" y="4422247"/>
                <a:chExt cx="734760" cy="1048419"/>
              </a:xfrm>
            </p:grpSpPr>
            <p:pic>
              <p:nvPicPr>
                <p:cNvPr id="325" name="그림 324">
                  <a:extLst>
                    <a:ext uri="{FF2B5EF4-FFF2-40B4-BE49-F238E27FC236}">
                      <a16:creationId xmlns:a16="http://schemas.microsoft.com/office/drawing/2014/main" id="{F960F450-76DC-0104-0DFD-B7FD927F6F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duotone>
                    <a:prstClr val="black"/>
                    <a:srgbClr val="009A8F">
                      <a:tint val="45000"/>
                      <a:satMod val="400000"/>
                    </a:srgbClr>
                  </a:duotone>
                </a:blip>
                <a:stretch>
                  <a:fillRect/>
                </a:stretch>
              </p:blipFill>
              <p:spPr>
                <a:xfrm>
                  <a:off x="3751816" y="4422247"/>
                  <a:ext cx="304245" cy="505360"/>
                </a:xfrm>
                <a:prstGeom prst="rect">
                  <a:avLst/>
                </a:prstGeom>
              </p:spPr>
            </p:pic>
            <p:sp>
              <p:nvSpPr>
                <p:cNvPr id="326" name="TextBox 240">
                  <a:extLst>
                    <a:ext uri="{FF2B5EF4-FFF2-40B4-BE49-F238E27FC236}">
                      <a16:creationId xmlns:a16="http://schemas.microsoft.com/office/drawing/2014/main" id="{64E50846-EB52-81EC-CA08-38A87920047E}"/>
                    </a:ext>
                  </a:extLst>
                </p:cNvPr>
                <p:cNvSpPr txBox="1"/>
                <p:nvPr/>
              </p:nvSpPr>
              <p:spPr>
                <a:xfrm>
                  <a:off x="3525131" y="5051250"/>
                  <a:ext cx="734760" cy="2579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829544">
                    <a:defRPr/>
                  </a:pPr>
                  <a:r>
                    <a:rPr kumimoji="1" lang="en-US" altLang="ko-KR" sz="771" b="1" kern="0" spc="-37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solidFill>
                        <a:prstClr val="black"/>
                      </a:solidFill>
                      <a:latin typeface="맑은고딕"/>
                      <a:ea typeface="Malgun Gothic Semilight" panose="020B0502040204020203" pitchFamily="50" charset="-127"/>
                      <a:cs typeface="Malgun Gothic Semilight" panose="020B0502040204020203" pitchFamily="50" charset="-127"/>
                    </a:rPr>
                    <a:t>4C/16GB</a:t>
                  </a:r>
                  <a:endParaRPr kumimoji="1" lang="ko-KR" altLang="en-US" sz="771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327" name="모서리가 둥근 직사각형 295">
                  <a:extLst>
                    <a:ext uri="{FF2B5EF4-FFF2-40B4-BE49-F238E27FC236}">
                      <a16:creationId xmlns:a16="http://schemas.microsoft.com/office/drawing/2014/main" id="{2BB5ED26-568F-BB45-7131-82E6B63B0F4F}"/>
                    </a:ext>
                  </a:extLst>
                </p:cNvPr>
                <p:cNvSpPr/>
                <p:nvPr/>
              </p:nvSpPr>
              <p:spPr>
                <a:xfrm>
                  <a:off x="3640247" y="4790606"/>
                  <a:ext cx="530776" cy="285497"/>
                </a:xfrm>
                <a:prstGeom prst="roundRect">
                  <a:avLst>
                    <a:gd name="adj" fmla="val 13336"/>
                  </a:avLst>
                </a:prstGeom>
                <a:solidFill>
                  <a:srgbClr val="009A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659" tIns="32659" rIns="32659" bIns="32659" rtlCol="0" anchor="ctr"/>
                <a:lstStyle/>
                <a:p>
                  <a:pPr algn="ctr" defTabSz="846301" latinLnBrk="0"/>
                  <a:r>
                    <a:rPr lang="en-US" altLang="ko-KR" sz="816" kern="0" spc="-37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latin typeface="맑은고딕"/>
                      <a:ea typeface="Malgun Gothic Semilight" panose="020B0502040204020203" pitchFamily="50" charset="-127"/>
                      <a:cs typeface="Malgun Gothic Semilight" panose="020B0502040204020203" pitchFamily="50" charset="-127"/>
                    </a:rPr>
                    <a:t>WAS</a:t>
                  </a:r>
                  <a:endParaRPr kumimoji="1" lang="en-US" altLang="ko-KR" sz="816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328" name="양쪽 모서리가 둥근 사각형 296">
                  <a:extLst>
                    <a:ext uri="{FF2B5EF4-FFF2-40B4-BE49-F238E27FC236}">
                      <a16:creationId xmlns:a16="http://schemas.microsoft.com/office/drawing/2014/main" id="{1749B6F1-2717-6822-60F0-96CBB8A93DB1}"/>
                    </a:ext>
                  </a:extLst>
                </p:cNvPr>
                <p:cNvSpPr/>
                <p:nvPr/>
              </p:nvSpPr>
              <p:spPr>
                <a:xfrm>
                  <a:off x="3582396" y="5273226"/>
                  <a:ext cx="637881" cy="197440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9525">
                  <a:solidFill>
                    <a:srgbClr val="009A8F"/>
                  </a:solidFill>
                </a:ln>
                <a:effectLst>
                  <a:outerShdw dist="25400" dir="16200000" rotWithShape="0">
                    <a:prstClr val="black">
                      <a:alpha val="1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32659" rIns="0" bIns="3265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29544">
                    <a:defRPr/>
                  </a:pPr>
                  <a:r>
                    <a:rPr lang="en-US" altLang="ko-KR" sz="750" b="1" kern="0" spc="-37" err="1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solidFill>
                        <a:schemeClr val="tx1"/>
                      </a:solidFill>
                      <a:latin typeface="맑은고딕"/>
                      <a:ea typeface="Malgun Gothic Semilight" panose="020B0502040204020203" pitchFamily="50" charset="-127"/>
                      <a:cs typeface="Malgun Gothic Semilight" panose="020B0502040204020203" pitchFamily="50" charset="-127"/>
                    </a:rPr>
                    <a:t>Redhat</a:t>
                  </a:r>
                  <a:r>
                    <a:rPr lang="en-US" altLang="ko-KR" sz="750" b="1" kern="0" spc="-37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solidFill>
                        <a:schemeClr val="tx1"/>
                      </a:solidFill>
                      <a:latin typeface="맑은고딕"/>
                      <a:ea typeface="Malgun Gothic Semilight" panose="020B0502040204020203" pitchFamily="50" charset="-127"/>
                      <a:cs typeface="Malgun Gothic Semilight" panose="020B0502040204020203" pitchFamily="50" charset="-127"/>
                    </a:rPr>
                    <a:t> 6.7</a:t>
                  </a:r>
                </a:p>
              </p:txBody>
            </p:sp>
          </p:grpSp>
        </p:grpSp>
        <p:grpSp>
          <p:nvGrpSpPr>
            <p:cNvPr id="271" name="그룹 270">
              <a:extLst>
                <a:ext uri="{FF2B5EF4-FFF2-40B4-BE49-F238E27FC236}">
                  <a16:creationId xmlns:a16="http://schemas.microsoft.com/office/drawing/2014/main" id="{CCE186FD-F562-445F-8115-B31332A61C2D}"/>
                </a:ext>
              </a:extLst>
            </p:cNvPr>
            <p:cNvGrpSpPr/>
            <p:nvPr/>
          </p:nvGrpSpPr>
          <p:grpSpPr>
            <a:xfrm>
              <a:off x="8271816" y="5388838"/>
              <a:ext cx="558672" cy="936512"/>
              <a:chOff x="5697191" y="1348615"/>
              <a:chExt cx="580663" cy="1087105"/>
            </a:xfrm>
          </p:grpSpPr>
          <p:sp>
            <p:nvSpPr>
              <p:cNvPr id="319" name="모서리가 둥근 직사각형 511">
                <a:extLst>
                  <a:ext uri="{FF2B5EF4-FFF2-40B4-BE49-F238E27FC236}">
                    <a16:creationId xmlns:a16="http://schemas.microsoft.com/office/drawing/2014/main" id="{3BC468F0-0471-28BC-9358-A37246E14D4E}"/>
                  </a:ext>
                </a:extLst>
              </p:cNvPr>
              <p:cNvSpPr/>
              <p:nvPr/>
            </p:nvSpPr>
            <p:spPr>
              <a:xfrm>
                <a:off x="5697191" y="1348615"/>
                <a:ext cx="579600" cy="1080000"/>
              </a:xfrm>
              <a:prstGeom prst="roundRect">
                <a:avLst>
                  <a:gd name="adj" fmla="val 11000"/>
                </a:avLst>
              </a:prstGeom>
              <a:solidFill>
                <a:srgbClr val="E7E6E6"/>
              </a:solidFill>
              <a:ln w="952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32659" rIns="0" bIns="3265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1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  <a:p>
                <a:pPr marL="0" marR="0" lvl="1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633" kern="0">
                  <a:solidFill>
                    <a:prstClr val="white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  <a:p>
                <a:pPr marL="0" lvl="1" algn="ctr" defTabSz="829544">
                  <a:defRPr/>
                </a:pPr>
                <a:r>
                  <a:rPr kumimoji="1" lang="en-US" altLang="ko-KR" sz="770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12C/8GB</a:t>
                </a:r>
                <a:endParaRPr kumimoji="1" lang="ko-KR" altLang="en-US" sz="770" b="1" kern="0" spc="-37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</p:txBody>
          </p:sp>
          <p:pic>
            <p:nvPicPr>
              <p:cNvPr id="320" name="그림 319">
                <a:extLst>
                  <a:ext uri="{FF2B5EF4-FFF2-40B4-BE49-F238E27FC236}">
                    <a16:creationId xmlns:a16="http://schemas.microsoft.com/office/drawing/2014/main" id="{66C9B284-C506-4362-0DF7-32584B41F2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grayscl/>
              </a:blip>
              <a:stretch>
                <a:fillRect/>
              </a:stretch>
            </p:blipFill>
            <p:spPr>
              <a:xfrm>
                <a:off x="5843351" y="1467075"/>
                <a:ext cx="294249" cy="438012"/>
              </a:xfrm>
              <a:prstGeom prst="rect">
                <a:avLst/>
              </a:prstGeom>
            </p:spPr>
          </p:pic>
          <p:sp>
            <p:nvSpPr>
              <p:cNvPr id="321" name="모서리가 둥근 직사각형 295">
                <a:extLst>
                  <a:ext uri="{FF2B5EF4-FFF2-40B4-BE49-F238E27FC236}">
                    <a16:creationId xmlns:a16="http://schemas.microsoft.com/office/drawing/2014/main" id="{FB8AA5CA-3FEF-CC54-9451-71AB78DDF255}"/>
                  </a:ext>
                </a:extLst>
              </p:cNvPr>
              <p:cNvSpPr/>
              <p:nvPr/>
            </p:nvSpPr>
            <p:spPr>
              <a:xfrm>
                <a:off x="5740241" y="1829646"/>
                <a:ext cx="512698" cy="247450"/>
              </a:xfrm>
              <a:prstGeom prst="roundRect">
                <a:avLst>
                  <a:gd name="adj" fmla="val 1333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659" tIns="32659" rIns="32659" bIns="32659" rtlCol="0" anchor="ctr"/>
              <a:lstStyle/>
              <a:p>
                <a:pPr algn="ctr" defTabSz="846301" latinLnBrk="0"/>
                <a:r>
                  <a:rPr lang="ko-KR" altLang="en-US" sz="816" kern="0" spc="-37" err="1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단일식별</a:t>
                </a:r>
                <a:endParaRPr lang="en-US" altLang="ko-KR" sz="816" kern="0" spc="-37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  <a:p>
                <a:pPr algn="ctr" defTabSz="846301" latinLnBrk="0"/>
                <a:r>
                  <a:rPr kumimoji="1" lang="en-US" altLang="ko-KR" sz="816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Batch</a:t>
                </a:r>
              </a:p>
            </p:txBody>
          </p:sp>
          <p:sp>
            <p:nvSpPr>
              <p:cNvPr id="322" name="양쪽 모서리가 둥근 사각형 296">
                <a:extLst>
                  <a:ext uri="{FF2B5EF4-FFF2-40B4-BE49-F238E27FC236}">
                    <a16:creationId xmlns:a16="http://schemas.microsoft.com/office/drawing/2014/main" id="{4B1F7BAA-8FF3-B1DE-2894-E54D755DD5A4}"/>
                  </a:ext>
                </a:extLst>
              </p:cNvPr>
              <p:cNvSpPr/>
              <p:nvPr/>
            </p:nvSpPr>
            <p:spPr>
              <a:xfrm>
                <a:off x="5699180" y="2256606"/>
                <a:ext cx="578674" cy="179114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dist="25400" dir="16200000" rotWithShape="0">
                  <a:prstClr val="black">
                    <a:alpha val="1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2659" rIns="0" bIns="3265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29544">
                  <a:defRPr/>
                </a:pPr>
                <a:r>
                  <a:rPr kumimoji="1" lang="en-US" altLang="ko-KR" sz="771" b="1" kern="0" spc="-37" err="1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Redhat</a:t>
                </a:r>
                <a:r>
                  <a:rPr kumimoji="1" lang="en-US" altLang="ko-KR" sz="771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 6.5</a:t>
                </a:r>
              </a:p>
            </p:txBody>
          </p:sp>
        </p:grpSp>
        <p:grpSp>
          <p:nvGrpSpPr>
            <p:cNvPr id="272" name="그룹 271">
              <a:extLst>
                <a:ext uri="{FF2B5EF4-FFF2-40B4-BE49-F238E27FC236}">
                  <a16:creationId xmlns:a16="http://schemas.microsoft.com/office/drawing/2014/main" id="{A2BF2B63-63B4-C321-56B2-60F9CDC4CF59}"/>
                </a:ext>
              </a:extLst>
            </p:cNvPr>
            <p:cNvGrpSpPr/>
            <p:nvPr/>
          </p:nvGrpSpPr>
          <p:grpSpPr>
            <a:xfrm>
              <a:off x="8893756" y="5388838"/>
              <a:ext cx="584134" cy="936512"/>
              <a:chOff x="5697191" y="1348615"/>
              <a:chExt cx="580663" cy="1087105"/>
            </a:xfrm>
          </p:grpSpPr>
          <p:sp>
            <p:nvSpPr>
              <p:cNvPr id="315" name="모서리가 둥근 직사각형 511">
                <a:extLst>
                  <a:ext uri="{FF2B5EF4-FFF2-40B4-BE49-F238E27FC236}">
                    <a16:creationId xmlns:a16="http://schemas.microsoft.com/office/drawing/2014/main" id="{FB75685F-1DD8-EA62-5A05-39AAF98D5115}"/>
                  </a:ext>
                </a:extLst>
              </p:cNvPr>
              <p:cNvSpPr/>
              <p:nvPr/>
            </p:nvSpPr>
            <p:spPr>
              <a:xfrm>
                <a:off x="5697191" y="1348615"/>
                <a:ext cx="579600" cy="1080000"/>
              </a:xfrm>
              <a:prstGeom prst="roundRect">
                <a:avLst>
                  <a:gd name="adj" fmla="val 11000"/>
                </a:avLst>
              </a:prstGeom>
              <a:solidFill>
                <a:srgbClr val="E7E6E6"/>
              </a:solidFill>
              <a:ln w="952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32659" rIns="0" bIns="3265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1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  <a:p>
                <a:pPr marL="0" marR="0" lvl="1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633" kern="0">
                  <a:solidFill>
                    <a:prstClr val="white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  <a:p>
                <a:pPr marL="0" lvl="1" algn="ctr" defTabSz="829544">
                  <a:defRPr/>
                </a:pPr>
                <a:r>
                  <a:rPr kumimoji="1" lang="en-US" altLang="ko-KR" sz="770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8C/16GB</a:t>
                </a:r>
                <a:endParaRPr kumimoji="1" lang="ko-KR" altLang="en-US" sz="770" b="1" kern="0" spc="-37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</p:txBody>
          </p:sp>
          <p:pic>
            <p:nvPicPr>
              <p:cNvPr id="316" name="그림 315">
                <a:extLst>
                  <a:ext uri="{FF2B5EF4-FFF2-40B4-BE49-F238E27FC236}">
                    <a16:creationId xmlns:a16="http://schemas.microsoft.com/office/drawing/2014/main" id="{E2AE17A0-FEA8-38B6-F070-39FFCD4959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grayscl/>
              </a:blip>
              <a:stretch>
                <a:fillRect/>
              </a:stretch>
            </p:blipFill>
            <p:spPr>
              <a:xfrm>
                <a:off x="5843351" y="1467075"/>
                <a:ext cx="294249" cy="438012"/>
              </a:xfrm>
              <a:prstGeom prst="rect">
                <a:avLst/>
              </a:prstGeom>
            </p:spPr>
          </p:pic>
          <p:sp>
            <p:nvSpPr>
              <p:cNvPr id="317" name="모서리가 둥근 직사각형 295">
                <a:extLst>
                  <a:ext uri="{FF2B5EF4-FFF2-40B4-BE49-F238E27FC236}">
                    <a16:creationId xmlns:a16="http://schemas.microsoft.com/office/drawing/2014/main" id="{E8A0D656-37EC-15FE-E873-3B2BF6163CB6}"/>
                  </a:ext>
                </a:extLst>
              </p:cNvPr>
              <p:cNvSpPr/>
              <p:nvPr/>
            </p:nvSpPr>
            <p:spPr>
              <a:xfrm>
                <a:off x="5732290" y="1829646"/>
                <a:ext cx="512698" cy="247450"/>
              </a:xfrm>
              <a:prstGeom prst="roundRect">
                <a:avLst>
                  <a:gd name="adj" fmla="val 1333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659" tIns="32659" rIns="32659" bIns="32659" rtlCol="0" anchor="ctr"/>
              <a:lstStyle/>
              <a:p>
                <a:pPr algn="ctr" defTabSz="846301" latinLnBrk="0"/>
                <a:r>
                  <a:rPr lang="ko-KR" altLang="en-US" sz="816" kern="0" spc="-37" err="1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추가식별</a:t>
                </a:r>
                <a:endParaRPr lang="en-US" altLang="ko-KR" sz="816" kern="0" spc="-37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  <a:p>
                <a:pPr algn="ctr" defTabSz="846301" latinLnBrk="0"/>
                <a:r>
                  <a:rPr lang="en-US" altLang="ko-KR" sz="816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DB</a:t>
                </a:r>
                <a:endParaRPr kumimoji="1" lang="en-US" altLang="ko-KR" sz="816" b="1" kern="0" spc="-37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</p:txBody>
          </p:sp>
          <p:sp>
            <p:nvSpPr>
              <p:cNvPr id="318" name="양쪽 모서리가 둥근 사각형 296">
                <a:extLst>
                  <a:ext uri="{FF2B5EF4-FFF2-40B4-BE49-F238E27FC236}">
                    <a16:creationId xmlns:a16="http://schemas.microsoft.com/office/drawing/2014/main" id="{96B6F8E8-924C-CC6C-397D-BC24DBC0E03B}"/>
                  </a:ext>
                </a:extLst>
              </p:cNvPr>
              <p:cNvSpPr/>
              <p:nvPr/>
            </p:nvSpPr>
            <p:spPr>
              <a:xfrm>
                <a:off x="5699180" y="2256606"/>
                <a:ext cx="578674" cy="179114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dist="25400" dir="16200000" rotWithShape="0">
                  <a:prstClr val="black">
                    <a:alpha val="1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2659" rIns="0" bIns="3265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29544">
                  <a:defRPr/>
                </a:pPr>
                <a:r>
                  <a:rPr kumimoji="1" lang="en-US" altLang="ko-KR" sz="771" b="1" kern="0" spc="-37" err="1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Redhat</a:t>
                </a:r>
                <a:r>
                  <a:rPr kumimoji="1" lang="en-US" altLang="ko-KR" sz="771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 6.5</a:t>
                </a:r>
              </a:p>
            </p:txBody>
          </p:sp>
        </p:grp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31027597-A0F2-A984-00EC-6FE8770DF29A}"/>
                </a:ext>
              </a:extLst>
            </p:cNvPr>
            <p:cNvSpPr/>
            <p:nvPr/>
          </p:nvSpPr>
          <p:spPr bwMode="auto">
            <a:xfrm>
              <a:off x="6807734" y="5038705"/>
              <a:ext cx="691200" cy="136833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latinLnBrk="0">
                <a:spcBef>
                  <a:spcPct val="50000"/>
                </a:spcBef>
              </a:pP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SAS(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분석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)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grpSp>
          <p:nvGrpSpPr>
            <p:cNvPr id="274" name="그룹 273">
              <a:extLst>
                <a:ext uri="{FF2B5EF4-FFF2-40B4-BE49-F238E27FC236}">
                  <a16:creationId xmlns:a16="http://schemas.microsoft.com/office/drawing/2014/main" id="{2ABE6347-4FA0-FBE8-45AB-DDB135433E8B}"/>
                </a:ext>
              </a:extLst>
            </p:cNvPr>
            <p:cNvGrpSpPr/>
            <p:nvPr/>
          </p:nvGrpSpPr>
          <p:grpSpPr>
            <a:xfrm>
              <a:off x="6808750" y="5389697"/>
              <a:ext cx="654952" cy="937669"/>
              <a:chOff x="2928399" y="3448195"/>
              <a:chExt cx="734760" cy="1246875"/>
            </a:xfrm>
          </p:grpSpPr>
          <p:sp>
            <p:nvSpPr>
              <p:cNvPr id="309" name="모서리가 둥근 직사각형 511">
                <a:extLst>
                  <a:ext uri="{FF2B5EF4-FFF2-40B4-BE49-F238E27FC236}">
                    <a16:creationId xmlns:a16="http://schemas.microsoft.com/office/drawing/2014/main" id="{62C40271-9420-7F47-9896-BE8AFC22F3FA}"/>
                  </a:ext>
                </a:extLst>
              </p:cNvPr>
              <p:cNvSpPr/>
              <p:nvPr/>
            </p:nvSpPr>
            <p:spPr>
              <a:xfrm>
                <a:off x="2985663" y="3448195"/>
                <a:ext cx="637881" cy="1246874"/>
              </a:xfrm>
              <a:prstGeom prst="roundRect">
                <a:avLst>
                  <a:gd name="adj" fmla="val 11000"/>
                </a:avLst>
              </a:prstGeom>
              <a:solidFill>
                <a:srgbClr val="009A8F">
                  <a:alpha val="18000"/>
                </a:srgbClr>
              </a:solidFill>
              <a:ln w="9525" cap="flat" cmpd="sng" algn="ctr">
                <a:solidFill>
                  <a:srgbClr val="009A8F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32659" rIns="0" bIns="3265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defTabSz="829544" latinLnBrk="0">
                  <a:defRPr/>
                </a:pPr>
                <a:endParaRPr lang="ko-KR" altLang="en-US" sz="1633" kern="0">
                  <a:solidFill>
                    <a:prstClr val="white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</p:txBody>
          </p:sp>
          <p:grpSp>
            <p:nvGrpSpPr>
              <p:cNvPr id="310" name="그룹 309">
                <a:extLst>
                  <a:ext uri="{FF2B5EF4-FFF2-40B4-BE49-F238E27FC236}">
                    <a16:creationId xmlns:a16="http://schemas.microsoft.com/office/drawing/2014/main" id="{8CCED424-B5E7-97F3-B683-B9DE3D645AE0}"/>
                  </a:ext>
                </a:extLst>
              </p:cNvPr>
              <p:cNvGrpSpPr/>
              <p:nvPr/>
            </p:nvGrpSpPr>
            <p:grpSpPr>
              <a:xfrm>
                <a:off x="2928399" y="3646651"/>
                <a:ext cx="734760" cy="1048419"/>
                <a:chOff x="3525131" y="4422247"/>
                <a:chExt cx="734760" cy="1048419"/>
              </a:xfrm>
            </p:grpSpPr>
            <p:pic>
              <p:nvPicPr>
                <p:cNvPr id="311" name="그림 310">
                  <a:extLst>
                    <a:ext uri="{FF2B5EF4-FFF2-40B4-BE49-F238E27FC236}">
                      <a16:creationId xmlns:a16="http://schemas.microsoft.com/office/drawing/2014/main" id="{422F32C3-74C7-8AF7-5078-9482AC8BF2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duotone>
                    <a:prstClr val="black"/>
                    <a:srgbClr val="009A8F">
                      <a:tint val="45000"/>
                      <a:satMod val="400000"/>
                    </a:srgbClr>
                  </a:duotone>
                </a:blip>
                <a:stretch>
                  <a:fillRect/>
                </a:stretch>
              </p:blipFill>
              <p:spPr>
                <a:xfrm>
                  <a:off x="3751816" y="4422247"/>
                  <a:ext cx="304245" cy="505360"/>
                </a:xfrm>
                <a:prstGeom prst="rect">
                  <a:avLst/>
                </a:prstGeom>
              </p:spPr>
            </p:pic>
            <p:sp>
              <p:nvSpPr>
                <p:cNvPr id="312" name="TextBox 240">
                  <a:extLst>
                    <a:ext uri="{FF2B5EF4-FFF2-40B4-BE49-F238E27FC236}">
                      <a16:creationId xmlns:a16="http://schemas.microsoft.com/office/drawing/2014/main" id="{5EA1902E-90F5-7307-C874-C2B29F09C389}"/>
                    </a:ext>
                  </a:extLst>
                </p:cNvPr>
                <p:cNvSpPr txBox="1"/>
                <p:nvPr/>
              </p:nvSpPr>
              <p:spPr>
                <a:xfrm>
                  <a:off x="3525131" y="5051250"/>
                  <a:ext cx="734760" cy="264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829544">
                    <a:defRPr/>
                  </a:pPr>
                  <a:r>
                    <a:rPr kumimoji="1" lang="en-US" altLang="ko-KR" sz="771" b="1" kern="0" spc="-37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solidFill>
                        <a:prstClr val="black"/>
                      </a:solidFill>
                      <a:latin typeface="맑은고딕"/>
                      <a:ea typeface="Malgun Gothic Semilight" panose="020B0502040204020203" pitchFamily="50" charset="-127"/>
                      <a:cs typeface="Malgun Gothic Semilight" panose="020B0502040204020203" pitchFamily="50" charset="-127"/>
                    </a:rPr>
                    <a:t>8C/32GB</a:t>
                  </a:r>
                  <a:endParaRPr kumimoji="1" lang="ko-KR" altLang="en-US" sz="771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313" name="모서리가 둥근 직사각형 295">
                  <a:extLst>
                    <a:ext uri="{FF2B5EF4-FFF2-40B4-BE49-F238E27FC236}">
                      <a16:creationId xmlns:a16="http://schemas.microsoft.com/office/drawing/2014/main" id="{EB7AF02E-F3A5-F4DB-7BC6-7A10E67C346E}"/>
                    </a:ext>
                  </a:extLst>
                </p:cNvPr>
                <p:cNvSpPr/>
                <p:nvPr/>
              </p:nvSpPr>
              <p:spPr>
                <a:xfrm>
                  <a:off x="3640247" y="4790606"/>
                  <a:ext cx="530776" cy="285497"/>
                </a:xfrm>
                <a:prstGeom prst="roundRect">
                  <a:avLst>
                    <a:gd name="adj" fmla="val 13336"/>
                  </a:avLst>
                </a:prstGeom>
                <a:solidFill>
                  <a:srgbClr val="009A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659" tIns="32659" rIns="32659" bIns="32659" rtlCol="0" anchor="ctr"/>
                <a:lstStyle/>
                <a:p>
                  <a:pPr algn="ctr" defTabSz="846301" latinLnBrk="0"/>
                  <a:r>
                    <a:rPr lang="en-US" altLang="ko-KR" sz="816" kern="0" spc="-37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latin typeface="맑은고딕"/>
                      <a:ea typeface="Malgun Gothic Semilight" panose="020B0502040204020203" pitchFamily="50" charset="-127"/>
                      <a:cs typeface="Malgun Gothic Semilight" panose="020B0502040204020203" pitchFamily="50" charset="-127"/>
                    </a:rPr>
                    <a:t>SAS</a:t>
                  </a:r>
                  <a:endParaRPr kumimoji="1" lang="en-US" altLang="ko-KR" sz="816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endParaRPr>
                </a:p>
                <a:p>
                  <a:pPr algn="ctr" defTabSz="846301" latinLnBrk="0"/>
                  <a:r>
                    <a:rPr kumimoji="1" lang="en-US" altLang="ko-KR" sz="816" b="1" kern="0" spc="-37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latin typeface="맑은고딕"/>
                      <a:ea typeface="Malgun Gothic Semilight" panose="020B0502040204020203" pitchFamily="50" charset="-127"/>
                      <a:cs typeface="Malgun Gothic Semilight" panose="020B0502040204020203" pitchFamily="50" charset="-127"/>
                    </a:rPr>
                    <a:t>Mining</a:t>
                  </a:r>
                </a:p>
              </p:txBody>
            </p:sp>
            <p:sp>
              <p:nvSpPr>
                <p:cNvPr id="314" name="양쪽 모서리가 둥근 사각형 296">
                  <a:extLst>
                    <a:ext uri="{FF2B5EF4-FFF2-40B4-BE49-F238E27FC236}">
                      <a16:creationId xmlns:a16="http://schemas.microsoft.com/office/drawing/2014/main" id="{317D8BC7-0D8F-1E35-16D8-FE6A610A572C}"/>
                    </a:ext>
                  </a:extLst>
                </p:cNvPr>
                <p:cNvSpPr/>
                <p:nvPr/>
              </p:nvSpPr>
              <p:spPr>
                <a:xfrm>
                  <a:off x="3582396" y="5273226"/>
                  <a:ext cx="637881" cy="197440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9525">
                  <a:solidFill>
                    <a:srgbClr val="009A8F"/>
                  </a:solidFill>
                </a:ln>
                <a:effectLst>
                  <a:outerShdw dist="25400" dir="16200000" rotWithShape="0">
                    <a:prstClr val="black">
                      <a:alpha val="1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32659" rIns="0" bIns="3265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29544">
                    <a:defRPr/>
                  </a:pPr>
                  <a:r>
                    <a:rPr lang="en-US" altLang="ko-KR" sz="750" b="1" kern="0" spc="-37" err="1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solidFill>
                        <a:schemeClr val="tx1"/>
                      </a:solidFill>
                      <a:latin typeface="맑은고딕"/>
                      <a:ea typeface="Malgun Gothic Semilight" panose="020B0502040204020203" pitchFamily="50" charset="-127"/>
                      <a:cs typeface="Malgun Gothic Semilight" panose="020B0502040204020203" pitchFamily="50" charset="-127"/>
                    </a:rPr>
                    <a:t>Redhat</a:t>
                  </a:r>
                  <a:r>
                    <a:rPr lang="en-US" altLang="ko-KR" sz="750" b="1" kern="0" spc="-37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solidFill>
                        <a:schemeClr val="tx1"/>
                      </a:solidFill>
                      <a:latin typeface="맑은고딕"/>
                      <a:ea typeface="Malgun Gothic Semilight" panose="020B0502040204020203" pitchFamily="50" charset="-127"/>
                      <a:cs typeface="Malgun Gothic Semilight" panose="020B0502040204020203" pitchFamily="50" charset="-127"/>
                    </a:rPr>
                    <a:t> 6.7</a:t>
                  </a:r>
                </a:p>
              </p:txBody>
            </p:sp>
          </p:grpSp>
        </p:grp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DF119968-0AB4-81FE-6D39-255A60A374EE}"/>
                </a:ext>
              </a:extLst>
            </p:cNvPr>
            <p:cNvSpPr/>
            <p:nvPr/>
          </p:nvSpPr>
          <p:spPr bwMode="auto">
            <a:xfrm>
              <a:off x="1374976" y="4157695"/>
              <a:ext cx="1474513" cy="125922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latinLnBrk="0">
                <a:spcBef>
                  <a:spcPct val="50000"/>
                </a:spcBef>
              </a:pPr>
              <a:r>
                <a:rPr lang="ko-KR" altLang="en-US" sz="1000"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수퍼 </a:t>
              </a:r>
              <a:r>
                <a:rPr lang="ko-KR" altLang="en-US" sz="1000" err="1"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타겟마케팅</a:t>
              </a:r>
              <a:endParaRPr lang="ko-KR" altLang="en-US" sz="1000">
                <a:latin typeface="맑은고딕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grpSp>
          <p:nvGrpSpPr>
            <p:cNvPr id="276" name="그룹 275">
              <a:extLst>
                <a:ext uri="{FF2B5EF4-FFF2-40B4-BE49-F238E27FC236}">
                  <a16:creationId xmlns:a16="http://schemas.microsoft.com/office/drawing/2014/main" id="{5FE85849-8F6D-0AA8-AA9A-C6B7D64A1897}"/>
                </a:ext>
              </a:extLst>
            </p:cNvPr>
            <p:cNvGrpSpPr/>
            <p:nvPr/>
          </p:nvGrpSpPr>
          <p:grpSpPr>
            <a:xfrm>
              <a:off x="1496523" y="4430428"/>
              <a:ext cx="567160" cy="936512"/>
              <a:chOff x="5697191" y="1348615"/>
              <a:chExt cx="580663" cy="1087105"/>
            </a:xfrm>
          </p:grpSpPr>
          <p:sp>
            <p:nvSpPr>
              <p:cNvPr id="305" name="모서리가 둥근 직사각형 511">
                <a:extLst>
                  <a:ext uri="{FF2B5EF4-FFF2-40B4-BE49-F238E27FC236}">
                    <a16:creationId xmlns:a16="http://schemas.microsoft.com/office/drawing/2014/main" id="{E369D792-3CFB-A226-39E3-058666880C39}"/>
                  </a:ext>
                </a:extLst>
              </p:cNvPr>
              <p:cNvSpPr/>
              <p:nvPr/>
            </p:nvSpPr>
            <p:spPr>
              <a:xfrm>
                <a:off x="5697191" y="1348615"/>
                <a:ext cx="579600" cy="1080000"/>
              </a:xfrm>
              <a:prstGeom prst="roundRect">
                <a:avLst>
                  <a:gd name="adj" fmla="val 11000"/>
                </a:avLst>
              </a:prstGeom>
              <a:solidFill>
                <a:srgbClr val="E7E6E6"/>
              </a:solidFill>
              <a:ln w="952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32659" rIns="0" bIns="3265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1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  <a:p>
                <a:pPr marL="0" marR="0" lvl="1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633" kern="0">
                  <a:solidFill>
                    <a:prstClr val="white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  <a:p>
                <a:pPr marL="0" lvl="1" algn="ctr" defTabSz="829544">
                  <a:defRPr/>
                </a:pPr>
                <a:r>
                  <a:rPr kumimoji="1" lang="en-US" altLang="ko-KR" sz="770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6C/36GB</a:t>
                </a:r>
                <a:endParaRPr kumimoji="1" lang="ko-KR" altLang="en-US" sz="770" b="1" kern="0" spc="-37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</p:txBody>
          </p:sp>
          <p:pic>
            <p:nvPicPr>
              <p:cNvPr id="306" name="그림 305">
                <a:extLst>
                  <a:ext uri="{FF2B5EF4-FFF2-40B4-BE49-F238E27FC236}">
                    <a16:creationId xmlns:a16="http://schemas.microsoft.com/office/drawing/2014/main" id="{533C5C6E-182A-61C4-C4C1-09A7E30458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grayscl/>
              </a:blip>
              <a:stretch>
                <a:fillRect/>
              </a:stretch>
            </p:blipFill>
            <p:spPr>
              <a:xfrm>
                <a:off x="5843351" y="1467075"/>
                <a:ext cx="294249" cy="438012"/>
              </a:xfrm>
              <a:prstGeom prst="rect">
                <a:avLst/>
              </a:prstGeom>
            </p:spPr>
          </p:pic>
          <p:sp>
            <p:nvSpPr>
              <p:cNvPr id="307" name="모서리가 둥근 직사각형 295">
                <a:extLst>
                  <a:ext uri="{FF2B5EF4-FFF2-40B4-BE49-F238E27FC236}">
                    <a16:creationId xmlns:a16="http://schemas.microsoft.com/office/drawing/2014/main" id="{8CC78483-8B96-6A31-90CF-32D4DA9D7A7D}"/>
                  </a:ext>
                </a:extLst>
              </p:cNvPr>
              <p:cNvSpPr/>
              <p:nvPr/>
            </p:nvSpPr>
            <p:spPr>
              <a:xfrm>
                <a:off x="5732290" y="1829646"/>
                <a:ext cx="512698" cy="247450"/>
              </a:xfrm>
              <a:prstGeom prst="roundRect">
                <a:avLst>
                  <a:gd name="adj" fmla="val 1333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659" tIns="32659" rIns="32659" bIns="32659" rtlCol="0" anchor="ctr"/>
              <a:lstStyle/>
              <a:p>
                <a:pPr algn="ctr" defTabSz="846301" latinLnBrk="0"/>
                <a:r>
                  <a:rPr lang="en-US" altLang="ko-KR" sz="816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CMS</a:t>
                </a:r>
              </a:p>
              <a:p>
                <a:pPr algn="ctr" defTabSz="846301" latinLnBrk="0"/>
                <a:r>
                  <a:rPr lang="en-US" altLang="ko-KR" sz="816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Engine</a:t>
                </a:r>
                <a:endParaRPr kumimoji="1" lang="en-US" altLang="ko-KR" sz="816" b="1" kern="0" spc="-37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</p:txBody>
          </p:sp>
          <p:sp>
            <p:nvSpPr>
              <p:cNvPr id="308" name="양쪽 모서리가 둥근 사각형 296">
                <a:extLst>
                  <a:ext uri="{FF2B5EF4-FFF2-40B4-BE49-F238E27FC236}">
                    <a16:creationId xmlns:a16="http://schemas.microsoft.com/office/drawing/2014/main" id="{6C444292-9366-D5EC-823A-AD04F3A61963}"/>
                  </a:ext>
                </a:extLst>
              </p:cNvPr>
              <p:cNvSpPr/>
              <p:nvPr/>
            </p:nvSpPr>
            <p:spPr>
              <a:xfrm>
                <a:off x="5699180" y="2256606"/>
                <a:ext cx="578674" cy="179114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dist="25400" dir="16200000" rotWithShape="0">
                  <a:prstClr val="black">
                    <a:alpha val="1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2659" rIns="0" bIns="3265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29544">
                  <a:defRPr/>
                </a:pPr>
                <a:r>
                  <a:rPr kumimoji="1" lang="en-US" altLang="ko-KR" sz="771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Aix 6.1</a:t>
                </a:r>
              </a:p>
            </p:txBody>
          </p:sp>
        </p:grp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8A82611B-363B-434E-47F6-C08089C9F760}"/>
                </a:ext>
              </a:extLst>
            </p:cNvPr>
            <p:cNvGrpSpPr/>
            <p:nvPr/>
          </p:nvGrpSpPr>
          <p:grpSpPr>
            <a:xfrm>
              <a:off x="2152415" y="4428599"/>
              <a:ext cx="550185" cy="936512"/>
              <a:chOff x="5697191" y="1348615"/>
              <a:chExt cx="580663" cy="1087105"/>
            </a:xfrm>
          </p:grpSpPr>
          <p:sp>
            <p:nvSpPr>
              <p:cNvPr id="301" name="모서리가 둥근 직사각형 511">
                <a:extLst>
                  <a:ext uri="{FF2B5EF4-FFF2-40B4-BE49-F238E27FC236}">
                    <a16:creationId xmlns:a16="http://schemas.microsoft.com/office/drawing/2014/main" id="{0EFD4D96-1ED4-3C54-A7E0-7751FBB88F5F}"/>
                  </a:ext>
                </a:extLst>
              </p:cNvPr>
              <p:cNvSpPr/>
              <p:nvPr/>
            </p:nvSpPr>
            <p:spPr>
              <a:xfrm>
                <a:off x="5697191" y="1348615"/>
                <a:ext cx="579600" cy="1080000"/>
              </a:xfrm>
              <a:prstGeom prst="roundRect">
                <a:avLst>
                  <a:gd name="adj" fmla="val 11000"/>
                </a:avLst>
              </a:prstGeom>
              <a:solidFill>
                <a:srgbClr val="E7E6E6"/>
              </a:solidFill>
              <a:ln w="952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32659" rIns="0" bIns="3265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1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  <a:p>
                <a:pPr marL="0" marR="0" lvl="1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633" kern="0">
                  <a:solidFill>
                    <a:prstClr val="white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  <a:p>
                <a:pPr marL="0" lvl="1" algn="ctr" defTabSz="829544">
                  <a:defRPr/>
                </a:pPr>
                <a:r>
                  <a:rPr kumimoji="1" lang="en-US" altLang="ko-KR" sz="770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6C/56GB</a:t>
                </a:r>
                <a:endParaRPr kumimoji="1" lang="ko-KR" altLang="en-US" sz="770" b="1" kern="0" spc="-37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</p:txBody>
          </p:sp>
          <p:pic>
            <p:nvPicPr>
              <p:cNvPr id="302" name="그림 301">
                <a:extLst>
                  <a:ext uri="{FF2B5EF4-FFF2-40B4-BE49-F238E27FC236}">
                    <a16:creationId xmlns:a16="http://schemas.microsoft.com/office/drawing/2014/main" id="{982F2C86-5DAA-5AD7-F944-8C85CBB505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grayscl/>
              </a:blip>
              <a:stretch>
                <a:fillRect/>
              </a:stretch>
            </p:blipFill>
            <p:spPr>
              <a:xfrm>
                <a:off x="5843351" y="1467075"/>
                <a:ext cx="294249" cy="438012"/>
              </a:xfrm>
              <a:prstGeom prst="rect">
                <a:avLst/>
              </a:prstGeom>
            </p:spPr>
          </p:pic>
          <p:sp>
            <p:nvSpPr>
              <p:cNvPr id="303" name="모서리가 둥근 직사각형 295">
                <a:extLst>
                  <a:ext uri="{FF2B5EF4-FFF2-40B4-BE49-F238E27FC236}">
                    <a16:creationId xmlns:a16="http://schemas.microsoft.com/office/drawing/2014/main" id="{C77952FF-AEDA-6B32-2965-62851F10A41C}"/>
                  </a:ext>
                </a:extLst>
              </p:cNvPr>
              <p:cNvSpPr/>
              <p:nvPr/>
            </p:nvSpPr>
            <p:spPr>
              <a:xfrm>
                <a:off x="5732290" y="1829646"/>
                <a:ext cx="512698" cy="247450"/>
              </a:xfrm>
              <a:prstGeom prst="roundRect">
                <a:avLst>
                  <a:gd name="adj" fmla="val 1333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659" tIns="32659" rIns="32659" bIns="32659" rtlCol="0" anchor="ctr"/>
              <a:lstStyle/>
              <a:p>
                <a:pPr algn="ctr" defTabSz="846301" latinLnBrk="0"/>
                <a:r>
                  <a:rPr lang="en-US" altLang="ko-KR" sz="816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CMS</a:t>
                </a:r>
              </a:p>
              <a:p>
                <a:pPr algn="ctr" defTabSz="846301" latinLnBrk="0"/>
                <a:r>
                  <a:rPr lang="en-US" altLang="ko-KR" sz="816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DB</a:t>
                </a:r>
              </a:p>
            </p:txBody>
          </p:sp>
          <p:sp>
            <p:nvSpPr>
              <p:cNvPr id="304" name="양쪽 모서리가 둥근 사각형 296">
                <a:extLst>
                  <a:ext uri="{FF2B5EF4-FFF2-40B4-BE49-F238E27FC236}">
                    <a16:creationId xmlns:a16="http://schemas.microsoft.com/office/drawing/2014/main" id="{6DE18312-5933-729D-C493-F351A8731977}"/>
                  </a:ext>
                </a:extLst>
              </p:cNvPr>
              <p:cNvSpPr/>
              <p:nvPr/>
            </p:nvSpPr>
            <p:spPr>
              <a:xfrm>
                <a:off x="5699180" y="2256606"/>
                <a:ext cx="578674" cy="179114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dist="25400" dir="16200000" rotWithShape="0">
                  <a:prstClr val="black">
                    <a:alpha val="1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2659" rIns="0" bIns="3265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29544">
                  <a:defRPr/>
                </a:pPr>
                <a:r>
                  <a:rPr lang="en-US" altLang="ko-KR" sz="750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Aix</a:t>
                </a:r>
                <a:r>
                  <a:rPr kumimoji="1" lang="en-US" altLang="ko-KR" sz="750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 6.1</a:t>
                </a:r>
              </a:p>
            </p:txBody>
          </p:sp>
        </p:grpSp>
        <p:sp>
          <p:nvSpPr>
            <p:cNvPr id="278" name="오른쪽 화살표 377">
              <a:extLst>
                <a:ext uri="{FF2B5EF4-FFF2-40B4-BE49-F238E27FC236}">
                  <a16:creationId xmlns:a16="http://schemas.microsoft.com/office/drawing/2014/main" id="{A77B83FB-CD3C-8E6C-C8F3-A9D66E8D11FF}"/>
                </a:ext>
              </a:extLst>
            </p:cNvPr>
            <p:cNvSpPr/>
            <p:nvPr/>
          </p:nvSpPr>
          <p:spPr>
            <a:xfrm rot="5400000">
              <a:off x="1883639" y="3818179"/>
              <a:ext cx="380281" cy="302699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400" b="0">
                <a:solidFill>
                  <a:srgbClr val="58595B"/>
                </a:solidFill>
                <a:latin typeface="맑은고딕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cxnSp>
          <p:nvCxnSpPr>
            <p:cNvPr id="279" name="꺾인 연결선 191">
              <a:extLst>
                <a:ext uri="{FF2B5EF4-FFF2-40B4-BE49-F238E27FC236}">
                  <a16:creationId xmlns:a16="http://schemas.microsoft.com/office/drawing/2014/main" id="{C9F34CDF-E615-E55D-89CD-7B6580C446D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13817" y="4769533"/>
              <a:ext cx="0" cy="26766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0" name="꺾인 연결선 191">
              <a:extLst>
                <a:ext uri="{FF2B5EF4-FFF2-40B4-BE49-F238E27FC236}">
                  <a16:creationId xmlns:a16="http://schemas.microsoft.com/office/drawing/2014/main" id="{52EC3BDA-651D-01ED-5703-4BA3100E4EC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86320" y="4781540"/>
              <a:ext cx="0" cy="257999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1" name="꺾인 연결선 191">
              <a:extLst>
                <a:ext uri="{FF2B5EF4-FFF2-40B4-BE49-F238E27FC236}">
                  <a16:creationId xmlns:a16="http://schemas.microsoft.com/office/drawing/2014/main" id="{74A6EB37-8A2C-BA10-BEE8-C078D57C7C9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62329" y="4790526"/>
              <a:ext cx="1" cy="246669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7A2403DB-590A-2444-D187-061E357D1725}"/>
                </a:ext>
              </a:extLst>
            </p:cNvPr>
            <p:cNvSpPr/>
            <p:nvPr/>
          </p:nvSpPr>
          <p:spPr bwMode="auto">
            <a:xfrm>
              <a:off x="267326" y="4129376"/>
              <a:ext cx="796766" cy="129562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latinLnBrk="0">
                <a:spcBef>
                  <a:spcPct val="50000"/>
                </a:spcBef>
              </a:pPr>
              <a:r>
                <a:rPr lang="en-US" altLang="ko-KR" sz="1000" dirty="0"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GIS(</a:t>
              </a:r>
              <a:r>
                <a:rPr lang="ko-KR" altLang="en-US" sz="1000" dirty="0"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수퍼</a:t>
              </a:r>
              <a:r>
                <a:rPr lang="en-US" altLang="ko-KR" sz="1000" dirty="0"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)</a:t>
              </a:r>
              <a:endParaRPr lang="ko-KR" altLang="en-US" sz="1000" dirty="0">
                <a:latin typeface="맑은고딕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grpSp>
          <p:nvGrpSpPr>
            <p:cNvPr id="283" name="그룹 282">
              <a:extLst>
                <a:ext uri="{FF2B5EF4-FFF2-40B4-BE49-F238E27FC236}">
                  <a16:creationId xmlns:a16="http://schemas.microsoft.com/office/drawing/2014/main" id="{4FBFF0CE-05C9-2343-F2C9-0C6C1F00C1B4}"/>
                </a:ext>
              </a:extLst>
            </p:cNvPr>
            <p:cNvGrpSpPr/>
            <p:nvPr/>
          </p:nvGrpSpPr>
          <p:grpSpPr>
            <a:xfrm>
              <a:off x="380484" y="4434410"/>
              <a:ext cx="587637" cy="928435"/>
              <a:chOff x="5697191" y="1348615"/>
              <a:chExt cx="579601" cy="1087105"/>
            </a:xfrm>
          </p:grpSpPr>
          <p:sp>
            <p:nvSpPr>
              <p:cNvPr id="297" name="모서리가 둥근 직사각형 511">
                <a:extLst>
                  <a:ext uri="{FF2B5EF4-FFF2-40B4-BE49-F238E27FC236}">
                    <a16:creationId xmlns:a16="http://schemas.microsoft.com/office/drawing/2014/main" id="{A2060C38-A4E6-D329-327B-88AE7213EF4D}"/>
                  </a:ext>
                </a:extLst>
              </p:cNvPr>
              <p:cNvSpPr/>
              <p:nvPr/>
            </p:nvSpPr>
            <p:spPr>
              <a:xfrm>
                <a:off x="5697191" y="1348615"/>
                <a:ext cx="579600" cy="1080000"/>
              </a:xfrm>
              <a:prstGeom prst="roundRect">
                <a:avLst>
                  <a:gd name="adj" fmla="val 11000"/>
                </a:avLst>
              </a:prstGeom>
              <a:solidFill>
                <a:srgbClr val="E7E6E6"/>
              </a:solidFill>
              <a:ln w="952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32659" rIns="0" bIns="3265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1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  <a:p>
                <a:pPr marL="0" marR="0" lvl="1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633" kern="0">
                  <a:solidFill>
                    <a:prstClr val="white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  <a:p>
                <a:pPr marL="0" lvl="1" algn="ctr" defTabSz="829544">
                  <a:defRPr/>
                </a:pPr>
                <a:r>
                  <a:rPr kumimoji="1" lang="en-US" altLang="ko-KR" sz="770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16C/40GB</a:t>
                </a:r>
                <a:endParaRPr kumimoji="1" lang="ko-KR" altLang="en-US" sz="770" b="1" kern="0" spc="-37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</p:txBody>
          </p:sp>
          <p:pic>
            <p:nvPicPr>
              <p:cNvPr id="298" name="그림 297">
                <a:extLst>
                  <a:ext uri="{FF2B5EF4-FFF2-40B4-BE49-F238E27FC236}">
                    <a16:creationId xmlns:a16="http://schemas.microsoft.com/office/drawing/2014/main" id="{95587FD8-FCE4-1199-7F79-11FE29DC14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grayscl/>
              </a:blip>
              <a:stretch>
                <a:fillRect/>
              </a:stretch>
            </p:blipFill>
            <p:spPr>
              <a:xfrm>
                <a:off x="5843351" y="1467075"/>
                <a:ext cx="294249" cy="438012"/>
              </a:xfrm>
              <a:prstGeom prst="rect">
                <a:avLst/>
              </a:prstGeom>
            </p:spPr>
          </p:pic>
          <p:sp>
            <p:nvSpPr>
              <p:cNvPr id="299" name="모서리가 둥근 직사각형 295">
                <a:extLst>
                  <a:ext uri="{FF2B5EF4-FFF2-40B4-BE49-F238E27FC236}">
                    <a16:creationId xmlns:a16="http://schemas.microsoft.com/office/drawing/2014/main" id="{8C2D6991-1BF2-6625-E0FF-402AA934E896}"/>
                  </a:ext>
                </a:extLst>
              </p:cNvPr>
              <p:cNvSpPr/>
              <p:nvPr/>
            </p:nvSpPr>
            <p:spPr>
              <a:xfrm>
                <a:off x="5724339" y="1829646"/>
                <a:ext cx="512698" cy="247450"/>
              </a:xfrm>
              <a:prstGeom prst="roundRect">
                <a:avLst>
                  <a:gd name="adj" fmla="val 1333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659" tIns="32659" rIns="32659" bIns="32659" rtlCol="0" anchor="ctr"/>
              <a:lstStyle/>
              <a:p>
                <a:pPr algn="ctr" defTabSz="846301" latinLnBrk="0"/>
                <a:r>
                  <a:rPr kumimoji="1" lang="en-US" altLang="ko-KR" sz="816" b="1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GIS</a:t>
                </a:r>
              </a:p>
              <a:p>
                <a:pPr algn="ctr" defTabSz="846301" latinLnBrk="0"/>
                <a:r>
                  <a:rPr lang="en-US" altLang="ko-KR" sz="816" kern="0" spc="-37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Was/DB</a:t>
                </a:r>
                <a:endParaRPr kumimoji="1" lang="en-US" altLang="ko-KR" sz="816" b="1" kern="0" spc="-37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</p:txBody>
          </p:sp>
          <p:sp>
            <p:nvSpPr>
              <p:cNvPr id="300" name="양쪽 모서리가 둥근 사각형 296">
                <a:extLst>
                  <a:ext uri="{FF2B5EF4-FFF2-40B4-BE49-F238E27FC236}">
                    <a16:creationId xmlns:a16="http://schemas.microsoft.com/office/drawing/2014/main" id="{C3257221-B555-0FA3-DC11-FAF0B10978EC}"/>
                  </a:ext>
                </a:extLst>
              </p:cNvPr>
              <p:cNvSpPr/>
              <p:nvPr/>
            </p:nvSpPr>
            <p:spPr>
              <a:xfrm>
                <a:off x="5697755" y="2256606"/>
                <a:ext cx="579037" cy="179114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dist="25400" dir="16200000" rotWithShape="0">
                  <a:prstClr val="black">
                    <a:alpha val="1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2659" rIns="0" bIns="3265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29544">
                  <a:defRPr/>
                </a:pPr>
                <a:r>
                  <a:rPr lang="en-US" altLang="ko-KR" sz="771" kern="0" spc="-37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맑은고딕"/>
                    <a:ea typeface="Malgun Gothic Semilight" panose="020B0502040204020203" pitchFamily="50" charset="-127"/>
                    <a:cs typeface="Malgun Gothic Semilight" panose="020B0502040204020203" pitchFamily="50" charset="-127"/>
                  </a:rPr>
                  <a:t>Win 2003</a:t>
                </a:r>
                <a:endParaRPr kumimoji="1" lang="en-US" altLang="ko-KR" sz="771" b="1" kern="0" spc="-37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endParaRPr>
              </a:p>
            </p:txBody>
          </p:sp>
        </p:grpSp>
        <p:sp>
          <p:nvSpPr>
            <p:cNvPr id="284" name="왼쪽/오른쪽 화살표 392">
              <a:extLst>
                <a:ext uri="{FF2B5EF4-FFF2-40B4-BE49-F238E27FC236}">
                  <a16:creationId xmlns:a16="http://schemas.microsoft.com/office/drawing/2014/main" id="{1325D953-5BA4-7721-2091-278D61C3DA1D}"/>
                </a:ext>
              </a:extLst>
            </p:cNvPr>
            <p:cNvSpPr/>
            <p:nvPr/>
          </p:nvSpPr>
          <p:spPr bwMode="auto">
            <a:xfrm>
              <a:off x="1023959" y="4617326"/>
              <a:ext cx="371333" cy="257599"/>
            </a:xfrm>
            <a:prstGeom prst="left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5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맑은고딕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cxnSp>
          <p:nvCxnSpPr>
            <p:cNvPr id="285" name="직선 화살표 연결선 284">
              <a:extLst>
                <a:ext uri="{FF2B5EF4-FFF2-40B4-BE49-F238E27FC236}">
                  <a16:creationId xmlns:a16="http://schemas.microsoft.com/office/drawing/2014/main" id="{0351A0D1-F6BB-773E-E5BB-AC425146A05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559264" y="4773487"/>
              <a:ext cx="0" cy="25934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6" name="TextBox 63">
              <a:extLst>
                <a:ext uri="{FF2B5EF4-FFF2-40B4-BE49-F238E27FC236}">
                  <a16:creationId xmlns:a16="http://schemas.microsoft.com/office/drawing/2014/main" id="{901BB8E0-E9B2-259A-60D5-0F399AE73E40}"/>
                </a:ext>
              </a:extLst>
            </p:cNvPr>
            <p:cNvSpPr txBox="1"/>
            <p:nvPr/>
          </p:nvSpPr>
          <p:spPr>
            <a:xfrm>
              <a:off x="276057" y="4129377"/>
              <a:ext cx="796766" cy="1964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 latinLnBrk="0">
                <a:lnSpc>
                  <a:spcPct val="70000"/>
                </a:lnSpc>
              </a:pPr>
              <a:r>
                <a:rPr lang="en-US" altLang="ko-KR" sz="1000" b="1" spc="-12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GIS(</a:t>
              </a:r>
              <a:r>
                <a:rPr lang="ko-KR" altLang="en-US" sz="1000" b="1" spc="-12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수퍼</a:t>
              </a:r>
              <a:r>
                <a:rPr lang="en-US" altLang="ko-KR" sz="1000" b="1" spc="-12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)</a:t>
              </a:r>
              <a:endParaRPr lang="ko-KR" altLang="en-US" sz="10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고딕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87" name="TextBox 63">
              <a:extLst>
                <a:ext uri="{FF2B5EF4-FFF2-40B4-BE49-F238E27FC236}">
                  <a16:creationId xmlns:a16="http://schemas.microsoft.com/office/drawing/2014/main" id="{24EED543-680E-4700-0CD5-6E29A5206B0C}"/>
                </a:ext>
              </a:extLst>
            </p:cNvPr>
            <p:cNvSpPr txBox="1"/>
            <p:nvPr/>
          </p:nvSpPr>
          <p:spPr>
            <a:xfrm>
              <a:off x="1378763" y="4157695"/>
              <a:ext cx="1470726" cy="189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 latinLnBrk="0">
                <a:lnSpc>
                  <a:spcPct val="70000"/>
                </a:lnSpc>
              </a:pPr>
              <a:r>
                <a:rPr lang="ko-KR" altLang="en-US" sz="1000" b="1" spc="-12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수퍼 </a:t>
              </a:r>
              <a:r>
                <a:rPr lang="ko-KR" altLang="en-US" sz="1000" b="1" spc="-12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타켓</a:t>
              </a:r>
              <a:r>
                <a:rPr lang="ko-KR" altLang="en-US" sz="1000" b="1" spc="-12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고딕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 마케팅</a:t>
              </a:r>
            </a:p>
          </p:txBody>
        </p:sp>
        <p:sp>
          <p:nvSpPr>
            <p:cNvPr id="288" name="원통[C] 8">
              <a:extLst>
                <a:ext uri="{FF2B5EF4-FFF2-40B4-BE49-F238E27FC236}">
                  <a16:creationId xmlns:a16="http://schemas.microsoft.com/office/drawing/2014/main" id="{FB194F5A-C7EE-68C5-AF35-C4280D8AF08B}"/>
                </a:ext>
              </a:extLst>
            </p:cNvPr>
            <p:cNvSpPr/>
            <p:nvPr/>
          </p:nvSpPr>
          <p:spPr>
            <a:xfrm>
              <a:off x="339062" y="1415417"/>
              <a:ext cx="796767" cy="382296"/>
            </a:xfrm>
            <a:prstGeom prst="can">
              <a:avLst/>
            </a:prstGeom>
            <a:solidFill>
              <a:schemeClr val="accent3">
                <a:lumMod val="95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kumimoji="1" lang="ko-KR" altLang="en-US" sz="1000" b="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수퍼통합운영</a:t>
              </a:r>
              <a:endParaRPr lang="ko-Kore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89" name="원통[C] 9">
              <a:extLst>
                <a:ext uri="{FF2B5EF4-FFF2-40B4-BE49-F238E27FC236}">
                  <a16:creationId xmlns:a16="http://schemas.microsoft.com/office/drawing/2014/main" id="{AAFF4730-E793-05AC-5DD4-C2669FF42D73}"/>
                </a:ext>
              </a:extLst>
            </p:cNvPr>
            <p:cNvSpPr/>
            <p:nvPr/>
          </p:nvSpPr>
          <p:spPr>
            <a:xfrm>
              <a:off x="339062" y="1842146"/>
              <a:ext cx="796767" cy="383225"/>
            </a:xfrm>
            <a:prstGeom prst="can">
              <a:avLst/>
            </a:prstGeom>
            <a:solidFill>
              <a:schemeClr val="accent3">
                <a:lumMod val="95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kumimoji="1" lang="ko-KR" alt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편의점 </a:t>
              </a:r>
              <a:endParaRPr kumimoji="1"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  <a:p>
              <a:pPr algn="ctr"/>
              <a:r>
                <a:rPr kumimoji="1" lang="ko-KR" alt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가맹지원</a:t>
              </a:r>
              <a:endParaRPr lang="ko-Kore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90" name="원통[C] 10">
              <a:extLst>
                <a:ext uri="{FF2B5EF4-FFF2-40B4-BE49-F238E27FC236}">
                  <a16:creationId xmlns:a16="http://schemas.microsoft.com/office/drawing/2014/main" id="{A869D72C-9339-8A4A-16C2-1DC390D0599A}"/>
                </a:ext>
              </a:extLst>
            </p:cNvPr>
            <p:cNvSpPr/>
            <p:nvPr/>
          </p:nvSpPr>
          <p:spPr>
            <a:xfrm>
              <a:off x="339062" y="2290452"/>
              <a:ext cx="796767" cy="383225"/>
            </a:xfrm>
            <a:prstGeom prst="can">
              <a:avLst/>
            </a:prstGeom>
            <a:solidFill>
              <a:schemeClr val="accent3">
                <a:lumMod val="95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kumimoji="1"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 </a:t>
              </a:r>
              <a:r>
                <a:rPr kumimoji="1" lang="ko-KR" alt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편의점</a:t>
              </a:r>
              <a:r>
                <a:rPr kumimoji="1"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 </a:t>
              </a:r>
              <a:endParaRPr kumimoji="1"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  <a:p>
              <a:pPr algn="ctr"/>
              <a:r>
                <a:rPr kumimoji="1" lang="ko-KR" alt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점포경영</a:t>
              </a:r>
              <a:endParaRPr lang="ko-Kore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91" name="원통[C] 11">
              <a:extLst>
                <a:ext uri="{FF2B5EF4-FFF2-40B4-BE49-F238E27FC236}">
                  <a16:creationId xmlns:a16="http://schemas.microsoft.com/office/drawing/2014/main" id="{55ED4F72-17EA-99A4-6D6A-AAE8DFE9D512}"/>
                </a:ext>
              </a:extLst>
            </p:cNvPr>
            <p:cNvSpPr/>
            <p:nvPr/>
          </p:nvSpPr>
          <p:spPr>
            <a:xfrm>
              <a:off x="331508" y="2735930"/>
              <a:ext cx="796767" cy="383225"/>
            </a:xfrm>
            <a:prstGeom prst="can">
              <a:avLst/>
            </a:prstGeom>
            <a:solidFill>
              <a:schemeClr val="accent3">
                <a:lumMod val="95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kumimoji="1" 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MD</a:t>
              </a:r>
              <a:r>
                <a:rPr kumimoji="1" lang="ko-KR" alt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운영</a:t>
              </a:r>
              <a:endParaRPr lang="ko-Kore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5DB4AC06-A34F-DC26-B351-4560F3A75FEE}"/>
                </a:ext>
              </a:extLst>
            </p:cNvPr>
            <p:cNvSpPr/>
            <p:nvPr/>
          </p:nvSpPr>
          <p:spPr bwMode="auto">
            <a:xfrm>
              <a:off x="269575" y="1200902"/>
              <a:ext cx="943816" cy="2841216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93" name="원통[C] 11">
              <a:extLst>
                <a:ext uri="{FF2B5EF4-FFF2-40B4-BE49-F238E27FC236}">
                  <a16:creationId xmlns:a16="http://schemas.microsoft.com/office/drawing/2014/main" id="{36E5E70F-6644-CC2F-21F5-9F33723B5542}"/>
                </a:ext>
              </a:extLst>
            </p:cNvPr>
            <p:cNvSpPr/>
            <p:nvPr/>
          </p:nvSpPr>
          <p:spPr>
            <a:xfrm>
              <a:off x="323954" y="3167154"/>
              <a:ext cx="796767" cy="383225"/>
            </a:xfrm>
            <a:prstGeom prst="can">
              <a:avLst/>
            </a:prstGeom>
            <a:solidFill>
              <a:schemeClr val="accent3">
                <a:lumMod val="95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kumimoji="1" lang="ko-KR" altLang="en-US" sz="1000" b="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이커머스</a:t>
              </a:r>
              <a:endParaRPr kumimoji="1"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  <a:p>
              <a:pPr algn="ctr"/>
              <a:r>
                <a:rPr lang="ko-KR" altLang="en-US" sz="1000" b="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나냉</a:t>
              </a:r>
              <a:endParaRPr lang="ko-Kore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94" name="원통[C] 11">
              <a:extLst>
                <a:ext uri="{FF2B5EF4-FFF2-40B4-BE49-F238E27FC236}">
                  <a16:creationId xmlns:a16="http://schemas.microsoft.com/office/drawing/2014/main" id="{30D550E6-60DE-9614-2F2C-E482A5813769}"/>
                </a:ext>
              </a:extLst>
            </p:cNvPr>
            <p:cNvSpPr/>
            <p:nvPr/>
          </p:nvSpPr>
          <p:spPr>
            <a:xfrm>
              <a:off x="331508" y="3584004"/>
              <a:ext cx="796767" cy="383225"/>
            </a:xfrm>
            <a:prstGeom prst="can">
              <a:avLst/>
            </a:prstGeom>
            <a:solidFill>
              <a:schemeClr val="accent3">
                <a:lumMod val="95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WMS</a:t>
              </a:r>
            </a:p>
            <a:p>
              <a:pPr algn="ctr"/>
              <a:r>
                <a:rPr lang="en-US" altLang="en-US" sz="10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TMS</a:t>
              </a:r>
            </a:p>
          </p:txBody>
        </p:sp>
        <p:sp>
          <p:nvSpPr>
            <p:cNvPr id="295" name="TextBox 63">
              <a:extLst>
                <a:ext uri="{FF2B5EF4-FFF2-40B4-BE49-F238E27FC236}">
                  <a16:creationId xmlns:a16="http://schemas.microsoft.com/office/drawing/2014/main" id="{98FEC946-97F2-935E-A193-9BD1DECAA636}"/>
                </a:ext>
              </a:extLst>
            </p:cNvPr>
            <p:cNvSpPr txBox="1"/>
            <p:nvPr/>
          </p:nvSpPr>
          <p:spPr>
            <a:xfrm>
              <a:off x="276705" y="1208948"/>
              <a:ext cx="935819" cy="189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 latinLnBrk="0">
                <a:lnSpc>
                  <a:spcPct val="70000"/>
                </a:lnSpc>
              </a:pPr>
              <a:r>
                <a:rPr lang="ko-KR" altLang="en-US" sz="1000" b="1" spc="-12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기간계</a:t>
              </a:r>
            </a:p>
          </p:txBody>
        </p:sp>
        <p:sp>
          <p:nvSpPr>
            <p:cNvPr id="296" name="오른쪽 화살표 310">
              <a:extLst>
                <a:ext uri="{FF2B5EF4-FFF2-40B4-BE49-F238E27FC236}">
                  <a16:creationId xmlns:a16="http://schemas.microsoft.com/office/drawing/2014/main" id="{EE8D4AD5-EEE6-939F-A2B3-81D8C9B55F4D}"/>
                </a:ext>
              </a:extLst>
            </p:cNvPr>
            <p:cNvSpPr/>
            <p:nvPr/>
          </p:nvSpPr>
          <p:spPr>
            <a:xfrm>
              <a:off x="1212525" y="1869573"/>
              <a:ext cx="237384" cy="287652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400" b="0">
                <a:solidFill>
                  <a:srgbClr val="58595B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4" name="제목 2">
            <a:extLst>
              <a:ext uri="{FF2B5EF4-FFF2-40B4-BE49-F238E27FC236}">
                <a16:creationId xmlns:a16="http://schemas.microsoft.com/office/drawing/2014/main" id="{C051FDA0-E3B7-909F-C0AD-8A316455C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26" y="189680"/>
            <a:ext cx="5358839" cy="249299"/>
          </a:xfrm>
        </p:spPr>
        <p:txBody>
          <a:bodyPr/>
          <a:lstStyle/>
          <a:p>
            <a:r>
              <a:rPr lang="en-US" altLang="ko-KR" dirty="0">
                <a:latin typeface="Malgun Gothic"/>
              </a:rPr>
              <a:t>1. </a:t>
            </a:r>
            <a:r>
              <a:rPr lang="ko-KR" altLang="en-US" sz="1800" b="1" dirty="0">
                <a:latin typeface="맑은 고딕"/>
                <a:ea typeface="맑은 고딕"/>
              </a:rPr>
              <a:t>현 정보계 구성 현황 </a:t>
            </a:r>
            <a:r>
              <a:rPr lang="en-US" altLang="ko-KR" sz="1400" dirty="0">
                <a:latin typeface="맑은 고딕"/>
                <a:ea typeface="맑은 고딕"/>
              </a:rPr>
              <a:t>– PBU </a:t>
            </a:r>
            <a:r>
              <a:rPr lang="ko-KR" altLang="en-US" sz="1400" dirty="0">
                <a:latin typeface="맑은 고딕"/>
                <a:ea typeface="맑은 고딕"/>
              </a:rPr>
              <a:t>정보계 시스템 구성도 </a:t>
            </a:r>
            <a:r>
              <a:rPr lang="en-US" altLang="ko-KR" dirty="0">
                <a:latin typeface="맑은 고딕"/>
                <a:ea typeface="맑은 고딕"/>
              </a:rPr>
              <a:t>(1/5)</a:t>
            </a: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3C92E7-0682-F531-47A6-99F40DA4A569}"/>
              </a:ext>
            </a:extLst>
          </p:cNvPr>
          <p:cNvSpPr txBox="1"/>
          <p:nvPr/>
        </p:nvSpPr>
        <p:spPr>
          <a:xfrm>
            <a:off x="384848" y="596482"/>
            <a:ext cx="9117832" cy="5616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PBU 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정보계 시스템은 장비 노후화와 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On-premise 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리소스 제약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,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 솔루션 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EOS, 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방대한 데이터의 비효율적인 구성으로 인하여</a:t>
            </a:r>
            <a:endParaRPr lang="en-US" altLang="ko-KR" sz="14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/>
              <a:ea typeface="맑은 고딕"/>
              <a:sym typeface="Wingdings" panose="05000000000000000000" pitchFamily="2" charset="2"/>
            </a:endParaRPr>
          </a:p>
          <a:p>
            <a:pPr>
              <a:spcAft>
                <a:spcPts val="300"/>
              </a:spcAft>
            </a:pP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환경 개선이 시급한 상황임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.</a:t>
            </a:r>
            <a:endParaRPr lang="ko-KR" altLang="en-US" sz="1400" spc="-120" dirty="0">
              <a:ln>
                <a:solidFill>
                  <a:srgbClr val="FFFFFF">
                    <a:lumMod val="75000"/>
                    <a:alpha val="0"/>
                  </a:srgbClr>
                </a:solidFill>
              </a:ln>
              <a:latin typeface="맑은 고딕"/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8676F9-C902-5081-FD3A-FAC0226FE414}"/>
              </a:ext>
            </a:extLst>
          </p:cNvPr>
          <p:cNvSpPr txBox="1"/>
          <p:nvPr/>
        </p:nvSpPr>
        <p:spPr>
          <a:xfrm>
            <a:off x="3300218" y="6057407"/>
            <a:ext cx="3624211" cy="40011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고딕"/>
                <a:ea typeface="맑은 고딕" panose="020B0503020000020004" pitchFamily="50" charset="-127"/>
                <a:sym typeface="Wingdings" panose="05000000000000000000" pitchFamily="2" charset="2"/>
              </a:rPr>
              <a:t>기존 정보분석 사용 환경의 노후화로 활용성이 저하되고 있음</a:t>
            </a:r>
            <a:br>
              <a:rPr lang="en-US" altLang="ko-KR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고딕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고딕"/>
                <a:ea typeface="맑은 고딕" panose="020B0503020000020004" pitchFamily="50" charset="-127"/>
                <a:sym typeface="Wingdings" panose="05000000000000000000" pitchFamily="2" charset="2"/>
              </a:rPr>
              <a:t>※ SAS ETL</a:t>
            </a:r>
            <a:r>
              <a:rPr lang="ko-KR" altLang="en-US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고딕"/>
                <a:ea typeface="맑은 고딕" panose="020B0503020000020004" pitchFamily="50" charset="-127"/>
                <a:sym typeface="Wingdings" panose="05000000000000000000" pitchFamily="2" charset="2"/>
              </a:rPr>
              <a:t>의 경우 </a:t>
            </a:r>
            <a:r>
              <a:rPr lang="en-US" altLang="ko-KR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고딕"/>
                <a:ea typeface="맑은 고딕" panose="020B0503020000020004" pitchFamily="50" charset="-127"/>
                <a:sym typeface="Wingdings" panose="05000000000000000000" pitchFamily="2" charset="2"/>
              </a:rPr>
              <a:t>EOS</a:t>
            </a:r>
            <a:r>
              <a:rPr lang="ko-KR" altLang="en-US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고딕"/>
                <a:ea typeface="맑은 고딕" panose="020B0503020000020004" pitchFamily="50" charset="-127"/>
                <a:sym typeface="Wingdings" panose="05000000000000000000" pitchFamily="2" charset="2"/>
              </a:rPr>
              <a:t>는 아니나</a:t>
            </a:r>
            <a:r>
              <a:rPr lang="en-US" altLang="ko-KR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고딕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고딕"/>
                <a:ea typeface="맑은 고딕" panose="020B0503020000020004" pitchFamily="50" charset="-127"/>
                <a:sym typeface="Wingdings" panose="05000000000000000000" pitchFamily="2" charset="2"/>
              </a:rPr>
              <a:t>유지보수 계약은 체결되지 않음 </a:t>
            </a:r>
            <a:endParaRPr lang="en-US" altLang="ko-KR" sz="10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고딕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8498F7-9E71-3D2F-4692-A244CF123463}"/>
              </a:ext>
            </a:extLst>
          </p:cNvPr>
          <p:cNvSpPr txBox="1"/>
          <p:nvPr/>
        </p:nvSpPr>
        <p:spPr>
          <a:xfrm>
            <a:off x="6570592" y="1642562"/>
            <a:ext cx="4413380" cy="59247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고딕"/>
                <a:ea typeface="맑은 고딕" panose="020B0503020000020004" pitchFamily="50" charset="-127"/>
                <a:sym typeface="Wingdings" panose="05000000000000000000" pitchFamily="2" charset="2"/>
              </a:rPr>
              <a:t>[DB2]</a:t>
            </a:r>
          </a:p>
          <a:p>
            <a:pPr>
              <a:spcAft>
                <a:spcPts val="300"/>
              </a:spcAft>
            </a:pPr>
            <a:r>
              <a:rPr lang="ko-KR" altLang="en-US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고딕"/>
                <a:ea typeface="맑은 고딕"/>
                <a:sym typeface="Wingdings" panose="05000000000000000000" pitchFamily="2" charset="2"/>
              </a:rPr>
              <a:t>데이터 </a:t>
            </a:r>
            <a:r>
              <a:rPr lang="ko-KR" altLang="en-US" sz="1000" spc="-12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고딕"/>
                <a:ea typeface="맑은 고딕"/>
                <a:sym typeface="Wingdings" panose="05000000000000000000" pitchFamily="2" charset="2"/>
              </a:rPr>
              <a:t>증가량</a:t>
            </a:r>
            <a:r>
              <a:rPr lang="ko-KR" altLang="en-US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고딕"/>
                <a:ea typeface="맑은 고딕"/>
                <a:sym typeface="Wingdings" panose="05000000000000000000" pitchFamily="2" charset="2"/>
              </a:rPr>
              <a:t> 대비 스토리지 부족으로 일부 데이터는 </a:t>
            </a:r>
            <a:r>
              <a:rPr lang="ko-KR" altLang="en-US" sz="1000" spc="-12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고딕"/>
                <a:ea typeface="맑은 고딕"/>
                <a:sym typeface="Wingdings" panose="05000000000000000000" pitchFamily="2" charset="2"/>
              </a:rPr>
              <a:t>데이터레이크</a:t>
            </a:r>
            <a:r>
              <a:rPr lang="ko-KR" altLang="en-US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고딕"/>
                <a:ea typeface="맑은 고딕"/>
                <a:sym typeface="Wingdings" panose="05000000000000000000" pitchFamily="2" charset="2"/>
              </a:rPr>
              <a:t> 이전 작업을 수행하였고</a:t>
            </a:r>
            <a:r>
              <a:rPr lang="en-US" altLang="ko-KR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고딕"/>
                <a:ea typeface="맑은 고딕"/>
                <a:sym typeface="Wingdings" panose="05000000000000000000" pitchFamily="2" charset="2"/>
              </a:rPr>
              <a:t>,</a:t>
            </a:r>
            <a:r>
              <a:rPr lang="ko-KR" altLang="en-US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고딕"/>
                <a:ea typeface="맑은 고딕"/>
                <a:sym typeface="Wingdings" panose="05000000000000000000" pitchFamily="2" charset="2"/>
              </a:rPr>
              <a:t> 상반기 스토리지 증설 작업이 예정되어 있음</a:t>
            </a:r>
            <a:endParaRPr lang="en-US" altLang="ko-KR" sz="1000" spc="-120" dirty="0">
              <a:ln>
                <a:solidFill>
                  <a:srgbClr val="FFFFFF">
                    <a:lumMod val="75000"/>
                    <a:alpha val="0"/>
                  </a:srgbClr>
                </a:solidFill>
              </a:ln>
              <a:latin typeface="맑은고딕"/>
              <a:ea typeface="맑은 고딕"/>
            </a:endParaRP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F2A0F767-CDCB-C64F-6CD6-D7CC406F89BE}"/>
              </a:ext>
            </a:extLst>
          </p:cNvPr>
          <p:cNvSpPr/>
          <p:nvPr/>
        </p:nvSpPr>
        <p:spPr bwMode="auto">
          <a:xfrm>
            <a:off x="248060" y="5552679"/>
            <a:ext cx="2935117" cy="908772"/>
          </a:xfrm>
          <a:prstGeom prst="rect">
            <a:avLst/>
          </a:prstGeom>
          <a:noFill/>
          <a:ln w="190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42950" fontAlgn="base">
              <a:spcBef>
                <a:spcPct val="0"/>
              </a:spcBef>
              <a:spcAft>
                <a:spcPct val="0"/>
              </a:spcAft>
            </a:pPr>
            <a:endParaRPr lang="ko-KR" altLang="en-US" sz="950" b="1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D9F87441-2DAF-49DE-3288-C6B6A16D52AE}"/>
              </a:ext>
            </a:extLst>
          </p:cNvPr>
          <p:cNvSpPr/>
          <p:nvPr/>
        </p:nvSpPr>
        <p:spPr>
          <a:xfrm>
            <a:off x="302942" y="5624084"/>
            <a:ext cx="2169671" cy="18480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MSTR(BI) : v10.4</a:t>
            </a:r>
            <a:endParaRPr lang="ko-KR" altLang="en-US" sz="9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11" name="직사각형 410">
            <a:extLst>
              <a:ext uri="{FF2B5EF4-FFF2-40B4-BE49-F238E27FC236}">
                <a16:creationId xmlns:a16="http://schemas.microsoft.com/office/drawing/2014/main" id="{0ACD0C74-A37D-8B82-979E-82AF649032C7}"/>
              </a:ext>
            </a:extLst>
          </p:cNvPr>
          <p:cNvSpPr/>
          <p:nvPr/>
        </p:nvSpPr>
        <p:spPr>
          <a:xfrm>
            <a:off x="302942" y="5828556"/>
            <a:ext cx="2169671" cy="18480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2075" indent="-92075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IBM </a:t>
            </a:r>
            <a:r>
              <a:rPr lang="en-US" altLang="ko-KR" sz="1100" spc="-12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Datastag</a:t>
            </a: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(ETL) : </a:t>
            </a:r>
            <a:r>
              <a:rPr lang="en-US" altLang="ko-KR" sz="1100" dirty="0">
                <a:latin typeface="맑은고딕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v11.5</a:t>
            </a:r>
            <a:endParaRPr lang="ko-KR" altLang="en-US" sz="11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12" name="직사각형 411">
            <a:extLst>
              <a:ext uri="{FF2B5EF4-FFF2-40B4-BE49-F238E27FC236}">
                <a16:creationId xmlns:a16="http://schemas.microsoft.com/office/drawing/2014/main" id="{A6F30007-23C2-FCEB-A10E-8E43D252EC3A}"/>
              </a:ext>
            </a:extLst>
          </p:cNvPr>
          <p:cNvSpPr/>
          <p:nvPr/>
        </p:nvSpPr>
        <p:spPr>
          <a:xfrm>
            <a:off x="302942" y="6040744"/>
            <a:ext cx="2169671" cy="18480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100" spc="-12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잘렌시아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100" spc="-12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Arcplan</a:t>
            </a: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(BI) : </a:t>
            </a:r>
            <a:r>
              <a:rPr lang="en-US" altLang="ko-KR" sz="1100" dirty="0">
                <a:latin typeface="맑은고딕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v8.7</a:t>
            </a:r>
            <a:endParaRPr lang="en-US" altLang="ko-KR" sz="11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13" name="직사각형 412">
            <a:extLst>
              <a:ext uri="{FF2B5EF4-FFF2-40B4-BE49-F238E27FC236}">
                <a16:creationId xmlns:a16="http://schemas.microsoft.com/office/drawing/2014/main" id="{C3E2D4D5-D3DF-2EB7-B310-27C89C7A213E}"/>
              </a:ext>
            </a:extLst>
          </p:cNvPr>
          <p:cNvSpPr/>
          <p:nvPr/>
        </p:nvSpPr>
        <p:spPr>
          <a:xfrm>
            <a:off x="2568109" y="6041887"/>
            <a:ext cx="532879" cy="183664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n-US" altLang="ko-KR" sz="900" b="1" spc="-120" dirty="0">
                <a:ln>
                  <a:solidFill>
                    <a:srgbClr val="FFFFFF">
                      <a:lumMod val="7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EOS</a:t>
            </a:r>
            <a:endParaRPr lang="ko-KR" altLang="en-US" sz="900" b="1" spc="-120" dirty="0">
              <a:ln>
                <a:solidFill>
                  <a:srgbClr val="FFFFFF">
                    <a:lumMod val="75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14" name="직사각형 413">
            <a:extLst>
              <a:ext uri="{FF2B5EF4-FFF2-40B4-BE49-F238E27FC236}">
                <a16:creationId xmlns:a16="http://schemas.microsoft.com/office/drawing/2014/main" id="{EAF0C7AA-3CE9-3D20-8180-17835C6460B6}"/>
              </a:ext>
            </a:extLst>
          </p:cNvPr>
          <p:cNvSpPr/>
          <p:nvPr/>
        </p:nvSpPr>
        <p:spPr>
          <a:xfrm>
            <a:off x="2568109" y="5830653"/>
            <a:ext cx="532879" cy="183664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n-US" altLang="ko-KR" sz="900" b="1" spc="-120" dirty="0">
                <a:ln>
                  <a:solidFill>
                    <a:srgbClr val="FFFFFF">
                      <a:lumMod val="7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EOS</a:t>
            </a:r>
            <a:endParaRPr lang="ko-KR" altLang="en-US" sz="900" b="1" spc="-120" dirty="0">
              <a:ln>
                <a:solidFill>
                  <a:srgbClr val="FFFFFF">
                    <a:lumMod val="75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16" name="직사각형 415">
            <a:extLst>
              <a:ext uri="{FF2B5EF4-FFF2-40B4-BE49-F238E27FC236}">
                <a16:creationId xmlns:a16="http://schemas.microsoft.com/office/drawing/2014/main" id="{E757F0EF-8213-47C1-78E1-488FD7D2E942}"/>
              </a:ext>
            </a:extLst>
          </p:cNvPr>
          <p:cNvSpPr/>
          <p:nvPr/>
        </p:nvSpPr>
        <p:spPr>
          <a:xfrm>
            <a:off x="309292" y="6250294"/>
            <a:ext cx="2169671" cy="18480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IBM DB2(DW) : </a:t>
            </a:r>
            <a:r>
              <a:rPr lang="en-US" altLang="ko-KR" sz="1100" dirty="0">
                <a:latin typeface="맑은고딕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v11.1.2.2</a:t>
            </a:r>
            <a:endParaRPr lang="en-US" altLang="ko-KR" sz="11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17" name="직사각형 416">
            <a:extLst>
              <a:ext uri="{FF2B5EF4-FFF2-40B4-BE49-F238E27FC236}">
                <a16:creationId xmlns:a16="http://schemas.microsoft.com/office/drawing/2014/main" id="{375AC9AF-8F8C-E673-CE1E-E3D28D7AFAA2}"/>
              </a:ext>
            </a:extLst>
          </p:cNvPr>
          <p:cNvSpPr/>
          <p:nvPr/>
        </p:nvSpPr>
        <p:spPr>
          <a:xfrm>
            <a:off x="2565223" y="6251437"/>
            <a:ext cx="532879" cy="183664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n-US" altLang="ko-KR" sz="900" b="1" spc="-120" dirty="0">
                <a:ln>
                  <a:solidFill>
                    <a:srgbClr val="FFFFFF">
                      <a:lumMod val="7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EOS</a:t>
            </a:r>
            <a:endParaRPr lang="ko-KR" altLang="en-US" sz="900" b="1" spc="-120" dirty="0">
              <a:ln>
                <a:solidFill>
                  <a:srgbClr val="FFFFFF">
                    <a:lumMod val="75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9C2147B3-E000-3161-5B51-16CC9411F546}"/>
              </a:ext>
            </a:extLst>
          </p:cNvPr>
          <p:cNvSpPr/>
          <p:nvPr/>
        </p:nvSpPr>
        <p:spPr>
          <a:xfrm>
            <a:off x="2569591" y="5618797"/>
            <a:ext cx="532879" cy="183664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n-US" altLang="ko-KR" sz="900" b="1" spc="-120" dirty="0">
                <a:ln>
                  <a:solidFill>
                    <a:srgbClr val="FFFFFF">
                      <a:lumMod val="7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EOS</a:t>
            </a:r>
            <a:endParaRPr lang="ko-KR" altLang="en-US" sz="900" b="1" spc="-120" dirty="0">
              <a:ln>
                <a:solidFill>
                  <a:srgbClr val="FFFFFF">
                    <a:lumMod val="75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151C49CF-37C5-AFEF-D630-D4899AA84019}"/>
              </a:ext>
            </a:extLst>
          </p:cNvPr>
          <p:cNvSpPr txBox="1"/>
          <p:nvPr/>
        </p:nvSpPr>
        <p:spPr>
          <a:xfrm>
            <a:off x="1169554" y="5441299"/>
            <a:ext cx="95541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2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도입 솔루션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503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B28B2EB-430D-01B0-F142-1558FFF5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26" y="189680"/>
            <a:ext cx="5487080" cy="249299"/>
          </a:xfrm>
        </p:spPr>
        <p:txBody>
          <a:bodyPr/>
          <a:lstStyle/>
          <a:p>
            <a:r>
              <a:rPr lang="en-US" altLang="ko-KR" sz="1800" b="1" dirty="0">
                <a:latin typeface="맑은 고딕"/>
                <a:ea typeface="맑은 고딕"/>
              </a:rPr>
              <a:t>1. </a:t>
            </a:r>
            <a:r>
              <a:rPr lang="ko-KR" altLang="en-US" sz="1800" b="1" dirty="0">
                <a:latin typeface="맑은 고딕"/>
                <a:ea typeface="맑은 고딕"/>
              </a:rPr>
              <a:t>현 정보계 구성 현황 </a:t>
            </a:r>
            <a:r>
              <a:rPr lang="en-US" altLang="ko-KR" sz="1400" b="1" dirty="0">
                <a:latin typeface="맑은 고딕"/>
                <a:ea typeface="맑은 고딕"/>
              </a:rPr>
              <a:t>– </a:t>
            </a:r>
            <a:r>
              <a:rPr lang="en-US" altLang="ko-KR" sz="1400" dirty="0">
                <a:latin typeface="맑은 고딕"/>
                <a:ea typeface="맑은 고딕"/>
              </a:rPr>
              <a:t>HSBU</a:t>
            </a:r>
            <a:r>
              <a:rPr lang="en-US" altLang="ko-KR" sz="1400" b="1" dirty="0">
                <a:latin typeface="맑은 고딕"/>
                <a:ea typeface="맑은 고딕"/>
              </a:rPr>
              <a:t> </a:t>
            </a:r>
            <a:r>
              <a:rPr lang="ko-KR" altLang="en-US" sz="1400" b="1" dirty="0">
                <a:latin typeface="맑은 고딕"/>
                <a:ea typeface="맑은 고딕"/>
              </a:rPr>
              <a:t>정보계 시스템 구성도 </a:t>
            </a:r>
            <a:r>
              <a:rPr lang="en-US" altLang="ko-KR" dirty="0">
                <a:latin typeface="맑은 고딕"/>
                <a:ea typeface="맑은 고딕"/>
              </a:rPr>
              <a:t>(3/5)</a:t>
            </a:r>
            <a:endParaRPr lang="ko-KR" altLang="en-US" dirty="0">
              <a:latin typeface="맑은고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5093B8-8D97-18D1-4A04-D0A14F6491BE}"/>
              </a:ext>
            </a:extLst>
          </p:cNvPr>
          <p:cNvSpPr/>
          <p:nvPr/>
        </p:nvSpPr>
        <p:spPr bwMode="auto">
          <a:xfrm>
            <a:off x="8249687" y="1519490"/>
            <a:ext cx="1278509" cy="171998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4295" tIns="58500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950" b="1">
                <a:latin typeface="맑은고딕"/>
                <a:ea typeface="+mj-ea"/>
              </a:rPr>
              <a:t>사용자화면</a:t>
            </a:r>
            <a:endParaRPr lang="en-US" altLang="ko-KR" sz="950" b="1">
              <a:latin typeface="맑은고딕"/>
              <a:ea typeface="+mj-ea"/>
            </a:endParaRPr>
          </a:p>
          <a:p>
            <a:pPr algn="ctr"/>
            <a:r>
              <a:rPr lang="en-US" altLang="ko-KR" sz="950" b="1">
                <a:latin typeface="맑은고딕"/>
                <a:ea typeface="+mj-ea"/>
              </a:rPr>
              <a:t>(MSTR 13.1 </a:t>
            </a:r>
            <a:r>
              <a:rPr lang="en-US" altLang="ko-KR" sz="950" b="1" err="1">
                <a:latin typeface="맑은고딕"/>
                <a:ea typeface="+mj-ea"/>
              </a:rPr>
              <a:t>Edtion</a:t>
            </a:r>
            <a:r>
              <a:rPr lang="en-US" altLang="ko-KR" sz="950" b="1">
                <a:latin typeface="맑은고딕"/>
                <a:ea typeface="+mj-ea"/>
              </a:rPr>
              <a:t>)</a:t>
            </a:r>
            <a:endParaRPr lang="ko-KR" altLang="en-US" sz="950" b="1">
              <a:latin typeface="맑은고딕"/>
              <a:ea typeface="+mj-ea"/>
            </a:endParaRPr>
          </a:p>
        </p:txBody>
      </p:sp>
      <p:sp>
        <p:nvSpPr>
          <p:cNvPr id="6" name="Shape 1434">
            <a:extLst>
              <a:ext uri="{FF2B5EF4-FFF2-40B4-BE49-F238E27FC236}">
                <a16:creationId xmlns:a16="http://schemas.microsoft.com/office/drawing/2014/main" id="{85641688-C450-9961-60C5-A67F2B1FC4CE}"/>
              </a:ext>
            </a:extLst>
          </p:cNvPr>
          <p:cNvSpPr/>
          <p:nvPr/>
        </p:nvSpPr>
        <p:spPr>
          <a:xfrm>
            <a:off x="8288212" y="2415731"/>
            <a:ext cx="1151475" cy="310559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349172" tIns="59434" rIns="37131" bIns="59434" anchor="ctr" anchorCtr="0">
            <a:noAutofit/>
          </a:bodyPr>
          <a:lstStyle/>
          <a:p>
            <a:pPr>
              <a:lnSpc>
                <a:spcPct val="113333"/>
              </a:lnSpc>
              <a:buClr>
                <a:srgbClr val="212121"/>
              </a:buClr>
              <a:buSzPct val="25000"/>
            </a:pPr>
            <a:r>
              <a:rPr lang="en-US" sz="800" err="1">
                <a:solidFill>
                  <a:srgbClr val="212121"/>
                </a:solidFill>
                <a:latin typeface="맑은고딕"/>
                <a:ea typeface="Roboto"/>
                <a:cs typeface="Roboto"/>
                <a:sym typeface="Roboto"/>
              </a:rPr>
              <a:t>GSMeta</a:t>
            </a:r>
            <a:r>
              <a:rPr lang="en-US" sz="800">
                <a:solidFill>
                  <a:srgbClr val="212121"/>
                </a:solidFill>
                <a:latin typeface="맑은고딕"/>
                <a:ea typeface="Roboto"/>
                <a:cs typeface="Roboto"/>
                <a:sym typeface="Roboto"/>
              </a:rPr>
              <a:t> - MySQL</a:t>
            </a:r>
            <a:endParaRPr lang="en-US" sz="800">
              <a:latin typeface="맑은고딕"/>
              <a:ea typeface="Roboto"/>
              <a:cs typeface="Roboto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FD0B03-AF49-5603-0C21-9C9CCDBC3FE6}"/>
              </a:ext>
            </a:extLst>
          </p:cNvPr>
          <p:cNvSpPr/>
          <p:nvPr/>
        </p:nvSpPr>
        <p:spPr bwMode="auto">
          <a:xfrm>
            <a:off x="4346591" y="1485490"/>
            <a:ext cx="1772524" cy="337348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4295" tIns="58500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ko-KR" sz="950" b="1">
              <a:latin typeface="맑은고딕"/>
              <a:ea typeface="+mj-ea"/>
            </a:endParaRPr>
          </a:p>
          <a:p>
            <a:pPr algn="ctr"/>
            <a:r>
              <a:rPr lang="en-US" altLang="ko-KR" sz="950" b="1">
                <a:latin typeface="맑은고딕"/>
                <a:ea typeface="+mj-ea"/>
              </a:rPr>
              <a:t>DW </a:t>
            </a:r>
            <a:r>
              <a:rPr lang="ko-KR" altLang="en-US" sz="950" b="1">
                <a:latin typeface="맑은고딕"/>
                <a:ea typeface="+mj-ea"/>
              </a:rPr>
              <a:t>데이터 저장소</a:t>
            </a:r>
            <a:endParaRPr lang="en-US" altLang="ko-KR" sz="950" b="1">
              <a:latin typeface="맑은고딕"/>
              <a:ea typeface="+mj-ea"/>
            </a:endParaRPr>
          </a:p>
          <a:p>
            <a:pPr algn="ctr"/>
            <a:r>
              <a:rPr lang="en-US" altLang="ko-KR" sz="950" b="1">
                <a:latin typeface="맑은고딕"/>
                <a:ea typeface="+mj-ea"/>
              </a:rPr>
              <a:t>(Oracle Exadata</a:t>
            </a:r>
          </a:p>
          <a:p>
            <a:pPr algn="ctr"/>
            <a:r>
              <a:rPr lang="en-US" altLang="ko-KR" sz="950" b="1">
                <a:latin typeface="맑은고딕"/>
                <a:ea typeface="+mj-ea"/>
              </a:rPr>
              <a:t>11g Enterprise </a:t>
            </a:r>
            <a:r>
              <a:rPr lang="en-US" altLang="ko-KR" sz="950" b="1" err="1">
                <a:latin typeface="맑은고딕"/>
                <a:ea typeface="+mj-ea"/>
              </a:rPr>
              <a:t>Edtion</a:t>
            </a:r>
            <a:r>
              <a:rPr lang="en-US" altLang="ko-KR" sz="950" b="1">
                <a:latin typeface="맑은고딕"/>
                <a:ea typeface="+mj-ea"/>
              </a:rPr>
              <a:t>)</a:t>
            </a:r>
            <a:endParaRPr lang="ko-KR" altLang="en-US" sz="950" b="1">
              <a:latin typeface="맑은고딕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481220-51ED-A321-6DD0-0423F3C95726}"/>
              </a:ext>
            </a:extLst>
          </p:cNvPr>
          <p:cNvSpPr/>
          <p:nvPr/>
        </p:nvSpPr>
        <p:spPr bwMode="auto">
          <a:xfrm>
            <a:off x="4748017" y="5117112"/>
            <a:ext cx="958865" cy="118590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4295" tIns="58500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 rtl="0" fontAlgn="base"/>
            <a:r>
              <a:rPr lang="ko-KR" altLang="en-US" sz="800" b="1">
                <a:solidFill>
                  <a:srgbClr val="000000"/>
                </a:solidFill>
                <a:latin typeface="맑은고딕"/>
                <a:ea typeface="맑은 고딕" panose="020B0503020000020004" pitchFamily="50" charset="-127"/>
                <a:cs typeface="Arial"/>
              </a:rPr>
              <a:t>감지 모니터링</a:t>
            </a:r>
            <a:endParaRPr lang="en-US" altLang="ko-KR" sz="800" b="1">
              <a:latin typeface="맑은고딕"/>
              <a:ea typeface="맑은 고딕"/>
              <a:cs typeface="Arial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95F76B-CFC9-F490-2FC7-ACD761157DDB}"/>
              </a:ext>
            </a:extLst>
          </p:cNvPr>
          <p:cNvSpPr/>
          <p:nvPr/>
        </p:nvSpPr>
        <p:spPr bwMode="auto">
          <a:xfrm>
            <a:off x="2957605" y="5046150"/>
            <a:ext cx="958865" cy="12733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4295" tIns="58500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 rtl="0" fontAlgn="base"/>
            <a:r>
              <a:rPr lang="en-US" altLang="ko-KR" sz="800" b="1">
                <a:solidFill>
                  <a:srgbClr val="000000"/>
                </a:solidFill>
                <a:latin typeface="맑은고딕"/>
                <a:ea typeface="맑은 고딕"/>
                <a:cs typeface="Arial"/>
              </a:rPr>
              <a:t>MBS </a:t>
            </a:r>
            <a:r>
              <a:rPr lang="ko-KR" altLang="en-US" sz="800" b="1">
                <a:solidFill>
                  <a:srgbClr val="000000"/>
                </a:solidFill>
                <a:latin typeface="맑은고딕"/>
                <a:ea typeface="맑은 고딕" panose="020B0503020000020004" pitchFamily="50" charset="-127"/>
                <a:cs typeface="Arial"/>
              </a:rPr>
              <a:t>서버</a:t>
            </a:r>
            <a:endParaRPr lang="en-US" altLang="ko-KR" sz="800" b="1">
              <a:solidFill>
                <a:srgbClr val="000000"/>
              </a:solidFill>
              <a:latin typeface="맑은고딕"/>
              <a:ea typeface="맑은 고딕" panose="020B0503020000020004" pitchFamily="50" charset="-127"/>
              <a:cs typeface="Arial"/>
            </a:endParaRPr>
          </a:p>
          <a:p>
            <a:pPr algn="ctr" rtl="0" fontAlgn="base"/>
            <a:r>
              <a:rPr lang="en-US" altLang="ko-KR" sz="800" b="1">
                <a:solidFill>
                  <a:srgbClr val="000000"/>
                </a:solidFill>
                <a:latin typeface="맑은고딕"/>
                <a:ea typeface="맑은 고딕"/>
                <a:cs typeface="Arial"/>
              </a:rPr>
              <a:t>(</a:t>
            </a:r>
            <a:r>
              <a:rPr lang="ko-KR" altLang="en-US" sz="800" b="1">
                <a:solidFill>
                  <a:srgbClr val="000000"/>
                </a:solidFill>
                <a:latin typeface="맑은고딕"/>
                <a:ea typeface="맑은 고딕" panose="020B0503020000020004" pitchFamily="50" charset="-127"/>
                <a:cs typeface="Arial"/>
              </a:rPr>
              <a:t>시청률 수집</a:t>
            </a:r>
            <a:r>
              <a:rPr lang="en-US" altLang="ko-KR" sz="800" b="1">
                <a:solidFill>
                  <a:srgbClr val="000000"/>
                </a:solidFill>
                <a:latin typeface="맑은고딕"/>
                <a:ea typeface="맑은 고딕"/>
                <a:cs typeface="Arial"/>
              </a:rPr>
              <a:t>)</a:t>
            </a:r>
            <a:endParaRPr lang="en-US" altLang="ko-KR" sz="800" b="1">
              <a:latin typeface="맑은고딕"/>
              <a:ea typeface="맑은 고딕"/>
              <a:cs typeface="Arial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762FF3-FE47-D467-FBEE-B8BBC7139AB8}"/>
              </a:ext>
            </a:extLst>
          </p:cNvPr>
          <p:cNvSpPr/>
          <p:nvPr/>
        </p:nvSpPr>
        <p:spPr bwMode="auto">
          <a:xfrm>
            <a:off x="1609525" y="4382243"/>
            <a:ext cx="958865" cy="124786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4295" tIns="58500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 rtl="0" fontAlgn="base"/>
            <a:r>
              <a:rPr lang="en-US" altLang="ko-KR" sz="800" b="1">
                <a:solidFill>
                  <a:srgbClr val="000000"/>
                </a:solidFill>
                <a:latin typeface="맑은고딕"/>
                <a:ea typeface="맑은 고딕"/>
                <a:cs typeface="Arial"/>
              </a:rPr>
              <a:t>Parser </a:t>
            </a:r>
            <a:r>
              <a:rPr lang="ko-KR" altLang="en-US" sz="800" b="1">
                <a:solidFill>
                  <a:srgbClr val="000000"/>
                </a:solidFill>
                <a:latin typeface="맑은고딕"/>
                <a:ea typeface="맑은 고딕" panose="020B0503020000020004" pitchFamily="50" charset="-127"/>
                <a:cs typeface="Arial"/>
              </a:rPr>
              <a:t>서버</a:t>
            </a:r>
            <a:endParaRPr lang="en-US" altLang="ko-KR" sz="800" b="1">
              <a:latin typeface="맑은고딕"/>
              <a:ea typeface="맑은 고딕"/>
              <a:cs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3A90EA-A9DA-CEA9-2CDE-2EC39291870C}"/>
              </a:ext>
            </a:extLst>
          </p:cNvPr>
          <p:cNvSpPr/>
          <p:nvPr/>
        </p:nvSpPr>
        <p:spPr bwMode="auto">
          <a:xfrm>
            <a:off x="1509814" y="1870163"/>
            <a:ext cx="1216160" cy="177342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4295" tIns="58500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 rtl="0" fontAlgn="base"/>
            <a:r>
              <a:rPr lang="en-US" altLang="ko-KR" sz="800" b="1">
                <a:solidFill>
                  <a:srgbClr val="000000"/>
                </a:solidFill>
                <a:latin typeface="맑은고딕"/>
                <a:ea typeface="맑은 고딕"/>
              </a:rPr>
              <a:t>ETL</a:t>
            </a:r>
            <a:r>
              <a:rPr lang="ko-KR" altLang="en-US" sz="800" b="1">
                <a:solidFill>
                  <a:srgbClr val="000000"/>
                </a:solidFill>
                <a:latin typeface="맑은고딕"/>
                <a:ea typeface="맑은 고딕" panose="020B0503020000020004" pitchFamily="50" charset="-127"/>
              </a:rPr>
              <a:t> 서버</a:t>
            </a:r>
            <a:r>
              <a:rPr lang="en-US" altLang="ko-KR" sz="800">
                <a:solidFill>
                  <a:srgbClr val="000000"/>
                </a:solidFill>
                <a:latin typeface="맑은고딕"/>
                <a:ea typeface="맑은 고딕"/>
              </a:rPr>
              <a:t>​</a:t>
            </a:r>
          </a:p>
          <a:p>
            <a:pPr algn="ctr" rtl="0" fontAlgn="base"/>
            <a:r>
              <a:rPr lang="en-US" altLang="ko-KR" sz="800" b="1">
                <a:solidFill>
                  <a:srgbClr val="000000"/>
                </a:solidFill>
                <a:latin typeface="맑은고딕"/>
                <a:ea typeface="맑은 고딕"/>
              </a:rPr>
              <a:t>(SAS 9.4TS1M2</a:t>
            </a:r>
            <a:r>
              <a:rPr lang="en-US" altLang="ko-KR" sz="800" b="1">
                <a:latin typeface="맑은고딕"/>
                <a:ea typeface="맑은 고딕"/>
                <a:cs typeface="Arial"/>
              </a:rPr>
              <a:t>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85CA0F-1D15-1E3A-E1CC-3FE4ECFFF6E4}"/>
              </a:ext>
            </a:extLst>
          </p:cNvPr>
          <p:cNvSpPr txBox="1"/>
          <p:nvPr/>
        </p:nvSpPr>
        <p:spPr>
          <a:xfrm>
            <a:off x="4724946" y="2534661"/>
            <a:ext cx="956745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050" b="1">
                <a:latin typeface="맑은고딕"/>
                <a:ea typeface="맑은 고딕"/>
              </a:rPr>
              <a:t>D HUB</a:t>
            </a:r>
            <a:endParaRPr lang="ko-KR" altLang="en-US" sz="1050" b="1">
              <a:latin typeface="맑은고딕"/>
              <a:ea typeface="맑은 고딕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64AC993-1107-D517-67E8-57C78A71842E}"/>
              </a:ext>
            </a:extLst>
          </p:cNvPr>
          <p:cNvCxnSpPr>
            <a:cxnSpLocks/>
          </p:cNvCxnSpPr>
          <p:nvPr/>
        </p:nvCxnSpPr>
        <p:spPr bwMode="auto">
          <a:xfrm flipH="1">
            <a:off x="5204402" y="3659386"/>
            <a:ext cx="274287" cy="217424"/>
          </a:xfrm>
          <a:prstGeom prst="line">
            <a:avLst/>
          </a:prstGeom>
          <a:solidFill>
            <a:srgbClr val="99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806769CF-E3CE-6632-45CD-E335562DEFF3}"/>
              </a:ext>
            </a:extLst>
          </p:cNvPr>
          <p:cNvGrpSpPr/>
          <p:nvPr/>
        </p:nvGrpSpPr>
        <p:grpSpPr>
          <a:xfrm>
            <a:off x="4681805" y="2776112"/>
            <a:ext cx="471789" cy="883273"/>
            <a:chOff x="5697191" y="1348615"/>
            <a:chExt cx="580663" cy="1087105"/>
          </a:xfrm>
        </p:grpSpPr>
        <p:sp>
          <p:nvSpPr>
            <p:cNvPr id="71" name="모서리가 둥근 직사각형 511">
              <a:extLst>
                <a:ext uri="{FF2B5EF4-FFF2-40B4-BE49-F238E27FC236}">
                  <a16:creationId xmlns:a16="http://schemas.microsoft.com/office/drawing/2014/main" id="{5CCBD71D-F9C4-A25B-D812-BABCF7C96387}"/>
                </a:ext>
              </a:extLst>
            </p:cNvPr>
            <p:cNvSpPr/>
            <p:nvPr/>
          </p:nvSpPr>
          <p:spPr>
            <a:xfrm>
              <a:off x="5697191" y="1348615"/>
              <a:ext cx="579600" cy="1080000"/>
            </a:xfrm>
            <a:prstGeom prst="roundRect">
              <a:avLst>
                <a:gd name="adj" fmla="val 11000"/>
              </a:avLst>
            </a:prstGeom>
            <a:solidFill>
              <a:srgbClr val="E7E6E6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26535" rIns="0" bIns="265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 defTabSz="674005" latinLnBrk="0">
                <a:defRPr/>
              </a:pPr>
              <a:endParaRPr lang="en-US" altLang="ko-KR" sz="1300" kern="0">
                <a:latin typeface="맑은고딕"/>
                <a:ea typeface="KoPub돋움체 Light" panose="02020603020101020101"/>
              </a:endParaRPr>
            </a:p>
            <a:p>
              <a:pPr marL="0" lvl="1" defTabSz="674005" latinLnBrk="0">
                <a:defRPr/>
              </a:pPr>
              <a:endParaRPr lang="en-US" altLang="ko-KR" sz="1300" kern="0">
                <a:latin typeface="맑은고딕"/>
                <a:ea typeface="KoPub돋움체 Light" panose="02020603020101020101"/>
              </a:endParaRPr>
            </a:p>
            <a:p>
              <a:pPr marL="0" lvl="1" algn="ctr" defTabSz="674005">
                <a:defRPr/>
              </a:pPr>
              <a:r>
                <a:rPr kumimoji="1" lang="en-US" altLang="ko-KR" sz="60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36C/256GB</a:t>
              </a:r>
              <a:endParaRPr lang="ko-KR" altLang="en-US" sz="60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endParaRP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1F6B7AE9-2021-35BE-2A3B-CEC2BA676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5843351" y="1467075"/>
              <a:ext cx="294249" cy="438012"/>
            </a:xfrm>
            <a:prstGeom prst="rect">
              <a:avLst/>
            </a:prstGeom>
          </p:spPr>
        </p:pic>
        <p:sp>
          <p:nvSpPr>
            <p:cNvPr id="91" name="모서리가 둥근 직사각형 295">
              <a:extLst>
                <a:ext uri="{FF2B5EF4-FFF2-40B4-BE49-F238E27FC236}">
                  <a16:creationId xmlns:a16="http://schemas.microsoft.com/office/drawing/2014/main" id="{4F8577C8-11B4-5712-B87B-8C966B9B303E}"/>
                </a:ext>
              </a:extLst>
            </p:cNvPr>
            <p:cNvSpPr/>
            <p:nvPr/>
          </p:nvSpPr>
          <p:spPr>
            <a:xfrm>
              <a:off x="5796008" y="1829646"/>
              <a:ext cx="388935" cy="247450"/>
            </a:xfrm>
            <a:prstGeom prst="roundRect">
              <a:avLst>
                <a:gd name="adj" fmla="val 1333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535" tIns="26535" rIns="26535" bIns="26535" rtlCol="0" anchor="ctr"/>
            <a:lstStyle/>
            <a:p>
              <a:pPr algn="ctr" defTabSz="687620" latinLnBrk="0"/>
              <a:r>
                <a:rPr kumimoji="1" lang="en-US" altLang="ko-KR" sz="6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DHUB</a:t>
              </a:r>
              <a:br>
                <a:rPr lang="en-US" altLang="ko-KR" sz="6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</a:br>
              <a:r>
                <a:rPr kumimoji="1" lang="en-US" altLang="ko-KR" sz="6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#1</a:t>
              </a:r>
              <a:endParaRPr lang="en-US" altLang="ko-KR" sz="65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endParaRPr>
            </a:p>
          </p:txBody>
        </p:sp>
        <p:sp>
          <p:nvSpPr>
            <p:cNvPr id="122" name="양쪽 모서리가 둥근 사각형 296">
              <a:extLst>
                <a:ext uri="{FF2B5EF4-FFF2-40B4-BE49-F238E27FC236}">
                  <a16:creationId xmlns:a16="http://schemas.microsoft.com/office/drawing/2014/main" id="{75DAD323-7E95-9B7E-003B-26E33B662BA3}"/>
                </a:ext>
              </a:extLst>
            </p:cNvPr>
            <p:cNvSpPr/>
            <p:nvPr/>
          </p:nvSpPr>
          <p:spPr>
            <a:xfrm>
              <a:off x="5699180" y="2256606"/>
              <a:ext cx="578674" cy="17911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25400" dir="16200000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26535" rIns="0" bIns="265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4005">
                <a:defRPr/>
              </a:pPr>
              <a:r>
                <a:rPr kumimoji="1" lang="en-US" altLang="ko-KR" sz="60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X5-2</a:t>
              </a:r>
              <a:endParaRPr lang="en-US" altLang="ko-KR" sz="60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2A70DB93-D193-58D5-5346-439D7F4F739C}"/>
              </a:ext>
            </a:extLst>
          </p:cNvPr>
          <p:cNvGrpSpPr/>
          <p:nvPr/>
        </p:nvGrpSpPr>
        <p:grpSpPr>
          <a:xfrm>
            <a:off x="5241987" y="2776112"/>
            <a:ext cx="471789" cy="883273"/>
            <a:chOff x="5697191" y="1348615"/>
            <a:chExt cx="580663" cy="1087105"/>
          </a:xfrm>
        </p:grpSpPr>
        <p:sp>
          <p:nvSpPr>
            <p:cNvPr id="126" name="모서리가 둥근 직사각형 511">
              <a:extLst>
                <a:ext uri="{FF2B5EF4-FFF2-40B4-BE49-F238E27FC236}">
                  <a16:creationId xmlns:a16="http://schemas.microsoft.com/office/drawing/2014/main" id="{711955D4-D08A-4790-E616-4F8841DE9818}"/>
                </a:ext>
              </a:extLst>
            </p:cNvPr>
            <p:cNvSpPr/>
            <p:nvPr/>
          </p:nvSpPr>
          <p:spPr>
            <a:xfrm>
              <a:off x="5697191" y="1348615"/>
              <a:ext cx="579600" cy="1080000"/>
            </a:xfrm>
            <a:prstGeom prst="roundRect">
              <a:avLst>
                <a:gd name="adj" fmla="val 11000"/>
              </a:avLst>
            </a:prstGeom>
            <a:solidFill>
              <a:srgbClr val="E7E6E6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26535" rIns="0" bIns="265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 defTabSz="674005" latinLnBrk="0">
                <a:defRPr/>
              </a:pPr>
              <a:endParaRPr lang="en-US" altLang="ko-KR" sz="1300" kern="0">
                <a:latin typeface="맑은고딕"/>
                <a:ea typeface="KoPub돋움체 Light" panose="02020603020101020101"/>
              </a:endParaRPr>
            </a:p>
            <a:p>
              <a:pPr marL="0" lvl="1" defTabSz="674005" latinLnBrk="0">
                <a:defRPr/>
              </a:pPr>
              <a:endParaRPr lang="en-US" altLang="ko-KR" sz="1300" kern="0">
                <a:latin typeface="맑은고딕"/>
                <a:ea typeface="KoPub돋움체 Light" panose="02020603020101020101"/>
              </a:endParaRPr>
            </a:p>
            <a:p>
              <a:pPr marL="0" lvl="1" algn="ctr" defTabSz="674005">
                <a:defRPr/>
              </a:pPr>
              <a:r>
                <a:rPr lang="en-US" altLang="ko-KR" sz="400" kern="0">
                  <a:latin typeface="맑은고딕"/>
                  <a:ea typeface="KoPub돋움체 Light" panose="02020603020101020101"/>
                </a:rPr>
                <a:t> </a:t>
              </a:r>
              <a:r>
                <a:rPr kumimoji="1" lang="en-US" altLang="ko-KR" sz="60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36C/256GB</a:t>
              </a:r>
              <a:endParaRPr lang="ko-KR" altLang="en-US" sz="60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endParaRPr>
            </a:p>
          </p:txBody>
        </p:sp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id="{5EFFFAB0-BB9B-3BC2-0C25-D2D1A803E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5843351" y="1467075"/>
              <a:ext cx="294249" cy="438012"/>
            </a:xfrm>
            <a:prstGeom prst="rect">
              <a:avLst/>
            </a:prstGeom>
          </p:spPr>
        </p:pic>
        <p:sp>
          <p:nvSpPr>
            <p:cNvPr id="128" name="모서리가 둥근 직사각형 295">
              <a:extLst>
                <a:ext uri="{FF2B5EF4-FFF2-40B4-BE49-F238E27FC236}">
                  <a16:creationId xmlns:a16="http://schemas.microsoft.com/office/drawing/2014/main" id="{70510340-9942-DDD4-44D0-7150DF1F4FAD}"/>
                </a:ext>
              </a:extLst>
            </p:cNvPr>
            <p:cNvSpPr/>
            <p:nvPr/>
          </p:nvSpPr>
          <p:spPr>
            <a:xfrm>
              <a:off x="5796008" y="1829646"/>
              <a:ext cx="388935" cy="247450"/>
            </a:xfrm>
            <a:prstGeom prst="roundRect">
              <a:avLst>
                <a:gd name="adj" fmla="val 1333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535" tIns="26535" rIns="26535" bIns="26535" rtlCol="0" anchor="ctr"/>
            <a:lstStyle/>
            <a:p>
              <a:pPr algn="ctr" defTabSz="687620" latinLnBrk="0"/>
              <a:r>
                <a:rPr kumimoji="1" lang="en-US" altLang="ko-KR" sz="6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DHUB</a:t>
              </a:r>
              <a:br>
                <a:rPr lang="en-US" altLang="ko-KR" sz="6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</a:br>
              <a:r>
                <a:rPr kumimoji="1" lang="en-US" altLang="ko-KR" sz="6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#2</a:t>
              </a:r>
              <a:endParaRPr lang="en-US" altLang="ko-KR" sz="65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endParaRPr>
            </a:p>
          </p:txBody>
        </p:sp>
        <p:sp>
          <p:nvSpPr>
            <p:cNvPr id="129" name="양쪽 모서리가 둥근 사각형 296">
              <a:extLst>
                <a:ext uri="{FF2B5EF4-FFF2-40B4-BE49-F238E27FC236}">
                  <a16:creationId xmlns:a16="http://schemas.microsoft.com/office/drawing/2014/main" id="{53EE266B-A270-7F81-E261-4BBBBA0C4814}"/>
                </a:ext>
              </a:extLst>
            </p:cNvPr>
            <p:cNvSpPr/>
            <p:nvPr/>
          </p:nvSpPr>
          <p:spPr>
            <a:xfrm>
              <a:off x="5699180" y="2256606"/>
              <a:ext cx="578674" cy="17911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25400" dir="16200000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26535" rIns="0" bIns="265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4005">
                <a:defRPr/>
              </a:pPr>
              <a:r>
                <a:rPr kumimoji="1" lang="en-US" altLang="ko-KR" sz="60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X5-2</a:t>
              </a:r>
              <a:endParaRPr lang="en-US" altLang="ko-KR" sz="60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E6A8E69E-51F4-3D06-4C8C-2A166D1FF56B}"/>
              </a:ext>
            </a:extLst>
          </p:cNvPr>
          <p:cNvGrpSpPr/>
          <p:nvPr/>
        </p:nvGrpSpPr>
        <p:grpSpPr>
          <a:xfrm>
            <a:off x="4786859" y="5359622"/>
            <a:ext cx="431443" cy="883273"/>
            <a:chOff x="5697191" y="1348615"/>
            <a:chExt cx="580663" cy="1087105"/>
          </a:xfrm>
        </p:grpSpPr>
        <p:sp>
          <p:nvSpPr>
            <p:cNvPr id="132" name="모서리가 둥근 직사각형 511">
              <a:extLst>
                <a:ext uri="{FF2B5EF4-FFF2-40B4-BE49-F238E27FC236}">
                  <a16:creationId xmlns:a16="http://schemas.microsoft.com/office/drawing/2014/main" id="{892CB3A5-E18C-3BA1-9355-B41A95A2FAA9}"/>
                </a:ext>
              </a:extLst>
            </p:cNvPr>
            <p:cNvSpPr/>
            <p:nvPr/>
          </p:nvSpPr>
          <p:spPr>
            <a:xfrm>
              <a:off x="5697191" y="1348615"/>
              <a:ext cx="579600" cy="1080000"/>
            </a:xfrm>
            <a:prstGeom prst="roundRect">
              <a:avLst>
                <a:gd name="adj" fmla="val 11000"/>
              </a:avLst>
            </a:prstGeom>
            <a:solidFill>
              <a:srgbClr val="E7E6E6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26535" rIns="0" bIns="265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 defTabSz="674005" latinLnBrk="0">
                <a:defRPr/>
              </a:pPr>
              <a:endParaRPr lang="en-US" altLang="ko-KR" sz="1300" kern="0">
                <a:latin typeface="맑은고딕"/>
                <a:ea typeface="KoPub돋움체 Light" panose="02020603020101020101"/>
              </a:endParaRPr>
            </a:p>
            <a:p>
              <a:pPr marL="0" lvl="1" defTabSz="674005" latinLnBrk="0">
                <a:defRPr/>
              </a:pPr>
              <a:endParaRPr lang="en-US" altLang="ko-KR" sz="1300" kern="0">
                <a:latin typeface="맑은고딕"/>
                <a:ea typeface="KoPub돋움체 Light" panose="02020603020101020101"/>
              </a:endParaRPr>
            </a:p>
            <a:p>
              <a:pPr marL="0" lvl="1" algn="ctr" defTabSz="674005">
                <a:defRPr/>
              </a:pPr>
              <a:r>
                <a:rPr lang="en-US" altLang="ko-KR" sz="400" kern="0">
                  <a:latin typeface="맑은고딕"/>
                  <a:ea typeface="KoPub돋움체 Light" panose="02020603020101020101"/>
                </a:rPr>
                <a:t> </a:t>
              </a:r>
              <a:r>
                <a:rPr kumimoji="1" lang="en-US" altLang="ko-KR" sz="60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4C/4GB</a:t>
              </a:r>
              <a:endParaRPr lang="ko-KR" altLang="en-US" sz="60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endParaRPr>
            </a:p>
          </p:txBody>
        </p:sp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58843A9C-3A0F-BE5F-4176-BEE666879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5835949" y="1405018"/>
              <a:ext cx="294249" cy="438012"/>
            </a:xfrm>
            <a:prstGeom prst="rect">
              <a:avLst/>
            </a:prstGeom>
          </p:spPr>
        </p:pic>
        <p:sp>
          <p:nvSpPr>
            <p:cNvPr id="134" name="모서리가 둥근 직사각형 295">
              <a:extLst>
                <a:ext uri="{FF2B5EF4-FFF2-40B4-BE49-F238E27FC236}">
                  <a16:creationId xmlns:a16="http://schemas.microsoft.com/office/drawing/2014/main" id="{F95792FE-328A-3D2F-EE24-802BAEE1961A}"/>
                </a:ext>
              </a:extLst>
            </p:cNvPr>
            <p:cNvSpPr/>
            <p:nvPr/>
          </p:nvSpPr>
          <p:spPr>
            <a:xfrm>
              <a:off x="5742153" y="1670912"/>
              <a:ext cx="487248" cy="406184"/>
            </a:xfrm>
            <a:prstGeom prst="roundRect">
              <a:avLst>
                <a:gd name="adj" fmla="val 1333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535" tIns="26535" rIns="26535" bIns="26535" rtlCol="0" anchor="ctr"/>
            <a:lstStyle/>
            <a:p>
              <a:pPr algn="ctr" defTabSz="687620" latinLnBrk="0"/>
              <a:r>
                <a:rPr kumimoji="1" lang="en-US" altLang="ko-KR" sz="5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</a:rPr>
                <a:t>Exadata HW Fault </a:t>
              </a:r>
              <a:r>
                <a:rPr kumimoji="1" lang="ko-KR" altLang="en-US" sz="5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</a:rPr>
                <a:t>감지</a:t>
              </a:r>
              <a:endParaRPr lang="en-US" altLang="ko-KR" sz="55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</a:endParaRPr>
            </a:p>
          </p:txBody>
        </p:sp>
        <p:sp>
          <p:nvSpPr>
            <p:cNvPr id="135" name="양쪽 모서리가 둥근 사각형 296">
              <a:extLst>
                <a:ext uri="{FF2B5EF4-FFF2-40B4-BE49-F238E27FC236}">
                  <a16:creationId xmlns:a16="http://schemas.microsoft.com/office/drawing/2014/main" id="{FABC7C9A-165B-F449-235B-532AA30BE2CE}"/>
                </a:ext>
              </a:extLst>
            </p:cNvPr>
            <p:cNvSpPr/>
            <p:nvPr/>
          </p:nvSpPr>
          <p:spPr>
            <a:xfrm>
              <a:off x="5699180" y="2256606"/>
              <a:ext cx="578674" cy="17911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25400" dir="16200000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26535" rIns="0" bIns="265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4005">
                <a:defRPr/>
              </a:pPr>
              <a:r>
                <a:rPr kumimoji="1" lang="en-US" altLang="ko-KR" sz="60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VM</a:t>
              </a:r>
              <a:endParaRPr lang="en-US" altLang="ko-KR" sz="60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endParaRPr>
            </a:p>
          </p:txBody>
        </p:sp>
      </p:grp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F3F1DCE-147E-780C-9C43-2F0BC1DAD919}"/>
              </a:ext>
            </a:extLst>
          </p:cNvPr>
          <p:cNvSpPr/>
          <p:nvPr/>
        </p:nvSpPr>
        <p:spPr bwMode="auto">
          <a:xfrm>
            <a:off x="8400882" y="4113825"/>
            <a:ext cx="1134634" cy="78611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 defTabSz="742950" fontAlgn="base">
              <a:spcBef>
                <a:spcPct val="0"/>
              </a:spcBef>
              <a:spcAft>
                <a:spcPct val="0"/>
              </a:spcAft>
            </a:pPr>
            <a:endParaRPr lang="ko-KR" altLang="en-US" sz="950" b="1">
              <a:solidFill>
                <a:schemeClr val="tx2"/>
              </a:solidFill>
              <a:latin typeface="맑은고딕"/>
              <a:ea typeface="바탕체" pitchFamily="17" charset="-127"/>
            </a:endParaRPr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4F20D959-51F0-BF30-E3C3-1594272CC70E}"/>
              </a:ext>
            </a:extLst>
          </p:cNvPr>
          <p:cNvGrpSpPr/>
          <p:nvPr/>
        </p:nvGrpSpPr>
        <p:grpSpPr>
          <a:xfrm>
            <a:off x="5237798" y="5360026"/>
            <a:ext cx="446455" cy="883273"/>
            <a:chOff x="5697191" y="1348615"/>
            <a:chExt cx="580663" cy="1087105"/>
          </a:xfrm>
        </p:grpSpPr>
        <p:sp>
          <p:nvSpPr>
            <p:cNvPr id="142" name="모서리가 둥근 직사각형 511">
              <a:extLst>
                <a:ext uri="{FF2B5EF4-FFF2-40B4-BE49-F238E27FC236}">
                  <a16:creationId xmlns:a16="http://schemas.microsoft.com/office/drawing/2014/main" id="{6289F863-7694-5074-FD7C-CC59B8BADDBC}"/>
                </a:ext>
              </a:extLst>
            </p:cNvPr>
            <p:cNvSpPr/>
            <p:nvPr/>
          </p:nvSpPr>
          <p:spPr>
            <a:xfrm>
              <a:off x="5697191" y="1348615"/>
              <a:ext cx="579600" cy="1080000"/>
            </a:xfrm>
            <a:prstGeom prst="roundRect">
              <a:avLst>
                <a:gd name="adj" fmla="val 11000"/>
              </a:avLst>
            </a:prstGeom>
            <a:solidFill>
              <a:srgbClr val="E7E6E6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26535" rIns="0" bIns="265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 defTabSz="674005" latinLnBrk="0">
                <a:defRPr/>
              </a:pPr>
              <a:endParaRPr lang="en-US" altLang="ko-KR" sz="1300" kern="0">
                <a:latin typeface="맑은고딕"/>
                <a:ea typeface="KoPub돋움체 Light" panose="02020603020101020101"/>
              </a:endParaRPr>
            </a:p>
            <a:p>
              <a:pPr marL="0" lvl="1" defTabSz="674005" latinLnBrk="0">
                <a:defRPr/>
              </a:pPr>
              <a:endParaRPr lang="en-US" altLang="ko-KR" sz="1300" kern="0">
                <a:latin typeface="맑은고딕"/>
                <a:ea typeface="KoPub돋움체 Light" panose="02020603020101020101"/>
              </a:endParaRPr>
            </a:p>
            <a:p>
              <a:pPr marL="0" lvl="1" algn="ctr" defTabSz="674005">
                <a:defRPr/>
              </a:pPr>
              <a:r>
                <a:rPr lang="en-US" altLang="ko-KR" sz="400" kern="0">
                  <a:latin typeface="맑은고딕"/>
                  <a:ea typeface="KoPub돋움체 Light" panose="02020603020101020101"/>
                </a:rPr>
                <a:t> </a:t>
              </a:r>
              <a:r>
                <a:rPr kumimoji="1" lang="en-US" altLang="ko-KR" sz="60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8C/32GB</a:t>
              </a:r>
              <a:endParaRPr lang="ko-KR" altLang="en-US" sz="60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endParaRPr>
            </a:p>
          </p:txBody>
        </p:sp>
        <p:pic>
          <p:nvPicPr>
            <p:cNvPr id="143" name="그림 142">
              <a:extLst>
                <a:ext uri="{FF2B5EF4-FFF2-40B4-BE49-F238E27FC236}">
                  <a16:creationId xmlns:a16="http://schemas.microsoft.com/office/drawing/2014/main" id="{DD185A7D-8199-77C2-B770-74B93155C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5835949" y="1405018"/>
              <a:ext cx="294249" cy="438012"/>
            </a:xfrm>
            <a:prstGeom prst="rect">
              <a:avLst/>
            </a:prstGeom>
          </p:spPr>
        </p:pic>
        <p:sp>
          <p:nvSpPr>
            <p:cNvPr id="144" name="모서리가 둥근 직사각형 295">
              <a:extLst>
                <a:ext uri="{FF2B5EF4-FFF2-40B4-BE49-F238E27FC236}">
                  <a16:creationId xmlns:a16="http://schemas.microsoft.com/office/drawing/2014/main" id="{5DB70FC8-4990-78CF-EFC7-FB6E2BD6E2B9}"/>
                </a:ext>
              </a:extLst>
            </p:cNvPr>
            <p:cNvSpPr/>
            <p:nvPr/>
          </p:nvSpPr>
          <p:spPr>
            <a:xfrm>
              <a:off x="5742153" y="1670912"/>
              <a:ext cx="487248" cy="406184"/>
            </a:xfrm>
            <a:prstGeom prst="roundRect">
              <a:avLst>
                <a:gd name="adj" fmla="val 1333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535" tIns="26535" rIns="26535" bIns="26535" rtlCol="0" anchor="ctr"/>
            <a:lstStyle/>
            <a:p>
              <a:pPr algn="ctr" defTabSz="687620" latinLnBrk="0"/>
              <a:r>
                <a:rPr kumimoji="1" lang="en-US" altLang="ko-KR" sz="5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</a:rPr>
                <a:t>Exadata Enterprise Manager</a:t>
              </a:r>
              <a:endParaRPr lang="en-US" altLang="ko-KR" sz="55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</a:endParaRPr>
            </a:p>
          </p:txBody>
        </p:sp>
        <p:sp>
          <p:nvSpPr>
            <p:cNvPr id="145" name="양쪽 모서리가 둥근 사각형 296">
              <a:extLst>
                <a:ext uri="{FF2B5EF4-FFF2-40B4-BE49-F238E27FC236}">
                  <a16:creationId xmlns:a16="http://schemas.microsoft.com/office/drawing/2014/main" id="{4DF04D75-2C20-DF8F-DBC5-3B6792CA3813}"/>
                </a:ext>
              </a:extLst>
            </p:cNvPr>
            <p:cNvSpPr/>
            <p:nvPr/>
          </p:nvSpPr>
          <p:spPr>
            <a:xfrm>
              <a:off x="5699180" y="2256606"/>
              <a:ext cx="578674" cy="17911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25400" dir="16200000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26535" rIns="0" bIns="265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4005">
                <a:defRPr/>
              </a:pPr>
              <a:r>
                <a:rPr kumimoji="1" lang="en-US" altLang="ko-KR" sz="60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VM</a:t>
              </a:r>
              <a:endParaRPr lang="en-US" altLang="ko-KR" sz="60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endParaRPr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BABC10C6-B8DB-73EC-1D8B-FC0049D1208B}"/>
              </a:ext>
            </a:extLst>
          </p:cNvPr>
          <p:cNvGrpSpPr/>
          <p:nvPr/>
        </p:nvGrpSpPr>
        <p:grpSpPr>
          <a:xfrm>
            <a:off x="3200006" y="5371402"/>
            <a:ext cx="471789" cy="883273"/>
            <a:chOff x="5697191" y="1348615"/>
            <a:chExt cx="580663" cy="1087105"/>
          </a:xfrm>
        </p:grpSpPr>
        <p:sp>
          <p:nvSpPr>
            <p:cNvPr id="169" name="모서리가 둥근 직사각형 511">
              <a:extLst>
                <a:ext uri="{FF2B5EF4-FFF2-40B4-BE49-F238E27FC236}">
                  <a16:creationId xmlns:a16="http://schemas.microsoft.com/office/drawing/2014/main" id="{095F6B7E-0268-7911-F85B-615ED0C99F36}"/>
                </a:ext>
              </a:extLst>
            </p:cNvPr>
            <p:cNvSpPr/>
            <p:nvPr/>
          </p:nvSpPr>
          <p:spPr>
            <a:xfrm>
              <a:off x="5697191" y="1348615"/>
              <a:ext cx="579600" cy="1080000"/>
            </a:xfrm>
            <a:prstGeom prst="roundRect">
              <a:avLst>
                <a:gd name="adj" fmla="val 11000"/>
              </a:avLst>
            </a:prstGeom>
            <a:solidFill>
              <a:srgbClr val="E7E6E6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26535" rIns="0" bIns="265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 defTabSz="674005" latinLnBrk="0">
                <a:defRPr/>
              </a:pPr>
              <a:endParaRPr lang="en-US" altLang="ko-KR" sz="1300" kern="0">
                <a:latin typeface="맑은고딕"/>
                <a:ea typeface="KoPub돋움체 Light" panose="02020603020101020101"/>
              </a:endParaRPr>
            </a:p>
            <a:p>
              <a:pPr marL="0" lvl="1" defTabSz="674005" latinLnBrk="0">
                <a:defRPr/>
              </a:pPr>
              <a:endParaRPr lang="en-US" altLang="ko-KR" sz="1300" kern="0">
                <a:latin typeface="맑은고딕"/>
                <a:ea typeface="KoPub돋움체 Light" panose="02020603020101020101"/>
              </a:endParaRPr>
            </a:p>
            <a:p>
              <a:pPr marL="0" lvl="1" algn="ctr" defTabSz="674005">
                <a:defRPr/>
              </a:pPr>
              <a:r>
                <a:rPr lang="en-US" altLang="ko-KR" sz="400" kern="0">
                  <a:latin typeface="맑은고딕"/>
                  <a:ea typeface="KoPub돋움체 Light" panose="02020603020101020101"/>
                </a:rPr>
                <a:t> </a:t>
              </a:r>
              <a:r>
                <a:rPr kumimoji="1" lang="en-US" altLang="ko-KR" sz="60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2C/2GB</a:t>
              </a:r>
              <a:endParaRPr lang="ko-KR" altLang="en-US" sz="60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endParaRPr>
            </a:p>
          </p:txBody>
        </p:sp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id="{5D14AF0E-F367-53A2-5863-50827D66F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5835949" y="1405018"/>
              <a:ext cx="294249" cy="438012"/>
            </a:xfrm>
            <a:prstGeom prst="rect">
              <a:avLst/>
            </a:prstGeom>
          </p:spPr>
        </p:pic>
        <p:sp>
          <p:nvSpPr>
            <p:cNvPr id="175" name="모서리가 둥근 직사각형 295">
              <a:extLst>
                <a:ext uri="{FF2B5EF4-FFF2-40B4-BE49-F238E27FC236}">
                  <a16:creationId xmlns:a16="http://schemas.microsoft.com/office/drawing/2014/main" id="{C28D73A1-AC0A-95BC-2DB3-508F99B6A160}"/>
                </a:ext>
              </a:extLst>
            </p:cNvPr>
            <p:cNvSpPr/>
            <p:nvPr/>
          </p:nvSpPr>
          <p:spPr>
            <a:xfrm>
              <a:off x="5742153" y="1670912"/>
              <a:ext cx="487248" cy="406184"/>
            </a:xfrm>
            <a:prstGeom prst="roundRect">
              <a:avLst>
                <a:gd name="adj" fmla="val 1333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535" tIns="26535" rIns="26535" bIns="26535" rtlCol="0" anchor="ctr"/>
            <a:lstStyle/>
            <a:p>
              <a:pPr algn="ctr" defTabSz="687620" latinLnBrk="0"/>
              <a:r>
                <a:rPr kumimoji="1" lang="en-US" altLang="ko-KR" sz="5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</a:rPr>
                <a:t>MBS </a:t>
              </a:r>
              <a:r>
                <a:rPr kumimoji="1" lang="ko-KR" altLang="en-US" sz="5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</a:rPr>
                <a:t>시청률</a:t>
              </a:r>
              <a:endParaRPr lang="en-US" altLang="ko-KR" sz="55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</a:endParaRPr>
            </a:p>
            <a:p>
              <a:pPr algn="ctr" defTabSz="687620" latinLnBrk="0"/>
              <a:r>
                <a:rPr kumimoji="1" lang="ko-KR" altLang="en-US" sz="5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</a:rPr>
                <a:t>수집</a:t>
              </a:r>
              <a:endParaRPr lang="en-US" altLang="ko-KR" sz="55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</a:endParaRPr>
            </a:p>
          </p:txBody>
        </p:sp>
        <p:sp>
          <p:nvSpPr>
            <p:cNvPr id="182" name="양쪽 모서리가 둥근 사각형 296">
              <a:extLst>
                <a:ext uri="{FF2B5EF4-FFF2-40B4-BE49-F238E27FC236}">
                  <a16:creationId xmlns:a16="http://schemas.microsoft.com/office/drawing/2014/main" id="{99CE689E-840D-BBBC-5035-5F7642E60DC2}"/>
                </a:ext>
              </a:extLst>
            </p:cNvPr>
            <p:cNvSpPr/>
            <p:nvPr/>
          </p:nvSpPr>
          <p:spPr>
            <a:xfrm>
              <a:off x="5699180" y="2256606"/>
              <a:ext cx="578674" cy="17911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25400" dir="16200000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26535" rIns="0" bIns="265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4005">
                <a:defRPr/>
              </a:pPr>
              <a:r>
                <a:rPr kumimoji="1" lang="en-US" altLang="ko-KR" sz="60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VM</a:t>
              </a:r>
              <a:endParaRPr lang="en-US" altLang="ko-KR" sz="60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1A384877-09BF-0AC6-678D-CCBCEEB2ABEB}"/>
              </a:ext>
            </a:extLst>
          </p:cNvPr>
          <p:cNvGrpSpPr/>
          <p:nvPr/>
        </p:nvGrpSpPr>
        <p:grpSpPr>
          <a:xfrm>
            <a:off x="6542069" y="2781265"/>
            <a:ext cx="541581" cy="919053"/>
            <a:chOff x="2928399" y="3448195"/>
            <a:chExt cx="734760" cy="1246875"/>
          </a:xfrm>
        </p:grpSpPr>
        <p:sp>
          <p:nvSpPr>
            <p:cNvPr id="190" name="모서리가 둥근 직사각형 511">
              <a:extLst>
                <a:ext uri="{FF2B5EF4-FFF2-40B4-BE49-F238E27FC236}">
                  <a16:creationId xmlns:a16="http://schemas.microsoft.com/office/drawing/2014/main" id="{C16B2D0A-6F53-733F-F4CD-16DE8D8B766B}"/>
                </a:ext>
              </a:extLst>
            </p:cNvPr>
            <p:cNvSpPr/>
            <p:nvPr/>
          </p:nvSpPr>
          <p:spPr>
            <a:xfrm>
              <a:off x="2985663" y="3448195"/>
              <a:ext cx="637881" cy="1246874"/>
            </a:xfrm>
            <a:prstGeom prst="roundRect">
              <a:avLst>
                <a:gd name="adj" fmla="val 11000"/>
              </a:avLst>
            </a:prstGeom>
            <a:solidFill>
              <a:srgbClr val="009A8F">
                <a:alpha val="18000"/>
              </a:srgbClr>
            </a:solidFill>
            <a:ln w="9525" cap="flat" cmpd="sng" algn="ctr">
              <a:solidFill>
                <a:srgbClr val="009A8F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26535" rIns="0" bIns="265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 defTabSz="674005" latinLnBrk="0">
                <a:defRPr/>
              </a:pPr>
              <a:endParaRPr lang="ko-KR" altLang="en-US" sz="1300" kern="0">
                <a:latin typeface="맑은고딕"/>
                <a:ea typeface="KoPub돋움체 Light" panose="02020603020101020101"/>
              </a:endParaRPr>
            </a:p>
          </p:txBody>
        </p:sp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0F94E251-AFB3-1B80-7B64-64F9193AB1C1}"/>
                </a:ext>
              </a:extLst>
            </p:cNvPr>
            <p:cNvGrpSpPr/>
            <p:nvPr/>
          </p:nvGrpSpPr>
          <p:grpSpPr>
            <a:xfrm>
              <a:off x="2928399" y="3646651"/>
              <a:ext cx="734760" cy="1048419"/>
              <a:chOff x="3525131" y="4422247"/>
              <a:chExt cx="734760" cy="1048419"/>
            </a:xfrm>
          </p:grpSpPr>
          <p:pic>
            <p:nvPicPr>
              <p:cNvPr id="192" name="그림 191">
                <a:extLst>
                  <a:ext uri="{FF2B5EF4-FFF2-40B4-BE49-F238E27FC236}">
                    <a16:creationId xmlns:a16="http://schemas.microsoft.com/office/drawing/2014/main" id="{F0BE474E-0940-881D-2908-59684F1E55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rgbClr val="009A8F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3751816" y="4422247"/>
                <a:ext cx="304245" cy="505360"/>
              </a:xfrm>
              <a:prstGeom prst="rect">
                <a:avLst/>
              </a:prstGeom>
            </p:spPr>
          </p:pic>
          <p:sp>
            <p:nvSpPr>
              <p:cNvPr id="193" name="TextBox 240">
                <a:extLst>
                  <a:ext uri="{FF2B5EF4-FFF2-40B4-BE49-F238E27FC236}">
                    <a16:creationId xmlns:a16="http://schemas.microsoft.com/office/drawing/2014/main" id="{1C5E26CC-EE5F-4F60-D43A-6129637498AE}"/>
                  </a:ext>
                </a:extLst>
              </p:cNvPr>
              <p:cNvSpPr txBox="1"/>
              <p:nvPr/>
            </p:nvSpPr>
            <p:spPr>
              <a:xfrm>
                <a:off x="3525131" y="5051250"/>
                <a:ext cx="734760" cy="25592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74005">
                  <a:defRPr/>
                </a:pPr>
                <a:r>
                  <a:rPr kumimoji="1" lang="en-US" altLang="ko-KR" sz="600" b="1" kern="0" spc="-3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latin typeface="맑은고딕"/>
                    <a:ea typeface="KoPub돋움체 Light" panose="02020603020101020101"/>
                  </a:rPr>
                  <a:t>8C/512GB</a:t>
                </a:r>
                <a:endParaRPr lang="ko-KR" altLang="en-US" sz="60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endParaRPr>
              </a:p>
            </p:txBody>
          </p:sp>
          <p:sp>
            <p:nvSpPr>
              <p:cNvPr id="194" name="모서리가 둥근 직사각형 295">
                <a:extLst>
                  <a:ext uri="{FF2B5EF4-FFF2-40B4-BE49-F238E27FC236}">
                    <a16:creationId xmlns:a16="http://schemas.microsoft.com/office/drawing/2014/main" id="{B46999EE-7A42-8032-0725-3711E7B59B67}"/>
                  </a:ext>
                </a:extLst>
              </p:cNvPr>
              <p:cNvSpPr/>
              <p:nvPr/>
            </p:nvSpPr>
            <p:spPr>
              <a:xfrm>
                <a:off x="3640247" y="4790606"/>
                <a:ext cx="530776" cy="285497"/>
              </a:xfrm>
              <a:prstGeom prst="roundRect">
                <a:avLst>
                  <a:gd name="adj" fmla="val 13336"/>
                </a:avLst>
              </a:prstGeom>
              <a:solidFill>
                <a:srgbClr val="009A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6535" tIns="26535" rIns="26535" bIns="26535" rtlCol="0" anchor="ctr"/>
              <a:lstStyle/>
              <a:p>
                <a:pPr algn="ctr" defTabSz="687620" latinLnBrk="0"/>
                <a:r>
                  <a:rPr kumimoji="1" lang="en-US" altLang="ko-KR" sz="650" b="1" kern="0" spc="-30" err="1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latin typeface="맑은고딕"/>
                    <a:ea typeface="KoPub돋움체 Light" panose="02020603020101020101"/>
                  </a:rPr>
                  <a:t>AirFlow</a:t>
                </a:r>
                <a:br>
                  <a:rPr lang="en-US" altLang="ko-KR" sz="650" b="1" kern="0" spc="-3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latin typeface="맑은고딕"/>
                    <a:ea typeface="KoPub돋움체 Light" panose="02020603020101020101"/>
                  </a:rPr>
                </a:br>
                <a:r>
                  <a:rPr kumimoji="1" lang="en-US" altLang="ko-KR" sz="650" b="1" kern="0" spc="-3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latin typeface="맑은고딕"/>
                    <a:ea typeface="KoPub돋움체 Light" panose="02020603020101020101"/>
                  </a:rPr>
                  <a:t>#1</a:t>
                </a:r>
                <a:endParaRPr lang="en-US" altLang="ko-KR" sz="6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endParaRPr>
              </a:p>
            </p:txBody>
          </p:sp>
          <p:sp>
            <p:nvSpPr>
              <p:cNvPr id="195" name="양쪽 모서리가 둥근 사각형 296">
                <a:extLst>
                  <a:ext uri="{FF2B5EF4-FFF2-40B4-BE49-F238E27FC236}">
                    <a16:creationId xmlns:a16="http://schemas.microsoft.com/office/drawing/2014/main" id="{9F9A4781-3C92-F931-5C70-1698FF6A88C8}"/>
                  </a:ext>
                </a:extLst>
              </p:cNvPr>
              <p:cNvSpPr/>
              <p:nvPr/>
            </p:nvSpPr>
            <p:spPr>
              <a:xfrm>
                <a:off x="3582396" y="5273226"/>
                <a:ext cx="637881" cy="19744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 w="9525">
                <a:solidFill>
                  <a:srgbClr val="009A8F"/>
                </a:solidFill>
              </a:ln>
              <a:effectLst>
                <a:outerShdw dist="25400" dir="16200000" rotWithShape="0">
                  <a:prstClr val="black">
                    <a:alpha val="1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26535" rIns="0" bIns="265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74005">
                  <a:defRPr/>
                </a:pPr>
                <a:r>
                  <a:rPr kumimoji="1" lang="en-US" altLang="ko-KR" sz="600" b="1" kern="0" spc="-3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latin typeface="맑은고딕"/>
                    <a:ea typeface="KoPub돋움체 Light" panose="02020603020101020101"/>
                  </a:rPr>
                  <a:t>HP DL360</a:t>
                </a:r>
                <a:endParaRPr lang="en-US" altLang="ko-KR" sz="60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endParaRPr>
              </a:p>
            </p:txBody>
          </p:sp>
        </p:grpSp>
      </p:grp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0616266A-95EC-5E85-199B-FD72DB8D632A}"/>
              </a:ext>
            </a:extLst>
          </p:cNvPr>
          <p:cNvGrpSpPr/>
          <p:nvPr/>
        </p:nvGrpSpPr>
        <p:grpSpPr>
          <a:xfrm>
            <a:off x="6545938" y="3856650"/>
            <a:ext cx="541581" cy="919053"/>
            <a:chOff x="2928399" y="3448195"/>
            <a:chExt cx="734760" cy="1246875"/>
          </a:xfrm>
        </p:grpSpPr>
        <p:sp>
          <p:nvSpPr>
            <p:cNvPr id="198" name="모서리가 둥근 직사각형 511">
              <a:extLst>
                <a:ext uri="{FF2B5EF4-FFF2-40B4-BE49-F238E27FC236}">
                  <a16:creationId xmlns:a16="http://schemas.microsoft.com/office/drawing/2014/main" id="{1FE897D0-84B2-38E1-857B-3B1C37A35578}"/>
                </a:ext>
              </a:extLst>
            </p:cNvPr>
            <p:cNvSpPr/>
            <p:nvPr/>
          </p:nvSpPr>
          <p:spPr>
            <a:xfrm>
              <a:off x="2985663" y="3448195"/>
              <a:ext cx="637881" cy="1246874"/>
            </a:xfrm>
            <a:prstGeom prst="roundRect">
              <a:avLst>
                <a:gd name="adj" fmla="val 11000"/>
              </a:avLst>
            </a:prstGeom>
            <a:solidFill>
              <a:srgbClr val="009A8F">
                <a:alpha val="18000"/>
              </a:srgbClr>
            </a:solidFill>
            <a:ln w="9525" cap="flat" cmpd="sng" algn="ctr">
              <a:solidFill>
                <a:srgbClr val="009A8F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26535" rIns="0" bIns="265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 defTabSz="674005" latinLnBrk="0">
                <a:defRPr/>
              </a:pPr>
              <a:endParaRPr lang="ko-KR" altLang="en-US" sz="1300" kern="0">
                <a:latin typeface="맑은고딕"/>
                <a:ea typeface="KoPub돋움체 Light" panose="02020603020101020101"/>
              </a:endParaRPr>
            </a:p>
          </p:txBody>
        </p: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B32B73D3-911F-2A38-5AD5-B5DAF875E773}"/>
                </a:ext>
              </a:extLst>
            </p:cNvPr>
            <p:cNvGrpSpPr/>
            <p:nvPr/>
          </p:nvGrpSpPr>
          <p:grpSpPr>
            <a:xfrm>
              <a:off x="2928399" y="3646651"/>
              <a:ext cx="734760" cy="1048419"/>
              <a:chOff x="3525131" y="4422247"/>
              <a:chExt cx="734760" cy="1048419"/>
            </a:xfrm>
          </p:grpSpPr>
          <p:pic>
            <p:nvPicPr>
              <p:cNvPr id="211" name="그림 210">
                <a:extLst>
                  <a:ext uri="{FF2B5EF4-FFF2-40B4-BE49-F238E27FC236}">
                    <a16:creationId xmlns:a16="http://schemas.microsoft.com/office/drawing/2014/main" id="{801AD18F-2AD8-2A30-2C47-175A5AE87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rgbClr val="009A8F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3751816" y="4422247"/>
                <a:ext cx="304245" cy="505360"/>
              </a:xfrm>
              <a:prstGeom prst="rect">
                <a:avLst/>
              </a:prstGeom>
            </p:spPr>
          </p:pic>
          <p:sp>
            <p:nvSpPr>
              <p:cNvPr id="213" name="TextBox 240">
                <a:extLst>
                  <a:ext uri="{FF2B5EF4-FFF2-40B4-BE49-F238E27FC236}">
                    <a16:creationId xmlns:a16="http://schemas.microsoft.com/office/drawing/2014/main" id="{B3253CE2-F6B6-F2F5-9398-05E8A9632CEA}"/>
                  </a:ext>
                </a:extLst>
              </p:cNvPr>
              <p:cNvSpPr txBox="1"/>
              <p:nvPr/>
            </p:nvSpPr>
            <p:spPr>
              <a:xfrm>
                <a:off x="3525131" y="5051250"/>
                <a:ext cx="734760" cy="25592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74005">
                  <a:defRPr/>
                </a:pPr>
                <a:r>
                  <a:rPr kumimoji="1" lang="en-US" altLang="ko-KR" sz="600" b="1" kern="0" spc="-3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latin typeface="맑은고딕"/>
                    <a:ea typeface="KoPub돋움체 Light" panose="02020603020101020101"/>
                  </a:rPr>
                  <a:t>8C/512GB</a:t>
                </a:r>
                <a:endParaRPr lang="ko-KR" altLang="en-US" sz="60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endParaRPr>
              </a:p>
            </p:txBody>
          </p:sp>
          <p:sp>
            <p:nvSpPr>
              <p:cNvPr id="215" name="모서리가 둥근 직사각형 295">
                <a:extLst>
                  <a:ext uri="{FF2B5EF4-FFF2-40B4-BE49-F238E27FC236}">
                    <a16:creationId xmlns:a16="http://schemas.microsoft.com/office/drawing/2014/main" id="{CFEAF2DA-29C6-41F4-9318-AD70715639F6}"/>
                  </a:ext>
                </a:extLst>
              </p:cNvPr>
              <p:cNvSpPr/>
              <p:nvPr/>
            </p:nvSpPr>
            <p:spPr>
              <a:xfrm>
                <a:off x="3640247" y="4790606"/>
                <a:ext cx="530776" cy="285497"/>
              </a:xfrm>
              <a:prstGeom prst="roundRect">
                <a:avLst>
                  <a:gd name="adj" fmla="val 13336"/>
                </a:avLst>
              </a:prstGeom>
              <a:solidFill>
                <a:srgbClr val="009A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6535" tIns="26535" rIns="26535" bIns="26535" rtlCol="0" anchor="ctr"/>
              <a:lstStyle/>
              <a:p>
                <a:pPr algn="ctr" defTabSz="687620" latinLnBrk="0"/>
                <a:r>
                  <a:rPr kumimoji="1" lang="en-US" altLang="ko-KR" sz="650" b="1" kern="0" spc="-3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latin typeface="맑은고딕"/>
                    <a:ea typeface="KoPub돋움체 Light" panose="02020603020101020101"/>
                  </a:rPr>
                  <a:t>Airflow</a:t>
                </a:r>
                <a:endParaRPr lang="en-US" altLang="ko-KR" sz="6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endParaRPr>
              </a:p>
              <a:p>
                <a:pPr algn="ctr" defTabSz="687620" latinLnBrk="0"/>
                <a:r>
                  <a:rPr kumimoji="1" lang="en-US" altLang="ko-KR" sz="650" b="1" kern="0" spc="-3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latin typeface="맑은고딕"/>
                    <a:ea typeface="KoPub돋움체 Light" panose="02020603020101020101"/>
                  </a:rPr>
                  <a:t>#2</a:t>
                </a:r>
                <a:endParaRPr lang="en-US" altLang="ko-KR" sz="6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endParaRPr>
              </a:p>
            </p:txBody>
          </p:sp>
          <p:sp>
            <p:nvSpPr>
              <p:cNvPr id="216" name="양쪽 모서리가 둥근 사각형 296">
                <a:extLst>
                  <a:ext uri="{FF2B5EF4-FFF2-40B4-BE49-F238E27FC236}">
                    <a16:creationId xmlns:a16="http://schemas.microsoft.com/office/drawing/2014/main" id="{1BBD07E5-D855-DCE7-4422-9237CA0A4719}"/>
                  </a:ext>
                </a:extLst>
              </p:cNvPr>
              <p:cNvSpPr/>
              <p:nvPr/>
            </p:nvSpPr>
            <p:spPr>
              <a:xfrm>
                <a:off x="3582396" y="5273226"/>
                <a:ext cx="637881" cy="19744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 w="9525">
                <a:solidFill>
                  <a:srgbClr val="009A8F"/>
                </a:solidFill>
              </a:ln>
              <a:effectLst>
                <a:outerShdw dist="25400" dir="16200000" rotWithShape="0">
                  <a:prstClr val="black">
                    <a:alpha val="1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26535" rIns="0" bIns="265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74005">
                  <a:defRPr/>
                </a:pPr>
                <a:r>
                  <a:rPr kumimoji="1" lang="en-US" altLang="ko-KR" sz="600" b="1" kern="0" spc="-3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latin typeface="맑은고딕"/>
                    <a:ea typeface="KoPub돋움체 Light" panose="02020603020101020101"/>
                  </a:rPr>
                  <a:t>HP DL360</a:t>
                </a:r>
                <a:endParaRPr lang="en-US" altLang="ko-KR" sz="60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endParaRPr>
              </a:p>
            </p:txBody>
          </p:sp>
        </p:grpSp>
      </p:grp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7C9EC7E6-B0B8-4EDB-6914-07A136FA3CCB}"/>
              </a:ext>
            </a:extLst>
          </p:cNvPr>
          <p:cNvSpPr/>
          <p:nvPr/>
        </p:nvSpPr>
        <p:spPr bwMode="auto">
          <a:xfrm>
            <a:off x="6402904" y="2483404"/>
            <a:ext cx="804863" cy="239937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 defTabSz="742950" fontAlgn="base">
              <a:spcBef>
                <a:spcPct val="0"/>
              </a:spcBef>
              <a:spcAft>
                <a:spcPct val="0"/>
              </a:spcAft>
            </a:pPr>
            <a:endParaRPr lang="ko-KR" altLang="en-US" sz="950" b="1">
              <a:solidFill>
                <a:schemeClr val="tx2"/>
              </a:solidFill>
              <a:latin typeface="맑은고딕"/>
              <a:ea typeface="바탕체" pitchFamily="17" charset="-127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500EF67B-616B-D325-C230-3E97E0DA5718}"/>
              </a:ext>
            </a:extLst>
          </p:cNvPr>
          <p:cNvSpPr txBox="1"/>
          <p:nvPr/>
        </p:nvSpPr>
        <p:spPr>
          <a:xfrm>
            <a:off x="6344063" y="2521320"/>
            <a:ext cx="936565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Data Pipeline</a:t>
            </a:r>
            <a:endParaRPr lang="ko-KR" altLang="en-US" sz="10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8" name="그림 287">
            <a:extLst>
              <a:ext uri="{FF2B5EF4-FFF2-40B4-BE49-F238E27FC236}">
                <a16:creationId xmlns:a16="http://schemas.microsoft.com/office/drawing/2014/main" id="{FA97E6E9-9061-3B51-F273-01C9D9D03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8264" y="4192051"/>
            <a:ext cx="944921" cy="220482"/>
          </a:xfrm>
          <a:prstGeom prst="rect">
            <a:avLst/>
          </a:prstGeom>
        </p:spPr>
      </p:pic>
      <p:pic>
        <p:nvPicPr>
          <p:cNvPr id="302" name="그림 301">
            <a:extLst>
              <a:ext uri="{FF2B5EF4-FFF2-40B4-BE49-F238E27FC236}">
                <a16:creationId xmlns:a16="http://schemas.microsoft.com/office/drawing/2014/main" id="{BE389DDB-FD25-6FBC-9A78-D871AA711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4562" y="4434002"/>
            <a:ext cx="233119" cy="263909"/>
          </a:xfrm>
          <a:prstGeom prst="rect">
            <a:avLst/>
          </a:prstGeom>
        </p:spPr>
      </p:pic>
      <p:pic>
        <p:nvPicPr>
          <p:cNvPr id="314" name="그림 313">
            <a:extLst>
              <a:ext uri="{FF2B5EF4-FFF2-40B4-BE49-F238E27FC236}">
                <a16:creationId xmlns:a16="http://schemas.microsoft.com/office/drawing/2014/main" id="{9E686BBB-8935-0A62-C5E3-CD1B8A6441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8025" y="4469355"/>
            <a:ext cx="230317" cy="212824"/>
          </a:xfrm>
          <a:prstGeom prst="rect">
            <a:avLst/>
          </a:prstGeom>
        </p:spPr>
      </p:pic>
      <p:sp>
        <p:nvSpPr>
          <p:cNvPr id="326" name="양쪽 모서리가 둥근 사각형 296">
            <a:extLst>
              <a:ext uri="{FF2B5EF4-FFF2-40B4-BE49-F238E27FC236}">
                <a16:creationId xmlns:a16="http://schemas.microsoft.com/office/drawing/2014/main" id="{86EB0C5E-DBA8-A31D-3549-F968708C06EE}"/>
              </a:ext>
            </a:extLst>
          </p:cNvPr>
          <p:cNvSpPr/>
          <p:nvPr/>
        </p:nvSpPr>
        <p:spPr>
          <a:xfrm>
            <a:off x="9007707" y="4698959"/>
            <a:ext cx="268599" cy="113793"/>
          </a:xfrm>
          <a:prstGeom prst="round2SameRect">
            <a:avLst>
              <a:gd name="adj1" fmla="val 0"/>
              <a:gd name="adj2" fmla="val 0"/>
            </a:avLst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26535" rIns="0" bIns="265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74005">
              <a:defRPr/>
            </a:pPr>
            <a:r>
              <a:rPr kumimoji="1" lang="en-US" altLang="ko-KR" sz="60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rPr>
              <a:t>GIP</a:t>
            </a:r>
            <a:endParaRPr lang="en-US" altLang="ko-KR" sz="600" b="1" kern="0" spc="-30">
              <a:ln>
                <a:solidFill>
                  <a:srgbClr val="FFFFFF">
                    <a:alpha val="0"/>
                  </a:srgbClr>
                </a:solidFill>
              </a:ln>
              <a:latin typeface="맑은고딕"/>
              <a:ea typeface="KoPub돋움체 Light" panose="02020603020101020101"/>
            </a:endParaRPr>
          </a:p>
        </p:txBody>
      </p:sp>
      <p:sp>
        <p:nvSpPr>
          <p:cNvPr id="345" name="양쪽 모서리가 둥근 사각형 296">
            <a:extLst>
              <a:ext uri="{FF2B5EF4-FFF2-40B4-BE49-F238E27FC236}">
                <a16:creationId xmlns:a16="http://schemas.microsoft.com/office/drawing/2014/main" id="{B09CADA2-17CB-ADA2-C47B-9503E89D10D7}"/>
              </a:ext>
            </a:extLst>
          </p:cNvPr>
          <p:cNvSpPr/>
          <p:nvPr/>
        </p:nvSpPr>
        <p:spPr>
          <a:xfrm>
            <a:off x="8699082" y="4698959"/>
            <a:ext cx="268599" cy="113793"/>
          </a:xfrm>
          <a:prstGeom prst="round2SameRect">
            <a:avLst>
              <a:gd name="adj1" fmla="val 0"/>
              <a:gd name="adj2" fmla="val 0"/>
            </a:avLst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26535" rIns="0" bIns="265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74005">
              <a:defRPr/>
            </a:pPr>
            <a:r>
              <a:rPr kumimoji="1" lang="en-US" altLang="ko-KR" sz="60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rPr>
              <a:t>Lake</a:t>
            </a:r>
            <a:endParaRPr lang="en-US" altLang="ko-KR" sz="600" b="1" kern="0" spc="-30">
              <a:ln>
                <a:solidFill>
                  <a:srgbClr val="FFFFFF">
                    <a:alpha val="0"/>
                  </a:srgbClr>
                </a:solidFill>
              </a:ln>
              <a:latin typeface="맑은고딕"/>
              <a:ea typeface="KoPub돋움체 Light" panose="02020603020101020101"/>
            </a:endParaRPr>
          </a:p>
        </p:txBody>
      </p:sp>
      <p:pic>
        <p:nvPicPr>
          <p:cNvPr id="349" name="그림 348">
            <a:extLst>
              <a:ext uri="{FF2B5EF4-FFF2-40B4-BE49-F238E27FC236}">
                <a16:creationId xmlns:a16="http://schemas.microsoft.com/office/drawing/2014/main" id="{3E8DDA97-24AD-B8EB-043D-76BC878C35E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633590" y="5105420"/>
            <a:ext cx="314750" cy="372493"/>
          </a:xfrm>
          <a:prstGeom prst="rect">
            <a:avLst/>
          </a:prstGeom>
        </p:spPr>
      </p:pic>
      <p:sp>
        <p:nvSpPr>
          <p:cNvPr id="351" name="모서리가 둥근 직사각형 295">
            <a:extLst>
              <a:ext uri="{FF2B5EF4-FFF2-40B4-BE49-F238E27FC236}">
                <a16:creationId xmlns:a16="http://schemas.microsoft.com/office/drawing/2014/main" id="{C8487732-A910-607B-0C5B-5CD6236D67C7}"/>
              </a:ext>
            </a:extLst>
          </p:cNvPr>
          <p:cNvSpPr/>
          <p:nvPr/>
        </p:nvSpPr>
        <p:spPr>
          <a:xfrm>
            <a:off x="518169" y="5452742"/>
            <a:ext cx="549102" cy="210436"/>
          </a:xfrm>
          <a:prstGeom prst="roundRect">
            <a:avLst>
              <a:gd name="adj" fmla="val 1333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535" tIns="26535" rIns="26535" bIns="26535" rtlCol="0" anchor="ctr"/>
          <a:lstStyle/>
          <a:p>
            <a:pPr algn="ctr" defTabSz="687620" latinLnBrk="0"/>
            <a:r>
              <a:rPr kumimoji="1" lang="en-US" altLang="ko-KR" sz="800" b="1" kern="0" spc="-3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/>
                </a:solidFill>
                <a:latin typeface="맑은고딕"/>
                <a:ea typeface="KoPub돋움체 Light" panose="02020603020101020101"/>
              </a:rPr>
              <a:t>MC WEB</a:t>
            </a:r>
            <a:endParaRPr lang="en-US" altLang="ko-KR" sz="800" b="1" kern="0" spc="-3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tx1"/>
              </a:solidFill>
              <a:latin typeface="맑은고딕"/>
              <a:ea typeface="KoPub돋움체 Light" panose="02020603020101020101"/>
            </a:endParaRPr>
          </a:p>
        </p:txBody>
      </p:sp>
      <p:pic>
        <p:nvPicPr>
          <p:cNvPr id="353" name="그림 352">
            <a:extLst>
              <a:ext uri="{FF2B5EF4-FFF2-40B4-BE49-F238E27FC236}">
                <a16:creationId xmlns:a16="http://schemas.microsoft.com/office/drawing/2014/main" id="{4A31043C-7E00-6304-8106-CAB6BBED20A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622976" y="5704586"/>
            <a:ext cx="314750" cy="372493"/>
          </a:xfrm>
          <a:prstGeom prst="rect">
            <a:avLst/>
          </a:prstGeom>
        </p:spPr>
      </p:pic>
      <p:sp>
        <p:nvSpPr>
          <p:cNvPr id="355" name="모서리가 둥근 직사각형 295">
            <a:extLst>
              <a:ext uri="{FF2B5EF4-FFF2-40B4-BE49-F238E27FC236}">
                <a16:creationId xmlns:a16="http://schemas.microsoft.com/office/drawing/2014/main" id="{3FACCE72-1646-47F4-E3A7-F4D31EAE8C7F}"/>
              </a:ext>
            </a:extLst>
          </p:cNvPr>
          <p:cNvSpPr/>
          <p:nvPr/>
        </p:nvSpPr>
        <p:spPr>
          <a:xfrm>
            <a:off x="507555" y="6069035"/>
            <a:ext cx="549102" cy="210436"/>
          </a:xfrm>
          <a:prstGeom prst="roundRect">
            <a:avLst>
              <a:gd name="adj" fmla="val 1333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535" tIns="26535" rIns="26535" bIns="26535" rtlCol="0" anchor="ctr"/>
          <a:lstStyle/>
          <a:p>
            <a:pPr algn="ctr" defTabSz="687620" latinLnBrk="0"/>
            <a:r>
              <a:rPr kumimoji="1" lang="en-US" altLang="ko-KR" sz="800" b="1" kern="0" spc="-3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/>
                </a:solidFill>
                <a:latin typeface="맑은고딕"/>
                <a:ea typeface="KoPub돋움체 Light" panose="02020603020101020101"/>
              </a:rPr>
              <a:t>PCWEB</a:t>
            </a:r>
            <a:endParaRPr lang="en-US" altLang="ko-KR" sz="800" b="1" kern="0" spc="-3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tx1"/>
              </a:solidFill>
              <a:latin typeface="맑은고딕"/>
              <a:ea typeface="KoPub돋움체 Light" panose="02020603020101020101"/>
            </a:endParaRPr>
          </a:p>
        </p:txBody>
      </p: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56BCB184-0752-2632-A06C-9B8D3EA9783E}"/>
              </a:ext>
            </a:extLst>
          </p:cNvPr>
          <p:cNvSpPr/>
          <p:nvPr/>
        </p:nvSpPr>
        <p:spPr bwMode="auto">
          <a:xfrm>
            <a:off x="346173" y="4749798"/>
            <a:ext cx="925758" cy="1569201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 defTabSz="742950" fontAlgn="base">
              <a:spcBef>
                <a:spcPct val="0"/>
              </a:spcBef>
              <a:spcAft>
                <a:spcPct val="0"/>
              </a:spcAft>
            </a:pPr>
            <a:endParaRPr lang="ko-KR" altLang="en-US" sz="950" b="1">
              <a:solidFill>
                <a:schemeClr val="tx2"/>
              </a:solidFill>
              <a:latin typeface="맑은고딕"/>
              <a:ea typeface="바탕체" pitchFamily="17" charset="-127"/>
            </a:endParaRPr>
          </a:p>
        </p:txBody>
      </p:sp>
      <p:cxnSp>
        <p:nvCxnSpPr>
          <p:cNvPr id="361" name="직선 연결선 360">
            <a:extLst>
              <a:ext uri="{FF2B5EF4-FFF2-40B4-BE49-F238E27FC236}">
                <a16:creationId xmlns:a16="http://schemas.microsoft.com/office/drawing/2014/main" id="{1B6B43F3-C81B-FA55-9621-60B6CFCD2185}"/>
              </a:ext>
            </a:extLst>
          </p:cNvPr>
          <p:cNvCxnSpPr>
            <a:cxnSpLocks/>
          </p:cNvCxnSpPr>
          <p:nvPr/>
        </p:nvCxnSpPr>
        <p:spPr bwMode="auto">
          <a:xfrm>
            <a:off x="4918507" y="3659386"/>
            <a:ext cx="285895" cy="217424"/>
          </a:xfrm>
          <a:prstGeom prst="line">
            <a:avLst/>
          </a:prstGeom>
          <a:solidFill>
            <a:srgbClr val="99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63" name="그림 362">
            <a:extLst>
              <a:ext uri="{FF2B5EF4-FFF2-40B4-BE49-F238E27FC236}">
                <a16:creationId xmlns:a16="http://schemas.microsoft.com/office/drawing/2014/main" id="{2419CD5E-9116-8443-609B-0D6701332E94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7518990" y="3500587"/>
            <a:ext cx="224254" cy="372494"/>
          </a:xfrm>
          <a:prstGeom prst="rect">
            <a:avLst/>
          </a:prstGeom>
        </p:spPr>
      </p:pic>
      <p:pic>
        <p:nvPicPr>
          <p:cNvPr id="365" name="그림 364">
            <a:extLst>
              <a:ext uri="{FF2B5EF4-FFF2-40B4-BE49-F238E27FC236}">
                <a16:creationId xmlns:a16="http://schemas.microsoft.com/office/drawing/2014/main" id="{D1D0BFFF-8FC3-BF53-3AF1-3593E500B5CE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7631117" y="3500587"/>
            <a:ext cx="224254" cy="372494"/>
          </a:xfrm>
          <a:prstGeom prst="rect">
            <a:avLst/>
          </a:prstGeom>
        </p:spPr>
      </p:pic>
      <p:pic>
        <p:nvPicPr>
          <p:cNvPr id="367" name="그림 366">
            <a:extLst>
              <a:ext uri="{FF2B5EF4-FFF2-40B4-BE49-F238E27FC236}">
                <a16:creationId xmlns:a16="http://schemas.microsoft.com/office/drawing/2014/main" id="{D42F471F-1127-A2FB-3640-4DE211D7C92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7704216" y="3500587"/>
            <a:ext cx="224254" cy="372494"/>
          </a:xfrm>
          <a:prstGeom prst="rect">
            <a:avLst/>
          </a:prstGeom>
        </p:spPr>
      </p:pic>
      <p:pic>
        <p:nvPicPr>
          <p:cNvPr id="369" name="그림 368">
            <a:extLst>
              <a:ext uri="{FF2B5EF4-FFF2-40B4-BE49-F238E27FC236}">
                <a16:creationId xmlns:a16="http://schemas.microsoft.com/office/drawing/2014/main" id="{0C4D5D65-0AB6-A43A-DC84-A1070B2137D4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7816343" y="3500587"/>
            <a:ext cx="224254" cy="372494"/>
          </a:xfrm>
          <a:prstGeom prst="rect">
            <a:avLst/>
          </a:prstGeom>
        </p:spPr>
      </p:pic>
      <p:sp>
        <p:nvSpPr>
          <p:cNvPr id="371" name="직사각형 370">
            <a:extLst>
              <a:ext uri="{FF2B5EF4-FFF2-40B4-BE49-F238E27FC236}">
                <a16:creationId xmlns:a16="http://schemas.microsoft.com/office/drawing/2014/main" id="{74570D61-7CD2-9705-8BCB-068E823ADEBB}"/>
              </a:ext>
            </a:extLst>
          </p:cNvPr>
          <p:cNvSpPr/>
          <p:nvPr/>
        </p:nvSpPr>
        <p:spPr bwMode="auto">
          <a:xfrm>
            <a:off x="7425340" y="3188517"/>
            <a:ext cx="682786" cy="75024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 defTabSz="742950" fontAlgn="base">
              <a:spcBef>
                <a:spcPct val="0"/>
              </a:spcBef>
              <a:spcAft>
                <a:spcPct val="0"/>
              </a:spcAft>
            </a:pPr>
            <a:endParaRPr lang="ko-KR" altLang="en-US" sz="950" b="1">
              <a:solidFill>
                <a:schemeClr val="tx2"/>
              </a:solidFill>
              <a:latin typeface="맑은고딕"/>
              <a:ea typeface="바탕체" pitchFamily="17" charset="-127"/>
            </a:endParaRP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36D91416-DDB0-E578-0CD2-3C09C52C9BC4}"/>
              </a:ext>
            </a:extLst>
          </p:cNvPr>
          <p:cNvSpPr txBox="1"/>
          <p:nvPr/>
        </p:nvSpPr>
        <p:spPr>
          <a:xfrm>
            <a:off x="7455321" y="3182986"/>
            <a:ext cx="682786" cy="2174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800" b="1">
                <a:latin typeface="맑은고딕"/>
                <a:ea typeface="+mj-ea"/>
              </a:rPr>
              <a:t>BDP</a:t>
            </a:r>
            <a:endParaRPr lang="ko-KR" altLang="en-US" sz="800" b="1">
              <a:latin typeface="맑은고딕"/>
              <a:ea typeface="+mj-ea"/>
            </a:endParaRPr>
          </a:p>
        </p:txBody>
      </p:sp>
      <p:pic>
        <p:nvPicPr>
          <p:cNvPr id="375" name="그림 374">
            <a:extLst>
              <a:ext uri="{FF2B5EF4-FFF2-40B4-BE49-F238E27FC236}">
                <a16:creationId xmlns:a16="http://schemas.microsoft.com/office/drawing/2014/main" id="{5F6C2481-48AD-88EF-AE45-AAEEBDCBA8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4527" y="3352927"/>
            <a:ext cx="619965" cy="171442"/>
          </a:xfrm>
          <a:prstGeom prst="rect">
            <a:avLst/>
          </a:prstGeom>
        </p:spPr>
      </p:pic>
      <p:grpSp>
        <p:nvGrpSpPr>
          <p:cNvPr id="382" name="그룹 381">
            <a:extLst>
              <a:ext uri="{FF2B5EF4-FFF2-40B4-BE49-F238E27FC236}">
                <a16:creationId xmlns:a16="http://schemas.microsoft.com/office/drawing/2014/main" id="{805ABD3E-580C-569E-266D-E0D0371C9285}"/>
              </a:ext>
            </a:extLst>
          </p:cNvPr>
          <p:cNvGrpSpPr/>
          <p:nvPr/>
        </p:nvGrpSpPr>
        <p:grpSpPr>
          <a:xfrm>
            <a:off x="2027344" y="2489542"/>
            <a:ext cx="541581" cy="919052"/>
            <a:chOff x="1707742" y="2643557"/>
            <a:chExt cx="666561" cy="1131141"/>
          </a:xfrm>
        </p:grpSpPr>
        <p:sp>
          <p:nvSpPr>
            <p:cNvPr id="377" name="모서리가 둥근 직사각형 511">
              <a:extLst>
                <a:ext uri="{FF2B5EF4-FFF2-40B4-BE49-F238E27FC236}">
                  <a16:creationId xmlns:a16="http://schemas.microsoft.com/office/drawing/2014/main" id="{620CB3C2-17F0-DCEB-B831-6885871024AF}"/>
                </a:ext>
              </a:extLst>
            </p:cNvPr>
            <p:cNvSpPr/>
            <p:nvPr/>
          </p:nvSpPr>
          <p:spPr>
            <a:xfrm>
              <a:off x="1802914" y="2643557"/>
              <a:ext cx="481510" cy="1131141"/>
            </a:xfrm>
            <a:prstGeom prst="roundRect">
              <a:avLst>
                <a:gd name="adj" fmla="val 11000"/>
              </a:avLst>
            </a:prstGeom>
            <a:solidFill>
              <a:srgbClr val="009A8F">
                <a:alpha val="18000"/>
              </a:srgbClr>
            </a:solidFill>
            <a:ln w="9525" cap="flat" cmpd="sng" algn="ctr">
              <a:solidFill>
                <a:srgbClr val="009A8F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26535" rIns="0" bIns="265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 defTabSz="674005" latinLnBrk="0">
                <a:defRPr/>
              </a:pPr>
              <a:endParaRPr lang="ko-KR" altLang="en-US" sz="1300" kern="0">
                <a:latin typeface="맑은고딕"/>
                <a:ea typeface="KoPub돋움체 Light" panose="02020603020101020101"/>
              </a:endParaRPr>
            </a:p>
          </p:txBody>
        </p:sp>
        <p:pic>
          <p:nvPicPr>
            <p:cNvPr id="378" name="그림 377">
              <a:extLst>
                <a:ext uri="{FF2B5EF4-FFF2-40B4-BE49-F238E27FC236}">
                  <a16:creationId xmlns:a16="http://schemas.microsoft.com/office/drawing/2014/main" id="{4EF3E6AB-C65C-A7F8-755E-778CD22B4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9A8F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913387" y="2823593"/>
              <a:ext cx="276006" cy="458453"/>
            </a:xfrm>
            <a:prstGeom prst="rect">
              <a:avLst/>
            </a:prstGeom>
          </p:spPr>
        </p:pic>
        <p:sp>
          <p:nvSpPr>
            <p:cNvPr id="379" name="TextBox 240">
              <a:extLst>
                <a:ext uri="{FF2B5EF4-FFF2-40B4-BE49-F238E27FC236}">
                  <a16:creationId xmlns:a16="http://schemas.microsoft.com/office/drawing/2014/main" id="{5D5AE891-1C2F-20DA-FBB0-D05BA7A3700D}"/>
                </a:ext>
              </a:extLst>
            </p:cNvPr>
            <p:cNvSpPr txBox="1"/>
            <p:nvPr/>
          </p:nvSpPr>
          <p:spPr>
            <a:xfrm>
              <a:off x="1707742" y="3394213"/>
              <a:ext cx="666561" cy="23217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74005">
                <a:defRPr/>
              </a:pPr>
              <a:r>
                <a:rPr kumimoji="1" lang="en-US" altLang="ko-KR" sz="60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4C/128GB</a:t>
              </a:r>
              <a:endParaRPr lang="ko-KR" altLang="en-US" sz="60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endParaRPr>
            </a:p>
          </p:txBody>
        </p:sp>
        <p:sp>
          <p:nvSpPr>
            <p:cNvPr id="380" name="모서리가 둥근 직사각형 295">
              <a:extLst>
                <a:ext uri="{FF2B5EF4-FFF2-40B4-BE49-F238E27FC236}">
                  <a16:creationId xmlns:a16="http://schemas.microsoft.com/office/drawing/2014/main" id="{9C0E0B48-ED7D-1974-1C32-12AC9833C198}"/>
                </a:ext>
              </a:extLst>
            </p:cNvPr>
            <p:cNvSpPr/>
            <p:nvPr/>
          </p:nvSpPr>
          <p:spPr>
            <a:xfrm>
              <a:off x="1812173" y="3157761"/>
              <a:ext cx="481510" cy="258998"/>
            </a:xfrm>
            <a:prstGeom prst="roundRect">
              <a:avLst>
                <a:gd name="adj" fmla="val 13336"/>
              </a:avLst>
            </a:prstGeom>
            <a:solidFill>
              <a:srgbClr val="009A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535" tIns="26535" rIns="26535" bIns="26535" rtlCol="0" anchor="ctr"/>
            <a:lstStyle/>
            <a:p>
              <a:pPr algn="ctr" defTabSz="687620" latinLnBrk="0"/>
              <a:r>
                <a:rPr kumimoji="1" lang="en-US" altLang="ko-KR" sz="6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SAS ETL#2</a:t>
              </a:r>
              <a:endParaRPr lang="en-US" altLang="ko-KR" sz="65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endParaRPr>
            </a:p>
          </p:txBody>
        </p:sp>
        <p:sp>
          <p:nvSpPr>
            <p:cNvPr id="381" name="양쪽 모서리가 둥근 사각형 296">
              <a:extLst>
                <a:ext uri="{FF2B5EF4-FFF2-40B4-BE49-F238E27FC236}">
                  <a16:creationId xmlns:a16="http://schemas.microsoft.com/office/drawing/2014/main" id="{C6BA2C0E-3833-EFDB-C1BE-F0DDFBBE893C}"/>
                </a:ext>
              </a:extLst>
            </p:cNvPr>
            <p:cNvSpPr/>
            <p:nvPr/>
          </p:nvSpPr>
          <p:spPr>
            <a:xfrm>
              <a:off x="1802914" y="3595584"/>
              <a:ext cx="481510" cy="179113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9525">
              <a:solidFill>
                <a:srgbClr val="009A8F"/>
              </a:solidFill>
            </a:ln>
            <a:effectLst>
              <a:outerShdw dist="25400" dir="16200000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26535" rIns="0" bIns="265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4005">
                <a:defRPr/>
              </a:pPr>
              <a:r>
                <a:rPr kumimoji="1" lang="en-US" altLang="ko-KR" sz="60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Dell R730</a:t>
              </a:r>
              <a:endParaRPr lang="en-US" altLang="ko-KR" sz="60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endParaRPr>
            </a:p>
          </p:txBody>
        </p:sp>
      </p:grpSp>
      <p:grpSp>
        <p:nvGrpSpPr>
          <p:cNvPr id="389" name="그룹 388">
            <a:extLst>
              <a:ext uri="{FF2B5EF4-FFF2-40B4-BE49-F238E27FC236}">
                <a16:creationId xmlns:a16="http://schemas.microsoft.com/office/drawing/2014/main" id="{95D26367-980B-11A4-577F-0AFA848D15D4}"/>
              </a:ext>
            </a:extLst>
          </p:cNvPr>
          <p:cNvGrpSpPr/>
          <p:nvPr/>
        </p:nvGrpSpPr>
        <p:grpSpPr>
          <a:xfrm>
            <a:off x="1591910" y="4611392"/>
            <a:ext cx="541581" cy="919052"/>
            <a:chOff x="1707742" y="2643557"/>
            <a:chExt cx="666561" cy="1131141"/>
          </a:xfrm>
        </p:grpSpPr>
        <p:sp>
          <p:nvSpPr>
            <p:cNvPr id="384" name="모서리가 둥근 직사각형 511">
              <a:extLst>
                <a:ext uri="{FF2B5EF4-FFF2-40B4-BE49-F238E27FC236}">
                  <a16:creationId xmlns:a16="http://schemas.microsoft.com/office/drawing/2014/main" id="{C82769C7-75F1-FBAE-640C-75E84973D470}"/>
                </a:ext>
              </a:extLst>
            </p:cNvPr>
            <p:cNvSpPr/>
            <p:nvPr/>
          </p:nvSpPr>
          <p:spPr>
            <a:xfrm>
              <a:off x="1802914" y="2643557"/>
              <a:ext cx="481510" cy="1131141"/>
            </a:xfrm>
            <a:prstGeom prst="roundRect">
              <a:avLst>
                <a:gd name="adj" fmla="val 11000"/>
              </a:avLst>
            </a:prstGeom>
            <a:solidFill>
              <a:srgbClr val="009A8F">
                <a:alpha val="18000"/>
              </a:srgbClr>
            </a:solidFill>
            <a:ln w="9525" cap="flat" cmpd="sng" algn="ctr">
              <a:solidFill>
                <a:srgbClr val="009A8F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26535" rIns="0" bIns="265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 defTabSz="674005" latinLnBrk="0">
                <a:defRPr/>
              </a:pPr>
              <a:endParaRPr lang="ko-KR" altLang="en-US" sz="1300" kern="0">
                <a:latin typeface="맑은고딕"/>
                <a:ea typeface="KoPub돋움체 Light" panose="02020603020101020101"/>
              </a:endParaRPr>
            </a:p>
          </p:txBody>
        </p:sp>
        <p:pic>
          <p:nvPicPr>
            <p:cNvPr id="385" name="그림 384">
              <a:extLst>
                <a:ext uri="{FF2B5EF4-FFF2-40B4-BE49-F238E27FC236}">
                  <a16:creationId xmlns:a16="http://schemas.microsoft.com/office/drawing/2014/main" id="{6A2D2CAC-8610-DF21-E46D-BA4F52CF4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9A8F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913387" y="2823593"/>
              <a:ext cx="276006" cy="458453"/>
            </a:xfrm>
            <a:prstGeom prst="rect">
              <a:avLst/>
            </a:prstGeom>
          </p:spPr>
        </p:pic>
        <p:sp>
          <p:nvSpPr>
            <p:cNvPr id="386" name="TextBox 240">
              <a:extLst>
                <a:ext uri="{FF2B5EF4-FFF2-40B4-BE49-F238E27FC236}">
                  <a16:creationId xmlns:a16="http://schemas.microsoft.com/office/drawing/2014/main" id="{3E8A4D9F-E8CC-F459-237F-00535439A236}"/>
                </a:ext>
              </a:extLst>
            </p:cNvPr>
            <p:cNvSpPr txBox="1"/>
            <p:nvPr/>
          </p:nvSpPr>
          <p:spPr>
            <a:xfrm>
              <a:off x="1707742" y="3394213"/>
              <a:ext cx="666561" cy="23217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74005">
                <a:defRPr/>
              </a:pPr>
              <a:r>
                <a:rPr kumimoji="1" lang="en-US" altLang="ko-KR" sz="60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4C/128GB</a:t>
              </a:r>
              <a:endParaRPr lang="ko-KR" altLang="en-US" sz="60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endParaRPr>
            </a:p>
          </p:txBody>
        </p:sp>
        <p:sp>
          <p:nvSpPr>
            <p:cNvPr id="387" name="모서리가 둥근 직사각형 295">
              <a:extLst>
                <a:ext uri="{FF2B5EF4-FFF2-40B4-BE49-F238E27FC236}">
                  <a16:creationId xmlns:a16="http://schemas.microsoft.com/office/drawing/2014/main" id="{C3125182-7EDC-B82E-14F1-C02B29055C74}"/>
                </a:ext>
              </a:extLst>
            </p:cNvPr>
            <p:cNvSpPr/>
            <p:nvPr/>
          </p:nvSpPr>
          <p:spPr>
            <a:xfrm>
              <a:off x="1812173" y="3157761"/>
              <a:ext cx="481510" cy="258998"/>
            </a:xfrm>
            <a:prstGeom prst="roundRect">
              <a:avLst>
                <a:gd name="adj" fmla="val 13336"/>
              </a:avLst>
            </a:prstGeom>
            <a:solidFill>
              <a:srgbClr val="009A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535" tIns="26535" rIns="26535" bIns="26535" rtlCol="0" anchor="ctr"/>
            <a:lstStyle/>
            <a:p>
              <a:pPr algn="ctr" defTabSz="687620" latinLnBrk="0"/>
              <a:r>
                <a:rPr kumimoji="1" lang="en-US" altLang="ko-KR" sz="6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Parser</a:t>
              </a:r>
              <a:br>
                <a:rPr lang="en-US" altLang="ko-KR" sz="6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</a:br>
              <a:r>
                <a:rPr kumimoji="1" lang="en-US" altLang="ko-KR" sz="6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Batch#1</a:t>
              </a:r>
              <a:endParaRPr lang="en-US" altLang="ko-KR" sz="65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endParaRPr>
            </a:p>
          </p:txBody>
        </p:sp>
        <p:sp>
          <p:nvSpPr>
            <p:cNvPr id="388" name="양쪽 모서리가 둥근 사각형 296">
              <a:extLst>
                <a:ext uri="{FF2B5EF4-FFF2-40B4-BE49-F238E27FC236}">
                  <a16:creationId xmlns:a16="http://schemas.microsoft.com/office/drawing/2014/main" id="{1675C262-BDC4-0DEB-C675-E28841691585}"/>
                </a:ext>
              </a:extLst>
            </p:cNvPr>
            <p:cNvSpPr/>
            <p:nvPr/>
          </p:nvSpPr>
          <p:spPr>
            <a:xfrm>
              <a:off x="1802914" y="3595584"/>
              <a:ext cx="481510" cy="179113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9525">
              <a:solidFill>
                <a:srgbClr val="009A8F"/>
              </a:solidFill>
            </a:ln>
            <a:effectLst>
              <a:outerShdw dist="25400" dir="16200000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26535" rIns="0" bIns="265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4005">
                <a:defRPr/>
              </a:pPr>
              <a:r>
                <a:rPr kumimoji="1" lang="en-US" altLang="ko-KR" sz="60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Dell R730</a:t>
              </a:r>
              <a:endParaRPr lang="en-US" altLang="ko-KR" sz="60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endParaRPr>
            </a:p>
          </p:txBody>
        </p:sp>
      </p:grpSp>
      <p:grpSp>
        <p:nvGrpSpPr>
          <p:cNvPr id="396" name="그룹 395">
            <a:extLst>
              <a:ext uri="{FF2B5EF4-FFF2-40B4-BE49-F238E27FC236}">
                <a16:creationId xmlns:a16="http://schemas.microsoft.com/office/drawing/2014/main" id="{DCE8BE66-8ADF-FBB7-3412-1254FF943A87}"/>
              </a:ext>
            </a:extLst>
          </p:cNvPr>
          <p:cNvGrpSpPr/>
          <p:nvPr/>
        </p:nvGrpSpPr>
        <p:grpSpPr>
          <a:xfrm>
            <a:off x="2039530" y="4611392"/>
            <a:ext cx="541581" cy="919052"/>
            <a:chOff x="1707742" y="2643557"/>
            <a:chExt cx="666561" cy="1131141"/>
          </a:xfrm>
        </p:grpSpPr>
        <p:sp>
          <p:nvSpPr>
            <p:cNvPr id="391" name="모서리가 둥근 직사각형 511">
              <a:extLst>
                <a:ext uri="{FF2B5EF4-FFF2-40B4-BE49-F238E27FC236}">
                  <a16:creationId xmlns:a16="http://schemas.microsoft.com/office/drawing/2014/main" id="{722AAD6B-3B03-0F1B-1B90-25B0C25891AF}"/>
                </a:ext>
              </a:extLst>
            </p:cNvPr>
            <p:cNvSpPr/>
            <p:nvPr/>
          </p:nvSpPr>
          <p:spPr>
            <a:xfrm>
              <a:off x="1802914" y="2643557"/>
              <a:ext cx="481510" cy="1131141"/>
            </a:xfrm>
            <a:prstGeom prst="roundRect">
              <a:avLst>
                <a:gd name="adj" fmla="val 11000"/>
              </a:avLst>
            </a:prstGeom>
            <a:solidFill>
              <a:srgbClr val="009A8F">
                <a:alpha val="18000"/>
              </a:srgbClr>
            </a:solidFill>
            <a:ln w="9525" cap="flat" cmpd="sng" algn="ctr">
              <a:solidFill>
                <a:srgbClr val="009A8F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26535" rIns="0" bIns="265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 defTabSz="674005" latinLnBrk="0">
                <a:defRPr/>
              </a:pPr>
              <a:endParaRPr lang="ko-KR" altLang="en-US" sz="1300" kern="0">
                <a:latin typeface="맑은고딕"/>
                <a:ea typeface="KoPub돋움체 Light" panose="02020603020101020101"/>
              </a:endParaRPr>
            </a:p>
          </p:txBody>
        </p:sp>
        <p:pic>
          <p:nvPicPr>
            <p:cNvPr id="392" name="그림 391">
              <a:extLst>
                <a:ext uri="{FF2B5EF4-FFF2-40B4-BE49-F238E27FC236}">
                  <a16:creationId xmlns:a16="http://schemas.microsoft.com/office/drawing/2014/main" id="{90415DCF-0B3D-EAF3-AEE0-74882EC98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9A8F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913387" y="2823593"/>
              <a:ext cx="276006" cy="458453"/>
            </a:xfrm>
            <a:prstGeom prst="rect">
              <a:avLst/>
            </a:prstGeom>
          </p:spPr>
        </p:pic>
        <p:sp>
          <p:nvSpPr>
            <p:cNvPr id="393" name="TextBox 240">
              <a:extLst>
                <a:ext uri="{FF2B5EF4-FFF2-40B4-BE49-F238E27FC236}">
                  <a16:creationId xmlns:a16="http://schemas.microsoft.com/office/drawing/2014/main" id="{996AE1B7-88E8-E3C0-FA7E-D6E54DEBA8B6}"/>
                </a:ext>
              </a:extLst>
            </p:cNvPr>
            <p:cNvSpPr txBox="1"/>
            <p:nvPr/>
          </p:nvSpPr>
          <p:spPr>
            <a:xfrm>
              <a:off x="1707742" y="3394213"/>
              <a:ext cx="666561" cy="23217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74005">
                <a:defRPr/>
              </a:pPr>
              <a:r>
                <a:rPr kumimoji="1" lang="en-US" altLang="ko-KR" sz="60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4C/128GB</a:t>
              </a:r>
              <a:endParaRPr lang="ko-KR" altLang="en-US" sz="60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endParaRPr>
            </a:p>
          </p:txBody>
        </p:sp>
        <p:sp>
          <p:nvSpPr>
            <p:cNvPr id="394" name="모서리가 둥근 직사각형 295">
              <a:extLst>
                <a:ext uri="{FF2B5EF4-FFF2-40B4-BE49-F238E27FC236}">
                  <a16:creationId xmlns:a16="http://schemas.microsoft.com/office/drawing/2014/main" id="{A3C4A677-AC18-24AF-5330-82D23B80E4C6}"/>
                </a:ext>
              </a:extLst>
            </p:cNvPr>
            <p:cNvSpPr/>
            <p:nvPr/>
          </p:nvSpPr>
          <p:spPr>
            <a:xfrm>
              <a:off x="1812173" y="3157761"/>
              <a:ext cx="481510" cy="258998"/>
            </a:xfrm>
            <a:prstGeom prst="roundRect">
              <a:avLst>
                <a:gd name="adj" fmla="val 13336"/>
              </a:avLst>
            </a:prstGeom>
            <a:solidFill>
              <a:srgbClr val="009A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535" tIns="26535" rIns="26535" bIns="26535" rtlCol="0" anchor="ctr"/>
            <a:lstStyle/>
            <a:p>
              <a:pPr algn="ctr" defTabSz="687620" latinLnBrk="0"/>
              <a:r>
                <a:rPr kumimoji="1" lang="en-US" altLang="ko-KR" sz="6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Parser</a:t>
              </a:r>
              <a:br>
                <a:rPr lang="en-US" altLang="ko-KR" sz="6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</a:br>
              <a:r>
                <a:rPr kumimoji="1" lang="en-US" altLang="ko-KR" sz="6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Batch#2</a:t>
              </a:r>
              <a:endParaRPr lang="en-US" altLang="ko-KR" sz="65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endParaRPr>
            </a:p>
          </p:txBody>
        </p:sp>
        <p:sp>
          <p:nvSpPr>
            <p:cNvPr id="395" name="양쪽 모서리가 둥근 사각형 296">
              <a:extLst>
                <a:ext uri="{FF2B5EF4-FFF2-40B4-BE49-F238E27FC236}">
                  <a16:creationId xmlns:a16="http://schemas.microsoft.com/office/drawing/2014/main" id="{1D001A79-521B-3C16-5FFE-D35AB8F6915F}"/>
                </a:ext>
              </a:extLst>
            </p:cNvPr>
            <p:cNvSpPr/>
            <p:nvPr/>
          </p:nvSpPr>
          <p:spPr>
            <a:xfrm>
              <a:off x="1802914" y="3595584"/>
              <a:ext cx="481510" cy="179113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9525">
              <a:solidFill>
                <a:srgbClr val="009A8F"/>
              </a:solidFill>
            </a:ln>
            <a:effectLst>
              <a:outerShdw dist="25400" dir="16200000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26535" rIns="0" bIns="265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4005">
                <a:defRPr/>
              </a:pPr>
              <a:r>
                <a:rPr kumimoji="1" lang="en-US" altLang="ko-KR" sz="60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Dell R730</a:t>
              </a:r>
              <a:endParaRPr lang="en-US" altLang="ko-KR" sz="60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endParaRPr>
            </a:p>
          </p:txBody>
        </p:sp>
      </p:grpSp>
      <p:grpSp>
        <p:nvGrpSpPr>
          <p:cNvPr id="405" name="그룹 404">
            <a:extLst>
              <a:ext uri="{FF2B5EF4-FFF2-40B4-BE49-F238E27FC236}">
                <a16:creationId xmlns:a16="http://schemas.microsoft.com/office/drawing/2014/main" id="{D95C2828-1BC7-176A-5E82-F2690D1652E0}"/>
              </a:ext>
            </a:extLst>
          </p:cNvPr>
          <p:cNvGrpSpPr/>
          <p:nvPr/>
        </p:nvGrpSpPr>
        <p:grpSpPr>
          <a:xfrm>
            <a:off x="1593247" y="2489542"/>
            <a:ext cx="541581" cy="919052"/>
            <a:chOff x="1707742" y="2643557"/>
            <a:chExt cx="666561" cy="1131141"/>
          </a:xfrm>
        </p:grpSpPr>
        <p:sp>
          <p:nvSpPr>
            <p:cNvPr id="400" name="모서리가 둥근 직사각형 511">
              <a:extLst>
                <a:ext uri="{FF2B5EF4-FFF2-40B4-BE49-F238E27FC236}">
                  <a16:creationId xmlns:a16="http://schemas.microsoft.com/office/drawing/2014/main" id="{EBCF853B-C06C-9426-549C-F80E92699380}"/>
                </a:ext>
              </a:extLst>
            </p:cNvPr>
            <p:cNvSpPr/>
            <p:nvPr/>
          </p:nvSpPr>
          <p:spPr>
            <a:xfrm>
              <a:off x="1802914" y="2643557"/>
              <a:ext cx="481510" cy="1131141"/>
            </a:xfrm>
            <a:prstGeom prst="roundRect">
              <a:avLst>
                <a:gd name="adj" fmla="val 11000"/>
              </a:avLst>
            </a:prstGeom>
            <a:solidFill>
              <a:srgbClr val="009A8F">
                <a:alpha val="18000"/>
              </a:srgbClr>
            </a:solidFill>
            <a:ln w="9525" cap="flat" cmpd="sng" algn="ctr">
              <a:solidFill>
                <a:srgbClr val="009A8F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26535" rIns="0" bIns="265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 defTabSz="674005" latinLnBrk="0">
                <a:defRPr/>
              </a:pPr>
              <a:endParaRPr lang="ko-KR" altLang="en-US" sz="1300" kern="0">
                <a:latin typeface="맑은고딕"/>
                <a:ea typeface="KoPub돋움체 Light" panose="02020603020101020101"/>
              </a:endParaRPr>
            </a:p>
          </p:txBody>
        </p:sp>
        <p:pic>
          <p:nvPicPr>
            <p:cNvPr id="401" name="그림 400">
              <a:extLst>
                <a:ext uri="{FF2B5EF4-FFF2-40B4-BE49-F238E27FC236}">
                  <a16:creationId xmlns:a16="http://schemas.microsoft.com/office/drawing/2014/main" id="{1682EEB2-DE16-0A84-AD57-054FF705C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9A8F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913387" y="2823593"/>
              <a:ext cx="276006" cy="458453"/>
            </a:xfrm>
            <a:prstGeom prst="rect">
              <a:avLst/>
            </a:prstGeom>
          </p:spPr>
        </p:pic>
        <p:sp>
          <p:nvSpPr>
            <p:cNvPr id="402" name="TextBox 240">
              <a:extLst>
                <a:ext uri="{FF2B5EF4-FFF2-40B4-BE49-F238E27FC236}">
                  <a16:creationId xmlns:a16="http://schemas.microsoft.com/office/drawing/2014/main" id="{E8A9F2CF-FD20-A8BD-4DDA-189D9FCB3694}"/>
                </a:ext>
              </a:extLst>
            </p:cNvPr>
            <p:cNvSpPr txBox="1"/>
            <p:nvPr/>
          </p:nvSpPr>
          <p:spPr>
            <a:xfrm>
              <a:off x="1707742" y="3394213"/>
              <a:ext cx="666561" cy="23217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74005">
                <a:defRPr/>
              </a:pPr>
              <a:r>
                <a:rPr kumimoji="1" lang="en-US" altLang="ko-KR" sz="60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4C/128GB</a:t>
              </a:r>
              <a:endParaRPr lang="ko-KR" altLang="en-US" sz="60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endParaRPr>
            </a:p>
          </p:txBody>
        </p:sp>
        <p:sp>
          <p:nvSpPr>
            <p:cNvPr id="403" name="모서리가 둥근 직사각형 295">
              <a:extLst>
                <a:ext uri="{FF2B5EF4-FFF2-40B4-BE49-F238E27FC236}">
                  <a16:creationId xmlns:a16="http://schemas.microsoft.com/office/drawing/2014/main" id="{00D6E1F3-D254-D600-7B78-102E221685A7}"/>
                </a:ext>
              </a:extLst>
            </p:cNvPr>
            <p:cNvSpPr/>
            <p:nvPr/>
          </p:nvSpPr>
          <p:spPr>
            <a:xfrm>
              <a:off x="1812173" y="3157761"/>
              <a:ext cx="481510" cy="258998"/>
            </a:xfrm>
            <a:prstGeom prst="roundRect">
              <a:avLst>
                <a:gd name="adj" fmla="val 13336"/>
              </a:avLst>
            </a:prstGeom>
            <a:solidFill>
              <a:srgbClr val="009A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535" tIns="26535" rIns="26535" bIns="26535" rtlCol="0" anchor="ctr"/>
            <a:lstStyle/>
            <a:p>
              <a:pPr algn="ctr" defTabSz="687620" latinLnBrk="0"/>
              <a:r>
                <a:rPr kumimoji="1" lang="en-US" altLang="ko-KR" sz="6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SAS ETL#1</a:t>
              </a:r>
              <a:endParaRPr lang="en-US" altLang="ko-KR" sz="65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endParaRPr>
            </a:p>
          </p:txBody>
        </p:sp>
        <p:sp>
          <p:nvSpPr>
            <p:cNvPr id="404" name="양쪽 모서리가 둥근 사각형 296">
              <a:extLst>
                <a:ext uri="{FF2B5EF4-FFF2-40B4-BE49-F238E27FC236}">
                  <a16:creationId xmlns:a16="http://schemas.microsoft.com/office/drawing/2014/main" id="{4D5B5B27-4BE4-6C63-FECD-26F7E7B0C919}"/>
                </a:ext>
              </a:extLst>
            </p:cNvPr>
            <p:cNvSpPr/>
            <p:nvPr/>
          </p:nvSpPr>
          <p:spPr>
            <a:xfrm>
              <a:off x="1802914" y="3595584"/>
              <a:ext cx="481510" cy="179113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9525">
              <a:solidFill>
                <a:srgbClr val="009A8F"/>
              </a:solidFill>
            </a:ln>
            <a:effectLst>
              <a:outerShdw dist="25400" dir="16200000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26535" rIns="0" bIns="265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4005">
                <a:defRPr/>
              </a:pPr>
              <a:r>
                <a:rPr kumimoji="1" lang="en-US" altLang="ko-KR" sz="60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Dell R730</a:t>
              </a:r>
              <a:endParaRPr lang="en-US" altLang="ko-KR" sz="60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endParaRPr>
            </a:p>
          </p:txBody>
        </p:sp>
      </p:grpSp>
      <p:sp>
        <p:nvSpPr>
          <p:cNvPr id="409" name="원통[C] 8">
            <a:extLst>
              <a:ext uri="{FF2B5EF4-FFF2-40B4-BE49-F238E27FC236}">
                <a16:creationId xmlns:a16="http://schemas.microsoft.com/office/drawing/2014/main" id="{46DDC121-341F-EDF0-17AC-17656C6C97A5}"/>
              </a:ext>
            </a:extLst>
          </p:cNvPr>
          <p:cNvSpPr/>
          <p:nvPr/>
        </p:nvSpPr>
        <p:spPr>
          <a:xfrm>
            <a:off x="417786" y="1614415"/>
            <a:ext cx="781719" cy="662931"/>
          </a:xfrm>
          <a:prstGeom prst="can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295" tIns="37148" rIns="74295" bIns="37148" rtlCol="0" anchor="ctr"/>
          <a:lstStyle/>
          <a:p>
            <a:pPr algn="ctr"/>
            <a:r>
              <a:rPr kumimoji="1" lang="en-US" sz="800" b="1">
                <a:solidFill>
                  <a:schemeClr val="tx1"/>
                </a:solidFill>
                <a:latin typeface="맑은고딕"/>
              </a:rPr>
              <a:t>SMTC</a:t>
            </a:r>
            <a:endParaRPr lang="en-US" sz="800" b="1">
              <a:solidFill>
                <a:schemeClr val="tx1"/>
              </a:solidFill>
              <a:latin typeface="맑은고딕"/>
            </a:endParaRPr>
          </a:p>
          <a:p>
            <a:pPr algn="ctr"/>
            <a:r>
              <a:rPr kumimoji="1" lang="en-US" sz="800">
                <a:solidFill>
                  <a:schemeClr val="tx1"/>
                </a:solidFill>
                <a:latin typeface="맑은고딕"/>
              </a:rPr>
              <a:t>(</a:t>
            </a:r>
            <a:r>
              <a:rPr kumimoji="1" lang="ko-KR" altLang="en-US" sz="800">
                <a:solidFill>
                  <a:schemeClr val="tx1"/>
                </a:solidFill>
                <a:latin typeface="맑은고딕"/>
              </a:rPr>
              <a:t>고객</a:t>
            </a:r>
            <a:r>
              <a:rPr kumimoji="1" lang="en-US" altLang="ko-KR" sz="800">
                <a:solidFill>
                  <a:schemeClr val="tx1"/>
                </a:solidFill>
                <a:latin typeface="맑은고딕"/>
              </a:rPr>
              <a:t>/</a:t>
            </a:r>
            <a:r>
              <a:rPr kumimoji="1" lang="ko-KR" altLang="en-US" sz="800">
                <a:solidFill>
                  <a:schemeClr val="tx1"/>
                </a:solidFill>
                <a:latin typeface="맑은고딕"/>
              </a:rPr>
              <a:t>주문</a:t>
            </a:r>
            <a:endParaRPr lang="en-US" altLang="ko-KR" sz="800">
              <a:solidFill>
                <a:schemeClr val="tx1"/>
              </a:solidFill>
              <a:latin typeface="맑은고딕"/>
            </a:endParaRPr>
          </a:p>
          <a:p>
            <a:pPr algn="ctr"/>
            <a:r>
              <a:rPr kumimoji="1" lang="en-US" altLang="ko-KR" sz="800">
                <a:solidFill>
                  <a:schemeClr val="tx1"/>
                </a:solidFill>
                <a:latin typeface="맑은고딕"/>
              </a:rPr>
              <a:t>/</a:t>
            </a:r>
            <a:r>
              <a:rPr kumimoji="1" lang="ko-KR" altLang="en-US" sz="800">
                <a:solidFill>
                  <a:schemeClr val="tx1"/>
                </a:solidFill>
                <a:latin typeface="맑은고딕"/>
              </a:rPr>
              <a:t>상품</a:t>
            </a:r>
            <a:r>
              <a:rPr kumimoji="1" lang="en-US" altLang="ko-KR" sz="800">
                <a:solidFill>
                  <a:schemeClr val="tx1"/>
                </a:solidFill>
                <a:latin typeface="맑은고딕"/>
              </a:rPr>
              <a:t>)</a:t>
            </a:r>
            <a:endParaRPr lang="ko-Kore-KR" altLang="en-US" sz="800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411" name="원통[C] 9">
            <a:extLst>
              <a:ext uri="{FF2B5EF4-FFF2-40B4-BE49-F238E27FC236}">
                <a16:creationId xmlns:a16="http://schemas.microsoft.com/office/drawing/2014/main" id="{A4B29EF1-5265-9EAB-3B4E-DDFBD6BDECC9}"/>
              </a:ext>
            </a:extLst>
          </p:cNvPr>
          <p:cNvSpPr/>
          <p:nvPr/>
        </p:nvSpPr>
        <p:spPr>
          <a:xfrm>
            <a:off x="417786" y="2357612"/>
            <a:ext cx="781719" cy="664542"/>
          </a:xfrm>
          <a:prstGeom prst="can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295" tIns="37148" rIns="74295" bIns="37148" rtlCol="0" anchor="ctr"/>
          <a:lstStyle/>
          <a:p>
            <a:pPr algn="ctr"/>
            <a:r>
              <a:rPr kumimoji="1" lang="en-US" sz="800" b="1">
                <a:solidFill>
                  <a:schemeClr val="tx1"/>
                </a:solidFill>
                <a:latin typeface="맑은고딕"/>
              </a:rPr>
              <a:t>WEB DB</a:t>
            </a:r>
            <a:endParaRPr lang="en-US" sz="800" b="1">
              <a:solidFill>
                <a:schemeClr val="tx1"/>
              </a:solidFill>
              <a:latin typeface="맑은고딕"/>
            </a:endParaRPr>
          </a:p>
          <a:p>
            <a:pPr algn="ctr"/>
            <a:r>
              <a:rPr kumimoji="1" lang="en-US" sz="800">
                <a:solidFill>
                  <a:schemeClr val="tx1"/>
                </a:solidFill>
                <a:latin typeface="맑은고딕"/>
              </a:rPr>
              <a:t>(</a:t>
            </a:r>
            <a:r>
              <a:rPr kumimoji="1" lang="en-US" altLang="ko-KR" sz="800">
                <a:solidFill>
                  <a:schemeClr val="tx1"/>
                </a:solidFill>
                <a:latin typeface="맑은고딕"/>
              </a:rPr>
              <a:t>GSSHOP</a:t>
            </a:r>
            <a:r>
              <a:rPr kumimoji="1" lang="ko-KR" altLang="en-US" sz="800">
                <a:solidFill>
                  <a:schemeClr val="tx1"/>
                </a:solidFill>
                <a:latin typeface="맑은고딕"/>
              </a:rPr>
              <a:t> </a:t>
            </a:r>
            <a:endParaRPr lang="en-US" altLang="ko-KR" sz="800">
              <a:solidFill>
                <a:schemeClr val="tx1"/>
              </a:solidFill>
              <a:latin typeface="맑은고딕"/>
            </a:endParaRPr>
          </a:p>
          <a:p>
            <a:pPr algn="ctr"/>
            <a:r>
              <a:rPr kumimoji="1" lang="ko-KR" altLang="en-US" sz="800">
                <a:solidFill>
                  <a:schemeClr val="tx1"/>
                </a:solidFill>
                <a:latin typeface="맑은고딕"/>
              </a:rPr>
              <a:t>매장 등</a:t>
            </a:r>
            <a:r>
              <a:rPr kumimoji="1" lang="en-US" altLang="ko-KR" sz="800">
                <a:solidFill>
                  <a:schemeClr val="tx1"/>
                </a:solidFill>
                <a:latin typeface="맑은고딕"/>
              </a:rPr>
              <a:t>)</a:t>
            </a:r>
            <a:endParaRPr lang="ko-Kore-KR" altLang="en-US" sz="800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413" name="원통[C] 10">
            <a:extLst>
              <a:ext uri="{FF2B5EF4-FFF2-40B4-BE49-F238E27FC236}">
                <a16:creationId xmlns:a16="http://schemas.microsoft.com/office/drawing/2014/main" id="{E9816810-BBCA-D0A6-B1D6-78AB13745282}"/>
              </a:ext>
            </a:extLst>
          </p:cNvPr>
          <p:cNvSpPr/>
          <p:nvPr/>
        </p:nvSpPr>
        <p:spPr>
          <a:xfrm>
            <a:off x="417786" y="3097317"/>
            <a:ext cx="781719" cy="664542"/>
          </a:xfrm>
          <a:prstGeom prst="can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295" tIns="37148" rIns="74295" bIns="37148" rtlCol="0" anchor="ctr"/>
          <a:lstStyle/>
          <a:p>
            <a:pPr algn="ctr"/>
            <a:r>
              <a:rPr kumimoji="1" lang="en-US" sz="800" b="1">
                <a:solidFill>
                  <a:schemeClr val="tx1"/>
                </a:solidFill>
                <a:latin typeface="맑은고딕"/>
              </a:rPr>
              <a:t>ODS/</a:t>
            </a:r>
            <a:r>
              <a:rPr kumimoji="1" lang="ko-KR" altLang="en-US" sz="800" b="1">
                <a:solidFill>
                  <a:schemeClr val="tx1"/>
                </a:solidFill>
                <a:latin typeface="맑은고딕"/>
              </a:rPr>
              <a:t>방송</a:t>
            </a:r>
            <a:endParaRPr lang="en-US" altLang="ko-KR" sz="800" b="1">
              <a:solidFill>
                <a:schemeClr val="tx1"/>
              </a:solidFill>
              <a:latin typeface="맑은고딕"/>
            </a:endParaRPr>
          </a:p>
          <a:p>
            <a:pPr algn="ctr"/>
            <a:r>
              <a:rPr kumimoji="1" lang="en-US" altLang="ko-KR" sz="800">
                <a:solidFill>
                  <a:schemeClr val="tx1"/>
                </a:solidFill>
                <a:latin typeface="맑은고딕"/>
              </a:rPr>
              <a:t>(</a:t>
            </a:r>
            <a:r>
              <a:rPr kumimoji="1" lang="ko-KR" altLang="en-US" sz="800">
                <a:solidFill>
                  <a:schemeClr val="tx1"/>
                </a:solidFill>
                <a:latin typeface="맑은고딕"/>
              </a:rPr>
              <a:t>방송시스템</a:t>
            </a:r>
            <a:r>
              <a:rPr kumimoji="1" lang="en-US" altLang="ko-KR" sz="800">
                <a:solidFill>
                  <a:schemeClr val="tx1"/>
                </a:solidFill>
                <a:latin typeface="맑은고딕"/>
              </a:rPr>
              <a:t>)</a:t>
            </a:r>
            <a:endParaRPr lang="ko-Kore-KR" altLang="en-US" sz="800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415" name="원통[C] 11">
            <a:extLst>
              <a:ext uri="{FF2B5EF4-FFF2-40B4-BE49-F238E27FC236}">
                <a16:creationId xmlns:a16="http://schemas.microsoft.com/office/drawing/2014/main" id="{C5DE67E2-EB4E-03D5-202B-946AC39C19FC}"/>
              </a:ext>
            </a:extLst>
          </p:cNvPr>
          <p:cNvSpPr/>
          <p:nvPr/>
        </p:nvSpPr>
        <p:spPr>
          <a:xfrm>
            <a:off x="417786" y="3835738"/>
            <a:ext cx="781719" cy="664542"/>
          </a:xfrm>
          <a:prstGeom prst="can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295" tIns="37148" rIns="74295" bIns="37148" rtlCol="0" anchor="ctr"/>
          <a:lstStyle/>
          <a:p>
            <a:pPr algn="ctr"/>
            <a:r>
              <a:rPr kumimoji="1" lang="en-US" sz="800" b="1">
                <a:solidFill>
                  <a:schemeClr val="tx1"/>
                </a:solidFill>
                <a:latin typeface="맑은고딕"/>
              </a:rPr>
              <a:t>ETC</a:t>
            </a:r>
            <a:endParaRPr lang="ko-KR" altLang="en-US" sz="800" b="1">
              <a:solidFill>
                <a:schemeClr val="tx1"/>
              </a:solidFill>
              <a:latin typeface="맑은고딕"/>
            </a:endParaRPr>
          </a:p>
          <a:p>
            <a:pPr algn="ctr"/>
            <a:r>
              <a:rPr kumimoji="1" lang="en-US" sz="800">
                <a:solidFill>
                  <a:schemeClr val="tx1"/>
                </a:solidFill>
                <a:latin typeface="맑은고딕"/>
              </a:rPr>
              <a:t>CALL(</a:t>
            </a:r>
            <a:r>
              <a:rPr kumimoji="1" lang="ko-KR" altLang="en-US" sz="800">
                <a:solidFill>
                  <a:schemeClr val="tx1"/>
                </a:solidFill>
                <a:latin typeface="맑은고딕"/>
              </a:rPr>
              <a:t>콜센터</a:t>
            </a:r>
            <a:r>
              <a:rPr kumimoji="1" lang="en-US" altLang="ko-KR" sz="800">
                <a:solidFill>
                  <a:schemeClr val="tx1"/>
                </a:solidFill>
                <a:latin typeface="맑은고딕"/>
              </a:rPr>
              <a:t>), </a:t>
            </a:r>
            <a:endParaRPr lang="en-US" altLang="ko-KR" sz="800">
              <a:solidFill>
                <a:schemeClr val="tx1"/>
              </a:solidFill>
              <a:latin typeface="맑은고딕"/>
            </a:endParaRPr>
          </a:p>
          <a:p>
            <a:pPr algn="ctr"/>
            <a:r>
              <a:rPr kumimoji="1" lang="ko-KR" altLang="en-US" sz="800">
                <a:solidFill>
                  <a:schemeClr val="tx1"/>
                </a:solidFill>
                <a:latin typeface="맑은고딕"/>
                <a:ea typeface="+mn-lt"/>
                <a:cs typeface="+mn-lt"/>
              </a:rPr>
              <a:t>통합보험 등</a:t>
            </a:r>
            <a:endParaRPr lang="ko-Kore-KR" altLang="en-US" sz="800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417" name="오른쪽 화살표 310">
            <a:extLst>
              <a:ext uri="{FF2B5EF4-FFF2-40B4-BE49-F238E27FC236}">
                <a16:creationId xmlns:a16="http://schemas.microsoft.com/office/drawing/2014/main" id="{BD45BD75-7E8B-3BCC-E6E6-FD5BEB6DD054}"/>
              </a:ext>
            </a:extLst>
          </p:cNvPr>
          <p:cNvSpPr/>
          <p:nvPr/>
        </p:nvSpPr>
        <p:spPr>
          <a:xfrm>
            <a:off x="1245041" y="2378258"/>
            <a:ext cx="258432" cy="255042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90000"/>
              </a:lnSpc>
            </a:pPr>
            <a:endParaRPr lang="ko-KR" altLang="en-US" sz="1100">
              <a:solidFill>
                <a:srgbClr val="58595B"/>
              </a:solidFill>
              <a:latin typeface="맑은고딕"/>
            </a:endParaRPr>
          </a:p>
        </p:txBody>
      </p:sp>
      <p:pic>
        <p:nvPicPr>
          <p:cNvPr id="421" name="Picture 5">
            <a:extLst>
              <a:ext uri="{FF2B5EF4-FFF2-40B4-BE49-F238E27FC236}">
                <a16:creationId xmlns:a16="http://schemas.microsoft.com/office/drawing/2014/main" id="{167E7074-B2AE-32A5-76D2-39E11A9DF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697" y="3910090"/>
            <a:ext cx="373120" cy="432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3" name="직사각형 422">
            <a:extLst>
              <a:ext uri="{FF2B5EF4-FFF2-40B4-BE49-F238E27FC236}">
                <a16:creationId xmlns:a16="http://schemas.microsoft.com/office/drawing/2014/main" id="{D6573E38-1C93-7A4D-833F-90B7A272347B}"/>
              </a:ext>
            </a:extLst>
          </p:cNvPr>
          <p:cNvSpPr/>
          <p:nvPr/>
        </p:nvSpPr>
        <p:spPr>
          <a:xfrm>
            <a:off x="4707704" y="4436866"/>
            <a:ext cx="1055013" cy="2174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sz="800">
                <a:latin typeface="맑은고딕"/>
              </a:rPr>
              <a:t>스토리지</a:t>
            </a:r>
            <a:r>
              <a:rPr lang="en-US" altLang="ko-KR" sz="800">
                <a:latin typeface="맑은고딕"/>
              </a:rPr>
              <a:t> #1#2#3</a:t>
            </a:r>
          </a:p>
        </p:txBody>
      </p:sp>
      <p:grpSp>
        <p:nvGrpSpPr>
          <p:cNvPr id="431" name="그룹 430">
            <a:extLst>
              <a:ext uri="{FF2B5EF4-FFF2-40B4-BE49-F238E27FC236}">
                <a16:creationId xmlns:a16="http://schemas.microsoft.com/office/drawing/2014/main" id="{6A616059-9C86-EC36-8530-89343F5FA58F}"/>
              </a:ext>
            </a:extLst>
          </p:cNvPr>
          <p:cNvGrpSpPr/>
          <p:nvPr/>
        </p:nvGrpSpPr>
        <p:grpSpPr>
          <a:xfrm>
            <a:off x="3204905" y="1787729"/>
            <a:ext cx="471789" cy="883273"/>
            <a:chOff x="5697191" y="1348615"/>
            <a:chExt cx="580663" cy="1087105"/>
          </a:xfrm>
        </p:grpSpPr>
        <p:sp>
          <p:nvSpPr>
            <p:cNvPr id="427" name="모서리가 둥근 직사각형 511">
              <a:extLst>
                <a:ext uri="{FF2B5EF4-FFF2-40B4-BE49-F238E27FC236}">
                  <a16:creationId xmlns:a16="http://schemas.microsoft.com/office/drawing/2014/main" id="{5ACF72F6-A798-7017-E71B-AD566FE99C8B}"/>
                </a:ext>
              </a:extLst>
            </p:cNvPr>
            <p:cNvSpPr/>
            <p:nvPr/>
          </p:nvSpPr>
          <p:spPr>
            <a:xfrm>
              <a:off x="5697191" y="1348615"/>
              <a:ext cx="579600" cy="1080000"/>
            </a:xfrm>
            <a:prstGeom prst="roundRect">
              <a:avLst>
                <a:gd name="adj" fmla="val 11000"/>
              </a:avLst>
            </a:prstGeom>
            <a:solidFill>
              <a:srgbClr val="E7E6E6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26535" rIns="0" bIns="265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 defTabSz="674005" latinLnBrk="0">
                <a:defRPr/>
              </a:pPr>
              <a:endParaRPr lang="en-US" altLang="ko-KR" sz="1300" kern="0">
                <a:latin typeface="맑은고딕"/>
                <a:ea typeface="KoPub돋움체 Light" panose="02020603020101020101"/>
              </a:endParaRPr>
            </a:p>
            <a:p>
              <a:pPr marL="0" lvl="1" defTabSz="674005" latinLnBrk="0">
                <a:defRPr/>
              </a:pPr>
              <a:endParaRPr lang="en-US" altLang="ko-KR" sz="1300" kern="0">
                <a:latin typeface="맑은고딕"/>
                <a:ea typeface="KoPub돋움체 Light" panose="02020603020101020101"/>
              </a:endParaRPr>
            </a:p>
            <a:p>
              <a:pPr marL="0" lvl="1" algn="ctr" defTabSz="674005">
                <a:defRPr/>
              </a:pPr>
              <a:r>
                <a:rPr lang="en-US" altLang="ko-KR" sz="400" kern="0">
                  <a:latin typeface="맑은고딕"/>
                  <a:ea typeface="KoPub돋움체 Light" panose="02020603020101020101"/>
                </a:rPr>
                <a:t> </a:t>
              </a:r>
              <a:r>
                <a:rPr kumimoji="1" lang="en-US" altLang="ko-KR" sz="60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2C/6GB</a:t>
              </a:r>
              <a:endParaRPr lang="ko-KR" altLang="en-US" sz="60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endParaRPr>
            </a:p>
          </p:txBody>
        </p:sp>
        <p:pic>
          <p:nvPicPr>
            <p:cNvPr id="428" name="그림 427">
              <a:extLst>
                <a:ext uri="{FF2B5EF4-FFF2-40B4-BE49-F238E27FC236}">
                  <a16:creationId xmlns:a16="http://schemas.microsoft.com/office/drawing/2014/main" id="{3367BE87-AA3E-29E5-DE7E-B354DA97D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5835949" y="1405018"/>
              <a:ext cx="294249" cy="438012"/>
            </a:xfrm>
            <a:prstGeom prst="rect">
              <a:avLst/>
            </a:prstGeom>
          </p:spPr>
        </p:pic>
        <p:sp>
          <p:nvSpPr>
            <p:cNvPr id="429" name="모서리가 둥근 직사각형 295">
              <a:extLst>
                <a:ext uri="{FF2B5EF4-FFF2-40B4-BE49-F238E27FC236}">
                  <a16:creationId xmlns:a16="http://schemas.microsoft.com/office/drawing/2014/main" id="{2B350EE7-B0FA-D6E5-7A5E-C46CAD47BC65}"/>
                </a:ext>
              </a:extLst>
            </p:cNvPr>
            <p:cNvSpPr/>
            <p:nvPr/>
          </p:nvSpPr>
          <p:spPr>
            <a:xfrm>
              <a:off x="5742153" y="1670912"/>
              <a:ext cx="487248" cy="406184"/>
            </a:xfrm>
            <a:prstGeom prst="roundRect">
              <a:avLst>
                <a:gd name="adj" fmla="val 1333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535" tIns="26535" rIns="26535" bIns="26535" rtlCol="0" anchor="ctr"/>
            <a:lstStyle/>
            <a:p>
              <a:pPr algn="ctr" defTabSz="687620" latinLnBrk="0"/>
              <a:r>
                <a:rPr kumimoji="1" lang="ko-KR" altLang="en-US" sz="5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</a:rPr>
                <a:t>데이터</a:t>
              </a:r>
              <a:endParaRPr lang="en-US" altLang="ko-KR" sz="55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</a:endParaRPr>
            </a:p>
            <a:p>
              <a:pPr algn="ctr" defTabSz="687620" latinLnBrk="0"/>
              <a:r>
                <a:rPr kumimoji="1" lang="ko-KR" altLang="en-US" sz="550" b="1" kern="0" spc="-30" err="1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</a:rPr>
                <a:t>마스킹</a:t>
              </a:r>
              <a:r>
                <a:rPr kumimoji="1" lang="ko-KR" altLang="en-US" sz="5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</a:rPr>
                <a:t> </a:t>
              </a:r>
              <a:r>
                <a:rPr kumimoji="1" lang="en-US" altLang="ko-KR" sz="5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</a:rPr>
                <a:t>Batch</a:t>
              </a:r>
              <a:endParaRPr lang="en-US" altLang="ko-KR" sz="55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</a:endParaRPr>
            </a:p>
          </p:txBody>
        </p:sp>
        <p:sp>
          <p:nvSpPr>
            <p:cNvPr id="430" name="양쪽 모서리가 둥근 사각형 296">
              <a:extLst>
                <a:ext uri="{FF2B5EF4-FFF2-40B4-BE49-F238E27FC236}">
                  <a16:creationId xmlns:a16="http://schemas.microsoft.com/office/drawing/2014/main" id="{B38737F8-DA26-7BC4-A807-160E6CA7525F}"/>
                </a:ext>
              </a:extLst>
            </p:cNvPr>
            <p:cNvSpPr/>
            <p:nvPr/>
          </p:nvSpPr>
          <p:spPr>
            <a:xfrm>
              <a:off x="5699180" y="2256606"/>
              <a:ext cx="578674" cy="17911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25400" dir="16200000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26535" rIns="0" bIns="265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4005">
                <a:defRPr/>
              </a:pPr>
              <a:r>
                <a:rPr kumimoji="1" lang="en-US" altLang="ko-KR" sz="60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VM</a:t>
              </a:r>
              <a:endParaRPr lang="en-US" altLang="ko-KR" sz="60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endParaRPr>
            </a:p>
          </p:txBody>
        </p:sp>
      </p:grpSp>
      <p:cxnSp>
        <p:nvCxnSpPr>
          <p:cNvPr id="433" name="직선 화살표 연결선 432">
            <a:extLst>
              <a:ext uri="{FF2B5EF4-FFF2-40B4-BE49-F238E27FC236}">
                <a16:creationId xmlns:a16="http://schemas.microsoft.com/office/drawing/2014/main" id="{7E8A8265-3DF3-257C-E6AE-73A8CFE9DE8F}"/>
              </a:ext>
            </a:extLst>
          </p:cNvPr>
          <p:cNvCxnSpPr/>
          <p:nvPr/>
        </p:nvCxnSpPr>
        <p:spPr bwMode="auto">
          <a:xfrm>
            <a:off x="2727152" y="2270678"/>
            <a:ext cx="314183" cy="6668"/>
          </a:xfrm>
          <a:prstGeom prst="straightConnector1">
            <a:avLst/>
          </a:prstGeom>
          <a:solidFill>
            <a:srgbClr val="99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5" name="직선 화살표 연결선 434">
            <a:extLst>
              <a:ext uri="{FF2B5EF4-FFF2-40B4-BE49-F238E27FC236}">
                <a16:creationId xmlns:a16="http://schemas.microsoft.com/office/drawing/2014/main" id="{054F6086-D835-C1FD-CE6D-20B717505AA3}"/>
              </a:ext>
            </a:extLst>
          </p:cNvPr>
          <p:cNvCxnSpPr/>
          <p:nvPr/>
        </p:nvCxnSpPr>
        <p:spPr bwMode="auto">
          <a:xfrm>
            <a:off x="3923037" y="2277865"/>
            <a:ext cx="423554" cy="0"/>
          </a:xfrm>
          <a:prstGeom prst="straightConnector1">
            <a:avLst/>
          </a:prstGeom>
          <a:solidFill>
            <a:srgbClr val="99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7" name="직선 화살표 연결선 436">
            <a:extLst>
              <a:ext uri="{FF2B5EF4-FFF2-40B4-BE49-F238E27FC236}">
                <a16:creationId xmlns:a16="http://schemas.microsoft.com/office/drawing/2014/main" id="{9815BD9D-D624-2555-4B58-90A03ACEEF5B}"/>
              </a:ext>
            </a:extLst>
          </p:cNvPr>
          <p:cNvCxnSpPr>
            <a:cxnSpLocks/>
          </p:cNvCxnSpPr>
          <p:nvPr/>
        </p:nvCxnSpPr>
        <p:spPr bwMode="auto">
          <a:xfrm flipH="1">
            <a:off x="2581111" y="5264192"/>
            <a:ext cx="370293" cy="8620"/>
          </a:xfrm>
          <a:prstGeom prst="straightConnector1">
            <a:avLst/>
          </a:prstGeom>
          <a:solidFill>
            <a:srgbClr val="99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9" name="오른쪽 화살표 310">
            <a:extLst>
              <a:ext uri="{FF2B5EF4-FFF2-40B4-BE49-F238E27FC236}">
                <a16:creationId xmlns:a16="http://schemas.microsoft.com/office/drawing/2014/main" id="{3DC5DABE-7D63-874C-C5A2-B35BC36BC07A}"/>
              </a:ext>
            </a:extLst>
          </p:cNvPr>
          <p:cNvSpPr/>
          <p:nvPr/>
        </p:nvSpPr>
        <p:spPr>
          <a:xfrm>
            <a:off x="2893658" y="3144645"/>
            <a:ext cx="1457581" cy="263603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90000"/>
              </a:lnSpc>
            </a:pPr>
            <a:endParaRPr lang="ko-KR" altLang="en-US" sz="1100">
              <a:solidFill>
                <a:srgbClr val="58595B"/>
              </a:solidFill>
              <a:latin typeface="맑은고딕"/>
            </a:endParaRPr>
          </a:p>
        </p:txBody>
      </p:sp>
      <p:sp>
        <p:nvSpPr>
          <p:cNvPr id="441" name="오른쪽 화살표 310">
            <a:extLst>
              <a:ext uri="{FF2B5EF4-FFF2-40B4-BE49-F238E27FC236}">
                <a16:creationId xmlns:a16="http://schemas.microsoft.com/office/drawing/2014/main" id="{ED6164B4-D49B-BF60-FBF4-5C04B4426F33}"/>
              </a:ext>
            </a:extLst>
          </p:cNvPr>
          <p:cNvSpPr/>
          <p:nvPr/>
        </p:nvSpPr>
        <p:spPr>
          <a:xfrm rot="10800000">
            <a:off x="2725030" y="3144645"/>
            <a:ext cx="487676" cy="255253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90000"/>
              </a:lnSpc>
            </a:pPr>
            <a:endParaRPr lang="ko-KR" altLang="en-US" sz="1100">
              <a:solidFill>
                <a:srgbClr val="58595B"/>
              </a:solidFill>
              <a:latin typeface="맑은고딕"/>
            </a:endParaRPr>
          </a:p>
        </p:txBody>
      </p:sp>
      <p:sp>
        <p:nvSpPr>
          <p:cNvPr id="445" name="오른쪽 화살표 310">
            <a:extLst>
              <a:ext uri="{FF2B5EF4-FFF2-40B4-BE49-F238E27FC236}">
                <a16:creationId xmlns:a16="http://schemas.microsoft.com/office/drawing/2014/main" id="{1CAAC9BE-5831-7545-81FF-64DEDF8E66F3}"/>
              </a:ext>
            </a:extLst>
          </p:cNvPr>
          <p:cNvSpPr/>
          <p:nvPr/>
        </p:nvSpPr>
        <p:spPr>
          <a:xfrm>
            <a:off x="7677988" y="2326273"/>
            <a:ext cx="574414" cy="255042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90000"/>
              </a:lnSpc>
            </a:pPr>
            <a:endParaRPr lang="ko-KR" altLang="en-US" sz="1100">
              <a:solidFill>
                <a:srgbClr val="58595B"/>
              </a:solidFill>
              <a:latin typeface="맑은고딕"/>
            </a:endParaRPr>
          </a:p>
        </p:txBody>
      </p:sp>
      <p:cxnSp>
        <p:nvCxnSpPr>
          <p:cNvPr id="447" name="직선 화살표 연결선 446">
            <a:extLst>
              <a:ext uri="{FF2B5EF4-FFF2-40B4-BE49-F238E27FC236}">
                <a16:creationId xmlns:a16="http://schemas.microsoft.com/office/drawing/2014/main" id="{570F79E3-31A6-EB7C-5539-ADBB8C98F2AF}"/>
              </a:ext>
            </a:extLst>
          </p:cNvPr>
          <p:cNvCxnSpPr/>
          <p:nvPr/>
        </p:nvCxnSpPr>
        <p:spPr bwMode="auto">
          <a:xfrm flipV="1">
            <a:off x="7211229" y="4525879"/>
            <a:ext cx="1188140" cy="6998"/>
          </a:xfrm>
          <a:prstGeom prst="straightConnector1">
            <a:avLst/>
          </a:prstGeom>
          <a:solidFill>
            <a:srgbClr val="99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9" name="오른쪽 화살표 310">
            <a:extLst>
              <a:ext uri="{FF2B5EF4-FFF2-40B4-BE49-F238E27FC236}">
                <a16:creationId xmlns:a16="http://schemas.microsoft.com/office/drawing/2014/main" id="{2D0898D2-D12A-5339-A8BD-6FEB5C1C648A}"/>
              </a:ext>
            </a:extLst>
          </p:cNvPr>
          <p:cNvSpPr/>
          <p:nvPr/>
        </p:nvSpPr>
        <p:spPr>
          <a:xfrm>
            <a:off x="2581110" y="4491321"/>
            <a:ext cx="1768640" cy="255042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90000"/>
              </a:lnSpc>
            </a:pPr>
            <a:endParaRPr lang="ko-KR" altLang="en-US" sz="1100">
              <a:solidFill>
                <a:srgbClr val="58595B"/>
              </a:solidFill>
              <a:latin typeface="맑은고딕"/>
            </a:endParaRPr>
          </a:p>
        </p:txBody>
      </p:sp>
      <p:pic>
        <p:nvPicPr>
          <p:cNvPr id="451" name="Shape 458">
            <a:extLst>
              <a:ext uri="{FF2B5EF4-FFF2-40B4-BE49-F238E27FC236}">
                <a16:creationId xmlns:a16="http://schemas.microsoft.com/office/drawing/2014/main" id="{152B53A4-1331-2714-01B3-8113A8318143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95951" y="2044190"/>
            <a:ext cx="1151475" cy="146981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오른쪽 화살표 310">
            <a:extLst>
              <a:ext uri="{FF2B5EF4-FFF2-40B4-BE49-F238E27FC236}">
                <a16:creationId xmlns:a16="http://schemas.microsoft.com/office/drawing/2014/main" id="{BFC627B4-1CFE-D31B-4D49-1C47FF37CEDA}"/>
              </a:ext>
            </a:extLst>
          </p:cNvPr>
          <p:cNvSpPr/>
          <p:nvPr/>
        </p:nvSpPr>
        <p:spPr>
          <a:xfrm>
            <a:off x="6119115" y="3414234"/>
            <a:ext cx="288067" cy="255042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90000"/>
              </a:lnSpc>
            </a:pPr>
            <a:endParaRPr lang="ko-KR" altLang="en-US" sz="1100">
              <a:solidFill>
                <a:srgbClr val="58595B"/>
              </a:solidFill>
              <a:latin typeface="맑은고딕"/>
            </a:endParaRPr>
          </a:p>
        </p:txBody>
      </p:sp>
      <p:grpSp>
        <p:nvGrpSpPr>
          <p:cNvPr id="457" name="Shape 1433">
            <a:extLst>
              <a:ext uri="{FF2B5EF4-FFF2-40B4-BE49-F238E27FC236}">
                <a16:creationId xmlns:a16="http://schemas.microsoft.com/office/drawing/2014/main" id="{68814BCA-877E-872C-7FBF-8F33FBB66A82}"/>
              </a:ext>
            </a:extLst>
          </p:cNvPr>
          <p:cNvGrpSpPr/>
          <p:nvPr/>
        </p:nvGrpSpPr>
        <p:grpSpPr>
          <a:xfrm>
            <a:off x="8295951" y="2825902"/>
            <a:ext cx="1151475" cy="310559"/>
            <a:chOff x="6232092" y="955949"/>
            <a:chExt cx="1417200" cy="382226"/>
          </a:xfrm>
        </p:grpSpPr>
        <p:sp>
          <p:nvSpPr>
            <p:cNvPr id="455" name="Shape 1434">
              <a:extLst>
                <a:ext uri="{FF2B5EF4-FFF2-40B4-BE49-F238E27FC236}">
                  <a16:creationId xmlns:a16="http://schemas.microsoft.com/office/drawing/2014/main" id="{848B6062-7FD7-A1D7-84DD-BA2E7A4268F1}"/>
                </a:ext>
              </a:extLst>
            </p:cNvPr>
            <p:cNvSpPr/>
            <p:nvPr/>
          </p:nvSpPr>
          <p:spPr>
            <a:xfrm>
              <a:off x="6232092" y="955949"/>
              <a:ext cx="14172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349172" tIns="59434" rIns="37131" bIns="59434" anchor="ctr" anchorCtr="0">
              <a:noAutofit/>
            </a:bodyPr>
            <a:lstStyle/>
            <a:p>
              <a:pPr>
                <a:lnSpc>
                  <a:spcPct val="113333"/>
                </a:lnSpc>
                <a:buClr>
                  <a:srgbClr val="212121"/>
                </a:buClr>
                <a:buSzPct val="25000"/>
              </a:pPr>
              <a:r>
                <a:rPr lang="en-US" sz="800">
                  <a:solidFill>
                    <a:srgbClr val="212121"/>
                  </a:solidFill>
                  <a:latin typeface="맑은고딕"/>
                  <a:ea typeface="Roboto"/>
                  <a:cs typeface="Roboto"/>
                  <a:sym typeface="Roboto"/>
                </a:rPr>
                <a:t>GSBI - </a:t>
              </a:r>
              <a:r>
                <a:rPr lang="en-US" sz="800" err="1">
                  <a:latin typeface="맑은고딕"/>
                  <a:ea typeface="Roboto"/>
                  <a:cs typeface="Roboto"/>
                  <a:sym typeface="Roboto"/>
                </a:rPr>
                <a:t>BigQuery</a:t>
              </a:r>
              <a:endParaRPr lang="en-US" sz="800">
                <a:latin typeface="맑은고딕"/>
                <a:ea typeface="Roboto"/>
                <a:cs typeface="Roboto"/>
              </a:endParaRPr>
            </a:p>
          </p:txBody>
        </p:sp>
        <p:pic>
          <p:nvPicPr>
            <p:cNvPr id="456" name="Shape 1435" descr="BigQuery.png">
              <a:extLst>
                <a:ext uri="{FF2B5EF4-FFF2-40B4-BE49-F238E27FC236}">
                  <a16:creationId xmlns:a16="http://schemas.microsoft.com/office/drawing/2014/main" id="{294A7035-01EB-BEEF-C8D1-57ABCEB849C9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6283285" y="1022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9" name="TextBox 458">
            <a:extLst>
              <a:ext uri="{FF2B5EF4-FFF2-40B4-BE49-F238E27FC236}">
                <a16:creationId xmlns:a16="http://schemas.microsoft.com/office/drawing/2014/main" id="{EB614DD3-CB26-B786-DF4C-F6F8317C6188}"/>
              </a:ext>
            </a:extLst>
          </p:cNvPr>
          <p:cNvSpPr txBox="1"/>
          <p:nvPr/>
        </p:nvSpPr>
        <p:spPr>
          <a:xfrm>
            <a:off x="8513820" y="2728681"/>
            <a:ext cx="804862" cy="2174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800" b="1">
                <a:latin typeface="맑은고딕"/>
                <a:ea typeface="+mj-ea"/>
              </a:rPr>
              <a:t>Data</a:t>
            </a:r>
            <a:endParaRPr lang="ko-KR" altLang="en-US" sz="800" b="1">
              <a:latin typeface="맑은고딕"/>
              <a:ea typeface="+mj-ea"/>
            </a:endParaRPr>
          </a:p>
        </p:txBody>
      </p:sp>
      <p:pic>
        <p:nvPicPr>
          <p:cNvPr id="461" name="그래픽 460">
            <a:extLst>
              <a:ext uri="{FF2B5EF4-FFF2-40B4-BE49-F238E27FC236}">
                <a16:creationId xmlns:a16="http://schemas.microsoft.com/office/drawing/2014/main" id="{4CECDBAE-4AFF-B380-BBFD-3839AF55CB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359833" y="2459043"/>
            <a:ext cx="178212" cy="198699"/>
          </a:xfrm>
          <a:prstGeom prst="rect">
            <a:avLst/>
          </a:prstGeom>
        </p:spPr>
      </p:pic>
      <p:sp>
        <p:nvSpPr>
          <p:cNvPr id="463" name="TextBox 462">
            <a:extLst>
              <a:ext uri="{FF2B5EF4-FFF2-40B4-BE49-F238E27FC236}">
                <a16:creationId xmlns:a16="http://schemas.microsoft.com/office/drawing/2014/main" id="{B8337E42-C16D-C693-5ED9-86DB4BB7A223}"/>
              </a:ext>
            </a:extLst>
          </p:cNvPr>
          <p:cNvSpPr txBox="1"/>
          <p:nvPr/>
        </p:nvSpPr>
        <p:spPr>
          <a:xfrm>
            <a:off x="8506081" y="2318510"/>
            <a:ext cx="804862" cy="2174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800" b="1">
                <a:latin typeface="맑은고딕"/>
                <a:ea typeface="+mj-ea"/>
              </a:rPr>
              <a:t>Meta Data</a:t>
            </a:r>
            <a:endParaRPr lang="ko-KR" altLang="en-US" sz="800" b="1">
              <a:latin typeface="맑은고딕"/>
              <a:ea typeface="+mj-ea"/>
            </a:endParaRPr>
          </a:p>
        </p:txBody>
      </p:sp>
      <p:sp>
        <p:nvSpPr>
          <p:cNvPr id="465" name="오른쪽 화살표 310">
            <a:extLst>
              <a:ext uri="{FF2B5EF4-FFF2-40B4-BE49-F238E27FC236}">
                <a16:creationId xmlns:a16="http://schemas.microsoft.com/office/drawing/2014/main" id="{015E5DC3-4C0C-3B19-7CE0-06C0C035B1CB}"/>
              </a:ext>
            </a:extLst>
          </p:cNvPr>
          <p:cNvSpPr/>
          <p:nvPr/>
        </p:nvSpPr>
        <p:spPr>
          <a:xfrm>
            <a:off x="7203490" y="3430517"/>
            <a:ext cx="227281" cy="255042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90000"/>
              </a:lnSpc>
            </a:pPr>
            <a:endParaRPr lang="ko-KR" altLang="en-US" sz="1100">
              <a:solidFill>
                <a:srgbClr val="58595B"/>
              </a:solidFill>
              <a:latin typeface="맑은고딕"/>
            </a:endParaRPr>
          </a:p>
        </p:txBody>
      </p:sp>
      <p:sp>
        <p:nvSpPr>
          <p:cNvPr id="467" name="직사각형 466">
            <a:extLst>
              <a:ext uri="{FF2B5EF4-FFF2-40B4-BE49-F238E27FC236}">
                <a16:creationId xmlns:a16="http://schemas.microsoft.com/office/drawing/2014/main" id="{A1889616-CE8F-E5BB-A1B2-69131A6A861A}"/>
              </a:ext>
            </a:extLst>
          </p:cNvPr>
          <p:cNvSpPr/>
          <p:nvPr/>
        </p:nvSpPr>
        <p:spPr bwMode="auto">
          <a:xfrm rot="16200000">
            <a:off x="7414296" y="2781206"/>
            <a:ext cx="672750" cy="13464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 defTabSz="742950" fontAlgn="base">
              <a:spcBef>
                <a:spcPct val="0"/>
              </a:spcBef>
              <a:spcAft>
                <a:spcPct val="0"/>
              </a:spcAft>
            </a:pPr>
            <a:endParaRPr lang="en-US" altLang="ko-KR" sz="950" b="1">
              <a:solidFill>
                <a:schemeClr val="tx2"/>
              </a:solidFill>
              <a:latin typeface="맑은고딕"/>
              <a:ea typeface="바탕체" pitchFamily="17" charset="-127"/>
            </a:endParaRPr>
          </a:p>
          <a:p>
            <a:pPr algn="ctr" defTabSz="742950" fontAlgn="base">
              <a:spcBef>
                <a:spcPct val="0"/>
              </a:spcBef>
              <a:spcAft>
                <a:spcPct val="0"/>
              </a:spcAft>
            </a:pPr>
            <a:endParaRPr lang="ko-KR" altLang="en-US" sz="950" b="1">
              <a:solidFill>
                <a:schemeClr val="tx2"/>
              </a:solidFill>
              <a:latin typeface="맑은고딕"/>
              <a:ea typeface="바탕체" pitchFamily="17" charset="-127"/>
            </a:endParaRPr>
          </a:p>
        </p:txBody>
      </p:sp>
      <p:sp>
        <p:nvSpPr>
          <p:cNvPr id="469" name="오른쪽 화살표 310">
            <a:extLst>
              <a:ext uri="{FF2B5EF4-FFF2-40B4-BE49-F238E27FC236}">
                <a16:creationId xmlns:a16="http://schemas.microsoft.com/office/drawing/2014/main" id="{A6DC5B1F-E074-3687-5A4E-5F0A52AC5EBF}"/>
              </a:ext>
            </a:extLst>
          </p:cNvPr>
          <p:cNvSpPr/>
          <p:nvPr/>
        </p:nvSpPr>
        <p:spPr>
          <a:xfrm>
            <a:off x="1240828" y="5146090"/>
            <a:ext cx="361174" cy="255042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90000"/>
              </a:lnSpc>
            </a:pPr>
            <a:endParaRPr lang="ko-KR" altLang="en-US" sz="1100">
              <a:solidFill>
                <a:srgbClr val="58595B"/>
              </a:solidFill>
              <a:latin typeface="맑은고딕"/>
            </a:endParaRPr>
          </a:p>
        </p:txBody>
      </p:sp>
      <p:sp>
        <p:nvSpPr>
          <p:cNvPr id="471" name="직사각형 470">
            <a:extLst>
              <a:ext uri="{FF2B5EF4-FFF2-40B4-BE49-F238E27FC236}">
                <a16:creationId xmlns:a16="http://schemas.microsoft.com/office/drawing/2014/main" id="{DDC6EC67-C6AC-E053-A945-2264D03641C1}"/>
              </a:ext>
            </a:extLst>
          </p:cNvPr>
          <p:cNvSpPr/>
          <p:nvPr/>
        </p:nvSpPr>
        <p:spPr bwMode="auto">
          <a:xfrm>
            <a:off x="8249687" y="1519490"/>
            <a:ext cx="1278509" cy="171998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4295" tIns="58500" rIns="74295" bIns="37148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 latinLnBrk="0">
              <a:lnSpc>
                <a:spcPct val="70000"/>
              </a:lnSpc>
            </a:pPr>
            <a:r>
              <a:rPr lang="ko-KR" altLang="en-US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사용자화면</a:t>
            </a:r>
            <a:endParaRPr lang="en-US" altLang="ko-KR" sz="10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 latinLnBrk="0">
              <a:lnSpc>
                <a:spcPct val="70000"/>
              </a:lnSpc>
            </a:pPr>
            <a:r>
              <a:rPr lang="en-US" altLang="ko-KR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</a:rPr>
              <a:t>(MSTR v11.3)</a:t>
            </a:r>
            <a:endParaRPr lang="ko-KR" altLang="en-US" sz="10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/>
              <a:ea typeface="맑은 고딕"/>
            </a:endParaRPr>
          </a:p>
        </p:txBody>
      </p:sp>
      <p:sp>
        <p:nvSpPr>
          <p:cNvPr id="473" name="Shape 1434">
            <a:extLst>
              <a:ext uri="{FF2B5EF4-FFF2-40B4-BE49-F238E27FC236}">
                <a16:creationId xmlns:a16="http://schemas.microsoft.com/office/drawing/2014/main" id="{E24FD9D6-3B9A-D64C-93A0-F60523785E17}"/>
              </a:ext>
            </a:extLst>
          </p:cNvPr>
          <p:cNvSpPr/>
          <p:nvPr/>
        </p:nvSpPr>
        <p:spPr>
          <a:xfrm>
            <a:off x="8288212" y="2415731"/>
            <a:ext cx="1151475" cy="310559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349172" tIns="59434" rIns="37131" bIns="59434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3333"/>
              </a:lnSpc>
              <a:buClr>
                <a:srgbClr val="212121"/>
              </a:buClr>
              <a:buSzPct val="25000"/>
            </a:pPr>
            <a:r>
              <a:rPr lang="en-US" sz="800" err="1">
                <a:solidFill>
                  <a:srgbClr val="212121"/>
                </a:solidFill>
                <a:latin typeface="맑은고딕"/>
                <a:ea typeface="Roboto"/>
                <a:cs typeface="Roboto"/>
                <a:sym typeface="Roboto"/>
              </a:rPr>
              <a:t>GSMeta</a:t>
            </a:r>
            <a:r>
              <a:rPr lang="en-US" sz="800">
                <a:solidFill>
                  <a:srgbClr val="212121"/>
                </a:solidFill>
                <a:latin typeface="맑은고딕"/>
                <a:ea typeface="Roboto"/>
                <a:cs typeface="Roboto"/>
                <a:sym typeface="Roboto"/>
              </a:rPr>
              <a:t>-MySQL</a:t>
            </a:r>
            <a:endParaRPr lang="en-US" sz="800">
              <a:latin typeface="맑은고딕"/>
              <a:ea typeface="Roboto"/>
              <a:cs typeface="Roboto"/>
            </a:endParaRPr>
          </a:p>
        </p:txBody>
      </p:sp>
      <p:sp>
        <p:nvSpPr>
          <p:cNvPr id="475" name="직사각형 474">
            <a:extLst>
              <a:ext uri="{FF2B5EF4-FFF2-40B4-BE49-F238E27FC236}">
                <a16:creationId xmlns:a16="http://schemas.microsoft.com/office/drawing/2014/main" id="{4CAC7976-3AAB-7E29-335B-64AA7A54B548}"/>
              </a:ext>
            </a:extLst>
          </p:cNvPr>
          <p:cNvSpPr/>
          <p:nvPr/>
        </p:nvSpPr>
        <p:spPr bwMode="auto">
          <a:xfrm>
            <a:off x="4346591" y="1485490"/>
            <a:ext cx="1772524" cy="337348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4295" tIns="58500" rIns="74295" bIns="37148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950" b="1" dirty="0">
              <a:latin typeface="맑은고딕"/>
              <a:ea typeface="+mj-ea"/>
            </a:endParaRPr>
          </a:p>
          <a:p>
            <a:pPr algn="ctr" fontAlgn="base" latinLnBrk="0">
              <a:lnSpc>
                <a:spcPct val="70000"/>
              </a:lnSpc>
            </a:pPr>
            <a:r>
              <a:rPr lang="en-US" altLang="ko-KR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DW </a:t>
            </a:r>
            <a:r>
              <a:rPr lang="ko-KR" altLang="en-US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저장소</a:t>
            </a:r>
            <a:endParaRPr lang="en-US" altLang="ko-KR" sz="10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 latinLnBrk="0">
              <a:lnSpc>
                <a:spcPct val="70000"/>
              </a:lnSpc>
            </a:pPr>
            <a:r>
              <a:rPr lang="en-US" altLang="ko-KR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(Oracle Exadata</a:t>
            </a:r>
          </a:p>
          <a:p>
            <a:pPr algn="ctr" fontAlgn="base" latinLnBrk="0">
              <a:lnSpc>
                <a:spcPct val="70000"/>
              </a:lnSpc>
            </a:pPr>
            <a:r>
              <a:rPr lang="en-US" altLang="ko-KR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</a:rPr>
              <a:t>v11.1.2.2)</a:t>
            </a:r>
            <a:endParaRPr lang="ko-KR" altLang="en-US" sz="10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/>
              <a:ea typeface="맑은 고딕"/>
            </a:endParaRPr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77C27F1C-3EEC-A5CD-0B76-F980609296D3}"/>
              </a:ext>
            </a:extLst>
          </p:cNvPr>
          <p:cNvSpPr/>
          <p:nvPr/>
        </p:nvSpPr>
        <p:spPr bwMode="auto">
          <a:xfrm>
            <a:off x="4748017" y="5117112"/>
            <a:ext cx="958865" cy="118590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4295" tIns="58500" rIns="74295" bIns="37148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 latinLnBrk="0">
              <a:lnSpc>
                <a:spcPct val="70000"/>
              </a:lnSpc>
            </a:pPr>
            <a:r>
              <a:rPr lang="ko-KR" altLang="en-US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감지 모니터링</a:t>
            </a:r>
            <a:endParaRPr lang="en-US" altLang="ko-KR" sz="10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9" name="직사각형 478">
            <a:extLst>
              <a:ext uri="{FF2B5EF4-FFF2-40B4-BE49-F238E27FC236}">
                <a16:creationId xmlns:a16="http://schemas.microsoft.com/office/drawing/2014/main" id="{31579990-1129-3C05-C700-D57A7D1F74BB}"/>
              </a:ext>
            </a:extLst>
          </p:cNvPr>
          <p:cNvSpPr/>
          <p:nvPr/>
        </p:nvSpPr>
        <p:spPr bwMode="auto">
          <a:xfrm>
            <a:off x="2957605" y="5046150"/>
            <a:ext cx="958865" cy="12733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4295" tIns="58500" rIns="74295" bIns="37148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 latinLnBrk="0">
              <a:lnSpc>
                <a:spcPct val="70000"/>
              </a:lnSpc>
            </a:pPr>
            <a:r>
              <a:rPr lang="en-US" altLang="ko-KR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MBS </a:t>
            </a:r>
            <a:r>
              <a:rPr lang="ko-KR" altLang="en-US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endParaRPr lang="en-US" altLang="ko-KR" sz="10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 latinLnBrk="0">
              <a:lnSpc>
                <a:spcPct val="70000"/>
              </a:lnSpc>
            </a:pPr>
            <a:r>
              <a:rPr lang="en-US" altLang="ko-KR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시청률 수집</a:t>
            </a:r>
            <a:r>
              <a:rPr lang="en-US" altLang="ko-KR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81" name="직사각형 480">
            <a:extLst>
              <a:ext uri="{FF2B5EF4-FFF2-40B4-BE49-F238E27FC236}">
                <a16:creationId xmlns:a16="http://schemas.microsoft.com/office/drawing/2014/main" id="{487CFB14-5AA5-4AAD-5926-026DF06889F8}"/>
              </a:ext>
            </a:extLst>
          </p:cNvPr>
          <p:cNvSpPr/>
          <p:nvPr/>
        </p:nvSpPr>
        <p:spPr bwMode="auto">
          <a:xfrm>
            <a:off x="1609525" y="4382243"/>
            <a:ext cx="958865" cy="124786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4295" tIns="58500" rIns="74295" bIns="37148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 latinLnBrk="0">
              <a:lnSpc>
                <a:spcPct val="70000"/>
              </a:lnSpc>
            </a:pPr>
            <a:r>
              <a:rPr lang="en-US" altLang="ko-KR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Parser </a:t>
            </a:r>
            <a:r>
              <a:rPr lang="ko-KR" altLang="en-US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endParaRPr lang="en-US" altLang="ko-KR" sz="10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827BCA93-E134-2193-3F58-075B2F290A16}"/>
              </a:ext>
            </a:extLst>
          </p:cNvPr>
          <p:cNvSpPr/>
          <p:nvPr/>
        </p:nvSpPr>
        <p:spPr bwMode="auto">
          <a:xfrm>
            <a:off x="1509814" y="1870163"/>
            <a:ext cx="1216160" cy="177342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4295" tIns="58500" rIns="74295" bIns="37148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 latinLnBrk="0">
              <a:lnSpc>
                <a:spcPct val="70000"/>
              </a:lnSpc>
            </a:pPr>
            <a:r>
              <a:rPr lang="en-US" altLang="ko-KR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ETL</a:t>
            </a:r>
            <a:r>
              <a:rPr lang="ko-KR" altLang="en-US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서버</a:t>
            </a:r>
            <a:r>
              <a:rPr lang="en-US" altLang="ko-KR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​</a:t>
            </a:r>
          </a:p>
          <a:p>
            <a:pPr algn="ctr" fontAlgn="base" latinLnBrk="0">
              <a:lnSpc>
                <a:spcPct val="70000"/>
              </a:lnSpc>
            </a:pPr>
            <a:r>
              <a:rPr lang="en-US" altLang="ko-KR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(SAS 9.4TS1M2)</a:t>
            </a:r>
          </a:p>
        </p:txBody>
      </p:sp>
      <p:sp>
        <p:nvSpPr>
          <p:cNvPr id="485" name="TextBox 8">
            <a:extLst>
              <a:ext uri="{FF2B5EF4-FFF2-40B4-BE49-F238E27FC236}">
                <a16:creationId xmlns:a16="http://schemas.microsoft.com/office/drawing/2014/main" id="{F0758DB0-716A-0BF1-535A-E91A559BC3E3}"/>
              </a:ext>
            </a:extLst>
          </p:cNvPr>
          <p:cNvSpPr txBox="1"/>
          <p:nvPr/>
        </p:nvSpPr>
        <p:spPr>
          <a:xfrm>
            <a:off x="4712246" y="2515611"/>
            <a:ext cx="956745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 HUB</a:t>
            </a:r>
            <a:endParaRPr lang="ko-KR" altLang="en-US" sz="12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7" name="직선 연결선 486">
            <a:extLst>
              <a:ext uri="{FF2B5EF4-FFF2-40B4-BE49-F238E27FC236}">
                <a16:creationId xmlns:a16="http://schemas.microsoft.com/office/drawing/2014/main" id="{8B450EA6-0FFC-6CE7-9939-1F7C65B7A5E6}"/>
              </a:ext>
            </a:extLst>
          </p:cNvPr>
          <p:cNvCxnSpPr>
            <a:cxnSpLocks/>
          </p:cNvCxnSpPr>
          <p:nvPr/>
        </p:nvCxnSpPr>
        <p:spPr bwMode="auto">
          <a:xfrm flipH="1">
            <a:off x="5204402" y="3659386"/>
            <a:ext cx="274287" cy="217424"/>
          </a:xfrm>
          <a:prstGeom prst="line">
            <a:avLst/>
          </a:prstGeom>
          <a:solidFill>
            <a:srgbClr val="99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93" name="그룹 492">
            <a:extLst>
              <a:ext uri="{FF2B5EF4-FFF2-40B4-BE49-F238E27FC236}">
                <a16:creationId xmlns:a16="http://schemas.microsoft.com/office/drawing/2014/main" id="{8E5CB3D7-0A23-FFBC-5A99-37C967E97480}"/>
              </a:ext>
            </a:extLst>
          </p:cNvPr>
          <p:cNvGrpSpPr/>
          <p:nvPr/>
        </p:nvGrpSpPr>
        <p:grpSpPr>
          <a:xfrm>
            <a:off x="4681805" y="2776112"/>
            <a:ext cx="471789" cy="883273"/>
            <a:chOff x="4681805" y="2401701"/>
            <a:chExt cx="580663" cy="1087105"/>
          </a:xfrm>
        </p:grpSpPr>
        <p:sp>
          <p:nvSpPr>
            <p:cNvPr id="489" name="모서리가 둥근 직사각형 511">
              <a:extLst>
                <a:ext uri="{FF2B5EF4-FFF2-40B4-BE49-F238E27FC236}">
                  <a16:creationId xmlns:a16="http://schemas.microsoft.com/office/drawing/2014/main" id="{5956F4A0-C1CD-64DF-6552-189388B17CC9}"/>
                </a:ext>
              </a:extLst>
            </p:cNvPr>
            <p:cNvSpPr/>
            <p:nvPr/>
          </p:nvSpPr>
          <p:spPr>
            <a:xfrm>
              <a:off x="4681805" y="2401701"/>
              <a:ext cx="579600" cy="1080000"/>
            </a:xfrm>
            <a:prstGeom prst="roundRect">
              <a:avLst>
                <a:gd name="adj" fmla="val 11000"/>
              </a:avLst>
            </a:prstGeom>
            <a:solidFill>
              <a:srgbClr val="E7E6E6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0" tIns="26535" rIns="0" bIns="265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defTabSz="674005" latinLnBrk="0">
                <a:defRPr/>
              </a:pPr>
              <a:endParaRPr lang="en-US" altLang="ko-KR" sz="1300" kern="0">
                <a:latin typeface="맑은고딕"/>
                <a:ea typeface="KoPub돋움체 Light" panose="02020603020101020101"/>
              </a:endParaRPr>
            </a:p>
            <a:p>
              <a:pPr marL="0" lvl="1" defTabSz="674005" latinLnBrk="0">
                <a:defRPr/>
              </a:pPr>
              <a:endParaRPr lang="en-US" altLang="ko-KR" sz="1300" kern="0">
                <a:latin typeface="맑은고딕"/>
                <a:ea typeface="KoPub돋움체 Light" panose="02020603020101020101"/>
              </a:endParaRPr>
            </a:p>
            <a:p>
              <a:pPr marL="0" lvl="1" algn="ctr" defTabSz="674005">
                <a:defRPr/>
              </a:pPr>
              <a:r>
                <a:rPr kumimoji="1" lang="en-US" altLang="ko-KR" sz="60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36C/256GB</a:t>
              </a:r>
              <a:endParaRPr lang="ko-KR" altLang="en-US" sz="60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endParaRPr>
            </a:p>
          </p:txBody>
        </p:sp>
        <p:pic>
          <p:nvPicPr>
            <p:cNvPr id="490" name="그림 489">
              <a:extLst>
                <a:ext uri="{FF2B5EF4-FFF2-40B4-BE49-F238E27FC236}">
                  <a16:creationId xmlns:a16="http://schemas.microsoft.com/office/drawing/2014/main" id="{CC2A68A0-A145-B114-6AA5-D20AC2E58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827965" y="2520161"/>
              <a:ext cx="294249" cy="438012"/>
            </a:xfrm>
            <a:prstGeom prst="rect">
              <a:avLst/>
            </a:prstGeom>
          </p:spPr>
        </p:pic>
        <p:sp>
          <p:nvSpPr>
            <p:cNvPr id="491" name="모서리가 둥근 직사각형 295">
              <a:extLst>
                <a:ext uri="{FF2B5EF4-FFF2-40B4-BE49-F238E27FC236}">
                  <a16:creationId xmlns:a16="http://schemas.microsoft.com/office/drawing/2014/main" id="{BD614F92-74F3-F59B-9F6F-C8B1E2DF60F0}"/>
                </a:ext>
              </a:extLst>
            </p:cNvPr>
            <p:cNvSpPr/>
            <p:nvPr/>
          </p:nvSpPr>
          <p:spPr>
            <a:xfrm>
              <a:off x="4780622" y="2882732"/>
              <a:ext cx="388935" cy="247450"/>
            </a:xfrm>
            <a:prstGeom prst="roundRect">
              <a:avLst>
                <a:gd name="adj" fmla="val 1333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535" tIns="26535" rIns="26535" bIns="26535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7620" latinLnBrk="0"/>
              <a:r>
                <a:rPr kumimoji="1" lang="en-US" altLang="ko-KR" sz="6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DHUB</a:t>
              </a:r>
              <a:br>
                <a:rPr lang="en-US" altLang="ko-KR" sz="6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</a:br>
              <a:r>
                <a:rPr kumimoji="1" lang="en-US" altLang="ko-KR" sz="6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#1</a:t>
              </a:r>
              <a:endParaRPr lang="en-US" altLang="ko-KR" sz="65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endParaRPr>
            </a:p>
          </p:txBody>
        </p:sp>
        <p:sp>
          <p:nvSpPr>
            <p:cNvPr id="492" name="양쪽 모서리가 둥근 사각형 296">
              <a:extLst>
                <a:ext uri="{FF2B5EF4-FFF2-40B4-BE49-F238E27FC236}">
                  <a16:creationId xmlns:a16="http://schemas.microsoft.com/office/drawing/2014/main" id="{6424AC00-2D63-5815-5D78-A16C41B81595}"/>
                </a:ext>
              </a:extLst>
            </p:cNvPr>
            <p:cNvSpPr/>
            <p:nvPr/>
          </p:nvSpPr>
          <p:spPr>
            <a:xfrm>
              <a:off x="4683794" y="3309692"/>
              <a:ext cx="578674" cy="17911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25400" dir="16200000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26535" rIns="0" bIns="265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74005">
                <a:defRPr/>
              </a:pPr>
              <a:r>
                <a:rPr kumimoji="1" lang="en-US" altLang="ko-KR" sz="600" b="1" kern="0" spc="-3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고딕"/>
                  <a:ea typeface="KoPub돋움체 Light" panose="02020603020101020101"/>
                </a:rPr>
                <a:t>X5-2</a:t>
              </a:r>
              <a:endParaRPr lang="en-US" altLang="ko-KR" sz="600" b="1" kern="0" spc="-3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/>
                </a:solidFill>
                <a:latin typeface="맑은고딕"/>
                <a:ea typeface="KoPub돋움체 Light" panose="02020603020101020101"/>
              </a:endParaRPr>
            </a:p>
          </p:txBody>
        </p:sp>
      </p:grpSp>
      <p:grpSp>
        <p:nvGrpSpPr>
          <p:cNvPr id="499" name="그룹 498">
            <a:extLst>
              <a:ext uri="{FF2B5EF4-FFF2-40B4-BE49-F238E27FC236}">
                <a16:creationId xmlns:a16="http://schemas.microsoft.com/office/drawing/2014/main" id="{5CE443AB-B384-ED3D-D15F-7AEF637B3B58}"/>
              </a:ext>
            </a:extLst>
          </p:cNvPr>
          <p:cNvGrpSpPr/>
          <p:nvPr/>
        </p:nvGrpSpPr>
        <p:grpSpPr>
          <a:xfrm>
            <a:off x="5241986" y="2776112"/>
            <a:ext cx="471788" cy="883273"/>
            <a:chOff x="5241987" y="2401701"/>
            <a:chExt cx="580662" cy="1087105"/>
          </a:xfrm>
        </p:grpSpPr>
        <p:sp>
          <p:nvSpPr>
            <p:cNvPr id="495" name="모서리가 둥근 직사각형 511">
              <a:extLst>
                <a:ext uri="{FF2B5EF4-FFF2-40B4-BE49-F238E27FC236}">
                  <a16:creationId xmlns:a16="http://schemas.microsoft.com/office/drawing/2014/main" id="{C3938913-CA00-244D-6D6B-D8E0EA3DFC35}"/>
                </a:ext>
              </a:extLst>
            </p:cNvPr>
            <p:cNvSpPr/>
            <p:nvPr/>
          </p:nvSpPr>
          <p:spPr>
            <a:xfrm>
              <a:off x="5241987" y="2401701"/>
              <a:ext cx="579600" cy="1080000"/>
            </a:xfrm>
            <a:prstGeom prst="roundRect">
              <a:avLst>
                <a:gd name="adj" fmla="val 11000"/>
              </a:avLst>
            </a:prstGeom>
            <a:solidFill>
              <a:srgbClr val="E7E6E6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0" tIns="26535" rIns="0" bIns="265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defTabSz="674005" latinLnBrk="0">
                <a:defRPr/>
              </a:pPr>
              <a:endParaRPr lang="en-US" altLang="ko-KR" sz="1300" kern="0">
                <a:latin typeface="맑은고딕"/>
                <a:ea typeface="KoPub돋움체 Light" panose="02020603020101020101"/>
              </a:endParaRPr>
            </a:p>
            <a:p>
              <a:pPr marL="0" lvl="1" defTabSz="674005" latinLnBrk="0">
                <a:defRPr/>
              </a:pPr>
              <a:endParaRPr lang="en-US" altLang="ko-KR" sz="1300" kern="0">
                <a:latin typeface="맑은고딕"/>
                <a:ea typeface="KoPub돋움체 Light" panose="02020603020101020101"/>
              </a:endParaRPr>
            </a:p>
            <a:p>
              <a:pPr marL="0" lvl="1" algn="ctr" defTabSz="674005">
                <a:defRPr/>
              </a:pPr>
              <a:r>
                <a:rPr lang="en-US" altLang="ko-KR" sz="400" kern="0">
                  <a:latin typeface="맑은고딕"/>
                  <a:ea typeface="KoPub돋움체 Light" panose="02020603020101020101"/>
                </a:rPr>
                <a:t> </a:t>
              </a:r>
              <a:r>
                <a:rPr kumimoji="1" lang="en-US" altLang="ko-KR" sz="60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36C/256GB</a:t>
              </a:r>
              <a:endParaRPr lang="ko-KR" altLang="en-US" sz="60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endParaRPr>
            </a:p>
          </p:txBody>
        </p:sp>
        <p:pic>
          <p:nvPicPr>
            <p:cNvPr id="496" name="그림 495">
              <a:extLst>
                <a:ext uri="{FF2B5EF4-FFF2-40B4-BE49-F238E27FC236}">
                  <a16:creationId xmlns:a16="http://schemas.microsoft.com/office/drawing/2014/main" id="{3337FF5B-3F99-AEB1-FF5A-C57D324C2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5388147" y="2520161"/>
              <a:ext cx="294249" cy="438012"/>
            </a:xfrm>
            <a:prstGeom prst="rect">
              <a:avLst/>
            </a:prstGeom>
          </p:spPr>
        </p:pic>
        <p:sp>
          <p:nvSpPr>
            <p:cNvPr id="497" name="모서리가 둥근 직사각형 295">
              <a:extLst>
                <a:ext uri="{FF2B5EF4-FFF2-40B4-BE49-F238E27FC236}">
                  <a16:creationId xmlns:a16="http://schemas.microsoft.com/office/drawing/2014/main" id="{47DFE288-756E-9C59-2F9F-F4D66E9DACC7}"/>
                </a:ext>
              </a:extLst>
            </p:cNvPr>
            <p:cNvSpPr/>
            <p:nvPr/>
          </p:nvSpPr>
          <p:spPr>
            <a:xfrm>
              <a:off x="5340804" y="2882732"/>
              <a:ext cx="388935" cy="247450"/>
            </a:xfrm>
            <a:prstGeom prst="roundRect">
              <a:avLst>
                <a:gd name="adj" fmla="val 1333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535" tIns="26535" rIns="26535" bIns="26535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7620" latinLnBrk="0"/>
              <a:r>
                <a:rPr kumimoji="1" lang="en-US" altLang="ko-KR" sz="6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DHUB</a:t>
              </a:r>
              <a:br>
                <a:rPr lang="en-US" altLang="ko-KR" sz="6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</a:br>
              <a:r>
                <a:rPr kumimoji="1" lang="en-US" altLang="ko-KR" sz="6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#2</a:t>
              </a:r>
              <a:endParaRPr lang="en-US" altLang="ko-KR" sz="65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endParaRPr>
            </a:p>
          </p:txBody>
        </p:sp>
        <p:sp>
          <p:nvSpPr>
            <p:cNvPr id="498" name="양쪽 모서리가 둥근 사각형 296">
              <a:extLst>
                <a:ext uri="{FF2B5EF4-FFF2-40B4-BE49-F238E27FC236}">
                  <a16:creationId xmlns:a16="http://schemas.microsoft.com/office/drawing/2014/main" id="{C5939E76-A9EB-2C0A-DF32-E876AF63768F}"/>
                </a:ext>
              </a:extLst>
            </p:cNvPr>
            <p:cNvSpPr/>
            <p:nvPr/>
          </p:nvSpPr>
          <p:spPr>
            <a:xfrm>
              <a:off x="5243975" y="3309692"/>
              <a:ext cx="578674" cy="17911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25400" dir="16200000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26535" rIns="0" bIns="265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74005">
                <a:defRPr/>
              </a:pPr>
              <a:r>
                <a:rPr kumimoji="1" lang="en-US" altLang="ko-KR" sz="600" b="1" kern="0" spc="-3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고딕"/>
                  <a:ea typeface="KoPub돋움체 Light" panose="02020603020101020101"/>
                </a:rPr>
                <a:t>X5-2</a:t>
              </a:r>
              <a:endParaRPr lang="en-US" altLang="ko-KR" sz="600" b="1" kern="0" spc="-3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/>
                </a:solidFill>
                <a:latin typeface="맑은고딕"/>
                <a:ea typeface="KoPub돋움체 Light" panose="02020603020101020101"/>
              </a:endParaRPr>
            </a:p>
          </p:txBody>
        </p:sp>
      </p:grpSp>
      <p:grpSp>
        <p:nvGrpSpPr>
          <p:cNvPr id="505" name="그룹 504">
            <a:extLst>
              <a:ext uri="{FF2B5EF4-FFF2-40B4-BE49-F238E27FC236}">
                <a16:creationId xmlns:a16="http://schemas.microsoft.com/office/drawing/2014/main" id="{6EA1ED05-3369-DF2E-43F5-8D997BF15814}"/>
              </a:ext>
            </a:extLst>
          </p:cNvPr>
          <p:cNvGrpSpPr/>
          <p:nvPr/>
        </p:nvGrpSpPr>
        <p:grpSpPr>
          <a:xfrm>
            <a:off x="4786859" y="5359622"/>
            <a:ext cx="431443" cy="883273"/>
            <a:chOff x="4786859" y="5096513"/>
            <a:chExt cx="580663" cy="1087105"/>
          </a:xfrm>
        </p:grpSpPr>
        <p:sp>
          <p:nvSpPr>
            <p:cNvPr id="501" name="모서리가 둥근 직사각형 511">
              <a:extLst>
                <a:ext uri="{FF2B5EF4-FFF2-40B4-BE49-F238E27FC236}">
                  <a16:creationId xmlns:a16="http://schemas.microsoft.com/office/drawing/2014/main" id="{C8E0E2D7-0423-5F30-169C-3B5B57BEA6F2}"/>
                </a:ext>
              </a:extLst>
            </p:cNvPr>
            <p:cNvSpPr/>
            <p:nvPr/>
          </p:nvSpPr>
          <p:spPr>
            <a:xfrm>
              <a:off x="4786859" y="5096513"/>
              <a:ext cx="579600" cy="1080000"/>
            </a:xfrm>
            <a:prstGeom prst="roundRect">
              <a:avLst>
                <a:gd name="adj" fmla="val 11000"/>
              </a:avLst>
            </a:prstGeom>
            <a:solidFill>
              <a:srgbClr val="E7E6E6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0" tIns="26535" rIns="0" bIns="265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defTabSz="674005" latinLnBrk="0">
                <a:defRPr/>
              </a:pPr>
              <a:endParaRPr lang="en-US" altLang="ko-KR" sz="1300" kern="0">
                <a:latin typeface="맑은고딕"/>
                <a:ea typeface="KoPub돋움체 Light" panose="02020603020101020101"/>
              </a:endParaRPr>
            </a:p>
            <a:p>
              <a:pPr marL="0" lvl="1" defTabSz="674005" latinLnBrk="0">
                <a:defRPr/>
              </a:pPr>
              <a:endParaRPr lang="en-US" altLang="ko-KR" sz="1300" kern="0">
                <a:latin typeface="맑은고딕"/>
                <a:ea typeface="KoPub돋움체 Light" panose="02020603020101020101"/>
              </a:endParaRPr>
            </a:p>
            <a:p>
              <a:pPr marL="0" lvl="1" algn="ctr" defTabSz="674005">
                <a:defRPr/>
              </a:pPr>
              <a:r>
                <a:rPr lang="en-US" altLang="ko-KR" sz="400" kern="0">
                  <a:latin typeface="맑은고딕"/>
                  <a:ea typeface="KoPub돋움체 Light" panose="02020603020101020101"/>
                </a:rPr>
                <a:t> </a:t>
              </a:r>
              <a:r>
                <a:rPr kumimoji="1" lang="en-US" altLang="ko-KR" sz="60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4C/4GB</a:t>
              </a:r>
              <a:endParaRPr lang="ko-KR" altLang="en-US" sz="60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endParaRPr>
            </a:p>
          </p:txBody>
        </p:sp>
        <p:pic>
          <p:nvPicPr>
            <p:cNvPr id="502" name="그림 501">
              <a:extLst>
                <a:ext uri="{FF2B5EF4-FFF2-40B4-BE49-F238E27FC236}">
                  <a16:creationId xmlns:a16="http://schemas.microsoft.com/office/drawing/2014/main" id="{9692E8BD-05D2-9188-C8B1-C3B95BFFD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925617" y="5152916"/>
              <a:ext cx="294249" cy="438012"/>
            </a:xfrm>
            <a:prstGeom prst="rect">
              <a:avLst/>
            </a:prstGeom>
          </p:spPr>
        </p:pic>
        <p:sp>
          <p:nvSpPr>
            <p:cNvPr id="503" name="모서리가 둥근 직사각형 295">
              <a:extLst>
                <a:ext uri="{FF2B5EF4-FFF2-40B4-BE49-F238E27FC236}">
                  <a16:creationId xmlns:a16="http://schemas.microsoft.com/office/drawing/2014/main" id="{619621CD-73F8-DDB8-2983-03CECB0AF9FF}"/>
                </a:ext>
              </a:extLst>
            </p:cNvPr>
            <p:cNvSpPr/>
            <p:nvPr/>
          </p:nvSpPr>
          <p:spPr>
            <a:xfrm>
              <a:off x="4831821" y="5418810"/>
              <a:ext cx="487248" cy="406184"/>
            </a:xfrm>
            <a:prstGeom prst="roundRect">
              <a:avLst>
                <a:gd name="adj" fmla="val 1333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535" tIns="26535" rIns="26535" bIns="26535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7620" latinLnBrk="0"/>
              <a:r>
                <a:rPr kumimoji="1" lang="en-US" altLang="ko-KR" sz="5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</a:rPr>
                <a:t>Exadata HW Fault </a:t>
              </a:r>
              <a:r>
                <a:rPr kumimoji="1" lang="ko-KR" altLang="en-US" sz="5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</a:rPr>
                <a:t>감지</a:t>
              </a:r>
              <a:endParaRPr lang="en-US" altLang="ko-KR" sz="55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</a:endParaRPr>
            </a:p>
          </p:txBody>
        </p:sp>
        <p:sp>
          <p:nvSpPr>
            <p:cNvPr id="504" name="양쪽 모서리가 둥근 사각형 296">
              <a:extLst>
                <a:ext uri="{FF2B5EF4-FFF2-40B4-BE49-F238E27FC236}">
                  <a16:creationId xmlns:a16="http://schemas.microsoft.com/office/drawing/2014/main" id="{8B7B7844-B925-50C4-8EAA-68B0B92B7949}"/>
                </a:ext>
              </a:extLst>
            </p:cNvPr>
            <p:cNvSpPr/>
            <p:nvPr/>
          </p:nvSpPr>
          <p:spPr>
            <a:xfrm>
              <a:off x="4788848" y="6004504"/>
              <a:ext cx="578674" cy="17911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25400" dir="16200000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26535" rIns="0" bIns="265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74005">
                <a:defRPr/>
              </a:pPr>
              <a:r>
                <a:rPr kumimoji="1" lang="en-US" altLang="ko-KR" sz="60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VM</a:t>
              </a:r>
              <a:endParaRPr lang="en-US" altLang="ko-KR" sz="60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endParaRPr>
            </a:p>
          </p:txBody>
        </p:sp>
      </p:grpSp>
      <p:sp>
        <p:nvSpPr>
          <p:cNvPr id="507" name="직사각형 506">
            <a:extLst>
              <a:ext uri="{FF2B5EF4-FFF2-40B4-BE49-F238E27FC236}">
                <a16:creationId xmlns:a16="http://schemas.microsoft.com/office/drawing/2014/main" id="{86317DF2-DF78-34A3-DC90-8700A5FA5FDF}"/>
              </a:ext>
            </a:extLst>
          </p:cNvPr>
          <p:cNvSpPr/>
          <p:nvPr/>
        </p:nvSpPr>
        <p:spPr bwMode="auto">
          <a:xfrm>
            <a:off x="8400882" y="4113825"/>
            <a:ext cx="1134634" cy="78611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42950" fontAlgn="base">
              <a:spcBef>
                <a:spcPct val="0"/>
              </a:spcBef>
              <a:spcAft>
                <a:spcPct val="0"/>
              </a:spcAft>
            </a:pPr>
            <a:endParaRPr lang="ko-KR" altLang="en-US" sz="950" b="1">
              <a:solidFill>
                <a:schemeClr val="tx2"/>
              </a:solidFill>
              <a:latin typeface="맑은고딕"/>
              <a:ea typeface="바탕체" pitchFamily="17" charset="-127"/>
            </a:endParaRPr>
          </a:p>
        </p:txBody>
      </p:sp>
      <p:grpSp>
        <p:nvGrpSpPr>
          <p:cNvPr id="513" name="그룹 512">
            <a:extLst>
              <a:ext uri="{FF2B5EF4-FFF2-40B4-BE49-F238E27FC236}">
                <a16:creationId xmlns:a16="http://schemas.microsoft.com/office/drawing/2014/main" id="{A2E6192A-FD98-79E7-4B9B-E6843B7C0185}"/>
              </a:ext>
            </a:extLst>
          </p:cNvPr>
          <p:cNvGrpSpPr/>
          <p:nvPr/>
        </p:nvGrpSpPr>
        <p:grpSpPr>
          <a:xfrm>
            <a:off x="5237798" y="5360026"/>
            <a:ext cx="446455" cy="883273"/>
            <a:chOff x="5237798" y="5096918"/>
            <a:chExt cx="580663" cy="1087105"/>
          </a:xfrm>
        </p:grpSpPr>
        <p:sp>
          <p:nvSpPr>
            <p:cNvPr id="509" name="모서리가 둥근 직사각형 511">
              <a:extLst>
                <a:ext uri="{FF2B5EF4-FFF2-40B4-BE49-F238E27FC236}">
                  <a16:creationId xmlns:a16="http://schemas.microsoft.com/office/drawing/2014/main" id="{7357C7AC-EA39-2E86-9F59-9FB0AE6586F2}"/>
                </a:ext>
              </a:extLst>
            </p:cNvPr>
            <p:cNvSpPr/>
            <p:nvPr/>
          </p:nvSpPr>
          <p:spPr>
            <a:xfrm>
              <a:off x="5237798" y="5096918"/>
              <a:ext cx="579600" cy="1080000"/>
            </a:xfrm>
            <a:prstGeom prst="roundRect">
              <a:avLst>
                <a:gd name="adj" fmla="val 11000"/>
              </a:avLst>
            </a:prstGeom>
            <a:solidFill>
              <a:srgbClr val="E7E6E6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0" tIns="26535" rIns="0" bIns="265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defTabSz="674005" latinLnBrk="0">
                <a:defRPr/>
              </a:pPr>
              <a:endParaRPr lang="en-US" altLang="ko-KR" sz="1300" kern="0">
                <a:latin typeface="맑은고딕"/>
                <a:ea typeface="KoPub돋움체 Light" panose="02020603020101020101"/>
              </a:endParaRPr>
            </a:p>
            <a:p>
              <a:pPr marL="0" lvl="1" defTabSz="674005" latinLnBrk="0">
                <a:defRPr/>
              </a:pPr>
              <a:endParaRPr lang="en-US" altLang="ko-KR" sz="1300" kern="0">
                <a:latin typeface="맑은고딕"/>
                <a:ea typeface="KoPub돋움체 Light" panose="02020603020101020101"/>
              </a:endParaRPr>
            </a:p>
            <a:p>
              <a:pPr marL="0" lvl="1" algn="ctr" defTabSz="674005">
                <a:defRPr/>
              </a:pPr>
              <a:r>
                <a:rPr lang="en-US" altLang="ko-KR" sz="400" kern="0">
                  <a:latin typeface="맑은고딕"/>
                  <a:ea typeface="KoPub돋움체 Light" panose="02020603020101020101"/>
                </a:rPr>
                <a:t> </a:t>
              </a:r>
              <a:r>
                <a:rPr kumimoji="1" lang="en-US" altLang="ko-KR" sz="60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8C/32GB</a:t>
              </a:r>
              <a:endParaRPr lang="ko-KR" altLang="en-US" sz="60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endParaRPr>
            </a:p>
          </p:txBody>
        </p:sp>
        <p:pic>
          <p:nvPicPr>
            <p:cNvPr id="510" name="그림 509">
              <a:extLst>
                <a:ext uri="{FF2B5EF4-FFF2-40B4-BE49-F238E27FC236}">
                  <a16:creationId xmlns:a16="http://schemas.microsoft.com/office/drawing/2014/main" id="{F399A92E-0DC0-9B91-FA9C-334C52D79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5376556" y="5153321"/>
              <a:ext cx="294249" cy="438012"/>
            </a:xfrm>
            <a:prstGeom prst="rect">
              <a:avLst/>
            </a:prstGeom>
          </p:spPr>
        </p:pic>
        <p:sp>
          <p:nvSpPr>
            <p:cNvPr id="511" name="모서리가 둥근 직사각형 295">
              <a:extLst>
                <a:ext uri="{FF2B5EF4-FFF2-40B4-BE49-F238E27FC236}">
                  <a16:creationId xmlns:a16="http://schemas.microsoft.com/office/drawing/2014/main" id="{585823C6-6E46-E5E8-912B-114E77C76BF4}"/>
                </a:ext>
              </a:extLst>
            </p:cNvPr>
            <p:cNvSpPr/>
            <p:nvPr/>
          </p:nvSpPr>
          <p:spPr>
            <a:xfrm>
              <a:off x="5282760" y="5419215"/>
              <a:ext cx="487248" cy="406184"/>
            </a:xfrm>
            <a:prstGeom prst="roundRect">
              <a:avLst>
                <a:gd name="adj" fmla="val 1333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535" tIns="26535" rIns="26535" bIns="26535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7620" latinLnBrk="0"/>
              <a:r>
                <a:rPr kumimoji="1" lang="en-US" altLang="ko-KR" sz="5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</a:rPr>
                <a:t>Exadata Enterprise Manager</a:t>
              </a:r>
              <a:endParaRPr lang="en-US" altLang="ko-KR" sz="55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</a:endParaRPr>
            </a:p>
          </p:txBody>
        </p:sp>
        <p:sp>
          <p:nvSpPr>
            <p:cNvPr id="512" name="양쪽 모서리가 둥근 사각형 296">
              <a:extLst>
                <a:ext uri="{FF2B5EF4-FFF2-40B4-BE49-F238E27FC236}">
                  <a16:creationId xmlns:a16="http://schemas.microsoft.com/office/drawing/2014/main" id="{32D65552-8EC1-6A8F-0F65-D4AFD9DA6604}"/>
                </a:ext>
              </a:extLst>
            </p:cNvPr>
            <p:cNvSpPr/>
            <p:nvPr/>
          </p:nvSpPr>
          <p:spPr>
            <a:xfrm>
              <a:off x="5239787" y="6004909"/>
              <a:ext cx="578674" cy="17911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25400" dir="16200000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26535" rIns="0" bIns="265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74005">
                <a:defRPr/>
              </a:pPr>
              <a:r>
                <a:rPr kumimoji="1" lang="en-US" altLang="ko-KR" sz="60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VM</a:t>
              </a:r>
              <a:endParaRPr lang="en-US" altLang="ko-KR" sz="60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endParaRPr>
            </a:p>
          </p:txBody>
        </p:sp>
      </p:grpSp>
      <p:grpSp>
        <p:nvGrpSpPr>
          <p:cNvPr id="519" name="그룹 518">
            <a:extLst>
              <a:ext uri="{FF2B5EF4-FFF2-40B4-BE49-F238E27FC236}">
                <a16:creationId xmlns:a16="http://schemas.microsoft.com/office/drawing/2014/main" id="{78F2C642-5566-3D6E-DECC-6705043FF036}"/>
              </a:ext>
            </a:extLst>
          </p:cNvPr>
          <p:cNvGrpSpPr/>
          <p:nvPr/>
        </p:nvGrpSpPr>
        <p:grpSpPr>
          <a:xfrm>
            <a:off x="3200006" y="5371402"/>
            <a:ext cx="471789" cy="883273"/>
            <a:chOff x="3200006" y="5108294"/>
            <a:chExt cx="580663" cy="1087105"/>
          </a:xfrm>
        </p:grpSpPr>
        <p:sp>
          <p:nvSpPr>
            <p:cNvPr id="515" name="모서리가 둥근 직사각형 511">
              <a:extLst>
                <a:ext uri="{FF2B5EF4-FFF2-40B4-BE49-F238E27FC236}">
                  <a16:creationId xmlns:a16="http://schemas.microsoft.com/office/drawing/2014/main" id="{2D026AE4-D504-8BD2-67AA-C467971EDE16}"/>
                </a:ext>
              </a:extLst>
            </p:cNvPr>
            <p:cNvSpPr/>
            <p:nvPr/>
          </p:nvSpPr>
          <p:spPr>
            <a:xfrm>
              <a:off x="3200006" y="5108294"/>
              <a:ext cx="579600" cy="1080000"/>
            </a:xfrm>
            <a:prstGeom prst="roundRect">
              <a:avLst>
                <a:gd name="adj" fmla="val 11000"/>
              </a:avLst>
            </a:prstGeom>
            <a:solidFill>
              <a:srgbClr val="E7E6E6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0" tIns="26535" rIns="0" bIns="265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defTabSz="674005" latinLnBrk="0">
                <a:defRPr/>
              </a:pPr>
              <a:endParaRPr lang="en-US" altLang="ko-KR" sz="1300" kern="0">
                <a:latin typeface="맑은고딕"/>
                <a:ea typeface="KoPub돋움체 Light" panose="02020603020101020101"/>
              </a:endParaRPr>
            </a:p>
            <a:p>
              <a:pPr marL="0" lvl="1" defTabSz="674005" latinLnBrk="0">
                <a:defRPr/>
              </a:pPr>
              <a:endParaRPr lang="en-US" altLang="ko-KR" sz="1300" kern="0">
                <a:latin typeface="맑은고딕"/>
                <a:ea typeface="KoPub돋움체 Light" panose="02020603020101020101"/>
              </a:endParaRPr>
            </a:p>
            <a:p>
              <a:pPr marL="0" lvl="1" algn="ctr" defTabSz="674005">
                <a:defRPr/>
              </a:pPr>
              <a:r>
                <a:rPr lang="en-US" altLang="ko-KR" sz="400" kern="0">
                  <a:latin typeface="맑은고딕"/>
                  <a:ea typeface="KoPub돋움체 Light" panose="02020603020101020101"/>
                </a:rPr>
                <a:t> </a:t>
              </a:r>
              <a:r>
                <a:rPr kumimoji="1" lang="en-US" altLang="ko-KR" sz="60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2C/2GB</a:t>
              </a:r>
              <a:endParaRPr lang="ko-KR" altLang="en-US" sz="60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endParaRPr>
            </a:p>
          </p:txBody>
        </p:sp>
        <p:pic>
          <p:nvPicPr>
            <p:cNvPr id="516" name="그림 515">
              <a:extLst>
                <a:ext uri="{FF2B5EF4-FFF2-40B4-BE49-F238E27FC236}">
                  <a16:creationId xmlns:a16="http://schemas.microsoft.com/office/drawing/2014/main" id="{5801CE15-22FD-283D-D7AB-7F3043F62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3338764" y="5164697"/>
              <a:ext cx="294249" cy="438012"/>
            </a:xfrm>
            <a:prstGeom prst="rect">
              <a:avLst/>
            </a:prstGeom>
          </p:spPr>
        </p:pic>
        <p:sp>
          <p:nvSpPr>
            <p:cNvPr id="517" name="모서리가 둥근 직사각형 295">
              <a:extLst>
                <a:ext uri="{FF2B5EF4-FFF2-40B4-BE49-F238E27FC236}">
                  <a16:creationId xmlns:a16="http://schemas.microsoft.com/office/drawing/2014/main" id="{CA53D62C-C759-B11F-2C63-43DDCA75E297}"/>
                </a:ext>
              </a:extLst>
            </p:cNvPr>
            <p:cNvSpPr/>
            <p:nvPr/>
          </p:nvSpPr>
          <p:spPr>
            <a:xfrm>
              <a:off x="3244968" y="5430591"/>
              <a:ext cx="487248" cy="406184"/>
            </a:xfrm>
            <a:prstGeom prst="roundRect">
              <a:avLst>
                <a:gd name="adj" fmla="val 1333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535" tIns="26535" rIns="26535" bIns="26535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7620" latinLnBrk="0"/>
              <a:r>
                <a:rPr kumimoji="1" lang="en-US" altLang="ko-KR" sz="5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</a:rPr>
                <a:t>MBS </a:t>
              </a:r>
              <a:r>
                <a:rPr kumimoji="1" lang="ko-KR" altLang="en-US" sz="5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</a:rPr>
                <a:t>시청률</a:t>
              </a:r>
              <a:endParaRPr lang="en-US" altLang="ko-KR" sz="55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</a:endParaRPr>
            </a:p>
            <a:p>
              <a:pPr algn="ctr" defTabSz="687620" latinLnBrk="0"/>
              <a:r>
                <a:rPr kumimoji="1" lang="ko-KR" altLang="en-US" sz="5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</a:rPr>
                <a:t>수집</a:t>
              </a:r>
              <a:endParaRPr lang="en-US" altLang="ko-KR" sz="55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</a:endParaRPr>
            </a:p>
          </p:txBody>
        </p:sp>
        <p:sp>
          <p:nvSpPr>
            <p:cNvPr id="518" name="양쪽 모서리가 둥근 사각형 296">
              <a:extLst>
                <a:ext uri="{FF2B5EF4-FFF2-40B4-BE49-F238E27FC236}">
                  <a16:creationId xmlns:a16="http://schemas.microsoft.com/office/drawing/2014/main" id="{0B757CB5-3AD0-ED79-8F6B-72E1A2C15890}"/>
                </a:ext>
              </a:extLst>
            </p:cNvPr>
            <p:cNvSpPr/>
            <p:nvPr/>
          </p:nvSpPr>
          <p:spPr>
            <a:xfrm>
              <a:off x="3201995" y="6016285"/>
              <a:ext cx="578674" cy="17911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25400" dir="16200000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26535" rIns="0" bIns="265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74005">
                <a:defRPr/>
              </a:pPr>
              <a:r>
                <a:rPr kumimoji="1" lang="en-US" altLang="ko-KR" sz="60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VM</a:t>
              </a:r>
              <a:endParaRPr lang="en-US" altLang="ko-KR" sz="60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endParaRPr>
            </a:p>
          </p:txBody>
        </p:sp>
      </p:grpSp>
      <p:grpSp>
        <p:nvGrpSpPr>
          <p:cNvPr id="527" name="그룹 526">
            <a:extLst>
              <a:ext uri="{FF2B5EF4-FFF2-40B4-BE49-F238E27FC236}">
                <a16:creationId xmlns:a16="http://schemas.microsoft.com/office/drawing/2014/main" id="{9EF7BC01-0FBC-EB1E-F96D-6794D2CFE238}"/>
              </a:ext>
            </a:extLst>
          </p:cNvPr>
          <p:cNvGrpSpPr/>
          <p:nvPr/>
        </p:nvGrpSpPr>
        <p:grpSpPr>
          <a:xfrm>
            <a:off x="6542069" y="2781265"/>
            <a:ext cx="541581" cy="919053"/>
            <a:chOff x="6542069" y="2364866"/>
            <a:chExt cx="734760" cy="1246875"/>
          </a:xfrm>
        </p:grpSpPr>
        <p:sp>
          <p:nvSpPr>
            <p:cNvPr id="521" name="모서리가 둥근 직사각형 511">
              <a:extLst>
                <a:ext uri="{FF2B5EF4-FFF2-40B4-BE49-F238E27FC236}">
                  <a16:creationId xmlns:a16="http://schemas.microsoft.com/office/drawing/2014/main" id="{3DCA9198-5CC0-7EEB-D8D4-670E4C0D7E4C}"/>
                </a:ext>
              </a:extLst>
            </p:cNvPr>
            <p:cNvSpPr/>
            <p:nvPr/>
          </p:nvSpPr>
          <p:spPr>
            <a:xfrm>
              <a:off x="6599333" y="2364866"/>
              <a:ext cx="637881" cy="1246874"/>
            </a:xfrm>
            <a:prstGeom prst="roundRect">
              <a:avLst>
                <a:gd name="adj" fmla="val 11000"/>
              </a:avLst>
            </a:prstGeom>
            <a:solidFill>
              <a:srgbClr val="009A8F">
                <a:alpha val="18000"/>
              </a:srgbClr>
            </a:solidFill>
            <a:ln w="9525" cap="flat" cmpd="sng" algn="ctr">
              <a:solidFill>
                <a:srgbClr val="009A8F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0" tIns="26535" rIns="0" bIns="265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defTabSz="674005" latinLnBrk="0">
                <a:defRPr/>
              </a:pPr>
              <a:endParaRPr lang="ko-KR" altLang="en-US" sz="1300" kern="0">
                <a:latin typeface="맑은고딕"/>
                <a:ea typeface="KoPub돋움체 Light" panose="02020603020101020101"/>
              </a:endParaRPr>
            </a:p>
          </p:txBody>
        </p:sp>
        <p:grpSp>
          <p:nvGrpSpPr>
            <p:cNvPr id="522" name="그룹 521">
              <a:extLst>
                <a:ext uri="{FF2B5EF4-FFF2-40B4-BE49-F238E27FC236}">
                  <a16:creationId xmlns:a16="http://schemas.microsoft.com/office/drawing/2014/main" id="{6D55F10C-B0BA-D4B9-D526-35220F41F16F}"/>
                </a:ext>
              </a:extLst>
            </p:cNvPr>
            <p:cNvGrpSpPr/>
            <p:nvPr/>
          </p:nvGrpSpPr>
          <p:grpSpPr>
            <a:xfrm>
              <a:off x="6542069" y="2563322"/>
              <a:ext cx="734760" cy="1048419"/>
              <a:chOff x="6542069" y="2563322"/>
              <a:chExt cx="734760" cy="1048419"/>
            </a:xfrm>
          </p:grpSpPr>
          <p:pic>
            <p:nvPicPr>
              <p:cNvPr id="523" name="그림 522">
                <a:extLst>
                  <a:ext uri="{FF2B5EF4-FFF2-40B4-BE49-F238E27FC236}">
                    <a16:creationId xmlns:a16="http://schemas.microsoft.com/office/drawing/2014/main" id="{38227CD8-1FEB-8F60-ADCA-5541F8E166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rgbClr val="009A8F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6768754" y="2563322"/>
                <a:ext cx="304245" cy="505360"/>
              </a:xfrm>
              <a:prstGeom prst="rect">
                <a:avLst/>
              </a:prstGeom>
            </p:spPr>
          </p:pic>
          <p:sp>
            <p:nvSpPr>
              <p:cNvPr id="524" name="TextBox 240">
                <a:extLst>
                  <a:ext uri="{FF2B5EF4-FFF2-40B4-BE49-F238E27FC236}">
                    <a16:creationId xmlns:a16="http://schemas.microsoft.com/office/drawing/2014/main" id="{F5A64408-2C27-D3E7-C711-BA35C4763CB7}"/>
                  </a:ext>
                </a:extLst>
              </p:cNvPr>
              <p:cNvSpPr txBox="1"/>
              <p:nvPr/>
            </p:nvSpPr>
            <p:spPr>
              <a:xfrm>
                <a:off x="6542069" y="3192325"/>
                <a:ext cx="734760" cy="25592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74005">
                  <a:defRPr/>
                </a:pPr>
                <a:r>
                  <a:rPr kumimoji="1" lang="en-US" altLang="ko-KR" sz="600" b="1" kern="0" spc="-3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latin typeface="맑은고딕"/>
                    <a:ea typeface="KoPub돋움체 Light" panose="02020603020101020101"/>
                  </a:rPr>
                  <a:t>8C/512GB</a:t>
                </a:r>
                <a:endParaRPr lang="ko-KR" altLang="en-US" sz="60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endParaRPr>
              </a:p>
            </p:txBody>
          </p:sp>
          <p:sp>
            <p:nvSpPr>
              <p:cNvPr id="525" name="모서리가 둥근 직사각형 295">
                <a:extLst>
                  <a:ext uri="{FF2B5EF4-FFF2-40B4-BE49-F238E27FC236}">
                    <a16:creationId xmlns:a16="http://schemas.microsoft.com/office/drawing/2014/main" id="{CF98547D-FCDE-BC72-F226-4704C89832BF}"/>
                  </a:ext>
                </a:extLst>
              </p:cNvPr>
              <p:cNvSpPr/>
              <p:nvPr/>
            </p:nvSpPr>
            <p:spPr>
              <a:xfrm>
                <a:off x="6657185" y="2931681"/>
                <a:ext cx="530776" cy="285497"/>
              </a:xfrm>
              <a:prstGeom prst="roundRect">
                <a:avLst>
                  <a:gd name="adj" fmla="val 13336"/>
                </a:avLst>
              </a:prstGeom>
              <a:solidFill>
                <a:srgbClr val="009A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6535" tIns="26535" rIns="26535" bIns="26535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87620" latinLnBrk="0"/>
                <a:r>
                  <a:rPr kumimoji="1" lang="en-US" altLang="ko-KR" sz="650" b="1" kern="0" spc="-30" err="1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latin typeface="맑은고딕"/>
                    <a:ea typeface="KoPub돋움체 Light" panose="02020603020101020101"/>
                  </a:rPr>
                  <a:t>AirFlow</a:t>
                </a:r>
                <a:br>
                  <a:rPr lang="en-US" altLang="ko-KR" sz="650" b="1" kern="0" spc="-3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latin typeface="맑은고딕"/>
                    <a:ea typeface="KoPub돋움체 Light" panose="02020603020101020101"/>
                  </a:rPr>
                </a:br>
                <a:r>
                  <a:rPr kumimoji="1" lang="en-US" altLang="ko-KR" sz="650" b="1" kern="0" spc="-3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latin typeface="맑은고딕"/>
                    <a:ea typeface="KoPub돋움체 Light" panose="02020603020101020101"/>
                  </a:rPr>
                  <a:t>#1</a:t>
                </a:r>
                <a:endParaRPr lang="en-US" altLang="ko-KR" sz="6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endParaRPr>
              </a:p>
            </p:txBody>
          </p:sp>
          <p:sp>
            <p:nvSpPr>
              <p:cNvPr id="526" name="양쪽 모서리가 둥근 사각형 296">
                <a:extLst>
                  <a:ext uri="{FF2B5EF4-FFF2-40B4-BE49-F238E27FC236}">
                    <a16:creationId xmlns:a16="http://schemas.microsoft.com/office/drawing/2014/main" id="{B0317168-B5CC-8549-AEFA-507D244099BF}"/>
                  </a:ext>
                </a:extLst>
              </p:cNvPr>
              <p:cNvSpPr/>
              <p:nvPr/>
            </p:nvSpPr>
            <p:spPr>
              <a:xfrm>
                <a:off x="6599334" y="3414301"/>
                <a:ext cx="637881" cy="19744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 w="9525">
                <a:solidFill>
                  <a:srgbClr val="009A8F"/>
                </a:solidFill>
              </a:ln>
              <a:effectLst>
                <a:outerShdw dist="25400" dir="16200000" rotWithShape="0">
                  <a:prstClr val="black">
                    <a:alpha val="1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26535" rIns="0" bIns="265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74005">
                  <a:defRPr/>
                </a:pPr>
                <a:r>
                  <a:rPr kumimoji="1" lang="en-US" altLang="ko-KR" sz="600" b="1" kern="0" spc="-3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Malgun Gothic"/>
                    <a:ea typeface="KoPub돋움체 Light" panose="02020603020101020101"/>
                  </a:rPr>
                  <a:t>HP DL360</a:t>
                </a:r>
                <a:endParaRPr lang="en-US" altLang="ko-KR" sz="60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Malgun Gothic"/>
                  <a:ea typeface="KoPub돋움체 Light" panose="02020603020101020101"/>
                </a:endParaRPr>
              </a:p>
            </p:txBody>
          </p:sp>
        </p:grpSp>
      </p:grpSp>
      <p:grpSp>
        <p:nvGrpSpPr>
          <p:cNvPr id="535" name="그룹 534">
            <a:extLst>
              <a:ext uri="{FF2B5EF4-FFF2-40B4-BE49-F238E27FC236}">
                <a16:creationId xmlns:a16="http://schemas.microsoft.com/office/drawing/2014/main" id="{E7177C87-51C9-6A32-DB80-E2B2FF93586D}"/>
              </a:ext>
            </a:extLst>
          </p:cNvPr>
          <p:cNvGrpSpPr/>
          <p:nvPr/>
        </p:nvGrpSpPr>
        <p:grpSpPr>
          <a:xfrm>
            <a:off x="6545938" y="3856650"/>
            <a:ext cx="541581" cy="919053"/>
            <a:chOff x="6545938" y="3440250"/>
            <a:chExt cx="734760" cy="1246875"/>
          </a:xfrm>
        </p:grpSpPr>
        <p:sp>
          <p:nvSpPr>
            <p:cNvPr id="529" name="모서리가 둥근 직사각형 511">
              <a:extLst>
                <a:ext uri="{FF2B5EF4-FFF2-40B4-BE49-F238E27FC236}">
                  <a16:creationId xmlns:a16="http://schemas.microsoft.com/office/drawing/2014/main" id="{37F23A8C-4838-72D6-0DB3-4739A6DB7F20}"/>
                </a:ext>
              </a:extLst>
            </p:cNvPr>
            <p:cNvSpPr/>
            <p:nvPr/>
          </p:nvSpPr>
          <p:spPr>
            <a:xfrm>
              <a:off x="6603202" y="3440250"/>
              <a:ext cx="637881" cy="1246874"/>
            </a:xfrm>
            <a:prstGeom prst="roundRect">
              <a:avLst>
                <a:gd name="adj" fmla="val 11000"/>
              </a:avLst>
            </a:prstGeom>
            <a:solidFill>
              <a:srgbClr val="009A8F">
                <a:alpha val="18000"/>
              </a:srgbClr>
            </a:solidFill>
            <a:ln w="9525" cap="flat" cmpd="sng" algn="ctr">
              <a:solidFill>
                <a:srgbClr val="009A8F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0" tIns="26535" rIns="0" bIns="265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defTabSz="674005" latinLnBrk="0">
                <a:defRPr/>
              </a:pPr>
              <a:endParaRPr lang="ko-KR" altLang="en-US" sz="1300" kern="0">
                <a:latin typeface="맑은고딕"/>
                <a:ea typeface="KoPub돋움체 Light" panose="02020603020101020101"/>
              </a:endParaRPr>
            </a:p>
          </p:txBody>
        </p:sp>
        <p:grpSp>
          <p:nvGrpSpPr>
            <p:cNvPr id="530" name="그룹 529">
              <a:extLst>
                <a:ext uri="{FF2B5EF4-FFF2-40B4-BE49-F238E27FC236}">
                  <a16:creationId xmlns:a16="http://schemas.microsoft.com/office/drawing/2014/main" id="{26831E4E-874A-137F-CB64-FBEA881ADE32}"/>
                </a:ext>
              </a:extLst>
            </p:cNvPr>
            <p:cNvGrpSpPr/>
            <p:nvPr/>
          </p:nvGrpSpPr>
          <p:grpSpPr>
            <a:xfrm>
              <a:off x="6545938" y="3638706"/>
              <a:ext cx="734760" cy="1048419"/>
              <a:chOff x="6545938" y="3638706"/>
              <a:chExt cx="734760" cy="1048419"/>
            </a:xfrm>
          </p:grpSpPr>
          <p:pic>
            <p:nvPicPr>
              <p:cNvPr id="531" name="그림 530">
                <a:extLst>
                  <a:ext uri="{FF2B5EF4-FFF2-40B4-BE49-F238E27FC236}">
                    <a16:creationId xmlns:a16="http://schemas.microsoft.com/office/drawing/2014/main" id="{6CE89A99-FD95-E8AA-A53D-477667F051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rgbClr val="009A8F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6772623" y="3638706"/>
                <a:ext cx="304245" cy="505360"/>
              </a:xfrm>
              <a:prstGeom prst="rect">
                <a:avLst/>
              </a:prstGeom>
            </p:spPr>
          </p:pic>
          <p:sp>
            <p:nvSpPr>
              <p:cNvPr id="532" name="TextBox 240">
                <a:extLst>
                  <a:ext uri="{FF2B5EF4-FFF2-40B4-BE49-F238E27FC236}">
                    <a16:creationId xmlns:a16="http://schemas.microsoft.com/office/drawing/2014/main" id="{2B6AFA6D-2E3C-6C33-80EB-ADE82510735E}"/>
                  </a:ext>
                </a:extLst>
              </p:cNvPr>
              <p:cNvSpPr txBox="1"/>
              <p:nvPr/>
            </p:nvSpPr>
            <p:spPr>
              <a:xfrm>
                <a:off x="6545938" y="4267709"/>
                <a:ext cx="734760" cy="25592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74005">
                  <a:defRPr/>
                </a:pPr>
                <a:r>
                  <a:rPr kumimoji="1" lang="en-US" altLang="ko-KR" sz="600" b="1" kern="0" spc="-3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latin typeface="맑은고딕"/>
                    <a:ea typeface="KoPub돋움체 Light" panose="02020603020101020101"/>
                  </a:rPr>
                  <a:t>8C/512GB</a:t>
                </a:r>
                <a:endParaRPr lang="ko-KR" altLang="en-US" sz="60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endParaRPr>
              </a:p>
            </p:txBody>
          </p:sp>
          <p:sp>
            <p:nvSpPr>
              <p:cNvPr id="533" name="모서리가 둥근 직사각형 295">
                <a:extLst>
                  <a:ext uri="{FF2B5EF4-FFF2-40B4-BE49-F238E27FC236}">
                    <a16:creationId xmlns:a16="http://schemas.microsoft.com/office/drawing/2014/main" id="{CCF4FA98-4F4A-ACCD-4638-155ACB2204AE}"/>
                  </a:ext>
                </a:extLst>
              </p:cNvPr>
              <p:cNvSpPr/>
              <p:nvPr/>
            </p:nvSpPr>
            <p:spPr>
              <a:xfrm>
                <a:off x="6661054" y="4007065"/>
                <a:ext cx="530776" cy="285497"/>
              </a:xfrm>
              <a:prstGeom prst="roundRect">
                <a:avLst>
                  <a:gd name="adj" fmla="val 13336"/>
                </a:avLst>
              </a:prstGeom>
              <a:solidFill>
                <a:srgbClr val="009A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6535" tIns="26535" rIns="26535" bIns="26535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87620" latinLnBrk="0"/>
                <a:r>
                  <a:rPr kumimoji="1" lang="en-US" altLang="ko-KR" sz="650" b="1" kern="0" spc="-3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latin typeface="맑은고딕"/>
                    <a:ea typeface="KoPub돋움체 Light" panose="02020603020101020101"/>
                  </a:rPr>
                  <a:t>Airflow</a:t>
                </a:r>
                <a:endParaRPr lang="en-US" altLang="ko-KR" sz="6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endParaRPr>
              </a:p>
              <a:p>
                <a:pPr algn="ctr" defTabSz="687620" latinLnBrk="0"/>
                <a:r>
                  <a:rPr kumimoji="1" lang="en-US" altLang="ko-KR" sz="650" b="1" kern="0" spc="-3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latin typeface="맑은고딕"/>
                    <a:ea typeface="KoPub돋움체 Light" panose="02020603020101020101"/>
                  </a:rPr>
                  <a:t>#2</a:t>
                </a:r>
                <a:endParaRPr lang="en-US" altLang="ko-KR" sz="6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endParaRPr>
              </a:p>
            </p:txBody>
          </p:sp>
          <p:sp>
            <p:nvSpPr>
              <p:cNvPr id="534" name="양쪽 모서리가 둥근 사각형 296">
                <a:extLst>
                  <a:ext uri="{FF2B5EF4-FFF2-40B4-BE49-F238E27FC236}">
                    <a16:creationId xmlns:a16="http://schemas.microsoft.com/office/drawing/2014/main" id="{2BE989DD-AE88-C7BC-A957-7803F89AEC14}"/>
                  </a:ext>
                </a:extLst>
              </p:cNvPr>
              <p:cNvSpPr/>
              <p:nvPr/>
            </p:nvSpPr>
            <p:spPr>
              <a:xfrm>
                <a:off x="6603203" y="4489685"/>
                <a:ext cx="637881" cy="19744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 w="9525">
                <a:solidFill>
                  <a:srgbClr val="009A8F"/>
                </a:solidFill>
              </a:ln>
              <a:effectLst>
                <a:outerShdw dist="25400" dir="16200000" rotWithShape="0">
                  <a:prstClr val="black">
                    <a:alpha val="1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26535" rIns="0" bIns="265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74005">
                  <a:defRPr/>
                </a:pPr>
                <a:r>
                  <a:rPr kumimoji="1" lang="en-US" altLang="ko-KR" sz="600" b="1" kern="0" spc="-3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맑은고딕"/>
                    <a:ea typeface="KoPub돋움체 Light" panose="02020603020101020101"/>
                  </a:rPr>
                  <a:t>HP DL360</a:t>
                </a:r>
                <a:endParaRPr lang="en-US" altLang="ko-KR" sz="60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고딕"/>
                  <a:ea typeface="KoPub돋움체 Light" panose="02020603020101020101"/>
                </a:endParaRPr>
              </a:p>
            </p:txBody>
          </p:sp>
        </p:grpSp>
      </p:grpSp>
      <p:sp>
        <p:nvSpPr>
          <p:cNvPr id="537" name="직사각형 536">
            <a:extLst>
              <a:ext uri="{FF2B5EF4-FFF2-40B4-BE49-F238E27FC236}">
                <a16:creationId xmlns:a16="http://schemas.microsoft.com/office/drawing/2014/main" id="{E426EB72-FE19-31B0-C80A-2A324D846381}"/>
              </a:ext>
            </a:extLst>
          </p:cNvPr>
          <p:cNvSpPr/>
          <p:nvPr/>
        </p:nvSpPr>
        <p:spPr bwMode="auto">
          <a:xfrm>
            <a:off x="6402904" y="2483404"/>
            <a:ext cx="804863" cy="239937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42950" fontAlgn="base">
              <a:spcBef>
                <a:spcPct val="0"/>
              </a:spcBef>
              <a:spcAft>
                <a:spcPct val="0"/>
              </a:spcAft>
            </a:pPr>
            <a:endParaRPr lang="ko-KR" altLang="en-US" sz="950" b="1">
              <a:solidFill>
                <a:schemeClr val="tx2"/>
              </a:solidFill>
              <a:latin typeface="맑은고딕"/>
              <a:ea typeface="바탕체" pitchFamily="17" charset="-127"/>
            </a:endParaRPr>
          </a:p>
        </p:txBody>
      </p:sp>
      <p:pic>
        <p:nvPicPr>
          <p:cNvPr id="541" name="그림 540">
            <a:extLst>
              <a:ext uri="{FF2B5EF4-FFF2-40B4-BE49-F238E27FC236}">
                <a16:creationId xmlns:a16="http://schemas.microsoft.com/office/drawing/2014/main" id="{051FB7AD-D1EE-7759-1948-0F3ED1FB9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8264" y="4192051"/>
            <a:ext cx="944921" cy="220482"/>
          </a:xfrm>
          <a:prstGeom prst="rect">
            <a:avLst/>
          </a:prstGeom>
        </p:spPr>
      </p:pic>
      <p:pic>
        <p:nvPicPr>
          <p:cNvPr id="543" name="그림 542">
            <a:extLst>
              <a:ext uri="{FF2B5EF4-FFF2-40B4-BE49-F238E27FC236}">
                <a16:creationId xmlns:a16="http://schemas.microsoft.com/office/drawing/2014/main" id="{C93E2B7B-E1A1-1478-F83F-1AB4622EF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4562" y="4434002"/>
            <a:ext cx="233119" cy="263909"/>
          </a:xfrm>
          <a:prstGeom prst="rect">
            <a:avLst/>
          </a:prstGeom>
        </p:spPr>
      </p:pic>
      <p:pic>
        <p:nvPicPr>
          <p:cNvPr id="545" name="그림 544">
            <a:extLst>
              <a:ext uri="{FF2B5EF4-FFF2-40B4-BE49-F238E27FC236}">
                <a16:creationId xmlns:a16="http://schemas.microsoft.com/office/drawing/2014/main" id="{B75BFB92-B0B5-A8F0-5450-1E3296CEA3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8025" y="4469355"/>
            <a:ext cx="230317" cy="212824"/>
          </a:xfrm>
          <a:prstGeom prst="rect">
            <a:avLst/>
          </a:prstGeom>
        </p:spPr>
      </p:pic>
      <p:sp>
        <p:nvSpPr>
          <p:cNvPr id="547" name="양쪽 모서리가 둥근 사각형 296">
            <a:extLst>
              <a:ext uri="{FF2B5EF4-FFF2-40B4-BE49-F238E27FC236}">
                <a16:creationId xmlns:a16="http://schemas.microsoft.com/office/drawing/2014/main" id="{D2669503-DF85-987A-4E45-AB46538559B4}"/>
              </a:ext>
            </a:extLst>
          </p:cNvPr>
          <p:cNvSpPr/>
          <p:nvPr/>
        </p:nvSpPr>
        <p:spPr>
          <a:xfrm>
            <a:off x="9007707" y="4698959"/>
            <a:ext cx="268599" cy="113793"/>
          </a:xfrm>
          <a:prstGeom prst="round2SameRect">
            <a:avLst>
              <a:gd name="adj1" fmla="val 0"/>
              <a:gd name="adj2" fmla="val 0"/>
            </a:avLst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26535" rIns="0" bIns="26535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74005">
              <a:defRPr/>
            </a:pPr>
            <a:r>
              <a:rPr kumimoji="1" lang="en-US" altLang="ko-KR" sz="600" b="1" kern="0" spc="-3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/>
                </a:solidFill>
                <a:latin typeface="맑은고딕"/>
                <a:ea typeface="KoPub돋움체 Light" panose="02020603020101020101"/>
              </a:rPr>
              <a:t>GIP</a:t>
            </a:r>
            <a:endParaRPr lang="en-US" altLang="ko-KR" sz="600" b="1" kern="0" spc="-3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tx1"/>
              </a:solidFill>
              <a:latin typeface="맑은고딕"/>
              <a:ea typeface="KoPub돋움체 Light" panose="02020603020101020101"/>
            </a:endParaRPr>
          </a:p>
        </p:txBody>
      </p:sp>
      <p:sp>
        <p:nvSpPr>
          <p:cNvPr id="549" name="양쪽 모서리가 둥근 사각형 296">
            <a:extLst>
              <a:ext uri="{FF2B5EF4-FFF2-40B4-BE49-F238E27FC236}">
                <a16:creationId xmlns:a16="http://schemas.microsoft.com/office/drawing/2014/main" id="{CE5A4370-D18D-CCE8-1DA3-B5073270CBAA}"/>
              </a:ext>
            </a:extLst>
          </p:cNvPr>
          <p:cNvSpPr/>
          <p:nvPr/>
        </p:nvSpPr>
        <p:spPr>
          <a:xfrm>
            <a:off x="8699082" y="4698959"/>
            <a:ext cx="268599" cy="113793"/>
          </a:xfrm>
          <a:prstGeom prst="round2SameRect">
            <a:avLst>
              <a:gd name="adj1" fmla="val 0"/>
              <a:gd name="adj2" fmla="val 0"/>
            </a:avLst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26535" rIns="0" bIns="26535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74005">
              <a:defRPr/>
            </a:pPr>
            <a:r>
              <a:rPr kumimoji="1" lang="en-US" altLang="ko-KR" sz="600" b="1" kern="0" spc="-3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/>
                </a:solidFill>
                <a:latin typeface="맑은고딕"/>
                <a:ea typeface="KoPub돋움체 Light" panose="02020603020101020101"/>
              </a:rPr>
              <a:t>Lake</a:t>
            </a:r>
            <a:endParaRPr lang="en-US" altLang="ko-KR" sz="600" b="1" kern="0" spc="-3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tx1"/>
              </a:solidFill>
              <a:latin typeface="맑은고딕"/>
              <a:ea typeface="KoPub돋움체 Light" panose="02020603020101020101"/>
            </a:endParaRPr>
          </a:p>
        </p:txBody>
      </p:sp>
      <p:pic>
        <p:nvPicPr>
          <p:cNvPr id="553" name="그림 552">
            <a:extLst>
              <a:ext uri="{FF2B5EF4-FFF2-40B4-BE49-F238E27FC236}">
                <a16:creationId xmlns:a16="http://schemas.microsoft.com/office/drawing/2014/main" id="{8597EFFC-0B17-5B4D-3A37-32998224B5A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633590" y="5105420"/>
            <a:ext cx="314750" cy="372493"/>
          </a:xfrm>
          <a:prstGeom prst="rect">
            <a:avLst/>
          </a:prstGeom>
        </p:spPr>
      </p:pic>
      <p:sp>
        <p:nvSpPr>
          <p:cNvPr id="555" name="모서리가 둥근 직사각형 295">
            <a:extLst>
              <a:ext uri="{FF2B5EF4-FFF2-40B4-BE49-F238E27FC236}">
                <a16:creationId xmlns:a16="http://schemas.microsoft.com/office/drawing/2014/main" id="{D2D6030A-DE3B-F011-40CD-031958CF2C37}"/>
              </a:ext>
            </a:extLst>
          </p:cNvPr>
          <p:cNvSpPr/>
          <p:nvPr/>
        </p:nvSpPr>
        <p:spPr>
          <a:xfrm>
            <a:off x="518169" y="5452742"/>
            <a:ext cx="549102" cy="210436"/>
          </a:xfrm>
          <a:prstGeom prst="roundRect">
            <a:avLst>
              <a:gd name="adj" fmla="val 1333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535" tIns="26535" rIns="26535" bIns="26535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7620" latinLnBrk="0"/>
            <a:r>
              <a:rPr kumimoji="1" lang="en-US" altLang="ko-KR" sz="800" b="1" kern="0" spc="-3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/>
                </a:solidFill>
                <a:latin typeface="맑은고딕"/>
                <a:ea typeface="KoPub돋움체 Light" panose="02020603020101020101"/>
              </a:rPr>
              <a:t>MC WEB</a:t>
            </a:r>
            <a:endParaRPr lang="en-US" altLang="ko-KR" sz="800" b="1" kern="0" spc="-3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tx1"/>
              </a:solidFill>
              <a:latin typeface="맑은고딕"/>
              <a:ea typeface="KoPub돋움체 Light" panose="02020603020101020101"/>
            </a:endParaRPr>
          </a:p>
        </p:txBody>
      </p:sp>
      <p:pic>
        <p:nvPicPr>
          <p:cNvPr id="557" name="그림 556">
            <a:extLst>
              <a:ext uri="{FF2B5EF4-FFF2-40B4-BE49-F238E27FC236}">
                <a16:creationId xmlns:a16="http://schemas.microsoft.com/office/drawing/2014/main" id="{340A4CD5-E8F6-817B-F653-811AA09B4598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622976" y="5704586"/>
            <a:ext cx="314750" cy="372493"/>
          </a:xfrm>
          <a:prstGeom prst="rect">
            <a:avLst/>
          </a:prstGeom>
        </p:spPr>
      </p:pic>
      <p:sp>
        <p:nvSpPr>
          <p:cNvPr id="559" name="모서리가 둥근 직사각형 295">
            <a:extLst>
              <a:ext uri="{FF2B5EF4-FFF2-40B4-BE49-F238E27FC236}">
                <a16:creationId xmlns:a16="http://schemas.microsoft.com/office/drawing/2014/main" id="{3965FF3B-3730-3288-CF34-FCB41CCD5803}"/>
              </a:ext>
            </a:extLst>
          </p:cNvPr>
          <p:cNvSpPr/>
          <p:nvPr/>
        </p:nvSpPr>
        <p:spPr>
          <a:xfrm>
            <a:off x="507555" y="6069035"/>
            <a:ext cx="549102" cy="210436"/>
          </a:xfrm>
          <a:prstGeom prst="roundRect">
            <a:avLst>
              <a:gd name="adj" fmla="val 1333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535" tIns="26535" rIns="26535" bIns="26535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7620" latinLnBrk="0"/>
            <a:r>
              <a:rPr kumimoji="1" lang="en-US" altLang="ko-KR" sz="800" b="1" kern="0" spc="-3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/>
                </a:solidFill>
                <a:latin typeface="맑은고딕"/>
                <a:ea typeface="KoPub돋움체 Light" panose="02020603020101020101"/>
              </a:rPr>
              <a:t>PCWEB</a:t>
            </a:r>
            <a:endParaRPr lang="en-US" altLang="ko-KR" sz="800" b="1" kern="0" spc="-3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tx1"/>
              </a:solidFill>
              <a:latin typeface="맑은고딕"/>
              <a:ea typeface="KoPub돋움체 Light" panose="02020603020101020101"/>
            </a:endParaRPr>
          </a:p>
        </p:txBody>
      </p:sp>
      <p:sp>
        <p:nvSpPr>
          <p:cNvPr id="563" name="TextBox 63">
            <a:extLst>
              <a:ext uri="{FF2B5EF4-FFF2-40B4-BE49-F238E27FC236}">
                <a16:creationId xmlns:a16="http://schemas.microsoft.com/office/drawing/2014/main" id="{84D37672-2936-34D1-35F7-E39E98741979}"/>
              </a:ext>
            </a:extLst>
          </p:cNvPr>
          <p:cNvSpPr txBox="1"/>
          <p:nvPr/>
        </p:nvSpPr>
        <p:spPr>
          <a:xfrm>
            <a:off x="332764" y="4756434"/>
            <a:ext cx="941048" cy="20108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 latinLnBrk="0">
              <a:lnSpc>
                <a:spcPct val="70000"/>
              </a:lnSpc>
            </a:pPr>
            <a:r>
              <a:rPr lang="en-US" altLang="ko-KR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Web Log</a:t>
            </a:r>
            <a:endParaRPr lang="ko-KR" altLang="en-US" sz="10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5" name="직선 연결선 564">
            <a:extLst>
              <a:ext uri="{FF2B5EF4-FFF2-40B4-BE49-F238E27FC236}">
                <a16:creationId xmlns:a16="http://schemas.microsoft.com/office/drawing/2014/main" id="{30B5CA01-F073-37C7-4441-5AB0A843E5DA}"/>
              </a:ext>
            </a:extLst>
          </p:cNvPr>
          <p:cNvCxnSpPr>
            <a:cxnSpLocks/>
          </p:cNvCxnSpPr>
          <p:nvPr/>
        </p:nvCxnSpPr>
        <p:spPr bwMode="auto">
          <a:xfrm>
            <a:off x="4918507" y="3659386"/>
            <a:ext cx="285895" cy="217424"/>
          </a:xfrm>
          <a:prstGeom prst="line">
            <a:avLst/>
          </a:prstGeom>
          <a:solidFill>
            <a:srgbClr val="99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67" name="그림 566">
            <a:extLst>
              <a:ext uri="{FF2B5EF4-FFF2-40B4-BE49-F238E27FC236}">
                <a16:creationId xmlns:a16="http://schemas.microsoft.com/office/drawing/2014/main" id="{28564225-A465-CFDC-566B-B6CE83DDE0C2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7518990" y="3500587"/>
            <a:ext cx="224254" cy="372494"/>
          </a:xfrm>
          <a:prstGeom prst="rect">
            <a:avLst/>
          </a:prstGeom>
        </p:spPr>
      </p:pic>
      <p:pic>
        <p:nvPicPr>
          <p:cNvPr id="569" name="그림 568">
            <a:extLst>
              <a:ext uri="{FF2B5EF4-FFF2-40B4-BE49-F238E27FC236}">
                <a16:creationId xmlns:a16="http://schemas.microsoft.com/office/drawing/2014/main" id="{1BDE2D11-A25F-D012-AF56-B62355E20272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7631117" y="3500587"/>
            <a:ext cx="224254" cy="372494"/>
          </a:xfrm>
          <a:prstGeom prst="rect">
            <a:avLst/>
          </a:prstGeom>
        </p:spPr>
      </p:pic>
      <p:pic>
        <p:nvPicPr>
          <p:cNvPr id="571" name="그림 570">
            <a:extLst>
              <a:ext uri="{FF2B5EF4-FFF2-40B4-BE49-F238E27FC236}">
                <a16:creationId xmlns:a16="http://schemas.microsoft.com/office/drawing/2014/main" id="{5CF653B6-62F4-A9D3-0B21-5803E64B7EE4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7704216" y="3500587"/>
            <a:ext cx="224254" cy="372494"/>
          </a:xfrm>
          <a:prstGeom prst="rect">
            <a:avLst/>
          </a:prstGeom>
        </p:spPr>
      </p:pic>
      <p:pic>
        <p:nvPicPr>
          <p:cNvPr id="573" name="그림 572">
            <a:extLst>
              <a:ext uri="{FF2B5EF4-FFF2-40B4-BE49-F238E27FC236}">
                <a16:creationId xmlns:a16="http://schemas.microsoft.com/office/drawing/2014/main" id="{2A2B651D-8D6D-A9B1-FF53-78F61AF3C3A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7816343" y="3500587"/>
            <a:ext cx="224254" cy="372494"/>
          </a:xfrm>
          <a:prstGeom prst="rect">
            <a:avLst/>
          </a:prstGeom>
        </p:spPr>
      </p:pic>
      <p:sp>
        <p:nvSpPr>
          <p:cNvPr id="575" name="직사각형 574">
            <a:extLst>
              <a:ext uri="{FF2B5EF4-FFF2-40B4-BE49-F238E27FC236}">
                <a16:creationId xmlns:a16="http://schemas.microsoft.com/office/drawing/2014/main" id="{5804445C-625B-4E3E-22DE-6E0977837BB1}"/>
              </a:ext>
            </a:extLst>
          </p:cNvPr>
          <p:cNvSpPr/>
          <p:nvPr/>
        </p:nvSpPr>
        <p:spPr bwMode="auto">
          <a:xfrm>
            <a:off x="7425340" y="3188517"/>
            <a:ext cx="682786" cy="75024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42950" fontAlgn="base">
              <a:spcBef>
                <a:spcPct val="0"/>
              </a:spcBef>
              <a:spcAft>
                <a:spcPct val="0"/>
              </a:spcAft>
            </a:pPr>
            <a:endParaRPr lang="ko-KR" altLang="en-US" sz="950" b="1">
              <a:solidFill>
                <a:schemeClr val="tx2"/>
              </a:solidFill>
              <a:latin typeface="맑은고딕"/>
              <a:ea typeface="바탕체" pitchFamily="17" charset="-127"/>
            </a:endParaRPr>
          </a:p>
        </p:txBody>
      </p:sp>
      <p:sp>
        <p:nvSpPr>
          <p:cNvPr id="577" name="TextBox 70">
            <a:extLst>
              <a:ext uri="{FF2B5EF4-FFF2-40B4-BE49-F238E27FC236}">
                <a16:creationId xmlns:a16="http://schemas.microsoft.com/office/drawing/2014/main" id="{79872D6D-ABDB-556C-ADC4-358E80A51BB2}"/>
              </a:ext>
            </a:extLst>
          </p:cNvPr>
          <p:cNvSpPr txBox="1"/>
          <p:nvPr/>
        </p:nvSpPr>
        <p:spPr>
          <a:xfrm>
            <a:off x="7455321" y="3182986"/>
            <a:ext cx="682786" cy="2174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>
                <a:latin typeface="맑은고딕"/>
                <a:ea typeface="+mj-ea"/>
              </a:rPr>
              <a:t>BDP</a:t>
            </a:r>
            <a:endParaRPr lang="ko-KR" altLang="en-US" sz="800" b="1">
              <a:latin typeface="맑은고딕"/>
              <a:ea typeface="+mj-ea"/>
            </a:endParaRPr>
          </a:p>
        </p:txBody>
      </p:sp>
      <p:pic>
        <p:nvPicPr>
          <p:cNvPr id="579" name="그림 578">
            <a:extLst>
              <a:ext uri="{FF2B5EF4-FFF2-40B4-BE49-F238E27FC236}">
                <a16:creationId xmlns:a16="http://schemas.microsoft.com/office/drawing/2014/main" id="{ABE4DC87-F9F1-135C-AFD2-077A1E6600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4527" y="3352927"/>
            <a:ext cx="619965" cy="171442"/>
          </a:xfrm>
          <a:prstGeom prst="rect">
            <a:avLst/>
          </a:prstGeom>
        </p:spPr>
      </p:pic>
      <p:grpSp>
        <p:nvGrpSpPr>
          <p:cNvPr id="586" name="그룹 585">
            <a:extLst>
              <a:ext uri="{FF2B5EF4-FFF2-40B4-BE49-F238E27FC236}">
                <a16:creationId xmlns:a16="http://schemas.microsoft.com/office/drawing/2014/main" id="{3150B678-7B6F-2A89-F522-612B4F216F87}"/>
              </a:ext>
            </a:extLst>
          </p:cNvPr>
          <p:cNvGrpSpPr/>
          <p:nvPr/>
        </p:nvGrpSpPr>
        <p:grpSpPr>
          <a:xfrm>
            <a:off x="2027344" y="2489542"/>
            <a:ext cx="541581" cy="919052"/>
            <a:chOff x="2027344" y="2115131"/>
            <a:chExt cx="666561" cy="1131141"/>
          </a:xfrm>
        </p:grpSpPr>
        <p:sp>
          <p:nvSpPr>
            <p:cNvPr id="581" name="모서리가 둥근 직사각형 511">
              <a:extLst>
                <a:ext uri="{FF2B5EF4-FFF2-40B4-BE49-F238E27FC236}">
                  <a16:creationId xmlns:a16="http://schemas.microsoft.com/office/drawing/2014/main" id="{6D8D514F-CD27-E1F1-20E7-3D704AD409A3}"/>
                </a:ext>
              </a:extLst>
            </p:cNvPr>
            <p:cNvSpPr/>
            <p:nvPr/>
          </p:nvSpPr>
          <p:spPr>
            <a:xfrm>
              <a:off x="2122516" y="2115131"/>
              <a:ext cx="481510" cy="1131141"/>
            </a:xfrm>
            <a:prstGeom prst="roundRect">
              <a:avLst>
                <a:gd name="adj" fmla="val 11000"/>
              </a:avLst>
            </a:prstGeom>
            <a:solidFill>
              <a:srgbClr val="009A8F">
                <a:alpha val="18000"/>
              </a:srgbClr>
            </a:solidFill>
            <a:ln w="9525" cap="flat" cmpd="sng" algn="ctr">
              <a:solidFill>
                <a:srgbClr val="009A8F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0" tIns="26535" rIns="0" bIns="265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defTabSz="674005" latinLnBrk="0">
                <a:defRPr/>
              </a:pPr>
              <a:endParaRPr lang="ko-KR" altLang="en-US" sz="1300" kern="0">
                <a:latin typeface="맑은고딕"/>
                <a:ea typeface="KoPub돋움체 Light" panose="02020603020101020101"/>
              </a:endParaRPr>
            </a:p>
          </p:txBody>
        </p:sp>
        <p:pic>
          <p:nvPicPr>
            <p:cNvPr id="582" name="그림 581">
              <a:extLst>
                <a:ext uri="{FF2B5EF4-FFF2-40B4-BE49-F238E27FC236}">
                  <a16:creationId xmlns:a16="http://schemas.microsoft.com/office/drawing/2014/main" id="{54375C74-6FD1-9556-EAB2-18A99B0D6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9A8F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232989" y="2295167"/>
              <a:ext cx="276006" cy="458453"/>
            </a:xfrm>
            <a:prstGeom prst="rect">
              <a:avLst/>
            </a:prstGeom>
          </p:spPr>
        </p:pic>
        <p:sp>
          <p:nvSpPr>
            <p:cNvPr id="583" name="TextBox 240">
              <a:extLst>
                <a:ext uri="{FF2B5EF4-FFF2-40B4-BE49-F238E27FC236}">
                  <a16:creationId xmlns:a16="http://schemas.microsoft.com/office/drawing/2014/main" id="{08A7C6A6-C85E-AA33-6A3B-06CCB2C7EA8D}"/>
                </a:ext>
              </a:extLst>
            </p:cNvPr>
            <p:cNvSpPr txBox="1"/>
            <p:nvPr/>
          </p:nvSpPr>
          <p:spPr>
            <a:xfrm>
              <a:off x="2027344" y="2865787"/>
              <a:ext cx="666561" cy="23217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74005">
                <a:defRPr/>
              </a:pPr>
              <a:r>
                <a:rPr kumimoji="1" lang="en-US" altLang="ko-KR" sz="60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4C/128GB</a:t>
              </a:r>
              <a:endParaRPr lang="ko-KR" altLang="en-US" sz="60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endParaRPr>
            </a:p>
          </p:txBody>
        </p:sp>
        <p:sp>
          <p:nvSpPr>
            <p:cNvPr id="584" name="모서리가 둥근 직사각형 295">
              <a:extLst>
                <a:ext uri="{FF2B5EF4-FFF2-40B4-BE49-F238E27FC236}">
                  <a16:creationId xmlns:a16="http://schemas.microsoft.com/office/drawing/2014/main" id="{51F6582D-FFFD-8049-4209-A47479BD0395}"/>
                </a:ext>
              </a:extLst>
            </p:cNvPr>
            <p:cNvSpPr/>
            <p:nvPr/>
          </p:nvSpPr>
          <p:spPr>
            <a:xfrm>
              <a:off x="2131775" y="2629335"/>
              <a:ext cx="481510" cy="258998"/>
            </a:xfrm>
            <a:prstGeom prst="roundRect">
              <a:avLst>
                <a:gd name="adj" fmla="val 13336"/>
              </a:avLst>
            </a:prstGeom>
            <a:solidFill>
              <a:srgbClr val="009A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535" tIns="26535" rIns="26535" bIns="26535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7620" latinLnBrk="0"/>
              <a:r>
                <a:rPr kumimoji="1" lang="en-US" altLang="ko-KR" sz="6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SAS ETL#2</a:t>
              </a:r>
              <a:endParaRPr lang="en-US" altLang="ko-KR" sz="65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endParaRPr>
            </a:p>
          </p:txBody>
        </p:sp>
        <p:sp>
          <p:nvSpPr>
            <p:cNvPr id="585" name="양쪽 모서리가 둥근 사각형 296">
              <a:extLst>
                <a:ext uri="{FF2B5EF4-FFF2-40B4-BE49-F238E27FC236}">
                  <a16:creationId xmlns:a16="http://schemas.microsoft.com/office/drawing/2014/main" id="{00657C88-DA5D-590C-60A6-74A5993EB988}"/>
                </a:ext>
              </a:extLst>
            </p:cNvPr>
            <p:cNvSpPr/>
            <p:nvPr/>
          </p:nvSpPr>
          <p:spPr>
            <a:xfrm>
              <a:off x="2122516" y="3067158"/>
              <a:ext cx="481510" cy="179113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9525">
              <a:solidFill>
                <a:srgbClr val="009A8F"/>
              </a:solidFill>
            </a:ln>
            <a:effectLst>
              <a:outerShdw dist="25400" dir="16200000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26535" rIns="0" bIns="265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74005">
                <a:defRPr/>
              </a:pPr>
              <a:r>
                <a:rPr kumimoji="1" lang="en-US" altLang="ko-KR" sz="600" b="1" kern="0" spc="-3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고딕"/>
                  <a:ea typeface="KoPub돋움체 Light" panose="02020603020101020101"/>
                </a:rPr>
                <a:t>Dell R730</a:t>
              </a:r>
              <a:endParaRPr lang="en-US" altLang="ko-KR" sz="600" b="1" kern="0" spc="-3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/>
                </a:solidFill>
                <a:latin typeface="맑은고딕"/>
                <a:ea typeface="KoPub돋움체 Light" panose="02020603020101020101"/>
              </a:endParaRPr>
            </a:p>
          </p:txBody>
        </p:sp>
      </p:grpSp>
      <p:grpSp>
        <p:nvGrpSpPr>
          <p:cNvPr id="593" name="그룹 592">
            <a:extLst>
              <a:ext uri="{FF2B5EF4-FFF2-40B4-BE49-F238E27FC236}">
                <a16:creationId xmlns:a16="http://schemas.microsoft.com/office/drawing/2014/main" id="{B75C982F-1FDB-3EE6-6A2A-E92E26D8FAC5}"/>
              </a:ext>
            </a:extLst>
          </p:cNvPr>
          <p:cNvGrpSpPr/>
          <p:nvPr/>
        </p:nvGrpSpPr>
        <p:grpSpPr>
          <a:xfrm>
            <a:off x="1591910" y="4611392"/>
            <a:ext cx="541581" cy="919052"/>
            <a:chOff x="1591910" y="4236981"/>
            <a:chExt cx="666561" cy="1131141"/>
          </a:xfrm>
        </p:grpSpPr>
        <p:sp>
          <p:nvSpPr>
            <p:cNvPr id="588" name="모서리가 둥근 직사각형 511">
              <a:extLst>
                <a:ext uri="{FF2B5EF4-FFF2-40B4-BE49-F238E27FC236}">
                  <a16:creationId xmlns:a16="http://schemas.microsoft.com/office/drawing/2014/main" id="{2B39E75F-FF55-7E81-4BF4-C7004B78A5A6}"/>
                </a:ext>
              </a:extLst>
            </p:cNvPr>
            <p:cNvSpPr/>
            <p:nvPr/>
          </p:nvSpPr>
          <p:spPr>
            <a:xfrm>
              <a:off x="1687082" y="4236981"/>
              <a:ext cx="481510" cy="1131141"/>
            </a:xfrm>
            <a:prstGeom prst="roundRect">
              <a:avLst>
                <a:gd name="adj" fmla="val 11000"/>
              </a:avLst>
            </a:prstGeom>
            <a:solidFill>
              <a:srgbClr val="009A8F">
                <a:alpha val="18000"/>
              </a:srgbClr>
            </a:solidFill>
            <a:ln w="9525" cap="flat" cmpd="sng" algn="ctr">
              <a:solidFill>
                <a:srgbClr val="009A8F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0" tIns="26535" rIns="0" bIns="265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defTabSz="674005" latinLnBrk="0">
                <a:defRPr/>
              </a:pPr>
              <a:endParaRPr lang="ko-KR" altLang="en-US" sz="1300" kern="0">
                <a:latin typeface="맑은고딕"/>
                <a:ea typeface="KoPub돋움체 Light" panose="02020603020101020101"/>
              </a:endParaRPr>
            </a:p>
          </p:txBody>
        </p:sp>
        <p:pic>
          <p:nvPicPr>
            <p:cNvPr id="589" name="그림 588">
              <a:extLst>
                <a:ext uri="{FF2B5EF4-FFF2-40B4-BE49-F238E27FC236}">
                  <a16:creationId xmlns:a16="http://schemas.microsoft.com/office/drawing/2014/main" id="{3C7BB916-A09C-9B89-A939-9AB5229B0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9A8F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797555" y="4417017"/>
              <a:ext cx="276006" cy="458453"/>
            </a:xfrm>
            <a:prstGeom prst="rect">
              <a:avLst/>
            </a:prstGeom>
          </p:spPr>
        </p:pic>
        <p:sp>
          <p:nvSpPr>
            <p:cNvPr id="590" name="TextBox 240">
              <a:extLst>
                <a:ext uri="{FF2B5EF4-FFF2-40B4-BE49-F238E27FC236}">
                  <a16:creationId xmlns:a16="http://schemas.microsoft.com/office/drawing/2014/main" id="{B2192FA8-8BB6-E015-4505-2DFCD7A7D6F7}"/>
                </a:ext>
              </a:extLst>
            </p:cNvPr>
            <p:cNvSpPr txBox="1"/>
            <p:nvPr/>
          </p:nvSpPr>
          <p:spPr>
            <a:xfrm>
              <a:off x="1591910" y="4987637"/>
              <a:ext cx="666561" cy="23217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74005">
                <a:defRPr/>
              </a:pPr>
              <a:r>
                <a:rPr kumimoji="1" lang="en-US" altLang="ko-KR" sz="60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4C/128GB</a:t>
              </a:r>
              <a:endParaRPr lang="ko-KR" altLang="en-US" sz="60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endParaRPr>
            </a:p>
          </p:txBody>
        </p:sp>
        <p:sp>
          <p:nvSpPr>
            <p:cNvPr id="591" name="모서리가 둥근 직사각형 295">
              <a:extLst>
                <a:ext uri="{FF2B5EF4-FFF2-40B4-BE49-F238E27FC236}">
                  <a16:creationId xmlns:a16="http://schemas.microsoft.com/office/drawing/2014/main" id="{9DA925F7-C62A-187E-DAC2-1B806E0F953F}"/>
                </a:ext>
              </a:extLst>
            </p:cNvPr>
            <p:cNvSpPr/>
            <p:nvPr/>
          </p:nvSpPr>
          <p:spPr>
            <a:xfrm>
              <a:off x="1696341" y="4751185"/>
              <a:ext cx="481510" cy="258998"/>
            </a:xfrm>
            <a:prstGeom prst="roundRect">
              <a:avLst>
                <a:gd name="adj" fmla="val 13336"/>
              </a:avLst>
            </a:prstGeom>
            <a:solidFill>
              <a:srgbClr val="009A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535" tIns="26535" rIns="26535" bIns="26535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7620" latinLnBrk="0"/>
              <a:r>
                <a:rPr kumimoji="1" lang="en-US" altLang="ko-KR" sz="6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Parser</a:t>
              </a:r>
              <a:br>
                <a:rPr lang="en-US" altLang="ko-KR" sz="6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</a:br>
              <a:r>
                <a:rPr kumimoji="1" lang="en-US" altLang="ko-KR" sz="6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Batch#1</a:t>
              </a:r>
              <a:endParaRPr lang="en-US" altLang="ko-KR" sz="65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endParaRPr>
            </a:p>
          </p:txBody>
        </p:sp>
        <p:sp>
          <p:nvSpPr>
            <p:cNvPr id="592" name="양쪽 모서리가 둥근 사각형 296">
              <a:extLst>
                <a:ext uri="{FF2B5EF4-FFF2-40B4-BE49-F238E27FC236}">
                  <a16:creationId xmlns:a16="http://schemas.microsoft.com/office/drawing/2014/main" id="{99FF4DE1-26CA-0448-CA34-E44082C09735}"/>
                </a:ext>
              </a:extLst>
            </p:cNvPr>
            <p:cNvSpPr/>
            <p:nvPr/>
          </p:nvSpPr>
          <p:spPr>
            <a:xfrm>
              <a:off x="1687082" y="5189008"/>
              <a:ext cx="481510" cy="179113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9525">
              <a:solidFill>
                <a:srgbClr val="009A8F"/>
              </a:solidFill>
            </a:ln>
            <a:effectLst>
              <a:outerShdw dist="25400" dir="16200000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26535" rIns="0" bIns="265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74005">
                <a:defRPr/>
              </a:pPr>
              <a:r>
                <a:rPr kumimoji="1" lang="en-US" altLang="ko-KR" sz="600" b="1" kern="0" spc="-3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고딕"/>
                  <a:ea typeface="KoPub돋움체 Light" panose="02020603020101020101"/>
                </a:rPr>
                <a:t>Dell R730</a:t>
              </a:r>
              <a:endParaRPr lang="en-US" altLang="ko-KR" sz="600" b="1" kern="0" spc="-3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/>
                </a:solidFill>
                <a:latin typeface="맑은고딕"/>
                <a:ea typeface="KoPub돋움체 Light" panose="02020603020101020101"/>
              </a:endParaRPr>
            </a:p>
          </p:txBody>
        </p:sp>
      </p:grpSp>
      <p:grpSp>
        <p:nvGrpSpPr>
          <p:cNvPr id="600" name="그룹 599">
            <a:extLst>
              <a:ext uri="{FF2B5EF4-FFF2-40B4-BE49-F238E27FC236}">
                <a16:creationId xmlns:a16="http://schemas.microsoft.com/office/drawing/2014/main" id="{DCC6B703-0675-46E7-26B9-0CF1EA4DD57E}"/>
              </a:ext>
            </a:extLst>
          </p:cNvPr>
          <p:cNvGrpSpPr/>
          <p:nvPr/>
        </p:nvGrpSpPr>
        <p:grpSpPr>
          <a:xfrm>
            <a:off x="2039530" y="4611392"/>
            <a:ext cx="541581" cy="919052"/>
            <a:chOff x="2039530" y="4236981"/>
            <a:chExt cx="666561" cy="1131141"/>
          </a:xfrm>
        </p:grpSpPr>
        <p:sp>
          <p:nvSpPr>
            <p:cNvPr id="595" name="모서리가 둥근 직사각형 511">
              <a:extLst>
                <a:ext uri="{FF2B5EF4-FFF2-40B4-BE49-F238E27FC236}">
                  <a16:creationId xmlns:a16="http://schemas.microsoft.com/office/drawing/2014/main" id="{5349FECF-FE5C-C581-0B5D-67E6A7C164F0}"/>
                </a:ext>
              </a:extLst>
            </p:cNvPr>
            <p:cNvSpPr/>
            <p:nvPr/>
          </p:nvSpPr>
          <p:spPr>
            <a:xfrm>
              <a:off x="2134702" y="4236981"/>
              <a:ext cx="481510" cy="1131141"/>
            </a:xfrm>
            <a:prstGeom prst="roundRect">
              <a:avLst>
                <a:gd name="adj" fmla="val 11000"/>
              </a:avLst>
            </a:prstGeom>
            <a:solidFill>
              <a:srgbClr val="009A8F">
                <a:alpha val="18000"/>
              </a:srgbClr>
            </a:solidFill>
            <a:ln w="9525" cap="flat" cmpd="sng" algn="ctr">
              <a:solidFill>
                <a:srgbClr val="009A8F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0" tIns="26535" rIns="0" bIns="265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defTabSz="674005" latinLnBrk="0">
                <a:defRPr/>
              </a:pPr>
              <a:endParaRPr lang="ko-KR" altLang="en-US" sz="1300" kern="0">
                <a:latin typeface="맑은고딕"/>
                <a:ea typeface="KoPub돋움체 Light" panose="02020603020101020101"/>
              </a:endParaRPr>
            </a:p>
          </p:txBody>
        </p:sp>
        <p:pic>
          <p:nvPicPr>
            <p:cNvPr id="596" name="그림 595">
              <a:extLst>
                <a:ext uri="{FF2B5EF4-FFF2-40B4-BE49-F238E27FC236}">
                  <a16:creationId xmlns:a16="http://schemas.microsoft.com/office/drawing/2014/main" id="{61B34DC0-E991-7925-BC22-A91BC1220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9A8F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245175" y="4417017"/>
              <a:ext cx="276006" cy="458453"/>
            </a:xfrm>
            <a:prstGeom prst="rect">
              <a:avLst/>
            </a:prstGeom>
          </p:spPr>
        </p:pic>
        <p:sp>
          <p:nvSpPr>
            <p:cNvPr id="597" name="TextBox 240">
              <a:extLst>
                <a:ext uri="{FF2B5EF4-FFF2-40B4-BE49-F238E27FC236}">
                  <a16:creationId xmlns:a16="http://schemas.microsoft.com/office/drawing/2014/main" id="{441F40FB-587F-9D6A-F4DD-B448636BC43C}"/>
                </a:ext>
              </a:extLst>
            </p:cNvPr>
            <p:cNvSpPr txBox="1"/>
            <p:nvPr/>
          </p:nvSpPr>
          <p:spPr>
            <a:xfrm>
              <a:off x="2039530" y="4987637"/>
              <a:ext cx="666561" cy="23217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74005">
                <a:defRPr/>
              </a:pPr>
              <a:r>
                <a:rPr kumimoji="1" lang="en-US" altLang="ko-KR" sz="60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4C/128GB</a:t>
              </a:r>
              <a:endParaRPr lang="ko-KR" altLang="en-US" sz="60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endParaRPr>
            </a:p>
          </p:txBody>
        </p:sp>
        <p:sp>
          <p:nvSpPr>
            <p:cNvPr id="598" name="모서리가 둥근 직사각형 295">
              <a:extLst>
                <a:ext uri="{FF2B5EF4-FFF2-40B4-BE49-F238E27FC236}">
                  <a16:creationId xmlns:a16="http://schemas.microsoft.com/office/drawing/2014/main" id="{A3AFD8C9-1136-87A7-A8C7-3D1A8DFC9A6E}"/>
                </a:ext>
              </a:extLst>
            </p:cNvPr>
            <p:cNvSpPr/>
            <p:nvPr/>
          </p:nvSpPr>
          <p:spPr>
            <a:xfrm>
              <a:off x="2143961" y="4751185"/>
              <a:ext cx="481510" cy="258998"/>
            </a:xfrm>
            <a:prstGeom prst="roundRect">
              <a:avLst>
                <a:gd name="adj" fmla="val 13336"/>
              </a:avLst>
            </a:prstGeom>
            <a:solidFill>
              <a:srgbClr val="009A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535" tIns="26535" rIns="26535" bIns="26535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7620" latinLnBrk="0"/>
              <a:r>
                <a:rPr kumimoji="1" lang="en-US" altLang="ko-KR" sz="6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Parser</a:t>
              </a:r>
              <a:br>
                <a:rPr lang="en-US" altLang="ko-KR" sz="6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</a:br>
              <a:r>
                <a:rPr kumimoji="1" lang="en-US" altLang="ko-KR" sz="6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Batch#2</a:t>
              </a:r>
              <a:endParaRPr lang="en-US" altLang="ko-KR" sz="65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endParaRPr>
            </a:p>
          </p:txBody>
        </p:sp>
        <p:sp>
          <p:nvSpPr>
            <p:cNvPr id="599" name="양쪽 모서리가 둥근 사각형 296">
              <a:extLst>
                <a:ext uri="{FF2B5EF4-FFF2-40B4-BE49-F238E27FC236}">
                  <a16:creationId xmlns:a16="http://schemas.microsoft.com/office/drawing/2014/main" id="{CE232C49-A3C0-FBA0-340E-C68A581B5AE1}"/>
                </a:ext>
              </a:extLst>
            </p:cNvPr>
            <p:cNvSpPr/>
            <p:nvPr/>
          </p:nvSpPr>
          <p:spPr>
            <a:xfrm>
              <a:off x="2134702" y="5189008"/>
              <a:ext cx="481510" cy="179113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9525">
              <a:solidFill>
                <a:srgbClr val="009A8F"/>
              </a:solidFill>
            </a:ln>
            <a:effectLst>
              <a:outerShdw dist="25400" dir="16200000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26535" rIns="0" bIns="265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74005">
                <a:defRPr/>
              </a:pPr>
              <a:r>
                <a:rPr kumimoji="1" lang="en-US" altLang="ko-KR" sz="600" b="1" kern="0" spc="-3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고딕"/>
                  <a:ea typeface="KoPub돋움체 Light" panose="02020603020101020101"/>
                </a:rPr>
                <a:t>Dell R730</a:t>
              </a:r>
              <a:endParaRPr lang="en-US" altLang="ko-KR" sz="600" b="1" kern="0" spc="-3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/>
                </a:solidFill>
                <a:latin typeface="맑은고딕"/>
                <a:ea typeface="KoPub돋움체 Light" panose="02020603020101020101"/>
              </a:endParaRPr>
            </a:p>
          </p:txBody>
        </p:sp>
      </p:grpSp>
      <p:grpSp>
        <p:nvGrpSpPr>
          <p:cNvPr id="609" name="그룹 608">
            <a:extLst>
              <a:ext uri="{FF2B5EF4-FFF2-40B4-BE49-F238E27FC236}">
                <a16:creationId xmlns:a16="http://schemas.microsoft.com/office/drawing/2014/main" id="{E569879C-316A-A949-C7B5-4AC2113F00DE}"/>
              </a:ext>
            </a:extLst>
          </p:cNvPr>
          <p:cNvGrpSpPr/>
          <p:nvPr/>
        </p:nvGrpSpPr>
        <p:grpSpPr>
          <a:xfrm>
            <a:off x="1593247" y="2489542"/>
            <a:ext cx="541581" cy="919052"/>
            <a:chOff x="1593247" y="2115131"/>
            <a:chExt cx="666561" cy="1131141"/>
          </a:xfrm>
        </p:grpSpPr>
        <p:sp>
          <p:nvSpPr>
            <p:cNvPr id="604" name="모서리가 둥근 직사각형 511">
              <a:extLst>
                <a:ext uri="{FF2B5EF4-FFF2-40B4-BE49-F238E27FC236}">
                  <a16:creationId xmlns:a16="http://schemas.microsoft.com/office/drawing/2014/main" id="{3FF1AE26-73CE-EE55-AA10-2CE458EA6FC7}"/>
                </a:ext>
              </a:extLst>
            </p:cNvPr>
            <p:cNvSpPr/>
            <p:nvPr/>
          </p:nvSpPr>
          <p:spPr>
            <a:xfrm>
              <a:off x="1688419" y="2115131"/>
              <a:ext cx="481510" cy="1131141"/>
            </a:xfrm>
            <a:prstGeom prst="roundRect">
              <a:avLst>
                <a:gd name="adj" fmla="val 11000"/>
              </a:avLst>
            </a:prstGeom>
            <a:solidFill>
              <a:srgbClr val="009A8F">
                <a:alpha val="18000"/>
              </a:srgbClr>
            </a:solidFill>
            <a:ln w="9525" cap="flat" cmpd="sng" algn="ctr">
              <a:solidFill>
                <a:srgbClr val="009A8F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0" tIns="26535" rIns="0" bIns="265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defTabSz="674005" latinLnBrk="0">
                <a:defRPr/>
              </a:pPr>
              <a:endParaRPr lang="ko-KR" altLang="en-US" sz="1300" kern="0">
                <a:latin typeface="맑은고딕"/>
                <a:ea typeface="KoPub돋움체 Light" panose="02020603020101020101"/>
              </a:endParaRPr>
            </a:p>
          </p:txBody>
        </p:sp>
        <p:pic>
          <p:nvPicPr>
            <p:cNvPr id="605" name="그림 604">
              <a:extLst>
                <a:ext uri="{FF2B5EF4-FFF2-40B4-BE49-F238E27FC236}">
                  <a16:creationId xmlns:a16="http://schemas.microsoft.com/office/drawing/2014/main" id="{5B4BAA1A-712D-5EED-7842-CDE159A67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9A8F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798892" y="2295167"/>
              <a:ext cx="276006" cy="458453"/>
            </a:xfrm>
            <a:prstGeom prst="rect">
              <a:avLst/>
            </a:prstGeom>
          </p:spPr>
        </p:pic>
        <p:sp>
          <p:nvSpPr>
            <p:cNvPr id="606" name="TextBox 240">
              <a:extLst>
                <a:ext uri="{FF2B5EF4-FFF2-40B4-BE49-F238E27FC236}">
                  <a16:creationId xmlns:a16="http://schemas.microsoft.com/office/drawing/2014/main" id="{A45478F0-24EF-D284-D880-089623ED6D63}"/>
                </a:ext>
              </a:extLst>
            </p:cNvPr>
            <p:cNvSpPr txBox="1"/>
            <p:nvPr/>
          </p:nvSpPr>
          <p:spPr>
            <a:xfrm>
              <a:off x="1593247" y="2865787"/>
              <a:ext cx="666561" cy="23217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74005">
                <a:defRPr/>
              </a:pPr>
              <a:r>
                <a:rPr kumimoji="1" lang="en-US" altLang="ko-KR" sz="60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4C/128GB</a:t>
              </a:r>
              <a:endParaRPr lang="ko-KR" altLang="en-US" sz="60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endParaRPr>
            </a:p>
          </p:txBody>
        </p:sp>
        <p:sp>
          <p:nvSpPr>
            <p:cNvPr id="607" name="모서리가 둥근 직사각형 295">
              <a:extLst>
                <a:ext uri="{FF2B5EF4-FFF2-40B4-BE49-F238E27FC236}">
                  <a16:creationId xmlns:a16="http://schemas.microsoft.com/office/drawing/2014/main" id="{66C29C86-8F8A-AB65-5804-4197AA5B5CF1}"/>
                </a:ext>
              </a:extLst>
            </p:cNvPr>
            <p:cNvSpPr/>
            <p:nvPr/>
          </p:nvSpPr>
          <p:spPr>
            <a:xfrm>
              <a:off x="1697678" y="2629335"/>
              <a:ext cx="481510" cy="258998"/>
            </a:xfrm>
            <a:prstGeom prst="roundRect">
              <a:avLst>
                <a:gd name="adj" fmla="val 13336"/>
              </a:avLst>
            </a:prstGeom>
            <a:solidFill>
              <a:srgbClr val="009A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535" tIns="26535" rIns="26535" bIns="26535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7620" latinLnBrk="0"/>
              <a:r>
                <a:rPr kumimoji="1" lang="en-US" altLang="ko-KR" sz="6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SAS ETL#1</a:t>
              </a:r>
              <a:endParaRPr lang="en-US" altLang="ko-KR" sz="65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endParaRPr>
            </a:p>
          </p:txBody>
        </p:sp>
        <p:sp>
          <p:nvSpPr>
            <p:cNvPr id="608" name="양쪽 모서리가 둥근 사각형 296">
              <a:extLst>
                <a:ext uri="{FF2B5EF4-FFF2-40B4-BE49-F238E27FC236}">
                  <a16:creationId xmlns:a16="http://schemas.microsoft.com/office/drawing/2014/main" id="{D9586EFC-AAA9-4AA1-AAF5-666FD511CB26}"/>
                </a:ext>
              </a:extLst>
            </p:cNvPr>
            <p:cNvSpPr/>
            <p:nvPr/>
          </p:nvSpPr>
          <p:spPr>
            <a:xfrm>
              <a:off x="1688419" y="3067158"/>
              <a:ext cx="481510" cy="179113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9525">
              <a:solidFill>
                <a:srgbClr val="009A8F"/>
              </a:solidFill>
            </a:ln>
            <a:effectLst>
              <a:outerShdw dist="25400" dir="16200000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26535" rIns="0" bIns="265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74005">
                <a:defRPr/>
              </a:pPr>
              <a:r>
                <a:rPr kumimoji="1" lang="en-US" altLang="ko-KR" sz="600" b="1" kern="0" spc="-3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맑은고딕"/>
                  <a:ea typeface="KoPub돋움체 Light" panose="02020603020101020101"/>
                </a:rPr>
                <a:t>Dell R730</a:t>
              </a:r>
              <a:endParaRPr lang="en-US" altLang="ko-KR" sz="600" b="1" kern="0" spc="-3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/>
                </a:solidFill>
                <a:latin typeface="맑은고딕"/>
                <a:ea typeface="KoPub돋움체 Light" panose="02020603020101020101"/>
              </a:endParaRPr>
            </a:p>
          </p:txBody>
        </p:sp>
      </p:grpSp>
      <p:sp>
        <p:nvSpPr>
          <p:cNvPr id="613" name="원통[C] 8">
            <a:extLst>
              <a:ext uri="{FF2B5EF4-FFF2-40B4-BE49-F238E27FC236}">
                <a16:creationId xmlns:a16="http://schemas.microsoft.com/office/drawing/2014/main" id="{C76A3A08-4C38-60D8-90BC-3878D24E5A74}"/>
              </a:ext>
            </a:extLst>
          </p:cNvPr>
          <p:cNvSpPr/>
          <p:nvPr/>
        </p:nvSpPr>
        <p:spPr>
          <a:xfrm>
            <a:off x="417786" y="1614415"/>
            <a:ext cx="781719" cy="662931"/>
          </a:xfrm>
          <a:prstGeom prst="can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295" tIns="37148" rIns="74295" bIns="3714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SMTC</a:t>
            </a:r>
          </a:p>
          <a:p>
            <a:pPr algn="ctr"/>
            <a:r>
              <a:rPr lang="en-US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r>
              <a:rPr lang="en-US" altLang="ko-KR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  <a:endParaRPr lang="en-US" altLang="ko-KR" sz="10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</a:t>
            </a:r>
            <a:r>
              <a:rPr lang="en-US" altLang="ko-KR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ore-KR" altLang="en-US" sz="10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5" name="원통[C] 9">
            <a:extLst>
              <a:ext uri="{FF2B5EF4-FFF2-40B4-BE49-F238E27FC236}">
                <a16:creationId xmlns:a16="http://schemas.microsoft.com/office/drawing/2014/main" id="{03E7F22E-566C-12F0-B86E-4A9381FADB6E}"/>
              </a:ext>
            </a:extLst>
          </p:cNvPr>
          <p:cNvSpPr/>
          <p:nvPr/>
        </p:nvSpPr>
        <p:spPr>
          <a:xfrm>
            <a:off x="417786" y="2357612"/>
            <a:ext cx="781719" cy="664542"/>
          </a:xfrm>
          <a:prstGeom prst="can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295" tIns="37148" rIns="74295" bIns="3714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 DB</a:t>
            </a:r>
          </a:p>
          <a:p>
            <a:pPr algn="ctr"/>
            <a:r>
              <a:rPr lang="en-US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GSSHOP</a:t>
            </a:r>
            <a:r>
              <a:rPr lang="ko-KR" altLang="en-US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en-US" altLang="ko-KR" sz="10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매장 등</a:t>
            </a:r>
            <a:r>
              <a:rPr lang="en-US" altLang="ko-KR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ore-KR" altLang="en-US" sz="10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7" name="원통[C] 10">
            <a:extLst>
              <a:ext uri="{FF2B5EF4-FFF2-40B4-BE49-F238E27FC236}">
                <a16:creationId xmlns:a16="http://schemas.microsoft.com/office/drawing/2014/main" id="{E2A8341F-6A97-7C26-51BB-62FECDB75615}"/>
              </a:ext>
            </a:extLst>
          </p:cNvPr>
          <p:cNvSpPr/>
          <p:nvPr/>
        </p:nvSpPr>
        <p:spPr>
          <a:xfrm>
            <a:off x="417786" y="3097317"/>
            <a:ext cx="781719" cy="664542"/>
          </a:xfrm>
          <a:prstGeom prst="can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295" tIns="37148" rIns="74295" bIns="3714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방송</a:t>
            </a:r>
            <a:endParaRPr lang="en-US" altLang="ko-KR" sz="10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방송시스템</a:t>
            </a:r>
            <a:r>
              <a:rPr lang="en-US" altLang="ko-KR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ore-KR" altLang="en-US" sz="10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9" name="원통[C] 11">
            <a:extLst>
              <a:ext uri="{FF2B5EF4-FFF2-40B4-BE49-F238E27FC236}">
                <a16:creationId xmlns:a16="http://schemas.microsoft.com/office/drawing/2014/main" id="{89239CAD-E40E-E92C-72A5-E6C5868AA337}"/>
              </a:ext>
            </a:extLst>
          </p:cNvPr>
          <p:cNvSpPr/>
          <p:nvPr/>
        </p:nvSpPr>
        <p:spPr>
          <a:xfrm>
            <a:off x="417786" y="3835738"/>
            <a:ext cx="781719" cy="664542"/>
          </a:xfrm>
          <a:prstGeom prst="can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295" tIns="37148" rIns="74295" bIns="3714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endParaRPr lang="ko-KR" altLang="en-US" sz="10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spc="-12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CALL통계</a:t>
            </a:r>
            <a:r>
              <a:rPr lang="en-US" altLang="ko-KR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</a:p>
          <a:p>
            <a:pPr algn="ctr"/>
            <a:r>
              <a:rPr lang="ko-KR" altLang="en-US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통합보험 등</a:t>
            </a:r>
            <a:endParaRPr lang="ko-Kore-KR" altLang="en-US" sz="10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1" name="오른쪽 화살표 310">
            <a:extLst>
              <a:ext uri="{FF2B5EF4-FFF2-40B4-BE49-F238E27FC236}">
                <a16:creationId xmlns:a16="http://schemas.microsoft.com/office/drawing/2014/main" id="{EC579183-660E-8CE9-ED2B-C1168FC9D0F9}"/>
              </a:ext>
            </a:extLst>
          </p:cNvPr>
          <p:cNvSpPr/>
          <p:nvPr/>
        </p:nvSpPr>
        <p:spPr>
          <a:xfrm>
            <a:off x="1245041" y="2378258"/>
            <a:ext cx="258432" cy="255042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9250" tIns="29250" rIns="29250" bIns="2925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90000"/>
              </a:lnSpc>
            </a:pPr>
            <a:endParaRPr lang="ko-KR" altLang="en-US" sz="1100">
              <a:solidFill>
                <a:srgbClr val="58595B"/>
              </a:solidFill>
              <a:latin typeface="맑은고딕"/>
            </a:endParaRPr>
          </a:p>
        </p:txBody>
      </p:sp>
      <p:sp>
        <p:nvSpPr>
          <p:cNvPr id="623" name="직사각형 622">
            <a:extLst>
              <a:ext uri="{FF2B5EF4-FFF2-40B4-BE49-F238E27FC236}">
                <a16:creationId xmlns:a16="http://schemas.microsoft.com/office/drawing/2014/main" id="{632674FB-29D8-E163-0B9C-210AB0BAF784}"/>
              </a:ext>
            </a:extLst>
          </p:cNvPr>
          <p:cNvSpPr/>
          <p:nvPr/>
        </p:nvSpPr>
        <p:spPr bwMode="auto">
          <a:xfrm>
            <a:off x="346173" y="1287628"/>
            <a:ext cx="939506" cy="330202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42950" fontAlgn="base">
              <a:spcBef>
                <a:spcPct val="0"/>
              </a:spcBef>
              <a:spcAft>
                <a:spcPct val="0"/>
              </a:spcAft>
            </a:pPr>
            <a:endParaRPr lang="ko-KR" altLang="en-US" sz="950" b="1">
              <a:solidFill>
                <a:schemeClr val="tx2"/>
              </a:solidFill>
              <a:latin typeface="맑은고딕"/>
              <a:ea typeface="바탕체" pitchFamily="17" charset="-127"/>
            </a:endParaRPr>
          </a:p>
        </p:txBody>
      </p:sp>
      <p:pic>
        <p:nvPicPr>
          <p:cNvPr id="625" name="Picture 5">
            <a:extLst>
              <a:ext uri="{FF2B5EF4-FFF2-40B4-BE49-F238E27FC236}">
                <a16:creationId xmlns:a16="http://schemas.microsoft.com/office/drawing/2014/main" id="{C4A9E8B4-97E4-08D7-0A8C-29871D2AC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697" y="3910090"/>
            <a:ext cx="373120" cy="432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7" name="직사각형 626">
            <a:extLst>
              <a:ext uri="{FF2B5EF4-FFF2-40B4-BE49-F238E27FC236}">
                <a16:creationId xmlns:a16="http://schemas.microsoft.com/office/drawing/2014/main" id="{360AD0EC-B28B-1FE5-DD10-6B65B52BF41B}"/>
              </a:ext>
            </a:extLst>
          </p:cNvPr>
          <p:cNvSpPr/>
          <p:nvPr/>
        </p:nvSpPr>
        <p:spPr>
          <a:xfrm>
            <a:off x="4707704" y="4436866"/>
            <a:ext cx="1055013" cy="2462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스토리지</a:t>
            </a:r>
            <a:r>
              <a:rPr lang="en-US" altLang="ko-KR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#1#2#3</a:t>
            </a:r>
          </a:p>
        </p:txBody>
      </p:sp>
      <p:sp>
        <p:nvSpPr>
          <p:cNvPr id="629" name="직사각형 628">
            <a:extLst>
              <a:ext uri="{FF2B5EF4-FFF2-40B4-BE49-F238E27FC236}">
                <a16:creationId xmlns:a16="http://schemas.microsoft.com/office/drawing/2014/main" id="{B0412D1E-7527-8C17-8DB0-D90799927A4E}"/>
              </a:ext>
            </a:extLst>
          </p:cNvPr>
          <p:cNvSpPr/>
          <p:nvPr/>
        </p:nvSpPr>
        <p:spPr bwMode="auto">
          <a:xfrm>
            <a:off x="3041335" y="1459179"/>
            <a:ext cx="958865" cy="140920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4295" tIns="58500" rIns="74295" bIns="37148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 latinLnBrk="0">
              <a:lnSpc>
                <a:spcPct val="70000"/>
              </a:lnSpc>
            </a:pPr>
            <a:r>
              <a:rPr lang="ko-KR" altLang="en-US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1000" spc="-12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마스킹</a:t>
            </a:r>
            <a:endParaRPr lang="en-US" altLang="ko-KR" sz="10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35" name="그룹 634">
            <a:extLst>
              <a:ext uri="{FF2B5EF4-FFF2-40B4-BE49-F238E27FC236}">
                <a16:creationId xmlns:a16="http://schemas.microsoft.com/office/drawing/2014/main" id="{3DF939AF-43D9-7A86-78A7-6BA4EC1C438B}"/>
              </a:ext>
            </a:extLst>
          </p:cNvPr>
          <p:cNvGrpSpPr/>
          <p:nvPr/>
        </p:nvGrpSpPr>
        <p:grpSpPr>
          <a:xfrm>
            <a:off x="3287455" y="1787729"/>
            <a:ext cx="471789" cy="883273"/>
            <a:chOff x="3204905" y="1413318"/>
            <a:chExt cx="580663" cy="1087105"/>
          </a:xfrm>
        </p:grpSpPr>
        <p:sp>
          <p:nvSpPr>
            <p:cNvPr id="631" name="모서리가 둥근 직사각형 511">
              <a:extLst>
                <a:ext uri="{FF2B5EF4-FFF2-40B4-BE49-F238E27FC236}">
                  <a16:creationId xmlns:a16="http://schemas.microsoft.com/office/drawing/2014/main" id="{EA6989B9-8366-C77E-56CE-D4B97F1FE2DB}"/>
                </a:ext>
              </a:extLst>
            </p:cNvPr>
            <p:cNvSpPr/>
            <p:nvPr/>
          </p:nvSpPr>
          <p:spPr>
            <a:xfrm>
              <a:off x="3204905" y="1413318"/>
              <a:ext cx="579600" cy="1080000"/>
            </a:xfrm>
            <a:prstGeom prst="roundRect">
              <a:avLst>
                <a:gd name="adj" fmla="val 11000"/>
              </a:avLst>
            </a:prstGeom>
            <a:solidFill>
              <a:srgbClr val="E7E6E6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0" tIns="26535" rIns="0" bIns="265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defTabSz="674005" latinLnBrk="0">
                <a:defRPr/>
              </a:pPr>
              <a:endParaRPr lang="en-US" altLang="ko-KR" sz="1300" kern="0">
                <a:latin typeface="맑은고딕"/>
                <a:ea typeface="KoPub돋움체 Light" panose="02020603020101020101"/>
              </a:endParaRPr>
            </a:p>
            <a:p>
              <a:pPr marL="0" lvl="1" defTabSz="674005" latinLnBrk="0">
                <a:defRPr/>
              </a:pPr>
              <a:endParaRPr lang="en-US" altLang="ko-KR" sz="1300" kern="0">
                <a:latin typeface="맑은고딕"/>
                <a:ea typeface="KoPub돋움체 Light" panose="02020603020101020101"/>
              </a:endParaRPr>
            </a:p>
            <a:p>
              <a:pPr marL="0" lvl="1" algn="ctr" defTabSz="674005">
                <a:defRPr/>
              </a:pPr>
              <a:r>
                <a:rPr lang="en-US" altLang="ko-KR" sz="400" kern="0">
                  <a:latin typeface="맑은고딕"/>
                  <a:ea typeface="KoPub돋움체 Light" panose="02020603020101020101"/>
                </a:rPr>
                <a:t> </a:t>
              </a:r>
              <a:r>
                <a:rPr kumimoji="1" lang="en-US" altLang="ko-KR" sz="60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2C/6GB</a:t>
              </a:r>
              <a:endParaRPr lang="ko-KR" altLang="en-US" sz="60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endParaRPr>
            </a:p>
          </p:txBody>
        </p:sp>
        <p:pic>
          <p:nvPicPr>
            <p:cNvPr id="632" name="그림 631">
              <a:extLst>
                <a:ext uri="{FF2B5EF4-FFF2-40B4-BE49-F238E27FC236}">
                  <a16:creationId xmlns:a16="http://schemas.microsoft.com/office/drawing/2014/main" id="{80A97C09-A549-ACAA-E55F-D9C3C4216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3343663" y="1469721"/>
              <a:ext cx="294249" cy="438012"/>
            </a:xfrm>
            <a:prstGeom prst="rect">
              <a:avLst/>
            </a:prstGeom>
          </p:spPr>
        </p:pic>
        <p:sp>
          <p:nvSpPr>
            <p:cNvPr id="633" name="모서리가 둥근 직사각형 295">
              <a:extLst>
                <a:ext uri="{FF2B5EF4-FFF2-40B4-BE49-F238E27FC236}">
                  <a16:creationId xmlns:a16="http://schemas.microsoft.com/office/drawing/2014/main" id="{0B7DBBB2-1D09-FEBB-7406-678717C67B22}"/>
                </a:ext>
              </a:extLst>
            </p:cNvPr>
            <p:cNvSpPr/>
            <p:nvPr/>
          </p:nvSpPr>
          <p:spPr>
            <a:xfrm>
              <a:off x="3249867" y="1735615"/>
              <a:ext cx="487248" cy="406184"/>
            </a:xfrm>
            <a:prstGeom prst="roundRect">
              <a:avLst>
                <a:gd name="adj" fmla="val 1333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535" tIns="26535" rIns="26535" bIns="26535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7620" latinLnBrk="0"/>
              <a:r>
                <a:rPr kumimoji="1" lang="ko-KR" altLang="en-US" sz="5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</a:rPr>
                <a:t>데이터</a:t>
              </a:r>
              <a:endParaRPr lang="en-US" altLang="ko-KR" sz="55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</a:endParaRPr>
            </a:p>
            <a:p>
              <a:pPr algn="ctr" defTabSz="687620" latinLnBrk="0"/>
              <a:r>
                <a:rPr kumimoji="1" lang="ko-KR" altLang="en-US" sz="550" b="1" kern="0" spc="-30" err="1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</a:rPr>
                <a:t>마스킹</a:t>
              </a:r>
              <a:r>
                <a:rPr kumimoji="1" lang="ko-KR" altLang="en-US" sz="5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</a:rPr>
                <a:t> </a:t>
              </a:r>
              <a:r>
                <a:rPr kumimoji="1" lang="en-US" altLang="ko-KR" sz="55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</a:rPr>
                <a:t>Batch</a:t>
              </a:r>
              <a:endParaRPr lang="en-US" altLang="ko-KR" sz="55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</a:endParaRPr>
            </a:p>
          </p:txBody>
        </p:sp>
        <p:sp>
          <p:nvSpPr>
            <p:cNvPr id="634" name="양쪽 모서리가 둥근 사각형 296">
              <a:extLst>
                <a:ext uri="{FF2B5EF4-FFF2-40B4-BE49-F238E27FC236}">
                  <a16:creationId xmlns:a16="http://schemas.microsoft.com/office/drawing/2014/main" id="{F25C9F1B-F2D2-2159-18D9-B3D9013F018F}"/>
                </a:ext>
              </a:extLst>
            </p:cNvPr>
            <p:cNvSpPr/>
            <p:nvPr/>
          </p:nvSpPr>
          <p:spPr>
            <a:xfrm>
              <a:off x="3206894" y="2321309"/>
              <a:ext cx="578674" cy="17911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25400" dir="16200000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26535" rIns="0" bIns="265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74005">
                <a:defRPr/>
              </a:pPr>
              <a:r>
                <a:rPr kumimoji="1" lang="en-US" altLang="ko-KR" sz="600" b="1" kern="0" spc="-3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맑은고딕"/>
                  <a:ea typeface="KoPub돋움체 Light" panose="02020603020101020101"/>
                </a:rPr>
                <a:t>VM</a:t>
              </a:r>
              <a:endParaRPr lang="en-US" altLang="ko-KR" sz="600" b="1" kern="0" spc="-30">
                <a:ln>
                  <a:solidFill>
                    <a:srgbClr val="FFFFFF">
                      <a:alpha val="0"/>
                    </a:srgbClr>
                  </a:solidFill>
                </a:ln>
                <a:latin typeface="맑은고딕"/>
                <a:ea typeface="KoPub돋움체 Light" panose="02020603020101020101"/>
              </a:endParaRPr>
            </a:p>
          </p:txBody>
        </p:sp>
      </p:grpSp>
      <p:cxnSp>
        <p:nvCxnSpPr>
          <p:cNvPr id="639" name="직선 화살표 연결선 638">
            <a:extLst>
              <a:ext uri="{FF2B5EF4-FFF2-40B4-BE49-F238E27FC236}">
                <a16:creationId xmlns:a16="http://schemas.microsoft.com/office/drawing/2014/main" id="{FB93AAD4-98E6-6FD1-BA23-EC1B07A06912}"/>
              </a:ext>
            </a:extLst>
          </p:cNvPr>
          <p:cNvCxnSpPr/>
          <p:nvPr/>
        </p:nvCxnSpPr>
        <p:spPr bwMode="auto">
          <a:xfrm>
            <a:off x="3923037" y="2277865"/>
            <a:ext cx="423554" cy="0"/>
          </a:xfrm>
          <a:prstGeom prst="straightConnector1">
            <a:avLst/>
          </a:prstGeom>
          <a:solidFill>
            <a:srgbClr val="99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1" name="직선 화살표 연결선 640">
            <a:extLst>
              <a:ext uri="{FF2B5EF4-FFF2-40B4-BE49-F238E27FC236}">
                <a16:creationId xmlns:a16="http://schemas.microsoft.com/office/drawing/2014/main" id="{8A53CFAB-DAB4-265A-410A-EA1DC916B1D4}"/>
              </a:ext>
            </a:extLst>
          </p:cNvPr>
          <p:cNvCxnSpPr>
            <a:cxnSpLocks/>
          </p:cNvCxnSpPr>
          <p:nvPr/>
        </p:nvCxnSpPr>
        <p:spPr bwMode="auto">
          <a:xfrm flipH="1">
            <a:off x="2581111" y="5264192"/>
            <a:ext cx="370293" cy="8620"/>
          </a:xfrm>
          <a:prstGeom prst="straightConnector1">
            <a:avLst/>
          </a:prstGeom>
          <a:solidFill>
            <a:srgbClr val="99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3" name="오른쪽 화살표 310">
            <a:extLst>
              <a:ext uri="{FF2B5EF4-FFF2-40B4-BE49-F238E27FC236}">
                <a16:creationId xmlns:a16="http://schemas.microsoft.com/office/drawing/2014/main" id="{541CC9F7-8ABA-8FE5-A453-A58A87BFCD1E}"/>
              </a:ext>
            </a:extLst>
          </p:cNvPr>
          <p:cNvSpPr/>
          <p:nvPr/>
        </p:nvSpPr>
        <p:spPr>
          <a:xfrm>
            <a:off x="2893658" y="3144645"/>
            <a:ext cx="1457581" cy="263603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9250" tIns="29250" rIns="29250" bIns="2925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90000"/>
              </a:lnSpc>
            </a:pPr>
            <a:endParaRPr lang="ko-KR" altLang="en-US" sz="1100">
              <a:solidFill>
                <a:srgbClr val="58595B"/>
              </a:solidFill>
              <a:latin typeface="맑은고딕"/>
            </a:endParaRPr>
          </a:p>
        </p:txBody>
      </p:sp>
      <p:sp>
        <p:nvSpPr>
          <p:cNvPr id="645" name="오른쪽 화살표 310">
            <a:extLst>
              <a:ext uri="{FF2B5EF4-FFF2-40B4-BE49-F238E27FC236}">
                <a16:creationId xmlns:a16="http://schemas.microsoft.com/office/drawing/2014/main" id="{26D230D8-2261-F961-693E-38B6DD532BEE}"/>
              </a:ext>
            </a:extLst>
          </p:cNvPr>
          <p:cNvSpPr/>
          <p:nvPr/>
        </p:nvSpPr>
        <p:spPr>
          <a:xfrm rot="10800000">
            <a:off x="2725030" y="3144645"/>
            <a:ext cx="487676" cy="255253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9250" tIns="29250" rIns="29250" bIns="2925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90000"/>
              </a:lnSpc>
            </a:pPr>
            <a:endParaRPr lang="ko-KR" altLang="en-US" sz="1100">
              <a:solidFill>
                <a:srgbClr val="58595B"/>
              </a:solidFill>
              <a:latin typeface="맑은고딕"/>
            </a:endParaRPr>
          </a:p>
        </p:txBody>
      </p:sp>
      <p:cxnSp>
        <p:nvCxnSpPr>
          <p:cNvPr id="647" name="직선 화살표 연결선 646">
            <a:extLst>
              <a:ext uri="{FF2B5EF4-FFF2-40B4-BE49-F238E27FC236}">
                <a16:creationId xmlns:a16="http://schemas.microsoft.com/office/drawing/2014/main" id="{CF1B41B6-FCE5-3113-B104-6EEA92A88B5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232853" y="4858079"/>
            <a:ext cx="1598" cy="255165"/>
          </a:xfrm>
          <a:prstGeom prst="straightConnector1">
            <a:avLst/>
          </a:prstGeom>
          <a:solidFill>
            <a:srgbClr val="99CC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3" name="오른쪽 화살표 310">
            <a:extLst>
              <a:ext uri="{FF2B5EF4-FFF2-40B4-BE49-F238E27FC236}">
                <a16:creationId xmlns:a16="http://schemas.microsoft.com/office/drawing/2014/main" id="{E5213686-40EF-10C2-7968-BF26955328BD}"/>
              </a:ext>
            </a:extLst>
          </p:cNvPr>
          <p:cNvSpPr/>
          <p:nvPr/>
        </p:nvSpPr>
        <p:spPr>
          <a:xfrm>
            <a:off x="2581110" y="4491321"/>
            <a:ext cx="1768640" cy="255042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9250" tIns="29250" rIns="29250" bIns="2925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90000"/>
              </a:lnSpc>
            </a:pPr>
            <a:endParaRPr lang="ko-KR" altLang="en-US" sz="1100">
              <a:solidFill>
                <a:srgbClr val="58595B"/>
              </a:solidFill>
              <a:latin typeface="맑은고딕"/>
            </a:endParaRPr>
          </a:p>
        </p:txBody>
      </p:sp>
      <p:pic>
        <p:nvPicPr>
          <p:cNvPr id="655" name="Shape 458">
            <a:extLst>
              <a:ext uri="{FF2B5EF4-FFF2-40B4-BE49-F238E27FC236}">
                <a16:creationId xmlns:a16="http://schemas.microsoft.com/office/drawing/2014/main" id="{5E8BF1D9-DD1F-F895-C3EB-DA8FD00C0CB0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95951" y="2044190"/>
            <a:ext cx="1151475" cy="1469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1" name="Shape 1433">
            <a:extLst>
              <a:ext uri="{FF2B5EF4-FFF2-40B4-BE49-F238E27FC236}">
                <a16:creationId xmlns:a16="http://schemas.microsoft.com/office/drawing/2014/main" id="{FFA293C2-6ABA-18B1-8D84-DC959177C3E8}"/>
              </a:ext>
            </a:extLst>
          </p:cNvPr>
          <p:cNvGrpSpPr/>
          <p:nvPr/>
        </p:nvGrpSpPr>
        <p:grpSpPr>
          <a:xfrm>
            <a:off x="8295951" y="2825902"/>
            <a:ext cx="1151475" cy="310559"/>
            <a:chOff x="8458625" y="2451491"/>
            <a:chExt cx="1417200" cy="382226"/>
          </a:xfrm>
        </p:grpSpPr>
        <p:sp>
          <p:nvSpPr>
            <p:cNvPr id="659" name="Shape 1434">
              <a:extLst>
                <a:ext uri="{FF2B5EF4-FFF2-40B4-BE49-F238E27FC236}">
                  <a16:creationId xmlns:a16="http://schemas.microsoft.com/office/drawing/2014/main" id="{56E93299-2FDB-A4BF-9EF9-456AB2D261C0}"/>
                </a:ext>
              </a:extLst>
            </p:cNvPr>
            <p:cNvSpPr/>
            <p:nvPr/>
          </p:nvSpPr>
          <p:spPr>
            <a:xfrm>
              <a:off x="8458625" y="2451491"/>
              <a:ext cx="14172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349172" tIns="59434" rIns="37131" bIns="59434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3333"/>
                </a:lnSpc>
                <a:buClr>
                  <a:srgbClr val="212121"/>
                </a:buClr>
                <a:buSzPct val="25000"/>
              </a:pPr>
              <a:r>
                <a:rPr lang="en-US" sz="800">
                  <a:solidFill>
                    <a:srgbClr val="212121"/>
                  </a:solidFill>
                  <a:latin typeface="맑은고딕"/>
                  <a:ea typeface="Roboto"/>
                  <a:cs typeface="Roboto"/>
                  <a:sym typeface="Roboto"/>
                </a:rPr>
                <a:t>GSBI - </a:t>
              </a:r>
              <a:r>
                <a:rPr lang="en-US" sz="800" err="1">
                  <a:latin typeface="맑은고딕"/>
                  <a:ea typeface="Roboto"/>
                  <a:cs typeface="Roboto"/>
                  <a:sym typeface="Roboto"/>
                </a:rPr>
                <a:t>BigQuery</a:t>
              </a:r>
              <a:endParaRPr lang="en-US" sz="800">
                <a:latin typeface="맑은고딕"/>
                <a:ea typeface="Roboto"/>
                <a:cs typeface="Roboto"/>
              </a:endParaRPr>
            </a:p>
          </p:txBody>
        </p:sp>
        <p:pic>
          <p:nvPicPr>
            <p:cNvPr id="660" name="Shape 1435">
              <a:extLst>
                <a:ext uri="{FF2B5EF4-FFF2-40B4-BE49-F238E27FC236}">
                  <a16:creationId xmlns:a16="http://schemas.microsoft.com/office/drawing/2014/main" id="{BEBB40E5-48C6-8A45-BE31-C3184879D4A4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8509818" y="251789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3" name="TextBox 126">
            <a:extLst>
              <a:ext uri="{FF2B5EF4-FFF2-40B4-BE49-F238E27FC236}">
                <a16:creationId xmlns:a16="http://schemas.microsoft.com/office/drawing/2014/main" id="{2F4E559C-560A-BD48-58E0-E3BB2C4AF0D3}"/>
              </a:ext>
            </a:extLst>
          </p:cNvPr>
          <p:cNvSpPr txBox="1"/>
          <p:nvPr/>
        </p:nvSpPr>
        <p:spPr>
          <a:xfrm>
            <a:off x="8496696" y="2711557"/>
            <a:ext cx="804862" cy="2174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>
                <a:latin typeface="맑은고딕"/>
                <a:ea typeface="+mj-ea"/>
              </a:rPr>
              <a:t>Data</a:t>
            </a:r>
            <a:endParaRPr lang="ko-KR" altLang="en-US" sz="800" b="1">
              <a:latin typeface="맑은고딕"/>
              <a:ea typeface="+mj-ea"/>
            </a:endParaRPr>
          </a:p>
        </p:txBody>
      </p:sp>
      <p:pic>
        <p:nvPicPr>
          <p:cNvPr id="665" name="그래픽 127">
            <a:extLst>
              <a:ext uri="{FF2B5EF4-FFF2-40B4-BE49-F238E27FC236}">
                <a16:creationId xmlns:a16="http://schemas.microsoft.com/office/drawing/2014/main" id="{59A56A9C-D808-9BD0-5C89-205C0F4B88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359833" y="2459043"/>
            <a:ext cx="178212" cy="198699"/>
          </a:xfrm>
          <a:prstGeom prst="rect">
            <a:avLst/>
          </a:prstGeom>
        </p:spPr>
      </p:pic>
      <p:sp>
        <p:nvSpPr>
          <p:cNvPr id="667" name="TextBox 128">
            <a:extLst>
              <a:ext uri="{FF2B5EF4-FFF2-40B4-BE49-F238E27FC236}">
                <a16:creationId xmlns:a16="http://schemas.microsoft.com/office/drawing/2014/main" id="{5C2133B7-E4EB-C983-5282-A54A402F0618}"/>
              </a:ext>
            </a:extLst>
          </p:cNvPr>
          <p:cNvSpPr txBox="1"/>
          <p:nvPr/>
        </p:nvSpPr>
        <p:spPr>
          <a:xfrm>
            <a:off x="8454709" y="2301386"/>
            <a:ext cx="873357" cy="2174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latin typeface="+mj-lt"/>
                <a:ea typeface="+mj-ea"/>
              </a:rPr>
              <a:t>Meta Data</a:t>
            </a:r>
            <a:endParaRPr lang="ko-KR" altLang="en-US" sz="800" b="1" dirty="0">
              <a:latin typeface="+mj-lt"/>
              <a:ea typeface="+mj-ea"/>
            </a:endParaRPr>
          </a:p>
        </p:txBody>
      </p:sp>
      <p:sp>
        <p:nvSpPr>
          <p:cNvPr id="671" name="직사각형 670">
            <a:extLst>
              <a:ext uri="{FF2B5EF4-FFF2-40B4-BE49-F238E27FC236}">
                <a16:creationId xmlns:a16="http://schemas.microsoft.com/office/drawing/2014/main" id="{B067E1B3-1A7E-FD57-7C16-75C61BC3B4CD}"/>
              </a:ext>
            </a:extLst>
          </p:cNvPr>
          <p:cNvSpPr/>
          <p:nvPr/>
        </p:nvSpPr>
        <p:spPr bwMode="auto">
          <a:xfrm rot="16200000">
            <a:off x="7414296" y="2781206"/>
            <a:ext cx="672750" cy="13464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42950" fontAlgn="base">
              <a:spcBef>
                <a:spcPct val="0"/>
              </a:spcBef>
              <a:spcAft>
                <a:spcPct val="0"/>
              </a:spcAft>
            </a:pPr>
            <a:endParaRPr lang="en-US" altLang="ko-KR" sz="950" b="1">
              <a:solidFill>
                <a:schemeClr val="tx2"/>
              </a:solidFill>
              <a:latin typeface="맑은고딕"/>
              <a:ea typeface="바탕체" pitchFamily="17" charset="-127"/>
            </a:endParaRPr>
          </a:p>
          <a:p>
            <a:pPr algn="ctr" defTabSz="742950" fontAlgn="base">
              <a:spcBef>
                <a:spcPct val="0"/>
              </a:spcBef>
              <a:spcAft>
                <a:spcPct val="0"/>
              </a:spcAft>
            </a:pPr>
            <a:endParaRPr lang="ko-KR" altLang="en-US" sz="950" b="1">
              <a:solidFill>
                <a:schemeClr val="tx2"/>
              </a:solidFill>
              <a:latin typeface="맑은고딕"/>
              <a:ea typeface="바탕체" pitchFamily="17" charset="-127"/>
            </a:endParaRPr>
          </a:p>
        </p:txBody>
      </p:sp>
      <p:sp>
        <p:nvSpPr>
          <p:cNvPr id="673" name="오른쪽 화살표 310">
            <a:extLst>
              <a:ext uri="{FF2B5EF4-FFF2-40B4-BE49-F238E27FC236}">
                <a16:creationId xmlns:a16="http://schemas.microsoft.com/office/drawing/2014/main" id="{6BFD4E06-407F-40FC-0868-72984C0F6981}"/>
              </a:ext>
            </a:extLst>
          </p:cNvPr>
          <p:cNvSpPr/>
          <p:nvPr/>
        </p:nvSpPr>
        <p:spPr>
          <a:xfrm>
            <a:off x="1240828" y="5146090"/>
            <a:ext cx="361174" cy="255042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9250" tIns="29250" rIns="29250" bIns="2925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90000"/>
              </a:lnSpc>
            </a:pPr>
            <a:endParaRPr lang="ko-KR" altLang="en-US" sz="1100">
              <a:solidFill>
                <a:srgbClr val="58595B"/>
              </a:solidFill>
              <a:latin typeface="맑은고딕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B3C4473-FBFD-CC94-AA38-EFAE08C66613}"/>
              </a:ext>
            </a:extLst>
          </p:cNvPr>
          <p:cNvGrpSpPr/>
          <p:nvPr/>
        </p:nvGrpSpPr>
        <p:grpSpPr>
          <a:xfrm>
            <a:off x="8115681" y="3529478"/>
            <a:ext cx="879050" cy="574909"/>
            <a:chOff x="8115681" y="3557471"/>
            <a:chExt cx="879050" cy="574909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81BBE06E-9196-E2EF-C10C-58ADF7FB5A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15681" y="3557471"/>
              <a:ext cx="879050" cy="8074"/>
            </a:xfrm>
            <a:prstGeom prst="straightConnector1">
              <a:avLst/>
            </a:prstGeom>
            <a:solidFill>
              <a:srgbClr val="99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134DDF4-341B-FC9C-AFB6-7B93C57D4B8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984263" y="3562315"/>
              <a:ext cx="1979" cy="570065"/>
            </a:xfrm>
            <a:prstGeom prst="straightConnector1">
              <a:avLst/>
            </a:prstGeom>
            <a:solidFill>
              <a:srgbClr val="99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" name="TextBox 63">
            <a:extLst>
              <a:ext uri="{FF2B5EF4-FFF2-40B4-BE49-F238E27FC236}">
                <a16:creationId xmlns:a16="http://schemas.microsoft.com/office/drawing/2014/main" id="{5CB408C5-CA49-4E85-7021-26BA2D72F5F6}"/>
              </a:ext>
            </a:extLst>
          </p:cNvPr>
          <p:cNvSpPr txBox="1"/>
          <p:nvPr/>
        </p:nvSpPr>
        <p:spPr>
          <a:xfrm>
            <a:off x="349635" y="1291323"/>
            <a:ext cx="941048" cy="20108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 latinLnBrk="0">
              <a:lnSpc>
                <a:spcPct val="70000"/>
              </a:lnSpc>
            </a:pPr>
            <a:r>
              <a:rPr lang="ko-KR" altLang="en-US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기간계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80B5B4-8FB8-C423-AD08-8A04540C69E9}"/>
              </a:ext>
            </a:extLst>
          </p:cNvPr>
          <p:cNvSpPr/>
          <p:nvPr/>
        </p:nvSpPr>
        <p:spPr>
          <a:xfrm>
            <a:off x="216820" y="1125379"/>
            <a:ext cx="9468355" cy="535006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003585-1223-DA15-307F-45859E2DC2C9}"/>
              </a:ext>
            </a:extLst>
          </p:cNvPr>
          <p:cNvSpPr/>
          <p:nvPr/>
        </p:nvSpPr>
        <p:spPr bwMode="auto">
          <a:xfrm>
            <a:off x="6538429" y="5480092"/>
            <a:ext cx="3011679" cy="908772"/>
          </a:xfrm>
          <a:prstGeom prst="rect">
            <a:avLst/>
          </a:prstGeom>
          <a:noFill/>
          <a:ln w="190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42950" fontAlgn="base">
              <a:spcBef>
                <a:spcPct val="0"/>
              </a:spcBef>
              <a:spcAft>
                <a:spcPct val="0"/>
              </a:spcAft>
            </a:pPr>
            <a:endParaRPr lang="ko-KR" altLang="en-US" sz="950" b="1">
              <a:solidFill>
                <a:schemeClr val="tx2"/>
              </a:solidFill>
              <a:latin typeface="Malgun Gothic"/>
              <a:ea typeface="Malgun Gothic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B5CA23-72F0-7A8D-822B-20C997FBF632}"/>
              </a:ext>
            </a:extLst>
          </p:cNvPr>
          <p:cNvSpPr/>
          <p:nvPr/>
        </p:nvSpPr>
        <p:spPr>
          <a:xfrm>
            <a:off x="6602547" y="5659447"/>
            <a:ext cx="2169671" cy="18480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MSTR(BI) : v11.3</a:t>
            </a:r>
            <a:endParaRPr lang="ko-KR" altLang="en-US" sz="9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CB8DAA-42BA-887B-6A89-1D692D267629}"/>
              </a:ext>
            </a:extLst>
          </p:cNvPr>
          <p:cNvSpPr/>
          <p:nvPr/>
        </p:nvSpPr>
        <p:spPr>
          <a:xfrm>
            <a:off x="6602547" y="5863919"/>
            <a:ext cx="2169671" cy="18480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2075" indent="-92075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SAS ETL : SAS 9.4TS1M2</a:t>
            </a:r>
            <a:endParaRPr lang="ko-KR" altLang="en-US" sz="11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7E2460-8267-D5B1-7C4C-2B89EB93839C}"/>
              </a:ext>
            </a:extLst>
          </p:cNvPr>
          <p:cNvSpPr/>
          <p:nvPr/>
        </p:nvSpPr>
        <p:spPr>
          <a:xfrm>
            <a:off x="6602547" y="6076107"/>
            <a:ext cx="2169671" cy="18480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Oracle Exadata(DW DATA) : v11.1.2.2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60A03DC-3951-6422-243F-60E786907AAB}"/>
              </a:ext>
            </a:extLst>
          </p:cNvPr>
          <p:cNvSpPr/>
          <p:nvPr/>
        </p:nvSpPr>
        <p:spPr>
          <a:xfrm>
            <a:off x="8867714" y="6077250"/>
            <a:ext cx="532879" cy="183664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n-US" altLang="ko-KR" sz="900" b="1" spc="-120" dirty="0">
                <a:ln>
                  <a:solidFill>
                    <a:srgbClr val="FFFFFF">
                      <a:lumMod val="7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EOS</a:t>
            </a:r>
            <a:endParaRPr lang="ko-KR" altLang="en-US" sz="900" b="1" spc="-120" dirty="0">
              <a:ln>
                <a:solidFill>
                  <a:srgbClr val="FFFFFF">
                    <a:lumMod val="75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63F27A-1B0F-143A-70C3-9ADD59EC29A5}"/>
              </a:ext>
            </a:extLst>
          </p:cNvPr>
          <p:cNvSpPr/>
          <p:nvPr/>
        </p:nvSpPr>
        <p:spPr>
          <a:xfrm>
            <a:off x="8867714" y="5856780"/>
            <a:ext cx="532879" cy="183664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n-US" altLang="ko-KR" sz="900" b="1" spc="-120" dirty="0">
                <a:ln>
                  <a:solidFill>
                    <a:srgbClr val="FFFFFF">
                      <a:lumMod val="7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EOS</a:t>
            </a:r>
            <a:endParaRPr lang="ko-KR" altLang="en-US" sz="900" b="1" spc="-120" dirty="0">
              <a:ln>
                <a:solidFill>
                  <a:srgbClr val="FFFFFF">
                    <a:lumMod val="75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D9FFB2-934B-3268-94DF-24F33B994867}"/>
              </a:ext>
            </a:extLst>
          </p:cNvPr>
          <p:cNvSpPr txBox="1"/>
          <p:nvPr/>
        </p:nvSpPr>
        <p:spPr>
          <a:xfrm>
            <a:off x="7425340" y="5302617"/>
            <a:ext cx="1149643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2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도입 솔루션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A0F5DD-6BD9-C3FF-132F-02F2916F08E7}"/>
              </a:ext>
            </a:extLst>
          </p:cNvPr>
          <p:cNvSpPr txBox="1"/>
          <p:nvPr/>
        </p:nvSpPr>
        <p:spPr>
          <a:xfrm>
            <a:off x="394084" y="596482"/>
            <a:ext cx="920864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HSBU 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정보계 시스템은 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PBU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와 마찬가지로 장비 노후화로 인한 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On-premise 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리소스 제약과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 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이를 대체하기 위한 클라우드 분리 환경 구성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,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 일부 솔루션 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EOS 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등으로 환경 개선이 필요한 상황임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.</a:t>
            </a:r>
            <a:endParaRPr lang="ko-KR" altLang="en-US" sz="1400" spc="-120" dirty="0">
              <a:ln>
                <a:solidFill>
                  <a:srgbClr val="FFFFFF">
                    <a:lumMod val="75000"/>
                    <a:alpha val="0"/>
                  </a:srgbClr>
                </a:solidFill>
              </a:ln>
              <a:latin typeface="맑은 고딕"/>
              <a:ea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1CE9B5-C788-FF09-D522-1B9B25A9211F}"/>
              </a:ext>
            </a:extLst>
          </p:cNvPr>
          <p:cNvSpPr txBox="1"/>
          <p:nvPr/>
        </p:nvSpPr>
        <p:spPr>
          <a:xfrm>
            <a:off x="6209540" y="1464568"/>
            <a:ext cx="1928526" cy="900246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spcAft>
                <a:spcPts val="300"/>
              </a:spcAft>
              <a:defRPr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>
                <a:sym typeface="Wingdings" panose="05000000000000000000" pitchFamily="2" charset="2"/>
              </a:rPr>
              <a:t>[Oracle Exadata]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데이터 </a:t>
            </a:r>
            <a:r>
              <a:rPr lang="ko-KR" altLang="en-US" dirty="0" err="1">
                <a:sym typeface="Wingdings" panose="05000000000000000000" pitchFamily="2" charset="2"/>
              </a:rPr>
              <a:t>증가량</a:t>
            </a:r>
            <a:r>
              <a:rPr lang="ko-KR" altLang="en-US" dirty="0">
                <a:sym typeface="Wingdings" panose="05000000000000000000" pitchFamily="2" charset="2"/>
              </a:rPr>
              <a:t> 대비 스토리지 부족으로 상반기 용량 효율화 작업을 진행하였으며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  <a:r>
              <a:rPr lang="ko-KR" altLang="en-US" dirty="0">
                <a:sym typeface="Wingdings" panose="05000000000000000000" pitchFamily="2" charset="2"/>
              </a:rPr>
              <a:t>성능 이슈로 인한</a:t>
            </a:r>
            <a:r>
              <a:rPr lang="en-US" altLang="ko-KR" dirty="0">
                <a:sym typeface="Wingdings" panose="05000000000000000000" pitchFamily="2" charset="2"/>
              </a:rPr>
              <a:t> BI </a:t>
            </a:r>
            <a:r>
              <a:rPr lang="ko-KR" altLang="en-US" dirty="0">
                <a:sym typeface="Wingdings" panose="05000000000000000000" pitchFamily="2" charset="2"/>
              </a:rPr>
              <a:t>환경</a:t>
            </a:r>
            <a:r>
              <a:rPr lang="en-US" altLang="ko-KR" dirty="0">
                <a:sym typeface="Wingdings" panose="05000000000000000000" pitchFamily="2" charset="2"/>
              </a:rPr>
              <a:t>(GCP)</a:t>
            </a:r>
            <a:r>
              <a:rPr lang="ko-KR" altLang="en-US" dirty="0">
                <a:sym typeface="Wingdings" panose="05000000000000000000" pitchFamily="2" charset="2"/>
              </a:rPr>
              <a:t> 분리 운영 중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E98FF0-AFF4-CB90-4715-F29FE10FE1C9}"/>
              </a:ext>
            </a:extLst>
          </p:cNvPr>
          <p:cNvSpPr txBox="1"/>
          <p:nvPr/>
        </p:nvSpPr>
        <p:spPr>
          <a:xfrm>
            <a:off x="1343302" y="3727677"/>
            <a:ext cx="3418791" cy="59247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>
              <a:spcAft>
                <a:spcPts val="300"/>
              </a:spcAft>
              <a:defRPr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ko-KR" altLang="en-US" dirty="0">
                <a:sym typeface="Wingdings" panose="05000000000000000000" pitchFamily="2" charset="2"/>
              </a:rPr>
              <a:t>고객 행동 로그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</a:p>
          <a:p>
            <a:r>
              <a:rPr lang="ko-KR" altLang="en-US" dirty="0">
                <a:latin typeface="맑은 고딕"/>
                <a:ea typeface="맑은 고딕"/>
                <a:sym typeface="Wingdings" panose="05000000000000000000" pitchFamily="2" charset="2"/>
              </a:rPr>
              <a:t>서버</a:t>
            </a:r>
            <a:r>
              <a:rPr lang="en-US" altLang="ko-KR" dirty="0">
                <a:latin typeface="맑은 고딕"/>
                <a:ea typeface="맑은 고딕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맑은 고딕"/>
                <a:ea typeface="맑은 고딕"/>
                <a:sym typeface="Wingdings" panose="05000000000000000000" pitchFamily="2" charset="2"/>
              </a:rPr>
              <a:t>사이드 기반의 </a:t>
            </a:r>
            <a:r>
              <a:rPr lang="en-US" altLang="ko-KR" dirty="0">
                <a:latin typeface="맑은 고딕"/>
                <a:ea typeface="맑은 고딕"/>
                <a:sym typeface="Wingdings" panose="05000000000000000000" pitchFamily="2" charset="2"/>
              </a:rPr>
              <a:t>Access Log</a:t>
            </a:r>
            <a:r>
              <a:rPr lang="ko-KR" altLang="en-US" dirty="0">
                <a:latin typeface="맑은 고딕"/>
                <a:ea typeface="맑은 고딕"/>
                <a:sym typeface="Wingdings" panose="05000000000000000000" pitchFamily="2" charset="2"/>
              </a:rPr>
              <a:t>를 활용하고 있어</a:t>
            </a:r>
            <a:r>
              <a:rPr lang="en-US" altLang="ko-KR" dirty="0">
                <a:latin typeface="맑은 고딕"/>
                <a:ea typeface="맑은 고딕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맑은 고딕"/>
                <a:ea typeface="맑은 고딕"/>
                <a:sym typeface="Wingdings" panose="05000000000000000000" pitchFamily="2" charset="2"/>
              </a:rPr>
              <a:t>웹</a:t>
            </a:r>
            <a:r>
              <a:rPr lang="en-US" altLang="ko-KR" dirty="0">
                <a:latin typeface="맑은 고딕"/>
                <a:ea typeface="맑은 고딕"/>
                <a:sym typeface="Wingdings" panose="05000000000000000000" pitchFamily="2" charset="2"/>
              </a:rPr>
              <a:t>/</a:t>
            </a:r>
            <a:r>
              <a:rPr lang="ko-KR" altLang="en-US" dirty="0">
                <a:latin typeface="맑은 고딕"/>
                <a:ea typeface="맑은 고딕"/>
                <a:sym typeface="Wingdings" panose="05000000000000000000" pitchFamily="2" charset="2"/>
              </a:rPr>
              <a:t>앱 변화에 대한 행동코드 기준 현행화 및 변화 대응 어려움</a:t>
            </a:r>
            <a:endParaRPr lang="en-US" altLang="ko-KR" dirty="0">
              <a:latin typeface="맑은 고딕"/>
              <a:ea typeface="맑은 고딕"/>
              <a:sym typeface="Wingdings" panose="05000000000000000000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4558E7-9A4E-4619-92D1-5463A7109F04}"/>
              </a:ext>
            </a:extLst>
          </p:cNvPr>
          <p:cNvSpPr txBox="1"/>
          <p:nvPr/>
        </p:nvSpPr>
        <p:spPr>
          <a:xfrm>
            <a:off x="1525538" y="1266338"/>
            <a:ext cx="1216159" cy="55399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>
              <a:spcAft>
                <a:spcPts val="300"/>
              </a:spcAft>
              <a:defRPr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>
                <a:latin typeface="맑은 고딕"/>
                <a:ea typeface="맑은 고딕"/>
                <a:sym typeface="Wingdings" panose="05000000000000000000" pitchFamily="2" charset="2"/>
              </a:rPr>
              <a:t>SAS ETL</a:t>
            </a:r>
            <a:r>
              <a:rPr lang="ko-KR" altLang="en-US" dirty="0">
                <a:latin typeface="맑은 고딕"/>
                <a:ea typeface="맑은 고딕"/>
                <a:sym typeface="Wingdings" panose="05000000000000000000" pitchFamily="2" charset="2"/>
              </a:rPr>
              <a:t>을 다양한 </a:t>
            </a:r>
            <a:r>
              <a:rPr lang="ko-KR" altLang="en-US" dirty="0" err="1">
                <a:latin typeface="맑은 고딕"/>
                <a:ea typeface="맑은 고딕"/>
                <a:sym typeface="Wingdings" panose="05000000000000000000" pitchFamily="2" charset="2"/>
              </a:rPr>
              <a:t>기간계</a:t>
            </a:r>
            <a:r>
              <a:rPr lang="ko-KR" altLang="en-US" dirty="0">
                <a:latin typeface="맑은 고딕"/>
                <a:ea typeface="맑은 고딕"/>
                <a:sym typeface="Wingdings" panose="05000000000000000000" pitchFamily="2" charset="2"/>
              </a:rPr>
              <a:t> 시스템의 배치로도 활용하고 있음</a:t>
            </a:r>
            <a:endParaRPr lang="en-US" altLang="ko-KR" dirty="0">
              <a:ln>
                <a:solidFill>
                  <a:srgbClr val="FFFFFF">
                    <a:lumMod val="75000"/>
                    <a:alpha val="0"/>
                  </a:srgbClr>
                </a:solidFill>
              </a:ln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23924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AA77736-E4EA-B3B3-9B60-E87E632E4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289" y="3763143"/>
            <a:ext cx="4349132" cy="25879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4C8EF7-265F-5432-3969-48C28598C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19" y="3742589"/>
            <a:ext cx="4274961" cy="2563745"/>
          </a:xfrm>
          <a:prstGeom prst="rect">
            <a:avLst/>
          </a:prstGeom>
        </p:spPr>
      </p:pic>
      <p:sp>
        <p:nvSpPr>
          <p:cNvPr id="4" name="제목 2">
            <a:extLst>
              <a:ext uri="{FF2B5EF4-FFF2-40B4-BE49-F238E27FC236}">
                <a16:creationId xmlns:a16="http://schemas.microsoft.com/office/drawing/2014/main" id="{E7AAE6AA-1F93-501B-E16A-EE6AFDFD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64" y="189680"/>
            <a:ext cx="3980257" cy="249299"/>
          </a:xfrm>
        </p:spPr>
        <p:txBody>
          <a:bodyPr/>
          <a:lstStyle/>
          <a:p>
            <a:r>
              <a:rPr lang="en-US" altLang="ko-KR" dirty="0">
                <a:ea typeface="+mn-lt"/>
                <a:cs typeface="+mn-lt"/>
              </a:rPr>
              <a:t>1. </a:t>
            </a:r>
            <a:r>
              <a:rPr lang="ko-KR" altLang="en-US" dirty="0">
                <a:ea typeface="+mn-lt"/>
                <a:cs typeface="+mn-lt"/>
              </a:rPr>
              <a:t>현 정보계 구성 현황 </a:t>
            </a:r>
            <a:r>
              <a:rPr lang="en-US" altLang="ko-KR" sz="1400" dirty="0">
                <a:ea typeface="+mn-lt"/>
                <a:cs typeface="+mn-lt"/>
              </a:rPr>
              <a:t>– </a:t>
            </a:r>
            <a:r>
              <a:rPr lang="ko-KR" altLang="en-US" sz="1400" dirty="0">
                <a:ea typeface="+mn-lt"/>
                <a:cs typeface="+mn-lt"/>
              </a:rPr>
              <a:t>전사</a:t>
            </a:r>
            <a:r>
              <a:rPr lang="en-US" altLang="ko-KR" sz="1400" dirty="0">
                <a:ea typeface="+mn-lt"/>
                <a:cs typeface="+mn-lt"/>
              </a:rPr>
              <a:t> </a:t>
            </a:r>
            <a:r>
              <a:rPr lang="ko-KR" altLang="en-US" sz="1400" dirty="0">
                <a:ea typeface="+mn-lt"/>
                <a:cs typeface="+mn-lt"/>
              </a:rPr>
              <a:t>관점 </a:t>
            </a:r>
            <a:r>
              <a:rPr lang="en-US" altLang="ko-KR" dirty="0">
                <a:latin typeface="맑은 고딕"/>
                <a:ea typeface="맑은 고딕"/>
              </a:rPr>
              <a:t>(5/5)</a:t>
            </a:r>
            <a:endParaRPr lang="ko-KR" altLang="en-US" dirty="0">
              <a:latin typeface="+mn-ea"/>
            </a:endParaRPr>
          </a:p>
        </p:txBody>
      </p:sp>
      <p:grpSp>
        <p:nvGrpSpPr>
          <p:cNvPr id="22" name="그룹 63">
            <a:extLst>
              <a:ext uri="{FF2B5EF4-FFF2-40B4-BE49-F238E27FC236}">
                <a16:creationId xmlns:a16="http://schemas.microsoft.com/office/drawing/2014/main" id="{0A00230A-13C0-30EE-5496-3E8783ACF13E}"/>
              </a:ext>
            </a:extLst>
          </p:cNvPr>
          <p:cNvGrpSpPr/>
          <p:nvPr/>
        </p:nvGrpSpPr>
        <p:grpSpPr>
          <a:xfrm>
            <a:off x="310476" y="2517455"/>
            <a:ext cx="1042463" cy="806518"/>
            <a:chOff x="1976097" y="4071236"/>
            <a:chExt cx="1433146" cy="1162293"/>
          </a:xfrm>
        </p:grpSpPr>
        <p:pic>
          <p:nvPicPr>
            <p:cNvPr id="23" name="그래픽 7" descr="서버 윤곽선">
              <a:extLst>
                <a:ext uri="{FF2B5EF4-FFF2-40B4-BE49-F238E27FC236}">
                  <a16:creationId xmlns:a16="http://schemas.microsoft.com/office/drawing/2014/main" id="{616A89AD-806D-9402-4BFC-F5753412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90554" y="4071236"/>
              <a:ext cx="661620" cy="661620"/>
            </a:xfrm>
            <a:prstGeom prst="rect">
              <a:avLst/>
            </a:prstGeom>
          </p:spPr>
        </p:pic>
        <p:sp>
          <p:nvSpPr>
            <p:cNvPr id="32" name="TextBox 13">
              <a:extLst>
                <a:ext uri="{FF2B5EF4-FFF2-40B4-BE49-F238E27FC236}">
                  <a16:creationId xmlns:a16="http://schemas.microsoft.com/office/drawing/2014/main" id="{5312BD51-D714-9EA1-B132-57C4B687292E}"/>
                </a:ext>
              </a:extLst>
            </p:cNvPr>
            <p:cNvSpPr txBox="1"/>
            <p:nvPr/>
          </p:nvSpPr>
          <p:spPr>
            <a:xfrm>
              <a:off x="1976097" y="4656922"/>
              <a:ext cx="1433146" cy="5766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OFC </a:t>
              </a:r>
              <a:r>
                <a:rPr lang="ko-KR" altLang="en-US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대시보드</a:t>
              </a:r>
              <a:b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</a:br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(Azure Cloud)</a:t>
              </a:r>
              <a:endParaRPr lang="ko-KR" altLang="en-US" sz="1000"/>
            </a:p>
          </p:txBody>
        </p:sp>
      </p:grpSp>
      <p:grpSp>
        <p:nvGrpSpPr>
          <p:cNvPr id="33" name="그룹 63">
            <a:extLst>
              <a:ext uri="{FF2B5EF4-FFF2-40B4-BE49-F238E27FC236}">
                <a16:creationId xmlns:a16="http://schemas.microsoft.com/office/drawing/2014/main" id="{BC7B1893-FA3A-BCAC-9002-2C2BDF20974F}"/>
              </a:ext>
            </a:extLst>
          </p:cNvPr>
          <p:cNvGrpSpPr/>
          <p:nvPr/>
        </p:nvGrpSpPr>
        <p:grpSpPr>
          <a:xfrm>
            <a:off x="1358210" y="2517460"/>
            <a:ext cx="1042463" cy="806519"/>
            <a:chOff x="1976097" y="4071236"/>
            <a:chExt cx="1433146" cy="1162292"/>
          </a:xfrm>
        </p:grpSpPr>
        <p:pic>
          <p:nvPicPr>
            <p:cNvPr id="34" name="그래픽 7" descr="서버 윤곽선">
              <a:extLst>
                <a:ext uri="{FF2B5EF4-FFF2-40B4-BE49-F238E27FC236}">
                  <a16:creationId xmlns:a16="http://schemas.microsoft.com/office/drawing/2014/main" id="{C7FAF983-9313-33EA-3D7A-D18746D0B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90554" y="4071236"/>
              <a:ext cx="661620" cy="661620"/>
            </a:xfrm>
            <a:prstGeom prst="rect">
              <a:avLst/>
            </a:prstGeom>
          </p:spPr>
        </p:pic>
        <p:sp>
          <p:nvSpPr>
            <p:cNvPr id="35" name="TextBox 13">
              <a:extLst>
                <a:ext uri="{FF2B5EF4-FFF2-40B4-BE49-F238E27FC236}">
                  <a16:creationId xmlns:a16="http://schemas.microsoft.com/office/drawing/2014/main" id="{D9EF1C31-F45D-F94B-50D5-DA996E38E991}"/>
                </a:ext>
              </a:extLst>
            </p:cNvPr>
            <p:cNvSpPr txBox="1"/>
            <p:nvPr/>
          </p:nvSpPr>
          <p:spPr>
            <a:xfrm>
              <a:off x="1976097" y="4656921"/>
              <a:ext cx="1433146" cy="5766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PBU</a:t>
              </a:r>
              <a:r>
                <a:rPr lang="ko-KR" altLang="en-US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 </a:t>
              </a:r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GIP </a:t>
              </a:r>
              <a:r>
                <a:rPr lang="ko-KR" altLang="en-US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대시보드</a:t>
              </a:r>
              <a:b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</a:br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(AWS Cloud)</a:t>
              </a:r>
              <a:endParaRPr lang="ko-KR" altLang="en-US" sz="1000"/>
            </a:p>
          </p:txBody>
        </p:sp>
      </p:grpSp>
      <p:grpSp>
        <p:nvGrpSpPr>
          <p:cNvPr id="36" name="그룹 63">
            <a:extLst>
              <a:ext uri="{FF2B5EF4-FFF2-40B4-BE49-F238E27FC236}">
                <a16:creationId xmlns:a16="http://schemas.microsoft.com/office/drawing/2014/main" id="{B85C9356-E6C4-6B67-39B9-0657BF09AA96}"/>
              </a:ext>
            </a:extLst>
          </p:cNvPr>
          <p:cNvGrpSpPr/>
          <p:nvPr/>
        </p:nvGrpSpPr>
        <p:grpSpPr>
          <a:xfrm>
            <a:off x="7048351" y="2555808"/>
            <a:ext cx="1274554" cy="806519"/>
            <a:chOff x="1792536" y="4071236"/>
            <a:chExt cx="1752221" cy="1162292"/>
          </a:xfrm>
        </p:grpSpPr>
        <p:pic>
          <p:nvPicPr>
            <p:cNvPr id="37" name="그래픽 7" descr="서버 윤곽선">
              <a:extLst>
                <a:ext uri="{FF2B5EF4-FFF2-40B4-BE49-F238E27FC236}">
                  <a16:creationId xmlns:a16="http://schemas.microsoft.com/office/drawing/2014/main" id="{2A6BA354-ABF9-9F16-A0AC-A7D0C38A1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90554" y="4071236"/>
              <a:ext cx="661620" cy="661620"/>
            </a:xfrm>
            <a:prstGeom prst="rect">
              <a:avLst/>
            </a:prstGeom>
          </p:spPr>
        </p:pic>
        <p:sp>
          <p:nvSpPr>
            <p:cNvPr id="38" name="TextBox 13">
              <a:extLst>
                <a:ext uri="{FF2B5EF4-FFF2-40B4-BE49-F238E27FC236}">
                  <a16:creationId xmlns:a16="http://schemas.microsoft.com/office/drawing/2014/main" id="{328623DE-0D92-86D1-B164-1A040A4E70D6}"/>
                </a:ext>
              </a:extLst>
            </p:cNvPr>
            <p:cNvSpPr txBox="1"/>
            <p:nvPr/>
          </p:nvSpPr>
          <p:spPr>
            <a:xfrm>
              <a:off x="1792536" y="4656921"/>
              <a:ext cx="1752221" cy="5766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spc="-12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GSShop</a:t>
              </a:r>
              <a:r>
                <a:rPr lang="ko-KR" altLang="en-US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 </a:t>
              </a:r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GIP </a:t>
              </a:r>
              <a:r>
                <a:rPr lang="ko-KR" altLang="en-US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대시보드</a:t>
              </a:r>
              <a:b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</a:br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(AWS Cloud)</a:t>
              </a:r>
              <a:endParaRPr lang="ko-KR" altLang="en-US" sz="1000"/>
            </a:p>
          </p:txBody>
        </p:sp>
      </p:grpSp>
      <p:sp>
        <p:nvSpPr>
          <p:cNvPr id="47" name="오른쪽 화살표 310">
            <a:extLst>
              <a:ext uri="{FF2B5EF4-FFF2-40B4-BE49-F238E27FC236}">
                <a16:creationId xmlns:a16="http://schemas.microsoft.com/office/drawing/2014/main" id="{D2CB7D2E-5D46-DC95-5ACA-3C69FA250610}"/>
              </a:ext>
            </a:extLst>
          </p:cNvPr>
          <p:cNvSpPr/>
          <p:nvPr/>
        </p:nvSpPr>
        <p:spPr>
          <a:xfrm rot="16200000">
            <a:off x="678869" y="3366012"/>
            <a:ext cx="347420" cy="255042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9250" tIns="29250" rIns="29250" bIns="2925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90000"/>
              </a:lnSpc>
            </a:pPr>
            <a:endParaRPr lang="ko-KR" altLang="en-US" sz="1100">
              <a:solidFill>
                <a:srgbClr val="58595B"/>
              </a:solidFill>
              <a:latin typeface="맑은고딕"/>
            </a:endParaRPr>
          </a:p>
        </p:txBody>
      </p:sp>
      <p:sp>
        <p:nvSpPr>
          <p:cNvPr id="48" name="오른쪽 화살표 310">
            <a:extLst>
              <a:ext uri="{FF2B5EF4-FFF2-40B4-BE49-F238E27FC236}">
                <a16:creationId xmlns:a16="http://schemas.microsoft.com/office/drawing/2014/main" id="{BDA192CD-6506-B4F5-5C1C-3B161310C630}"/>
              </a:ext>
            </a:extLst>
          </p:cNvPr>
          <p:cNvSpPr/>
          <p:nvPr/>
        </p:nvSpPr>
        <p:spPr>
          <a:xfrm rot="16200000">
            <a:off x="1679535" y="3366012"/>
            <a:ext cx="347420" cy="255042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9250" tIns="29250" rIns="29250" bIns="2925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90000"/>
              </a:lnSpc>
            </a:pPr>
            <a:endParaRPr lang="ko-KR" altLang="en-US" sz="1100">
              <a:solidFill>
                <a:srgbClr val="58595B"/>
              </a:solidFill>
              <a:latin typeface="맑은고딕"/>
            </a:endParaRPr>
          </a:p>
        </p:txBody>
      </p:sp>
      <p:sp>
        <p:nvSpPr>
          <p:cNvPr id="49" name="오른쪽 화살표 310">
            <a:extLst>
              <a:ext uri="{FF2B5EF4-FFF2-40B4-BE49-F238E27FC236}">
                <a16:creationId xmlns:a16="http://schemas.microsoft.com/office/drawing/2014/main" id="{BFE08B11-6703-8389-F880-EC291266CFE6}"/>
              </a:ext>
            </a:extLst>
          </p:cNvPr>
          <p:cNvSpPr/>
          <p:nvPr/>
        </p:nvSpPr>
        <p:spPr>
          <a:xfrm rot="16200000">
            <a:off x="7511919" y="3377013"/>
            <a:ext cx="347420" cy="255042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9250" tIns="29250" rIns="29250" bIns="2925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90000"/>
              </a:lnSpc>
            </a:pPr>
            <a:endParaRPr lang="ko-KR" altLang="en-US" sz="1100">
              <a:solidFill>
                <a:srgbClr val="58595B"/>
              </a:solidFill>
              <a:latin typeface="맑은고딕"/>
            </a:endParaRPr>
          </a:p>
        </p:txBody>
      </p:sp>
      <p:grpSp>
        <p:nvGrpSpPr>
          <p:cNvPr id="50" name="그룹 63">
            <a:extLst>
              <a:ext uri="{FF2B5EF4-FFF2-40B4-BE49-F238E27FC236}">
                <a16:creationId xmlns:a16="http://schemas.microsoft.com/office/drawing/2014/main" id="{21A52259-7278-80E4-9C45-E2F4A3963D9D}"/>
              </a:ext>
            </a:extLst>
          </p:cNvPr>
          <p:cNvGrpSpPr/>
          <p:nvPr/>
        </p:nvGrpSpPr>
        <p:grpSpPr>
          <a:xfrm>
            <a:off x="2182101" y="2520607"/>
            <a:ext cx="1354197" cy="806519"/>
            <a:chOff x="1788281" y="4071236"/>
            <a:chExt cx="1861712" cy="1162292"/>
          </a:xfrm>
        </p:grpSpPr>
        <p:pic>
          <p:nvPicPr>
            <p:cNvPr id="51" name="그래픽 7" descr="서버 윤곽선">
              <a:extLst>
                <a:ext uri="{FF2B5EF4-FFF2-40B4-BE49-F238E27FC236}">
                  <a16:creationId xmlns:a16="http://schemas.microsoft.com/office/drawing/2014/main" id="{5720E092-971D-BC35-E545-B545A37C7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90554" y="4071236"/>
              <a:ext cx="661620" cy="661620"/>
            </a:xfrm>
            <a:prstGeom prst="rect">
              <a:avLst/>
            </a:prstGeom>
          </p:spPr>
        </p:pic>
        <p:sp>
          <p:nvSpPr>
            <p:cNvPr id="53" name="TextBox 13">
              <a:extLst>
                <a:ext uri="{FF2B5EF4-FFF2-40B4-BE49-F238E27FC236}">
                  <a16:creationId xmlns:a16="http://schemas.microsoft.com/office/drawing/2014/main" id="{0AF43656-BA15-2EFC-0C4A-4B7D951D8537}"/>
                </a:ext>
              </a:extLst>
            </p:cNvPr>
            <p:cNvSpPr txBox="1"/>
            <p:nvPr/>
          </p:nvSpPr>
          <p:spPr>
            <a:xfrm>
              <a:off x="1788281" y="4656921"/>
              <a:ext cx="1861712" cy="5766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전사 </a:t>
              </a:r>
              <a:r>
                <a:rPr lang="ko-KR" altLang="en-US" sz="1000" spc="-12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임원대시보드</a:t>
              </a:r>
              <a:b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</a:br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(</a:t>
              </a:r>
              <a:r>
                <a:rPr lang="ko-KR" altLang="en-US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전사 포탈</a:t>
              </a:r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)</a:t>
              </a:r>
              <a:endParaRPr lang="ko-KR" altLang="en-US" sz="1000"/>
            </a:p>
          </p:txBody>
        </p:sp>
      </p:grpSp>
      <p:sp>
        <p:nvSpPr>
          <p:cNvPr id="54" name="오른쪽 화살표 310">
            <a:extLst>
              <a:ext uri="{FF2B5EF4-FFF2-40B4-BE49-F238E27FC236}">
                <a16:creationId xmlns:a16="http://schemas.microsoft.com/office/drawing/2014/main" id="{926263E5-C431-6E63-BB73-EFB004909D92}"/>
              </a:ext>
            </a:extLst>
          </p:cNvPr>
          <p:cNvSpPr/>
          <p:nvPr/>
        </p:nvSpPr>
        <p:spPr>
          <a:xfrm rot="16200000">
            <a:off x="2678017" y="3366011"/>
            <a:ext cx="347420" cy="255042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9250" tIns="29250" rIns="29250" bIns="2925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90000"/>
              </a:lnSpc>
            </a:pPr>
            <a:endParaRPr lang="ko-KR" altLang="en-US" sz="1100">
              <a:solidFill>
                <a:srgbClr val="58595B"/>
              </a:solidFill>
              <a:latin typeface="맑은고딕"/>
            </a:endParaRPr>
          </a:p>
        </p:txBody>
      </p:sp>
      <p:sp>
        <p:nvSpPr>
          <p:cNvPr id="55" name="오른쪽 화살표 310">
            <a:extLst>
              <a:ext uri="{FF2B5EF4-FFF2-40B4-BE49-F238E27FC236}">
                <a16:creationId xmlns:a16="http://schemas.microsoft.com/office/drawing/2014/main" id="{59160CBE-1D9F-F1AF-4C73-B7C04C12942C}"/>
              </a:ext>
            </a:extLst>
          </p:cNvPr>
          <p:cNvSpPr/>
          <p:nvPr/>
        </p:nvSpPr>
        <p:spPr>
          <a:xfrm flipH="1">
            <a:off x="4258560" y="4811621"/>
            <a:ext cx="958533" cy="255042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90000"/>
              </a:lnSpc>
            </a:pPr>
            <a:endParaRPr lang="ko-KR" altLang="en-US" sz="1100">
              <a:solidFill>
                <a:srgbClr val="58595B"/>
              </a:solidFill>
              <a:latin typeface="맑은고딕"/>
            </a:endParaRPr>
          </a:p>
        </p:txBody>
      </p:sp>
      <p:sp>
        <p:nvSpPr>
          <p:cNvPr id="57" name="오른쪽 화살표 310">
            <a:extLst>
              <a:ext uri="{FF2B5EF4-FFF2-40B4-BE49-F238E27FC236}">
                <a16:creationId xmlns:a16="http://schemas.microsoft.com/office/drawing/2014/main" id="{27AFEC43-4EA1-7EBD-E1AD-D83C4A74871F}"/>
              </a:ext>
            </a:extLst>
          </p:cNvPr>
          <p:cNvSpPr/>
          <p:nvPr/>
        </p:nvSpPr>
        <p:spPr>
          <a:xfrm rot="10800000" flipH="1">
            <a:off x="4283935" y="5089669"/>
            <a:ext cx="958533" cy="255042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90000"/>
              </a:lnSpc>
            </a:pPr>
            <a:endParaRPr lang="ko-KR" altLang="en-US" sz="1100">
              <a:solidFill>
                <a:srgbClr val="58595B"/>
              </a:solidFill>
              <a:latin typeface="맑은고딕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1D1BA37-D9AB-F9B0-3DB0-F2A9404DAFBE}"/>
              </a:ext>
            </a:extLst>
          </p:cNvPr>
          <p:cNvSpPr txBox="1"/>
          <p:nvPr/>
        </p:nvSpPr>
        <p:spPr>
          <a:xfrm>
            <a:off x="394084" y="671128"/>
            <a:ext cx="92086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합병 이후 정보계 플랫폼 통합이 이루어지지 않았고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전사 관점의 정보 제공 서비스 구성 환경이 부재하여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전사 과제의 경우 각 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BU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별 정보계 시스템 내 종속적인 서비스를 구성하여 제공 중인 상황임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4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891C8F7-82DC-C780-9565-E790185FF946}"/>
              </a:ext>
            </a:extLst>
          </p:cNvPr>
          <p:cNvGrpSpPr/>
          <p:nvPr/>
        </p:nvGrpSpPr>
        <p:grpSpPr>
          <a:xfrm>
            <a:off x="5901177" y="2584597"/>
            <a:ext cx="1274555" cy="796120"/>
            <a:chOff x="6941891" y="2432197"/>
            <a:chExt cx="1274555" cy="796120"/>
          </a:xfrm>
        </p:grpSpPr>
        <p:pic>
          <p:nvPicPr>
            <p:cNvPr id="59" name="그래픽 58" descr="데이터베이스 윤곽선">
              <a:extLst>
                <a:ext uri="{FF2B5EF4-FFF2-40B4-BE49-F238E27FC236}">
                  <a16:creationId xmlns:a16="http://schemas.microsoft.com/office/drawing/2014/main" id="{81BE931B-2768-4244-E728-57D9FC47B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277127" y="2432197"/>
              <a:ext cx="489651" cy="453878"/>
            </a:xfrm>
            <a:prstGeom prst="rect">
              <a:avLst/>
            </a:prstGeom>
          </p:spPr>
        </p:pic>
        <p:sp>
          <p:nvSpPr>
            <p:cNvPr id="60" name="TextBox 13">
              <a:extLst>
                <a:ext uri="{FF2B5EF4-FFF2-40B4-BE49-F238E27FC236}">
                  <a16:creationId xmlns:a16="http://schemas.microsoft.com/office/drawing/2014/main" id="{A9C74D38-A44B-0B94-218D-838FDC472BC4}"/>
                </a:ext>
              </a:extLst>
            </p:cNvPr>
            <p:cNvSpPr txBox="1"/>
            <p:nvPr/>
          </p:nvSpPr>
          <p:spPr>
            <a:xfrm>
              <a:off x="6941891" y="2828207"/>
              <a:ext cx="127455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D Hub </a:t>
              </a:r>
              <a:r>
                <a:rPr lang="ko-KR" altLang="en-US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내 통합 로열티 데이터 구성</a:t>
              </a:r>
              <a:endParaRPr lang="ko-KR" altLang="en-US" sz="1000"/>
            </a:p>
          </p:txBody>
        </p:sp>
      </p:grpSp>
      <p:sp>
        <p:nvSpPr>
          <p:cNvPr id="62" name="오른쪽 화살표 310">
            <a:extLst>
              <a:ext uri="{FF2B5EF4-FFF2-40B4-BE49-F238E27FC236}">
                <a16:creationId xmlns:a16="http://schemas.microsoft.com/office/drawing/2014/main" id="{C3795C86-D0F8-BA62-DA74-5B24D145B29A}"/>
              </a:ext>
            </a:extLst>
          </p:cNvPr>
          <p:cNvSpPr/>
          <p:nvPr/>
        </p:nvSpPr>
        <p:spPr>
          <a:xfrm rot="16200000">
            <a:off x="6319024" y="3366010"/>
            <a:ext cx="347420" cy="255042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9250" tIns="29250" rIns="29250" bIns="2925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90000"/>
              </a:lnSpc>
            </a:pPr>
            <a:endParaRPr lang="ko-KR" altLang="en-US" sz="1100">
              <a:solidFill>
                <a:srgbClr val="58595B"/>
              </a:solidFill>
              <a:latin typeface="맑은고딕"/>
            </a:endParaRPr>
          </a:p>
        </p:txBody>
      </p:sp>
      <p:grpSp>
        <p:nvGrpSpPr>
          <p:cNvPr id="69" name="그룹 63">
            <a:extLst>
              <a:ext uri="{FF2B5EF4-FFF2-40B4-BE49-F238E27FC236}">
                <a16:creationId xmlns:a16="http://schemas.microsoft.com/office/drawing/2014/main" id="{C00CEFFD-C77A-5E88-E389-3438BA34C29B}"/>
              </a:ext>
            </a:extLst>
          </p:cNvPr>
          <p:cNvGrpSpPr/>
          <p:nvPr/>
        </p:nvGrpSpPr>
        <p:grpSpPr>
          <a:xfrm>
            <a:off x="3240001" y="2536161"/>
            <a:ext cx="1354197" cy="806519"/>
            <a:chOff x="1788281" y="4071236"/>
            <a:chExt cx="1861712" cy="1162292"/>
          </a:xfrm>
        </p:grpSpPr>
        <p:pic>
          <p:nvPicPr>
            <p:cNvPr id="71" name="그래픽 7" descr="서버 윤곽선">
              <a:extLst>
                <a:ext uri="{FF2B5EF4-FFF2-40B4-BE49-F238E27FC236}">
                  <a16:creationId xmlns:a16="http://schemas.microsoft.com/office/drawing/2014/main" id="{8AAE09AE-AABF-9A4A-C6C2-D46C1FEAF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90554" y="4071236"/>
              <a:ext cx="661620" cy="661620"/>
            </a:xfrm>
            <a:prstGeom prst="rect">
              <a:avLst/>
            </a:prstGeom>
          </p:spPr>
        </p:pic>
        <p:sp>
          <p:nvSpPr>
            <p:cNvPr id="72" name="TextBox 13">
              <a:extLst>
                <a:ext uri="{FF2B5EF4-FFF2-40B4-BE49-F238E27FC236}">
                  <a16:creationId xmlns:a16="http://schemas.microsoft.com/office/drawing/2014/main" id="{D7067917-74A3-4C45-6086-321548E98653}"/>
                </a:ext>
              </a:extLst>
            </p:cNvPr>
            <p:cNvSpPr txBox="1"/>
            <p:nvPr/>
          </p:nvSpPr>
          <p:spPr>
            <a:xfrm>
              <a:off x="1788281" y="4656921"/>
              <a:ext cx="1861712" cy="5766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GS-Pay </a:t>
              </a:r>
              <a:r>
                <a:rPr lang="ko-KR" altLang="en-US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대시보드</a:t>
              </a:r>
              <a:b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</a:br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(AWS Cloud)</a:t>
              </a:r>
              <a:endParaRPr lang="ko-KR" altLang="en-US" sz="1000"/>
            </a:p>
          </p:txBody>
        </p:sp>
      </p:grpSp>
      <p:sp>
        <p:nvSpPr>
          <p:cNvPr id="73" name="오른쪽 화살표 310">
            <a:extLst>
              <a:ext uri="{FF2B5EF4-FFF2-40B4-BE49-F238E27FC236}">
                <a16:creationId xmlns:a16="http://schemas.microsoft.com/office/drawing/2014/main" id="{F135540F-7474-9CD3-0F2D-B3C8586231D4}"/>
              </a:ext>
            </a:extLst>
          </p:cNvPr>
          <p:cNvSpPr/>
          <p:nvPr/>
        </p:nvSpPr>
        <p:spPr>
          <a:xfrm rot="16200000">
            <a:off x="3743391" y="3366010"/>
            <a:ext cx="347420" cy="255042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9250" tIns="29250" rIns="29250" bIns="2925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90000"/>
              </a:lnSpc>
            </a:pPr>
            <a:endParaRPr lang="ko-KR" altLang="en-US" sz="1100">
              <a:solidFill>
                <a:srgbClr val="58595B"/>
              </a:solidFill>
              <a:latin typeface="맑은고딕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D29A39F-F158-3623-1F33-1FBFCB37A8A0}"/>
              </a:ext>
            </a:extLst>
          </p:cNvPr>
          <p:cNvSpPr/>
          <p:nvPr/>
        </p:nvSpPr>
        <p:spPr bwMode="auto">
          <a:xfrm>
            <a:off x="2362913" y="2448479"/>
            <a:ext cx="2090595" cy="1256088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4A64A15-5EFF-FF18-41B9-6E538B235751}"/>
              </a:ext>
            </a:extLst>
          </p:cNvPr>
          <p:cNvSpPr/>
          <p:nvPr/>
        </p:nvSpPr>
        <p:spPr bwMode="auto">
          <a:xfrm>
            <a:off x="5034449" y="2422156"/>
            <a:ext cx="2090595" cy="1256088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68A33C12-B428-32A8-A55C-E34D9B39E201}"/>
              </a:ext>
            </a:extLst>
          </p:cNvPr>
          <p:cNvGrpSpPr/>
          <p:nvPr/>
        </p:nvGrpSpPr>
        <p:grpSpPr>
          <a:xfrm>
            <a:off x="4902382" y="2616849"/>
            <a:ext cx="1274555" cy="642231"/>
            <a:chOff x="6903791" y="2432197"/>
            <a:chExt cx="1274555" cy="642231"/>
          </a:xfrm>
        </p:grpSpPr>
        <p:pic>
          <p:nvPicPr>
            <p:cNvPr id="79" name="그래픽 78" descr="데이터베이스 윤곽선">
              <a:extLst>
                <a:ext uri="{FF2B5EF4-FFF2-40B4-BE49-F238E27FC236}">
                  <a16:creationId xmlns:a16="http://schemas.microsoft.com/office/drawing/2014/main" id="{F9F90E7F-897B-C4CF-E132-61E84F34C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277127" y="2432197"/>
              <a:ext cx="489651" cy="453878"/>
            </a:xfrm>
            <a:prstGeom prst="rect">
              <a:avLst/>
            </a:prstGeom>
          </p:spPr>
        </p:pic>
        <p:sp>
          <p:nvSpPr>
            <p:cNvPr id="82" name="TextBox 13">
              <a:extLst>
                <a:ext uri="{FF2B5EF4-FFF2-40B4-BE49-F238E27FC236}">
                  <a16:creationId xmlns:a16="http://schemas.microsoft.com/office/drawing/2014/main" id="{54AF2D69-0BF7-397D-9FAC-49EE58F42FBA}"/>
                </a:ext>
              </a:extLst>
            </p:cNvPr>
            <p:cNvSpPr txBox="1"/>
            <p:nvPr/>
          </p:nvSpPr>
          <p:spPr>
            <a:xfrm>
              <a:off x="6903791" y="2828207"/>
              <a:ext cx="127455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/>
                <a:t>CIAM </a:t>
              </a:r>
              <a:r>
                <a:rPr lang="ko-KR" altLang="en-US" sz="1000"/>
                <a:t>연계</a:t>
              </a:r>
            </a:p>
          </p:txBody>
        </p:sp>
      </p:grpSp>
      <p:sp>
        <p:nvSpPr>
          <p:cNvPr id="83" name="오른쪽 화살표 310">
            <a:extLst>
              <a:ext uri="{FF2B5EF4-FFF2-40B4-BE49-F238E27FC236}">
                <a16:creationId xmlns:a16="http://schemas.microsoft.com/office/drawing/2014/main" id="{BF816266-8757-D5E7-0387-3108428FEC5C}"/>
              </a:ext>
            </a:extLst>
          </p:cNvPr>
          <p:cNvSpPr/>
          <p:nvPr/>
        </p:nvSpPr>
        <p:spPr>
          <a:xfrm rot="5400000">
            <a:off x="5346833" y="3387622"/>
            <a:ext cx="347420" cy="255042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9250" tIns="29250" rIns="29250" bIns="2925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90000"/>
              </a:lnSpc>
            </a:pPr>
            <a:endParaRPr lang="ko-KR" altLang="en-US" sz="1100">
              <a:solidFill>
                <a:srgbClr val="58595B"/>
              </a:solidFill>
              <a:latin typeface="맑은고딕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BF91FBBA-500B-C25F-8B32-49FFB6B9E2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7503" y="1245342"/>
            <a:ext cx="2715032" cy="1140352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08AA1A9A-E6D0-605C-8F09-3031F9EECFCA}"/>
              </a:ext>
            </a:extLst>
          </p:cNvPr>
          <p:cNvSpPr txBox="1"/>
          <p:nvPr/>
        </p:nvSpPr>
        <p:spPr>
          <a:xfrm>
            <a:off x="2448306" y="1474195"/>
            <a:ext cx="4607372" cy="6232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16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[</a:t>
            </a:r>
            <a:r>
              <a:rPr lang="ko-KR" altLang="en-US" sz="16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데이터플랫폼</a:t>
            </a:r>
            <a:r>
              <a:rPr lang="en-US" altLang="ko-KR" sz="16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</a:t>
            </a:r>
          </a:p>
          <a:p>
            <a:pPr algn="ctr">
              <a:spcAft>
                <a:spcPts val="300"/>
              </a:spcAft>
            </a:pPr>
            <a:r>
              <a:rPr lang="ko-KR" altLang="en-US" sz="16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정보계 플랫폼 통합과 전사 영역 별도 구성 필요</a:t>
            </a:r>
            <a:endParaRPr lang="en-US" altLang="ko-KR" sz="16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E18C486-371A-ABEA-FF14-2C128942131D}"/>
              </a:ext>
            </a:extLst>
          </p:cNvPr>
          <p:cNvSpPr txBox="1"/>
          <p:nvPr/>
        </p:nvSpPr>
        <p:spPr>
          <a:xfrm>
            <a:off x="2140943" y="4126816"/>
            <a:ext cx="54171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spcAft>
                <a:spcPts val="300"/>
              </a:spcAft>
              <a:defRPr sz="16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200" dirty="0">
                <a:sym typeface="Wingdings" panose="05000000000000000000" pitchFamily="2" charset="2"/>
              </a:rPr>
              <a:t>BU </a:t>
            </a:r>
            <a:r>
              <a:rPr lang="ko-KR" altLang="en-US" sz="1200" dirty="0">
                <a:sym typeface="Wingdings" panose="05000000000000000000" pitchFamily="2" charset="2"/>
              </a:rPr>
              <a:t>간 이기종 정보계 시스템으로 데이터 연계 방식이 복잡하고 연계 구축 후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ym typeface="Wingdings" panose="05000000000000000000" pitchFamily="2" charset="2"/>
              </a:rPr>
              <a:t>유지보수 및 개선이 어려우며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전사 데이터의 경우 </a:t>
            </a:r>
            <a:r>
              <a:rPr lang="en-US" altLang="ko-KR" sz="1200" dirty="0">
                <a:sym typeface="Wingdings" panose="05000000000000000000" pitchFamily="2" charset="2"/>
              </a:rPr>
              <a:t>BU </a:t>
            </a:r>
            <a:r>
              <a:rPr lang="ko-KR" altLang="en-US" sz="1200" dirty="0">
                <a:sym typeface="Wingdings" panose="05000000000000000000" pitchFamily="2" charset="2"/>
              </a:rPr>
              <a:t>시스템 내 종속적으로 구성</a:t>
            </a:r>
            <a:endParaRPr lang="en-US" altLang="ko-KR" sz="1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1253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utoShape 51">
            <a:extLst>
              <a:ext uri="{FF2B5EF4-FFF2-40B4-BE49-F238E27FC236}">
                <a16:creationId xmlns:a16="http://schemas.microsoft.com/office/drawing/2014/main" id="{F5ACA0DD-6AC9-4990-F571-80893B6FB0C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011942" y="5546576"/>
            <a:ext cx="4413264" cy="248562"/>
          </a:xfrm>
          <a:custGeom>
            <a:avLst/>
            <a:gdLst>
              <a:gd name="T0" fmla="*/ 318 w 21600"/>
              <a:gd name="T1" fmla="*/ 6 h 21600"/>
              <a:gd name="T2" fmla="*/ 165 w 21600"/>
              <a:gd name="T3" fmla="*/ 12 h 21600"/>
              <a:gd name="T4" fmla="*/ 12 w 21600"/>
              <a:gd name="T5" fmla="*/ 6 h 21600"/>
              <a:gd name="T6" fmla="*/ 16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604 w 21600"/>
              <a:gd name="T13" fmla="*/ 2605 h 21600"/>
              <a:gd name="T14" fmla="*/ 18996 w 21600"/>
              <a:gd name="T15" fmla="*/ 1899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99" y="21600"/>
                </a:lnTo>
                <a:lnTo>
                  <a:pt x="20001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AutoShape 51">
            <a:extLst>
              <a:ext uri="{FF2B5EF4-FFF2-40B4-BE49-F238E27FC236}">
                <a16:creationId xmlns:a16="http://schemas.microsoft.com/office/drawing/2014/main" id="{76ED3808-09B6-803F-AC49-62E3C4CE721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0135" y="5531259"/>
            <a:ext cx="4413264" cy="248562"/>
          </a:xfrm>
          <a:custGeom>
            <a:avLst/>
            <a:gdLst>
              <a:gd name="T0" fmla="*/ 318 w 21600"/>
              <a:gd name="T1" fmla="*/ 6 h 21600"/>
              <a:gd name="T2" fmla="*/ 165 w 21600"/>
              <a:gd name="T3" fmla="*/ 12 h 21600"/>
              <a:gd name="T4" fmla="*/ 12 w 21600"/>
              <a:gd name="T5" fmla="*/ 6 h 21600"/>
              <a:gd name="T6" fmla="*/ 16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604 w 21600"/>
              <a:gd name="T13" fmla="*/ 2605 h 21600"/>
              <a:gd name="T14" fmla="*/ 18996 w 21600"/>
              <a:gd name="T15" fmla="*/ 1899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99" y="21600"/>
                </a:lnTo>
                <a:lnTo>
                  <a:pt x="20001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4444339-47F0-8A26-163C-E9A453B82158}"/>
              </a:ext>
            </a:extLst>
          </p:cNvPr>
          <p:cNvSpPr/>
          <p:nvPr/>
        </p:nvSpPr>
        <p:spPr>
          <a:xfrm>
            <a:off x="307834" y="1579688"/>
            <a:ext cx="9266236" cy="4830637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사각형: 둥근 위쪽 모서리 80">
            <a:extLst>
              <a:ext uri="{FF2B5EF4-FFF2-40B4-BE49-F238E27FC236}">
                <a16:creationId xmlns:a16="http://schemas.microsoft.com/office/drawing/2014/main" id="{1B04375A-44C8-AC98-0017-4C9CC8FDC7E3}"/>
              </a:ext>
            </a:extLst>
          </p:cNvPr>
          <p:cNvSpPr/>
          <p:nvPr/>
        </p:nvSpPr>
        <p:spPr>
          <a:xfrm>
            <a:off x="307834" y="1177618"/>
            <a:ext cx="9266236" cy="40207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6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PBU </a:t>
            </a:r>
            <a:r>
              <a:rPr lang="ko-KR" altLang="en-US" sz="16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정보계 비즈니스</a:t>
            </a:r>
            <a:r>
              <a:rPr lang="en-US" altLang="ko-KR" sz="16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지원과 데이터 활용 측면의 </a:t>
            </a:r>
            <a:r>
              <a:rPr lang="en-US" altLang="ko-KR" sz="16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Pain Point</a:t>
            </a:r>
            <a:endParaRPr lang="ko-KR" altLang="en-US" sz="16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CE6BBE-2DAB-3F23-29BC-89C453C0689D}"/>
              </a:ext>
            </a:extLst>
          </p:cNvPr>
          <p:cNvSpPr txBox="1"/>
          <p:nvPr/>
        </p:nvSpPr>
        <p:spPr>
          <a:xfrm>
            <a:off x="347904" y="596482"/>
            <a:ext cx="920864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2000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년 초 구성된 정보계 시스템은 인프라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/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솔루션의 노후화와 더불어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, 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변화 관리 체계 미흡으로 데이터 간 연결 관계가 매우 복잡하여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, 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비즈니스 변화에 신속하게 대응하고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 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효율적으로 관리하기가 어려움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.</a:t>
            </a:r>
            <a:endParaRPr lang="en-US" altLang="ko-KR" sz="14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/>
              <a:ea typeface="맑은 고딕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BC9AC63-F8F3-BB50-6DC7-87BF05F3EAE1}"/>
              </a:ext>
            </a:extLst>
          </p:cNvPr>
          <p:cNvSpPr/>
          <p:nvPr/>
        </p:nvSpPr>
        <p:spPr>
          <a:xfrm>
            <a:off x="390527" y="1637773"/>
            <a:ext cx="4441654" cy="4000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4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 지원 측면</a:t>
            </a:r>
            <a:endParaRPr lang="en-US" altLang="ko-KR" sz="14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113EB62-6B40-3E87-D8F3-02432037CC83}"/>
              </a:ext>
            </a:extLst>
          </p:cNvPr>
          <p:cNvSpPr/>
          <p:nvPr/>
        </p:nvSpPr>
        <p:spPr>
          <a:xfrm>
            <a:off x="4975130" y="1644877"/>
            <a:ext cx="4441654" cy="4000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4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활용 측면</a:t>
            </a:r>
            <a:endParaRPr lang="en-US" altLang="ko-KR" sz="14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161496-16C2-A736-D5B2-AADFCD9ABD30}"/>
              </a:ext>
            </a:extLst>
          </p:cNvPr>
          <p:cNvSpPr/>
          <p:nvPr/>
        </p:nvSpPr>
        <p:spPr>
          <a:xfrm>
            <a:off x="390526" y="2114172"/>
            <a:ext cx="2213010" cy="4516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노후화된 데이터 모델 구조 한계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2698C0-77C8-ECCF-8E01-E2397FD54249}"/>
              </a:ext>
            </a:extLst>
          </p:cNvPr>
          <p:cNvSpPr/>
          <p:nvPr/>
        </p:nvSpPr>
        <p:spPr>
          <a:xfrm>
            <a:off x="2682828" y="2114172"/>
            <a:ext cx="2132460" cy="451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실시간 데이터 분석 니즈 증대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D06E78-83BD-1ACF-E484-504382989942}"/>
              </a:ext>
            </a:extLst>
          </p:cNvPr>
          <p:cNvSpPr txBox="1"/>
          <p:nvPr/>
        </p:nvSpPr>
        <p:spPr>
          <a:xfrm>
            <a:off x="390526" y="2617012"/>
            <a:ext cx="2213011" cy="193815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비즈니스 변화에 따른 데이터 활용 요건은</a:t>
            </a: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증대하나 데이터가 특정 서비스를 목적으로 구성되어</a:t>
            </a: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비즈니스 변화에 대응하지 못함</a:t>
            </a:r>
            <a:endParaRPr lang="en-US" altLang="ko-KR" sz="11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1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운영팀 </a:t>
            </a: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CSR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로 의뢰하여 많은 데이터 요청 업무 수행</a:t>
            </a: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업무 처리의 신속한 대응 어려움</a:t>
            </a:r>
            <a:endParaRPr lang="en-US" altLang="ko-KR" sz="11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3FAF2-2F90-0B88-E8A5-1FEFC64BC027}"/>
              </a:ext>
            </a:extLst>
          </p:cNvPr>
          <p:cNvSpPr txBox="1"/>
          <p:nvPr/>
        </p:nvSpPr>
        <p:spPr>
          <a:xfrm>
            <a:off x="2676525" y="2617012"/>
            <a:ext cx="2138763" cy="193815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anchor="ctr" anchorCtr="0">
            <a:no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1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>
                <a:sym typeface="Wingdings" panose="05000000000000000000" pitchFamily="2" charset="2"/>
              </a:rPr>
              <a:t>신속한 의사결정을 위한 </a:t>
            </a:r>
            <a:r>
              <a:rPr lang="ko-KR" altLang="en-US" b="1" dirty="0">
                <a:sym typeface="Wingdings" panose="05000000000000000000" pitchFamily="2" charset="2"/>
              </a:rPr>
              <a:t>실시간 데이터 분석 요구사항은 증대</a:t>
            </a:r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b="1" dirty="0">
                <a:sym typeface="Wingdings" panose="05000000000000000000" pitchFamily="2" charset="2"/>
              </a:rPr>
              <a:t>現 시스템 내 실시간 의사결정  지원 데이터 제공 환경 부재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882C71-7DA0-8F00-A0B7-A9E9CAEDF7D6}"/>
              </a:ext>
            </a:extLst>
          </p:cNvPr>
          <p:cNvSpPr/>
          <p:nvPr/>
        </p:nvSpPr>
        <p:spPr>
          <a:xfrm>
            <a:off x="4975130" y="2114172"/>
            <a:ext cx="2149352" cy="4516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속성값의 일관성 미흡</a:t>
            </a:r>
            <a:endParaRPr lang="en-US" altLang="ko-KR" sz="12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07DF19-8C04-AF0C-EE82-369FE3FDF0BC}"/>
              </a:ext>
            </a:extLst>
          </p:cNvPr>
          <p:cNvSpPr/>
          <p:nvPr/>
        </p:nvSpPr>
        <p:spPr>
          <a:xfrm>
            <a:off x="7250296" y="2114172"/>
            <a:ext cx="2132460" cy="451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복잡하고 분산된 데이터 구성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157688-060C-BE6D-5895-7AE40B6A251C}"/>
              </a:ext>
            </a:extLst>
          </p:cNvPr>
          <p:cNvSpPr txBox="1"/>
          <p:nvPr/>
        </p:nvSpPr>
        <p:spPr>
          <a:xfrm>
            <a:off x="4975131" y="2617012"/>
            <a:ext cx="2149352" cy="193815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분석 관점에 필요한 코드 데이터가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일관성</a:t>
            </a: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통일성이 확보되지 않음</a:t>
            </a: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b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endParaRPr lang="en-US" altLang="ko-KR" sz="11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동일 데이터 값이 다른 이름으로 중복 구성되며</a:t>
            </a: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동일 속성 명칭이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측정값의 기준이 달라 비즈니스</a:t>
            </a: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의사소통 오류 발생</a:t>
            </a:r>
            <a:endParaRPr lang="en-US" altLang="ko-KR" sz="11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B59363-656A-995E-890A-A97363514ADD}"/>
              </a:ext>
            </a:extLst>
          </p:cNvPr>
          <p:cNvSpPr txBox="1"/>
          <p:nvPr/>
        </p:nvSpPr>
        <p:spPr>
          <a:xfrm>
            <a:off x="7250296" y="2617012"/>
            <a:ext cx="2132460" cy="193815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데이터 필요 시점마다</a:t>
            </a: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주제 영역에 상관없이 데이터를 구성</a:t>
            </a:r>
            <a:endParaRPr lang="en-US" altLang="ko-KR" sz="11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1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데이터 사용자가 업무에 필요한 적합한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데이터를 탐색하기 어려움</a:t>
            </a:r>
            <a:endParaRPr lang="en-US" altLang="ko-KR" sz="11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11" name="오른쪽 화살표 377">
            <a:extLst>
              <a:ext uri="{FF2B5EF4-FFF2-40B4-BE49-F238E27FC236}">
                <a16:creationId xmlns:a16="http://schemas.microsoft.com/office/drawing/2014/main" id="{5A550040-7BED-EC41-B25C-1C018EB900A4}"/>
              </a:ext>
            </a:extLst>
          </p:cNvPr>
          <p:cNvSpPr/>
          <p:nvPr/>
        </p:nvSpPr>
        <p:spPr>
          <a:xfrm rot="5400000">
            <a:off x="1334794" y="4389294"/>
            <a:ext cx="263678" cy="643739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kumimoji="0" lang="ko-KR" altLang="en-US" sz="1400" b="0">
              <a:solidFill>
                <a:srgbClr val="58595B"/>
              </a:solidFill>
              <a:latin typeface="맑은고딕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" name="오른쪽 화살표 377">
            <a:extLst>
              <a:ext uri="{FF2B5EF4-FFF2-40B4-BE49-F238E27FC236}">
                <a16:creationId xmlns:a16="http://schemas.microsoft.com/office/drawing/2014/main" id="{60DA2BD4-336D-9419-FC19-A6DDFB84B08A}"/>
              </a:ext>
            </a:extLst>
          </p:cNvPr>
          <p:cNvSpPr/>
          <p:nvPr/>
        </p:nvSpPr>
        <p:spPr>
          <a:xfrm rot="5400000">
            <a:off x="3627096" y="4389295"/>
            <a:ext cx="263678" cy="643739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kumimoji="0" lang="ko-KR" altLang="en-US" sz="1400" b="0">
              <a:solidFill>
                <a:srgbClr val="58595B"/>
              </a:solidFill>
              <a:latin typeface="맑은고딕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" name="오른쪽 화살표 377">
            <a:extLst>
              <a:ext uri="{FF2B5EF4-FFF2-40B4-BE49-F238E27FC236}">
                <a16:creationId xmlns:a16="http://schemas.microsoft.com/office/drawing/2014/main" id="{DC62FE51-0837-293E-0E27-E566C03A3E5D}"/>
              </a:ext>
            </a:extLst>
          </p:cNvPr>
          <p:cNvSpPr/>
          <p:nvPr/>
        </p:nvSpPr>
        <p:spPr>
          <a:xfrm rot="5400000">
            <a:off x="5903608" y="4377966"/>
            <a:ext cx="263678" cy="643739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kumimoji="0" lang="ko-KR" altLang="en-US" sz="1400" b="0">
              <a:solidFill>
                <a:srgbClr val="58595B"/>
              </a:solidFill>
              <a:latin typeface="맑은고딕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" name="오른쪽 화살표 377">
            <a:extLst>
              <a:ext uri="{FF2B5EF4-FFF2-40B4-BE49-F238E27FC236}">
                <a16:creationId xmlns:a16="http://schemas.microsoft.com/office/drawing/2014/main" id="{7A9FA8AF-6F72-6881-9999-6C0DACA7C4F3}"/>
              </a:ext>
            </a:extLst>
          </p:cNvPr>
          <p:cNvSpPr/>
          <p:nvPr/>
        </p:nvSpPr>
        <p:spPr>
          <a:xfrm rot="5400000">
            <a:off x="8211700" y="4389294"/>
            <a:ext cx="263678" cy="643739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kumimoji="0" lang="ko-KR" altLang="en-US" sz="1400" b="0">
              <a:solidFill>
                <a:srgbClr val="58595B"/>
              </a:solidFill>
              <a:latin typeface="맑은고딕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4B2761-FCE8-F6C5-1E42-E62065D01A1C}"/>
              </a:ext>
            </a:extLst>
          </p:cNvPr>
          <p:cNvSpPr/>
          <p:nvPr/>
        </p:nvSpPr>
        <p:spPr>
          <a:xfrm>
            <a:off x="390526" y="4843003"/>
            <a:ext cx="2213010" cy="6924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 변화에 유연한</a:t>
            </a:r>
            <a:b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모델 구조 적용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901DDE5-C12B-A39B-0B54-77ECF48874CF}"/>
              </a:ext>
            </a:extLst>
          </p:cNvPr>
          <p:cNvSpPr/>
          <p:nvPr/>
        </p:nvSpPr>
        <p:spPr>
          <a:xfrm>
            <a:off x="2644535" y="4843003"/>
            <a:ext cx="2213010" cy="6924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신속한 의사결정 지원을 위한</a:t>
            </a:r>
            <a:b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구성 환경 제공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D988D5-2A1C-A8BB-C7B8-636237C24AA9}"/>
              </a:ext>
            </a:extLst>
          </p:cNvPr>
          <p:cNvSpPr/>
          <p:nvPr/>
        </p:nvSpPr>
        <p:spPr>
          <a:xfrm>
            <a:off x="4958286" y="4843003"/>
            <a:ext cx="2213010" cy="6924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일관성 있는 분석 관점과 측정값</a:t>
            </a:r>
            <a:endParaRPr lang="en-US" altLang="ko-KR" sz="12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구성으로 데이터</a:t>
            </a:r>
            <a:r>
              <a:rPr lang="en-US" altLang="ko-KR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명확성 확보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E42CCA-49EB-7C21-2FC5-8E8E95F95C25}"/>
              </a:ext>
            </a:extLst>
          </p:cNvPr>
          <p:cNvSpPr/>
          <p:nvPr/>
        </p:nvSpPr>
        <p:spPr>
          <a:xfrm>
            <a:off x="7250296" y="4843003"/>
            <a:ext cx="2213010" cy="6924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효율적인 활용을 고려한</a:t>
            </a:r>
            <a:br>
              <a:rPr lang="en-US" altLang="ko-KR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영역 구성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FDC9421-63FA-5A72-4067-9F6F630CABB2}"/>
              </a:ext>
            </a:extLst>
          </p:cNvPr>
          <p:cNvGrpSpPr/>
          <p:nvPr/>
        </p:nvGrpSpPr>
        <p:grpSpPr>
          <a:xfrm>
            <a:off x="609600" y="5754062"/>
            <a:ext cx="4130615" cy="558854"/>
            <a:chOff x="560718" y="5802667"/>
            <a:chExt cx="2698624" cy="558854"/>
          </a:xfrm>
        </p:grpSpPr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C203FA8-B158-05BE-AAE9-851E36B04E6D}"/>
                </a:ext>
              </a:extLst>
            </p:cNvPr>
            <p:cNvSpPr/>
            <p:nvPr/>
          </p:nvSpPr>
          <p:spPr>
            <a:xfrm rot="10800000">
              <a:off x="633901" y="5802667"/>
              <a:ext cx="2547813" cy="558854"/>
            </a:xfrm>
            <a:custGeom>
              <a:avLst/>
              <a:gdLst>
                <a:gd name="connsiteX0" fmla="*/ 7056522 w 7402631"/>
                <a:gd name="connsiteY0" fmla="*/ 693021 h 693021"/>
                <a:gd name="connsiteX1" fmla="*/ 6710413 w 7402631"/>
                <a:gd name="connsiteY1" fmla="*/ 693020 h 693021"/>
                <a:gd name="connsiteX2" fmla="*/ 692218 w 7402631"/>
                <a:gd name="connsiteY2" fmla="*/ 693020 h 693021"/>
                <a:gd name="connsiteX3" fmla="*/ 530193 w 7402631"/>
                <a:gd name="connsiteY3" fmla="*/ 693020 h 693021"/>
                <a:gd name="connsiteX4" fmla="*/ 346109 w 7402631"/>
                <a:gd name="connsiteY4" fmla="*/ 693020 h 693021"/>
                <a:gd name="connsiteX5" fmla="*/ 0 w 7402631"/>
                <a:gd name="connsiteY5" fmla="*/ 346510 h 693021"/>
                <a:gd name="connsiteX6" fmla="*/ 346109 w 7402631"/>
                <a:gd name="connsiteY6" fmla="*/ 0 h 693021"/>
                <a:gd name="connsiteX7" fmla="*/ 530193 w 7402631"/>
                <a:gd name="connsiteY7" fmla="*/ 0 h 693021"/>
                <a:gd name="connsiteX8" fmla="*/ 530193 w 7402631"/>
                <a:gd name="connsiteY8" fmla="*/ 0 h 693021"/>
                <a:gd name="connsiteX9" fmla="*/ 6796239 w 7402631"/>
                <a:gd name="connsiteY9" fmla="*/ 0 h 693021"/>
                <a:gd name="connsiteX10" fmla="*/ 6796239 w 7402631"/>
                <a:gd name="connsiteY10" fmla="*/ 1 h 693021"/>
                <a:gd name="connsiteX11" fmla="*/ 7056522 w 7402631"/>
                <a:gd name="connsiteY11" fmla="*/ 1 h 693021"/>
                <a:gd name="connsiteX12" fmla="*/ 7402631 w 7402631"/>
                <a:gd name="connsiteY12" fmla="*/ 346511 h 693021"/>
                <a:gd name="connsiteX13" fmla="*/ 7056522 w 7402631"/>
                <a:gd name="connsiteY13" fmla="*/ 693021 h 69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02631" h="693021">
                  <a:moveTo>
                    <a:pt x="7056522" y="693021"/>
                  </a:moveTo>
                  <a:lnTo>
                    <a:pt x="6710413" y="693020"/>
                  </a:lnTo>
                  <a:lnTo>
                    <a:pt x="692218" y="693020"/>
                  </a:lnTo>
                  <a:lnTo>
                    <a:pt x="530193" y="693020"/>
                  </a:lnTo>
                  <a:lnTo>
                    <a:pt x="346109" y="693020"/>
                  </a:lnTo>
                  <a:cubicBezTo>
                    <a:pt x="154958" y="693020"/>
                    <a:pt x="0" y="537882"/>
                    <a:pt x="0" y="346510"/>
                  </a:cubicBezTo>
                  <a:cubicBezTo>
                    <a:pt x="0" y="155138"/>
                    <a:pt x="154958" y="0"/>
                    <a:pt x="346109" y="0"/>
                  </a:cubicBezTo>
                  <a:lnTo>
                    <a:pt x="530193" y="0"/>
                  </a:lnTo>
                  <a:lnTo>
                    <a:pt x="530193" y="0"/>
                  </a:lnTo>
                  <a:lnTo>
                    <a:pt x="6796239" y="0"/>
                  </a:lnTo>
                  <a:lnTo>
                    <a:pt x="6796239" y="1"/>
                  </a:lnTo>
                  <a:lnTo>
                    <a:pt x="7056522" y="1"/>
                  </a:lnTo>
                  <a:cubicBezTo>
                    <a:pt x="7247673" y="1"/>
                    <a:pt x="7402631" y="155139"/>
                    <a:pt x="7402631" y="346511"/>
                  </a:cubicBezTo>
                  <a:cubicBezTo>
                    <a:pt x="7402631" y="537883"/>
                    <a:pt x="7247673" y="693021"/>
                    <a:pt x="7056522" y="693021"/>
                  </a:cubicBezTo>
                  <a:close/>
                </a:path>
              </a:pathLst>
            </a:custGeom>
            <a:noFill/>
            <a:ln w="28575">
              <a:solidFill>
                <a:schemeClr val="bg1">
                  <a:lumMod val="75000"/>
                </a:schemeClr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300">
                <a:ln>
                  <a:solidFill>
                    <a:srgbClr val="7F7F7F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57D544D-EB96-8F01-AA1E-6C464445C2B6}"/>
                </a:ext>
              </a:extLst>
            </p:cNvPr>
            <p:cNvSpPr txBox="1"/>
            <p:nvPr/>
          </p:nvSpPr>
          <p:spPr>
            <a:xfrm>
              <a:off x="560718" y="5863055"/>
              <a:ext cx="2698624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ko-KR" altLang="en-US" sz="1300" b="1" spc="-12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변화 대응에 유연하고 신속한</a:t>
              </a:r>
              <a:br>
                <a:rPr lang="en-US" altLang="ko-KR" sz="1300" b="1" spc="-12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300" b="1" spc="-12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정보계 데이터 모델 재설계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736D85A-D145-56DE-FB29-6DB0E2817C8E}"/>
              </a:ext>
            </a:extLst>
          </p:cNvPr>
          <p:cNvGrpSpPr/>
          <p:nvPr/>
        </p:nvGrpSpPr>
        <p:grpSpPr>
          <a:xfrm>
            <a:off x="5284608" y="5754062"/>
            <a:ext cx="4011792" cy="558854"/>
            <a:chOff x="560718" y="5802667"/>
            <a:chExt cx="2698624" cy="558854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388D37DE-2485-F005-21E0-9033929F7F58}"/>
                </a:ext>
              </a:extLst>
            </p:cNvPr>
            <p:cNvSpPr/>
            <p:nvPr/>
          </p:nvSpPr>
          <p:spPr>
            <a:xfrm rot="10800000">
              <a:off x="633901" y="5802667"/>
              <a:ext cx="2547813" cy="558854"/>
            </a:xfrm>
            <a:custGeom>
              <a:avLst/>
              <a:gdLst>
                <a:gd name="connsiteX0" fmla="*/ 7056522 w 7402631"/>
                <a:gd name="connsiteY0" fmla="*/ 693021 h 693021"/>
                <a:gd name="connsiteX1" fmla="*/ 6710413 w 7402631"/>
                <a:gd name="connsiteY1" fmla="*/ 693020 h 693021"/>
                <a:gd name="connsiteX2" fmla="*/ 692218 w 7402631"/>
                <a:gd name="connsiteY2" fmla="*/ 693020 h 693021"/>
                <a:gd name="connsiteX3" fmla="*/ 530193 w 7402631"/>
                <a:gd name="connsiteY3" fmla="*/ 693020 h 693021"/>
                <a:gd name="connsiteX4" fmla="*/ 346109 w 7402631"/>
                <a:gd name="connsiteY4" fmla="*/ 693020 h 693021"/>
                <a:gd name="connsiteX5" fmla="*/ 0 w 7402631"/>
                <a:gd name="connsiteY5" fmla="*/ 346510 h 693021"/>
                <a:gd name="connsiteX6" fmla="*/ 346109 w 7402631"/>
                <a:gd name="connsiteY6" fmla="*/ 0 h 693021"/>
                <a:gd name="connsiteX7" fmla="*/ 530193 w 7402631"/>
                <a:gd name="connsiteY7" fmla="*/ 0 h 693021"/>
                <a:gd name="connsiteX8" fmla="*/ 530193 w 7402631"/>
                <a:gd name="connsiteY8" fmla="*/ 0 h 693021"/>
                <a:gd name="connsiteX9" fmla="*/ 6796239 w 7402631"/>
                <a:gd name="connsiteY9" fmla="*/ 0 h 693021"/>
                <a:gd name="connsiteX10" fmla="*/ 6796239 w 7402631"/>
                <a:gd name="connsiteY10" fmla="*/ 1 h 693021"/>
                <a:gd name="connsiteX11" fmla="*/ 7056522 w 7402631"/>
                <a:gd name="connsiteY11" fmla="*/ 1 h 693021"/>
                <a:gd name="connsiteX12" fmla="*/ 7402631 w 7402631"/>
                <a:gd name="connsiteY12" fmla="*/ 346511 h 693021"/>
                <a:gd name="connsiteX13" fmla="*/ 7056522 w 7402631"/>
                <a:gd name="connsiteY13" fmla="*/ 693021 h 69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02631" h="693021">
                  <a:moveTo>
                    <a:pt x="7056522" y="693021"/>
                  </a:moveTo>
                  <a:lnTo>
                    <a:pt x="6710413" y="693020"/>
                  </a:lnTo>
                  <a:lnTo>
                    <a:pt x="692218" y="693020"/>
                  </a:lnTo>
                  <a:lnTo>
                    <a:pt x="530193" y="693020"/>
                  </a:lnTo>
                  <a:lnTo>
                    <a:pt x="346109" y="693020"/>
                  </a:lnTo>
                  <a:cubicBezTo>
                    <a:pt x="154958" y="693020"/>
                    <a:pt x="0" y="537882"/>
                    <a:pt x="0" y="346510"/>
                  </a:cubicBezTo>
                  <a:cubicBezTo>
                    <a:pt x="0" y="155138"/>
                    <a:pt x="154958" y="0"/>
                    <a:pt x="346109" y="0"/>
                  </a:cubicBezTo>
                  <a:lnTo>
                    <a:pt x="530193" y="0"/>
                  </a:lnTo>
                  <a:lnTo>
                    <a:pt x="530193" y="0"/>
                  </a:lnTo>
                  <a:lnTo>
                    <a:pt x="6796239" y="0"/>
                  </a:lnTo>
                  <a:lnTo>
                    <a:pt x="6796239" y="1"/>
                  </a:lnTo>
                  <a:lnTo>
                    <a:pt x="7056522" y="1"/>
                  </a:lnTo>
                  <a:cubicBezTo>
                    <a:pt x="7247673" y="1"/>
                    <a:pt x="7402631" y="155139"/>
                    <a:pt x="7402631" y="346511"/>
                  </a:cubicBezTo>
                  <a:cubicBezTo>
                    <a:pt x="7402631" y="537883"/>
                    <a:pt x="7247673" y="693021"/>
                    <a:pt x="7056522" y="693021"/>
                  </a:cubicBezTo>
                  <a:close/>
                </a:path>
              </a:pathLst>
            </a:custGeom>
            <a:noFill/>
            <a:ln w="28575">
              <a:solidFill>
                <a:schemeClr val="bg1">
                  <a:lumMod val="75000"/>
                </a:schemeClr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300">
                <a:ln>
                  <a:solidFill>
                    <a:srgbClr val="7F7F7F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1F67C3-A57D-FFF8-CF44-3079F6F8255C}"/>
                </a:ext>
              </a:extLst>
            </p:cNvPr>
            <p:cNvSpPr txBox="1"/>
            <p:nvPr/>
          </p:nvSpPr>
          <p:spPr>
            <a:xfrm>
              <a:off x="560718" y="5844005"/>
              <a:ext cx="2698624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ko-KR" altLang="en-US" sz="1300" b="1" spc="-12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데이터거버넌스 체계에 기반한</a:t>
              </a:r>
              <a:br>
                <a:rPr lang="en-US" altLang="ko-KR" sz="1300" b="1" spc="-12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300" b="1" spc="-12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영역과 속성값 재구성</a:t>
              </a:r>
            </a:p>
          </p:txBody>
        </p:sp>
      </p:grpSp>
      <p:sp>
        <p:nvSpPr>
          <p:cNvPr id="37" name="제목 2">
            <a:extLst>
              <a:ext uri="{FF2B5EF4-FFF2-40B4-BE49-F238E27FC236}">
                <a16:creationId xmlns:a16="http://schemas.microsoft.com/office/drawing/2014/main" id="{02E6F0A2-B11D-7C7B-5524-FE6D69EA8E5F}"/>
              </a:ext>
            </a:extLst>
          </p:cNvPr>
          <p:cNvSpPr txBox="1">
            <a:spLocks/>
          </p:cNvSpPr>
          <p:nvPr/>
        </p:nvSpPr>
        <p:spPr bwMode="gray">
          <a:xfrm>
            <a:off x="6536455" y="296344"/>
            <a:ext cx="3047309" cy="193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1800" b="1">
                <a:solidFill>
                  <a:schemeClr val="tx1"/>
                </a:solidFill>
                <a:latin typeface="+mn-lt"/>
                <a:ea typeface="+mn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5pPr>
            <a:lvl6pPr marL="422039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6pPr>
            <a:lvl7pPr marL="844078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7pPr>
            <a:lvl8pPr marL="1266117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8pPr>
            <a:lvl9pPr marL="1688155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9pPr>
          </a:lstStyle>
          <a:p>
            <a:pPr algn="r"/>
            <a:r>
              <a:rPr lang="en-US" altLang="ko-KR" sz="1400" kern="0" dirty="0">
                <a:latin typeface="+mn-ea"/>
              </a:rPr>
              <a:t>3-2. </a:t>
            </a:r>
            <a:r>
              <a:rPr lang="ko-KR" altLang="en-US" sz="1400" kern="0" dirty="0">
                <a:latin typeface="+mn-ea"/>
              </a:rPr>
              <a:t>現 정보계 현황 분석 </a:t>
            </a:r>
            <a:r>
              <a:rPr lang="en-US" altLang="ko-KR" sz="1400" kern="0" dirty="0">
                <a:latin typeface="+mn-ea"/>
              </a:rPr>
              <a:t>- PBU</a:t>
            </a:r>
            <a:r>
              <a:rPr lang="ko-KR" altLang="en-US" sz="1400" kern="0" dirty="0">
                <a:latin typeface="+mn-ea"/>
              </a:rPr>
              <a:t> </a:t>
            </a:r>
            <a:r>
              <a:rPr lang="en-US" altLang="ko-KR" sz="1400" kern="0" dirty="0">
                <a:latin typeface="+mn-ea"/>
              </a:rPr>
              <a:t>(2/5)</a:t>
            </a:r>
            <a:endParaRPr lang="ko-KR" altLang="en-US" sz="1400" kern="0" dirty="0">
              <a:latin typeface="+mn-ea"/>
            </a:endParaRPr>
          </a:p>
        </p:txBody>
      </p:sp>
      <p:sp>
        <p:nvSpPr>
          <p:cNvPr id="18" name="제목 2">
            <a:extLst>
              <a:ext uri="{FF2B5EF4-FFF2-40B4-BE49-F238E27FC236}">
                <a16:creationId xmlns:a16="http://schemas.microsoft.com/office/drawing/2014/main" id="{99E5BBC5-5815-6927-BC39-B9C79AEC9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64" y="189679"/>
            <a:ext cx="2598468" cy="249299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정보계 개선 방안 수립</a:t>
            </a:r>
          </a:p>
        </p:txBody>
      </p:sp>
    </p:spTree>
    <p:extLst>
      <p:ext uri="{BB962C8B-B14F-4D97-AF65-F5344CB8AC3E}">
        <p14:creationId xmlns:p14="http://schemas.microsoft.com/office/powerpoint/2010/main" val="19521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AutoShape 51">
            <a:extLst>
              <a:ext uri="{FF2B5EF4-FFF2-40B4-BE49-F238E27FC236}">
                <a16:creationId xmlns:a16="http://schemas.microsoft.com/office/drawing/2014/main" id="{6E942C30-C0C6-5F32-DEE2-64DE2FFCC3A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26213" y="5495051"/>
            <a:ext cx="2633129" cy="263680"/>
          </a:xfrm>
          <a:custGeom>
            <a:avLst/>
            <a:gdLst>
              <a:gd name="T0" fmla="*/ 318 w 21600"/>
              <a:gd name="T1" fmla="*/ 6 h 21600"/>
              <a:gd name="T2" fmla="*/ 165 w 21600"/>
              <a:gd name="T3" fmla="*/ 12 h 21600"/>
              <a:gd name="T4" fmla="*/ 12 w 21600"/>
              <a:gd name="T5" fmla="*/ 6 h 21600"/>
              <a:gd name="T6" fmla="*/ 16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604 w 21600"/>
              <a:gd name="T13" fmla="*/ 2605 h 21600"/>
              <a:gd name="T14" fmla="*/ 18996 w 21600"/>
              <a:gd name="T15" fmla="*/ 1899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99" y="21600"/>
                </a:lnTo>
                <a:lnTo>
                  <a:pt x="20001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3C92E7-0682-F531-47A6-99F40DA4A569}"/>
              </a:ext>
            </a:extLst>
          </p:cNvPr>
          <p:cNvSpPr txBox="1"/>
          <p:nvPr/>
        </p:nvSpPr>
        <p:spPr>
          <a:xfrm>
            <a:off x="384847" y="596482"/>
            <a:ext cx="9283027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PBU 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정보계 시스템은 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On-premise 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자원 제약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,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  방대한 데이터의 비효율적인 구성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, 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솔루션 노후화로 인한 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EOS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로 시스템 환경과 데이터 관리 개선이 시급한 상황임</a:t>
            </a:r>
            <a:endParaRPr lang="ko-KR" altLang="en-US" sz="1400" spc="-120" dirty="0">
              <a:ln>
                <a:solidFill>
                  <a:srgbClr val="FFFFFF">
                    <a:lumMod val="75000"/>
                    <a:alpha val="0"/>
                  </a:srgbClr>
                </a:solidFill>
              </a:ln>
              <a:latin typeface="맑은 고딕"/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BD787-F3E6-8F8A-C2F0-D8641A6F5891}"/>
              </a:ext>
            </a:extLst>
          </p:cNvPr>
          <p:cNvSpPr txBox="1"/>
          <p:nvPr/>
        </p:nvSpPr>
        <p:spPr>
          <a:xfrm>
            <a:off x="626214" y="2020510"/>
            <a:ext cx="2633128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3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비즈니스 변화에 대응하는 데이터</a:t>
            </a:r>
            <a:br>
              <a:rPr lang="en-US" altLang="ko-KR" sz="13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ko-KR" altLang="en-US" sz="1300" spc="-12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증가량</a:t>
            </a:r>
            <a:r>
              <a:rPr lang="ko-KR" altLang="en-US" sz="13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대비 저장 공간 부족으로</a:t>
            </a:r>
            <a:br>
              <a:rPr lang="en-US" altLang="ko-KR" sz="13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ko-KR" altLang="en-US" sz="13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지속적인 관리 작업 필요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60A4F-7E51-BF6D-1DC5-54EC3E4E84F7}"/>
              </a:ext>
            </a:extLst>
          </p:cNvPr>
          <p:cNvSpPr/>
          <p:nvPr/>
        </p:nvSpPr>
        <p:spPr>
          <a:xfrm>
            <a:off x="643405" y="1533388"/>
            <a:ext cx="2632306" cy="3020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052F3AD-92CD-0C71-450D-1C1E85B84543}"/>
              </a:ext>
            </a:extLst>
          </p:cNvPr>
          <p:cNvGrpSpPr/>
          <p:nvPr/>
        </p:nvGrpSpPr>
        <p:grpSpPr>
          <a:xfrm>
            <a:off x="643405" y="1529723"/>
            <a:ext cx="2632306" cy="1363979"/>
            <a:chOff x="643405" y="4077642"/>
            <a:chExt cx="2632306" cy="136397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17C6F2F-E46C-BF5C-E55E-237206B239BC}"/>
                </a:ext>
              </a:extLst>
            </p:cNvPr>
            <p:cNvSpPr/>
            <p:nvPr/>
          </p:nvSpPr>
          <p:spPr>
            <a:xfrm>
              <a:off x="643405" y="4077642"/>
              <a:ext cx="2632306" cy="1363979"/>
            </a:xfrm>
            <a:prstGeom prst="rect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defRPr/>
              </a:pPr>
              <a:endParaRPr lang="en-US" altLang="ko-KR"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6C630D-7FD0-3BD5-3F0D-5688BA4A7C0E}"/>
                </a:ext>
              </a:extLst>
            </p:cNvPr>
            <p:cNvSpPr txBox="1"/>
            <p:nvPr/>
          </p:nvSpPr>
          <p:spPr>
            <a:xfrm>
              <a:off x="647315" y="4081350"/>
              <a:ext cx="262839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en-US" altLang="ko-KR" sz="1600" b="1" spc="-12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DBMS</a:t>
              </a:r>
              <a:r>
                <a:rPr lang="ko-KR" altLang="en-US" sz="1600" b="1" spc="-12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자원 부족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A485A9A-C586-8388-A3D7-A29192AA3B52}"/>
              </a:ext>
            </a:extLst>
          </p:cNvPr>
          <p:cNvSpPr txBox="1"/>
          <p:nvPr/>
        </p:nvSpPr>
        <p:spPr>
          <a:xfrm>
            <a:off x="3636436" y="2020510"/>
            <a:ext cx="2633128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3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정보계 시스템 내 구성된 무분별한 데이터와 보고서로 인하여 사용자</a:t>
            </a:r>
            <a:br>
              <a:rPr lang="en-US" altLang="ko-KR" sz="13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ko-KR" altLang="en-US" sz="13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활용성 저하와 관리 비효율 발생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F8FA3F-3C20-7072-7EDF-5F4B4A099EA5}"/>
              </a:ext>
            </a:extLst>
          </p:cNvPr>
          <p:cNvSpPr/>
          <p:nvPr/>
        </p:nvSpPr>
        <p:spPr>
          <a:xfrm>
            <a:off x="3637859" y="1529723"/>
            <a:ext cx="2632306" cy="13639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endParaRPr lang="en-US" altLang="ko-KR" sz="12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23989BB-217C-7B1E-8D51-99A0B812B9F9}"/>
              </a:ext>
            </a:extLst>
          </p:cNvPr>
          <p:cNvSpPr/>
          <p:nvPr/>
        </p:nvSpPr>
        <p:spPr>
          <a:xfrm>
            <a:off x="3637859" y="1533387"/>
            <a:ext cx="2632306" cy="3020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19DA1E-953B-5078-65C5-918F9D9A0425}"/>
              </a:ext>
            </a:extLst>
          </p:cNvPr>
          <p:cNvSpPr txBox="1"/>
          <p:nvPr/>
        </p:nvSpPr>
        <p:spPr>
          <a:xfrm>
            <a:off x="3641769" y="1533430"/>
            <a:ext cx="26283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6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활용</a:t>
            </a:r>
            <a:r>
              <a:rPr lang="en-US" altLang="ko-KR" sz="16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관리 비효율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24BD4D-5BDE-ABB8-D2A8-ED29567769C6}"/>
              </a:ext>
            </a:extLst>
          </p:cNvPr>
          <p:cNvSpPr txBox="1"/>
          <p:nvPr/>
        </p:nvSpPr>
        <p:spPr>
          <a:xfrm>
            <a:off x="6624738" y="2020510"/>
            <a:ext cx="2633128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3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정보계 데이터 활용과 관리에 필요한</a:t>
            </a:r>
            <a:br>
              <a:rPr lang="en-US" altLang="ko-KR" sz="13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ko-KR" altLang="en-US" sz="13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솔루션 노후화로 장애 발생 대응과</a:t>
            </a:r>
            <a:r>
              <a:rPr lang="en-US" altLang="ko-KR" sz="13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3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신기술 적용 어려움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D028DD-0665-2E50-A1BD-8D2B15EB428B}"/>
              </a:ext>
            </a:extLst>
          </p:cNvPr>
          <p:cNvSpPr/>
          <p:nvPr/>
        </p:nvSpPr>
        <p:spPr>
          <a:xfrm>
            <a:off x="6641106" y="1529723"/>
            <a:ext cx="2649339" cy="1363979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endParaRPr lang="en-US" altLang="ko-KR" sz="12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96FCAA-F104-604E-5370-5044742E3A35}"/>
              </a:ext>
            </a:extLst>
          </p:cNvPr>
          <p:cNvSpPr/>
          <p:nvPr/>
        </p:nvSpPr>
        <p:spPr>
          <a:xfrm>
            <a:off x="6641107" y="1533387"/>
            <a:ext cx="2661643" cy="3020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991596-E164-130E-A545-192D8B698C4E}"/>
              </a:ext>
            </a:extLst>
          </p:cNvPr>
          <p:cNvSpPr txBox="1"/>
          <p:nvPr/>
        </p:nvSpPr>
        <p:spPr>
          <a:xfrm>
            <a:off x="6645018" y="1533430"/>
            <a:ext cx="2633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6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솔루션 노후화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F00BB50-BE21-EFCF-2B90-F738504C607F}"/>
              </a:ext>
            </a:extLst>
          </p:cNvPr>
          <p:cNvSpPr/>
          <p:nvPr/>
        </p:nvSpPr>
        <p:spPr>
          <a:xfrm>
            <a:off x="560718" y="1484890"/>
            <a:ext cx="207806" cy="19803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E75C987-1A5E-2627-6A9F-C721F79305DA}"/>
              </a:ext>
            </a:extLst>
          </p:cNvPr>
          <p:cNvSpPr/>
          <p:nvPr/>
        </p:nvSpPr>
        <p:spPr>
          <a:xfrm>
            <a:off x="3548870" y="1476580"/>
            <a:ext cx="207806" cy="19803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881E432-17D3-3F1B-5E38-B005373EDE9F}"/>
              </a:ext>
            </a:extLst>
          </p:cNvPr>
          <p:cNvSpPr/>
          <p:nvPr/>
        </p:nvSpPr>
        <p:spPr>
          <a:xfrm>
            <a:off x="6556021" y="1496299"/>
            <a:ext cx="207806" cy="19803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841D1AD-D51D-9764-AF15-974F38BA88B3}"/>
              </a:ext>
            </a:extLst>
          </p:cNvPr>
          <p:cNvSpPr/>
          <p:nvPr/>
        </p:nvSpPr>
        <p:spPr>
          <a:xfrm>
            <a:off x="3640140" y="2944856"/>
            <a:ext cx="2630410" cy="5227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n-US" altLang="ko-KR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’23</a:t>
            </a: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년 데이터</a:t>
            </a:r>
            <a:r>
              <a:rPr lang="en-US" altLang="ko-KR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보고서 관리 현황</a:t>
            </a:r>
            <a:endParaRPr lang="ko-KR" altLang="en-US" sz="12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63C87A-4A97-2393-9702-0344AAECFC51}"/>
              </a:ext>
            </a:extLst>
          </p:cNvPr>
          <p:cNvSpPr/>
          <p:nvPr/>
        </p:nvSpPr>
        <p:spPr>
          <a:xfrm>
            <a:off x="636317" y="2944856"/>
            <a:ext cx="2630410" cy="5227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n-US" altLang="ko-KR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‘23</a:t>
            </a: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년 정보계 인프라 자원 현황</a:t>
            </a:r>
            <a:endParaRPr lang="ko-KR" altLang="en-US" sz="12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B1AB005-4991-A552-3228-307BB91BDF2F}"/>
              </a:ext>
            </a:extLst>
          </p:cNvPr>
          <p:cNvSpPr/>
          <p:nvPr/>
        </p:nvSpPr>
        <p:spPr>
          <a:xfrm>
            <a:off x="6639274" y="2944856"/>
            <a:ext cx="2638871" cy="5227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n-US" altLang="ko-KR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‘23</a:t>
            </a: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년 정보계 솔루션 구성 현황</a:t>
            </a:r>
            <a:endParaRPr lang="ko-KR" altLang="en-US" sz="12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A700684-47A7-8E54-2639-9F19D5CCC5F3}"/>
              </a:ext>
            </a:extLst>
          </p:cNvPr>
          <p:cNvSpPr/>
          <p:nvPr/>
        </p:nvSpPr>
        <p:spPr>
          <a:xfrm>
            <a:off x="626214" y="3518749"/>
            <a:ext cx="2649497" cy="44554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자원 한계로 </a:t>
            </a: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’23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분기 과거 데이터 일부 </a:t>
            </a:r>
            <a:r>
              <a:rPr lang="ko-KR" altLang="en-US" sz="1100" spc="-12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데이터레이크로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이관 후 삭제 </a:t>
            </a: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E1CCBF3-1EE9-0E0B-1C6D-E0874F262EA1}"/>
              </a:ext>
            </a:extLst>
          </p:cNvPr>
          <p:cNvSpPr/>
          <p:nvPr/>
        </p:nvSpPr>
        <p:spPr>
          <a:xfrm>
            <a:off x="626214" y="4007824"/>
            <a:ext cx="2649497" cy="44554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’23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년 상반기 인프라팀 주관으로 </a:t>
            </a: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DB2 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용량 증설 </a:t>
            </a: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예정</a:t>
            </a: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E27E0FA-BB01-1824-097D-3F2700D12AB7}"/>
              </a:ext>
            </a:extLst>
          </p:cNvPr>
          <p:cNvSpPr/>
          <p:nvPr/>
        </p:nvSpPr>
        <p:spPr>
          <a:xfrm>
            <a:off x="3636436" y="3525908"/>
            <a:ext cx="2649497" cy="44554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’23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DW 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미사용 데이터 삭제와 </a:t>
            </a: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BI 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보고서 정리 </a:t>
            </a: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진행중</a:t>
            </a: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849D030-514B-768E-1B00-A687F678042F}"/>
              </a:ext>
            </a:extLst>
          </p:cNvPr>
          <p:cNvSpPr/>
          <p:nvPr/>
        </p:nvSpPr>
        <p:spPr>
          <a:xfrm>
            <a:off x="3643248" y="4007824"/>
            <a:ext cx="2649497" cy="44554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’23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년 데이터거버넌스 </a:t>
            </a: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단계 추진 시 데이터</a:t>
            </a: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보고서 관리 정책 수립 및 적용 </a:t>
            </a: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예정</a:t>
            </a: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23B9AAD-5CA6-A296-B03A-815372E1BEE3}"/>
              </a:ext>
            </a:extLst>
          </p:cNvPr>
          <p:cNvSpPr/>
          <p:nvPr/>
        </p:nvSpPr>
        <p:spPr>
          <a:xfrm>
            <a:off x="6628081" y="3518700"/>
            <a:ext cx="2649497" cy="44554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DBMS, ETL, BI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솔루션 </a:t>
            </a: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EOS(End Of Service) 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됨 </a:t>
            </a:r>
            <a:endParaRPr lang="en-US" altLang="ko-KR" sz="11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B3244C8-1E35-94B3-8413-B4A2F29E7EBF}"/>
              </a:ext>
            </a:extLst>
          </p:cNvPr>
          <p:cNvSpPr/>
          <p:nvPr/>
        </p:nvSpPr>
        <p:spPr>
          <a:xfrm>
            <a:off x="6627419" y="4007823"/>
            <a:ext cx="2649497" cy="44554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BI(MSTR)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활용성 강화를 위하여 </a:t>
            </a: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’23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분기 내 업그레이드 추진 </a:t>
            </a: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예정</a:t>
            </a: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61056D8-1D08-B75F-7864-CED3FD43B092}"/>
              </a:ext>
            </a:extLst>
          </p:cNvPr>
          <p:cNvSpPr/>
          <p:nvPr/>
        </p:nvSpPr>
        <p:spPr>
          <a:xfrm>
            <a:off x="613653" y="4792174"/>
            <a:ext cx="2653074" cy="6924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장기적 관점의 확장성</a:t>
            </a:r>
            <a:r>
              <a:rPr lang="en-US" altLang="ko-KR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유연성</a:t>
            </a:r>
            <a:r>
              <a:rPr lang="en-US" altLang="ko-KR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등을 고려한 정보계 시스템 환경 구성</a:t>
            </a:r>
            <a:endParaRPr lang="en-US" altLang="ko-KR" sz="12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7B7BF43-FCFB-878E-927F-5B6AA549CFD6}"/>
              </a:ext>
            </a:extLst>
          </p:cNvPr>
          <p:cNvSpPr/>
          <p:nvPr/>
        </p:nvSpPr>
        <p:spPr>
          <a:xfrm>
            <a:off x="3652773" y="4782063"/>
            <a:ext cx="2653074" cy="7026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r>
              <a:rPr lang="en-US" altLang="ko-KR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보고서 생명주기  관리</a:t>
            </a:r>
            <a:br>
              <a:rPr lang="en-US" altLang="ko-KR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적용과 모니터링 환경 구성</a:t>
            </a:r>
            <a:endParaRPr lang="en-US" altLang="ko-KR" sz="12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5EE7863-2155-3E4B-D829-EDF2054D3099}"/>
              </a:ext>
            </a:extLst>
          </p:cNvPr>
          <p:cNvSpPr/>
          <p:nvPr/>
        </p:nvSpPr>
        <p:spPr>
          <a:xfrm>
            <a:off x="6639274" y="4782648"/>
            <a:ext cx="2653074" cy="7020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신속한 기술 트렌드 적용과 장애 대응이</a:t>
            </a:r>
            <a:br>
              <a:rPr lang="en-US" altLang="ko-KR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가능한 솔루션 구성</a:t>
            </a:r>
            <a:endParaRPr lang="en-US" altLang="ko-KR" sz="12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55FB2C16-A43D-208F-606A-EFFBECFCBDA2}"/>
              </a:ext>
            </a:extLst>
          </p:cNvPr>
          <p:cNvGrpSpPr/>
          <p:nvPr/>
        </p:nvGrpSpPr>
        <p:grpSpPr>
          <a:xfrm>
            <a:off x="560718" y="5802667"/>
            <a:ext cx="2698624" cy="558854"/>
            <a:chOff x="560718" y="5802667"/>
            <a:chExt cx="2698624" cy="558854"/>
          </a:xfrm>
        </p:grpSpPr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8984F333-50E6-3847-47B6-E5E4DFA21A38}"/>
                </a:ext>
              </a:extLst>
            </p:cNvPr>
            <p:cNvSpPr/>
            <p:nvPr/>
          </p:nvSpPr>
          <p:spPr>
            <a:xfrm rot="10800000">
              <a:off x="633901" y="5802667"/>
              <a:ext cx="2547813" cy="558854"/>
            </a:xfrm>
            <a:custGeom>
              <a:avLst/>
              <a:gdLst>
                <a:gd name="connsiteX0" fmla="*/ 7056522 w 7402631"/>
                <a:gd name="connsiteY0" fmla="*/ 693021 h 693021"/>
                <a:gd name="connsiteX1" fmla="*/ 6710413 w 7402631"/>
                <a:gd name="connsiteY1" fmla="*/ 693020 h 693021"/>
                <a:gd name="connsiteX2" fmla="*/ 692218 w 7402631"/>
                <a:gd name="connsiteY2" fmla="*/ 693020 h 693021"/>
                <a:gd name="connsiteX3" fmla="*/ 530193 w 7402631"/>
                <a:gd name="connsiteY3" fmla="*/ 693020 h 693021"/>
                <a:gd name="connsiteX4" fmla="*/ 346109 w 7402631"/>
                <a:gd name="connsiteY4" fmla="*/ 693020 h 693021"/>
                <a:gd name="connsiteX5" fmla="*/ 0 w 7402631"/>
                <a:gd name="connsiteY5" fmla="*/ 346510 h 693021"/>
                <a:gd name="connsiteX6" fmla="*/ 346109 w 7402631"/>
                <a:gd name="connsiteY6" fmla="*/ 0 h 693021"/>
                <a:gd name="connsiteX7" fmla="*/ 530193 w 7402631"/>
                <a:gd name="connsiteY7" fmla="*/ 0 h 693021"/>
                <a:gd name="connsiteX8" fmla="*/ 530193 w 7402631"/>
                <a:gd name="connsiteY8" fmla="*/ 0 h 693021"/>
                <a:gd name="connsiteX9" fmla="*/ 6796239 w 7402631"/>
                <a:gd name="connsiteY9" fmla="*/ 0 h 693021"/>
                <a:gd name="connsiteX10" fmla="*/ 6796239 w 7402631"/>
                <a:gd name="connsiteY10" fmla="*/ 1 h 693021"/>
                <a:gd name="connsiteX11" fmla="*/ 7056522 w 7402631"/>
                <a:gd name="connsiteY11" fmla="*/ 1 h 693021"/>
                <a:gd name="connsiteX12" fmla="*/ 7402631 w 7402631"/>
                <a:gd name="connsiteY12" fmla="*/ 346511 h 693021"/>
                <a:gd name="connsiteX13" fmla="*/ 7056522 w 7402631"/>
                <a:gd name="connsiteY13" fmla="*/ 693021 h 69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02631" h="693021">
                  <a:moveTo>
                    <a:pt x="7056522" y="693021"/>
                  </a:moveTo>
                  <a:lnTo>
                    <a:pt x="6710413" y="693020"/>
                  </a:lnTo>
                  <a:lnTo>
                    <a:pt x="692218" y="693020"/>
                  </a:lnTo>
                  <a:lnTo>
                    <a:pt x="530193" y="693020"/>
                  </a:lnTo>
                  <a:lnTo>
                    <a:pt x="346109" y="693020"/>
                  </a:lnTo>
                  <a:cubicBezTo>
                    <a:pt x="154958" y="693020"/>
                    <a:pt x="0" y="537882"/>
                    <a:pt x="0" y="346510"/>
                  </a:cubicBezTo>
                  <a:cubicBezTo>
                    <a:pt x="0" y="155138"/>
                    <a:pt x="154958" y="0"/>
                    <a:pt x="346109" y="0"/>
                  </a:cubicBezTo>
                  <a:lnTo>
                    <a:pt x="530193" y="0"/>
                  </a:lnTo>
                  <a:lnTo>
                    <a:pt x="530193" y="0"/>
                  </a:lnTo>
                  <a:lnTo>
                    <a:pt x="6796239" y="0"/>
                  </a:lnTo>
                  <a:lnTo>
                    <a:pt x="6796239" y="1"/>
                  </a:lnTo>
                  <a:lnTo>
                    <a:pt x="7056522" y="1"/>
                  </a:lnTo>
                  <a:cubicBezTo>
                    <a:pt x="7247673" y="1"/>
                    <a:pt x="7402631" y="155139"/>
                    <a:pt x="7402631" y="346511"/>
                  </a:cubicBezTo>
                  <a:cubicBezTo>
                    <a:pt x="7402631" y="537883"/>
                    <a:pt x="7247673" y="693021"/>
                    <a:pt x="7056522" y="693021"/>
                  </a:cubicBezTo>
                  <a:close/>
                </a:path>
              </a:pathLst>
            </a:custGeom>
            <a:noFill/>
            <a:ln w="28575">
              <a:solidFill>
                <a:schemeClr val="bg1">
                  <a:lumMod val="75000"/>
                </a:schemeClr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300">
                <a:ln>
                  <a:solidFill>
                    <a:srgbClr val="7F7F7F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3F709FE-339D-AE46-4C34-A62D28AB14EC}"/>
                </a:ext>
              </a:extLst>
            </p:cNvPr>
            <p:cNvSpPr txBox="1"/>
            <p:nvPr/>
          </p:nvSpPr>
          <p:spPr>
            <a:xfrm>
              <a:off x="560718" y="5948780"/>
              <a:ext cx="2698624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ko-KR" altLang="en-US" sz="1300" b="1" spc="-12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클라우드 인프라 도입</a:t>
              </a:r>
            </a:p>
          </p:txBody>
        </p:sp>
      </p:grp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D2F9E73F-E4A7-120A-A78B-2642DAD3568B}"/>
              </a:ext>
            </a:extLst>
          </p:cNvPr>
          <p:cNvSpPr/>
          <p:nvPr/>
        </p:nvSpPr>
        <p:spPr>
          <a:xfrm rot="10800000">
            <a:off x="3703181" y="5787306"/>
            <a:ext cx="2547813" cy="558854"/>
          </a:xfrm>
          <a:custGeom>
            <a:avLst/>
            <a:gdLst>
              <a:gd name="connsiteX0" fmla="*/ 7056522 w 7402631"/>
              <a:gd name="connsiteY0" fmla="*/ 693021 h 693021"/>
              <a:gd name="connsiteX1" fmla="*/ 6710413 w 7402631"/>
              <a:gd name="connsiteY1" fmla="*/ 693020 h 693021"/>
              <a:gd name="connsiteX2" fmla="*/ 692218 w 7402631"/>
              <a:gd name="connsiteY2" fmla="*/ 693020 h 693021"/>
              <a:gd name="connsiteX3" fmla="*/ 530193 w 7402631"/>
              <a:gd name="connsiteY3" fmla="*/ 693020 h 693021"/>
              <a:gd name="connsiteX4" fmla="*/ 346109 w 7402631"/>
              <a:gd name="connsiteY4" fmla="*/ 693020 h 693021"/>
              <a:gd name="connsiteX5" fmla="*/ 0 w 7402631"/>
              <a:gd name="connsiteY5" fmla="*/ 346510 h 693021"/>
              <a:gd name="connsiteX6" fmla="*/ 346109 w 7402631"/>
              <a:gd name="connsiteY6" fmla="*/ 0 h 693021"/>
              <a:gd name="connsiteX7" fmla="*/ 530193 w 7402631"/>
              <a:gd name="connsiteY7" fmla="*/ 0 h 693021"/>
              <a:gd name="connsiteX8" fmla="*/ 530193 w 7402631"/>
              <a:gd name="connsiteY8" fmla="*/ 0 h 693021"/>
              <a:gd name="connsiteX9" fmla="*/ 6796239 w 7402631"/>
              <a:gd name="connsiteY9" fmla="*/ 0 h 693021"/>
              <a:gd name="connsiteX10" fmla="*/ 6796239 w 7402631"/>
              <a:gd name="connsiteY10" fmla="*/ 1 h 693021"/>
              <a:gd name="connsiteX11" fmla="*/ 7056522 w 7402631"/>
              <a:gd name="connsiteY11" fmla="*/ 1 h 693021"/>
              <a:gd name="connsiteX12" fmla="*/ 7402631 w 7402631"/>
              <a:gd name="connsiteY12" fmla="*/ 346511 h 693021"/>
              <a:gd name="connsiteX13" fmla="*/ 7056522 w 7402631"/>
              <a:gd name="connsiteY13" fmla="*/ 693021 h 69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402631" h="693021">
                <a:moveTo>
                  <a:pt x="7056522" y="693021"/>
                </a:moveTo>
                <a:lnTo>
                  <a:pt x="6710413" y="693020"/>
                </a:lnTo>
                <a:lnTo>
                  <a:pt x="692218" y="693020"/>
                </a:lnTo>
                <a:lnTo>
                  <a:pt x="530193" y="693020"/>
                </a:lnTo>
                <a:lnTo>
                  <a:pt x="346109" y="693020"/>
                </a:lnTo>
                <a:cubicBezTo>
                  <a:pt x="154958" y="693020"/>
                  <a:pt x="0" y="537882"/>
                  <a:pt x="0" y="346510"/>
                </a:cubicBezTo>
                <a:cubicBezTo>
                  <a:pt x="0" y="155138"/>
                  <a:pt x="154958" y="0"/>
                  <a:pt x="346109" y="0"/>
                </a:cubicBezTo>
                <a:lnTo>
                  <a:pt x="530193" y="0"/>
                </a:lnTo>
                <a:lnTo>
                  <a:pt x="530193" y="0"/>
                </a:lnTo>
                <a:lnTo>
                  <a:pt x="6796239" y="0"/>
                </a:lnTo>
                <a:lnTo>
                  <a:pt x="6796239" y="1"/>
                </a:lnTo>
                <a:lnTo>
                  <a:pt x="7056522" y="1"/>
                </a:lnTo>
                <a:cubicBezTo>
                  <a:pt x="7247673" y="1"/>
                  <a:pt x="7402631" y="155139"/>
                  <a:pt x="7402631" y="346511"/>
                </a:cubicBezTo>
                <a:cubicBezTo>
                  <a:pt x="7402631" y="537883"/>
                  <a:pt x="7247673" y="693021"/>
                  <a:pt x="7056522" y="693021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75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300">
              <a:ln>
                <a:solidFill>
                  <a:srgbClr val="7F7F7F"/>
                </a:solidFill>
              </a:ln>
              <a:noFill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32A563-67A8-DD5A-8CA4-2BC62536C7AF}"/>
              </a:ext>
            </a:extLst>
          </p:cNvPr>
          <p:cNvSpPr txBox="1"/>
          <p:nvPr/>
        </p:nvSpPr>
        <p:spPr>
          <a:xfrm>
            <a:off x="3629998" y="5933419"/>
            <a:ext cx="269862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3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정보계 모니터링 환경 구성</a:t>
            </a:r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772E3732-9FAD-BA49-8793-1F033A55A89F}"/>
              </a:ext>
            </a:extLst>
          </p:cNvPr>
          <p:cNvSpPr/>
          <p:nvPr/>
        </p:nvSpPr>
        <p:spPr>
          <a:xfrm rot="10800000">
            <a:off x="6632425" y="5802667"/>
            <a:ext cx="2547813" cy="558854"/>
          </a:xfrm>
          <a:custGeom>
            <a:avLst/>
            <a:gdLst>
              <a:gd name="connsiteX0" fmla="*/ 7056522 w 7402631"/>
              <a:gd name="connsiteY0" fmla="*/ 693021 h 693021"/>
              <a:gd name="connsiteX1" fmla="*/ 6710413 w 7402631"/>
              <a:gd name="connsiteY1" fmla="*/ 693020 h 693021"/>
              <a:gd name="connsiteX2" fmla="*/ 692218 w 7402631"/>
              <a:gd name="connsiteY2" fmla="*/ 693020 h 693021"/>
              <a:gd name="connsiteX3" fmla="*/ 530193 w 7402631"/>
              <a:gd name="connsiteY3" fmla="*/ 693020 h 693021"/>
              <a:gd name="connsiteX4" fmla="*/ 346109 w 7402631"/>
              <a:gd name="connsiteY4" fmla="*/ 693020 h 693021"/>
              <a:gd name="connsiteX5" fmla="*/ 0 w 7402631"/>
              <a:gd name="connsiteY5" fmla="*/ 346510 h 693021"/>
              <a:gd name="connsiteX6" fmla="*/ 346109 w 7402631"/>
              <a:gd name="connsiteY6" fmla="*/ 0 h 693021"/>
              <a:gd name="connsiteX7" fmla="*/ 530193 w 7402631"/>
              <a:gd name="connsiteY7" fmla="*/ 0 h 693021"/>
              <a:gd name="connsiteX8" fmla="*/ 530193 w 7402631"/>
              <a:gd name="connsiteY8" fmla="*/ 0 h 693021"/>
              <a:gd name="connsiteX9" fmla="*/ 6796239 w 7402631"/>
              <a:gd name="connsiteY9" fmla="*/ 0 h 693021"/>
              <a:gd name="connsiteX10" fmla="*/ 6796239 w 7402631"/>
              <a:gd name="connsiteY10" fmla="*/ 1 h 693021"/>
              <a:gd name="connsiteX11" fmla="*/ 7056522 w 7402631"/>
              <a:gd name="connsiteY11" fmla="*/ 1 h 693021"/>
              <a:gd name="connsiteX12" fmla="*/ 7402631 w 7402631"/>
              <a:gd name="connsiteY12" fmla="*/ 346511 h 693021"/>
              <a:gd name="connsiteX13" fmla="*/ 7056522 w 7402631"/>
              <a:gd name="connsiteY13" fmla="*/ 693021 h 69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402631" h="693021">
                <a:moveTo>
                  <a:pt x="7056522" y="693021"/>
                </a:moveTo>
                <a:lnTo>
                  <a:pt x="6710413" y="693020"/>
                </a:lnTo>
                <a:lnTo>
                  <a:pt x="692218" y="693020"/>
                </a:lnTo>
                <a:lnTo>
                  <a:pt x="530193" y="693020"/>
                </a:lnTo>
                <a:lnTo>
                  <a:pt x="346109" y="693020"/>
                </a:lnTo>
                <a:cubicBezTo>
                  <a:pt x="154958" y="693020"/>
                  <a:pt x="0" y="537882"/>
                  <a:pt x="0" y="346510"/>
                </a:cubicBezTo>
                <a:cubicBezTo>
                  <a:pt x="0" y="155138"/>
                  <a:pt x="154958" y="0"/>
                  <a:pt x="346109" y="0"/>
                </a:cubicBezTo>
                <a:lnTo>
                  <a:pt x="530193" y="0"/>
                </a:lnTo>
                <a:lnTo>
                  <a:pt x="530193" y="0"/>
                </a:lnTo>
                <a:lnTo>
                  <a:pt x="6796239" y="0"/>
                </a:lnTo>
                <a:lnTo>
                  <a:pt x="6796239" y="1"/>
                </a:lnTo>
                <a:lnTo>
                  <a:pt x="7056522" y="1"/>
                </a:lnTo>
                <a:cubicBezTo>
                  <a:pt x="7247673" y="1"/>
                  <a:pt x="7402631" y="155139"/>
                  <a:pt x="7402631" y="346511"/>
                </a:cubicBezTo>
                <a:cubicBezTo>
                  <a:pt x="7402631" y="537883"/>
                  <a:pt x="7247673" y="693021"/>
                  <a:pt x="7056522" y="693021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75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300">
              <a:ln>
                <a:solidFill>
                  <a:srgbClr val="7F7F7F"/>
                </a:solidFill>
              </a:ln>
              <a:noFill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FAC398-0EA1-F179-2A23-DC114F1DBA7E}"/>
              </a:ext>
            </a:extLst>
          </p:cNvPr>
          <p:cNvSpPr txBox="1"/>
          <p:nvPr/>
        </p:nvSpPr>
        <p:spPr>
          <a:xfrm>
            <a:off x="6559242" y="5948780"/>
            <a:ext cx="269862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3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솔루션 업그레이드</a:t>
            </a:r>
            <a:r>
              <a:rPr lang="en-US" altLang="ko-KR" sz="13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3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재구성 추진</a:t>
            </a:r>
          </a:p>
        </p:txBody>
      </p:sp>
      <p:sp>
        <p:nvSpPr>
          <p:cNvPr id="192" name="오른쪽 화살표 377">
            <a:extLst>
              <a:ext uri="{FF2B5EF4-FFF2-40B4-BE49-F238E27FC236}">
                <a16:creationId xmlns:a16="http://schemas.microsoft.com/office/drawing/2014/main" id="{B431885D-7B84-0810-EA3F-7A6E963C08AB}"/>
              </a:ext>
            </a:extLst>
          </p:cNvPr>
          <p:cNvSpPr/>
          <p:nvPr/>
        </p:nvSpPr>
        <p:spPr>
          <a:xfrm rot="5400000">
            <a:off x="1775967" y="4314037"/>
            <a:ext cx="263678" cy="643739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kumimoji="0" lang="ko-KR" altLang="en-US" sz="1400" b="0">
              <a:solidFill>
                <a:srgbClr val="58595B"/>
              </a:solidFill>
              <a:latin typeface="맑은고딕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93" name="오른쪽 화살표 377">
            <a:extLst>
              <a:ext uri="{FF2B5EF4-FFF2-40B4-BE49-F238E27FC236}">
                <a16:creationId xmlns:a16="http://schemas.microsoft.com/office/drawing/2014/main" id="{20865C3B-E1CD-0A7C-42D7-D8BD1F6A3AE8}"/>
              </a:ext>
            </a:extLst>
          </p:cNvPr>
          <p:cNvSpPr/>
          <p:nvPr/>
        </p:nvSpPr>
        <p:spPr>
          <a:xfrm rot="5400000">
            <a:off x="4845247" y="4314036"/>
            <a:ext cx="263679" cy="643739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kumimoji="0" lang="ko-KR" altLang="en-US" sz="1400" b="0">
              <a:solidFill>
                <a:srgbClr val="58595B"/>
              </a:solidFill>
              <a:latin typeface="맑은고딕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94" name="오른쪽 화살표 377">
            <a:extLst>
              <a:ext uri="{FF2B5EF4-FFF2-40B4-BE49-F238E27FC236}">
                <a16:creationId xmlns:a16="http://schemas.microsoft.com/office/drawing/2014/main" id="{A11CE573-1D0D-EE58-345B-73E8DF099603}"/>
              </a:ext>
            </a:extLst>
          </p:cNvPr>
          <p:cNvSpPr/>
          <p:nvPr/>
        </p:nvSpPr>
        <p:spPr>
          <a:xfrm rot="5400000">
            <a:off x="7857130" y="4314036"/>
            <a:ext cx="263680" cy="643739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kumimoji="0" lang="ko-KR" altLang="en-US" sz="1400" b="0">
              <a:solidFill>
                <a:srgbClr val="58595B"/>
              </a:solidFill>
              <a:latin typeface="맑은고딕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A9147C4D-0EE1-8294-1517-30D6E7B464F8}"/>
              </a:ext>
            </a:extLst>
          </p:cNvPr>
          <p:cNvSpPr/>
          <p:nvPr/>
        </p:nvSpPr>
        <p:spPr>
          <a:xfrm>
            <a:off x="307834" y="1465388"/>
            <a:ext cx="9266236" cy="5021137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7" name="사각형: 둥근 위쪽 모서리 196">
            <a:extLst>
              <a:ext uri="{FF2B5EF4-FFF2-40B4-BE49-F238E27FC236}">
                <a16:creationId xmlns:a16="http://schemas.microsoft.com/office/drawing/2014/main" id="{AF2254BA-DC0A-5D55-5096-3979B9D9F9E4}"/>
              </a:ext>
            </a:extLst>
          </p:cNvPr>
          <p:cNvSpPr/>
          <p:nvPr/>
        </p:nvSpPr>
        <p:spPr>
          <a:xfrm>
            <a:off x="307834" y="1063318"/>
            <a:ext cx="9266236" cy="40207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6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PBU </a:t>
            </a:r>
            <a:r>
              <a:rPr lang="ko-KR" altLang="en-US" sz="16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정보계 시스템 환경 측면의 </a:t>
            </a:r>
            <a:r>
              <a:rPr lang="en-US" altLang="ko-KR" sz="16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Pain Point</a:t>
            </a:r>
            <a:endParaRPr lang="ko-KR" altLang="en-US" sz="16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9" name="AutoShape 51">
            <a:extLst>
              <a:ext uri="{FF2B5EF4-FFF2-40B4-BE49-F238E27FC236}">
                <a16:creationId xmlns:a16="http://schemas.microsoft.com/office/drawing/2014/main" id="{8D3ABB67-0DD0-6E34-3795-4FF26FAE68B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34617" y="5495094"/>
            <a:ext cx="2658127" cy="263680"/>
          </a:xfrm>
          <a:custGeom>
            <a:avLst/>
            <a:gdLst>
              <a:gd name="T0" fmla="*/ 318 w 21600"/>
              <a:gd name="T1" fmla="*/ 6 h 21600"/>
              <a:gd name="T2" fmla="*/ 165 w 21600"/>
              <a:gd name="T3" fmla="*/ 12 h 21600"/>
              <a:gd name="T4" fmla="*/ 12 w 21600"/>
              <a:gd name="T5" fmla="*/ 6 h 21600"/>
              <a:gd name="T6" fmla="*/ 16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604 w 21600"/>
              <a:gd name="T13" fmla="*/ 2605 h 21600"/>
              <a:gd name="T14" fmla="*/ 18996 w 21600"/>
              <a:gd name="T15" fmla="*/ 1899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99" y="21600"/>
                </a:lnTo>
                <a:lnTo>
                  <a:pt x="20001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0" name="AutoShape 51">
            <a:extLst>
              <a:ext uri="{FF2B5EF4-FFF2-40B4-BE49-F238E27FC236}">
                <a16:creationId xmlns:a16="http://schemas.microsoft.com/office/drawing/2014/main" id="{66801CA6-504C-7DF1-F4C8-FB4D6FF45F6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624738" y="5494033"/>
            <a:ext cx="2658127" cy="263680"/>
          </a:xfrm>
          <a:custGeom>
            <a:avLst/>
            <a:gdLst>
              <a:gd name="T0" fmla="*/ 318 w 21600"/>
              <a:gd name="T1" fmla="*/ 6 h 21600"/>
              <a:gd name="T2" fmla="*/ 165 w 21600"/>
              <a:gd name="T3" fmla="*/ 12 h 21600"/>
              <a:gd name="T4" fmla="*/ 12 w 21600"/>
              <a:gd name="T5" fmla="*/ 6 h 21600"/>
              <a:gd name="T6" fmla="*/ 16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604 w 21600"/>
              <a:gd name="T13" fmla="*/ 2605 h 21600"/>
              <a:gd name="T14" fmla="*/ 18996 w 21600"/>
              <a:gd name="T15" fmla="*/ 1899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99" y="21600"/>
                </a:lnTo>
                <a:lnTo>
                  <a:pt x="20001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1" name="제목 2">
            <a:extLst>
              <a:ext uri="{FF2B5EF4-FFF2-40B4-BE49-F238E27FC236}">
                <a16:creationId xmlns:a16="http://schemas.microsoft.com/office/drawing/2014/main" id="{CF875C23-DE24-422E-5769-EBEB8A601F84}"/>
              </a:ext>
            </a:extLst>
          </p:cNvPr>
          <p:cNvSpPr txBox="1">
            <a:spLocks/>
          </p:cNvSpPr>
          <p:nvPr/>
        </p:nvSpPr>
        <p:spPr bwMode="gray">
          <a:xfrm>
            <a:off x="6536455" y="296344"/>
            <a:ext cx="3047309" cy="193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1800" b="1">
                <a:solidFill>
                  <a:schemeClr val="tx1"/>
                </a:solidFill>
                <a:latin typeface="+mn-lt"/>
                <a:ea typeface="+mn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5pPr>
            <a:lvl6pPr marL="422039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6pPr>
            <a:lvl7pPr marL="844078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7pPr>
            <a:lvl8pPr marL="1266117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8pPr>
            <a:lvl9pPr marL="1688155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9pPr>
          </a:lstStyle>
          <a:p>
            <a:pPr algn="r"/>
            <a:r>
              <a:rPr lang="en-US" altLang="ko-KR" sz="1400" kern="0" dirty="0">
                <a:latin typeface="+mn-ea"/>
              </a:rPr>
              <a:t>3-2. </a:t>
            </a:r>
            <a:r>
              <a:rPr lang="ko-KR" altLang="en-US" sz="1400" kern="0" dirty="0">
                <a:latin typeface="+mn-ea"/>
              </a:rPr>
              <a:t>現 정보계 현황 분석 </a:t>
            </a:r>
            <a:r>
              <a:rPr lang="en-US" altLang="ko-KR" sz="1400" kern="0" dirty="0">
                <a:latin typeface="+mn-ea"/>
              </a:rPr>
              <a:t>- PBU</a:t>
            </a:r>
            <a:r>
              <a:rPr lang="ko-KR" altLang="en-US" sz="1400" kern="0" dirty="0">
                <a:latin typeface="+mn-ea"/>
              </a:rPr>
              <a:t> </a:t>
            </a:r>
            <a:r>
              <a:rPr lang="en-US" altLang="ko-KR" sz="1400" kern="0" dirty="0">
                <a:latin typeface="+mn-ea"/>
              </a:rPr>
              <a:t>(3/5)</a:t>
            </a:r>
            <a:endParaRPr lang="ko-KR" altLang="en-US" sz="1400" kern="0" dirty="0">
              <a:latin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D298594-6126-8972-BFAE-D97098152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64" y="189679"/>
            <a:ext cx="2598468" cy="249299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정보계 개선 방안 수립</a:t>
            </a:r>
          </a:p>
        </p:txBody>
      </p:sp>
    </p:spTree>
    <p:extLst>
      <p:ext uri="{BB962C8B-B14F-4D97-AF65-F5344CB8AC3E}">
        <p14:creationId xmlns:p14="http://schemas.microsoft.com/office/powerpoint/2010/main" val="4271615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utoShape 51">
            <a:extLst>
              <a:ext uri="{FF2B5EF4-FFF2-40B4-BE49-F238E27FC236}">
                <a16:creationId xmlns:a16="http://schemas.microsoft.com/office/drawing/2014/main" id="{F5ACA0DD-6AC9-4990-F571-80893B6FB0C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011942" y="5546576"/>
            <a:ext cx="4413264" cy="248562"/>
          </a:xfrm>
          <a:custGeom>
            <a:avLst/>
            <a:gdLst>
              <a:gd name="T0" fmla="*/ 318 w 21600"/>
              <a:gd name="T1" fmla="*/ 6 h 21600"/>
              <a:gd name="T2" fmla="*/ 165 w 21600"/>
              <a:gd name="T3" fmla="*/ 12 h 21600"/>
              <a:gd name="T4" fmla="*/ 12 w 21600"/>
              <a:gd name="T5" fmla="*/ 6 h 21600"/>
              <a:gd name="T6" fmla="*/ 16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604 w 21600"/>
              <a:gd name="T13" fmla="*/ 2605 h 21600"/>
              <a:gd name="T14" fmla="*/ 18996 w 21600"/>
              <a:gd name="T15" fmla="*/ 1899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99" y="21600"/>
                </a:lnTo>
                <a:lnTo>
                  <a:pt x="20001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AutoShape 51">
            <a:extLst>
              <a:ext uri="{FF2B5EF4-FFF2-40B4-BE49-F238E27FC236}">
                <a16:creationId xmlns:a16="http://schemas.microsoft.com/office/drawing/2014/main" id="{76ED3808-09B6-803F-AC49-62E3C4CE721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0135" y="5531259"/>
            <a:ext cx="4413264" cy="248562"/>
          </a:xfrm>
          <a:custGeom>
            <a:avLst/>
            <a:gdLst>
              <a:gd name="T0" fmla="*/ 318 w 21600"/>
              <a:gd name="T1" fmla="*/ 6 h 21600"/>
              <a:gd name="T2" fmla="*/ 165 w 21600"/>
              <a:gd name="T3" fmla="*/ 12 h 21600"/>
              <a:gd name="T4" fmla="*/ 12 w 21600"/>
              <a:gd name="T5" fmla="*/ 6 h 21600"/>
              <a:gd name="T6" fmla="*/ 16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604 w 21600"/>
              <a:gd name="T13" fmla="*/ 2605 h 21600"/>
              <a:gd name="T14" fmla="*/ 18996 w 21600"/>
              <a:gd name="T15" fmla="*/ 1899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99" y="21600"/>
                </a:lnTo>
                <a:lnTo>
                  <a:pt x="20001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4444339-47F0-8A26-163C-E9A453B82158}"/>
              </a:ext>
            </a:extLst>
          </p:cNvPr>
          <p:cNvSpPr/>
          <p:nvPr/>
        </p:nvSpPr>
        <p:spPr>
          <a:xfrm>
            <a:off x="307834" y="1579688"/>
            <a:ext cx="9266236" cy="4830637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사각형: 둥근 위쪽 모서리 80">
            <a:extLst>
              <a:ext uri="{FF2B5EF4-FFF2-40B4-BE49-F238E27FC236}">
                <a16:creationId xmlns:a16="http://schemas.microsoft.com/office/drawing/2014/main" id="{1B04375A-44C8-AC98-0017-4C9CC8FDC7E3}"/>
              </a:ext>
            </a:extLst>
          </p:cNvPr>
          <p:cNvSpPr/>
          <p:nvPr/>
        </p:nvSpPr>
        <p:spPr>
          <a:xfrm>
            <a:off x="307834" y="1177618"/>
            <a:ext cx="9266236" cy="40207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6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HSBU </a:t>
            </a:r>
            <a:r>
              <a:rPr lang="ko-KR" altLang="en-US" sz="16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정보계 비즈니스</a:t>
            </a:r>
            <a:r>
              <a:rPr lang="en-US" altLang="ko-KR" sz="16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지원과 데이터 활용 측면의 </a:t>
            </a:r>
            <a:r>
              <a:rPr lang="en-US" altLang="ko-KR" sz="16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Pain Point</a:t>
            </a:r>
            <a:endParaRPr lang="ko-KR" altLang="en-US" sz="16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CE6BBE-2DAB-3F23-29BC-89C453C0689D}"/>
              </a:ext>
            </a:extLst>
          </p:cNvPr>
          <p:cNvSpPr txBox="1"/>
          <p:nvPr/>
        </p:nvSpPr>
        <p:spPr>
          <a:xfrm>
            <a:off x="347904" y="596482"/>
            <a:ext cx="920864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2000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년 초 구성된 정보계 시스템은 인프라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/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솔루션의 노후화와 더불어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, 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변화 관리 체계 미흡에 따른 데이터 간 연결 관계가 매우 복잡하여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, 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비즈니스 변화에 신속하게 대응하고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 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효율적으로 관리하기가 어려움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.</a:t>
            </a:r>
            <a:endParaRPr lang="en-US" altLang="ko-KR" sz="14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/>
              <a:ea typeface="맑은 고딕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BC9AC63-F8F3-BB50-6DC7-87BF05F3EAE1}"/>
              </a:ext>
            </a:extLst>
          </p:cNvPr>
          <p:cNvSpPr/>
          <p:nvPr/>
        </p:nvSpPr>
        <p:spPr>
          <a:xfrm>
            <a:off x="390527" y="1637773"/>
            <a:ext cx="4441654" cy="4000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4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 지원 측면</a:t>
            </a:r>
            <a:endParaRPr lang="en-US" altLang="ko-KR" sz="14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113EB62-6B40-3E87-D8F3-02432037CC83}"/>
              </a:ext>
            </a:extLst>
          </p:cNvPr>
          <p:cNvSpPr/>
          <p:nvPr/>
        </p:nvSpPr>
        <p:spPr>
          <a:xfrm>
            <a:off x="4975130" y="1644877"/>
            <a:ext cx="4441654" cy="4000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4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활용 측면</a:t>
            </a:r>
            <a:endParaRPr lang="en-US" altLang="ko-KR" sz="14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161496-16C2-A736-D5B2-AADFCD9ABD30}"/>
              </a:ext>
            </a:extLst>
          </p:cNvPr>
          <p:cNvSpPr/>
          <p:nvPr/>
        </p:nvSpPr>
        <p:spPr>
          <a:xfrm>
            <a:off x="390526" y="2114172"/>
            <a:ext cx="2213010" cy="4516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</a:t>
            </a:r>
            <a:r>
              <a:rPr lang="en-US" altLang="ko-KR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변화 대응 니즈 증대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2698C0-77C8-ECCF-8E01-E2397FD54249}"/>
              </a:ext>
            </a:extLst>
          </p:cNvPr>
          <p:cNvSpPr/>
          <p:nvPr/>
        </p:nvSpPr>
        <p:spPr>
          <a:xfrm>
            <a:off x="2682828" y="2114172"/>
            <a:ext cx="2132460" cy="451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실시간 데이터 분석 니즈 증대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D06E78-83BD-1ACF-E484-504382989942}"/>
              </a:ext>
            </a:extLst>
          </p:cNvPr>
          <p:cNvSpPr txBox="1"/>
          <p:nvPr/>
        </p:nvSpPr>
        <p:spPr>
          <a:xfrm>
            <a:off x="390526" y="2617012"/>
            <a:ext cx="2213011" cy="193815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CATV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에서 </a:t>
            </a: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Mobile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 </a:t>
            </a: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Shift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로의 비즈니스 요구사항 변화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 대응 필요</a:t>
            </a:r>
            <a:endParaRPr lang="en-US" altLang="ko-KR" sz="11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/>
              <a:ea typeface="맑은 고딕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1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고객행동 실적의 관리</a:t>
            </a: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운영 체계가 복잡하여</a:t>
            </a: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변화에 대한 신속한 대응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 어려움</a:t>
            </a:r>
            <a:endParaRPr lang="en-US" altLang="ko-KR" sz="11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3FAF2-2F90-0B88-E8A5-1FEFC64BC027}"/>
              </a:ext>
            </a:extLst>
          </p:cNvPr>
          <p:cNvSpPr txBox="1"/>
          <p:nvPr/>
        </p:nvSpPr>
        <p:spPr>
          <a:xfrm>
            <a:off x="2676525" y="2617012"/>
            <a:ext cx="2138763" cy="193815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anchor="ctr" anchorCtr="0">
            <a:no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1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>
                <a:sym typeface="Wingdings" panose="05000000000000000000" pitchFamily="2" charset="2"/>
              </a:rPr>
              <a:t>신속한 의사결정을 위한 </a:t>
            </a:r>
            <a:r>
              <a:rPr lang="ko-KR" altLang="en-US" b="1" dirty="0">
                <a:sym typeface="Wingdings" panose="05000000000000000000" pitchFamily="2" charset="2"/>
              </a:rPr>
              <a:t>실시간 데이터 분석 요구사항은 증대</a:t>
            </a:r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現 시스템 내 </a:t>
            </a:r>
            <a:r>
              <a:rPr lang="ko-KR" altLang="en-US" b="1" dirty="0">
                <a:sym typeface="Wingdings" panose="05000000000000000000" pitchFamily="2" charset="2"/>
              </a:rPr>
              <a:t>실시간 의사결정  지원 데이터 제공 </a:t>
            </a:r>
            <a:r>
              <a:rPr lang="ko-KR" altLang="en-US" dirty="0">
                <a:sym typeface="Wingdings" panose="05000000000000000000" pitchFamily="2" charset="2"/>
              </a:rPr>
              <a:t>환경 부재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882C71-7DA0-8F00-A0B7-A9E9CAEDF7D6}"/>
              </a:ext>
            </a:extLst>
          </p:cNvPr>
          <p:cNvSpPr/>
          <p:nvPr/>
        </p:nvSpPr>
        <p:spPr>
          <a:xfrm>
            <a:off x="4975130" y="2114172"/>
            <a:ext cx="2149352" cy="4516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정보계 역할 불명확</a:t>
            </a:r>
            <a:endParaRPr lang="en-US" altLang="ko-KR" sz="12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07DF19-8C04-AF0C-EE82-369FE3FDF0BC}"/>
              </a:ext>
            </a:extLst>
          </p:cNvPr>
          <p:cNvSpPr/>
          <p:nvPr/>
        </p:nvSpPr>
        <p:spPr>
          <a:xfrm>
            <a:off x="7250296" y="2114172"/>
            <a:ext cx="2132460" cy="451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활용</a:t>
            </a:r>
            <a:r>
              <a:rPr lang="en-US" altLang="ko-KR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탐색 강화 요청</a:t>
            </a:r>
            <a:endParaRPr lang="en-US" altLang="ko-KR" sz="12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157688-060C-BE6D-5895-7AE40B6A251C}"/>
              </a:ext>
            </a:extLst>
          </p:cNvPr>
          <p:cNvSpPr txBox="1"/>
          <p:nvPr/>
        </p:nvSpPr>
        <p:spPr>
          <a:xfrm>
            <a:off x="4975131" y="2617012"/>
            <a:ext cx="2149352" cy="193815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데이터 허브</a:t>
            </a: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정보분석 등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목적에 따른 기능과 데이터는 분리 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필요</a:t>
            </a:r>
            <a:endParaRPr lang="en-US" altLang="ko-KR" sz="11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1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전사</a:t>
            </a: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/BU 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간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데이터에 대한 복잡한 연계 구조 개선 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필요</a:t>
            </a:r>
            <a:endParaRPr lang="en-US" altLang="ko-KR" sz="11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B59363-656A-995E-890A-A97363514ADD}"/>
              </a:ext>
            </a:extLst>
          </p:cNvPr>
          <p:cNvSpPr txBox="1"/>
          <p:nvPr/>
        </p:nvSpPr>
        <p:spPr>
          <a:xfrm>
            <a:off x="7250296" y="2617012"/>
            <a:ext cx="2132460" cy="193815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정보계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데이터의 명확한 정의 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필요</a:t>
            </a:r>
            <a:b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endParaRPr lang="en-US" altLang="ko-KR" sz="11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임원</a:t>
            </a: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중간관리자</a:t>
            </a: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직원 등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데이터 활용 계층을 고려한 구성 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필요</a:t>
            </a:r>
            <a:endParaRPr lang="en-US" altLang="ko-KR" sz="11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11" name="오른쪽 화살표 377">
            <a:extLst>
              <a:ext uri="{FF2B5EF4-FFF2-40B4-BE49-F238E27FC236}">
                <a16:creationId xmlns:a16="http://schemas.microsoft.com/office/drawing/2014/main" id="{5A550040-7BED-EC41-B25C-1C018EB900A4}"/>
              </a:ext>
            </a:extLst>
          </p:cNvPr>
          <p:cNvSpPr/>
          <p:nvPr/>
        </p:nvSpPr>
        <p:spPr>
          <a:xfrm rot="5400000">
            <a:off x="1334794" y="4389294"/>
            <a:ext cx="263678" cy="643739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kumimoji="0" lang="ko-KR" altLang="en-US" sz="1400" b="0">
              <a:solidFill>
                <a:srgbClr val="58595B"/>
              </a:solidFill>
              <a:latin typeface="맑은고딕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" name="오른쪽 화살표 377">
            <a:extLst>
              <a:ext uri="{FF2B5EF4-FFF2-40B4-BE49-F238E27FC236}">
                <a16:creationId xmlns:a16="http://schemas.microsoft.com/office/drawing/2014/main" id="{60DA2BD4-336D-9419-FC19-A6DDFB84B08A}"/>
              </a:ext>
            </a:extLst>
          </p:cNvPr>
          <p:cNvSpPr/>
          <p:nvPr/>
        </p:nvSpPr>
        <p:spPr>
          <a:xfrm rot="5400000">
            <a:off x="3627096" y="4389295"/>
            <a:ext cx="263678" cy="643739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kumimoji="0" lang="ko-KR" altLang="en-US" sz="1400" b="0">
              <a:solidFill>
                <a:srgbClr val="58595B"/>
              </a:solidFill>
              <a:latin typeface="맑은고딕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" name="오른쪽 화살표 377">
            <a:extLst>
              <a:ext uri="{FF2B5EF4-FFF2-40B4-BE49-F238E27FC236}">
                <a16:creationId xmlns:a16="http://schemas.microsoft.com/office/drawing/2014/main" id="{DC62FE51-0837-293E-0E27-E566C03A3E5D}"/>
              </a:ext>
            </a:extLst>
          </p:cNvPr>
          <p:cNvSpPr/>
          <p:nvPr/>
        </p:nvSpPr>
        <p:spPr>
          <a:xfrm rot="5400000">
            <a:off x="5903608" y="4377966"/>
            <a:ext cx="263678" cy="643739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kumimoji="0" lang="ko-KR" altLang="en-US" sz="1400" b="0">
              <a:solidFill>
                <a:srgbClr val="58595B"/>
              </a:solidFill>
              <a:latin typeface="맑은고딕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" name="오른쪽 화살표 377">
            <a:extLst>
              <a:ext uri="{FF2B5EF4-FFF2-40B4-BE49-F238E27FC236}">
                <a16:creationId xmlns:a16="http://schemas.microsoft.com/office/drawing/2014/main" id="{7A9FA8AF-6F72-6881-9999-6C0DACA7C4F3}"/>
              </a:ext>
            </a:extLst>
          </p:cNvPr>
          <p:cNvSpPr/>
          <p:nvPr/>
        </p:nvSpPr>
        <p:spPr>
          <a:xfrm rot="5400000">
            <a:off x="8211700" y="4389294"/>
            <a:ext cx="263678" cy="643739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kumimoji="0" lang="ko-KR" altLang="en-US" sz="1400" b="0">
              <a:solidFill>
                <a:srgbClr val="58595B"/>
              </a:solidFill>
              <a:latin typeface="맑은고딕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4B2761-FCE8-F6C5-1E42-E62065D01A1C}"/>
              </a:ext>
            </a:extLst>
          </p:cNvPr>
          <p:cNvSpPr/>
          <p:nvPr/>
        </p:nvSpPr>
        <p:spPr>
          <a:xfrm>
            <a:off x="390526" y="4843003"/>
            <a:ext cx="2213010" cy="6924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 변화에 유연한</a:t>
            </a:r>
            <a:b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모델 구조 개선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901DDE5-C12B-A39B-0B54-77ECF48874CF}"/>
              </a:ext>
            </a:extLst>
          </p:cNvPr>
          <p:cNvSpPr/>
          <p:nvPr/>
        </p:nvSpPr>
        <p:spPr>
          <a:xfrm>
            <a:off x="2644535" y="4843003"/>
            <a:ext cx="2213010" cy="6924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신속한 의사결정 지원을 위한</a:t>
            </a:r>
            <a:b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구성 환경 제공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D988D5-2A1C-A8BB-C7B8-636237C24AA9}"/>
              </a:ext>
            </a:extLst>
          </p:cNvPr>
          <p:cNvSpPr/>
          <p:nvPr/>
        </p:nvSpPr>
        <p:spPr>
          <a:xfrm>
            <a:off x="4958286" y="4843003"/>
            <a:ext cx="2213010" cy="6924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기능과 역할 명확화를 통한</a:t>
            </a:r>
            <a:br>
              <a:rPr lang="en-US" altLang="ko-KR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활용 환경 개선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E42CCA-49EB-7C21-2FC5-8E8E95F95C25}"/>
              </a:ext>
            </a:extLst>
          </p:cNvPr>
          <p:cNvSpPr/>
          <p:nvPr/>
        </p:nvSpPr>
        <p:spPr>
          <a:xfrm>
            <a:off x="7250296" y="4843003"/>
            <a:ext cx="2213010" cy="6924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효율적인 활용을 고려한</a:t>
            </a:r>
            <a:br>
              <a:rPr lang="en-US" altLang="ko-KR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영역 구성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FDC9421-63FA-5A72-4067-9F6F630CABB2}"/>
              </a:ext>
            </a:extLst>
          </p:cNvPr>
          <p:cNvGrpSpPr/>
          <p:nvPr/>
        </p:nvGrpSpPr>
        <p:grpSpPr>
          <a:xfrm>
            <a:off x="609600" y="5754062"/>
            <a:ext cx="4130615" cy="558854"/>
            <a:chOff x="560718" y="5802667"/>
            <a:chExt cx="2698624" cy="558854"/>
          </a:xfrm>
        </p:grpSpPr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C203FA8-B158-05BE-AAE9-851E36B04E6D}"/>
                </a:ext>
              </a:extLst>
            </p:cNvPr>
            <p:cNvSpPr/>
            <p:nvPr/>
          </p:nvSpPr>
          <p:spPr>
            <a:xfrm rot="10800000">
              <a:off x="633901" y="5802667"/>
              <a:ext cx="2547813" cy="558854"/>
            </a:xfrm>
            <a:custGeom>
              <a:avLst/>
              <a:gdLst>
                <a:gd name="connsiteX0" fmla="*/ 7056522 w 7402631"/>
                <a:gd name="connsiteY0" fmla="*/ 693021 h 693021"/>
                <a:gd name="connsiteX1" fmla="*/ 6710413 w 7402631"/>
                <a:gd name="connsiteY1" fmla="*/ 693020 h 693021"/>
                <a:gd name="connsiteX2" fmla="*/ 692218 w 7402631"/>
                <a:gd name="connsiteY2" fmla="*/ 693020 h 693021"/>
                <a:gd name="connsiteX3" fmla="*/ 530193 w 7402631"/>
                <a:gd name="connsiteY3" fmla="*/ 693020 h 693021"/>
                <a:gd name="connsiteX4" fmla="*/ 346109 w 7402631"/>
                <a:gd name="connsiteY4" fmla="*/ 693020 h 693021"/>
                <a:gd name="connsiteX5" fmla="*/ 0 w 7402631"/>
                <a:gd name="connsiteY5" fmla="*/ 346510 h 693021"/>
                <a:gd name="connsiteX6" fmla="*/ 346109 w 7402631"/>
                <a:gd name="connsiteY6" fmla="*/ 0 h 693021"/>
                <a:gd name="connsiteX7" fmla="*/ 530193 w 7402631"/>
                <a:gd name="connsiteY7" fmla="*/ 0 h 693021"/>
                <a:gd name="connsiteX8" fmla="*/ 530193 w 7402631"/>
                <a:gd name="connsiteY8" fmla="*/ 0 h 693021"/>
                <a:gd name="connsiteX9" fmla="*/ 6796239 w 7402631"/>
                <a:gd name="connsiteY9" fmla="*/ 0 h 693021"/>
                <a:gd name="connsiteX10" fmla="*/ 6796239 w 7402631"/>
                <a:gd name="connsiteY10" fmla="*/ 1 h 693021"/>
                <a:gd name="connsiteX11" fmla="*/ 7056522 w 7402631"/>
                <a:gd name="connsiteY11" fmla="*/ 1 h 693021"/>
                <a:gd name="connsiteX12" fmla="*/ 7402631 w 7402631"/>
                <a:gd name="connsiteY12" fmla="*/ 346511 h 693021"/>
                <a:gd name="connsiteX13" fmla="*/ 7056522 w 7402631"/>
                <a:gd name="connsiteY13" fmla="*/ 693021 h 69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02631" h="693021">
                  <a:moveTo>
                    <a:pt x="7056522" y="693021"/>
                  </a:moveTo>
                  <a:lnTo>
                    <a:pt x="6710413" y="693020"/>
                  </a:lnTo>
                  <a:lnTo>
                    <a:pt x="692218" y="693020"/>
                  </a:lnTo>
                  <a:lnTo>
                    <a:pt x="530193" y="693020"/>
                  </a:lnTo>
                  <a:lnTo>
                    <a:pt x="346109" y="693020"/>
                  </a:lnTo>
                  <a:cubicBezTo>
                    <a:pt x="154958" y="693020"/>
                    <a:pt x="0" y="537882"/>
                    <a:pt x="0" y="346510"/>
                  </a:cubicBezTo>
                  <a:cubicBezTo>
                    <a:pt x="0" y="155138"/>
                    <a:pt x="154958" y="0"/>
                    <a:pt x="346109" y="0"/>
                  </a:cubicBezTo>
                  <a:lnTo>
                    <a:pt x="530193" y="0"/>
                  </a:lnTo>
                  <a:lnTo>
                    <a:pt x="530193" y="0"/>
                  </a:lnTo>
                  <a:lnTo>
                    <a:pt x="6796239" y="0"/>
                  </a:lnTo>
                  <a:lnTo>
                    <a:pt x="6796239" y="1"/>
                  </a:lnTo>
                  <a:lnTo>
                    <a:pt x="7056522" y="1"/>
                  </a:lnTo>
                  <a:cubicBezTo>
                    <a:pt x="7247673" y="1"/>
                    <a:pt x="7402631" y="155139"/>
                    <a:pt x="7402631" y="346511"/>
                  </a:cubicBezTo>
                  <a:cubicBezTo>
                    <a:pt x="7402631" y="537883"/>
                    <a:pt x="7247673" y="693021"/>
                    <a:pt x="7056522" y="693021"/>
                  </a:cubicBezTo>
                  <a:close/>
                </a:path>
              </a:pathLst>
            </a:custGeom>
            <a:noFill/>
            <a:ln w="28575">
              <a:solidFill>
                <a:schemeClr val="bg1">
                  <a:lumMod val="75000"/>
                </a:schemeClr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300">
                <a:ln>
                  <a:solidFill>
                    <a:srgbClr val="7F7F7F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57D544D-EB96-8F01-AA1E-6C464445C2B6}"/>
                </a:ext>
              </a:extLst>
            </p:cNvPr>
            <p:cNvSpPr txBox="1"/>
            <p:nvPr/>
          </p:nvSpPr>
          <p:spPr>
            <a:xfrm>
              <a:off x="560718" y="5863055"/>
              <a:ext cx="2698624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ko-KR" altLang="en-US" sz="1300" b="1" spc="-12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변화 대응에 유연하고 신속한</a:t>
              </a:r>
              <a:br>
                <a:rPr lang="en-US" altLang="ko-KR" sz="1300" b="1" spc="-12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300" b="1" spc="-12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정보계 데이터 모델 개선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736D85A-D145-56DE-FB29-6DB0E2817C8E}"/>
              </a:ext>
            </a:extLst>
          </p:cNvPr>
          <p:cNvGrpSpPr/>
          <p:nvPr/>
        </p:nvGrpSpPr>
        <p:grpSpPr>
          <a:xfrm>
            <a:off x="5284608" y="5754062"/>
            <a:ext cx="4011792" cy="558854"/>
            <a:chOff x="560718" y="5802667"/>
            <a:chExt cx="2698624" cy="558854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388D37DE-2485-F005-21E0-9033929F7F58}"/>
                </a:ext>
              </a:extLst>
            </p:cNvPr>
            <p:cNvSpPr/>
            <p:nvPr/>
          </p:nvSpPr>
          <p:spPr>
            <a:xfrm rot="10800000">
              <a:off x="633901" y="5802667"/>
              <a:ext cx="2547813" cy="558854"/>
            </a:xfrm>
            <a:custGeom>
              <a:avLst/>
              <a:gdLst>
                <a:gd name="connsiteX0" fmla="*/ 7056522 w 7402631"/>
                <a:gd name="connsiteY0" fmla="*/ 693021 h 693021"/>
                <a:gd name="connsiteX1" fmla="*/ 6710413 w 7402631"/>
                <a:gd name="connsiteY1" fmla="*/ 693020 h 693021"/>
                <a:gd name="connsiteX2" fmla="*/ 692218 w 7402631"/>
                <a:gd name="connsiteY2" fmla="*/ 693020 h 693021"/>
                <a:gd name="connsiteX3" fmla="*/ 530193 w 7402631"/>
                <a:gd name="connsiteY3" fmla="*/ 693020 h 693021"/>
                <a:gd name="connsiteX4" fmla="*/ 346109 w 7402631"/>
                <a:gd name="connsiteY4" fmla="*/ 693020 h 693021"/>
                <a:gd name="connsiteX5" fmla="*/ 0 w 7402631"/>
                <a:gd name="connsiteY5" fmla="*/ 346510 h 693021"/>
                <a:gd name="connsiteX6" fmla="*/ 346109 w 7402631"/>
                <a:gd name="connsiteY6" fmla="*/ 0 h 693021"/>
                <a:gd name="connsiteX7" fmla="*/ 530193 w 7402631"/>
                <a:gd name="connsiteY7" fmla="*/ 0 h 693021"/>
                <a:gd name="connsiteX8" fmla="*/ 530193 w 7402631"/>
                <a:gd name="connsiteY8" fmla="*/ 0 h 693021"/>
                <a:gd name="connsiteX9" fmla="*/ 6796239 w 7402631"/>
                <a:gd name="connsiteY9" fmla="*/ 0 h 693021"/>
                <a:gd name="connsiteX10" fmla="*/ 6796239 w 7402631"/>
                <a:gd name="connsiteY10" fmla="*/ 1 h 693021"/>
                <a:gd name="connsiteX11" fmla="*/ 7056522 w 7402631"/>
                <a:gd name="connsiteY11" fmla="*/ 1 h 693021"/>
                <a:gd name="connsiteX12" fmla="*/ 7402631 w 7402631"/>
                <a:gd name="connsiteY12" fmla="*/ 346511 h 693021"/>
                <a:gd name="connsiteX13" fmla="*/ 7056522 w 7402631"/>
                <a:gd name="connsiteY13" fmla="*/ 693021 h 69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02631" h="693021">
                  <a:moveTo>
                    <a:pt x="7056522" y="693021"/>
                  </a:moveTo>
                  <a:lnTo>
                    <a:pt x="6710413" y="693020"/>
                  </a:lnTo>
                  <a:lnTo>
                    <a:pt x="692218" y="693020"/>
                  </a:lnTo>
                  <a:lnTo>
                    <a:pt x="530193" y="693020"/>
                  </a:lnTo>
                  <a:lnTo>
                    <a:pt x="346109" y="693020"/>
                  </a:lnTo>
                  <a:cubicBezTo>
                    <a:pt x="154958" y="693020"/>
                    <a:pt x="0" y="537882"/>
                    <a:pt x="0" y="346510"/>
                  </a:cubicBezTo>
                  <a:cubicBezTo>
                    <a:pt x="0" y="155138"/>
                    <a:pt x="154958" y="0"/>
                    <a:pt x="346109" y="0"/>
                  </a:cubicBezTo>
                  <a:lnTo>
                    <a:pt x="530193" y="0"/>
                  </a:lnTo>
                  <a:lnTo>
                    <a:pt x="530193" y="0"/>
                  </a:lnTo>
                  <a:lnTo>
                    <a:pt x="6796239" y="0"/>
                  </a:lnTo>
                  <a:lnTo>
                    <a:pt x="6796239" y="1"/>
                  </a:lnTo>
                  <a:lnTo>
                    <a:pt x="7056522" y="1"/>
                  </a:lnTo>
                  <a:cubicBezTo>
                    <a:pt x="7247673" y="1"/>
                    <a:pt x="7402631" y="155139"/>
                    <a:pt x="7402631" y="346511"/>
                  </a:cubicBezTo>
                  <a:cubicBezTo>
                    <a:pt x="7402631" y="537883"/>
                    <a:pt x="7247673" y="693021"/>
                    <a:pt x="7056522" y="693021"/>
                  </a:cubicBezTo>
                  <a:close/>
                </a:path>
              </a:pathLst>
            </a:custGeom>
            <a:noFill/>
            <a:ln w="28575">
              <a:solidFill>
                <a:schemeClr val="bg1">
                  <a:lumMod val="75000"/>
                </a:schemeClr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300">
                <a:ln>
                  <a:solidFill>
                    <a:srgbClr val="7F7F7F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1F67C3-A57D-FFF8-CF44-3079F6F8255C}"/>
                </a:ext>
              </a:extLst>
            </p:cNvPr>
            <p:cNvSpPr txBox="1"/>
            <p:nvPr/>
          </p:nvSpPr>
          <p:spPr>
            <a:xfrm>
              <a:off x="560718" y="5844005"/>
              <a:ext cx="2698624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ko-KR" altLang="en-US" sz="1300" b="1" spc="-12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데이터거버넌스 체계에 기반한</a:t>
              </a:r>
              <a:br>
                <a:rPr lang="en-US" altLang="ko-KR" sz="1300" b="1" spc="-12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300" b="1" spc="-12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활용 환경 개선</a:t>
              </a:r>
            </a:p>
          </p:txBody>
        </p:sp>
      </p:grpSp>
      <p:sp>
        <p:nvSpPr>
          <p:cNvPr id="2" name="제목 2">
            <a:extLst>
              <a:ext uri="{FF2B5EF4-FFF2-40B4-BE49-F238E27FC236}">
                <a16:creationId xmlns:a16="http://schemas.microsoft.com/office/drawing/2014/main" id="{EC3C1A8B-B5E8-8F5C-FEF8-BE948C58411B}"/>
              </a:ext>
            </a:extLst>
          </p:cNvPr>
          <p:cNvSpPr txBox="1">
            <a:spLocks/>
          </p:cNvSpPr>
          <p:nvPr/>
        </p:nvSpPr>
        <p:spPr bwMode="gray">
          <a:xfrm>
            <a:off x="6408215" y="296344"/>
            <a:ext cx="3175549" cy="193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1800" b="1">
                <a:solidFill>
                  <a:schemeClr val="tx1"/>
                </a:solidFill>
                <a:latin typeface="+mn-lt"/>
                <a:ea typeface="+mn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5pPr>
            <a:lvl6pPr marL="422039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6pPr>
            <a:lvl7pPr marL="844078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7pPr>
            <a:lvl8pPr marL="1266117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8pPr>
            <a:lvl9pPr marL="1688155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9pPr>
          </a:lstStyle>
          <a:p>
            <a:pPr algn="r"/>
            <a:r>
              <a:rPr lang="en-US" altLang="ko-KR" sz="1400" kern="0" dirty="0">
                <a:latin typeface="+mn-ea"/>
              </a:rPr>
              <a:t>3-2. </a:t>
            </a:r>
            <a:r>
              <a:rPr lang="ko-KR" altLang="en-US" sz="1400" kern="0" dirty="0">
                <a:latin typeface="+mn-ea"/>
              </a:rPr>
              <a:t>現 정보계 현황 분석 </a:t>
            </a:r>
            <a:r>
              <a:rPr lang="en-US" altLang="ko-KR" sz="1400" kern="0" dirty="0">
                <a:latin typeface="+mn-ea"/>
              </a:rPr>
              <a:t>- HSBU</a:t>
            </a:r>
            <a:r>
              <a:rPr lang="ko-KR" altLang="en-US" sz="1400" kern="0" dirty="0">
                <a:latin typeface="+mn-ea"/>
              </a:rPr>
              <a:t> </a:t>
            </a:r>
            <a:r>
              <a:rPr lang="en-US" altLang="ko-KR" sz="1400" kern="0" dirty="0">
                <a:latin typeface="+mn-ea"/>
              </a:rPr>
              <a:t>(4/5)</a:t>
            </a:r>
            <a:endParaRPr lang="ko-KR" altLang="en-US" sz="1400" kern="0" dirty="0">
              <a:latin typeface="+mn-ea"/>
            </a:endParaRPr>
          </a:p>
        </p:txBody>
      </p:sp>
      <p:sp>
        <p:nvSpPr>
          <p:cNvPr id="18" name="제목 2">
            <a:extLst>
              <a:ext uri="{FF2B5EF4-FFF2-40B4-BE49-F238E27FC236}">
                <a16:creationId xmlns:a16="http://schemas.microsoft.com/office/drawing/2014/main" id="{6F6688AC-7B4B-CE4F-0DA8-81768453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64" y="189679"/>
            <a:ext cx="2598468" cy="249299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정보계 개선 방안 수립</a:t>
            </a:r>
          </a:p>
        </p:txBody>
      </p:sp>
    </p:spTree>
    <p:extLst>
      <p:ext uri="{BB962C8B-B14F-4D97-AF65-F5344CB8AC3E}">
        <p14:creationId xmlns:p14="http://schemas.microsoft.com/office/powerpoint/2010/main" val="381421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AutoShape 51">
            <a:extLst>
              <a:ext uri="{FF2B5EF4-FFF2-40B4-BE49-F238E27FC236}">
                <a16:creationId xmlns:a16="http://schemas.microsoft.com/office/drawing/2014/main" id="{6E942C30-C0C6-5F32-DEE2-64DE2FFCC3A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26213" y="5495051"/>
            <a:ext cx="2633129" cy="263680"/>
          </a:xfrm>
          <a:custGeom>
            <a:avLst/>
            <a:gdLst>
              <a:gd name="T0" fmla="*/ 318 w 21600"/>
              <a:gd name="T1" fmla="*/ 6 h 21600"/>
              <a:gd name="T2" fmla="*/ 165 w 21600"/>
              <a:gd name="T3" fmla="*/ 12 h 21600"/>
              <a:gd name="T4" fmla="*/ 12 w 21600"/>
              <a:gd name="T5" fmla="*/ 6 h 21600"/>
              <a:gd name="T6" fmla="*/ 16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604 w 21600"/>
              <a:gd name="T13" fmla="*/ 2605 h 21600"/>
              <a:gd name="T14" fmla="*/ 18996 w 21600"/>
              <a:gd name="T15" fmla="*/ 1899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99" y="21600"/>
                </a:lnTo>
                <a:lnTo>
                  <a:pt x="20001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3C92E7-0682-F531-47A6-99F40DA4A569}"/>
              </a:ext>
            </a:extLst>
          </p:cNvPr>
          <p:cNvSpPr txBox="1"/>
          <p:nvPr/>
        </p:nvSpPr>
        <p:spPr>
          <a:xfrm>
            <a:off x="384847" y="596482"/>
            <a:ext cx="9283027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또한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, HSBU 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정보시스템은 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On-premise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자원 제약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, 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고객행동 등 데이터의 비효율적 구성과 관리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, 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솔루션 노후화로 인한 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EOS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로 시스템 환경과 데이터 관리 개선이 시급한 상황임</a:t>
            </a:r>
            <a:endParaRPr lang="ko-KR" altLang="en-US" sz="1400" spc="-120" dirty="0">
              <a:ln>
                <a:solidFill>
                  <a:srgbClr val="FFFFFF">
                    <a:lumMod val="75000"/>
                    <a:alpha val="0"/>
                  </a:srgbClr>
                </a:solidFill>
              </a:ln>
              <a:latin typeface="맑은 고딕"/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BD787-F3E6-8F8A-C2F0-D8641A6F5891}"/>
              </a:ext>
            </a:extLst>
          </p:cNvPr>
          <p:cNvSpPr txBox="1"/>
          <p:nvPr/>
        </p:nvSpPr>
        <p:spPr>
          <a:xfrm>
            <a:off x="626214" y="2020510"/>
            <a:ext cx="2633128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3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비즈니스 변화에 대응하는 데이터</a:t>
            </a:r>
            <a:br>
              <a:rPr lang="en-US" altLang="ko-KR" sz="13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ko-KR" altLang="en-US" sz="1300" spc="-12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증가량</a:t>
            </a:r>
            <a:r>
              <a:rPr lang="ko-KR" altLang="en-US" sz="13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대비 성능과 저장 공간 부족으로 지속적인 관리 작업 필요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60A4F-7E51-BF6D-1DC5-54EC3E4E84F7}"/>
              </a:ext>
            </a:extLst>
          </p:cNvPr>
          <p:cNvSpPr/>
          <p:nvPr/>
        </p:nvSpPr>
        <p:spPr>
          <a:xfrm>
            <a:off x="643405" y="1533388"/>
            <a:ext cx="2632306" cy="3020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052F3AD-92CD-0C71-450D-1C1E85B84543}"/>
              </a:ext>
            </a:extLst>
          </p:cNvPr>
          <p:cNvGrpSpPr/>
          <p:nvPr/>
        </p:nvGrpSpPr>
        <p:grpSpPr>
          <a:xfrm>
            <a:off x="643405" y="1529723"/>
            <a:ext cx="2632306" cy="1363979"/>
            <a:chOff x="643405" y="4077642"/>
            <a:chExt cx="2632306" cy="136397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17C6F2F-E46C-BF5C-E55E-237206B239BC}"/>
                </a:ext>
              </a:extLst>
            </p:cNvPr>
            <p:cNvSpPr/>
            <p:nvPr/>
          </p:nvSpPr>
          <p:spPr>
            <a:xfrm>
              <a:off x="643405" y="4077642"/>
              <a:ext cx="2632306" cy="1363979"/>
            </a:xfrm>
            <a:prstGeom prst="rect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defRPr/>
              </a:pPr>
              <a:endParaRPr lang="en-US" altLang="ko-KR"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6C630D-7FD0-3BD5-3F0D-5688BA4A7C0E}"/>
                </a:ext>
              </a:extLst>
            </p:cNvPr>
            <p:cNvSpPr txBox="1"/>
            <p:nvPr/>
          </p:nvSpPr>
          <p:spPr>
            <a:xfrm>
              <a:off x="647315" y="4081350"/>
              <a:ext cx="262839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en-US" altLang="ko-KR" sz="1600" b="1" spc="-12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DBMS </a:t>
              </a:r>
              <a:r>
                <a:rPr lang="ko-KR" altLang="en-US" sz="1600" b="1" spc="-12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자원 부족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A485A9A-C586-8388-A3D7-A29192AA3B52}"/>
              </a:ext>
            </a:extLst>
          </p:cNvPr>
          <p:cNvSpPr txBox="1"/>
          <p:nvPr/>
        </p:nvSpPr>
        <p:spPr>
          <a:xfrm>
            <a:off x="3636436" y="2020510"/>
            <a:ext cx="2633128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3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現 구축된 고객행동 관리 기능 노후화로 관리</a:t>
            </a:r>
            <a:r>
              <a:rPr lang="en-US" altLang="ko-KR" sz="13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3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운영 복잡하고 유지 작업에 많이 자원 소요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F8FA3F-3C20-7072-7EDF-5F4B4A099EA5}"/>
              </a:ext>
            </a:extLst>
          </p:cNvPr>
          <p:cNvSpPr/>
          <p:nvPr/>
        </p:nvSpPr>
        <p:spPr>
          <a:xfrm>
            <a:off x="3637859" y="1529723"/>
            <a:ext cx="2632306" cy="13639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endParaRPr lang="en-US" altLang="ko-KR" sz="12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23989BB-217C-7B1E-8D51-99A0B812B9F9}"/>
              </a:ext>
            </a:extLst>
          </p:cNvPr>
          <p:cNvSpPr/>
          <p:nvPr/>
        </p:nvSpPr>
        <p:spPr>
          <a:xfrm>
            <a:off x="3637859" y="1533387"/>
            <a:ext cx="2632306" cy="3020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19DA1E-953B-5078-65C5-918F9D9A0425}"/>
              </a:ext>
            </a:extLst>
          </p:cNvPr>
          <p:cNvSpPr txBox="1"/>
          <p:nvPr/>
        </p:nvSpPr>
        <p:spPr>
          <a:xfrm>
            <a:off x="3641769" y="1533430"/>
            <a:ext cx="26283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6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노후화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24BD4D-5BDE-ABB8-D2A8-ED29567769C6}"/>
              </a:ext>
            </a:extLst>
          </p:cNvPr>
          <p:cNvSpPr txBox="1"/>
          <p:nvPr/>
        </p:nvSpPr>
        <p:spPr>
          <a:xfrm>
            <a:off x="6624738" y="2020510"/>
            <a:ext cx="2633128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3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정보계 데이터 관리에 필요한</a:t>
            </a:r>
            <a:br>
              <a:rPr lang="en-US" altLang="ko-KR" sz="13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ko-KR" altLang="en-US" sz="13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솔루션 노후화로 유지보수 비용 증대와 장애 발생 대응 어려움 발생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D028DD-0665-2E50-A1BD-8D2B15EB428B}"/>
              </a:ext>
            </a:extLst>
          </p:cNvPr>
          <p:cNvSpPr/>
          <p:nvPr/>
        </p:nvSpPr>
        <p:spPr>
          <a:xfrm>
            <a:off x="6641106" y="1529723"/>
            <a:ext cx="2649339" cy="1363979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endParaRPr lang="en-US" altLang="ko-KR" sz="12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96FCAA-F104-604E-5370-5044742E3A35}"/>
              </a:ext>
            </a:extLst>
          </p:cNvPr>
          <p:cNvSpPr/>
          <p:nvPr/>
        </p:nvSpPr>
        <p:spPr>
          <a:xfrm>
            <a:off x="6641107" y="1533387"/>
            <a:ext cx="2661643" cy="3020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991596-E164-130E-A545-192D8B698C4E}"/>
              </a:ext>
            </a:extLst>
          </p:cNvPr>
          <p:cNvSpPr txBox="1"/>
          <p:nvPr/>
        </p:nvSpPr>
        <p:spPr>
          <a:xfrm>
            <a:off x="6645018" y="1533430"/>
            <a:ext cx="2633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6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솔루션 노후화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F00BB50-BE21-EFCF-2B90-F738504C607F}"/>
              </a:ext>
            </a:extLst>
          </p:cNvPr>
          <p:cNvSpPr/>
          <p:nvPr/>
        </p:nvSpPr>
        <p:spPr>
          <a:xfrm>
            <a:off x="560718" y="1484890"/>
            <a:ext cx="207806" cy="19803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E75C987-1A5E-2627-6A9F-C721F79305DA}"/>
              </a:ext>
            </a:extLst>
          </p:cNvPr>
          <p:cNvSpPr/>
          <p:nvPr/>
        </p:nvSpPr>
        <p:spPr>
          <a:xfrm>
            <a:off x="3548870" y="1476580"/>
            <a:ext cx="207806" cy="19803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881E432-17D3-3F1B-5E38-B005373EDE9F}"/>
              </a:ext>
            </a:extLst>
          </p:cNvPr>
          <p:cNvSpPr/>
          <p:nvPr/>
        </p:nvSpPr>
        <p:spPr>
          <a:xfrm>
            <a:off x="6556021" y="1496299"/>
            <a:ext cx="207806" cy="19803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841D1AD-D51D-9764-AF15-974F38BA88B3}"/>
              </a:ext>
            </a:extLst>
          </p:cNvPr>
          <p:cNvSpPr/>
          <p:nvPr/>
        </p:nvSpPr>
        <p:spPr>
          <a:xfrm>
            <a:off x="3640140" y="2944856"/>
            <a:ext cx="2630410" cy="5227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n-US" altLang="ko-KR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’23</a:t>
            </a: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년 고객분석 환경 구성 현황</a:t>
            </a:r>
            <a:endParaRPr lang="ko-KR" altLang="en-US" sz="12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63C87A-4A97-2393-9702-0344AAECFC51}"/>
              </a:ext>
            </a:extLst>
          </p:cNvPr>
          <p:cNvSpPr/>
          <p:nvPr/>
        </p:nvSpPr>
        <p:spPr>
          <a:xfrm>
            <a:off x="636317" y="2944856"/>
            <a:ext cx="2630410" cy="5227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n-US" altLang="ko-KR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‘23</a:t>
            </a: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년 정보계 인프라 자원 현황</a:t>
            </a:r>
            <a:endParaRPr lang="ko-KR" altLang="en-US" sz="12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B1AB005-4991-A552-3228-307BB91BDF2F}"/>
              </a:ext>
            </a:extLst>
          </p:cNvPr>
          <p:cNvSpPr/>
          <p:nvPr/>
        </p:nvSpPr>
        <p:spPr>
          <a:xfrm>
            <a:off x="6639274" y="2944856"/>
            <a:ext cx="2638871" cy="5227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n-US" altLang="ko-KR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‘23</a:t>
            </a: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년 정보계 솔루션 구성 현황</a:t>
            </a:r>
            <a:endParaRPr lang="ko-KR" altLang="en-US" sz="12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A700684-47A7-8E54-2639-9F19D5CCC5F3}"/>
              </a:ext>
            </a:extLst>
          </p:cNvPr>
          <p:cNvSpPr/>
          <p:nvPr/>
        </p:nvSpPr>
        <p:spPr>
          <a:xfrm>
            <a:off x="626214" y="3518749"/>
            <a:ext cx="2649497" cy="44554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D-Hub 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자원 한계에 대응하기 위하여 </a:t>
            </a: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’23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년 효율화 작업을 수행하여 </a:t>
            </a: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10% 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여유 공간 확보</a:t>
            </a:r>
            <a:endParaRPr lang="en-US" altLang="ko-KR" sz="11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E1CCBF3-1EE9-0E0B-1C6D-E0874F262EA1}"/>
              </a:ext>
            </a:extLst>
          </p:cNvPr>
          <p:cNvSpPr/>
          <p:nvPr/>
        </p:nvSpPr>
        <p:spPr>
          <a:xfrm>
            <a:off x="626214" y="4007824"/>
            <a:ext cx="2649497" cy="44554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D-Hub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의 성능 이슈로 인하여</a:t>
            </a: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BI 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관련 데이터는 </a:t>
            </a: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GCP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로 이관하여 데이터 관리 </a:t>
            </a:r>
            <a:endParaRPr lang="en-US" altLang="ko-KR" sz="11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E27E0FA-BB01-1824-097D-3F2700D12AB7}"/>
              </a:ext>
            </a:extLst>
          </p:cNvPr>
          <p:cNvSpPr/>
          <p:nvPr/>
        </p:nvSpPr>
        <p:spPr>
          <a:xfrm>
            <a:off x="3636436" y="3525908"/>
            <a:ext cx="2649497" cy="44554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Access Log </a:t>
            </a:r>
            <a:r>
              <a:rPr lang="ko-KR" altLang="en-US" sz="1100" spc="-12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테깅</a:t>
            </a: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파싱</a:t>
            </a: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고객행동관리</a:t>
            </a: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실적 집계 배치 등 관리 요소 다양 </a:t>
            </a:r>
            <a:endParaRPr lang="en-US" altLang="ko-KR" sz="11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849D030-514B-768E-1B00-A687F678042F}"/>
              </a:ext>
            </a:extLst>
          </p:cNvPr>
          <p:cNvSpPr/>
          <p:nvPr/>
        </p:nvSpPr>
        <p:spPr>
          <a:xfrm>
            <a:off x="3643248" y="4007824"/>
            <a:ext cx="2649497" cy="44554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유관 부서의 지속적인 협업 유지 어려움</a:t>
            </a:r>
            <a:b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변화 관리로 인한 프로그램 복잡성 증대</a:t>
            </a:r>
            <a:endParaRPr lang="en-US" altLang="ko-KR" sz="11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23B9AAD-5CA6-A296-B03A-815372E1BEE3}"/>
              </a:ext>
            </a:extLst>
          </p:cNvPr>
          <p:cNvSpPr/>
          <p:nvPr/>
        </p:nvSpPr>
        <p:spPr>
          <a:xfrm>
            <a:off x="6628081" y="3518700"/>
            <a:ext cx="2649497" cy="44554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는 노후화로 인한 </a:t>
            </a: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EOS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로 유지보수 비용 증대 </a:t>
            </a: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연간 </a:t>
            </a: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15%)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B3244C8-1E35-94B3-8413-B4A2F29E7EBF}"/>
              </a:ext>
            </a:extLst>
          </p:cNvPr>
          <p:cNvSpPr/>
          <p:nvPr/>
        </p:nvSpPr>
        <p:spPr>
          <a:xfrm>
            <a:off x="6627419" y="4007823"/>
            <a:ext cx="2649497" cy="44554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SAS ETL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</a:t>
            </a:r>
            <a:r>
              <a:rPr lang="en-US" altLang="ko-KR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EOS</a:t>
            </a:r>
            <a:r>
              <a:rPr lang="ko-KR" altLang="en-US" sz="11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로 장애 대응 미흡 </a:t>
            </a:r>
            <a:endParaRPr lang="en-US" altLang="ko-KR" sz="11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61056D8-1D08-B75F-7864-CED3FD43B092}"/>
              </a:ext>
            </a:extLst>
          </p:cNvPr>
          <p:cNvSpPr/>
          <p:nvPr/>
        </p:nvSpPr>
        <p:spPr>
          <a:xfrm>
            <a:off x="613653" y="4792174"/>
            <a:ext cx="2653074" cy="6924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장기적 관점의 확장성</a:t>
            </a:r>
            <a:r>
              <a:rPr lang="en-US" altLang="ko-KR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유연성</a:t>
            </a:r>
            <a:r>
              <a:rPr lang="en-US" altLang="ko-KR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등을 고려한 정보계 시스템 환경 구성</a:t>
            </a:r>
            <a:endParaRPr lang="en-US" altLang="ko-KR" sz="12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7B7BF43-FCFB-878E-927F-5B6AA549CFD6}"/>
              </a:ext>
            </a:extLst>
          </p:cNvPr>
          <p:cNvSpPr/>
          <p:nvPr/>
        </p:nvSpPr>
        <p:spPr>
          <a:xfrm>
            <a:off x="3652773" y="4782063"/>
            <a:ext cx="2653074" cy="7026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운영과 관리 효율성을 고려한</a:t>
            </a:r>
            <a:br>
              <a:rPr lang="en-US" altLang="ko-KR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고객행동분석 아키텍처 재설계</a:t>
            </a:r>
            <a:endParaRPr lang="en-US" altLang="ko-KR" sz="12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5EE7863-2155-3E4B-D829-EDF2054D3099}"/>
              </a:ext>
            </a:extLst>
          </p:cNvPr>
          <p:cNvSpPr/>
          <p:nvPr/>
        </p:nvSpPr>
        <p:spPr>
          <a:xfrm>
            <a:off x="6639274" y="4782648"/>
            <a:ext cx="2653074" cy="7020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신속한 기술 트렌드 적용과 장애 대응이</a:t>
            </a:r>
            <a:br>
              <a:rPr lang="en-US" altLang="ko-KR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가능한 솔루션 구성</a:t>
            </a:r>
            <a:endParaRPr lang="en-US" altLang="ko-KR" sz="12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55FB2C16-A43D-208F-606A-EFFBECFCBDA2}"/>
              </a:ext>
            </a:extLst>
          </p:cNvPr>
          <p:cNvGrpSpPr/>
          <p:nvPr/>
        </p:nvGrpSpPr>
        <p:grpSpPr>
          <a:xfrm>
            <a:off x="560718" y="5802667"/>
            <a:ext cx="2698624" cy="558854"/>
            <a:chOff x="560718" y="5802667"/>
            <a:chExt cx="2698624" cy="558854"/>
          </a:xfrm>
        </p:grpSpPr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8984F333-50E6-3847-47B6-E5E4DFA21A38}"/>
                </a:ext>
              </a:extLst>
            </p:cNvPr>
            <p:cNvSpPr/>
            <p:nvPr/>
          </p:nvSpPr>
          <p:spPr>
            <a:xfrm rot="10800000">
              <a:off x="633901" y="5802667"/>
              <a:ext cx="2547813" cy="558854"/>
            </a:xfrm>
            <a:custGeom>
              <a:avLst/>
              <a:gdLst>
                <a:gd name="connsiteX0" fmla="*/ 7056522 w 7402631"/>
                <a:gd name="connsiteY0" fmla="*/ 693021 h 693021"/>
                <a:gd name="connsiteX1" fmla="*/ 6710413 w 7402631"/>
                <a:gd name="connsiteY1" fmla="*/ 693020 h 693021"/>
                <a:gd name="connsiteX2" fmla="*/ 692218 w 7402631"/>
                <a:gd name="connsiteY2" fmla="*/ 693020 h 693021"/>
                <a:gd name="connsiteX3" fmla="*/ 530193 w 7402631"/>
                <a:gd name="connsiteY3" fmla="*/ 693020 h 693021"/>
                <a:gd name="connsiteX4" fmla="*/ 346109 w 7402631"/>
                <a:gd name="connsiteY4" fmla="*/ 693020 h 693021"/>
                <a:gd name="connsiteX5" fmla="*/ 0 w 7402631"/>
                <a:gd name="connsiteY5" fmla="*/ 346510 h 693021"/>
                <a:gd name="connsiteX6" fmla="*/ 346109 w 7402631"/>
                <a:gd name="connsiteY6" fmla="*/ 0 h 693021"/>
                <a:gd name="connsiteX7" fmla="*/ 530193 w 7402631"/>
                <a:gd name="connsiteY7" fmla="*/ 0 h 693021"/>
                <a:gd name="connsiteX8" fmla="*/ 530193 w 7402631"/>
                <a:gd name="connsiteY8" fmla="*/ 0 h 693021"/>
                <a:gd name="connsiteX9" fmla="*/ 6796239 w 7402631"/>
                <a:gd name="connsiteY9" fmla="*/ 0 h 693021"/>
                <a:gd name="connsiteX10" fmla="*/ 6796239 w 7402631"/>
                <a:gd name="connsiteY10" fmla="*/ 1 h 693021"/>
                <a:gd name="connsiteX11" fmla="*/ 7056522 w 7402631"/>
                <a:gd name="connsiteY11" fmla="*/ 1 h 693021"/>
                <a:gd name="connsiteX12" fmla="*/ 7402631 w 7402631"/>
                <a:gd name="connsiteY12" fmla="*/ 346511 h 693021"/>
                <a:gd name="connsiteX13" fmla="*/ 7056522 w 7402631"/>
                <a:gd name="connsiteY13" fmla="*/ 693021 h 69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02631" h="693021">
                  <a:moveTo>
                    <a:pt x="7056522" y="693021"/>
                  </a:moveTo>
                  <a:lnTo>
                    <a:pt x="6710413" y="693020"/>
                  </a:lnTo>
                  <a:lnTo>
                    <a:pt x="692218" y="693020"/>
                  </a:lnTo>
                  <a:lnTo>
                    <a:pt x="530193" y="693020"/>
                  </a:lnTo>
                  <a:lnTo>
                    <a:pt x="346109" y="693020"/>
                  </a:lnTo>
                  <a:cubicBezTo>
                    <a:pt x="154958" y="693020"/>
                    <a:pt x="0" y="537882"/>
                    <a:pt x="0" y="346510"/>
                  </a:cubicBezTo>
                  <a:cubicBezTo>
                    <a:pt x="0" y="155138"/>
                    <a:pt x="154958" y="0"/>
                    <a:pt x="346109" y="0"/>
                  </a:cubicBezTo>
                  <a:lnTo>
                    <a:pt x="530193" y="0"/>
                  </a:lnTo>
                  <a:lnTo>
                    <a:pt x="530193" y="0"/>
                  </a:lnTo>
                  <a:lnTo>
                    <a:pt x="6796239" y="0"/>
                  </a:lnTo>
                  <a:lnTo>
                    <a:pt x="6796239" y="1"/>
                  </a:lnTo>
                  <a:lnTo>
                    <a:pt x="7056522" y="1"/>
                  </a:lnTo>
                  <a:cubicBezTo>
                    <a:pt x="7247673" y="1"/>
                    <a:pt x="7402631" y="155139"/>
                    <a:pt x="7402631" y="346511"/>
                  </a:cubicBezTo>
                  <a:cubicBezTo>
                    <a:pt x="7402631" y="537883"/>
                    <a:pt x="7247673" y="693021"/>
                    <a:pt x="7056522" y="693021"/>
                  </a:cubicBezTo>
                  <a:close/>
                </a:path>
              </a:pathLst>
            </a:custGeom>
            <a:noFill/>
            <a:ln w="28575">
              <a:solidFill>
                <a:schemeClr val="bg1">
                  <a:lumMod val="75000"/>
                </a:schemeClr>
              </a:solidFill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300">
                <a:ln>
                  <a:solidFill>
                    <a:srgbClr val="7F7F7F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3F709FE-339D-AE46-4C34-A62D28AB14EC}"/>
                </a:ext>
              </a:extLst>
            </p:cNvPr>
            <p:cNvSpPr txBox="1"/>
            <p:nvPr/>
          </p:nvSpPr>
          <p:spPr>
            <a:xfrm>
              <a:off x="560718" y="5948780"/>
              <a:ext cx="2698624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ko-KR" altLang="en-US" sz="1300" b="1" spc="-12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클라우드 인프라 도입</a:t>
              </a:r>
            </a:p>
          </p:txBody>
        </p:sp>
      </p:grp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D2F9E73F-E4A7-120A-A78B-2642DAD3568B}"/>
              </a:ext>
            </a:extLst>
          </p:cNvPr>
          <p:cNvSpPr/>
          <p:nvPr/>
        </p:nvSpPr>
        <p:spPr>
          <a:xfrm rot="10800000">
            <a:off x="3703181" y="5787306"/>
            <a:ext cx="2547813" cy="558854"/>
          </a:xfrm>
          <a:custGeom>
            <a:avLst/>
            <a:gdLst>
              <a:gd name="connsiteX0" fmla="*/ 7056522 w 7402631"/>
              <a:gd name="connsiteY0" fmla="*/ 693021 h 693021"/>
              <a:gd name="connsiteX1" fmla="*/ 6710413 w 7402631"/>
              <a:gd name="connsiteY1" fmla="*/ 693020 h 693021"/>
              <a:gd name="connsiteX2" fmla="*/ 692218 w 7402631"/>
              <a:gd name="connsiteY2" fmla="*/ 693020 h 693021"/>
              <a:gd name="connsiteX3" fmla="*/ 530193 w 7402631"/>
              <a:gd name="connsiteY3" fmla="*/ 693020 h 693021"/>
              <a:gd name="connsiteX4" fmla="*/ 346109 w 7402631"/>
              <a:gd name="connsiteY4" fmla="*/ 693020 h 693021"/>
              <a:gd name="connsiteX5" fmla="*/ 0 w 7402631"/>
              <a:gd name="connsiteY5" fmla="*/ 346510 h 693021"/>
              <a:gd name="connsiteX6" fmla="*/ 346109 w 7402631"/>
              <a:gd name="connsiteY6" fmla="*/ 0 h 693021"/>
              <a:gd name="connsiteX7" fmla="*/ 530193 w 7402631"/>
              <a:gd name="connsiteY7" fmla="*/ 0 h 693021"/>
              <a:gd name="connsiteX8" fmla="*/ 530193 w 7402631"/>
              <a:gd name="connsiteY8" fmla="*/ 0 h 693021"/>
              <a:gd name="connsiteX9" fmla="*/ 6796239 w 7402631"/>
              <a:gd name="connsiteY9" fmla="*/ 0 h 693021"/>
              <a:gd name="connsiteX10" fmla="*/ 6796239 w 7402631"/>
              <a:gd name="connsiteY10" fmla="*/ 1 h 693021"/>
              <a:gd name="connsiteX11" fmla="*/ 7056522 w 7402631"/>
              <a:gd name="connsiteY11" fmla="*/ 1 h 693021"/>
              <a:gd name="connsiteX12" fmla="*/ 7402631 w 7402631"/>
              <a:gd name="connsiteY12" fmla="*/ 346511 h 693021"/>
              <a:gd name="connsiteX13" fmla="*/ 7056522 w 7402631"/>
              <a:gd name="connsiteY13" fmla="*/ 693021 h 69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402631" h="693021">
                <a:moveTo>
                  <a:pt x="7056522" y="693021"/>
                </a:moveTo>
                <a:lnTo>
                  <a:pt x="6710413" y="693020"/>
                </a:lnTo>
                <a:lnTo>
                  <a:pt x="692218" y="693020"/>
                </a:lnTo>
                <a:lnTo>
                  <a:pt x="530193" y="693020"/>
                </a:lnTo>
                <a:lnTo>
                  <a:pt x="346109" y="693020"/>
                </a:lnTo>
                <a:cubicBezTo>
                  <a:pt x="154958" y="693020"/>
                  <a:pt x="0" y="537882"/>
                  <a:pt x="0" y="346510"/>
                </a:cubicBezTo>
                <a:cubicBezTo>
                  <a:pt x="0" y="155138"/>
                  <a:pt x="154958" y="0"/>
                  <a:pt x="346109" y="0"/>
                </a:cubicBezTo>
                <a:lnTo>
                  <a:pt x="530193" y="0"/>
                </a:lnTo>
                <a:lnTo>
                  <a:pt x="530193" y="0"/>
                </a:lnTo>
                <a:lnTo>
                  <a:pt x="6796239" y="0"/>
                </a:lnTo>
                <a:lnTo>
                  <a:pt x="6796239" y="1"/>
                </a:lnTo>
                <a:lnTo>
                  <a:pt x="7056522" y="1"/>
                </a:lnTo>
                <a:cubicBezTo>
                  <a:pt x="7247673" y="1"/>
                  <a:pt x="7402631" y="155139"/>
                  <a:pt x="7402631" y="346511"/>
                </a:cubicBezTo>
                <a:cubicBezTo>
                  <a:pt x="7402631" y="537883"/>
                  <a:pt x="7247673" y="693021"/>
                  <a:pt x="7056522" y="693021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75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300">
              <a:ln>
                <a:solidFill>
                  <a:srgbClr val="7F7F7F"/>
                </a:solidFill>
              </a:ln>
              <a:noFill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32A563-67A8-DD5A-8CA4-2BC62536C7AF}"/>
              </a:ext>
            </a:extLst>
          </p:cNvPr>
          <p:cNvSpPr txBox="1"/>
          <p:nvPr/>
        </p:nvSpPr>
        <p:spPr>
          <a:xfrm>
            <a:off x="3629998" y="5933419"/>
            <a:ext cx="269862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3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고객행동분석 환경 재구축</a:t>
            </a:r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772E3732-9FAD-BA49-8793-1F033A55A89F}"/>
              </a:ext>
            </a:extLst>
          </p:cNvPr>
          <p:cNvSpPr/>
          <p:nvPr/>
        </p:nvSpPr>
        <p:spPr>
          <a:xfrm rot="10800000">
            <a:off x="6632425" y="5802667"/>
            <a:ext cx="2547813" cy="558854"/>
          </a:xfrm>
          <a:custGeom>
            <a:avLst/>
            <a:gdLst>
              <a:gd name="connsiteX0" fmla="*/ 7056522 w 7402631"/>
              <a:gd name="connsiteY0" fmla="*/ 693021 h 693021"/>
              <a:gd name="connsiteX1" fmla="*/ 6710413 w 7402631"/>
              <a:gd name="connsiteY1" fmla="*/ 693020 h 693021"/>
              <a:gd name="connsiteX2" fmla="*/ 692218 w 7402631"/>
              <a:gd name="connsiteY2" fmla="*/ 693020 h 693021"/>
              <a:gd name="connsiteX3" fmla="*/ 530193 w 7402631"/>
              <a:gd name="connsiteY3" fmla="*/ 693020 h 693021"/>
              <a:gd name="connsiteX4" fmla="*/ 346109 w 7402631"/>
              <a:gd name="connsiteY4" fmla="*/ 693020 h 693021"/>
              <a:gd name="connsiteX5" fmla="*/ 0 w 7402631"/>
              <a:gd name="connsiteY5" fmla="*/ 346510 h 693021"/>
              <a:gd name="connsiteX6" fmla="*/ 346109 w 7402631"/>
              <a:gd name="connsiteY6" fmla="*/ 0 h 693021"/>
              <a:gd name="connsiteX7" fmla="*/ 530193 w 7402631"/>
              <a:gd name="connsiteY7" fmla="*/ 0 h 693021"/>
              <a:gd name="connsiteX8" fmla="*/ 530193 w 7402631"/>
              <a:gd name="connsiteY8" fmla="*/ 0 h 693021"/>
              <a:gd name="connsiteX9" fmla="*/ 6796239 w 7402631"/>
              <a:gd name="connsiteY9" fmla="*/ 0 h 693021"/>
              <a:gd name="connsiteX10" fmla="*/ 6796239 w 7402631"/>
              <a:gd name="connsiteY10" fmla="*/ 1 h 693021"/>
              <a:gd name="connsiteX11" fmla="*/ 7056522 w 7402631"/>
              <a:gd name="connsiteY11" fmla="*/ 1 h 693021"/>
              <a:gd name="connsiteX12" fmla="*/ 7402631 w 7402631"/>
              <a:gd name="connsiteY12" fmla="*/ 346511 h 693021"/>
              <a:gd name="connsiteX13" fmla="*/ 7056522 w 7402631"/>
              <a:gd name="connsiteY13" fmla="*/ 693021 h 69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402631" h="693021">
                <a:moveTo>
                  <a:pt x="7056522" y="693021"/>
                </a:moveTo>
                <a:lnTo>
                  <a:pt x="6710413" y="693020"/>
                </a:lnTo>
                <a:lnTo>
                  <a:pt x="692218" y="693020"/>
                </a:lnTo>
                <a:lnTo>
                  <a:pt x="530193" y="693020"/>
                </a:lnTo>
                <a:lnTo>
                  <a:pt x="346109" y="693020"/>
                </a:lnTo>
                <a:cubicBezTo>
                  <a:pt x="154958" y="693020"/>
                  <a:pt x="0" y="537882"/>
                  <a:pt x="0" y="346510"/>
                </a:cubicBezTo>
                <a:cubicBezTo>
                  <a:pt x="0" y="155138"/>
                  <a:pt x="154958" y="0"/>
                  <a:pt x="346109" y="0"/>
                </a:cubicBezTo>
                <a:lnTo>
                  <a:pt x="530193" y="0"/>
                </a:lnTo>
                <a:lnTo>
                  <a:pt x="530193" y="0"/>
                </a:lnTo>
                <a:lnTo>
                  <a:pt x="6796239" y="0"/>
                </a:lnTo>
                <a:lnTo>
                  <a:pt x="6796239" y="1"/>
                </a:lnTo>
                <a:lnTo>
                  <a:pt x="7056522" y="1"/>
                </a:lnTo>
                <a:cubicBezTo>
                  <a:pt x="7247673" y="1"/>
                  <a:pt x="7402631" y="155139"/>
                  <a:pt x="7402631" y="346511"/>
                </a:cubicBezTo>
                <a:cubicBezTo>
                  <a:pt x="7402631" y="537883"/>
                  <a:pt x="7247673" y="693021"/>
                  <a:pt x="7056522" y="693021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75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300">
              <a:ln>
                <a:solidFill>
                  <a:srgbClr val="7F7F7F"/>
                </a:solidFill>
              </a:ln>
              <a:noFill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FAC398-0EA1-F179-2A23-DC114F1DBA7E}"/>
              </a:ext>
            </a:extLst>
          </p:cNvPr>
          <p:cNvSpPr txBox="1"/>
          <p:nvPr/>
        </p:nvSpPr>
        <p:spPr>
          <a:xfrm>
            <a:off x="6559242" y="5948780"/>
            <a:ext cx="269862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3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솔루션 재구성 추진</a:t>
            </a:r>
          </a:p>
        </p:txBody>
      </p:sp>
      <p:sp>
        <p:nvSpPr>
          <p:cNvPr id="192" name="오른쪽 화살표 377">
            <a:extLst>
              <a:ext uri="{FF2B5EF4-FFF2-40B4-BE49-F238E27FC236}">
                <a16:creationId xmlns:a16="http://schemas.microsoft.com/office/drawing/2014/main" id="{B431885D-7B84-0810-EA3F-7A6E963C08AB}"/>
              </a:ext>
            </a:extLst>
          </p:cNvPr>
          <p:cNvSpPr/>
          <p:nvPr/>
        </p:nvSpPr>
        <p:spPr>
          <a:xfrm rot="5400000">
            <a:off x="1775967" y="4314037"/>
            <a:ext cx="263678" cy="643739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kumimoji="0" lang="ko-KR" altLang="en-US" sz="1400" b="0">
              <a:solidFill>
                <a:srgbClr val="58595B"/>
              </a:solidFill>
              <a:latin typeface="맑은고딕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93" name="오른쪽 화살표 377">
            <a:extLst>
              <a:ext uri="{FF2B5EF4-FFF2-40B4-BE49-F238E27FC236}">
                <a16:creationId xmlns:a16="http://schemas.microsoft.com/office/drawing/2014/main" id="{20865C3B-E1CD-0A7C-42D7-D8BD1F6A3AE8}"/>
              </a:ext>
            </a:extLst>
          </p:cNvPr>
          <p:cNvSpPr/>
          <p:nvPr/>
        </p:nvSpPr>
        <p:spPr>
          <a:xfrm rot="5400000">
            <a:off x="4845247" y="4314036"/>
            <a:ext cx="263679" cy="643739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kumimoji="0" lang="ko-KR" altLang="en-US" sz="1400" b="0">
              <a:solidFill>
                <a:srgbClr val="58595B"/>
              </a:solidFill>
              <a:latin typeface="맑은고딕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94" name="오른쪽 화살표 377">
            <a:extLst>
              <a:ext uri="{FF2B5EF4-FFF2-40B4-BE49-F238E27FC236}">
                <a16:creationId xmlns:a16="http://schemas.microsoft.com/office/drawing/2014/main" id="{A11CE573-1D0D-EE58-345B-73E8DF099603}"/>
              </a:ext>
            </a:extLst>
          </p:cNvPr>
          <p:cNvSpPr/>
          <p:nvPr/>
        </p:nvSpPr>
        <p:spPr>
          <a:xfrm rot="5400000">
            <a:off x="7857130" y="4314036"/>
            <a:ext cx="263680" cy="643739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kumimoji="0" lang="ko-KR" altLang="en-US" sz="1400" b="0">
              <a:solidFill>
                <a:srgbClr val="58595B"/>
              </a:solidFill>
              <a:latin typeface="맑은고딕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A9147C4D-0EE1-8294-1517-30D6E7B464F8}"/>
              </a:ext>
            </a:extLst>
          </p:cNvPr>
          <p:cNvSpPr/>
          <p:nvPr/>
        </p:nvSpPr>
        <p:spPr>
          <a:xfrm>
            <a:off x="307834" y="1465388"/>
            <a:ext cx="9266236" cy="5021137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7" name="사각형: 둥근 위쪽 모서리 196">
            <a:extLst>
              <a:ext uri="{FF2B5EF4-FFF2-40B4-BE49-F238E27FC236}">
                <a16:creationId xmlns:a16="http://schemas.microsoft.com/office/drawing/2014/main" id="{AF2254BA-DC0A-5D55-5096-3979B9D9F9E4}"/>
              </a:ext>
            </a:extLst>
          </p:cNvPr>
          <p:cNvSpPr/>
          <p:nvPr/>
        </p:nvSpPr>
        <p:spPr>
          <a:xfrm>
            <a:off x="307834" y="1063318"/>
            <a:ext cx="9266236" cy="40207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6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HSBU </a:t>
            </a:r>
            <a:r>
              <a:rPr lang="ko-KR" altLang="en-US" sz="16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정보계 시스템 환경 측면의 </a:t>
            </a:r>
            <a:r>
              <a:rPr lang="en-US" altLang="ko-KR" sz="16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Pain Point</a:t>
            </a:r>
            <a:endParaRPr lang="ko-KR" altLang="en-US" sz="16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9" name="AutoShape 51">
            <a:extLst>
              <a:ext uri="{FF2B5EF4-FFF2-40B4-BE49-F238E27FC236}">
                <a16:creationId xmlns:a16="http://schemas.microsoft.com/office/drawing/2014/main" id="{8D3ABB67-0DD0-6E34-3795-4FF26FAE68B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34617" y="5495094"/>
            <a:ext cx="2658127" cy="263680"/>
          </a:xfrm>
          <a:custGeom>
            <a:avLst/>
            <a:gdLst>
              <a:gd name="T0" fmla="*/ 318 w 21600"/>
              <a:gd name="T1" fmla="*/ 6 h 21600"/>
              <a:gd name="T2" fmla="*/ 165 w 21600"/>
              <a:gd name="T3" fmla="*/ 12 h 21600"/>
              <a:gd name="T4" fmla="*/ 12 w 21600"/>
              <a:gd name="T5" fmla="*/ 6 h 21600"/>
              <a:gd name="T6" fmla="*/ 16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604 w 21600"/>
              <a:gd name="T13" fmla="*/ 2605 h 21600"/>
              <a:gd name="T14" fmla="*/ 18996 w 21600"/>
              <a:gd name="T15" fmla="*/ 1899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99" y="21600"/>
                </a:lnTo>
                <a:lnTo>
                  <a:pt x="20001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0" name="AutoShape 51">
            <a:extLst>
              <a:ext uri="{FF2B5EF4-FFF2-40B4-BE49-F238E27FC236}">
                <a16:creationId xmlns:a16="http://schemas.microsoft.com/office/drawing/2014/main" id="{66801CA6-504C-7DF1-F4C8-FB4D6FF45F6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624738" y="5494033"/>
            <a:ext cx="2658127" cy="263680"/>
          </a:xfrm>
          <a:custGeom>
            <a:avLst/>
            <a:gdLst>
              <a:gd name="T0" fmla="*/ 318 w 21600"/>
              <a:gd name="T1" fmla="*/ 6 h 21600"/>
              <a:gd name="T2" fmla="*/ 165 w 21600"/>
              <a:gd name="T3" fmla="*/ 12 h 21600"/>
              <a:gd name="T4" fmla="*/ 12 w 21600"/>
              <a:gd name="T5" fmla="*/ 6 h 21600"/>
              <a:gd name="T6" fmla="*/ 16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604 w 21600"/>
              <a:gd name="T13" fmla="*/ 2605 h 21600"/>
              <a:gd name="T14" fmla="*/ 18996 w 21600"/>
              <a:gd name="T15" fmla="*/ 1899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99" y="21600"/>
                </a:lnTo>
                <a:lnTo>
                  <a:pt x="20001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2">
            <a:extLst>
              <a:ext uri="{FF2B5EF4-FFF2-40B4-BE49-F238E27FC236}">
                <a16:creationId xmlns:a16="http://schemas.microsoft.com/office/drawing/2014/main" id="{6F60864E-683A-E4AE-E1FD-56ED10169092}"/>
              </a:ext>
            </a:extLst>
          </p:cNvPr>
          <p:cNvSpPr txBox="1">
            <a:spLocks/>
          </p:cNvSpPr>
          <p:nvPr/>
        </p:nvSpPr>
        <p:spPr bwMode="gray">
          <a:xfrm>
            <a:off x="7091094" y="296344"/>
            <a:ext cx="2492670" cy="193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1800" b="1">
                <a:solidFill>
                  <a:schemeClr val="tx1"/>
                </a:solidFill>
                <a:latin typeface="+mn-lt"/>
                <a:ea typeface="+mn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5pPr>
            <a:lvl6pPr marL="422039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6pPr>
            <a:lvl7pPr marL="844078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7pPr>
            <a:lvl8pPr marL="1266117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8pPr>
            <a:lvl9pPr marL="1688155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9pPr>
          </a:lstStyle>
          <a:p>
            <a:pPr algn="r"/>
            <a:r>
              <a:rPr lang="en-US" altLang="ko-KR" sz="1400" kern="0" dirty="0">
                <a:latin typeface="+mn-ea"/>
              </a:rPr>
              <a:t>3-2. </a:t>
            </a:r>
            <a:r>
              <a:rPr lang="ko-KR" altLang="en-US" sz="1400" kern="0" dirty="0">
                <a:latin typeface="+mn-ea"/>
              </a:rPr>
              <a:t>現 정보계 현황 분석 </a:t>
            </a:r>
            <a:r>
              <a:rPr lang="en-US" altLang="ko-KR" sz="1400" kern="0" dirty="0">
                <a:latin typeface="+mn-ea"/>
              </a:rPr>
              <a:t>(5/5)</a:t>
            </a:r>
            <a:endParaRPr lang="ko-KR" altLang="en-US" sz="1400" kern="0" dirty="0">
              <a:latin typeface="+mn-ea"/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04624CCC-D2F2-816A-A1A6-6E556ACE1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64" y="189679"/>
            <a:ext cx="2598468" cy="249299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정보계 개선 방안 수립</a:t>
            </a:r>
          </a:p>
        </p:txBody>
      </p:sp>
    </p:spTree>
    <p:extLst>
      <p:ext uri="{BB962C8B-B14F-4D97-AF65-F5344CB8AC3E}">
        <p14:creationId xmlns:p14="http://schemas.microsoft.com/office/powerpoint/2010/main" val="133817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90ECA677-BD2E-FF78-A101-98CACDDAB85D}"/>
              </a:ext>
            </a:extLst>
          </p:cNvPr>
          <p:cNvSpPr txBox="1"/>
          <p:nvPr/>
        </p:nvSpPr>
        <p:spPr>
          <a:xfrm>
            <a:off x="394084" y="671128"/>
            <a:ext cx="920864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현행 정보계 시스템의 문제점을 진단하고 최적의 방안을 도출하여 정보계 개선방안 추진 전략을 수립하겠음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정보계 구성 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PoC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는 인프라 및 구조 설계의 타당성을 검증하기 위한 단계로 ‘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23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 연말까지 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GS</a:t>
            </a:r>
            <a:r>
              <a:rPr lang="ko-KR" altLang="en-US" sz="1400" spc="-12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프레쉬몰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경량화 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DW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와 고객 트레킹 분석 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Tool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을 클라우드로 이관하여 진행 예정임</a:t>
            </a:r>
            <a:endParaRPr lang="en-US" altLang="ko-KR" sz="14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4917E21-8587-67AC-1A93-D42AA697AB2E}"/>
              </a:ext>
            </a:extLst>
          </p:cNvPr>
          <p:cNvSpPr/>
          <p:nvPr/>
        </p:nvSpPr>
        <p:spPr>
          <a:xfrm>
            <a:off x="442273" y="2160237"/>
            <a:ext cx="2998785" cy="423123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7D70B8-D378-D9DB-54CD-339B3CE101EF}"/>
              </a:ext>
            </a:extLst>
          </p:cNvPr>
          <p:cNvSpPr txBox="1"/>
          <p:nvPr/>
        </p:nvSpPr>
        <p:spPr bwMode="gray">
          <a:xfrm>
            <a:off x="884593" y="1955291"/>
            <a:ext cx="2091870" cy="340735"/>
          </a:xfrm>
          <a:prstGeom prst="rect">
            <a:avLst/>
          </a:prstGeom>
          <a:solidFill>
            <a:srgbClr val="FFFFFF"/>
          </a:solidFill>
        </p:spPr>
        <p:txBody>
          <a:bodyPr wrap="square" lIns="90000" tIns="46800" rIns="90000" bIns="46800" rtlCol="0" anchor="ctr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spc="-15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u="sng" spc="0" dirty="0">
                <a:solidFill>
                  <a:prstClr val="black"/>
                </a:solidFill>
              </a:rPr>
              <a:t>[ </a:t>
            </a:r>
            <a:r>
              <a:rPr lang="ko-KR" altLang="en-US" sz="1600" b="1" u="sng" spc="0" dirty="0">
                <a:solidFill>
                  <a:prstClr val="black"/>
                </a:solidFill>
              </a:rPr>
              <a:t>주요 </a:t>
            </a:r>
            <a:r>
              <a:rPr lang="en-US" altLang="ko-KR" sz="1600" b="1" u="sng" spc="0" dirty="0">
                <a:solidFill>
                  <a:prstClr val="black"/>
                </a:solidFill>
              </a:rPr>
              <a:t>Pain Point</a:t>
            </a:r>
            <a:r>
              <a:rPr lang="ko-KR" altLang="en-US" sz="1600" b="1" u="sng" spc="0" dirty="0">
                <a:solidFill>
                  <a:prstClr val="black"/>
                </a:solidFill>
              </a:rPr>
              <a:t> </a:t>
            </a:r>
            <a:r>
              <a:rPr lang="en-US" altLang="ko-KR" sz="1600" b="1" u="sng" spc="0" dirty="0">
                <a:solidFill>
                  <a:prstClr val="black"/>
                </a:solidFill>
              </a:rPr>
              <a:t>]</a:t>
            </a:r>
            <a:endParaRPr kumimoji="1" lang="ko-KR" altLang="en-US" sz="1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A02875B-1E9B-BB31-E856-E13592CCC317}"/>
              </a:ext>
            </a:extLst>
          </p:cNvPr>
          <p:cNvSpPr/>
          <p:nvPr/>
        </p:nvSpPr>
        <p:spPr>
          <a:xfrm>
            <a:off x="1220791" y="2372365"/>
            <a:ext cx="2091870" cy="450654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노후화된 데이터 모델 구조 한계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63CFAF5-3FE0-5890-D120-BD99A03914ED}"/>
              </a:ext>
            </a:extLst>
          </p:cNvPr>
          <p:cNvSpPr/>
          <p:nvPr/>
        </p:nvSpPr>
        <p:spPr>
          <a:xfrm>
            <a:off x="1220791" y="2904185"/>
            <a:ext cx="2091870" cy="450654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 데이터 분석 니즈 증대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5AD1893-52D5-C548-AA71-ADFE9E77461D}"/>
              </a:ext>
            </a:extLst>
          </p:cNvPr>
          <p:cNvSpPr/>
          <p:nvPr/>
        </p:nvSpPr>
        <p:spPr>
          <a:xfrm>
            <a:off x="1220791" y="3941449"/>
            <a:ext cx="2091870" cy="387088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복잡하고 분산된 데이터 구성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F3376A-6C45-B88C-1AA8-017A04E93A05}"/>
              </a:ext>
            </a:extLst>
          </p:cNvPr>
          <p:cNvSpPr/>
          <p:nvPr/>
        </p:nvSpPr>
        <p:spPr>
          <a:xfrm>
            <a:off x="1220791" y="4409703"/>
            <a:ext cx="2091870" cy="387088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생명 주기 체계 수립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4F59835-038B-112C-7FDB-C1042501B2C9}"/>
              </a:ext>
            </a:extLst>
          </p:cNvPr>
          <p:cNvSpPr/>
          <p:nvPr/>
        </p:nvSpPr>
        <p:spPr>
          <a:xfrm>
            <a:off x="1220791" y="4904333"/>
            <a:ext cx="2091870" cy="387088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솔루션 자산 통합 관리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9728FD8-2E3C-B7C9-DCC6-7CCD6F6BBD22}"/>
              </a:ext>
            </a:extLst>
          </p:cNvPr>
          <p:cNvSpPr/>
          <p:nvPr/>
        </p:nvSpPr>
        <p:spPr>
          <a:xfrm>
            <a:off x="1220791" y="5372587"/>
            <a:ext cx="2091870" cy="387088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노후화 인프라</a:t>
            </a: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솔루션 개선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BE7A5BF-6ECF-BFF3-5CE0-7CF5CFAED6A4}"/>
              </a:ext>
            </a:extLst>
          </p:cNvPr>
          <p:cNvSpPr/>
          <p:nvPr/>
        </p:nvSpPr>
        <p:spPr>
          <a:xfrm>
            <a:off x="538699" y="2366408"/>
            <a:ext cx="602182" cy="988431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</a:t>
            </a:r>
            <a:b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관점</a:t>
            </a:r>
            <a:endParaRPr lang="en-US" altLang="ko-KR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984CB92-89D7-3F0D-7B22-63754BFE99E8}"/>
              </a:ext>
            </a:extLst>
          </p:cNvPr>
          <p:cNvSpPr/>
          <p:nvPr/>
        </p:nvSpPr>
        <p:spPr>
          <a:xfrm>
            <a:off x="538699" y="3465605"/>
            <a:ext cx="602182" cy="1331185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b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관점</a:t>
            </a:r>
            <a:endParaRPr lang="en-US" altLang="ko-KR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ED6E5BF-DC8C-58C0-9037-C56B9D818AC0}"/>
              </a:ext>
            </a:extLst>
          </p:cNvPr>
          <p:cNvSpPr/>
          <p:nvPr/>
        </p:nvSpPr>
        <p:spPr>
          <a:xfrm>
            <a:off x="538699" y="4913189"/>
            <a:ext cx="602182" cy="1331186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b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관점</a:t>
            </a:r>
            <a:endParaRPr lang="en-US" altLang="ko-KR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48A1F07-A36D-F155-0799-B4E533765EBC}"/>
              </a:ext>
            </a:extLst>
          </p:cNvPr>
          <p:cNvSpPr/>
          <p:nvPr/>
        </p:nvSpPr>
        <p:spPr>
          <a:xfrm>
            <a:off x="3818317" y="2148031"/>
            <a:ext cx="3589062" cy="424344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1F2BB0-CDE5-CF56-DB96-46F396AAE52C}"/>
              </a:ext>
            </a:extLst>
          </p:cNvPr>
          <p:cNvSpPr txBox="1"/>
          <p:nvPr/>
        </p:nvSpPr>
        <p:spPr bwMode="gray">
          <a:xfrm>
            <a:off x="4282912" y="1955291"/>
            <a:ext cx="2398817" cy="340735"/>
          </a:xfrm>
          <a:prstGeom prst="rect">
            <a:avLst/>
          </a:prstGeom>
          <a:solidFill>
            <a:srgbClr val="FFFFFF"/>
          </a:solidFill>
        </p:spPr>
        <p:txBody>
          <a:bodyPr wrap="square" lIns="90000" tIns="46800" rIns="90000" bIns="46800" rtlCol="0" anchor="ctr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spc="-15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u="sng" spc="0" dirty="0">
                <a:solidFill>
                  <a:prstClr val="black"/>
                </a:solidFill>
              </a:rPr>
              <a:t>[ </a:t>
            </a:r>
            <a:r>
              <a:rPr lang="ko-KR" altLang="en-US" sz="1600" b="1" u="sng" spc="0" dirty="0">
                <a:solidFill>
                  <a:prstClr val="black"/>
                </a:solidFill>
              </a:rPr>
              <a:t>개선 방안 수립 관점</a:t>
            </a:r>
            <a:r>
              <a:rPr lang="en-US" altLang="ko-KR" sz="1600" b="1" u="sng" spc="0" dirty="0">
                <a:solidFill>
                  <a:prstClr val="black"/>
                </a:solidFill>
              </a:rPr>
              <a:t> ]</a:t>
            </a:r>
            <a:endParaRPr kumimoji="1" lang="ko-KR" altLang="en-US" sz="1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4444339-47F0-8A26-163C-E9A453B82158}"/>
              </a:ext>
            </a:extLst>
          </p:cNvPr>
          <p:cNvSpPr/>
          <p:nvPr/>
        </p:nvSpPr>
        <p:spPr>
          <a:xfrm>
            <a:off x="354014" y="1821022"/>
            <a:ext cx="9266236" cy="465376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사각형: 둥근 위쪽 모서리 80">
            <a:extLst>
              <a:ext uri="{FF2B5EF4-FFF2-40B4-BE49-F238E27FC236}">
                <a16:creationId xmlns:a16="http://schemas.microsoft.com/office/drawing/2014/main" id="{1B04375A-44C8-AC98-0017-4C9CC8FDC7E3}"/>
              </a:ext>
            </a:extLst>
          </p:cNvPr>
          <p:cNvSpPr/>
          <p:nvPr/>
        </p:nvSpPr>
        <p:spPr>
          <a:xfrm>
            <a:off x="354014" y="1448212"/>
            <a:ext cx="9266236" cy="40207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6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추진 전략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D6D3250-7B3A-E99C-5E92-05DF190995C0}"/>
              </a:ext>
            </a:extLst>
          </p:cNvPr>
          <p:cNvSpPr/>
          <p:nvPr/>
        </p:nvSpPr>
        <p:spPr>
          <a:xfrm>
            <a:off x="7784639" y="2160237"/>
            <a:ext cx="1736240" cy="423123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ED8C718-A394-1F07-E41A-00B360734B26}"/>
              </a:ext>
            </a:extLst>
          </p:cNvPr>
          <p:cNvSpPr/>
          <p:nvPr/>
        </p:nvSpPr>
        <p:spPr>
          <a:xfrm>
            <a:off x="7991475" y="2425873"/>
            <a:ext cx="1425200" cy="5106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현행 정보계 </a:t>
            </a:r>
            <a:br>
              <a:rPr lang="en-US" altLang="ko-KR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 검토</a:t>
            </a:r>
            <a:endParaRPr lang="en-US" altLang="ko-KR" sz="12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37CDE919-4569-0780-439B-CA72861A9D21}"/>
              </a:ext>
            </a:extLst>
          </p:cNvPr>
          <p:cNvSpPr/>
          <p:nvPr/>
        </p:nvSpPr>
        <p:spPr>
          <a:xfrm>
            <a:off x="7945299" y="2373772"/>
            <a:ext cx="207806" cy="19803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9784F7A-4F72-78AE-3CCC-98D156CA1706}"/>
              </a:ext>
            </a:extLst>
          </p:cNvPr>
          <p:cNvSpPr/>
          <p:nvPr/>
        </p:nvSpPr>
        <p:spPr>
          <a:xfrm>
            <a:off x="8001000" y="3111239"/>
            <a:ext cx="1425200" cy="5250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구조 개선</a:t>
            </a:r>
            <a:br>
              <a:rPr lang="en-US" altLang="ko-KR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방향 도출</a:t>
            </a:r>
            <a:endParaRPr lang="en-US" altLang="ko-KR" sz="12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2FCFAC4E-E283-159E-FCEA-3C48DCEC3648}"/>
              </a:ext>
            </a:extLst>
          </p:cNvPr>
          <p:cNvSpPr/>
          <p:nvPr/>
        </p:nvSpPr>
        <p:spPr>
          <a:xfrm>
            <a:off x="7954824" y="3059138"/>
            <a:ext cx="207806" cy="19803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6CFABE4-CEB8-263F-D9D8-CA20C6C1FF92}"/>
              </a:ext>
            </a:extLst>
          </p:cNvPr>
          <p:cNvSpPr/>
          <p:nvPr/>
        </p:nvSpPr>
        <p:spPr>
          <a:xfrm>
            <a:off x="7984942" y="3815655"/>
            <a:ext cx="1425200" cy="515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정보계 데이터</a:t>
            </a:r>
            <a:br>
              <a:rPr lang="en-US" altLang="ko-KR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아키텍처 설계</a:t>
            </a:r>
            <a:endParaRPr lang="en-US" altLang="ko-KR" sz="12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007F85D9-4A3B-A943-1362-FC62AFC52FE5}"/>
              </a:ext>
            </a:extLst>
          </p:cNvPr>
          <p:cNvSpPr/>
          <p:nvPr/>
        </p:nvSpPr>
        <p:spPr>
          <a:xfrm>
            <a:off x="7938766" y="3763554"/>
            <a:ext cx="207806" cy="19803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F4588AF-27F4-9A8E-7BDB-8350ED49271D}"/>
              </a:ext>
            </a:extLst>
          </p:cNvPr>
          <p:cNvSpPr/>
          <p:nvPr/>
        </p:nvSpPr>
        <p:spPr>
          <a:xfrm>
            <a:off x="7972425" y="4502913"/>
            <a:ext cx="1425200" cy="515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인프라 </a:t>
            </a:r>
            <a:br>
              <a:rPr lang="en-US" altLang="ko-KR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설계 및 검토</a:t>
            </a:r>
            <a:endParaRPr lang="en-US" altLang="ko-KR" sz="12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CEAAF57A-31A3-6460-676B-4E97580AAFF8}"/>
              </a:ext>
            </a:extLst>
          </p:cNvPr>
          <p:cNvSpPr/>
          <p:nvPr/>
        </p:nvSpPr>
        <p:spPr>
          <a:xfrm>
            <a:off x="7926249" y="4450812"/>
            <a:ext cx="207806" cy="19803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64586CD-D0BD-8065-CEC5-EEF700E59001}"/>
              </a:ext>
            </a:extLst>
          </p:cNvPr>
          <p:cNvSpPr txBox="1"/>
          <p:nvPr/>
        </p:nvSpPr>
        <p:spPr bwMode="gray">
          <a:xfrm>
            <a:off x="7982304" y="1972919"/>
            <a:ext cx="1370768" cy="340735"/>
          </a:xfrm>
          <a:prstGeom prst="rect">
            <a:avLst/>
          </a:prstGeom>
          <a:solidFill>
            <a:srgbClr val="FFFFFF"/>
          </a:solidFill>
        </p:spPr>
        <p:txBody>
          <a:bodyPr wrap="square" lIns="90000" tIns="46800" rIns="90000" bIns="46800" rtlCol="0" anchor="ctr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spc="-15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u="sng" spc="0">
                <a:solidFill>
                  <a:prstClr val="black"/>
                </a:solidFill>
              </a:rPr>
              <a:t>[ </a:t>
            </a:r>
            <a:r>
              <a:rPr lang="ko-KR" altLang="en-US" sz="1600" b="1" u="sng" spc="0">
                <a:solidFill>
                  <a:prstClr val="black"/>
                </a:solidFill>
              </a:rPr>
              <a:t>추진 전략</a:t>
            </a:r>
            <a:r>
              <a:rPr lang="en-US" altLang="ko-KR" sz="1600" b="1" u="sng" spc="0">
                <a:solidFill>
                  <a:prstClr val="black"/>
                </a:solidFill>
              </a:rPr>
              <a:t> ]</a:t>
            </a:r>
            <a:endParaRPr kumimoji="1" lang="ko-KR" altLang="en-US" sz="1600" b="1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3A398D4-B729-3C05-CA11-58F5DC5D9674}"/>
              </a:ext>
            </a:extLst>
          </p:cNvPr>
          <p:cNvSpPr/>
          <p:nvPr/>
        </p:nvSpPr>
        <p:spPr>
          <a:xfrm>
            <a:off x="7957601" y="5186430"/>
            <a:ext cx="1425200" cy="515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정보계 개선</a:t>
            </a:r>
            <a:br>
              <a:rPr lang="en-US" altLang="ko-KR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방안 확정</a:t>
            </a:r>
            <a:endParaRPr lang="en-US" altLang="ko-KR" sz="12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A93FEFC7-877F-C6E5-80A2-8DFAED10009F}"/>
              </a:ext>
            </a:extLst>
          </p:cNvPr>
          <p:cNvSpPr/>
          <p:nvPr/>
        </p:nvSpPr>
        <p:spPr>
          <a:xfrm>
            <a:off x="7911425" y="5134329"/>
            <a:ext cx="207806" cy="19803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3F3BEFF-9525-584A-79A8-BF9380319D0D}"/>
              </a:ext>
            </a:extLst>
          </p:cNvPr>
          <p:cNvSpPr/>
          <p:nvPr/>
        </p:nvSpPr>
        <p:spPr>
          <a:xfrm>
            <a:off x="1217132" y="5840842"/>
            <a:ext cx="2091870" cy="387088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비용 최적화 방안 수립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66A7245-B885-6BC0-A8A9-71F8BE5722A2}"/>
              </a:ext>
            </a:extLst>
          </p:cNvPr>
          <p:cNvSpPr/>
          <p:nvPr/>
        </p:nvSpPr>
        <p:spPr>
          <a:xfrm>
            <a:off x="4102931" y="4571762"/>
            <a:ext cx="3128400" cy="496800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데이터거버넌스에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기반한 데이터 구성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31802E2-FFA4-1853-A9BB-BC433725A77C}"/>
              </a:ext>
            </a:extLst>
          </p:cNvPr>
          <p:cNvSpPr/>
          <p:nvPr/>
        </p:nvSpPr>
        <p:spPr>
          <a:xfrm>
            <a:off x="1211266" y="3467723"/>
            <a:ext cx="2091870" cy="387088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속성값의 일관성 미흡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D808831-A2F9-4136-6306-C1CE26121463}"/>
              </a:ext>
            </a:extLst>
          </p:cNvPr>
          <p:cNvSpPr/>
          <p:nvPr/>
        </p:nvSpPr>
        <p:spPr>
          <a:xfrm>
            <a:off x="4102932" y="5678504"/>
            <a:ext cx="3128400" cy="496800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유연성과 확장성을 겸비한 비용 효율적 인프라 구성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4A880B6-EF23-50D5-DCB1-FF395FE194C2}"/>
              </a:ext>
            </a:extLst>
          </p:cNvPr>
          <p:cNvSpPr/>
          <p:nvPr/>
        </p:nvSpPr>
        <p:spPr>
          <a:xfrm>
            <a:off x="7954824" y="5842542"/>
            <a:ext cx="1425200" cy="51554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정보계 구성</a:t>
            </a:r>
            <a:b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PoC </a:t>
            </a: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</a:t>
            </a:r>
            <a:endParaRPr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A819C813-D4F4-B25C-96BE-03EFBB2524DD}"/>
              </a:ext>
            </a:extLst>
          </p:cNvPr>
          <p:cNvSpPr/>
          <p:nvPr/>
        </p:nvSpPr>
        <p:spPr>
          <a:xfrm>
            <a:off x="7897097" y="5798792"/>
            <a:ext cx="207806" cy="19803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417B204-4136-3597-C83D-02B2DC7C9ADA}"/>
              </a:ext>
            </a:extLst>
          </p:cNvPr>
          <p:cNvSpPr txBox="1">
            <a:spLocks/>
          </p:cNvSpPr>
          <p:nvPr/>
        </p:nvSpPr>
        <p:spPr bwMode="gray">
          <a:xfrm>
            <a:off x="8411968" y="296344"/>
            <a:ext cx="1171796" cy="193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1800" b="1">
                <a:solidFill>
                  <a:schemeClr val="tx1"/>
                </a:solidFill>
                <a:latin typeface="+mn-lt"/>
                <a:ea typeface="+mn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5pPr>
            <a:lvl6pPr marL="422039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6pPr>
            <a:lvl7pPr marL="844078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7pPr>
            <a:lvl8pPr marL="1266117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8pPr>
            <a:lvl9pPr marL="1688155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9pPr>
          </a:lstStyle>
          <a:p>
            <a:pPr algn="r"/>
            <a:r>
              <a:rPr lang="en-US" altLang="ko-KR" sz="1400" kern="0" dirty="0">
                <a:latin typeface="+mn-ea"/>
              </a:rPr>
              <a:t>3-3. </a:t>
            </a:r>
            <a:r>
              <a:rPr lang="ko-KR" altLang="en-US" sz="1400" kern="0" dirty="0">
                <a:latin typeface="+mn-ea"/>
              </a:rPr>
              <a:t>추진 전략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20A3564-2674-DE48-B960-1EE24162AA11}"/>
              </a:ext>
            </a:extLst>
          </p:cNvPr>
          <p:cNvSpPr/>
          <p:nvPr/>
        </p:nvSpPr>
        <p:spPr>
          <a:xfrm>
            <a:off x="4106727" y="4007372"/>
            <a:ext cx="3128400" cy="496800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보고서</a:t>
            </a: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생명주기 관리</a:t>
            </a: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적용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2E59D1-F4CE-0660-476E-B8231980F93E}"/>
              </a:ext>
            </a:extLst>
          </p:cNvPr>
          <p:cNvSpPr/>
          <p:nvPr/>
        </p:nvSpPr>
        <p:spPr>
          <a:xfrm>
            <a:off x="4095077" y="2349271"/>
            <a:ext cx="3128400" cy="496800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정보계 데이터 모델 구조 최적화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EA0AE4-04A2-AAD3-9683-F160EC7BE5B5}"/>
              </a:ext>
            </a:extLst>
          </p:cNvPr>
          <p:cNvSpPr/>
          <p:nvPr/>
        </p:nvSpPr>
        <p:spPr>
          <a:xfrm>
            <a:off x="4095077" y="2905770"/>
            <a:ext cx="3128400" cy="496800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준실시간</a:t>
            </a: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(Near Real Time)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구성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A0EA7C-FCAA-FB7A-DA50-DAE1104ECFA2}"/>
              </a:ext>
            </a:extLst>
          </p:cNvPr>
          <p:cNvSpPr/>
          <p:nvPr/>
        </p:nvSpPr>
        <p:spPr>
          <a:xfrm>
            <a:off x="4104602" y="5124795"/>
            <a:ext cx="3128400" cy="496800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솔루션 최적화 및 통합 관리 체계 구성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9918FA-F8CE-0C12-F1F5-EA3D10901297}"/>
              </a:ext>
            </a:extLst>
          </p:cNvPr>
          <p:cNvSpPr/>
          <p:nvPr/>
        </p:nvSpPr>
        <p:spPr>
          <a:xfrm>
            <a:off x="4098069" y="3454339"/>
            <a:ext cx="3128400" cy="496800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고객 중심 정보계 데이터 구조 개선</a:t>
            </a:r>
          </a:p>
        </p:txBody>
      </p:sp>
      <p:cxnSp>
        <p:nvCxnSpPr>
          <p:cNvPr id="10" name="직선 연결선 154">
            <a:extLst>
              <a:ext uri="{FF2B5EF4-FFF2-40B4-BE49-F238E27FC236}">
                <a16:creationId xmlns:a16="http://schemas.microsoft.com/office/drawing/2014/main" id="{7E7C3E1F-DF50-EDF4-7B2B-6CFC332292D0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312661" y="2597671"/>
            <a:ext cx="782416" cy="2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54">
            <a:extLst>
              <a:ext uri="{FF2B5EF4-FFF2-40B4-BE49-F238E27FC236}">
                <a16:creationId xmlns:a16="http://schemas.microsoft.com/office/drawing/2014/main" id="{EA4C37B5-CFAB-2620-3307-E9069C1C60D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312661" y="2597671"/>
            <a:ext cx="782416" cy="55649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54">
            <a:extLst>
              <a:ext uri="{FF2B5EF4-FFF2-40B4-BE49-F238E27FC236}">
                <a16:creationId xmlns:a16="http://schemas.microsoft.com/office/drawing/2014/main" id="{E53E2ABD-ECA1-75A2-5C35-DA554D9FFA86}"/>
              </a:ext>
            </a:extLst>
          </p:cNvPr>
          <p:cNvCxnSpPr>
            <a:cxnSpLocks/>
            <a:stCxn id="55" idx="3"/>
            <a:endCxn id="98" idx="1"/>
          </p:cNvCxnSpPr>
          <p:nvPr/>
        </p:nvCxnSpPr>
        <p:spPr>
          <a:xfrm>
            <a:off x="3312661" y="2597692"/>
            <a:ext cx="790270" cy="222247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54">
            <a:extLst>
              <a:ext uri="{FF2B5EF4-FFF2-40B4-BE49-F238E27FC236}">
                <a16:creationId xmlns:a16="http://schemas.microsoft.com/office/drawing/2014/main" id="{41636A9A-CCF9-42AB-101F-330FAC41FFB9}"/>
              </a:ext>
            </a:extLst>
          </p:cNvPr>
          <p:cNvCxnSpPr>
            <a:cxnSpLocks/>
            <a:stCxn id="56" idx="3"/>
            <a:endCxn id="6" idx="1"/>
          </p:cNvCxnSpPr>
          <p:nvPr/>
        </p:nvCxnSpPr>
        <p:spPr>
          <a:xfrm flipV="1">
            <a:off x="3312661" y="2597671"/>
            <a:ext cx="782416" cy="53184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154">
            <a:extLst>
              <a:ext uri="{FF2B5EF4-FFF2-40B4-BE49-F238E27FC236}">
                <a16:creationId xmlns:a16="http://schemas.microsoft.com/office/drawing/2014/main" id="{48D5A89E-954A-A063-BC14-EDFE8CE569B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312661" y="3129512"/>
            <a:ext cx="782416" cy="2465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154">
            <a:extLst>
              <a:ext uri="{FF2B5EF4-FFF2-40B4-BE49-F238E27FC236}">
                <a16:creationId xmlns:a16="http://schemas.microsoft.com/office/drawing/2014/main" id="{F1BBFC30-AE96-6C3C-234D-724420F5B7F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312661" y="3129512"/>
            <a:ext cx="785408" cy="5732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154">
            <a:extLst>
              <a:ext uri="{FF2B5EF4-FFF2-40B4-BE49-F238E27FC236}">
                <a16:creationId xmlns:a16="http://schemas.microsoft.com/office/drawing/2014/main" id="{B1271350-6F21-D0D7-7650-1EDA09569F17}"/>
              </a:ext>
            </a:extLst>
          </p:cNvPr>
          <p:cNvCxnSpPr>
            <a:cxnSpLocks/>
            <a:stCxn id="109" idx="3"/>
            <a:endCxn id="6" idx="1"/>
          </p:cNvCxnSpPr>
          <p:nvPr/>
        </p:nvCxnSpPr>
        <p:spPr>
          <a:xfrm flipV="1">
            <a:off x="3303136" y="2597671"/>
            <a:ext cx="791941" cy="106359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154">
            <a:extLst>
              <a:ext uri="{FF2B5EF4-FFF2-40B4-BE49-F238E27FC236}">
                <a16:creationId xmlns:a16="http://schemas.microsoft.com/office/drawing/2014/main" id="{3F841249-A2C5-5BF5-53ED-1CDF804FDB80}"/>
              </a:ext>
            </a:extLst>
          </p:cNvPr>
          <p:cNvCxnSpPr>
            <a:cxnSpLocks/>
            <a:stCxn id="109" idx="3"/>
            <a:endCxn id="98" idx="1"/>
          </p:cNvCxnSpPr>
          <p:nvPr/>
        </p:nvCxnSpPr>
        <p:spPr>
          <a:xfrm>
            <a:off x="3303136" y="3661267"/>
            <a:ext cx="799795" cy="115889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154">
            <a:extLst>
              <a:ext uri="{FF2B5EF4-FFF2-40B4-BE49-F238E27FC236}">
                <a16:creationId xmlns:a16="http://schemas.microsoft.com/office/drawing/2014/main" id="{1A193F6B-8A15-8C48-0015-1207A0778E9A}"/>
              </a:ext>
            </a:extLst>
          </p:cNvPr>
          <p:cNvCxnSpPr>
            <a:cxnSpLocks/>
            <a:stCxn id="57" idx="3"/>
            <a:endCxn id="98" idx="1"/>
          </p:cNvCxnSpPr>
          <p:nvPr/>
        </p:nvCxnSpPr>
        <p:spPr>
          <a:xfrm>
            <a:off x="3312661" y="4134993"/>
            <a:ext cx="790270" cy="68516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154">
            <a:extLst>
              <a:ext uri="{FF2B5EF4-FFF2-40B4-BE49-F238E27FC236}">
                <a16:creationId xmlns:a16="http://schemas.microsoft.com/office/drawing/2014/main" id="{1E188D0E-CA07-C4F3-B063-FAFE10D318AF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312661" y="2597671"/>
            <a:ext cx="782416" cy="15373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154">
            <a:extLst>
              <a:ext uri="{FF2B5EF4-FFF2-40B4-BE49-F238E27FC236}">
                <a16:creationId xmlns:a16="http://schemas.microsoft.com/office/drawing/2014/main" id="{28AB1AD0-0F5E-2889-7B78-6C9AE164BA0D}"/>
              </a:ext>
            </a:extLst>
          </p:cNvPr>
          <p:cNvCxnSpPr>
            <a:cxnSpLocks/>
            <a:stCxn id="58" idx="3"/>
            <a:endCxn id="98" idx="1"/>
          </p:cNvCxnSpPr>
          <p:nvPr/>
        </p:nvCxnSpPr>
        <p:spPr>
          <a:xfrm>
            <a:off x="3312661" y="4603247"/>
            <a:ext cx="790270" cy="21691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54">
            <a:extLst>
              <a:ext uri="{FF2B5EF4-FFF2-40B4-BE49-F238E27FC236}">
                <a16:creationId xmlns:a16="http://schemas.microsoft.com/office/drawing/2014/main" id="{F205AC8F-73CC-7651-ABCA-A01721FE4F4D}"/>
              </a:ext>
            </a:extLst>
          </p:cNvPr>
          <p:cNvCxnSpPr>
            <a:cxnSpLocks/>
            <a:stCxn id="58" idx="3"/>
            <a:endCxn id="2" idx="1"/>
          </p:cNvCxnSpPr>
          <p:nvPr/>
        </p:nvCxnSpPr>
        <p:spPr>
          <a:xfrm flipV="1">
            <a:off x="3312661" y="4255772"/>
            <a:ext cx="794066" cy="34747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154">
            <a:extLst>
              <a:ext uri="{FF2B5EF4-FFF2-40B4-BE49-F238E27FC236}">
                <a16:creationId xmlns:a16="http://schemas.microsoft.com/office/drawing/2014/main" id="{42EFDD3D-8025-DFDA-F40A-34A79B3F2F13}"/>
              </a:ext>
            </a:extLst>
          </p:cNvPr>
          <p:cNvCxnSpPr>
            <a:cxnSpLocks/>
            <a:stCxn id="61" idx="3"/>
            <a:endCxn id="8" idx="1"/>
          </p:cNvCxnSpPr>
          <p:nvPr/>
        </p:nvCxnSpPr>
        <p:spPr>
          <a:xfrm>
            <a:off x="3312661" y="5097877"/>
            <a:ext cx="791941" cy="27531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154">
            <a:extLst>
              <a:ext uri="{FF2B5EF4-FFF2-40B4-BE49-F238E27FC236}">
                <a16:creationId xmlns:a16="http://schemas.microsoft.com/office/drawing/2014/main" id="{638D76A3-6A6F-6330-8E0B-AB034D5F9E50}"/>
              </a:ext>
            </a:extLst>
          </p:cNvPr>
          <p:cNvCxnSpPr>
            <a:cxnSpLocks/>
            <a:stCxn id="61" idx="3"/>
            <a:endCxn id="126" idx="1"/>
          </p:cNvCxnSpPr>
          <p:nvPr/>
        </p:nvCxnSpPr>
        <p:spPr>
          <a:xfrm>
            <a:off x="3312661" y="5097877"/>
            <a:ext cx="790271" cy="8290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154">
            <a:extLst>
              <a:ext uri="{FF2B5EF4-FFF2-40B4-BE49-F238E27FC236}">
                <a16:creationId xmlns:a16="http://schemas.microsoft.com/office/drawing/2014/main" id="{728B4B6D-E179-FD15-A652-B11D133B3E9E}"/>
              </a:ext>
            </a:extLst>
          </p:cNvPr>
          <p:cNvCxnSpPr>
            <a:cxnSpLocks/>
            <a:stCxn id="66" idx="3"/>
            <a:endCxn id="8" idx="1"/>
          </p:cNvCxnSpPr>
          <p:nvPr/>
        </p:nvCxnSpPr>
        <p:spPr>
          <a:xfrm flipV="1">
            <a:off x="3312661" y="5373195"/>
            <a:ext cx="791941" cy="19293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154">
            <a:extLst>
              <a:ext uri="{FF2B5EF4-FFF2-40B4-BE49-F238E27FC236}">
                <a16:creationId xmlns:a16="http://schemas.microsoft.com/office/drawing/2014/main" id="{B1008BCE-E47B-CD60-493C-6C367A74D2A8}"/>
              </a:ext>
            </a:extLst>
          </p:cNvPr>
          <p:cNvCxnSpPr>
            <a:cxnSpLocks/>
            <a:stCxn id="66" idx="3"/>
            <a:endCxn id="126" idx="1"/>
          </p:cNvCxnSpPr>
          <p:nvPr/>
        </p:nvCxnSpPr>
        <p:spPr>
          <a:xfrm>
            <a:off x="3312661" y="5566131"/>
            <a:ext cx="790271" cy="36077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54">
            <a:extLst>
              <a:ext uri="{FF2B5EF4-FFF2-40B4-BE49-F238E27FC236}">
                <a16:creationId xmlns:a16="http://schemas.microsoft.com/office/drawing/2014/main" id="{0A6B7C16-3435-15C6-8214-51BA4710EAED}"/>
              </a:ext>
            </a:extLst>
          </p:cNvPr>
          <p:cNvCxnSpPr>
            <a:cxnSpLocks/>
            <a:stCxn id="97" idx="3"/>
            <a:endCxn id="8" idx="1"/>
          </p:cNvCxnSpPr>
          <p:nvPr/>
        </p:nvCxnSpPr>
        <p:spPr>
          <a:xfrm flipV="1">
            <a:off x="3309002" y="5373195"/>
            <a:ext cx="795600" cy="66119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54">
            <a:extLst>
              <a:ext uri="{FF2B5EF4-FFF2-40B4-BE49-F238E27FC236}">
                <a16:creationId xmlns:a16="http://schemas.microsoft.com/office/drawing/2014/main" id="{E61BF8D5-A6DA-F063-F4AC-CA34E0AAC822}"/>
              </a:ext>
            </a:extLst>
          </p:cNvPr>
          <p:cNvCxnSpPr>
            <a:cxnSpLocks/>
            <a:endCxn id="126" idx="1"/>
          </p:cNvCxnSpPr>
          <p:nvPr/>
        </p:nvCxnSpPr>
        <p:spPr>
          <a:xfrm flipV="1">
            <a:off x="3312661" y="5926904"/>
            <a:ext cx="790271" cy="10748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54">
            <a:extLst>
              <a:ext uri="{FF2B5EF4-FFF2-40B4-BE49-F238E27FC236}">
                <a16:creationId xmlns:a16="http://schemas.microsoft.com/office/drawing/2014/main" id="{5FAA5D67-C872-8447-262E-678F83F215BA}"/>
              </a:ext>
            </a:extLst>
          </p:cNvPr>
          <p:cNvCxnSpPr>
            <a:cxnSpLocks/>
            <a:stCxn id="6" idx="3"/>
            <a:endCxn id="83" idx="1"/>
          </p:cNvCxnSpPr>
          <p:nvPr/>
        </p:nvCxnSpPr>
        <p:spPr>
          <a:xfrm>
            <a:off x="7223477" y="2597671"/>
            <a:ext cx="767998" cy="8353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54">
            <a:extLst>
              <a:ext uri="{FF2B5EF4-FFF2-40B4-BE49-F238E27FC236}">
                <a16:creationId xmlns:a16="http://schemas.microsoft.com/office/drawing/2014/main" id="{BF0F6D12-1AD7-DE3D-0D93-6252A7779251}"/>
              </a:ext>
            </a:extLst>
          </p:cNvPr>
          <p:cNvCxnSpPr>
            <a:cxnSpLocks/>
            <a:stCxn id="6" idx="3"/>
            <a:endCxn id="85" idx="1"/>
          </p:cNvCxnSpPr>
          <p:nvPr/>
        </p:nvCxnSpPr>
        <p:spPr>
          <a:xfrm>
            <a:off x="7223477" y="2597671"/>
            <a:ext cx="777523" cy="77610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54">
            <a:extLst>
              <a:ext uri="{FF2B5EF4-FFF2-40B4-BE49-F238E27FC236}">
                <a16:creationId xmlns:a16="http://schemas.microsoft.com/office/drawing/2014/main" id="{F025EDB6-6BBF-19C3-6B3B-59CC86E7A410}"/>
              </a:ext>
            </a:extLst>
          </p:cNvPr>
          <p:cNvCxnSpPr>
            <a:cxnSpLocks/>
            <a:stCxn id="6" idx="3"/>
            <a:endCxn id="87" idx="1"/>
          </p:cNvCxnSpPr>
          <p:nvPr/>
        </p:nvCxnSpPr>
        <p:spPr>
          <a:xfrm>
            <a:off x="7223477" y="2597671"/>
            <a:ext cx="761465" cy="147575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54">
            <a:extLst>
              <a:ext uri="{FF2B5EF4-FFF2-40B4-BE49-F238E27FC236}">
                <a16:creationId xmlns:a16="http://schemas.microsoft.com/office/drawing/2014/main" id="{B71A363D-B0DE-D16D-6D0B-01067B733DA0}"/>
              </a:ext>
            </a:extLst>
          </p:cNvPr>
          <p:cNvCxnSpPr>
            <a:cxnSpLocks/>
            <a:stCxn id="7" idx="3"/>
            <a:endCxn id="85" idx="1"/>
          </p:cNvCxnSpPr>
          <p:nvPr/>
        </p:nvCxnSpPr>
        <p:spPr>
          <a:xfrm>
            <a:off x="7223477" y="3154170"/>
            <a:ext cx="777523" cy="21960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54">
            <a:extLst>
              <a:ext uri="{FF2B5EF4-FFF2-40B4-BE49-F238E27FC236}">
                <a16:creationId xmlns:a16="http://schemas.microsoft.com/office/drawing/2014/main" id="{4461CAAA-E573-7B00-95C7-1EBD15876514}"/>
              </a:ext>
            </a:extLst>
          </p:cNvPr>
          <p:cNvCxnSpPr>
            <a:cxnSpLocks/>
            <a:stCxn id="7" idx="3"/>
            <a:endCxn id="87" idx="1"/>
          </p:cNvCxnSpPr>
          <p:nvPr/>
        </p:nvCxnSpPr>
        <p:spPr>
          <a:xfrm>
            <a:off x="7223477" y="3154170"/>
            <a:ext cx="761465" cy="91925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54">
            <a:extLst>
              <a:ext uri="{FF2B5EF4-FFF2-40B4-BE49-F238E27FC236}">
                <a16:creationId xmlns:a16="http://schemas.microsoft.com/office/drawing/2014/main" id="{9704B6E8-F32E-B3A8-A1C6-5249955D0C86}"/>
              </a:ext>
            </a:extLst>
          </p:cNvPr>
          <p:cNvCxnSpPr>
            <a:cxnSpLocks/>
            <a:stCxn id="9" idx="3"/>
            <a:endCxn id="83" idx="1"/>
          </p:cNvCxnSpPr>
          <p:nvPr/>
        </p:nvCxnSpPr>
        <p:spPr>
          <a:xfrm flipV="1">
            <a:off x="7226469" y="2681207"/>
            <a:ext cx="765006" cy="102153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54">
            <a:extLst>
              <a:ext uri="{FF2B5EF4-FFF2-40B4-BE49-F238E27FC236}">
                <a16:creationId xmlns:a16="http://schemas.microsoft.com/office/drawing/2014/main" id="{71EDCB94-D691-17A9-003C-55A1D5137CBA}"/>
              </a:ext>
            </a:extLst>
          </p:cNvPr>
          <p:cNvCxnSpPr>
            <a:cxnSpLocks/>
            <a:stCxn id="9" idx="3"/>
            <a:endCxn id="85" idx="1"/>
          </p:cNvCxnSpPr>
          <p:nvPr/>
        </p:nvCxnSpPr>
        <p:spPr>
          <a:xfrm flipV="1">
            <a:off x="7226469" y="3373776"/>
            <a:ext cx="774531" cy="32896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54">
            <a:extLst>
              <a:ext uri="{FF2B5EF4-FFF2-40B4-BE49-F238E27FC236}">
                <a16:creationId xmlns:a16="http://schemas.microsoft.com/office/drawing/2014/main" id="{1D3A639D-1D26-6C8E-44EB-54DB24E0BE41}"/>
              </a:ext>
            </a:extLst>
          </p:cNvPr>
          <p:cNvCxnSpPr>
            <a:cxnSpLocks/>
            <a:stCxn id="9" idx="3"/>
            <a:endCxn id="87" idx="1"/>
          </p:cNvCxnSpPr>
          <p:nvPr/>
        </p:nvCxnSpPr>
        <p:spPr>
          <a:xfrm>
            <a:off x="7226469" y="3702739"/>
            <a:ext cx="758473" cy="3706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4">
            <a:extLst>
              <a:ext uri="{FF2B5EF4-FFF2-40B4-BE49-F238E27FC236}">
                <a16:creationId xmlns:a16="http://schemas.microsoft.com/office/drawing/2014/main" id="{684C3877-674F-98F0-70EA-1F5825CD3DD0}"/>
              </a:ext>
            </a:extLst>
          </p:cNvPr>
          <p:cNvCxnSpPr>
            <a:cxnSpLocks/>
            <a:stCxn id="2" idx="3"/>
            <a:endCxn id="85" idx="1"/>
          </p:cNvCxnSpPr>
          <p:nvPr/>
        </p:nvCxnSpPr>
        <p:spPr>
          <a:xfrm flipV="1">
            <a:off x="7235127" y="3373776"/>
            <a:ext cx="765873" cy="88199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CB03DD43-1705-4805-8DAD-E53A088F96E4}"/>
              </a:ext>
            </a:extLst>
          </p:cNvPr>
          <p:cNvCxnSpPr>
            <a:cxnSpLocks/>
            <a:stCxn id="2" idx="3"/>
            <a:endCxn id="87" idx="1"/>
          </p:cNvCxnSpPr>
          <p:nvPr/>
        </p:nvCxnSpPr>
        <p:spPr>
          <a:xfrm flipV="1">
            <a:off x="7235127" y="4073427"/>
            <a:ext cx="749815" cy="18234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B853AAED-08B6-58F5-FEA1-C6EAF8168F3D}"/>
              </a:ext>
            </a:extLst>
          </p:cNvPr>
          <p:cNvCxnSpPr>
            <a:cxnSpLocks/>
            <a:stCxn id="98" idx="3"/>
            <a:endCxn id="85" idx="1"/>
          </p:cNvCxnSpPr>
          <p:nvPr/>
        </p:nvCxnSpPr>
        <p:spPr>
          <a:xfrm flipV="1">
            <a:off x="7231331" y="3373776"/>
            <a:ext cx="769669" cy="144638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A0E49AAE-03C7-D663-08A4-E40570DF9DF2}"/>
              </a:ext>
            </a:extLst>
          </p:cNvPr>
          <p:cNvCxnSpPr>
            <a:cxnSpLocks/>
            <a:stCxn id="8" idx="3"/>
            <a:endCxn id="89" idx="1"/>
          </p:cNvCxnSpPr>
          <p:nvPr/>
        </p:nvCxnSpPr>
        <p:spPr>
          <a:xfrm flipV="1">
            <a:off x="7233002" y="4760685"/>
            <a:ext cx="739423" cy="61251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0473A3EF-1C25-2746-79D5-4D75EAAECAAC}"/>
              </a:ext>
            </a:extLst>
          </p:cNvPr>
          <p:cNvCxnSpPr>
            <a:cxnSpLocks/>
            <a:stCxn id="8" idx="3"/>
            <a:endCxn id="130" idx="1"/>
          </p:cNvCxnSpPr>
          <p:nvPr/>
        </p:nvCxnSpPr>
        <p:spPr>
          <a:xfrm>
            <a:off x="7233002" y="5373195"/>
            <a:ext cx="721822" cy="72711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44CCCE62-B30C-685C-1D06-4F291AB0779D}"/>
              </a:ext>
            </a:extLst>
          </p:cNvPr>
          <p:cNvCxnSpPr>
            <a:cxnSpLocks/>
            <a:stCxn id="8" idx="3"/>
            <a:endCxn id="93" idx="1"/>
          </p:cNvCxnSpPr>
          <p:nvPr/>
        </p:nvCxnSpPr>
        <p:spPr>
          <a:xfrm>
            <a:off x="7233002" y="5373195"/>
            <a:ext cx="724599" cy="7100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439791FC-379B-BC7A-63A1-81573A15ADFB}"/>
              </a:ext>
            </a:extLst>
          </p:cNvPr>
          <p:cNvCxnSpPr>
            <a:cxnSpLocks/>
            <a:stCxn id="126" idx="3"/>
            <a:endCxn id="89" idx="1"/>
          </p:cNvCxnSpPr>
          <p:nvPr/>
        </p:nvCxnSpPr>
        <p:spPr>
          <a:xfrm flipV="1">
            <a:off x="7231332" y="4760685"/>
            <a:ext cx="741093" cy="116621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5F5AE96A-3002-4713-178D-2C5DF85FE8C9}"/>
              </a:ext>
            </a:extLst>
          </p:cNvPr>
          <p:cNvCxnSpPr>
            <a:cxnSpLocks/>
            <a:stCxn id="126" idx="3"/>
            <a:endCxn id="130" idx="1"/>
          </p:cNvCxnSpPr>
          <p:nvPr/>
        </p:nvCxnSpPr>
        <p:spPr>
          <a:xfrm>
            <a:off x="7231332" y="5926904"/>
            <a:ext cx="723492" cy="17341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B6F5B709-B90F-9FDB-93D8-1425B4E1CB2B}"/>
              </a:ext>
            </a:extLst>
          </p:cNvPr>
          <p:cNvCxnSpPr>
            <a:cxnSpLocks/>
            <a:stCxn id="126" idx="3"/>
            <a:endCxn id="93" idx="1"/>
          </p:cNvCxnSpPr>
          <p:nvPr/>
        </p:nvCxnSpPr>
        <p:spPr>
          <a:xfrm flipV="1">
            <a:off x="7231332" y="5444202"/>
            <a:ext cx="726269" cy="4827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2">
            <a:extLst>
              <a:ext uri="{FF2B5EF4-FFF2-40B4-BE49-F238E27FC236}">
                <a16:creationId xmlns:a16="http://schemas.microsoft.com/office/drawing/2014/main" id="{59791AC7-3FFB-F369-B20F-428C59B9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64" y="189679"/>
            <a:ext cx="2598468" cy="249299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정보계 개선 방안 수립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1351C11-FABA-23F5-824C-C6ECECA028AB}"/>
              </a:ext>
            </a:extLst>
          </p:cNvPr>
          <p:cNvCxnSpPr>
            <a:cxnSpLocks/>
            <a:stCxn id="98" idx="3"/>
            <a:endCxn id="87" idx="1"/>
          </p:cNvCxnSpPr>
          <p:nvPr/>
        </p:nvCxnSpPr>
        <p:spPr>
          <a:xfrm flipV="1">
            <a:off x="7231331" y="4073427"/>
            <a:ext cx="753611" cy="74673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82165A2-012C-B57F-DCB4-AF5B8DBACEEC}"/>
              </a:ext>
            </a:extLst>
          </p:cNvPr>
          <p:cNvCxnSpPr>
            <a:cxnSpLocks/>
            <a:stCxn id="98" idx="3"/>
            <a:endCxn id="93" idx="1"/>
          </p:cNvCxnSpPr>
          <p:nvPr/>
        </p:nvCxnSpPr>
        <p:spPr>
          <a:xfrm>
            <a:off x="7231331" y="4820162"/>
            <a:ext cx="726270" cy="62404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C7BBA6A-F8A9-8788-A560-DD7D243646AD}"/>
              </a:ext>
            </a:extLst>
          </p:cNvPr>
          <p:cNvCxnSpPr>
            <a:cxnSpLocks/>
            <a:stCxn id="2" idx="3"/>
            <a:endCxn id="93" idx="1"/>
          </p:cNvCxnSpPr>
          <p:nvPr/>
        </p:nvCxnSpPr>
        <p:spPr>
          <a:xfrm>
            <a:off x="7235127" y="4255772"/>
            <a:ext cx="722474" cy="118843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D2C8924-8058-A0EE-4EF2-6799D3D52FBB}"/>
              </a:ext>
            </a:extLst>
          </p:cNvPr>
          <p:cNvCxnSpPr>
            <a:cxnSpLocks/>
            <a:stCxn id="9" idx="3"/>
            <a:endCxn id="93" idx="1"/>
          </p:cNvCxnSpPr>
          <p:nvPr/>
        </p:nvCxnSpPr>
        <p:spPr>
          <a:xfrm>
            <a:off x="7226469" y="3702739"/>
            <a:ext cx="731132" cy="174146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29A8610-C3DF-D172-5536-E621878FB790}"/>
              </a:ext>
            </a:extLst>
          </p:cNvPr>
          <p:cNvCxnSpPr>
            <a:cxnSpLocks/>
            <a:stCxn id="7" idx="3"/>
            <a:endCxn id="93" idx="1"/>
          </p:cNvCxnSpPr>
          <p:nvPr/>
        </p:nvCxnSpPr>
        <p:spPr>
          <a:xfrm>
            <a:off x="7223477" y="3154170"/>
            <a:ext cx="734124" cy="229003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8BA5598-B30B-5CB0-05FD-F186C58AE611}"/>
              </a:ext>
            </a:extLst>
          </p:cNvPr>
          <p:cNvCxnSpPr>
            <a:cxnSpLocks/>
            <a:stCxn id="6" idx="3"/>
            <a:endCxn id="93" idx="1"/>
          </p:cNvCxnSpPr>
          <p:nvPr/>
        </p:nvCxnSpPr>
        <p:spPr>
          <a:xfrm>
            <a:off x="7223477" y="2597671"/>
            <a:ext cx="734124" cy="284653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35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89B918-9B75-60A7-3909-FBD24B63B657}"/>
              </a:ext>
            </a:extLst>
          </p:cNvPr>
          <p:cNvSpPr txBox="1"/>
          <p:nvPr/>
        </p:nvSpPr>
        <p:spPr>
          <a:xfrm>
            <a:off x="394084" y="908514"/>
            <a:ext cx="92086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현 정보계 시스템의 구조 검토를 위한 실행 계획에 따라 데이터 연계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흐름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보고서 구성 현황을 파악하고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각 영역별 산출물을 </a:t>
            </a:r>
            <a:r>
              <a:rPr lang="ko-KR" altLang="en-US" sz="1400" spc="-12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현행화하여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구성 적정성을 검토한 후 효율적인 정보계 구성을 위한 개선 포인트를 도출하고자 함</a:t>
            </a:r>
            <a:endParaRPr lang="en-US" altLang="ko-KR" sz="14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1CAA4E-94B3-7714-F24B-67D201DCC5AB}"/>
              </a:ext>
            </a:extLst>
          </p:cNvPr>
          <p:cNvSpPr/>
          <p:nvPr/>
        </p:nvSpPr>
        <p:spPr>
          <a:xfrm>
            <a:off x="307834" y="1697394"/>
            <a:ext cx="9266236" cy="474150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id="{1E700831-5AF5-01DF-C427-E9CAF87B57B9}"/>
              </a:ext>
            </a:extLst>
          </p:cNvPr>
          <p:cNvSpPr/>
          <p:nvPr/>
        </p:nvSpPr>
        <p:spPr>
          <a:xfrm>
            <a:off x="307834" y="1403713"/>
            <a:ext cx="9266236" cy="40207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6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STEP1. </a:t>
            </a:r>
            <a:r>
              <a:rPr lang="ko-KR" altLang="en-US" sz="16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현행 정보계 구성 현황 파악 및 검토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54FC059-1C5E-DB03-0A7D-775BF48EA360}"/>
              </a:ext>
            </a:extLst>
          </p:cNvPr>
          <p:cNvSpPr/>
          <p:nvPr/>
        </p:nvSpPr>
        <p:spPr>
          <a:xfrm>
            <a:off x="367906" y="1971190"/>
            <a:ext cx="2963864" cy="352283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02DB2C-FCA6-0B9F-8CC2-467698C80E23}"/>
              </a:ext>
            </a:extLst>
          </p:cNvPr>
          <p:cNvSpPr txBox="1"/>
          <p:nvPr/>
        </p:nvSpPr>
        <p:spPr>
          <a:xfrm>
            <a:off x="733808" y="1840756"/>
            <a:ext cx="221301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데이터 연계 현황 파악</a:t>
            </a:r>
            <a:endParaRPr lang="ko-KR" altLang="en-US" sz="14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84B6933-AC84-263A-FD08-455ABCF9AD30}"/>
              </a:ext>
            </a:extLst>
          </p:cNvPr>
          <p:cNvSpPr/>
          <p:nvPr/>
        </p:nvSpPr>
        <p:spPr>
          <a:xfrm>
            <a:off x="3456829" y="1971190"/>
            <a:ext cx="2963864" cy="352283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4D58229-C198-DD13-9D3D-28F9B7B03F2F}"/>
              </a:ext>
            </a:extLst>
          </p:cNvPr>
          <p:cNvSpPr/>
          <p:nvPr/>
        </p:nvSpPr>
        <p:spPr>
          <a:xfrm>
            <a:off x="6545752" y="1971190"/>
            <a:ext cx="2963864" cy="352283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991EF2C-077D-3100-4202-9EFCC8F1554B}"/>
              </a:ext>
            </a:extLst>
          </p:cNvPr>
          <p:cNvSpPr txBox="1"/>
          <p:nvPr/>
        </p:nvSpPr>
        <p:spPr>
          <a:xfrm>
            <a:off x="3874298" y="1840756"/>
            <a:ext cx="221301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데이터 흐름 구조 파악</a:t>
            </a:r>
            <a:endParaRPr lang="ko-KR" altLang="en-US" sz="14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389970F-11DB-2737-958C-9B3AD4277A0C}"/>
              </a:ext>
            </a:extLst>
          </p:cNvPr>
          <p:cNvSpPr txBox="1"/>
          <p:nvPr/>
        </p:nvSpPr>
        <p:spPr>
          <a:xfrm>
            <a:off x="6976688" y="1840756"/>
            <a:ext cx="221301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BI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보고서 구성 현황 파악</a:t>
            </a:r>
            <a:endParaRPr lang="ko-KR" altLang="en-US" sz="14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9363059-68B8-B3F1-62E3-BE288FD0030A}"/>
              </a:ext>
            </a:extLst>
          </p:cNvPr>
          <p:cNvSpPr/>
          <p:nvPr/>
        </p:nvSpPr>
        <p:spPr>
          <a:xfrm>
            <a:off x="3638885" y="2194055"/>
            <a:ext cx="2535869" cy="327288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EDW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구성 현황 파악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B16C262-A3AC-F0A0-48B6-D52E6D486057}"/>
              </a:ext>
            </a:extLst>
          </p:cNvPr>
          <p:cNvSpPr/>
          <p:nvPr/>
        </p:nvSpPr>
        <p:spPr>
          <a:xfrm>
            <a:off x="3638885" y="2565169"/>
            <a:ext cx="2535869" cy="327288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defRPr/>
            </a:pP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EDW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 간 데이터 흐름 관계 분석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6886046-5047-6F59-88EC-48F6FB2A9964}"/>
              </a:ext>
            </a:extLst>
          </p:cNvPr>
          <p:cNvSpPr/>
          <p:nvPr/>
        </p:nvSpPr>
        <p:spPr>
          <a:xfrm>
            <a:off x="565010" y="2194055"/>
            <a:ext cx="2535869" cy="327288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기간계</a:t>
            </a: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</a:t>
            </a: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 현황 파악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FC9E1AE-EA40-5892-8DB8-657918799920}"/>
              </a:ext>
            </a:extLst>
          </p:cNvPr>
          <p:cNvSpPr/>
          <p:nvPr/>
        </p:nvSpPr>
        <p:spPr>
          <a:xfrm>
            <a:off x="461630" y="2258680"/>
            <a:ext cx="207806" cy="19803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9CBDAFF-58B2-351E-C463-5D88D18695BF}"/>
              </a:ext>
            </a:extLst>
          </p:cNvPr>
          <p:cNvSpPr/>
          <p:nvPr/>
        </p:nvSpPr>
        <p:spPr>
          <a:xfrm>
            <a:off x="565010" y="2567037"/>
            <a:ext cx="2535869" cy="327288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대외</a:t>
            </a: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</a:t>
            </a: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 현황 파악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5AD4F1EE-F63D-2C89-00D0-E24A305BE6D8}"/>
              </a:ext>
            </a:extLst>
          </p:cNvPr>
          <p:cNvSpPr/>
          <p:nvPr/>
        </p:nvSpPr>
        <p:spPr>
          <a:xfrm>
            <a:off x="461630" y="2629794"/>
            <a:ext cx="207806" cy="19803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24E64E5-171B-5E0C-B531-E5065FF1015A}"/>
              </a:ext>
            </a:extLst>
          </p:cNvPr>
          <p:cNvSpPr/>
          <p:nvPr/>
        </p:nvSpPr>
        <p:spPr>
          <a:xfrm>
            <a:off x="565009" y="2946717"/>
            <a:ext cx="2535869" cy="327288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 데이터 연계 아키텍처 구성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F36AA5D4-655B-A016-E7C8-BDBDFED3250C}"/>
              </a:ext>
            </a:extLst>
          </p:cNvPr>
          <p:cNvSpPr/>
          <p:nvPr/>
        </p:nvSpPr>
        <p:spPr>
          <a:xfrm>
            <a:off x="461630" y="3017315"/>
            <a:ext cx="207806" cy="19803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BF94FFA-48BE-8928-ACA5-2EEDA0BB0F05}"/>
              </a:ext>
            </a:extLst>
          </p:cNvPr>
          <p:cNvGrpSpPr/>
          <p:nvPr/>
        </p:nvGrpSpPr>
        <p:grpSpPr>
          <a:xfrm>
            <a:off x="440081" y="3568631"/>
            <a:ext cx="2766761" cy="559795"/>
            <a:chOff x="486261" y="3440704"/>
            <a:chExt cx="2766761" cy="559795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99551031-2167-1B2A-74CB-C674D677FB01}"/>
                </a:ext>
              </a:extLst>
            </p:cNvPr>
            <p:cNvSpPr/>
            <p:nvPr/>
          </p:nvSpPr>
          <p:spPr>
            <a:xfrm rot="10800000">
              <a:off x="561292" y="3440704"/>
              <a:ext cx="2612142" cy="559795"/>
            </a:xfrm>
            <a:custGeom>
              <a:avLst/>
              <a:gdLst>
                <a:gd name="connsiteX0" fmla="*/ 7056522 w 7402631"/>
                <a:gd name="connsiteY0" fmla="*/ 693021 h 693021"/>
                <a:gd name="connsiteX1" fmla="*/ 6710413 w 7402631"/>
                <a:gd name="connsiteY1" fmla="*/ 693020 h 693021"/>
                <a:gd name="connsiteX2" fmla="*/ 692218 w 7402631"/>
                <a:gd name="connsiteY2" fmla="*/ 693020 h 693021"/>
                <a:gd name="connsiteX3" fmla="*/ 530193 w 7402631"/>
                <a:gd name="connsiteY3" fmla="*/ 693020 h 693021"/>
                <a:gd name="connsiteX4" fmla="*/ 346109 w 7402631"/>
                <a:gd name="connsiteY4" fmla="*/ 693020 h 693021"/>
                <a:gd name="connsiteX5" fmla="*/ 0 w 7402631"/>
                <a:gd name="connsiteY5" fmla="*/ 346510 h 693021"/>
                <a:gd name="connsiteX6" fmla="*/ 346109 w 7402631"/>
                <a:gd name="connsiteY6" fmla="*/ 0 h 693021"/>
                <a:gd name="connsiteX7" fmla="*/ 530193 w 7402631"/>
                <a:gd name="connsiteY7" fmla="*/ 0 h 693021"/>
                <a:gd name="connsiteX8" fmla="*/ 530193 w 7402631"/>
                <a:gd name="connsiteY8" fmla="*/ 0 h 693021"/>
                <a:gd name="connsiteX9" fmla="*/ 6796239 w 7402631"/>
                <a:gd name="connsiteY9" fmla="*/ 0 h 693021"/>
                <a:gd name="connsiteX10" fmla="*/ 6796239 w 7402631"/>
                <a:gd name="connsiteY10" fmla="*/ 1 h 693021"/>
                <a:gd name="connsiteX11" fmla="*/ 7056522 w 7402631"/>
                <a:gd name="connsiteY11" fmla="*/ 1 h 693021"/>
                <a:gd name="connsiteX12" fmla="*/ 7402631 w 7402631"/>
                <a:gd name="connsiteY12" fmla="*/ 346511 h 693021"/>
                <a:gd name="connsiteX13" fmla="*/ 7056522 w 7402631"/>
                <a:gd name="connsiteY13" fmla="*/ 693021 h 69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02631" h="693021">
                  <a:moveTo>
                    <a:pt x="7056522" y="693021"/>
                  </a:moveTo>
                  <a:lnTo>
                    <a:pt x="6710413" y="693020"/>
                  </a:lnTo>
                  <a:lnTo>
                    <a:pt x="692218" y="693020"/>
                  </a:lnTo>
                  <a:lnTo>
                    <a:pt x="530193" y="693020"/>
                  </a:lnTo>
                  <a:lnTo>
                    <a:pt x="346109" y="693020"/>
                  </a:lnTo>
                  <a:cubicBezTo>
                    <a:pt x="154958" y="693020"/>
                    <a:pt x="0" y="537882"/>
                    <a:pt x="0" y="346510"/>
                  </a:cubicBezTo>
                  <a:cubicBezTo>
                    <a:pt x="0" y="155138"/>
                    <a:pt x="154958" y="0"/>
                    <a:pt x="346109" y="0"/>
                  </a:cubicBezTo>
                  <a:lnTo>
                    <a:pt x="530193" y="0"/>
                  </a:lnTo>
                  <a:lnTo>
                    <a:pt x="530193" y="0"/>
                  </a:lnTo>
                  <a:lnTo>
                    <a:pt x="6796239" y="0"/>
                  </a:lnTo>
                  <a:lnTo>
                    <a:pt x="6796239" y="1"/>
                  </a:lnTo>
                  <a:lnTo>
                    <a:pt x="7056522" y="1"/>
                  </a:lnTo>
                  <a:cubicBezTo>
                    <a:pt x="7247673" y="1"/>
                    <a:pt x="7402631" y="155139"/>
                    <a:pt x="7402631" y="346511"/>
                  </a:cubicBezTo>
                  <a:cubicBezTo>
                    <a:pt x="7402631" y="537883"/>
                    <a:pt x="7247673" y="693021"/>
                    <a:pt x="7056522" y="693021"/>
                  </a:cubicBezTo>
                  <a:close/>
                </a:path>
              </a:pathLst>
            </a:cu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n>
                  <a:solidFill>
                    <a:srgbClr val="7F7F7F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194481-3226-4908-7962-4F1548CA197A}"/>
                </a:ext>
              </a:extLst>
            </p:cNvPr>
            <p:cNvSpPr txBox="1"/>
            <p:nvPr/>
          </p:nvSpPr>
          <p:spPr>
            <a:xfrm>
              <a:off x="486261" y="3586935"/>
              <a:ext cx="276676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ko-KR" altLang="en-US" sz="1200" b="1" spc="-7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데이터를 통한 비즈니스 흐름 분석</a:t>
              </a:r>
              <a:endParaRPr kumimoji="0" lang="ko-KR" altLang="en-US" sz="1200" i="0" u="none" strike="noStrike" kern="1200" cap="none" spc="-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BB1242-A822-DDAC-E32C-EDFD26171984}"/>
              </a:ext>
            </a:extLst>
          </p:cNvPr>
          <p:cNvSpPr/>
          <p:nvPr/>
        </p:nvSpPr>
        <p:spPr>
          <a:xfrm>
            <a:off x="3638885" y="2946717"/>
            <a:ext cx="2535869" cy="327288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</a:t>
            </a: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조직 계층별 데이터 연계 흐름 분석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3FAA4D2-3E13-9DEE-3989-585986C59A51}"/>
              </a:ext>
            </a:extLst>
          </p:cNvPr>
          <p:cNvSpPr/>
          <p:nvPr/>
        </p:nvSpPr>
        <p:spPr>
          <a:xfrm>
            <a:off x="3550616" y="2258680"/>
            <a:ext cx="207807" cy="19803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4C21A85-7303-0797-B8BE-79E220C3B35A}"/>
              </a:ext>
            </a:extLst>
          </p:cNvPr>
          <p:cNvSpPr/>
          <p:nvPr/>
        </p:nvSpPr>
        <p:spPr>
          <a:xfrm>
            <a:off x="3550616" y="2629794"/>
            <a:ext cx="207807" cy="19803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6CE490-9344-AEFA-5958-D84F709DEB5F}"/>
              </a:ext>
            </a:extLst>
          </p:cNvPr>
          <p:cNvSpPr/>
          <p:nvPr/>
        </p:nvSpPr>
        <p:spPr>
          <a:xfrm>
            <a:off x="3550616" y="3017315"/>
            <a:ext cx="207807" cy="19803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DFCD637-53B6-003C-5848-7337190E55EF}"/>
              </a:ext>
            </a:extLst>
          </p:cNvPr>
          <p:cNvSpPr/>
          <p:nvPr/>
        </p:nvSpPr>
        <p:spPr>
          <a:xfrm>
            <a:off x="6712762" y="2194055"/>
            <a:ext cx="2535869" cy="327288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보고서</a:t>
            </a: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현황 파악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E8F757D-5B0C-BC14-A967-E0D7DA56D343}"/>
              </a:ext>
            </a:extLst>
          </p:cNvPr>
          <p:cNvSpPr/>
          <p:nvPr/>
        </p:nvSpPr>
        <p:spPr>
          <a:xfrm>
            <a:off x="6609382" y="2258680"/>
            <a:ext cx="207806" cy="19803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BF4C87-BF3C-D743-3678-22DCA137FBFD}"/>
              </a:ext>
            </a:extLst>
          </p:cNvPr>
          <p:cNvSpPr/>
          <p:nvPr/>
        </p:nvSpPr>
        <p:spPr>
          <a:xfrm>
            <a:off x="6712762" y="2567037"/>
            <a:ext cx="2535869" cy="327288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defRPr/>
            </a:pP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관점</a:t>
            </a: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측정값 구성 내용 분석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10F016C-B0BE-3717-1FE9-0305C3D5E7EC}"/>
              </a:ext>
            </a:extLst>
          </p:cNvPr>
          <p:cNvSpPr/>
          <p:nvPr/>
        </p:nvSpPr>
        <p:spPr>
          <a:xfrm>
            <a:off x="6609382" y="2629794"/>
            <a:ext cx="207806" cy="19803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D674E6-EBCF-07C1-D3A6-057C2B160D04}"/>
              </a:ext>
            </a:extLst>
          </p:cNvPr>
          <p:cNvSpPr/>
          <p:nvPr/>
        </p:nvSpPr>
        <p:spPr>
          <a:xfrm>
            <a:off x="6712761" y="2946717"/>
            <a:ext cx="2535869" cy="327288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사업부별 주요 보고서 실적 기준 분석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6548BDA-16D1-6C1E-8C04-A772DF7265C4}"/>
              </a:ext>
            </a:extLst>
          </p:cNvPr>
          <p:cNvSpPr/>
          <p:nvPr/>
        </p:nvSpPr>
        <p:spPr>
          <a:xfrm>
            <a:off x="6609382" y="3017315"/>
            <a:ext cx="207806" cy="19803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5C2DB90-ED81-2E62-43E1-C96E9E3DFA9B}"/>
              </a:ext>
            </a:extLst>
          </p:cNvPr>
          <p:cNvGrpSpPr/>
          <p:nvPr/>
        </p:nvGrpSpPr>
        <p:grpSpPr>
          <a:xfrm>
            <a:off x="6597314" y="3568631"/>
            <a:ext cx="2766761" cy="559795"/>
            <a:chOff x="486261" y="3440704"/>
            <a:chExt cx="2766761" cy="559795"/>
          </a:xfrm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AF6D7FDE-3B13-B46E-C3E2-ED73F5DB6F56}"/>
                </a:ext>
              </a:extLst>
            </p:cNvPr>
            <p:cNvSpPr/>
            <p:nvPr/>
          </p:nvSpPr>
          <p:spPr>
            <a:xfrm rot="10800000">
              <a:off x="561292" y="3440704"/>
              <a:ext cx="2612142" cy="559795"/>
            </a:xfrm>
            <a:custGeom>
              <a:avLst/>
              <a:gdLst>
                <a:gd name="connsiteX0" fmla="*/ 7056522 w 7402631"/>
                <a:gd name="connsiteY0" fmla="*/ 693021 h 693021"/>
                <a:gd name="connsiteX1" fmla="*/ 6710413 w 7402631"/>
                <a:gd name="connsiteY1" fmla="*/ 693020 h 693021"/>
                <a:gd name="connsiteX2" fmla="*/ 692218 w 7402631"/>
                <a:gd name="connsiteY2" fmla="*/ 693020 h 693021"/>
                <a:gd name="connsiteX3" fmla="*/ 530193 w 7402631"/>
                <a:gd name="connsiteY3" fmla="*/ 693020 h 693021"/>
                <a:gd name="connsiteX4" fmla="*/ 346109 w 7402631"/>
                <a:gd name="connsiteY4" fmla="*/ 693020 h 693021"/>
                <a:gd name="connsiteX5" fmla="*/ 0 w 7402631"/>
                <a:gd name="connsiteY5" fmla="*/ 346510 h 693021"/>
                <a:gd name="connsiteX6" fmla="*/ 346109 w 7402631"/>
                <a:gd name="connsiteY6" fmla="*/ 0 h 693021"/>
                <a:gd name="connsiteX7" fmla="*/ 530193 w 7402631"/>
                <a:gd name="connsiteY7" fmla="*/ 0 h 693021"/>
                <a:gd name="connsiteX8" fmla="*/ 530193 w 7402631"/>
                <a:gd name="connsiteY8" fmla="*/ 0 h 693021"/>
                <a:gd name="connsiteX9" fmla="*/ 6796239 w 7402631"/>
                <a:gd name="connsiteY9" fmla="*/ 0 h 693021"/>
                <a:gd name="connsiteX10" fmla="*/ 6796239 w 7402631"/>
                <a:gd name="connsiteY10" fmla="*/ 1 h 693021"/>
                <a:gd name="connsiteX11" fmla="*/ 7056522 w 7402631"/>
                <a:gd name="connsiteY11" fmla="*/ 1 h 693021"/>
                <a:gd name="connsiteX12" fmla="*/ 7402631 w 7402631"/>
                <a:gd name="connsiteY12" fmla="*/ 346511 h 693021"/>
                <a:gd name="connsiteX13" fmla="*/ 7056522 w 7402631"/>
                <a:gd name="connsiteY13" fmla="*/ 693021 h 69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02631" h="693021">
                  <a:moveTo>
                    <a:pt x="7056522" y="693021"/>
                  </a:moveTo>
                  <a:lnTo>
                    <a:pt x="6710413" y="693020"/>
                  </a:lnTo>
                  <a:lnTo>
                    <a:pt x="692218" y="693020"/>
                  </a:lnTo>
                  <a:lnTo>
                    <a:pt x="530193" y="693020"/>
                  </a:lnTo>
                  <a:lnTo>
                    <a:pt x="346109" y="693020"/>
                  </a:lnTo>
                  <a:cubicBezTo>
                    <a:pt x="154958" y="693020"/>
                    <a:pt x="0" y="537882"/>
                    <a:pt x="0" y="346510"/>
                  </a:cubicBezTo>
                  <a:cubicBezTo>
                    <a:pt x="0" y="155138"/>
                    <a:pt x="154958" y="0"/>
                    <a:pt x="346109" y="0"/>
                  </a:cubicBezTo>
                  <a:lnTo>
                    <a:pt x="530193" y="0"/>
                  </a:lnTo>
                  <a:lnTo>
                    <a:pt x="530193" y="0"/>
                  </a:lnTo>
                  <a:lnTo>
                    <a:pt x="6796239" y="0"/>
                  </a:lnTo>
                  <a:lnTo>
                    <a:pt x="6796239" y="1"/>
                  </a:lnTo>
                  <a:lnTo>
                    <a:pt x="7056522" y="1"/>
                  </a:lnTo>
                  <a:cubicBezTo>
                    <a:pt x="7247673" y="1"/>
                    <a:pt x="7402631" y="155139"/>
                    <a:pt x="7402631" y="346511"/>
                  </a:cubicBezTo>
                  <a:cubicBezTo>
                    <a:pt x="7402631" y="537883"/>
                    <a:pt x="7247673" y="693021"/>
                    <a:pt x="7056522" y="693021"/>
                  </a:cubicBezTo>
                  <a:close/>
                </a:path>
              </a:pathLst>
            </a:cu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n>
                  <a:solidFill>
                    <a:srgbClr val="7F7F7F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FADCC4-52E7-E97D-DD70-EBE1D774FF1B}"/>
                </a:ext>
              </a:extLst>
            </p:cNvPr>
            <p:cNvSpPr txBox="1"/>
            <p:nvPr/>
          </p:nvSpPr>
          <p:spPr>
            <a:xfrm>
              <a:off x="486261" y="3586935"/>
              <a:ext cx="276676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ko-KR" altLang="en-US" sz="1200" b="1" spc="-7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영역별 데이터 관점</a:t>
              </a:r>
              <a:r>
                <a:rPr lang="en-US" altLang="ko-KR" sz="1200" b="1" spc="-7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200" b="1" spc="-7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지표 분석</a:t>
              </a:r>
              <a:endParaRPr kumimoji="0" lang="ko-KR" altLang="en-US" sz="120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6" name="그래픽 25" descr="순서도 윤곽선">
            <a:extLst>
              <a:ext uri="{FF2B5EF4-FFF2-40B4-BE49-F238E27FC236}">
                <a16:creationId xmlns:a16="http://schemas.microsoft.com/office/drawing/2014/main" id="{0F675DB9-4070-87FF-0F3A-39D7000FB0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1732" y="1809637"/>
            <a:ext cx="327660" cy="327660"/>
          </a:xfrm>
          <a:prstGeom prst="rect">
            <a:avLst/>
          </a:prstGeom>
        </p:spPr>
      </p:pic>
      <p:pic>
        <p:nvPicPr>
          <p:cNvPr id="28" name="그래픽 27" descr="설정 단색으로 채워진">
            <a:extLst>
              <a:ext uri="{FF2B5EF4-FFF2-40B4-BE49-F238E27FC236}">
                <a16:creationId xmlns:a16="http://schemas.microsoft.com/office/drawing/2014/main" id="{5F47C6D4-E962-0B91-A767-8EFC65B6E0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3808" y="1835871"/>
            <a:ext cx="287876" cy="287876"/>
          </a:xfrm>
          <a:prstGeom prst="rect">
            <a:avLst/>
          </a:prstGeom>
        </p:spPr>
      </p:pic>
      <p:pic>
        <p:nvPicPr>
          <p:cNvPr id="32" name="그래픽 31" descr="원격 작업 윤곽선">
            <a:extLst>
              <a:ext uri="{FF2B5EF4-FFF2-40B4-BE49-F238E27FC236}">
                <a16:creationId xmlns:a16="http://schemas.microsoft.com/office/drawing/2014/main" id="{26755077-F823-191D-4083-30EA6CA3FBA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74801" y="1839712"/>
            <a:ext cx="309863" cy="309863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C837A63E-01CD-308A-F3A0-6BB2886B1191}"/>
              </a:ext>
            </a:extLst>
          </p:cNvPr>
          <p:cNvGrpSpPr/>
          <p:nvPr/>
        </p:nvGrpSpPr>
        <p:grpSpPr>
          <a:xfrm>
            <a:off x="3555380" y="3568631"/>
            <a:ext cx="2766761" cy="559795"/>
            <a:chOff x="486261" y="3440704"/>
            <a:chExt cx="2766761" cy="559795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3F2D035B-0A5C-07BF-B992-10725B807EB9}"/>
                </a:ext>
              </a:extLst>
            </p:cNvPr>
            <p:cNvSpPr/>
            <p:nvPr/>
          </p:nvSpPr>
          <p:spPr>
            <a:xfrm rot="10800000">
              <a:off x="561292" y="3440704"/>
              <a:ext cx="2612142" cy="559795"/>
            </a:xfrm>
            <a:custGeom>
              <a:avLst/>
              <a:gdLst>
                <a:gd name="connsiteX0" fmla="*/ 7056522 w 7402631"/>
                <a:gd name="connsiteY0" fmla="*/ 693021 h 693021"/>
                <a:gd name="connsiteX1" fmla="*/ 6710413 w 7402631"/>
                <a:gd name="connsiteY1" fmla="*/ 693020 h 693021"/>
                <a:gd name="connsiteX2" fmla="*/ 692218 w 7402631"/>
                <a:gd name="connsiteY2" fmla="*/ 693020 h 693021"/>
                <a:gd name="connsiteX3" fmla="*/ 530193 w 7402631"/>
                <a:gd name="connsiteY3" fmla="*/ 693020 h 693021"/>
                <a:gd name="connsiteX4" fmla="*/ 346109 w 7402631"/>
                <a:gd name="connsiteY4" fmla="*/ 693020 h 693021"/>
                <a:gd name="connsiteX5" fmla="*/ 0 w 7402631"/>
                <a:gd name="connsiteY5" fmla="*/ 346510 h 693021"/>
                <a:gd name="connsiteX6" fmla="*/ 346109 w 7402631"/>
                <a:gd name="connsiteY6" fmla="*/ 0 h 693021"/>
                <a:gd name="connsiteX7" fmla="*/ 530193 w 7402631"/>
                <a:gd name="connsiteY7" fmla="*/ 0 h 693021"/>
                <a:gd name="connsiteX8" fmla="*/ 530193 w 7402631"/>
                <a:gd name="connsiteY8" fmla="*/ 0 h 693021"/>
                <a:gd name="connsiteX9" fmla="*/ 6796239 w 7402631"/>
                <a:gd name="connsiteY9" fmla="*/ 0 h 693021"/>
                <a:gd name="connsiteX10" fmla="*/ 6796239 w 7402631"/>
                <a:gd name="connsiteY10" fmla="*/ 1 h 693021"/>
                <a:gd name="connsiteX11" fmla="*/ 7056522 w 7402631"/>
                <a:gd name="connsiteY11" fmla="*/ 1 h 693021"/>
                <a:gd name="connsiteX12" fmla="*/ 7402631 w 7402631"/>
                <a:gd name="connsiteY12" fmla="*/ 346511 h 693021"/>
                <a:gd name="connsiteX13" fmla="*/ 7056522 w 7402631"/>
                <a:gd name="connsiteY13" fmla="*/ 693021 h 69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02631" h="693021">
                  <a:moveTo>
                    <a:pt x="7056522" y="693021"/>
                  </a:moveTo>
                  <a:lnTo>
                    <a:pt x="6710413" y="693020"/>
                  </a:lnTo>
                  <a:lnTo>
                    <a:pt x="692218" y="693020"/>
                  </a:lnTo>
                  <a:lnTo>
                    <a:pt x="530193" y="693020"/>
                  </a:lnTo>
                  <a:lnTo>
                    <a:pt x="346109" y="693020"/>
                  </a:lnTo>
                  <a:cubicBezTo>
                    <a:pt x="154958" y="693020"/>
                    <a:pt x="0" y="537882"/>
                    <a:pt x="0" y="346510"/>
                  </a:cubicBezTo>
                  <a:cubicBezTo>
                    <a:pt x="0" y="155138"/>
                    <a:pt x="154958" y="0"/>
                    <a:pt x="346109" y="0"/>
                  </a:cubicBezTo>
                  <a:lnTo>
                    <a:pt x="530193" y="0"/>
                  </a:lnTo>
                  <a:lnTo>
                    <a:pt x="530193" y="0"/>
                  </a:lnTo>
                  <a:lnTo>
                    <a:pt x="6796239" y="0"/>
                  </a:lnTo>
                  <a:lnTo>
                    <a:pt x="6796239" y="1"/>
                  </a:lnTo>
                  <a:lnTo>
                    <a:pt x="7056522" y="1"/>
                  </a:lnTo>
                  <a:cubicBezTo>
                    <a:pt x="7247673" y="1"/>
                    <a:pt x="7402631" y="155139"/>
                    <a:pt x="7402631" y="346511"/>
                  </a:cubicBezTo>
                  <a:cubicBezTo>
                    <a:pt x="7402631" y="537883"/>
                    <a:pt x="7247673" y="693021"/>
                    <a:pt x="7056522" y="693021"/>
                  </a:cubicBezTo>
                  <a:close/>
                </a:path>
              </a:pathLst>
            </a:cu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n>
                  <a:solidFill>
                    <a:srgbClr val="7F7F7F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3A86DDE-A9EE-7E17-D1C0-EAD6D3FA8D75}"/>
                </a:ext>
              </a:extLst>
            </p:cNvPr>
            <p:cNvSpPr txBox="1"/>
            <p:nvPr/>
          </p:nvSpPr>
          <p:spPr>
            <a:xfrm>
              <a:off x="486261" y="3586935"/>
              <a:ext cx="276676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ko-KR" altLang="en-US" sz="1200" b="1" i="0" u="none" strike="noStrike" kern="1200" cap="none" spc="-7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 분석 데이터 관계 분석</a:t>
              </a:r>
              <a:endParaRPr kumimoji="0" lang="ko-KR" altLang="en-US" sz="1200" i="0" u="none" strike="noStrike" kern="1200" cap="none" spc="-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A49A199-F104-8E27-46FB-34CB99D7DE29}"/>
              </a:ext>
            </a:extLst>
          </p:cNvPr>
          <p:cNvSpPr/>
          <p:nvPr/>
        </p:nvSpPr>
        <p:spPr>
          <a:xfrm>
            <a:off x="440080" y="4381844"/>
            <a:ext cx="1319679" cy="63832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0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 방법</a:t>
            </a: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0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적정성 검토</a:t>
            </a: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3F9C578-3E73-3F46-2F9F-CF5E58C75050}"/>
              </a:ext>
            </a:extLst>
          </p:cNvPr>
          <p:cNvSpPr/>
          <p:nvPr/>
        </p:nvSpPr>
        <p:spPr>
          <a:xfrm>
            <a:off x="1933598" y="4378006"/>
            <a:ext cx="1319679" cy="63832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0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 대상</a:t>
            </a: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0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적정성 검토</a:t>
            </a: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2517DCB-7F2E-3C65-427D-690F1FCCB2F5}"/>
              </a:ext>
            </a:extLst>
          </p:cNvPr>
          <p:cNvSpPr/>
          <p:nvPr/>
        </p:nvSpPr>
        <p:spPr>
          <a:xfrm>
            <a:off x="3550616" y="4372921"/>
            <a:ext cx="1319679" cy="647248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흐름</a:t>
            </a:r>
            <a:endParaRPr lang="en-US" altLang="ko-KR" sz="1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 검토</a:t>
            </a:r>
            <a:endParaRPr lang="en-US" altLang="ko-KR" sz="1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89F3FBE-6FCD-D5D0-90CC-F42FD00022AE}"/>
              </a:ext>
            </a:extLst>
          </p:cNvPr>
          <p:cNvSpPr/>
          <p:nvPr/>
        </p:nvSpPr>
        <p:spPr>
          <a:xfrm>
            <a:off x="5044134" y="4376703"/>
            <a:ext cx="1319679" cy="647248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모델</a:t>
            </a:r>
            <a:endParaRPr lang="en-US" altLang="ko-KR" sz="1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적정성 검토</a:t>
            </a:r>
            <a:endParaRPr lang="en-US" altLang="ko-KR" sz="1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74E11EB-7F01-03F1-525D-87DA96BFA22E}"/>
              </a:ext>
            </a:extLst>
          </p:cNvPr>
          <p:cNvSpPr/>
          <p:nvPr/>
        </p:nvSpPr>
        <p:spPr>
          <a:xfrm>
            <a:off x="6632537" y="4365184"/>
            <a:ext cx="1319679" cy="65498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0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관점</a:t>
            </a:r>
            <a:r>
              <a:rPr lang="en-US" altLang="ko-KR" sz="10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측정값 구성 적정성 검토</a:t>
            </a: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E673873-B25C-4E41-B84E-879AD08B24D3}"/>
              </a:ext>
            </a:extLst>
          </p:cNvPr>
          <p:cNvSpPr/>
          <p:nvPr/>
        </p:nvSpPr>
        <p:spPr>
          <a:xfrm>
            <a:off x="8126055" y="4361346"/>
            <a:ext cx="1319679" cy="65498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0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보고서 구성 현행화 및 사용성 검토</a:t>
            </a: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AutoShape 51">
            <a:extLst>
              <a:ext uri="{FF2B5EF4-FFF2-40B4-BE49-F238E27FC236}">
                <a16:creationId xmlns:a16="http://schemas.microsoft.com/office/drawing/2014/main" id="{C3A718C9-10DC-DD11-2BE4-ECFF382526F2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440079" y="4144768"/>
            <a:ext cx="2813197" cy="202821"/>
          </a:xfrm>
          <a:custGeom>
            <a:avLst/>
            <a:gdLst>
              <a:gd name="T0" fmla="*/ 318 w 21600"/>
              <a:gd name="T1" fmla="*/ 6 h 21600"/>
              <a:gd name="T2" fmla="*/ 165 w 21600"/>
              <a:gd name="T3" fmla="*/ 12 h 21600"/>
              <a:gd name="T4" fmla="*/ 12 w 21600"/>
              <a:gd name="T5" fmla="*/ 6 h 21600"/>
              <a:gd name="T6" fmla="*/ 16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604 w 21600"/>
              <a:gd name="T13" fmla="*/ 2605 h 21600"/>
              <a:gd name="T14" fmla="*/ 18996 w 21600"/>
              <a:gd name="T15" fmla="*/ 1899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99" y="21600"/>
                </a:lnTo>
                <a:lnTo>
                  <a:pt x="20001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AutoShape 51">
            <a:extLst>
              <a:ext uri="{FF2B5EF4-FFF2-40B4-BE49-F238E27FC236}">
                <a16:creationId xmlns:a16="http://schemas.microsoft.com/office/drawing/2014/main" id="{7A9DC036-6C3A-36D1-DD83-545B399EAE8E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3558716" y="4144768"/>
            <a:ext cx="2813197" cy="202821"/>
          </a:xfrm>
          <a:custGeom>
            <a:avLst/>
            <a:gdLst>
              <a:gd name="T0" fmla="*/ 318 w 21600"/>
              <a:gd name="T1" fmla="*/ 6 h 21600"/>
              <a:gd name="T2" fmla="*/ 165 w 21600"/>
              <a:gd name="T3" fmla="*/ 12 h 21600"/>
              <a:gd name="T4" fmla="*/ 12 w 21600"/>
              <a:gd name="T5" fmla="*/ 6 h 21600"/>
              <a:gd name="T6" fmla="*/ 16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604 w 21600"/>
              <a:gd name="T13" fmla="*/ 2605 h 21600"/>
              <a:gd name="T14" fmla="*/ 18996 w 21600"/>
              <a:gd name="T15" fmla="*/ 1899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99" y="21600"/>
                </a:lnTo>
                <a:lnTo>
                  <a:pt x="20001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AutoShape 51">
            <a:extLst>
              <a:ext uri="{FF2B5EF4-FFF2-40B4-BE49-F238E27FC236}">
                <a16:creationId xmlns:a16="http://schemas.microsoft.com/office/drawing/2014/main" id="{59050C95-24F3-0DBD-8756-710E7BEA790D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6609382" y="4144768"/>
            <a:ext cx="2813197" cy="202821"/>
          </a:xfrm>
          <a:custGeom>
            <a:avLst/>
            <a:gdLst>
              <a:gd name="T0" fmla="*/ 318 w 21600"/>
              <a:gd name="T1" fmla="*/ 6 h 21600"/>
              <a:gd name="T2" fmla="*/ 165 w 21600"/>
              <a:gd name="T3" fmla="*/ 12 h 21600"/>
              <a:gd name="T4" fmla="*/ 12 w 21600"/>
              <a:gd name="T5" fmla="*/ 6 h 21600"/>
              <a:gd name="T6" fmla="*/ 16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604 w 21600"/>
              <a:gd name="T13" fmla="*/ 2605 h 21600"/>
              <a:gd name="T14" fmla="*/ 18996 w 21600"/>
              <a:gd name="T15" fmla="*/ 1899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99" y="21600"/>
                </a:lnTo>
                <a:lnTo>
                  <a:pt x="20001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9FA6F4-17B2-43B9-0962-A489E47A9D35}"/>
              </a:ext>
            </a:extLst>
          </p:cNvPr>
          <p:cNvSpPr/>
          <p:nvPr/>
        </p:nvSpPr>
        <p:spPr>
          <a:xfrm>
            <a:off x="393877" y="5690346"/>
            <a:ext cx="9111929" cy="66752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8783A4-CE16-6AE2-2EE0-93AF1A78FDD0}"/>
              </a:ext>
            </a:extLst>
          </p:cNvPr>
          <p:cNvSpPr txBox="1"/>
          <p:nvPr/>
        </p:nvSpPr>
        <p:spPr bwMode="gray">
          <a:xfrm>
            <a:off x="621369" y="5532120"/>
            <a:ext cx="1415432" cy="309958"/>
          </a:xfrm>
          <a:prstGeom prst="rect">
            <a:avLst/>
          </a:prstGeom>
          <a:solidFill>
            <a:srgbClr val="FFFFFF"/>
          </a:solidFill>
        </p:spPr>
        <p:txBody>
          <a:bodyPr wrap="square" lIns="90000" tIns="46800" rIns="90000" bIns="46800" rtlCol="0" anchor="ctr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spc="-15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u="sng" spc="0">
                <a:solidFill>
                  <a:prstClr val="black"/>
                </a:solidFill>
              </a:rPr>
              <a:t>[ Key</a:t>
            </a:r>
            <a:r>
              <a:rPr lang="ko-KR" altLang="en-US" sz="1400" b="1" u="sng" spc="0">
                <a:solidFill>
                  <a:prstClr val="black"/>
                </a:solidFill>
              </a:rPr>
              <a:t> </a:t>
            </a:r>
            <a:r>
              <a:rPr lang="en-US" altLang="ko-KR" sz="1400" b="1" u="sng" spc="0">
                <a:solidFill>
                  <a:prstClr val="black"/>
                </a:solidFill>
              </a:rPr>
              <a:t>Point ]</a:t>
            </a:r>
            <a:endParaRPr kumimoji="1" lang="ko-KR" altLang="en-US" sz="1400" b="1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7003BB-2D50-C5D5-AE74-87CF38952BEA}"/>
              </a:ext>
            </a:extLst>
          </p:cNvPr>
          <p:cNvSpPr txBox="1"/>
          <p:nvPr/>
        </p:nvSpPr>
        <p:spPr>
          <a:xfrm>
            <a:off x="428157" y="5826952"/>
            <a:ext cx="9017577" cy="53091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정보계 구성 파악에 필요한 산출물 현행화 작업 필요 </a:t>
            </a:r>
            <a:r>
              <a:rPr lang="en-US" altLang="ko-KR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 </a:t>
            </a:r>
            <a:r>
              <a: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인터페이스 정의서</a:t>
            </a:r>
            <a:r>
              <a:rPr lang="en-US" altLang="ko-KR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, </a:t>
            </a:r>
            <a:r>
              <a: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데이터 매핑 정의서</a:t>
            </a:r>
            <a:r>
              <a:rPr lang="en-US" altLang="ko-KR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,</a:t>
            </a:r>
            <a:r>
              <a: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 </a:t>
            </a:r>
            <a:r>
              <a:rPr lang="en-US" altLang="ko-KR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BI 리포트</a:t>
            </a:r>
            <a:r>
              <a: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 설계서 등</a:t>
            </a:r>
            <a:endParaRPr lang="en-US" altLang="ko-KR" sz="13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/>
              <a:ea typeface="맑은 고딕"/>
              <a:sym typeface="Wingdings" panose="05000000000000000000" pitchFamily="2" charset="2"/>
            </a:endParaRP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ko-KR" altLang="en-US" sz="13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현행화 산출물을 바탕으로 시스템 간 데이터 연계 및 정보분석 데이터 흐름</a:t>
            </a:r>
            <a:r>
              <a:rPr lang="en-US" altLang="ko-KR" sz="13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BI </a:t>
            </a:r>
            <a:r>
              <a:rPr lang="ko-KR" altLang="en-US" sz="13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구성에 대한 구조 개선 포인트 도출</a:t>
            </a:r>
            <a:endParaRPr lang="en-US" altLang="ko-KR" sz="13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A5EC98-2831-6CC0-B492-9F563869B2AB}"/>
              </a:ext>
            </a:extLst>
          </p:cNvPr>
          <p:cNvSpPr txBox="1"/>
          <p:nvPr/>
        </p:nvSpPr>
        <p:spPr>
          <a:xfrm>
            <a:off x="384559" y="635482"/>
            <a:ext cx="90737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4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 </a:t>
            </a:r>
            <a:r>
              <a:rPr lang="ko-KR" altLang="en-US" sz="14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현행 정보계 구조 검토</a:t>
            </a:r>
            <a:endParaRPr lang="en-US" altLang="ko-KR" sz="14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AutoShape 51">
            <a:extLst>
              <a:ext uri="{FF2B5EF4-FFF2-40B4-BE49-F238E27FC236}">
                <a16:creationId xmlns:a16="http://schemas.microsoft.com/office/drawing/2014/main" id="{B2FA587E-A532-40F9-CCBD-7C24E99251D3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452030" y="5009836"/>
            <a:ext cx="2813197" cy="202821"/>
          </a:xfrm>
          <a:custGeom>
            <a:avLst/>
            <a:gdLst>
              <a:gd name="T0" fmla="*/ 318 w 21600"/>
              <a:gd name="T1" fmla="*/ 6 h 21600"/>
              <a:gd name="T2" fmla="*/ 165 w 21600"/>
              <a:gd name="T3" fmla="*/ 12 h 21600"/>
              <a:gd name="T4" fmla="*/ 12 w 21600"/>
              <a:gd name="T5" fmla="*/ 6 h 21600"/>
              <a:gd name="T6" fmla="*/ 16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604 w 21600"/>
              <a:gd name="T13" fmla="*/ 2605 h 21600"/>
              <a:gd name="T14" fmla="*/ 18996 w 21600"/>
              <a:gd name="T15" fmla="*/ 1899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99" y="21600"/>
                </a:lnTo>
                <a:lnTo>
                  <a:pt x="20001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1E72F7-56AB-5583-2452-BACEDC6E262C}"/>
              </a:ext>
            </a:extLst>
          </p:cNvPr>
          <p:cNvSpPr txBox="1"/>
          <p:nvPr/>
        </p:nvSpPr>
        <p:spPr>
          <a:xfrm>
            <a:off x="393647" y="5155379"/>
            <a:ext cx="28131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“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비효율적인 시스템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간 종속성 제거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endParaRPr lang="ko-KR" altLang="en-US" sz="1400" dirty="0"/>
          </a:p>
        </p:txBody>
      </p:sp>
      <p:sp>
        <p:nvSpPr>
          <p:cNvPr id="30" name="AutoShape 51">
            <a:extLst>
              <a:ext uri="{FF2B5EF4-FFF2-40B4-BE49-F238E27FC236}">
                <a16:creationId xmlns:a16="http://schemas.microsoft.com/office/drawing/2014/main" id="{5F16E81E-F670-038C-9009-75BF909F80CB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3587018" y="5030044"/>
            <a:ext cx="2813197" cy="202821"/>
          </a:xfrm>
          <a:custGeom>
            <a:avLst/>
            <a:gdLst>
              <a:gd name="T0" fmla="*/ 318 w 21600"/>
              <a:gd name="T1" fmla="*/ 6 h 21600"/>
              <a:gd name="T2" fmla="*/ 165 w 21600"/>
              <a:gd name="T3" fmla="*/ 12 h 21600"/>
              <a:gd name="T4" fmla="*/ 12 w 21600"/>
              <a:gd name="T5" fmla="*/ 6 h 21600"/>
              <a:gd name="T6" fmla="*/ 16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604 w 21600"/>
              <a:gd name="T13" fmla="*/ 2605 h 21600"/>
              <a:gd name="T14" fmla="*/ 18996 w 21600"/>
              <a:gd name="T15" fmla="*/ 1899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99" y="21600"/>
                </a:lnTo>
                <a:lnTo>
                  <a:pt x="20001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60D203-283E-B563-A956-80C7B5DEB5F3}"/>
              </a:ext>
            </a:extLst>
          </p:cNvPr>
          <p:cNvSpPr txBox="1"/>
          <p:nvPr/>
        </p:nvSpPr>
        <p:spPr>
          <a:xfrm>
            <a:off x="3424186" y="5164171"/>
            <a:ext cx="30631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“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데이터 명확성 확보를 위한 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DW 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구성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endParaRPr lang="ko-KR" altLang="en-US" sz="1400" dirty="0"/>
          </a:p>
        </p:txBody>
      </p:sp>
      <p:sp>
        <p:nvSpPr>
          <p:cNvPr id="31" name="AutoShape 51">
            <a:extLst>
              <a:ext uri="{FF2B5EF4-FFF2-40B4-BE49-F238E27FC236}">
                <a16:creationId xmlns:a16="http://schemas.microsoft.com/office/drawing/2014/main" id="{4BC984A6-3D72-7FD8-F34F-29C90EBD678B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6606796" y="5027020"/>
            <a:ext cx="2813197" cy="202821"/>
          </a:xfrm>
          <a:custGeom>
            <a:avLst/>
            <a:gdLst>
              <a:gd name="T0" fmla="*/ 318 w 21600"/>
              <a:gd name="T1" fmla="*/ 6 h 21600"/>
              <a:gd name="T2" fmla="*/ 165 w 21600"/>
              <a:gd name="T3" fmla="*/ 12 h 21600"/>
              <a:gd name="T4" fmla="*/ 12 w 21600"/>
              <a:gd name="T5" fmla="*/ 6 h 21600"/>
              <a:gd name="T6" fmla="*/ 16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604 w 21600"/>
              <a:gd name="T13" fmla="*/ 2605 h 21600"/>
              <a:gd name="T14" fmla="*/ 18996 w 21600"/>
              <a:gd name="T15" fmla="*/ 1899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99" y="21600"/>
                </a:lnTo>
                <a:lnTo>
                  <a:pt x="20001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E9D1D1-D670-DF87-4BD7-4E7E7ED15AB9}"/>
              </a:ext>
            </a:extLst>
          </p:cNvPr>
          <p:cNvSpPr txBox="1"/>
          <p:nvPr/>
        </p:nvSpPr>
        <p:spPr>
          <a:xfrm>
            <a:off x="6699212" y="5155379"/>
            <a:ext cx="26530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“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일관성 있고 통일된 분석 보고서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endParaRPr lang="ko-KR" altLang="en-US" sz="1400"/>
          </a:p>
        </p:txBody>
      </p:sp>
      <p:sp>
        <p:nvSpPr>
          <p:cNvPr id="48" name="AutoShape 51">
            <a:extLst>
              <a:ext uri="{FF2B5EF4-FFF2-40B4-BE49-F238E27FC236}">
                <a16:creationId xmlns:a16="http://schemas.microsoft.com/office/drawing/2014/main" id="{55E4BC14-ECB5-02F5-55BD-AE5CEB2CAF9E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565008" y="3276175"/>
            <a:ext cx="2440775" cy="286773"/>
          </a:xfrm>
          <a:custGeom>
            <a:avLst/>
            <a:gdLst>
              <a:gd name="T0" fmla="*/ 318 w 21600"/>
              <a:gd name="T1" fmla="*/ 6 h 21600"/>
              <a:gd name="T2" fmla="*/ 165 w 21600"/>
              <a:gd name="T3" fmla="*/ 12 h 21600"/>
              <a:gd name="T4" fmla="*/ 12 w 21600"/>
              <a:gd name="T5" fmla="*/ 6 h 21600"/>
              <a:gd name="T6" fmla="*/ 16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604 w 21600"/>
              <a:gd name="T13" fmla="*/ 2605 h 21600"/>
              <a:gd name="T14" fmla="*/ 18996 w 21600"/>
              <a:gd name="T15" fmla="*/ 1899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99" y="21600"/>
                </a:lnTo>
                <a:lnTo>
                  <a:pt x="20001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AutoShape 51">
            <a:extLst>
              <a:ext uri="{FF2B5EF4-FFF2-40B4-BE49-F238E27FC236}">
                <a16:creationId xmlns:a16="http://schemas.microsoft.com/office/drawing/2014/main" id="{0798E2FB-A643-2ABF-AEB1-71CA87722D9C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3729453" y="3278926"/>
            <a:ext cx="2440775" cy="286773"/>
          </a:xfrm>
          <a:custGeom>
            <a:avLst/>
            <a:gdLst>
              <a:gd name="T0" fmla="*/ 318 w 21600"/>
              <a:gd name="T1" fmla="*/ 6 h 21600"/>
              <a:gd name="T2" fmla="*/ 165 w 21600"/>
              <a:gd name="T3" fmla="*/ 12 h 21600"/>
              <a:gd name="T4" fmla="*/ 12 w 21600"/>
              <a:gd name="T5" fmla="*/ 6 h 21600"/>
              <a:gd name="T6" fmla="*/ 16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604 w 21600"/>
              <a:gd name="T13" fmla="*/ 2605 h 21600"/>
              <a:gd name="T14" fmla="*/ 18996 w 21600"/>
              <a:gd name="T15" fmla="*/ 1899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99" y="21600"/>
                </a:lnTo>
                <a:lnTo>
                  <a:pt x="20001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AutoShape 51">
            <a:extLst>
              <a:ext uri="{FF2B5EF4-FFF2-40B4-BE49-F238E27FC236}">
                <a16:creationId xmlns:a16="http://schemas.microsoft.com/office/drawing/2014/main" id="{7C5CEE26-6DB0-9C83-F249-EFCC7FED5333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6758028" y="3284051"/>
            <a:ext cx="2440775" cy="286773"/>
          </a:xfrm>
          <a:custGeom>
            <a:avLst/>
            <a:gdLst>
              <a:gd name="T0" fmla="*/ 318 w 21600"/>
              <a:gd name="T1" fmla="*/ 6 h 21600"/>
              <a:gd name="T2" fmla="*/ 165 w 21600"/>
              <a:gd name="T3" fmla="*/ 12 h 21600"/>
              <a:gd name="T4" fmla="*/ 12 w 21600"/>
              <a:gd name="T5" fmla="*/ 6 h 21600"/>
              <a:gd name="T6" fmla="*/ 16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604 w 21600"/>
              <a:gd name="T13" fmla="*/ 2605 h 21600"/>
              <a:gd name="T14" fmla="*/ 18996 w 21600"/>
              <a:gd name="T15" fmla="*/ 1899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99" y="21600"/>
                </a:lnTo>
                <a:lnTo>
                  <a:pt x="20001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제목 2">
            <a:extLst>
              <a:ext uri="{FF2B5EF4-FFF2-40B4-BE49-F238E27FC236}">
                <a16:creationId xmlns:a16="http://schemas.microsoft.com/office/drawing/2014/main" id="{EFF0BC86-A69B-7FA8-60C7-69ABC00AA881}"/>
              </a:ext>
            </a:extLst>
          </p:cNvPr>
          <p:cNvSpPr txBox="1">
            <a:spLocks/>
          </p:cNvSpPr>
          <p:nvPr/>
        </p:nvSpPr>
        <p:spPr bwMode="gray">
          <a:xfrm>
            <a:off x="7996790" y="296344"/>
            <a:ext cx="1586974" cy="193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1800" b="1">
                <a:solidFill>
                  <a:schemeClr val="tx1"/>
                </a:solidFill>
                <a:latin typeface="+mn-lt"/>
                <a:ea typeface="+mn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5pPr>
            <a:lvl6pPr marL="422039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6pPr>
            <a:lvl7pPr marL="844078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7pPr>
            <a:lvl8pPr marL="1266117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8pPr>
            <a:lvl9pPr marL="1688155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9pPr>
          </a:lstStyle>
          <a:p>
            <a:pPr algn="r"/>
            <a:r>
              <a:rPr lang="en-US" altLang="ko-KR" sz="1400" kern="0" dirty="0">
                <a:latin typeface="+mn-ea"/>
              </a:rPr>
              <a:t>3-4. </a:t>
            </a:r>
            <a:r>
              <a:rPr lang="ko-KR" altLang="en-US" sz="1400" kern="0" dirty="0">
                <a:latin typeface="+mn-ea"/>
              </a:rPr>
              <a:t>수행 방안</a:t>
            </a:r>
            <a:r>
              <a:rPr lang="en-US" altLang="ko-KR" sz="1400" kern="0" dirty="0">
                <a:latin typeface="+mn-ea"/>
              </a:rPr>
              <a:t>(1/5)</a:t>
            </a:r>
            <a:endParaRPr lang="ko-KR" altLang="en-US" sz="1400" kern="0" dirty="0">
              <a:latin typeface="+mn-ea"/>
            </a:endParaRPr>
          </a:p>
        </p:txBody>
      </p:sp>
      <p:sp>
        <p:nvSpPr>
          <p:cNvPr id="7" name="제목 2">
            <a:extLst>
              <a:ext uri="{FF2B5EF4-FFF2-40B4-BE49-F238E27FC236}">
                <a16:creationId xmlns:a16="http://schemas.microsoft.com/office/drawing/2014/main" id="{579CDEA9-F107-295C-6CA5-47DCB9D86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64" y="189679"/>
            <a:ext cx="2598468" cy="249299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정보계 개선 방안 수립</a:t>
            </a:r>
          </a:p>
        </p:txBody>
      </p:sp>
    </p:spTree>
    <p:extLst>
      <p:ext uri="{BB962C8B-B14F-4D97-AF65-F5344CB8AC3E}">
        <p14:creationId xmlns:p14="http://schemas.microsoft.com/office/powerpoint/2010/main" val="2215802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89B918-9B75-60A7-3909-FBD24B63B657}"/>
              </a:ext>
            </a:extLst>
          </p:cNvPr>
          <p:cNvSpPr txBox="1"/>
          <p:nvPr/>
        </p:nvSpPr>
        <p:spPr>
          <a:xfrm>
            <a:off x="394084" y="908514"/>
            <a:ext cx="92086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사업부 현업 인터뷰를 수행하여 의사결정에 필요한 데이터를 신속하고 명확하게 제공하기 위한 데이터 구조를 도출함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         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이와 더불어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거버넌스 기반의 데이터 표준 체계를 적용함</a:t>
            </a:r>
            <a:endParaRPr lang="en-US" altLang="ko-KR" sz="14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1CAA4E-94B3-7714-F24B-67D201DCC5AB}"/>
              </a:ext>
            </a:extLst>
          </p:cNvPr>
          <p:cNvSpPr/>
          <p:nvPr/>
        </p:nvSpPr>
        <p:spPr>
          <a:xfrm>
            <a:off x="354014" y="1735494"/>
            <a:ext cx="9266236" cy="474150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id="{1E700831-5AF5-01DF-C427-E9CAF87B57B9}"/>
              </a:ext>
            </a:extLst>
          </p:cNvPr>
          <p:cNvSpPr/>
          <p:nvPr/>
        </p:nvSpPr>
        <p:spPr>
          <a:xfrm>
            <a:off x="354014" y="1441813"/>
            <a:ext cx="9266236" cy="40207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STEP2. </a:t>
            </a:r>
            <a:r>
              <a:rPr lang="ko-KR" altLang="en-US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정보계 데이터 구성 개선 방안 도출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54FC059-1C5E-DB03-0A7D-775BF48EA360}"/>
              </a:ext>
            </a:extLst>
          </p:cNvPr>
          <p:cNvSpPr/>
          <p:nvPr/>
        </p:nvSpPr>
        <p:spPr>
          <a:xfrm>
            <a:off x="414086" y="2009290"/>
            <a:ext cx="4538914" cy="352283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02DB2C-FCA6-0B9F-8CC2-467698C80E23}"/>
              </a:ext>
            </a:extLst>
          </p:cNvPr>
          <p:cNvSpPr txBox="1"/>
          <p:nvPr/>
        </p:nvSpPr>
        <p:spPr>
          <a:xfrm>
            <a:off x="1489966" y="1887648"/>
            <a:ext cx="245044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[ 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데이터 거버넌스 표준 적용 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</a:t>
            </a:r>
            <a:endParaRPr lang="ko-KR" altLang="en-US" sz="14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4D58229-C198-DD13-9D3D-28F9B7B03F2F}"/>
              </a:ext>
            </a:extLst>
          </p:cNvPr>
          <p:cNvSpPr/>
          <p:nvPr/>
        </p:nvSpPr>
        <p:spPr>
          <a:xfrm>
            <a:off x="5025175" y="2009290"/>
            <a:ext cx="4530621" cy="352283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389970F-11DB-2737-958C-9B3AD4277A0C}"/>
              </a:ext>
            </a:extLst>
          </p:cNvPr>
          <p:cNvSpPr txBox="1"/>
          <p:nvPr/>
        </p:nvSpPr>
        <p:spPr>
          <a:xfrm>
            <a:off x="5399782" y="1878856"/>
            <a:ext cx="384559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[ 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신속하고 명확한 의사결정 필요 데이터 구성 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A5EC98-2831-6CC0-B492-9F563869B2AB}"/>
              </a:ext>
            </a:extLst>
          </p:cNvPr>
          <p:cNvSpPr txBox="1"/>
          <p:nvPr/>
        </p:nvSpPr>
        <p:spPr>
          <a:xfrm>
            <a:off x="384559" y="635482"/>
            <a:ext cx="90737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4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 </a:t>
            </a:r>
            <a:r>
              <a:rPr lang="ko-KR" altLang="en-US" sz="14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데이터 구조 개선 방안 도출</a:t>
            </a:r>
            <a:endParaRPr lang="en-US" altLang="ko-KR" sz="14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ACED48A-562F-9314-0366-99E0BDE8A890}"/>
              </a:ext>
            </a:extLst>
          </p:cNvPr>
          <p:cNvGrpSpPr/>
          <p:nvPr/>
        </p:nvGrpSpPr>
        <p:grpSpPr>
          <a:xfrm>
            <a:off x="5050020" y="2219743"/>
            <a:ext cx="2213011" cy="559795"/>
            <a:chOff x="486261" y="3440704"/>
            <a:chExt cx="2766761" cy="559795"/>
          </a:xfrm>
        </p:grpSpPr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9A9812D6-C549-6A42-8F7F-77A4506A0461}"/>
                </a:ext>
              </a:extLst>
            </p:cNvPr>
            <p:cNvSpPr/>
            <p:nvPr/>
          </p:nvSpPr>
          <p:spPr>
            <a:xfrm rot="10800000">
              <a:off x="561292" y="3440704"/>
              <a:ext cx="2612142" cy="559795"/>
            </a:xfrm>
            <a:custGeom>
              <a:avLst/>
              <a:gdLst>
                <a:gd name="connsiteX0" fmla="*/ 7056522 w 7402631"/>
                <a:gd name="connsiteY0" fmla="*/ 693021 h 693021"/>
                <a:gd name="connsiteX1" fmla="*/ 6710413 w 7402631"/>
                <a:gd name="connsiteY1" fmla="*/ 693020 h 693021"/>
                <a:gd name="connsiteX2" fmla="*/ 692218 w 7402631"/>
                <a:gd name="connsiteY2" fmla="*/ 693020 h 693021"/>
                <a:gd name="connsiteX3" fmla="*/ 530193 w 7402631"/>
                <a:gd name="connsiteY3" fmla="*/ 693020 h 693021"/>
                <a:gd name="connsiteX4" fmla="*/ 346109 w 7402631"/>
                <a:gd name="connsiteY4" fmla="*/ 693020 h 693021"/>
                <a:gd name="connsiteX5" fmla="*/ 0 w 7402631"/>
                <a:gd name="connsiteY5" fmla="*/ 346510 h 693021"/>
                <a:gd name="connsiteX6" fmla="*/ 346109 w 7402631"/>
                <a:gd name="connsiteY6" fmla="*/ 0 h 693021"/>
                <a:gd name="connsiteX7" fmla="*/ 530193 w 7402631"/>
                <a:gd name="connsiteY7" fmla="*/ 0 h 693021"/>
                <a:gd name="connsiteX8" fmla="*/ 530193 w 7402631"/>
                <a:gd name="connsiteY8" fmla="*/ 0 h 693021"/>
                <a:gd name="connsiteX9" fmla="*/ 6796239 w 7402631"/>
                <a:gd name="connsiteY9" fmla="*/ 0 h 693021"/>
                <a:gd name="connsiteX10" fmla="*/ 6796239 w 7402631"/>
                <a:gd name="connsiteY10" fmla="*/ 1 h 693021"/>
                <a:gd name="connsiteX11" fmla="*/ 7056522 w 7402631"/>
                <a:gd name="connsiteY11" fmla="*/ 1 h 693021"/>
                <a:gd name="connsiteX12" fmla="*/ 7402631 w 7402631"/>
                <a:gd name="connsiteY12" fmla="*/ 346511 h 693021"/>
                <a:gd name="connsiteX13" fmla="*/ 7056522 w 7402631"/>
                <a:gd name="connsiteY13" fmla="*/ 693021 h 69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02631" h="693021">
                  <a:moveTo>
                    <a:pt x="7056522" y="693021"/>
                  </a:moveTo>
                  <a:lnTo>
                    <a:pt x="6710413" y="693020"/>
                  </a:lnTo>
                  <a:lnTo>
                    <a:pt x="692218" y="693020"/>
                  </a:lnTo>
                  <a:lnTo>
                    <a:pt x="530193" y="693020"/>
                  </a:lnTo>
                  <a:lnTo>
                    <a:pt x="346109" y="693020"/>
                  </a:lnTo>
                  <a:cubicBezTo>
                    <a:pt x="154958" y="693020"/>
                    <a:pt x="0" y="537882"/>
                    <a:pt x="0" y="346510"/>
                  </a:cubicBezTo>
                  <a:cubicBezTo>
                    <a:pt x="0" y="155138"/>
                    <a:pt x="154958" y="0"/>
                    <a:pt x="346109" y="0"/>
                  </a:cubicBezTo>
                  <a:lnTo>
                    <a:pt x="530193" y="0"/>
                  </a:lnTo>
                  <a:lnTo>
                    <a:pt x="530193" y="0"/>
                  </a:lnTo>
                  <a:lnTo>
                    <a:pt x="6796239" y="0"/>
                  </a:lnTo>
                  <a:lnTo>
                    <a:pt x="6796239" y="1"/>
                  </a:lnTo>
                  <a:lnTo>
                    <a:pt x="7056522" y="1"/>
                  </a:lnTo>
                  <a:cubicBezTo>
                    <a:pt x="7247673" y="1"/>
                    <a:pt x="7402631" y="155139"/>
                    <a:pt x="7402631" y="346511"/>
                  </a:cubicBezTo>
                  <a:cubicBezTo>
                    <a:pt x="7402631" y="537883"/>
                    <a:pt x="7247673" y="693021"/>
                    <a:pt x="7056522" y="693021"/>
                  </a:cubicBezTo>
                  <a:close/>
                </a:path>
              </a:pathLst>
            </a:cu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n>
                  <a:solidFill>
                    <a:srgbClr val="7F7F7F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8E0C368-0998-0955-20B6-3E0921744976}"/>
                </a:ext>
              </a:extLst>
            </p:cNvPr>
            <p:cNvSpPr txBox="1"/>
            <p:nvPr/>
          </p:nvSpPr>
          <p:spPr>
            <a:xfrm>
              <a:off x="486261" y="3586935"/>
              <a:ext cx="276676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ko-KR" altLang="en-US" sz="1200" b="1" i="0" u="none" strike="noStrike" kern="1200" cap="none" spc="-7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정보분석 데이터 명확성 확보</a:t>
              </a:r>
              <a:endParaRPr kumimoji="0" lang="ko-KR" altLang="en-US" sz="1200" i="0" u="none" strike="noStrike" kern="1200" cap="none" spc="-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1B10236-FCE0-60DC-7F09-851E44D4C05B}"/>
              </a:ext>
            </a:extLst>
          </p:cNvPr>
          <p:cNvGrpSpPr/>
          <p:nvPr/>
        </p:nvGrpSpPr>
        <p:grpSpPr>
          <a:xfrm>
            <a:off x="7278903" y="2219743"/>
            <a:ext cx="2213011" cy="559795"/>
            <a:chOff x="486261" y="3440704"/>
            <a:chExt cx="2766761" cy="559795"/>
          </a:xfrm>
        </p:grpSpPr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3380D96F-3743-65D8-E821-17DDA9676F3D}"/>
                </a:ext>
              </a:extLst>
            </p:cNvPr>
            <p:cNvSpPr/>
            <p:nvPr/>
          </p:nvSpPr>
          <p:spPr>
            <a:xfrm rot="10800000">
              <a:off x="561292" y="3440704"/>
              <a:ext cx="2612142" cy="559795"/>
            </a:xfrm>
            <a:custGeom>
              <a:avLst/>
              <a:gdLst>
                <a:gd name="connsiteX0" fmla="*/ 7056522 w 7402631"/>
                <a:gd name="connsiteY0" fmla="*/ 693021 h 693021"/>
                <a:gd name="connsiteX1" fmla="*/ 6710413 w 7402631"/>
                <a:gd name="connsiteY1" fmla="*/ 693020 h 693021"/>
                <a:gd name="connsiteX2" fmla="*/ 692218 w 7402631"/>
                <a:gd name="connsiteY2" fmla="*/ 693020 h 693021"/>
                <a:gd name="connsiteX3" fmla="*/ 530193 w 7402631"/>
                <a:gd name="connsiteY3" fmla="*/ 693020 h 693021"/>
                <a:gd name="connsiteX4" fmla="*/ 346109 w 7402631"/>
                <a:gd name="connsiteY4" fmla="*/ 693020 h 693021"/>
                <a:gd name="connsiteX5" fmla="*/ 0 w 7402631"/>
                <a:gd name="connsiteY5" fmla="*/ 346510 h 693021"/>
                <a:gd name="connsiteX6" fmla="*/ 346109 w 7402631"/>
                <a:gd name="connsiteY6" fmla="*/ 0 h 693021"/>
                <a:gd name="connsiteX7" fmla="*/ 530193 w 7402631"/>
                <a:gd name="connsiteY7" fmla="*/ 0 h 693021"/>
                <a:gd name="connsiteX8" fmla="*/ 530193 w 7402631"/>
                <a:gd name="connsiteY8" fmla="*/ 0 h 693021"/>
                <a:gd name="connsiteX9" fmla="*/ 6796239 w 7402631"/>
                <a:gd name="connsiteY9" fmla="*/ 0 h 693021"/>
                <a:gd name="connsiteX10" fmla="*/ 6796239 w 7402631"/>
                <a:gd name="connsiteY10" fmla="*/ 1 h 693021"/>
                <a:gd name="connsiteX11" fmla="*/ 7056522 w 7402631"/>
                <a:gd name="connsiteY11" fmla="*/ 1 h 693021"/>
                <a:gd name="connsiteX12" fmla="*/ 7402631 w 7402631"/>
                <a:gd name="connsiteY12" fmla="*/ 346511 h 693021"/>
                <a:gd name="connsiteX13" fmla="*/ 7056522 w 7402631"/>
                <a:gd name="connsiteY13" fmla="*/ 693021 h 69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02631" h="693021">
                  <a:moveTo>
                    <a:pt x="7056522" y="693021"/>
                  </a:moveTo>
                  <a:lnTo>
                    <a:pt x="6710413" y="693020"/>
                  </a:lnTo>
                  <a:lnTo>
                    <a:pt x="692218" y="693020"/>
                  </a:lnTo>
                  <a:lnTo>
                    <a:pt x="530193" y="693020"/>
                  </a:lnTo>
                  <a:lnTo>
                    <a:pt x="346109" y="693020"/>
                  </a:lnTo>
                  <a:cubicBezTo>
                    <a:pt x="154958" y="693020"/>
                    <a:pt x="0" y="537882"/>
                    <a:pt x="0" y="346510"/>
                  </a:cubicBezTo>
                  <a:cubicBezTo>
                    <a:pt x="0" y="155138"/>
                    <a:pt x="154958" y="0"/>
                    <a:pt x="346109" y="0"/>
                  </a:cubicBezTo>
                  <a:lnTo>
                    <a:pt x="530193" y="0"/>
                  </a:lnTo>
                  <a:lnTo>
                    <a:pt x="530193" y="0"/>
                  </a:lnTo>
                  <a:lnTo>
                    <a:pt x="6796239" y="0"/>
                  </a:lnTo>
                  <a:lnTo>
                    <a:pt x="6796239" y="1"/>
                  </a:lnTo>
                  <a:lnTo>
                    <a:pt x="7056522" y="1"/>
                  </a:lnTo>
                  <a:cubicBezTo>
                    <a:pt x="7247673" y="1"/>
                    <a:pt x="7402631" y="155139"/>
                    <a:pt x="7402631" y="346511"/>
                  </a:cubicBezTo>
                  <a:cubicBezTo>
                    <a:pt x="7402631" y="537883"/>
                    <a:pt x="7247673" y="693021"/>
                    <a:pt x="7056522" y="693021"/>
                  </a:cubicBezTo>
                  <a:close/>
                </a:path>
              </a:pathLst>
            </a:cu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n>
                  <a:solidFill>
                    <a:srgbClr val="7F7F7F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52375CC-FF4C-1B62-DF44-7A9E7D86FADE}"/>
                </a:ext>
              </a:extLst>
            </p:cNvPr>
            <p:cNvSpPr txBox="1"/>
            <p:nvPr/>
          </p:nvSpPr>
          <p:spPr>
            <a:xfrm>
              <a:off x="486261" y="3586935"/>
              <a:ext cx="276676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ko-KR" altLang="en-US" sz="1200" b="1" i="0" u="none" strike="noStrike" kern="1200" cap="none" spc="-7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신속한 의사결정 지원</a:t>
              </a:r>
              <a:endParaRPr kumimoji="0" lang="ko-KR" altLang="en-US" sz="1200" i="0" u="none" strike="noStrike" kern="1200" cap="none" spc="-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9" name="그래픽 98" descr="데이터베이스 윤곽선">
            <a:extLst>
              <a:ext uri="{FF2B5EF4-FFF2-40B4-BE49-F238E27FC236}">
                <a16:creationId xmlns:a16="http://schemas.microsoft.com/office/drawing/2014/main" id="{0313E743-71DF-6066-E328-D44B26DAF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3813" y="3690357"/>
            <a:ext cx="805249" cy="805249"/>
          </a:xfrm>
          <a:prstGeom prst="rect">
            <a:avLst/>
          </a:prstGeom>
        </p:spPr>
      </p:pic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7CA42981-F3DF-BE33-4A13-9C0213F2FF7E}"/>
              </a:ext>
            </a:extLst>
          </p:cNvPr>
          <p:cNvCxnSpPr>
            <a:cxnSpLocks/>
            <a:stCxn id="99" idx="0"/>
            <a:endCxn id="16" idx="2"/>
          </p:cNvCxnSpPr>
          <p:nvPr/>
        </p:nvCxnSpPr>
        <p:spPr bwMode="auto">
          <a:xfrm rot="16200000" flipV="1">
            <a:off x="5597008" y="3130926"/>
            <a:ext cx="362206" cy="75665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C9EDFDA9-2310-0A86-BAFC-7D4C8CABAEEA}"/>
              </a:ext>
            </a:extLst>
          </p:cNvPr>
          <p:cNvCxnSpPr>
            <a:cxnSpLocks/>
            <a:stCxn id="99" idx="0"/>
            <a:endCxn id="18" idx="2"/>
          </p:cNvCxnSpPr>
          <p:nvPr/>
        </p:nvCxnSpPr>
        <p:spPr bwMode="auto">
          <a:xfrm rot="5400000" flipH="1" flipV="1">
            <a:off x="6362080" y="3122509"/>
            <a:ext cx="362206" cy="77349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38AEF0DE-C304-E1CB-51BA-7413EDF26A17}"/>
              </a:ext>
            </a:extLst>
          </p:cNvPr>
          <p:cNvGrpSpPr/>
          <p:nvPr/>
        </p:nvGrpSpPr>
        <p:grpSpPr>
          <a:xfrm>
            <a:off x="486261" y="2219743"/>
            <a:ext cx="2213011" cy="559795"/>
            <a:chOff x="486261" y="3440704"/>
            <a:chExt cx="2766761" cy="559795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32B669F9-0169-F5D5-39AA-F8CD684E89A7}"/>
                </a:ext>
              </a:extLst>
            </p:cNvPr>
            <p:cNvSpPr/>
            <p:nvPr/>
          </p:nvSpPr>
          <p:spPr>
            <a:xfrm rot="10800000">
              <a:off x="561292" y="3440704"/>
              <a:ext cx="2612142" cy="559795"/>
            </a:xfrm>
            <a:custGeom>
              <a:avLst/>
              <a:gdLst>
                <a:gd name="connsiteX0" fmla="*/ 7056522 w 7402631"/>
                <a:gd name="connsiteY0" fmla="*/ 693021 h 693021"/>
                <a:gd name="connsiteX1" fmla="*/ 6710413 w 7402631"/>
                <a:gd name="connsiteY1" fmla="*/ 693020 h 693021"/>
                <a:gd name="connsiteX2" fmla="*/ 692218 w 7402631"/>
                <a:gd name="connsiteY2" fmla="*/ 693020 h 693021"/>
                <a:gd name="connsiteX3" fmla="*/ 530193 w 7402631"/>
                <a:gd name="connsiteY3" fmla="*/ 693020 h 693021"/>
                <a:gd name="connsiteX4" fmla="*/ 346109 w 7402631"/>
                <a:gd name="connsiteY4" fmla="*/ 693020 h 693021"/>
                <a:gd name="connsiteX5" fmla="*/ 0 w 7402631"/>
                <a:gd name="connsiteY5" fmla="*/ 346510 h 693021"/>
                <a:gd name="connsiteX6" fmla="*/ 346109 w 7402631"/>
                <a:gd name="connsiteY6" fmla="*/ 0 h 693021"/>
                <a:gd name="connsiteX7" fmla="*/ 530193 w 7402631"/>
                <a:gd name="connsiteY7" fmla="*/ 0 h 693021"/>
                <a:gd name="connsiteX8" fmla="*/ 530193 w 7402631"/>
                <a:gd name="connsiteY8" fmla="*/ 0 h 693021"/>
                <a:gd name="connsiteX9" fmla="*/ 6796239 w 7402631"/>
                <a:gd name="connsiteY9" fmla="*/ 0 h 693021"/>
                <a:gd name="connsiteX10" fmla="*/ 6796239 w 7402631"/>
                <a:gd name="connsiteY10" fmla="*/ 1 h 693021"/>
                <a:gd name="connsiteX11" fmla="*/ 7056522 w 7402631"/>
                <a:gd name="connsiteY11" fmla="*/ 1 h 693021"/>
                <a:gd name="connsiteX12" fmla="*/ 7402631 w 7402631"/>
                <a:gd name="connsiteY12" fmla="*/ 346511 h 693021"/>
                <a:gd name="connsiteX13" fmla="*/ 7056522 w 7402631"/>
                <a:gd name="connsiteY13" fmla="*/ 693021 h 69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02631" h="693021">
                  <a:moveTo>
                    <a:pt x="7056522" y="693021"/>
                  </a:moveTo>
                  <a:lnTo>
                    <a:pt x="6710413" y="693020"/>
                  </a:lnTo>
                  <a:lnTo>
                    <a:pt x="692218" y="693020"/>
                  </a:lnTo>
                  <a:lnTo>
                    <a:pt x="530193" y="693020"/>
                  </a:lnTo>
                  <a:lnTo>
                    <a:pt x="346109" y="693020"/>
                  </a:lnTo>
                  <a:cubicBezTo>
                    <a:pt x="154958" y="693020"/>
                    <a:pt x="0" y="537882"/>
                    <a:pt x="0" y="346510"/>
                  </a:cubicBezTo>
                  <a:cubicBezTo>
                    <a:pt x="0" y="155138"/>
                    <a:pt x="154958" y="0"/>
                    <a:pt x="346109" y="0"/>
                  </a:cubicBezTo>
                  <a:lnTo>
                    <a:pt x="530193" y="0"/>
                  </a:lnTo>
                  <a:lnTo>
                    <a:pt x="530193" y="0"/>
                  </a:lnTo>
                  <a:lnTo>
                    <a:pt x="6796239" y="0"/>
                  </a:lnTo>
                  <a:lnTo>
                    <a:pt x="6796239" y="1"/>
                  </a:lnTo>
                  <a:lnTo>
                    <a:pt x="7056522" y="1"/>
                  </a:lnTo>
                  <a:cubicBezTo>
                    <a:pt x="7247673" y="1"/>
                    <a:pt x="7402631" y="155139"/>
                    <a:pt x="7402631" y="346511"/>
                  </a:cubicBezTo>
                  <a:cubicBezTo>
                    <a:pt x="7402631" y="537883"/>
                    <a:pt x="7247673" y="693021"/>
                    <a:pt x="7056522" y="693021"/>
                  </a:cubicBezTo>
                  <a:close/>
                </a:path>
              </a:pathLst>
            </a:cu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n>
                  <a:solidFill>
                    <a:srgbClr val="7F7F7F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C760B6-0B32-3418-CAC9-2053AA32A9B9}"/>
                </a:ext>
              </a:extLst>
            </p:cNvPr>
            <p:cNvSpPr txBox="1"/>
            <p:nvPr/>
          </p:nvSpPr>
          <p:spPr>
            <a:xfrm>
              <a:off x="486261" y="3586935"/>
              <a:ext cx="276676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ko-KR" altLang="en-US" sz="1200" b="1" spc="-7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관점 통합 관리</a:t>
              </a:r>
              <a:endParaRPr kumimoji="0" lang="ko-KR" altLang="en-US" sz="1200" i="0" u="none" strike="noStrike" kern="1200" cap="none" spc="-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049BC19-2C68-E8EF-3FA6-5BF969E621D4}"/>
              </a:ext>
            </a:extLst>
          </p:cNvPr>
          <p:cNvGrpSpPr/>
          <p:nvPr/>
        </p:nvGrpSpPr>
        <p:grpSpPr>
          <a:xfrm>
            <a:off x="2707788" y="2219743"/>
            <a:ext cx="2213011" cy="559795"/>
            <a:chOff x="486261" y="3440704"/>
            <a:chExt cx="2766761" cy="559795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F172927C-EBC6-5D96-80EC-25DF0CF2F67B}"/>
                </a:ext>
              </a:extLst>
            </p:cNvPr>
            <p:cNvSpPr/>
            <p:nvPr/>
          </p:nvSpPr>
          <p:spPr>
            <a:xfrm rot="10800000">
              <a:off x="561292" y="3440704"/>
              <a:ext cx="2612142" cy="559795"/>
            </a:xfrm>
            <a:custGeom>
              <a:avLst/>
              <a:gdLst>
                <a:gd name="connsiteX0" fmla="*/ 7056522 w 7402631"/>
                <a:gd name="connsiteY0" fmla="*/ 693021 h 693021"/>
                <a:gd name="connsiteX1" fmla="*/ 6710413 w 7402631"/>
                <a:gd name="connsiteY1" fmla="*/ 693020 h 693021"/>
                <a:gd name="connsiteX2" fmla="*/ 692218 w 7402631"/>
                <a:gd name="connsiteY2" fmla="*/ 693020 h 693021"/>
                <a:gd name="connsiteX3" fmla="*/ 530193 w 7402631"/>
                <a:gd name="connsiteY3" fmla="*/ 693020 h 693021"/>
                <a:gd name="connsiteX4" fmla="*/ 346109 w 7402631"/>
                <a:gd name="connsiteY4" fmla="*/ 693020 h 693021"/>
                <a:gd name="connsiteX5" fmla="*/ 0 w 7402631"/>
                <a:gd name="connsiteY5" fmla="*/ 346510 h 693021"/>
                <a:gd name="connsiteX6" fmla="*/ 346109 w 7402631"/>
                <a:gd name="connsiteY6" fmla="*/ 0 h 693021"/>
                <a:gd name="connsiteX7" fmla="*/ 530193 w 7402631"/>
                <a:gd name="connsiteY7" fmla="*/ 0 h 693021"/>
                <a:gd name="connsiteX8" fmla="*/ 530193 w 7402631"/>
                <a:gd name="connsiteY8" fmla="*/ 0 h 693021"/>
                <a:gd name="connsiteX9" fmla="*/ 6796239 w 7402631"/>
                <a:gd name="connsiteY9" fmla="*/ 0 h 693021"/>
                <a:gd name="connsiteX10" fmla="*/ 6796239 w 7402631"/>
                <a:gd name="connsiteY10" fmla="*/ 1 h 693021"/>
                <a:gd name="connsiteX11" fmla="*/ 7056522 w 7402631"/>
                <a:gd name="connsiteY11" fmla="*/ 1 h 693021"/>
                <a:gd name="connsiteX12" fmla="*/ 7402631 w 7402631"/>
                <a:gd name="connsiteY12" fmla="*/ 346511 h 693021"/>
                <a:gd name="connsiteX13" fmla="*/ 7056522 w 7402631"/>
                <a:gd name="connsiteY13" fmla="*/ 693021 h 69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02631" h="693021">
                  <a:moveTo>
                    <a:pt x="7056522" y="693021"/>
                  </a:moveTo>
                  <a:lnTo>
                    <a:pt x="6710413" y="693020"/>
                  </a:lnTo>
                  <a:lnTo>
                    <a:pt x="692218" y="693020"/>
                  </a:lnTo>
                  <a:lnTo>
                    <a:pt x="530193" y="693020"/>
                  </a:lnTo>
                  <a:lnTo>
                    <a:pt x="346109" y="693020"/>
                  </a:lnTo>
                  <a:cubicBezTo>
                    <a:pt x="154958" y="693020"/>
                    <a:pt x="0" y="537882"/>
                    <a:pt x="0" y="346510"/>
                  </a:cubicBezTo>
                  <a:cubicBezTo>
                    <a:pt x="0" y="155138"/>
                    <a:pt x="154958" y="0"/>
                    <a:pt x="346109" y="0"/>
                  </a:cubicBezTo>
                  <a:lnTo>
                    <a:pt x="530193" y="0"/>
                  </a:lnTo>
                  <a:lnTo>
                    <a:pt x="530193" y="0"/>
                  </a:lnTo>
                  <a:lnTo>
                    <a:pt x="6796239" y="0"/>
                  </a:lnTo>
                  <a:lnTo>
                    <a:pt x="6796239" y="1"/>
                  </a:lnTo>
                  <a:lnTo>
                    <a:pt x="7056522" y="1"/>
                  </a:lnTo>
                  <a:cubicBezTo>
                    <a:pt x="7247673" y="1"/>
                    <a:pt x="7402631" y="155139"/>
                    <a:pt x="7402631" y="346511"/>
                  </a:cubicBezTo>
                  <a:cubicBezTo>
                    <a:pt x="7402631" y="537883"/>
                    <a:pt x="7247673" y="693021"/>
                    <a:pt x="7056522" y="693021"/>
                  </a:cubicBezTo>
                  <a:close/>
                </a:path>
              </a:pathLst>
            </a:cu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n>
                  <a:solidFill>
                    <a:srgbClr val="7F7F7F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BCEE88-DB53-6BE0-1288-6156B8482BCB}"/>
                </a:ext>
              </a:extLst>
            </p:cNvPr>
            <p:cNvSpPr txBox="1"/>
            <p:nvPr/>
          </p:nvSpPr>
          <p:spPr>
            <a:xfrm>
              <a:off x="486261" y="3586935"/>
              <a:ext cx="276676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ko-KR" altLang="en-US" sz="1200" b="1" i="0" u="none" strike="noStrike" kern="1200" cap="none" spc="-7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표준화 측정값</a:t>
              </a:r>
              <a:r>
                <a:rPr kumimoji="0" lang="en-US" altLang="ko-KR" sz="1200" b="1" i="0" u="none" strike="noStrike" kern="1200" cap="none" spc="-7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kumimoji="0" lang="ko-KR" altLang="en-US" sz="1200" b="1" i="0" u="none" strike="noStrike" kern="1200" cap="none" spc="-7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지표</a:t>
              </a:r>
              <a:r>
                <a:rPr kumimoji="0" lang="en-US" altLang="ko-KR" sz="1200" b="1" i="0" u="none" strike="noStrike" kern="1200" cap="none" spc="-7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kumimoji="0" lang="ko-KR" altLang="en-US" sz="1200" b="1" i="0" u="none" strike="noStrike" kern="1200" cap="none" spc="-7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적용</a:t>
              </a:r>
              <a:endParaRPr kumimoji="0" lang="ko-KR" altLang="en-US" sz="1200" i="0" u="none" strike="noStrike" kern="1200" cap="none" spc="-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5A33E89-858E-2868-22CC-2E266489EC10}"/>
              </a:ext>
            </a:extLst>
          </p:cNvPr>
          <p:cNvGrpSpPr/>
          <p:nvPr/>
        </p:nvGrpSpPr>
        <p:grpSpPr>
          <a:xfrm>
            <a:off x="5162966" y="4950827"/>
            <a:ext cx="2011852" cy="473633"/>
            <a:chOff x="5162966" y="4912727"/>
            <a:chExt cx="2011852" cy="473633"/>
          </a:xfrm>
        </p:grpSpPr>
        <p:pic>
          <p:nvPicPr>
            <p:cNvPr id="12" name="그래픽 4" descr="데이터베이스 단색으로 채워진">
              <a:extLst>
                <a:ext uri="{FF2B5EF4-FFF2-40B4-BE49-F238E27FC236}">
                  <a16:creationId xmlns:a16="http://schemas.microsoft.com/office/drawing/2014/main" id="{D015FADA-0324-23D5-A7CA-F07A7C233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162966" y="4912727"/>
              <a:ext cx="473633" cy="473633"/>
            </a:xfrm>
            <a:prstGeom prst="rect">
              <a:avLst/>
            </a:prstGeom>
          </p:spPr>
        </p:pic>
        <p:pic>
          <p:nvPicPr>
            <p:cNvPr id="13" name="그래픽 4" descr="데이터베이스 단색으로 채워진">
              <a:extLst>
                <a:ext uri="{FF2B5EF4-FFF2-40B4-BE49-F238E27FC236}">
                  <a16:creationId xmlns:a16="http://schemas.microsoft.com/office/drawing/2014/main" id="{29928DA6-BB37-FA1E-D879-860DFAE61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23284" y="4912727"/>
              <a:ext cx="473633" cy="473633"/>
            </a:xfrm>
            <a:prstGeom prst="rect">
              <a:avLst/>
            </a:prstGeom>
          </p:spPr>
        </p:pic>
        <p:pic>
          <p:nvPicPr>
            <p:cNvPr id="15" name="그래픽 4" descr="데이터베이스 단색으로 채워진">
              <a:extLst>
                <a:ext uri="{FF2B5EF4-FFF2-40B4-BE49-F238E27FC236}">
                  <a16:creationId xmlns:a16="http://schemas.microsoft.com/office/drawing/2014/main" id="{662FBA2B-E522-9C00-4FB9-402ECF001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01185" y="4912727"/>
              <a:ext cx="473633" cy="473633"/>
            </a:xfrm>
            <a:prstGeom prst="rect">
              <a:avLst/>
            </a:prstGeom>
          </p:spPr>
        </p:pic>
      </p:grpSp>
      <p:pic>
        <p:nvPicPr>
          <p:cNvPr id="16" name="그래픽 15" descr="데이터베이스 윤곽선">
            <a:extLst>
              <a:ext uri="{FF2B5EF4-FFF2-40B4-BE49-F238E27FC236}">
                <a16:creationId xmlns:a16="http://schemas.microsoft.com/office/drawing/2014/main" id="{0F710EA1-E6C9-20C3-5FF5-20EE9FF72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62966" y="2854518"/>
            <a:ext cx="473633" cy="473633"/>
          </a:xfrm>
          <a:prstGeom prst="rect">
            <a:avLst/>
          </a:prstGeom>
        </p:spPr>
      </p:pic>
      <p:pic>
        <p:nvPicPr>
          <p:cNvPr id="17" name="그래픽 16" descr="데이터베이스 윤곽선">
            <a:extLst>
              <a:ext uri="{FF2B5EF4-FFF2-40B4-BE49-F238E27FC236}">
                <a16:creationId xmlns:a16="http://schemas.microsoft.com/office/drawing/2014/main" id="{47C91321-6B51-3489-B4AA-2E3CA94FF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5861" y="2854518"/>
            <a:ext cx="473633" cy="473633"/>
          </a:xfrm>
          <a:prstGeom prst="rect">
            <a:avLst/>
          </a:prstGeom>
        </p:spPr>
      </p:pic>
      <p:pic>
        <p:nvPicPr>
          <p:cNvPr id="18" name="그래픽 17" descr="데이터베이스 윤곽선">
            <a:extLst>
              <a:ext uri="{FF2B5EF4-FFF2-40B4-BE49-F238E27FC236}">
                <a16:creationId xmlns:a16="http://schemas.microsoft.com/office/drawing/2014/main" id="{F9AF8F7B-3D5E-DBE6-72DB-E7760255A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93112" y="2854518"/>
            <a:ext cx="473633" cy="473633"/>
          </a:xfrm>
          <a:prstGeom prst="rect">
            <a:avLst/>
          </a:prstGeom>
        </p:spPr>
      </p:pic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1EB67FF-DD3D-471A-4F8F-A91279B494A6}"/>
              </a:ext>
            </a:extLst>
          </p:cNvPr>
          <p:cNvCxnSpPr>
            <a:cxnSpLocks/>
            <a:endCxn id="99" idx="2"/>
          </p:cNvCxnSpPr>
          <p:nvPr/>
        </p:nvCxnSpPr>
        <p:spPr bwMode="auto">
          <a:xfrm rot="5400000" flipH="1" flipV="1">
            <a:off x="5550500" y="4344890"/>
            <a:ext cx="455221" cy="75665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47D1CBA5-95D7-F784-7199-EA5D876A793D}"/>
              </a:ext>
            </a:extLst>
          </p:cNvPr>
          <p:cNvCxnSpPr>
            <a:cxnSpLocks/>
            <a:endCxn id="99" idx="2"/>
          </p:cNvCxnSpPr>
          <p:nvPr/>
        </p:nvCxnSpPr>
        <p:spPr bwMode="auto">
          <a:xfrm rot="16200000" flipV="1">
            <a:off x="6319610" y="4332435"/>
            <a:ext cx="455221" cy="781564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래픽 32" descr="데이터베이스 윤곽선">
            <a:extLst>
              <a:ext uri="{FF2B5EF4-FFF2-40B4-BE49-F238E27FC236}">
                <a16:creationId xmlns:a16="http://schemas.microsoft.com/office/drawing/2014/main" id="{8073B802-7483-EF36-1971-BC04EC8A2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1192" y="3691160"/>
            <a:ext cx="805249" cy="805249"/>
          </a:xfrm>
          <a:prstGeom prst="rect">
            <a:avLst/>
          </a:prstGeom>
        </p:spPr>
      </p:pic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CBE69B1-3139-9B3B-F61F-F5FB13C96419}"/>
              </a:ext>
            </a:extLst>
          </p:cNvPr>
          <p:cNvCxnSpPr>
            <a:cxnSpLocks/>
            <a:stCxn id="33" idx="0"/>
            <a:endCxn id="40" idx="2"/>
          </p:cNvCxnSpPr>
          <p:nvPr/>
        </p:nvCxnSpPr>
        <p:spPr bwMode="auto">
          <a:xfrm rot="16200000" flipV="1">
            <a:off x="7904387" y="3131729"/>
            <a:ext cx="362206" cy="75665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F2235091-BC6B-D7B7-AD79-D132D3896FD1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 bwMode="auto">
          <a:xfrm rot="5400000" flipH="1" flipV="1">
            <a:off x="8669459" y="3123312"/>
            <a:ext cx="362206" cy="77349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D8C4921-790A-EAEA-477E-528BB6EA7B9C}"/>
              </a:ext>
            </a:extLst>
          </p:cNvPr>
          <p:cNvGrpSpPr/>
          <p:nvPr/>
        </p:nvGrpSpPr>
        <p:grpSpPr>
          <a:xfrm>
            <a:off x="7470345" y="4951630"/>
            <a:ext cx="2011852" cy="473633"/>
            <a:chOff x="5162966" y="4912727"/>
            <a:chExt cx="2011852" cy="473633"/>
          </a:xfrm>
        </p:grpSpPr>
        <p:pic>
          <p:nvPicPr>
            <p:cNvPr id="37" name="그래픽 4" descr="데이터베이스 단색으로 채워진">
              <a:extLst>
                <a:ext uri="{FF2B5EF4-FFF2-40B4-BE49-F238E27FC236}">
                  <a16:creationId xmlns:a16="http://schemas.microsoft.com/office/drawing/2014/main" id="{817753AE-1DA5-935A-B3D7-DE0DD5539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162966" y="4912727"/>
              <a:ext cx="473633" cy="473633"/>
            </a:xfrm>
            <a:prstGeom prst="rect">
              <a:avLst/>
            </a:prstGeom>
          </p:spPr>
        </p:pic>
        <p:pic>
          <p:nvPicPr>
            <p:cNvPr id="38" name="그래픽 4" descr="데이터베이스 단색으로 채워진">
              <a:extLst>
                <a:ext uri="{FF2B5EF4-FFF2-40B4-BE49-F238E27FC236}">
                  <a16:creationId xmlns:a16="http://schemas.microsoft.com/office/drawing/2014/main" id="{86323DF0-9A33-50C3-A82C-9C270488B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32076" y="4912727"/>
              <a:ext cx="473633" cy="473633"/>
            </a:xfrm>
            <a:prstGeom prst="rect">
              <a:avLst/>
            </a:prstGeom>
          </p:spPr>
        </p:pic>
        <p:pic>
          <p:nvPicPr>
            <p:cNvPr id="39" name="그래픽 4" descr="데이터베이스 단색으로 채워진">
              <a:extLst>
                <a:ext uri="{FF2B5EF4-FFF2-40B4-BE49-F238E27FC236}">
                  <a16:creationId xmlns:a16="http://schemas.microsoft.com/office/drawing/2014/main" id="{74D46D5D-1817-F4EB-C78F-60720C3E1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01185" y="4912727"/>
              <a:ext cx="473633" cy="473633"/>
            </a:xfrm>
            <a:prstGeom prst="rect">
              <a:avLst/>
            </a:prstGeom>
          </p:spPr>
        </p:pic>
      </p:grpSp>
      <p:pic>
        <p:nvPicPr>
          <p:cNvPr id="40" name="그래픽 39" descr="데이터베이스 윤곽선">
            <a:extLst>
              <a:ext uri="{FF2B5EF4-FFF2-40B4-BE49-F238E27FC236}">
                <a16:creationId xmlns:a16="http://schemas.microsoft.com/office/drawing/2014/main" id="{31B19947-FD51-3D1A-1712-58C2DE17D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345" y="2855321"/>
            <a:ext cx="473633" cy="473633"/>
          </a:xfrm>
          <a:prstGeom prst="rect">
            <a:avLst/>
          </a:prstGeom>
        </p:spPr>
      </p:pic>
      <p:pic>
        <p:nvPicPr>
          <p:cNvPr id="41" name="그래픽 40" descr="데이터베이스 윤곽선">
            <a:extLst>
              <a:ext uri="{FF2B5EF4-FFF2-40B4-BE49-F238E27FC236}">
                <a16:creationId xmlns:a16="http://schemas.microsoft.com/office/drawing/2014/main" id="{8242749A-1B1A-D1B5-563A-C9AD6E16E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3240" y="2855321"/>
            <a:ext cx="473633" cy="473633"/>
          </a:xfrm>
          <a:prstGeom prst="rect">
            <a:avLst/>
          </a:prstGeom>
        </p:spPr>
      </p:pic>
      <p:pic>
        <p:nvPicPr>
          <p:cNvPr id="42" name="그래픽 41" descr="데이터베이스 윤곽선">
            <a:extLst>
              <a:ext uri="{FF2B5EF4-FFF2-40B4-BE49-F238E27FC236}">
                <a16:creationId xmlns:a16="http://schemas.microsoft.com/office/drawing/2014/main" id="{DC915570-66A0-C2BD-8FA5-704D256CF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00491" y="2855321"/>
            <a:ext cx="473633" cy="473633"/>
          </a:xfrm>
          <a:prstGeom prst="rect">
            <a:avLst/>
          </a:prstGeom>
        </p:spPr>
      </p:pic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372120D1-BA99-C519-1A58-D219A112F8E9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 rot="5400000" flipH="1" flipV="1">
            <a:off x="7857879" y="4345693"/>
            <a:ext cx="455221" cy="75665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3C41AF8B-2434-47F9-684D-15657508756D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 rot="16200000" flipV="1">
            <a:off x="8626989" y="4333238"/>
            <a:ext cx="455221" cy="781564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154">
            <a:extLst>
              <a:ext uri="{FF2B5EF4-FFF2-40B4-BE49-F238E27FC236}">
                <a16:creationId xmlns:a16="http://schemas.microsoft.com/office/drawing/2014/main" id="{AF13D122-DD32-BFDF-6A27-F64AB1D898FC}"/>
              </a:ext>
            </a:extLst>
          </p:cNvPr>
          <p:cNvCxnSpPr>
            <a:cxnSpLocks/>
            <a:stCxn id="33" idx="0"/>
            <a:endCxn id="41" idx="2"/>
          </p:cNvCxnSpPr>
          <p:nvPr/>
        </p:nvCxnSpPr>
        <p:spPr>
          <a:xfrm flipH="1" flipV="1">
            <a:off x="8460057" y="3328954"/>
            <a:ext cx="3760" cy="36220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154">
            <a:extLst>
              <a:ext uri="{FF2B5EF4-FFF2-40B4-BE49-F238E27FC236}">
                <a16:creationId xmlns:a16="http://schemas.microsoft.com/office/drawing/2014/main" id="{3D06F929-07C8-BE93-5B12-FF2D496BEB45}"/>
              </a:ext>
            </a:extLst>
          </p:cNvPr>
          <p:cNvCxnSpPr>
            <a:cxnSpLocks/>
            <a:stCxn id="99" idx="0"/>
            <a:endCxn id="17" idx="2"/>
          </p:cNvCxnSpPr>
          <p:nvPr/>
        </p:nvCxnSpPr>
        <p:spPr>
          <a:xfrm flipH="1" flipV="1">
            <a:off x="6152678" y="3328151"/>
            <a:ext cx="3760" cy="36220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E59F871-8DFF-52AD-0848-D0B876F1641D}"/>
              </a:ext>
            </a:extLst>
          </p:cNvPr>
          <p:cNvSpPr/>
          <p:nvPr/>
        </p:nvSpPr>
        <p:spPr>
          <a:xfrm>
            <a:off x="5050020" y="5744517"/>
            <a:ext cx="4512943" cy="66752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EAC9DD-2FF3-33C2-2F96-2E8F69DF82FB}"/>
              </a:ext>
            </a:extLst>
          </p:cNvPr>
          <p:cNvSpPr txBox="1"/>
          <p:nvPr/>
        </p:nvSpPr>
        <p:spPr bwMode="gray">
          <a:xfrm>
            <a:off x="5208145" y="5561517"/>
            <a:ext cx="1415432" cy="309958"/>
          </a:xfrm>
          <a:prstGeom prst="rect">
            <a:avLst/>
          </a:prstGeom>
          <a:solidFill>
            <a:srgbClr val="FFFFFF"/>
          </a:solidFill>
        </p:spPr>
        <p:txBody>
          <a:bodyPr wrap="square" lIns="90000" tIns="46800" rIns="90000" bIns="46800" rtlCol="0" anchor="ctr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spc="-15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u="sng" spc="0">
                <a:solidFill>
                  <a:prstClr val="black"/>
                </a:solidFill>
              </a:rPr>
              <a:t>[ Key</a:t>
            </a:r>
            <a:r>
              <a:rPr lang="ko-KR" altLang="en-US" sz="1400" b="1" u="sng" spc="0">
                <a:solidFill>
                  <a:prstClr val="black"/>
                </a:solidFill>
              </a:rPr>
              <a:t> </a:t>
            </a:r>
            <a:r>
              <a:rPr lang="en-US" altLang="ko-KR" sz="1400" b="1" u="sng" spc="0">
                <a:solidFill>
                  <a:prstClr val="black"/>
                </a:solidFill>
              </a:rPr>
              <a:t>Point ]</a:t>
            </a:r>
            <a:endParaRPr kumimoji="1" lang="ko-KR" altLang="en-US" sz="1400" b="1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C38280-0233-7D01-BFD5-03A6DE8B62C4}"/>
              </a:ext>
            </a:extLst>
          </p:cNvPr>
          <p:cNvSpPr txBox="1"/>
          <p:nvPr/>
        </p:nvSpPr>
        <p:spPr>
          <a:xfrm>
            <a:off x="5084300" y="5881123"/>
            <a:ext cx="4467685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주제 영역별 통합 </a:t>
            </a:r>
            <a:r>
              <a:rPr lang="en-US" altLang="ko-KR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DW</a:t>
            </a:r>
            <a:r>
              <a: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기반의 정보분석 데이터 제공 필요</a:t>
            </a:r>
            <a:endParaRPr lang="en-US" altLang="ko-KR" sz="13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US" altLang="ko-KR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RDW</a:t>
            </a:r>
            <a:r>
              <a: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영역 구성을 통한 신속한 의사결정 지원 필요</a:t>
            </a:r>
            <a:endParaRPr lang="en-US" altLang="ko-KR" sz="13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FA02BEE-D0A7-209C-5C1F-2A8078B1F526}"/>
              </a:ext>
            </a:extLst>
          </p:cNvPr>
          <p:cNvSpPr/>
          <p:nvPr/>
        </p:nvSpPr>
        <p:spPr>
          <a:xfrm>
            <a:off x="440057" y="5744517"/>
            <a:ext cx="4512943" cy="66752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4B236B-A798-3584-2656-32C071819324}"/>
              </a:ext>
            </a:extLst>
          </p:cNvPr>
          <p:cNvSpPr txBox="1"/>
          <p:nvPr/>
        </p:nvSpPr>
        <p:spPr bwMode="gray">
          <a:xfrm>
            <a:off x="598182" y="5561517"/>
            <a:ext cx="1415432" cy="309958"/>
          </a:xfrm>
          <a:prstGeom prst="rect">
            <a:avLst/>
          </a:prstGeom>
          <a:solidFill>
            <a:srgbClr val="FFFFFF"/>
          </a:solidFill>
        </p:spPr>
        <p:txBody>
          <a:bodyPr wrap="square" lIns="90000" tIns="46800" rIns="90000" bIns="46800" rtlCol="0" anchor="ctr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spc="-15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u="sng" spc="0">
                <a:solidFill>
                  <a:prstClr val="black"/>
                </a:solidFill>
              </a:rPr>
              <a:t>[ Key</a:t>
            </a:r>
            <a:r>
              <a:rPr lang="ko-KR" altLang="en-US" sz="1400" b="1" u="sng" spc="0">
                <a:solidFill>
                  <a:prstClr val="black"/>
                </a:solidFill>
              </a:rPr>
              <a:t> </a:t>
            </a:r>
            <a:r>
              <a:rPr lang="en-US" altLang="ko-KR" sz="1400" b="1" u="sng" spc="0">
                <a:solidFill>
                  <a:prstClr val="black"/>
                </a:solidFill>
              </a:rPr>
              <a:t>Point ]</a:t>
            </a:r>
            <a:endParaRPr kumimoji="1" lang="ko-KR" altLang="en-US" sz="1400" b="1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ACACADD-50A1-EEAD-FD49-D0C2D1F0CA6C}"/>
              </a:ext>
            </a:extLst>
          </p:cNvPr>
          <p:cNvSpPr txBox="1"/>
          <p:nvPr/>
        </p:nvSpPr>
        <p:spPr>
          <a:xfrm>
            <a:off x="474338" y="5881123"/>
            <a:ext cx="4185586" cy="53091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정보계 분석 관점</a:t>
            </a:r>
            <a:r>
              <a:rPr lang="en-US" altLang="ko-KR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(dimension)</a:t>
            </a:r>
            <a:r>
              <a: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/>
                <a:ea typeface="맑은 고딕"/>
                <a:sym typeface="Wingdings" panose="05000000000000000000" pitchFamily="2" charset="2"/>
              </a:rPr>
              <a:t> 정비 및 통합 관리 적용</a:t>
            </a:r>
            <a:endParaRPr lang="en-US" altLang="ko-KR" sz="13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/>
              <a:ea typeface="맑은 고딕"/>
              <a:sym typeface="Wingdings" panose="05000000000000000000" pitchFamily="2" charset="2"/>
            </a:endParaRP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데이터거버넌스 표준 기반의 정보분석 데이터 구성</a:t>
            </a:r>
            <a:endParaRPr lang="en-US" altLang="ko-KR" sz="13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F23FBE7-9BAE-F851-1B0D-4BC3CEBE841F}"/>
              </a:ext>
            </a:extLst>
          </p:cNvPr>
          <p:cNvSpPr txBox="1"/>
          <p:nvPr/>
        </p:nvSpPr>
        <p:spPr>
          <a:xfrm>
            <a:off x="7712419" y="4750886"/>
            <a:ext cx="15774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준실시간</a:t>
            </a:r>
            <a:r>
              <a:rPr lang="en-US" altLang="ko-KR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(Near Real Time)  </a:t>
            </a:r>
            <a:r>
              <a:rPr lang="ko-KR" altLang="en-US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데이터 수집</a:t>
            </a:r>
            <a:endParaRPr lang="en-US" altLang="ko-KR" sz="8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cxnSp>
        <p:nvCxnSpPr>
          <p:cNvPr id="71" name="직선 연결선 154">
            <a:extLst>
              <a:ext uri="{FF2B5EF4-FFF2-40B4-BE49-F238E27FC236}">
                <a16:creationId xmlns:a16="http://schemas.microsoft.com/office/drawing/2014/main" id="{6B69BDF7-DE5E-5741-1003-D581D5ACF95B}"/>
              </a:ext>
            </a:extLst>
          </p:cNvPr>
          <p:cNvCxnSpPr>
            <a:cxnSpLocks/>
            <a:endCxn id="99" idx="2"/>
          </p:cNvCxnSpPr>
          <p:nvPr/>
        </p:nvCxnSpPr>
        <p:spPr>
          <a:xfrm flipH="1" flipV="1">
            <a:off x="6156438" y="4495606"/>
            <a:ext cx="3663" cy="45522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03AEBBA-6BC4-63CD-806A-8A0B3F68B888}"/>
              </a:ext>
            </a:extLst>
          </p:cNvPr>
          <p:cNvSpPr txBox="1"/>
          <p:nvPr/>
        </p:nvSpPr>
        <p:spPr>
          <a:xfrm>
            <a:off x="7714399" y="3541986"/>
            <a:ext cx="15774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준실시간</a:t>
            </a:r>
            <a:r>
              <a:rPr lang="en-US" altLang="ko-KR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(Near Real Time)  </a:t>
            </a:r>
            <a:r>
              <a:rPr lang="ko-KR" altLang="en-US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데이터 제공</a:t>
            </a:r>
            <a:endParaRPr lang="en-US" altLang="ko-KR" sz="8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443485-5936-BBFC-D982-B9759DFD396A}"/>
              </a:ext>
            </a:extLst>
          </p:cNvPr>
          <p:cNvSpPr txBox="1"/>
          <p:nvPr/>
        </p:nvSpPr>
        <p:spPr>
          <a:xfrm>
            <a:off x="5392752" y="4531555"/>
            <a:ext cx="15774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주제 영역별 통합 </a:t>
            </a:r>
            <a:r>
              <a:rPr lang="en-US" altLang="ko-KR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DW </a:t>
            </a:r>
            <a:r>
              <a:rPr lang="ko-KR" altLang="en-US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구성</a:t>
            </a:r>
            <a:endParaRPr lang="en-US" altLang="ko-KR" sz="8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073EDD5-D36D-5BF9-D01E-F90E00A82524}"/>
              </a:ext>
            </a:extLst>
          </p:cNvPr>
          <p:cNvSpPr txBox="1"/>
          <p:nvPr/>
        </p:nvSpPr>
        <p:spPr>
          <a:xfrm>
            <a:off x="5351865" y="3541986"/>
            <a:ext cx="181118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통합 </a:t>
            </a:r>
            <a:r>
              <a:rPr lang="en-US" altLang="ko-KR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DW </a:t>
            </a:r>
            <a:r>
              <a:rPr lang="ko-KR" altLang="en-US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기반 일원화된 실적 </a:t>
            </a:r>
            <a:r>
              <a:rPr lang="en-US" altLang="ko-KR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DM </a:t>
            </a:r>
            <a:r>
              <a:rPr lang="ko-KR" altLang="en-US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구성</a:t>
            </a:r>
            <a:endParaRPr lang="en-US" altLang="ko-KR" sz="8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70A2EC8-AE26-E668-0DD0-86EDC9939905}"/>
              </a:ext>
            </a:extLst>
          </p:cNvPr>
          <p:cNvSpPr txBox="1"/>
          <p:nvPr/>
        </p:nvSpPr>
        <p:spPr>
          <a:xfrm>
            <a:off x="7985116" y="3976791"/>
            <a:ext cx="98230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RDW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FC40CAE-26CF-F926-7F27-017EB2EDBB6E}"/>
              </a:ext>
            </a:extLst>
          </p:cNvPr>
          <p:cNvSpPr txBox="1"/>
          <p:nvPr/>
        </p:nvSpPr>
        <p:spPr>
          <a:xfrm>
            <a:off x="5633438" y="3978135"/>
            <a:ext cx="98230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통합 </a:t>
            </a:r>
            <a:r>
              <a:rPr lang="en-US" altLang="ko-KR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DW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C33FE0F-11E1-45E7-CA73-49F2236C87CC}"/>
              </a:ext>
            </a:extLst>
          </p:cNvPr>
          <p:cNvSpPr txBox="1"/>
          <p:nvPr/>
        </p:nvSpPr>
        <p:spPr>
          <a:xfrm>
            <a:off x="5144730" y="5352624"/>
            <a:ext cx="4736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상품</a:t>
            </a:r>
            <a:endParaRPr lang="en-US" altLang="ko-KR" sz="8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945AD36-09C3-3E9A-4F40-ADCE37765D4A}"/>
              </a:ext>
            </a:extLst>
          </p:cNvPr>
          <p:cNvSpPr txBox="1"/>
          <p:nvPr/>
        </p:nvSpPr>
        <p:spPr>
          <a:xfrm>
            <a:off x="5912839" y="5352624"/>
            <a:ext cx="4736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거래</a:t>
            </a:r>
            <a:endParaRPr lang="en-US" altLang="ko-KR" sz="8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0C8F6AD-65F8-D1B6-17D0-09C704EFA19E}"/>
              </a:ext>
            </a:extLst>
          </p:cNvPr>
          <p:cNvSpPr txBox="1"/>
          <p:nvPr/>
        </p:nvSpPr>
        <p:spPr>
          <a:xfrm>
            <a:off x="6689413" y="5352624"/>
            <a:ext cx="4736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고객</a:t>
            </a:r>
            <a:endParaRPr lang="en-US" altLang="ko-KR" sz="8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62F2B05-42B5-07A7-9196-C77EF65153BA}"/>
              </a:ext>
            </a:extLst>
          </p:cNvPr>
          <p:cNvSpPr txBox="1"/>
          <p:nvPr/>
        </p:nvSpPr>
        <p:spPr>
          <a:xfrm>
            <a:off x="7462353" y="5346073"/>
            <a:ext cx="4736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상품</a:t>
            </a:r>
            <a:endParaRPr lang="en-US" altLang="ko-KR" sz="8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9918959-28CA-77FB-55D1-9CBDB4B719E0}"/>
              </a:ext>
            </a:extLst>
          </p:cNvPr>
          <p:cNvSpPr txBox="1"/>
          <p:nvPr/>
        </p:nvSpPr>
        <p:spPr>
          <a:xfrm>
            <a:off x="8230462" y="5346073"/>
            <a:ext cx="4736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거래</a:t>
            </a:r>
            <a:endParaRPr lang="en-US" altLang="ko-KR" sz="8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EFC53E5-2CBD-56D4-DBF0-3BFA7B9F39CA}"/>
              </a:ext>
            </a:extLst>
          </p:cNvPr>
          <p:cNvSpPr txBox="1"/>
          <p:nvPr/>
        </p:nvSpPr>
        <p:spPr>
          <a:xfrm>
            <a:off x="9007036" y="5346073"/>
            <a:ext cx="4736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고객</a:t>
            </a:r>
            <a:endParaRPr lang="en-US" altLang="ko-KR" sz="8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9F62913-2D98-39F0-5DD1-583AAED32E84}"/>
              </a:ext>
            </a:extLst>
          </p:cNvPr>
          <p:cNvSpPr/>
          <p:nvPr/>
        </p:nvSpPr>
        <p:spPr>
          <a:xfrm>
            <a:off x="632554" y="2886658"/>
            <a:ext cx="1943592" cy="327288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기간계 </a:t>
            </a: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MDM 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정책 부재</a:t>
            </a: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5FCDC53A-D931-8FE0-ED38-7DCC6254F470}"/>
              </a:ext>
            </a:extLst>
          </p:cNvPr>
          <p:cNvSpPr/>
          <p:nvPr/>
        </p:nvSpPr>
        <p:spPr>
          <a:xfrm>
            <a:off x="529171" y="2951283"/>
            <a:ext cx="207806" cy="19803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ABCA1EB-CDCC-667A-D96A-E5C908938A0F}"/>
              </a:ext>
            </a:extLst>
          </p:cNvPr>
          <p:cNvSpPr/>
          <p:nvPr/>
        </p:nvSpPr>
        <p:spPr>
          <a:xfrm>
            <a:off x="623762" y="3276131"/>
            <a:ext cx="1943592" cy="327288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정보계</a:t>
            </a: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관점 정비 필요</a:t>
            </a: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5CB8F4E-5AAD-CBC6-3D13-A6D9C9495749}"/>
              </a:ext>
            </a:extLst>
          </p:cNvPr>
          <p:cNvSpPr/>
          <p:nvPr/>
        </p:nvSpPr>
        <p:spPr>
          <a:xfrm>
            <a:off x="520379" y="3340756"/>
            <a:ext cx="207806" cy="19803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D062451-93BD-DBEC-A574-BD074213E396}"/>
              </a:ext>
            </a:extLst>
          </p:cNvPr>
          <p:cNvSpPr/>
          <p:nvPr/>
        </p:nvSpPr>
        <p:spPr>
          <a:xfrm>
            <a:off x="2856726" y="2890251"/>
            <a:ext cx="1943592" cy="327288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실적 기준에 대한 일원화 관리</a:t>
            </a: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F9DA4D33-6CB3-5577-1067-19E325CF593E}"/>
              </a:ext>
            </a:extLst>
          </p:cNvPr>
          <p:cNvSpPr/>
          <p:nvPr/>
        </p:nvSpPr>
        <p:spPr>
          <a:xfrm>
            <a:off x="2753343" y="2954876"/>
            <a:ext cx="207806" cy="19803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6DF64F7-D59F-25AF-2F79-9278E590C0E7}"/>
              </a:ext>
            </a:extLst>
          </p:cNvPr>
          <p:cNvSpPr/>
          <p:nvPr/>
        </p:nvSpPr>
        <p:spPr>
          <a:xfrm>
            <a:off x="2847934" y="3279724"/>
            <a:ext cx="1943592" cy="327288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전사</a:t>
            </a: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사업별 표준 측정값 적용</a:t>
            </a: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E54EC437-8791-3611-C775-C4555558FA9E}"/>
              </a:ext>
            </a:extLst>
          </p:cNvPr>
          <p:cNvSpPr/>
          <p:nvPr/>
        </p:nvSpPr>
        <p:spPr>
          <a:xfrm>
            <a:off x="2744551" y="3344349"/>
            <a:ext cx="207806" cy="19803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7" name="그룹 63">
            <a:extLst>
              <a:ext uri="{FF2B5EF4-FFF2-40B4-BE49-F238E27FC236}">
                <a16:creationId xmlns:a16="http://schemas.microsoft.com/office/drawing/2014/main" id="{21527C37-6054-63A1-5CA1-7E38B52B9077}"/>
              </a:ext>
            </a:extLst>
          </p:cNvPr>
          <p:cNvGrpSpPr/>
          <p:nvPr/>
        </p:nvGrpSpPr>
        <p:grpSpPr>
          <a:xfrm>
            <a:off x="2167269" y="4133797"/>
            <a:ext cx="1433146" cy="831908"/>
            <a:chOff x="1976097" y="4071236"/>
            <a:chExt cx="1433146" cy="831908"/>
          </a:xfrm>
        </p:grpSpPr>
        <p:pic>
          <p:nvPicPr>
            <p:cNvPr id="118" name="그래픽 7" descr="서버 윤곽선">
              <a:extLst>
                <a:ext uri="{FF2B5EF4-FFF2-40B4-BE49-F238E27FC236}">
                  <a16:creationId xmlns:a16="http://schemas.microsoft.com/office/drawing/2014/main" id="{B70AE861-042B-3706-D190-6F5C008C1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90554" y="4071236"/>
              <a:ext cx="661620" cy="661620"/>
            </a:xfrm>
            <a:prstGeom prst="rect">
              <a:avLst/>
            </a:prstGeom>
          </p:spPr>
        </p:pic>
        <p:sp>
          <p:nvSpPr>
            <p:cNvPr id="119" name="TextBox 13">
              <a:extLst>
                <a:ext uri="{FF2B5EF4-FFF2-40B4-BE49-F238E27FC236}">
                  <a16:creationId xmlns:a16="http://schemas.microsoft.com/office/drawing/2014/main" id="{E51B299C-E099-AB2F-F470-C747FB618C56}"/>
                </a:ext>
              </a:extLst>
            </p:cNvPr>
            <p:cNvSpPr txBox="1"/>
            <p:nvPr/>
          </p:nvSpPr>
          <p:spPr>
            <a:xfrm>
              <a:off x="1976097" y="4656923"/>
              <a:ext cx="143314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데이터거버넌스</a:t>
              </a:r>
              <a:endParaRPr lang="ko-KR" altLang="en-US" sz="1000"/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4E814A7A-E109-FC9E-CCC2-29A82200C4B3}"/>
              </a:ext>
            </a:extLst>
          </p:cNvPr>
          <p:cNvGrpSpPr/>
          <p:nvPr/>
        </p:nvGrpSpPr>
        <p:grpSpPr>
          <a:xfrm>
            <a:off x="438897" y="3660432"/>
            <a:ext cx="2087674" cy="625916"/>
            <a:chOff x="445009" y="3648708"/>
            <a:chExt cx="2087674" cy="625916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117360E4-52BF-702F-CD93-62A908963FFA}"/>
                </a:ext>
              </a:extLst>
            </p:cNvPr>
            <p:cNvGrpSpPr/>
            <p:nvPr/>
          </p:nvGrpSpPr>
          <p:grpSpPr>
            <a:xfrm>
              <a:off x="445009" y="3648708"/>
              <a:ext cx="661620" cy="625916"/>
              <a:chOff x="445009" y="3648708"/>
              <a:chExt cx="661620" cy="625916"/>
            </a:xfrm>
          </p:grpSpPr>
          <p:pic>
            <p:nvPicPr>
              <p:cNvPr id="122" name="그래픽 4" descr="데이터베이스 단색으로 채워진">
                <a:extLst>
                  <a:ext uri="{FF2B5EF4-FFF2-40B4-BE49-F238E27FC236}">
                    <a16:creationId xmlns:a16="http://schemas.microsoft.com/office/drawing/2014/main" id="{5F8EE18F-EB86-BF9F-B3F4-2CC252152B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62670" y="3648708"/>
                <a:ext cx="473633" cy="473633"/>
              </a:xfrm>
              <a:prstGeom prst="rect">
                <a:avLst/>
              </a:prstGeom>
            </p:spPr>
          </p:pic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CDAEC15-5BDB-5128-5FBD-EA3F9BCDACF5}"/>
                  </a:ext>
                </a:extLst>
              </p:cNvPr>
              <p:cNvSpPr txBox="1"/>
              <p:nvPr/>
            </p:nvSpPr>
            <p:spPr>
              <a:xfrm>
                <a:off x="445009" y="4059180"/>
                <a:ext cx="661620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ko-KR" altLang="en-US" sz="800" spc="-12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상품별</a:t>
                </a:r>
                <a:endParaRPr lang="en-US" altLang="ko-KR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CB8FDCB-0E00-8C55-A196-9F120D6D274B}"/>
                </a:ext>
              </a:extLst>
            </p:cNvPr>
            <p:cNvSpPr txBox="1"/>
            <p:nvPr/>
          </p:nvSpPr>
          <p:spPr>
            <a:xfrm>
              <a:off x="964618" y="3709023"/>
              <a:ext cx="1568065" cy="3770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87313" indent="-87313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카테고리 대</a:t>
              </a:r>
              <a:r>
                <a:rPr lang="en-US" altLang="ko-KR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/</a:t>
              </a:r>
              <a:r>
                <a:rPr lang="ko-KR" altLang="en-US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중</a:t>
              </a:r>
              <a:r>
                <a:rPr lang="en-US" altLang="ko-KR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/</a:t>
              </a:r>
              <a:r>
                <a:rPr lang="ko-KR" altLang="en-US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소</a:t>
              </a:r>
              <a:r>
                <a:rPr lang="en-US" altLang="ko-KR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/</a:t>
              </a:r>
              <a:r>
                <a:rPr lang="ko-KR" altLang="en-US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세</a:t>
              </a:r>
              <a:r>
                <a:rPr lang="en-US" altLang="ko-KR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…</a:t>
              </a:r>
            </a:p>
            <a:p>
              <a:pPr marL="87313" indent="-87313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상품코드</a:t>
              </a:r>
              <a:r>
                <a:rPr lang="en-US" altLang="ko-KR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, </a:t>
              </a:r>
              <a:r>
                <a:rPr lang="ko-KR" altLang="en-US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상품명</a:t>
              </a:r>
              <a:r>
                <a:rPr lang="en-US" altLang="ko-KR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, </a:t>
              </a:r>
              <a:r>
                <a:rPr lang="ko-KR" altLang="en-US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유통기한</a:t>
              </a:r>
              <a:r>
                <a:rPr lang="en-US" altLang="ko-KR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….</a:t>
              </a: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231E23DE-24B5-0E6A-1A02-523F2DD6AF65}"/>
              </a:ext>
            </a:extLst>
          </p:cNvPr>
          <p:cNvGrpSpPr/>
          <p:nvPr/>
        </p:nvGrpSpPr>
        <p:grpSpPr>
          <a:xfrm>
            <a:off x="438897" y="4288104"/>
            <a:ext cx="2112307" cy="625916"/>
            <a:chOff x="440890" y="4287748"/>
            <a:chExt cx="2112307" cy="625916"/>
          </a:xfrm>
        </p:grpSpPr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CE414E3B-CBF2-053A-3A55-AEE84E816332}"/>
                </a:ext>
              </a:extLst>
            </p:cNvPr>
            <p:cNvGrpSpPr/>
            <p:nvPr/>
          </p:nvGrpSpPr>
          <p:grpSpPr>
            <a:xfrm>
              <a:off x="440890" y="4287748"/>
              <a:ext cx="661620" cy="625916"/>
              <a:chOff x="445009" y="3648708"/>
              <a:chExt cx="661620" cy="625916"/>
            </a:xfrm>
          </p:grpSpPr>
          <p:pic>
            <p:nvPicPr>
              <p:cNvPr id="129" name="그래픽 4" descr="데이터베이스 단색으로 채워진">
                <a:extLst>
                  <a:ext uri="{FF2B5EF4-FFF2-40B4-BE49-F238E27FC236}">
                    <a16:creationId xmlns:a16="http://schemas.microsoft.com/office/drawing/2014/main" id="{870926E8-4B25-2D15-BE52-F8F4E1DC4C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62670" y="3648708"/>
                <a:ext cx="473633" cy="473633"/>
              </a:xfrm>
              <a:prstGeom prst="rect">
                <a:avLst/>
              </a:prstGeom>
            </p:spPr>
          </p:pic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22911F5-DA61-D07D-F9B1-4BCCBB6A6F1E}"/>
                  </a:ext>
                </a:extLst>
              </p:cNvPr>
              <p:cNvSpPr txBox="1"/>
              <p:nvPr/>
            </p:nvSpPr>
            <p:spPr>
              <a:xfrm>
                <a:off x="445009" y="4059180"/>
                <a:ext cx="661620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ko-KR" altLang="en-US" sz="800" spc="-12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고객 별</a:t>
                </a:r>
                <a:endParaRPr lang="en-US" altLang="ko-KR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E64C75A-34DA-EAC3-356C-8A3E57162C3D}"/>
                </a:ext>
              </a:extLst>
            </p:cNvPr>
            <p:cNvSpPr txBox="1"/>
            <p:nvPr/>
          </p:nvSpPr>
          <p:spPr>
            <a:xfrm>
              <a:off x="985132" y="4344300"/>
              <a:ext cx="1568065" cy="3770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87313" indent="-87313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성별</a:t>
              </a:r>
              <a:r>
                <a:rPr lang="en-US" altLang="ko-KR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, </a:t>
              </a:r>
              <a:r>
                <a:rPr lang="ko-KR" altLang="en-US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연령대</a:t>
              </a:r>
              <a:r>
                <a:rPr lang="en-US" altLang="ko-KR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, </a:t>
              </a:r>
              <a:r>
                <a:rPr lang="ko-KR" altLang="en-US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주거지</a:t>
              </a:r>
              <a:r>
                <a:rPr lang="en-US" altLang="ko-KR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….</a:t>
              </a:r>
            </a:p>
            <a:p>
              <a:pPr marL="87313" indent="-87313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라이프사이클</a:t>
              </a:r>
              <a:r>
                <a:rPr lang="en-US" altLang="ko-KR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, </a:t>
              </a:r>
              <a:r>
                <a:rPr lang="ko-KR" altLang="en-US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라이프스테이지</a:t>
              </a:r>
              <a:r>
                <a:rPr lang="en-US" altLang="ko-KR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….</a:t>
              </a: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C1F36243-0060-F36F-71D0-58DEED38719D}"/>
              </a:ext>
            </a:extLst>
          </p:cNvPr>
          <p:cNvGrpSpPr/>
          <p:nvPr/>
        </p:nvGrpSpPr>
        <p:grpSpPr>
          <a:xfrm>
            <a:off x="438897" y="4915776"/>
            <a:ext cx="2122405" cy="625916"/>
            <a:chOff x="438897" y="4904052"/>
            <a:chExt cx="2122405" cy="625916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A9F307F4-9CB0-63E3-7AE9-CB8548A1D259}"/>
                </a:ext>
              </a:extLst>
            </p:cNvPr>
            <p:cNvGrpSpPr/>
            <p:nvPr/>
          </p:nvGrpSpPr>
          <p:grpSpPr>
            <a:xfrm>
              <a:off x="438897" y="4904052"/>
              <a:ext cx="661620" cy="625916"/>
              <a:chOff x="445009" y="3648708"/>
              <a:chExt cx="661620" cy="625916"/>
            </a:xfrm>
          </p:grpSpPr>
          <p:pic>
            <p:nvPicPr>
              <p:cNvPr id="126" name="그래픽 4" descr="데이터베이스 단색으로 채워진">
                <a:extLst>
                  <a:ext uri="{FF2B5EF4-FFF2-40B4-BE49-F238E27FC236}">
                    <a16:creationId xmlns:a16="http://schemas.microsoft.com/office/drawing/2014/main" id="{F87941F8-E26F-3D8A-7D39-25AB7185A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62670" y="3648708"/>
                <a:ext cx="473633" cy="473633"/>
              </a:xfrm>
              <a:prstGeom prst="rect">
                <a:avLst/>
              </a:prstGeom>
            </p:spPr>
          </p:pic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9E23C8A-D628-B77A-29DB-A44AEB3C1BFF}"/>
                  </a:ext>
                </a:extLst>
              </p:cNvPr>
              <p:cNvSpPr txBox="1"/>
              <p:nvPr/>
            </p:nvSpPr>
            <p:spPr>
              <a:xfrm>
                <a:off x="445009" y="4059180"/>
                <a:ext cx="661620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ko-KR" altLang="en-US" sz="800" spc="-12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조직별</a:t>
                </a:r>
                <a:endParaRPr lang="en-US" altLang="ko-KR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22045544-4638-4BE1-8B57-ED36B9E8AE45}"/>
                </a:ext>
              </a:extLst>
            </p:cNvPr>
            <p:cNvSpPr txBox="1"/>
            <p:nvPr/>
          </p:nvSpPr>
          <p:spPr>
            <a:xfrm>
              <a:off x="993237" y="5106061"/>
              <a:ext cx="156806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87313" indent="-87313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전사</a:t>
              </a:r>
              <a:r>
                <a:rPr lang="en-US" altLang="ko-KR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, </a:t>
              </a:r>
              <a:r>
                <a:rPr lang="ko-KR" altLang="en-US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사업부별</a:t>
              </a:r>
              <a:r>
                <a:rPr lang="en-US" altLang="ko-KR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, </a:t>
              </a:r>
              <a:r>
                <a:rPr lang="ko-KR" altLang="en-US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부문별</a:t>
              </a:r>
              <a:r>
                <a:rPr lang="en-US" altLang="ko-KR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, </a:t>
              </a:r>
              <a:r>
                <a:rPr lang="ko-KR" altLang="en-US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팀별</a:t>
              </a:r>
              <a:r>
                <a:rPr lang="en-US" altLang="ko-KR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….</a:t>
              </a:r>
            </a:p>
          </p:txBody>
        </p:sp>
      </p:grp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9433C54A-8360-EADA-4445-00A962868799}"/>
              </a:ext>
            </a:extLst>
          </p:cNvPr>
          <p:cNvCxnSpPr>
            <a:cxnSpLocks/>
          </p:cNvCxnSpPr>
          <p:nvPr/>
        </p:nvCxnSpPr>
        <p:spPr bwMode="auto">
          <a:xfrm>
            <a:off x="2526571" y="3909260"/>
            <a:ext cx="385965" cy="224537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095E7E4E-3558-ECEF-83C5-55B586C0A10D}"/>
              </a:ext>
            </a:extLst>
          </p:cNvPr>
          <p:cNvCxnSpPr>
            <a:cxnSpLocks/>
          </p:cNvCxnSpPr>
          <p:nvPr/>
        </p:nvCxnSpPr>
        <p:spPr bwMode="auto">
          <a:xfrm flipV="1">
            <a:off x="2561302" y="4965705"/>
            <a:ext cx="322540" cy="259802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그림 144">
            <a:extLst>
              <a:ext uri="{FF2B5EF4-FFF2-40B4-BE49-F238E27FC236}">
                <a16:creationId xmlns:a16="http://schemas.microsoft.com/office/drawing/2014/main" id="{D818FE83-0D76-0356-8945-DE8E08D1EE4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29276" y="4386098"/>
            <a:ext cx="338554" cy="34739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7F719A05-3DA1-B391-EEB8-334DD1397EFA}"/>
              </a:ext>
            </a:extLst>
          </p:cNvPr>
          <p:cNvSpPr txBox="1"/>
          <p:nvPr/>
        </p:nvSpPr>
        <p:spPr>
          <a:xfrm>
            <a:off x="3649760" y="3715228"/>
            <a:ext cx="114176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12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주문 금액</a:t>
            </a:r>
            <a:endParaRPr lang="en-US" altLang="ko-KR" sz="12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4053D0F-D486-27F5-0EF4-30936B8BE382}"/>
              </a:ext>
            </a:extLst>
          </p:cNvPr>
          <p:cNvSpPr txBox="1"/>
          <p:nvPr/>
        </p:nvSpPr>
        <p:spPr>
          <a:xfrm>
            <a:off x="3644891" y="4063670"/>
            <a:ext cx="114176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12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취급 금액</a:t>
            </a:r>
            <a:endParaRPr lang="en-US" altLang="ko-KR" sz="12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5961664-87EE-7129-6FB1-570E6FBCA74C}"/>
              </a:ext>
            </a:extLst>
          </p:cNvPr>
          <p:cNvSpPr txBox="1"/>
          <p:nvPr/>
        </p:nvSpPr>
        <p:spPr>
          <a:xfrm>
            <a:off x="3638549" y="4410442"/>
            <a:ext cx="114176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12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매출 금액</a:t>
            </a:r>
            <a:endParaRPr lang="en-US" altLang="ko-KR" sz="12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D29784C-5B75-444F-FB4B-8909640EACBB}"/>
              </a:ext>
            </a:extLst>
          </p:cNvPr>
          <p:cNvSpPr txBox="1"/>
          <p:nvPr/>
        </p:nvSpPr>
        <p:spPr>
          <a:xfrm>
            <a:off x="3634138" y="4757214"/>
            <a:ext cx="114176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12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신규 고객 수</a:t>
            </a:r>
            <a:endParaRPr lang="en-US" altLang="ko-KR" sz="12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C22D674-55E2-4975-9636-A2D0834A72D8}"/>
              </a:ext>
            </a:extLst>
          </p:cNvPr>
          <p:cNvSpPr txBox="1"/>
          <p:nvPr/>
        </p:nvSpPr>
        <p:spPr>
          <a:xfrm>
            <a:off x="3625347" y="5102209"/>
            <a:ext cx="114176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. .</a:t>
            </a:r>
          </a:p>
        </p:txBody>
      </p:sp>
      <p:sp>
        <p:nvSpPr>
          <p:cNvPr id="20" name="제목 2">
            <a:extLst>
              <a:ext uri="{FF2B5EF4-FFF2-40B4-BE49-F238E27FC236}">
                <a16:creationId xmlns:a16="http://schemas.microsoft.com/office/drawing/2014/main" id="{9F7BB962-38B6-BE72-1F72-01AFC3EDD230}"/>
              </a:ext>
            </a:extLst>
          </p:cNvPr>
          <p:cNvSpPr txBox="1">
            <a:spLocks/>
          </p:cNvSpPr>
          <p:nvPr/>
        </p:nvSpPr>
        <p:spPr bwMode="gray">
          <a:xfrm>
            <a:off x="7996790" y="296344"/>
            <a:ext cx="1586974" cy="193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1800" b="1">
                <a:solidFill>
                  <a:schemeClr val="tx1"/>
                </a:solidFill>
                <a:latin typeface="+mn-lt"/>
                <a:ea typeface="+mn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5pPr>
            <a:lvl6pPr marL="422039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6pPr>
            <a:lvl7pPr marL="844078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7pPr>
            <a:lvl8pPr marL="1266117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8pPr>
            <a:lvl9pPr marL="1688155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691675" algn="l"/>
              </a:tabLst>
              <a:defRPr kumimoji="1" sz="2031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9pPr>
          </a:lstStyle>
          <a:p>
            <a:pPr algn="r"/>
            <a:r>
              <a:rPr lang="en-US" altLang="ko-KR" sz="1400" kern="0" dirty="0">
                <a:latin typeface="+mn-ea"/>
              </a:rPr>
              <a:t>3-4. </a:t>
            </a:r>
            <a:r>
              <a:rPr lang="ko-KR" altLang="en-US" sz="1400" kern="0" dirty="0">
                <a:latin typeface="+mn-ea"/>
              </a:rPr>
              <a:t>수행 방안</a:t>
            </a:r>
            <a:r>
              <a:rPr lang="en-US" altLang="ko-KR" sz="1400" kern="0" dirty="0">
                <a:latin typeface="+mn-ea"/>
              </a:rPr>
              <a:t>(2/5)</a:t>
            </a:r>
            <a:endParaRPr lang="ko-KR" altLang="en-US" sz="1400" kern="0" dirty="0">
              <a:latin typeface="+mn-ea"/>
            </a:endParaRPr>
          </a:p>
        </p:txBody>
      </p:sp>
      <p:sp>
        <p:nvSpPr>
          <p:cNvPr id="7" name="제목 2">
            <a:extLst>
              <a:ext uri="{FF2B5EF4-FFF2-40B4-BE49-F238E27FC236}">
                <a16:creationId xmlns:a16="http://schemas.microsoft.com/office/drawing/2014/main" id="{BE741030-6320-6E34-F116-95730FE3D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64" y="189679"/>
            <a:ext cx="2598468" cy="249299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정보계 개선 방안 수립</a:t>
            </a:r>
          </a:p>
        </p:txBody>
      </p:sp>
    </p:spTree>
    <p:extLst>
      <p:ext uri="{BB962C8B-B14F-4D97-AF65-F5344CB8AC3E}">
        <p14:creationId xmlns:p14="http://schemas.microsoft.com/office/powerpoint/2010/main" val="1695787203"/>
      </p:ext>
    </p:extLst>
  </p:cSld>
  <p:clrMapOvr>
    <a:masterClrMapping/>
  </p:clrMapOvr>
</p:sld>
</file>

<file path=ppt/theme/theme1.xml><?xml version="1.0" encoding="utf-8"?>
<a:theme xmlns:a="http://schemas.openxmlformats.org/drawingml/2006/main" name="OnDemand_2">
  <a:themeElements>
    <a:clrScheme name="OnDemand_2 1">
      <a:dk1>
        <a:srgbClr val="000000"/>
      </a:dk1>
      <a:lt1>
        <a:srgbClr val="FFFFFF"/>
      </a:lt1>
      <a:dk2>
        <a:srgbClr val="7889FB"/>
      </a:dk2>
      <a:lt2>
        <a:srgbClr val="808080"/>
      </a:lt2>
      <a:accent1>
        <a:srgbClr val="7889FB"/>
      </a:accent1>
      <a:accent2>
        <a:srgbClr val="2DB6B3"/>
      </a:accent2>
      <a:accent3>
        <a:srgbClr val="FFFFFF"/>
      </a:accent3>
      <a:accent4>
        <a:srgbClr val="000000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사용자 지정 2">
      <a:majorFont>
        <a:latin typeface="맑은 고딕"/>
        <a:ea typeface="맑은 고딕"/>
        <a:cs typeface="Arial"/>
      </a:majorFont>
      <a:minorFont>
        <a:latin typeface="맑은 고딕"/>
        <a:ea typeface="맑은 고딕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500" b="1" i="0" u="none" strike="noStrike" cap="none" normalizeH="0" dirty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itchFamily="50" charset="-127"/>
            <a:cs typeface="Arial" charset="0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triangle"/>
          <a:tailEnd type="triangle"/>
        </a:ln>
        <a:effectLst>
          <a:outerShdw dist="35921" dir="2700000" algn="ctr" rotWithShape="0">
            <a:schemeClr val="bg2"/>
          </a:outerShdw>
        </a:effectLst>
      </a:spPr>
      <a:bodyPr/>
      <a:lstStyle/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dirty="0" err="1" smtClean="0">
            <a:latin typeface="맑은 고딕" panose="020B0503020000020004" pitchFamily="50" charset="-127"/>
          </a:defRPr>
        </a:defPPr>
      </a:lstStyle>
    </a:txDef>
  </a:objectDefaults>
  <a:extraClrSchemeLst>
    <a:extraClrScheme>
      <a:clrScheme name="OnDemand_2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Demand_2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8058b23-f368-4ef6-9196-d36604b29f63">
      <Terms xmlns="http://schemas.microsoft.com/office/infopath/2007/PartnerControls"/>
    </lcf76f155ced4ddcb4097134ff3c332f>
    <TaxCatchAll xmlns="37c146a0-212a-4e94-8cd1-29b865eb861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3AD688EE61FB94F8FBF98D3E2E957FC" ma:contentTypeVersion="14" ma:contentTypeDescription="새 문서를 만듭니다." ma:contentTypeScope="" ma:versionID="d0a7658adea4a962fc1cc17c9d5a3eb0">
  <xsd:schema xmlns:xsd="http://www.w3.org/2001/XMLSchema" xmlns:xs="http://www.w3.org/2001/XMLSchema" xmlns:p="http://schemas.microsoft.com/office/2006/metadata/properties" xmlns:ns2="88058b23-f368-4ef6-9196-d36604b29f63" xmlns:ns3="37c146a0-212a-4e94-8cd1-29b865eb8612" targetNamespace="http://schemas.microsoft.com/office/2006/metadata/properties" ma:root="true" ma:fieldsID="7df98c92091b3fec25536bc9faf240d8" ns2:_="" ns3:_="">
    <xsd:import namespace="88058b23-f368-4ef6-9196-d36604b29f63"/>
    <xsd:import namespace="37c146a0-212a-4e94-8cd1-29b865eb86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058b23-f368-4ef6-9196-d36604b29f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이미지 태그" ma:readOnly="false" ma:fieldId="{5cf76f15-5ced-4ddc-b409-7134ff3c332f}" ma:taxonomyMulti="true" ma:sspId="eddafe65-beff-4c45-a2e2-6ea449149ee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c146a0-212a-4e94-8cd1-29b865eb861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81b4933-517c-4c11-8133-82e5c010a698}" ma:internalName="TaxCatchAll" ma:showField="CatchAllData" ma:web="37c146a0-212a-4e94-8cd1-29b865eb861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184352-1893-4CD9-9039-5BDB503F27BB}">
  <ds:schemaRefs>
    <ds:schemaRef ds:uri="37c146a0-212a-4e94-8cd1-29b865eb8612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8058b23-f368-4ef6-9196-d36604b29f63"/>
  </ds:schemaRefs>
</ds:datastoreItem>
</file>

<file path=customXml/itemProps2.xml><?xml version="1.0" encoding="utf-8"?>
<ds:datastoreItem xmlns:ds="http://schemas.openxmlformats.org/officeDocument/2006/customXml" ds:itemID="{96258FCE-D09F-431F-AC47-7CD4EC6F43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928973-1A9D-467F-ADD8-3D216B65E38E}">
  <ds:schemaRefs>
    <ds:schemaRef ds:uri="37c146a0-212a-4e94-8cd1-29b865eb8612"/>
    <ds:schemaRef ds:uri="88058b23-f368-4ef6-9196-d36604b29f6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11717</TotalTime>
  <Words>5230</Words>
  <Application>Microsoft Office PowerPoint</Application>
  <PresentationFormat>A4 용지(210x297mm)</PresentationFormat>
  <Paragraphs>1188</Paragraphs>
  <Slides>23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Malgun Gothic Semilight</vt:lpstr>
      <vt:lpstr>굴림</vt:lpstr>
      <vt:lpstr>맑은 고딕</vt:lpstr>
      <vt:lpstr>맑은 고딕</vt:lpstr>
      <vt:lpstr>맑은 고딕 (본문)</vt:lpstr>
      <vt:lpstr>맑은고딕</vt:lpstr>
      <vt:lpstr>Arial</vt:lpstr>
      <vt:lpstr>Times</vt:lpstr>
      <vt:lpstr>Wingdings</vt:lpstr>
      <vt:lpstr>OnDemand_2</vt:lpstr>
      <vt:lpstr># 지원 요청 사항</vt:lpstr>
      <vt:lpstr>3. 정보계 개선 방안 수립</vt:lpstr>
      <vt:lpstr>3. 정보계 개선 방안 수립</vt:lpstr>
      <vt:lpstr>3. 정보계 개선 방안 수립</vt:lpstr>
      <vt:lpstr>3. 정보계 개선 방안 수립</vt:lpstr>
      <vt:lpstr>3. 정보계 개선 방안 수립</vt:lpstr>
      <vt:lpstr>3. 정보계 개선 방안 수립</vt:lpstr>
      <vt:lpstr>3. 정보계 개선 방안 수립</vt:lpstr>
      <vt:lpstr>3. 정보계 개선 방안 수립</vt:lpstr>
      <vt:lpstr>3. 정보계 개선 방안 수립</vt:lpstr>
      <vt:lpstr>3. 정보계 개선 방안 수립</vt:lpstr>
      <vt:lpstr>3. 정보계 개선 방안 수립</vt:lpstr>
      <vt:lpstr>3. 정보계 개선 방안 수립</vt:lpstr>
      <vt:lpstr>4. 정보계 재구축 중장기 로드맵</vt:lpstr>
      <vt:lpstr>#별첨1. PBU IDC 이전 계획(1/2)</vt:lpstr>
      <vt:lpstr>#별첨1. PBU IDC 이전 계획(2/2)</vt:lpstr>
      <vt:lpstr>PowerPoint 프레젠테이션</vt:lpstr>
      <vt:lpstr>#별첨4. PBU 정보시스템 데이터 사용량</vt:lpstr>
      <vt:lpstr>#별첨5. HSBU 정보시스템 현황-주제별 요약</vt:lpstr>
      <vt:lpstr>#별첨6. HSBU 정보시스템 데이터 사용량</vt:lpstr>
      <vt:lpstr>1. 현 정보계 구성 현황 – PBU 정보계 시스템 구성도 (1/5)</vt:lpstr>
      <vt:lpstr>1. 현 정보계 구성 현황 – HSBU 정보계 시스템 구성도 (3/5)</vt:lpstr>
      <vt:lpstr>1. 현 정보계 구성 현황 – 전사 관점 (5/5)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이성훈/BI개발팀</cp:lastModifiedBy>
  <cp:revision>870</cp:revision>
  <cp:lastPrinted>2019-12-26T02:14:33Z</cp:lastPrinted>
  <dcterms:created xsi:type="dcterms:W3CDTF">2019-02-14T02:53:58Z</dcterms:created>
  <dcterms:modified xsi:type="dcterms:W3CDTF">2023-05-10T01:14:58Z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0x01010033AD688EE61FB94F8FBF98D3E2E957FC</vt:lpwstr>
  </property>
</Properties>
</file>