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01" r:id="rId3"/>
    <p:sldId id="295" r:id="rId4"/>
    <p:sldId id="261" r:id="rId5"/>
    <p:sldId id="270" r:id="rId6"/>
    <p:sldId id="296" r:id="rId7"/>
    <p:sldId id="273" r:id="rId8"/>
    <p:sldId id="294" r:id="rId9"/>
    <p:sldId id="300" r:id="rId10"/>
    <p:sldId id="292" r:id="rId11"/>
    <p:sldId id="293" r:id="rId12"/>
    <p:sldId id="297" r:id="rId13"/>
    <p:sldId id="275" r:id="rId14"/>
    <p:sldId id="29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2" r:id="rId27"/>
    <p:sldId id="298" r:id="rId28"/>
    <p:sldId id="299" r:id="rId29"/>
    <p:sldId id="291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치호" initials="이치" lastIdx="1" clrIdx="0">
    <p:extLst>
      <p:ext uri="{19B8F6BF-5375-455C-9EA6-DF929625EA0E}">
        <p15:presenceInfo xmlns:p15="http://schemas.microsoft.com/office/powerpoint/2012/main" userId="54335f955b954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9" autoAdjust="0"/>
    <p:restoredTop sz="82489" autoAdjust="0"/>
  </p:normalViewPr>
  <p:slideViewPr>
    <p:cSldViewPr snapToGrid="0">
      <p:cViewPr varScale="1">
        <p:scale>
          <a:sx n="121" d="100"/>
          <a:sy n="12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0621-15B7-43E6-8AFA-5087EF1CEDED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2E8CA-3E18-4429-B4E8-C34ED3005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8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91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3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3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9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9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95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08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5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11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18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66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96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9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63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39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8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1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3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4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6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6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4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9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2E8CA-3E18-4429-B4E8-C34ED3005F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4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0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0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2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DF6D-F426-4419-8049-8F2F3AC4A701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0E15-C571-4E70-886E-7261D1734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6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1518" y="1959715"/>
            <a:ext cx="5729684" cy="1606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67" b="1" dirty="0" err="1" smtClean="0"/>
              <a:t>실사례</a:t>
            </a:r>
            <a:r>
              <a:rPr lang="en-US" altLang="ko-KR" sz="3467" b="1" dirty="0" smtClean="0"/>
              <a:t> </a:t>
            </a:r>
            <a:r>
              <a:rPr lang="ko-KR" altLang="en-US" sz="3467" b="1" dirty="0" smtClean="0"/>
              <a:t>기반으로</a:t>
            </a:r>
            <a:r>
              <a:rPr lang="en-US" altLang="ko-KR" sz="3467" b="1" dirty="0" smtClean="0"/>
              <a:t> </a:t>
            </a:r>
            <a:r>
              <a:rPr lang="ko-KR" altLang="en-US" sz="3467" b="1" dirty="0" smtClean="0"/>
              <a:t>쓴</a:t>
            </a:r>
            <a:endParaRPr lang="en-US" altLang="ko-KR" sz="3467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3467" b="1" dirty="0" smtClean="0"/>
              <a:t>SQL</a:t>
            </a:r>
            <a:r>
              <a:rPr lang="ko-KR" altLang="en-US" sz="3467" b="1" dirty="0"/>
              <a:t>개발가이드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136" y="5330583"/>
            <a:ext cx="22068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smtClean="0"/>
              <a:t>IT</a:t>
            </a:r>
            <a:r>
              <a:rPr lang="ko-KR" altLang="en-US" sz="1600" b="1" dirty="0" err="1" smtClean="0"/>
              <a:t>인프라운영팀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DBA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80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 함수 및 코드 성 오브젝트 과다 사용 금지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(1/2)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94961"/>
            <a:ext cx="941157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 함수 및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 과다 사용 시 다양한 이슈 발생 가능성이 있으므로 과다 사용 금지를 권고함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procedure, function, package, sequence, trigger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조회되는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많을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절에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지양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6129" y="2303285"/>
            <a:ext cx="3173817" cy="124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</a:t>
            </a:r>
            <a:r>
              <a:rPr lang="en-US" altLang="ko-KR" sz="1000" dirty="0">
                <a:solidFill>
                  <a:schemeClr val="tx1"/>
                </a:solidFill>
              </a:rPr>
              <a:t>CPN_CPN_M CCM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CPN_TGT_D </a:t>
            </a:r>
            <a:r>
              <a:rPr lang="en-US" altLang="ko-KR" sz="1000" dirty="0">
                <a:solidFill>
                  <a:schemeClr val="tx1"/>
                </a:solidFill>
              </a:rPr>
              <a:t>CTD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WHERE CCM.CPN_NO=CTD.CPN_NO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CCM.CPN_TGT_TYP_CD = 'YC'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CCM.CPN_NO=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cpn_no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9946" y="2795218"/>
            <a:ext cx="219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결과건수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60000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0.5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6129" y="3588867"/>
            <a:ext cx="3173817" cy="124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rgbClr val="FF0000"/>
                </a:solidFill>
              </a:rPr>
              <a:t>FN_PROFIT(PRD_CD)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</a:t>
            </a:r>
            <a:r>
              <a:rPr lang="en-US" altLang="ko-KR" sz="1000" dirty="0">
                <a:solidFill>
                  <a:schemeClr val="tx1"/>
                </a:solidFill>
              </a:rPr>
              <a:t>CPN_CPN_M CCM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CPN_TGT_D </a:t>
            </a:r>
            <a:r>
              <a:rPr lang="en-US" altLang="ko-KR" sz="1000" dirty="0">
                <a:solidFill>
                  <a:schemeClr val="tx1"/>
                </a:solidFill>
              </a:rPr>
              <a:t>CTD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WHERE CCM.CPN_NO=CTD.CPN_NO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CCM.CPN_TGT_TYP_CD = 'YC'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CCM.CPN_NO=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cpn_no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AND ROWNU &lt;= 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9946" y="4080800"/>
            <a:ext cx="197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결과건수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0.02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129" y="4885305"/>
            <a:ext cx="3173817" cy="124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FN_PROFIT(PRD_CD)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</a:t>
            </a:r>
            <a:r>
              <a:rPr lang="en-US" altLang="ko-KR" sz="1000" dirty="0">
                <a:solidFill>
                  <a:schemeClr val="tx1"/>
                </a:solidFill>
              </a:rPr>
              <a:t>CPN_CPN_M CCM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CPN_TGT_D </a:t>
            </a:r>
            <a:r>
              <a:rPr lang="en-US" altLang="ko-KR" sz="1000" dirty="0">
                <a:solidFill>
                  <a:schemeClr val="tx1"/>
                </a:solidFill>
              </a:rPr>
              <a:t>CTD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WHERE CCM.CPN_NO=CTD.CPN_NO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CCM.CPN_TGT_TYP_CD = 'YC'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AND CCM.CPN_NO= 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cpn_no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9946" y="5377238"/>
            <a:ext cx="219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결과건수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60000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750" y="6258178"/>
            <a:ext cx="86917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고통스럽더라도 성능 개선을 위해서는 조회 건수가 많을 경우 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오브젝트를 조인으로 풀어야 성능 개선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됨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167" y="1896894"/>
            <a:ext cx="43606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 오브젝트 사용으로 인한 성능 저하 예시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타원형 설명선 1"/>
          <p:cNvSpPr/>
          <p:nvPr/>
        </p:nvSpPr>
        <p:spPr>
          <a:xfrm>
            <a:off x="5867770" y="2250668"/>
            <a:ext cx="2193388" cy="833621"/>
          </a:xfrm>
          <a:prstGeom prst="wedgeEllipseCallout">
            <a:avLst>
              <a:gd name="adj1" fmla="val -53154"/>
              <a:gd name="adj2" fmla="val 25117"/>
            </a:avLst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60000</a:t>
            </a:r>
            <a:r>
              <a:rPr lang="ko-KR" altLang="en-US" sz="1000" dirty="0" smtClean="0">
                <a:solidFill>
                  <a:schemeClr val="tx1"/>
                </a:solidFill>
              </a:rPr>
              <a:t>건 조회에 </a:t>
            </a:r>
            <a:r>
              <a:rPr lang="en-US" altLang="ko-KR" sz="1000" dirty="0" smtClean="0">
                <a:solidFill>
                  <a:schemeClr val="tx1"/>
                </a:solidFill>
              </a:rPr>
              <a:t>0.5</a:t>
            </a:r>
            <a:r>
              <a:rPr lang="ko-KR" altLang="en-US" sz="1000" dirty="0" smtClean="0">
                <a:solidFill>
                  <a:schemeClr val="tx1"/>
                </a:solidFill>
              </a:rPr>
              <a:t>초</a:t>
            </a:r>
            <a:r>
              <a:rPr lang="en-US" altLang="ko-KR" sz="1000" dirty="0" smtClean="0">
                <a:solidFill>
                  <a:schemeClr val="tx1"/>
                </a:solidFill>
              </a:rPr>
              <a:t>… </a:t>
            </a:r>
            <a:r>
              <a:rPr lang="ko-KR" altLang="en-US" sz="1000" dirty="0" smtClean="0">
                <a:solidFill>
                  <a:schemeClr val="tx1"/>
                </a:solidFill>
              </a:rPr>
              <a:t>속도 괜찮군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5867770" y="3548762"/>
            <a:ext cx="2193388" cy="833621"/>
          </a:xfrm>
          <a:prstGeom prst="wedgeEllipseCallout">
            <a:avLst>
              <a:gd name="adj1" fmla="val -53154"/>
              <a:gd name="adj2" fmla="val 25117"/>
            </a:avLst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 </a:t>
            </a:r>
            <a:r>
              <a:rPr lang="ko-KR" altLang="en-US" sz="1000" dirty="0">
                <a:solidFill>
                  <a:schemeClr val="tx1"/>
                </a:solidFill>
              </a:rPr>
              <a:t>을 쓰면 어떨까</a:t>
            </a:r>
            <a:r>
              <a:rPr lang="en-US" altLang="ko-KR" sz="1000" dirty="0">
                <a:solidFill>
                  <a:schemeClr val="tx1"/>
                </a:solidFill>
              </a:rPr>
              <a:t>? </a:t>
            </a:r>
            <a:r>
              <a:rPr lang="ko-KR" altLang="en-US" sz="1000" dirty="0">
                <a:solidFill>
                  <a:schemeClr val="tx1"/>
                </a:solidFill>
              </a:rPr>
              <a:t>일단 한 건만</a:t>
            </a:r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0.02</a:t>
            </a:r>
            <a:r>
              <a:rPr lang="ko-KR" altLang="en-US" sz="1000" dirty="0">
                <a:solidFill>
                  <a:schemeClr val="tx1"/>
                </a:solidFill>
              </a:rPr>
              <a:t>초</a:t>
            </a:r>
            <a:r>
              <a:rPr lang="en-US" altLang="ko-KR" sz="1000" dirty="0">
                <a:solidFill>
                  <a:schemeClr val="tx1"/>
                </a:solidFill>
              </a:rPr>
              <a:t>.. </a:t>
            </a:r>
            <a:r>
              <a:rPr lang="ko-KR" altLang="en-US" sz="1000" dirty="0">
                <a:solidFill>
                  <a:schemeClr val="tx1"/>
                </a:solidFill>
              </a:rPr>
              <a:t>오</a:t>
            </a:r>
            <a:r>
              <a:rPr lang="en-US" altLang="ko-KR" sz="1000" dirty="0">
                <a:solidFill>
                  <a:schemeClr val="tx1"/>
                </a:solidFill>
              </a:rPr>
              <a:t>.. </a:t>
            </a:r>
            <a:r>
              <a:rPr lang="ko-KR" altLang="en-US" sz="1000" dirty="0">
                <a:solidFill>
                  <a:schemeClr val="tx1"/>
                </a:solidFill>
              </a:rPr>
              <a:t>역시 빨라</a:t>
            </a:r>
          </a:p>
        </p:txBody>
      </p:sp>
      <p:sp>
        <p:nvSpPr>
          <p:cNvPr id="24" name="타원형 설명선 23"/>
          <p:cNvSpPr/>
          <p:nvPr/>
        </p:nvSpPr>
        <p:spPr>
          <a:xfrm>
            <a:off x="5867770" y="4903470"/>
            <a:ext cx="2193388" cy="833621"/>
          </a:xfrm>
          <a:prstGeom prst="wedgeEllipseCallout">
            <a:avLst>
              <a:gd name="adj1" fmla="val -53154"/>
              <a:gd name="adj2" fmla="val 25117"/>
            </a:avLst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 </a:t>
            </a:r>
            <a:r>
              <a:rPr lang="ko-KR" altLang="en-US" sz="1000" dirty="0">
                <a:solidFill>
                  <a:schemeClr val="tx1"/>
                </a:solidFill>
              </a:rPr>
              <a:t>사용해서 </a:t>
            </a:r>
            <a:r>
              <a:rPr lang="en-US" altLang="ko-KR" sz="1000" dirty="0">
                <a:solidFill>
                  <a:schemeClr val="tx1"/>
                </a:solidFill>
              </a:rPr>
              <a:t>60000</a:t>
            </a:r>
            <a:r>
              <a:rPr lang="ko-KR" altLang="en-US" sz="1000" dirty="0">
                <a:solidFill>
                  <a:schemeClr val="tx1"/>
                </a:solidFill>
              </a:rPr>
              <a:t>건 조회해볼까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폭발 1 2"/>
          <p:cNvSpPr/>
          <p:nvPr/>
        </p:nvSpPr>
        <p:spPr>
          <a:xfrm>
            <a:off x="7598979" y="4824989"/>
            <a:ext cx="551794" cy="48084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 함수 및 코드 성 오브젝트 과다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금지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(2/2)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94961"/>
            <a:ext cx="941157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내장 함수 및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 과다 사용 시 다양한 이슈 발생 가능성이 있으므로 과다 사용 금지를 권고함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procedure, function, package, sequence, trigger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조회되는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많을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절에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코드성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지양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1689" y="2225661"/>
            <a:ext cx="8888458" cy="132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2019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 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공헌이익 패키지 과다 호출로 인한 응답시간 지연으로 예상치 못한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오류 발생</a:t>
            </a: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2019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  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내장 함수 사용으로 인한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WEBDB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비정상 메모리 증가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( 96%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까지 증가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코드성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오브젝트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(function, procedure)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개발되었을 경우 수시 배포 불가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 WEBDB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프로모션 패키지 오류로 서비스 지연 발생 시 </a:t>
            </a:r>
            <a:r>
              <a:rPr lang="ko-KR" altLang="en-US" sz="12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로직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수정을 위해서는 서비스 다운 타임 필요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3806" y="1996773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 사 </a:t>
            </a:r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례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견미리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화장품 방송 할 때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상품평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무한 클릭하면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WEBDB DIE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있으니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직원 분들은 가급적 누르지 마세요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2421" y="1709850"/>
            <a:ext cx="82376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화면에 보이는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상품평은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고작 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0건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(row)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왜이리 오래 걸리는지</a:t>
            </a:r>
            <a:r>
              <a:rPr lang="en-US" altLang="ko-KR" sz="1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견미리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화장품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할때는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이상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견미리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화장품 방송할 때마다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WEBDB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생사를 헤매고 있다고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DBA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징징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거리고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27690" y="4253569"/>
            <a:ext cx="627768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고작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 보여주는 건데 도대체 왜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(1/8)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보여 줄 만큼 데이터 리스트를 조회하여 화면에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표시하는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 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 쿼리 방법에 따라 성능은 천차만별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( 100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초가 될 수도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0.01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초가 될 수도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236" y="2473036"/>
            <a:ext cx="3574473" cy="1683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70" y="2875214"/>
            <a:ext cx="3149803" cy="11668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644236" y="4156364"/>
            <a:ext cx="3574473" cy="176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인덱싱을 위해 전체 게시물 개수를 반드시 계산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해야함</a:t>
            </a:r>
            <a:endParaRPr lang="en-US" altLang="ko-KR" sz="11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</a:t>
            </a:r>
            <a:r>
              <a:rPr lang="en-US" altLang="ko-KR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건을 보여 주더라도</a:t>
            </a:r>
            <a:r>
              <a:rPr lang="en-US" altLang="ko-KR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 + a 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조회가 필요함</a:t>
            </a:r>
            <a:endParaRPr lang="en-US" altLang="ko-KR" sz="11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전체 건수에 따라 성능은 천차만별이며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뒷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페이지로 갈수록 성능이 급격하게 저하됨</a:t>
            </a:r>
            <a:endParaRPr lang="en-US" altLang="ko-KR" sz="11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03172" y="2473036"/>
            <a:ext cx="3574473" cy="1683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6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3172" y="4156364"/>
            <a:ext cx="3574473" cy="1766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마우스 스크롤 다운을 통해 다음 페이지 호출</a:t>
            </a:r>
            <a:endParaRPr lang="en-US" altLang="ko-KR" sz="11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다다음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</a:t>
            </a:r>
            <a:r>
              <a:rPr lang="en-US" altLang="ko-KR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끝페이지로</a:t>
            </a: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한번에 이동 불가</a:t>
            </a:r>
            <a:endParaRPr lang="en-US" altLang="ko-KR" sz="11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 건수 표시 불가</a:t>
            </a:r>
            <a:endParaRPr lang="en-US" altLang="ko-KR" sz="11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전체 건수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이동에 관계없이 항상 최고의 성능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(0.1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이하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보장함</a:t>
            </a:r>
            <a:endParaRPr lang="ko-KR" altLang="en-US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rcRect t="46172"/>
          <a:stretch/>
        </p:blipFill>
        <p:spPr>
          <a:xfrm>
            <a:off x="5570549" y="2892365"/>
            <a:ext cx="1639717" cy="11496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/>
          <p:cNvSpPr txBox="1"/>
          <p:nvPr/>
        </p:nvSpPr>
        <p:spPr>
          <a:xfrm rot="2026774">
            <a:off x="7638567" y="2347795"/>
            <a:ext cx="105542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  고</a:t>
            </a:r>
            <a:endParaRPr lang="en-US" altLang="ko-KR" sz="20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167" y="1359598"/>
            <a:ext cx="16927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0" y="2601324"/>
            <a:ext cx="3170384" cy="4129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71893" y="6422777"/>
            <a:ext cx="3145221" cy="2717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1893" y="1680712"/>
            <a:ext cx="52211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보이는 아이템 개수만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조회하도록 변경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7" y="2228797"/>
            <a:ext cx="169275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6301" y="3005801"/>
            <a:ext cx="522110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 스크롤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반드시 변경 필요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skip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페이지 이동 불가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( 1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페이지에서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페이지로 한번에 이동 불가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1264" y="969068"/>
            <a:ext cx="272619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초가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0.001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되는</a:t>
            </a:r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54" y="90617"/>
            <a:ext cx="69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방안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(2/8)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6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97" y="4134607"/>
            <a:ext cx="2880000" cy="1508276"/>
          </a:xfrm>
          <a:prstGeom prst="rect">
            <a:avLst/>
          </a:prstGeom>
        </p:spPr>
      </p:pic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 개념도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( 10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씩 조회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97" y="1999757"/>
            <a:ext cx="2880000" cy="14858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462414" y="2127250"/>
            <a:ext cx="0" cy="12277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25876" y="2136282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25876" y="3355044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5353" y="2560287"/>
            <a:ext cx="127179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건만 화면에 노출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건은 다음 페이지를 위해 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6383" y="3332701"/>
            <a:ext cx="1271793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462414" y="4262100"/>
            <a:ext cx="0" cy="12277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225876" y="4271132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25876" y="5489894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5353" y="4695137"/>
            <a:ext cx="127179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건만 화면에 노출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건은 다음 페이지를 위해 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4333" y="5492951"/>
            <a:ext cx="1271793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6023" y="3355044"/>
            <a:ext cx="2873974" cy="1192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6023" y="4274477"/>
            <a:ext cx="2873974" cy="1192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34" idx="1"/>
            <a:endCxn id="39" idx="1"/>
          </p:cNvCxnSpPr>
          <p:nvPr/>
        </p:nvCxnSpPr>
        <p:spPr>
          <a:xfrm rot="10800000" flipV="1">
            <a:off x="346023" y="3414643"/>
            <a:ext cx="12700" cy="91943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132519"/>
            <a:ext cx="2880000" cy="147991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46023" y="5521644"/>
            <a:ext cx="2873974" cy="1192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59026" y="4262100"/>
            <a:ext cx="2873974" cy="1192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endCxn id="45" idx="1"/>
          </p:cNvCxnSpPr>
          <p:nvPr/>
        </p:nvCxnSpPr>
        <p:spPr>
          <a:xfrm flipV="1">
            <a:off x="3219997" y="4321700"/>
            <a:ext cx="1739029" cy="1255226"/>
          </a:xfrm>
          <a:prstGeom prst="bentConnector3">
            <a:avLst>
              <a:gd name="adj1" fmla="val 8834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050811" y="4262100"/>
            <a:ext cx="0" cy="12277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814273" y="4271132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814273" y="5489894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13750" y="4695137"/>
            <a:ext cx="127179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건만 화면에 노출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건은 다음 페이지를 위해 </a:t>
            </a:r>
            <a:r>
              <a:rPr lang="en-US" altLang="ko-KR" sz="7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71009" y="5467551"/>
            <a:ext cx="1271793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KEEP</a:t>
            </a:r>
            <a:endParaRPr lang="en-US" altLang="ko-KR" sz="10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8667" y="1796775"/>
            <a:ext cx="6526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Page.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8667" y="3934969"/>
            <a:ext cx="6526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Page.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3000" y="3934969"/>
            <a:ext cx="6526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Page.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3115" y="6019496"/>
            <a:ext cx="9519769" cy="59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어플리케이션에서 다음 시작 페이지의 값을 저장하고 있어 항상 일정한 양의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오브젝트를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스캔하므로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응답시간이 일정</a:t>
            </a:r>
            <a:endParaRPr lang="en-US" altLang="ko-KR" sz="24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방안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527" y="1796775"/>
            <a:ext cx="32987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Next  Key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사용되는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하나일 경우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32976"/>
              </p:ext>
            </p:extLst>
          </p:nvPr>
        </p:nvGraphicFramePr>
        <p:xfrm>
          <a:off x="608938" y="2133910"/>
          <a:ext cx="5665737" cy="1778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pPr marL="6985" indent="6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SELECT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/* SQL_ID */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6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       *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6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FROM  (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4578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SELECT 	</a:t>
                      </a:r>
                      <a:r>
                        <a:rPr lang="ko-KR" sz="1000" b="0" dirty="0" err="1">
                          <a:solidFill>
                            <a:schemeClr val="tx1"/>
                          </a:solidFill>
                          <a:effectLst/>
                        </a:rPr>
                        <a:t>컬럼명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4578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FROM 	</a:t>
                      </a:r>
                      <a:r>
                        <a:rPr lang="ko-KR" sz="1000" b="0" dirty="0" err="1">
                          <a:solidFill>
                            <a:schemeClr val="tx1"/>
                          </a:solidFill>
                          <a:effectLst/>
                        </a:rPr>
                        <a:t>테이블명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4578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WHERE  [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</a:rPr>
                        <a:t>조회 조건기술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indent="58229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accent5"/>
                          </a:solidFill>
                          <a:effectLst/>
                        </a:rPr>
                        <a:t>AND  N1 &gt;= :next_key1</a:t>
                      </a:r>
                      <a:endParaRPr lang="ko-KR" sz="1100" b="0" dirty="0">
                        <a:solidFill>
                          <a:schemeClr val="accent5"/>
                        </a:solidFill>
                        <a:effectLst/>
                      </a:endParaRPr>
                    </a:p>
                    <a:p>
                      <a:pPr marL="6985" indent="4578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accent5"/>
                          </a:solidFill>
                          <a:effectLst/>
                        </a:rPr>
                        <a:t>ORDER BY N1</a:t>
                      </a:r>
                      <a:endParaRPr lang="ko-KR" sz="1100" b="0" dirty="0">
                        <a:solidFill>
                          <a:schemeClr val="accent5"/>
                        </a:solidFill>
                        <a:effectLst/>
                      </a:endParaRPr>
                    </a:p>
                    <a:p>
                      <a:pPr marL="6985" indent="4578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accent5"/>
                          </a:solidFill>
                          <a:effectLst/>
                        </a:rPr>
                        <a:t>) </a:t>
                      </a:r>
                      <a:endParaRPr lang="ko-KR" sz="1100" b="0" dirty="0">
                        <a:solidFill>
                          <a:schemeClr val="accent5"/>
                        </a:solidFill>
                        <a:effectLst/>
                      </a:endParaRPr>
                    </a:p>
                    <a:p>
                      <a:pPr marL="6985" indent="635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accent5"/>
                          </a:solidFill>
                          <a:effectLst/>
                        </a:rPr>
                        <a:t>WHERE  ROWNUM &lt;= :</a:t>
                      </a:r>
                      <a:r>
                        <a:rPr lang="en-US" sz="1000" b="0" dirty="0" err="1" smtClean="0">
                          <a:solidFill>
                            <a:schemeClr val="accent5"/>
                          </a:solidFill>
                          <a:effectLst/>
                        </a:rPr>
                        <a:t>row_cnt</a:t>
                      </a:r>
                      <a:r>
                        <a:rPr lang="en-US" sz="1100" b="0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ko-KR" sz="1100" b="0" dirty="0">
                        <a:solidFill>
                          <a:schemeClr val="accent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44527" y="4130070"/>
            <a:ext cx="32987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Next  Key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사용되는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두 개일 경우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8949"/>
              </p:ext>
            </p:extLst>
          </p:nvPr>
        </p:nvGraphicFramePr>
        <p:xfrm>
          <a:off x="608938" y="4467205"/>
          <a:ext cx="5665737" cy="2311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  <a:endParaRPr lang="ko-KR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*</a:t>
                      </a:r>
                      <a:endParaRPr lang="ko-KR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 (</a:t>
                      </a:r>
                      <a:endParaRPr lang="ko-KR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	</a:t>
                      </a:r>
                      <a:r>
                        <a:rPr lang="ko-KR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ko-KR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	</a:t>
                      </a:r>
                      <a:r>
                        <a:rPr lang="ko-KR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테이블명</a:t>
                      </a:r>
                      <a:r>
                        <a:rPr lang="ko-KR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[</a:t>
                      </a:r>
                      <a:r>
                        <a:rPr lang="ko-KR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조건기술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N1 &gt;= :next_key1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     N1 &gt; :next_key1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OR (N1 = :next_key1 AND N2 &gt;= :next_key2)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)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N1, N2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 ROWNUM &lt;= :</a:t>
                      </a:r>
                      <a:r>
                        <a:rPr lang="en-US" altLang="ko-KR" sz="1000" b="0" kern="1200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rcnt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endParaRPr lang="ko-KR" alt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방안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527" y="1796775"/>
            <a:ext cx="32987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Next  Key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사용되는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세개일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2521"/>
              </p:ext>
            </p:extLst>
          </p:nvPr>
        </p:nvGraphicFramePr>
        <p:xfrm>
          <a:off x="506463" y="2173324"/>
          <a:ext cx="5665737" cy="248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*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 (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[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조건기술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N1 &gt;=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    N1 &gt;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OR (N1 = :next_key1 AND N2 &gt; :next_key2)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(N1 = :next_key1 AND N2 = :next_key2 AND N3 &gt;= :next_key3)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 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N1, N2, N3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ROWNUM &lt;= :</a:t>
                      </a:r>
                      <a:r>
                        <a:rPr lang="en-US" altLang="ko-KR" sz="1000" b="0" kern="1200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rcnt</a:t>
                      </a:r>
                      <a:endParaRPr lang="en-US" altLang="ko-KR" sz="10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방안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4527" y="1796775"/>
            <a:ext cx="329871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Next  Key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사용되는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개일 경우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50627"/>
              </p:ext>
            </p:extLst>
          </p:nvPr>
        </p:nvGraphicFramePr>
        <p:xfrm>
          <a:off x="506463" y="2173324"/>
          <a:ext cx="5665737" cy="320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*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 (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[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조건기술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N1 &gt;=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    N1 &gt;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OR (N1 = :next_key1 AND N2 &gt; :next_key2)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(N1 = :next_key1 AND N2 = :next_key2 AND N3 &gt; :next_key3)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(N1 = :next_key1 AND N2 = :next_key2 AND N3 = :next_key3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N4 &gt; :next_key4)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 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N1, N2, N3, N4 ..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ROWNUM &lt;= :</a:t>
                      </a:r>
                      <a:r>
                        <a:rPr lang="en-US" altLang="ko-KR" sz="1000" b="0" kern="1200" dirty="0" err="1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rcnt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9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방안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6662" y="1719831"/>
            <a:ext cx="3628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Order by </a:t>
            </a:r>
            <a:r>
              <a:rPr lang="ko-KR" altLang="en-US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일부가 </a:t>
            </a:r>
            <a:r>
              <a:rPr lang="en-US" altLang="ko-KR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(SORT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방향이 다른 경우 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10463"/>
              </p:ext>
            </p:extLst>
          </p:nvPr>
        </p:nvGraphicFramePr>
        <p:xfrm>
          <a:off x="506463" y="2173324"/>
          <a:ext cx="5665737" cy="3378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*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 (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테이블명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[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조건기술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N1 &gt;=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     N1 &gt; :next_key1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OR (N1 = :next_key1 AND N2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:next_key2)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(N1 = :next_key1 AND N2 = :next_key2 AND N3 &gt; : next_key3)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 )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N1, N2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N3, N4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ROWNUM &lt;= :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rcnt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방향이 다른 해당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컬럼의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부등호 방향을 바꾸면 됨</a:t>
                      </a:r>
                    </a:p>
                    <a:p>
                      <a:pPr marL="6985" algn="l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컬럼에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대해 반대방향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SORT(DESC)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경우의 예제임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1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3880" y="834344"/>
            <a:ext cx="1348462" cy="625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467" b="1" dirty="0" smtClean="0"/>
              <a:t>목 차</a:t>
            </a:r>
            <a:endParaRPr lang="ko-KR" altLang="en-US" sz="3467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8649" y="1720840"/>
            <a:ext cx="8608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 </a:t>
            </a:r>
            <a:r>
              <a:rPr lang="en-US" altLang="ko-KR" dirty="0"/>
              <a:t>GSSHOP DB</a:t>
            </a:r>
            <a:r>
              <a:rPr lang="ko-KR" altLang="en-US" dirty="0"/>
              <a:t>는 요</a:t>
            </a:r>
            <a:r>
              <a:rPr lang="en-US" altLang="ko-K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약속합시다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SQL_ID  </a:t>
            </a:r>
            <a:r>
              <a:rPr lang="ko-KR" altLang="en-US" dirty="0"/>
              <a:t>작성 가이드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Dynamic </a:t>
            </a:r>
            <a:r>
              <a:rPr lang="ko-KR" altLang="en-US" dirty="0"/>
              <a:t>상수 </a:t>
            </a:r>
            <a:r>
              <a:rPr lang="en-US" altLang="ko-KR" dirty="0"/>
              <a:t>No! </a:t>
            </a:r>
            <a:r>
              <a:rPr lang="ko-KR" altLang="en-US" dirty="0" err="1"/>
              <a:t>바인드</a:t>
            </a:r>
            <a:r>
              <a:rPr lang="ko-KR" altLang="en-US" dirty="0"/>
              <a:t> 변수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</a:t>
            </a:r>
            <a:r>
              <a:rPr lang="ko-KR" altLang="en-US" dirty="0"/>
              <a:t>절 내 </a:t>
            </a:r>
            <a:r>
              <a:rPr lang="en-US" altLang="ko-KR" dirty="0"/>
              <a:t>Dynamic Value </a:t>
            </a:r>
            <a:r>
              <a:rPr lang="ko-KR" altLang="en-US" dirty="0"/>
              <a:t>사용 시 주의 사항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개선이 필요한 </a:t>
            </a:r>
            <a:r>
              <a:rPr lang="en-US" altLang="ko-KR" dirty="0"/>
              <a:t>SQL </a:t>
            </a:r>
            <a:r>
              <a:rPr lang="ko-KR" altLang="en-US" dirty="0"/>
              <a:t>예시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DBMS </a:t>
            </a:r>
            <a:r>
              <a:rPr lang="ko-KR" altLang="en-US" dirty="0"/>
              <a:t>내장 함수 및 코드 성 오브젝트 과다 사용 금지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최고의 성능을 내기 위한 </a:t>
            </a:r>
            <a:r>
              <a:rPr lang="en-US" altLang="ko-KR" dirty="0"/>
              <a:t>Paging </a:t>
            </a:r>
            <a:r>
              <a:rPr lang="ko-KR" altLang="en-US" dirty="0"/>
              <a:t>처리 방안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채번</a:t>
            </a:r>
            <a:r>
              <a:rPr lang="ko-KR" altLang="en-US" dirty="0"/>
              <a:t> 방식 선택 가이드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ORM(Object Relational Mapping) </a:t>
            </a:r>
            <a:r>
              <a:rPr lang="ko-KR" altLang="en-US" dirty="0"/>
              <a:t>기반 프레임워크 사용 시 </a:t>
            </a:r>
            <a:r>
              <a:rPr lang="en-US" altLang="ko-KR" dirty="0"/>
              <a:t>SQL </a:t>
            </a:r>
            <a:r>
              <a:rPr lang="ko-KR" altLang="en-US" dirty="0"/>
              <a:t>검토</a:t>
            </a:r>
            <a:r>
              <a:rPr lang="en-US" altLang="ko-KR" dirty="0"/>
              <a:t>(</a:t>
            </a:r>
            <a:r>
              <a:rPr lang="ko-KR" altLang="en-US" dirty="0"/>
              <a:t>튜닝</a:t>
            </a:r>
            <a:r>
              <a:rPr lang="en-US" altLang="ko-KR" dirty="0"/>
              <a:t>)</a:t>
            </a:r>
            <a:r>
              <a:rPr lang="ko-KR" altLang="en-US" dirty="0"/>
              <a:t>의 필요성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 </a:t>
            </a:r>
            <a:r>
              <a:rPr lang="ko-KR" altLang="en-US" dirty="0"/>
              <a:t>튜닝 가이드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 </a:t>
            </a:r>
            <a:r>
              <a:rPr lang="ko-KR" altLang="en-US" dirty="0"/>
              <a:t>튜닝 요청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5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형태의 다 건 조회 화면에서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사용할 경우 드라마틱한 성능을 보일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주의사항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4316" y="1654675"/>
            <a:ext cx="8239193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절에 기술되는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컬럼들이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Next Key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반드시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UNIQUE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 않을 경우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PK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Hidden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(Select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대상이나 화면에 보이지 않는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추가하여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Next Key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일부로 활용 할 수 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개수가 많아질 경우에도 적절히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PK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Hidden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컬럼으로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개수를 줄일 수 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(=)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next Key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대상으로 하지 않으며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범위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(Range) 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대해 지정한다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조회조건 변수와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Next Key</a:t>
            </a:r>
            <a:r>
              <a:rPr lang="ko-KR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변수는 각각 별도로 선언한다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284" y="4593942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페이지 조회 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4316" y="4771479"/>
            <a:ext cx="4953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페이지 조회 시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 Key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최소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최대값을 부여해야 한다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21777"/>
              </p:ext>
            </p:extLst>
          </p:nvPr>
        </p:nvGraphicFramePr>
        <p:xfrm>
          <a:off x="785989" y="5242774"/>
          <a:ext cx="7277735" cy="12680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87095"/>
                <a:gridCol w="1889760"/>
                <a:gridCol w="2250440"/>
                <a:gridCol w="225044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tx1"/>
                          </a:solidFill>
                          <a:effectLst/>
                        </a:rPr>
                        <a:t>케이스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ASC </a:t>
                      </a:r>
                      <a:r>
                        <a:rPr lang="ko-KR" sz="900" dirty="0">
                          <a:solidFill>
                            <a:schemeClr val="tx1"/>
                          </a:solidFill>
                          <a:effectLst/>
                        </a:rPr>
                        <a:t>정렬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DESC </a:t>
                      </a:r>
                      <a:r>
                        <a:rPr lang="ko-KR" sz="900" dirty="0">
                          <a:solidFill>
                            <a:schemeClr val="tx1"/>
                          </a:solidFill>
                          <a:effectLst/>
                        </a:rPr>
                        <a:t>정렬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5">
                <a:tc rowSpan="2"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Char, Varchar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900" b="0">
                          <a:solidFill>
                            <a:schemeClr val="tx1"/>
                          </a:solidFill>
                          <a:effectLst/>
                        </a:rPr>
                        <a:t>문자형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공백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(SPACE)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최대값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19000101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99991231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b="0">
                          <a:solidFill>
                            <a:schemeClr val="tx1"/>
                          </a:solidFill>
                          <a:effectLst/>
                        </a:rPr>
                        <a:t>숫자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0 </a:t>
                      </a: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또는 음수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최소 값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900" b="0" dirty="0">
                          <a:solidFill>
                            <a:schemeClr val="tx1"/>
                          </a:solidFill>
                          <a:effectLst/>
                        </a:rPr>
                        <a:t>최대값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685"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900" b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19000101</a:t>
                      </a:r>
                      <a:endParaRPr lang="ko-KR" sz="11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99991231</a:t>
                      </a:r>
                      <a:endParaRPr lang="ko-KR" sz="11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854" y="90617"/>
            <a:ext cx="64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최고의 성능을 내기 위한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방안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Scroll Paging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(8/8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2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11" y="715985"/>
            <a:ext cx="941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아래와 같이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리스트를 화면에 함께 보여주는 방식으로 전체 건수를 구하는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상세 데이터를 가져오는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두가지가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실행된다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0" y="1441602"/>
            <a:ext cx="7689953" cy="28487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8609855" y="1441602"/>
            <a:ext cx="0" cy="25993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373317" y="1450634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73317" y="4040996"/>
            <a:ext cx="4730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72794" y="2522214"/>
            <a:ext cx="127179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 rot="16200000">
            <a:off x="4940819" y="3173824"/>
            <a:ext cx="200024" cy="2433086"/>
            <a:chOff x="5621193" y="3547069"/>
            <a:chExt cx="200024" cy="2433086"/>
          </a:xfrm>
        </p:grpSpPr>
        <p:cxnSp>
          <p:nvCxnSpPr>
            <p:cNvPr id="17" name="직선 화살표 연결선 16"/>
            <p:cNvCxnSpPr/>
            <p:nvPr/>
          </p:nvCxnSpPr>
          <p:spPr>
            <a:xfrm rot="5400000">
              <a:off x="4508223" y="4763612"/>
              <a:ext cx="243308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 flipV="1">
              <a:off x="5721205" y="3456480"/>
              <a:ext cx="0" cy="2000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 flipV="1">
              <a:off x="5721205" y="5880143"/>
              <a:ext cx="0" cy="2000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639955" y="4359575"/>
            <a:ext cx="127179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637" y="5112575"/>
            <a:ext cx="941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방식은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노출을 위해 화면에 보이는 리스트 외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건 수를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하고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때문에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부분범위 처리가 안되며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성능 저하가 된다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(1/5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(2/5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시 앞에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가이드한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권고하며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어쩔 수 없이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방식이 필요할 경우 아래와 같이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작성한다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방안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권고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047" y="1655731"/>
            <a:ext cx="10352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페이지의 데이터를 가져오는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아래 예와 같이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부분범위 처리를 위하여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부분을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Between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사용하지 않고 부등호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&gt;=, &lt;= )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사용한다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54907"/>
              </p:ext>
            </p:extLst>
          </p:nvPr>
        </p:nvGraphicFramePr>
        <p:xfrm>
          <a:off x="608938" y="2038660"/>
          <a:ext cx="5665737" cy="27203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,DT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,VAL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SELECT ROWNUM RN,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A.*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FROM   (SELECT NUM,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DT,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VAL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FROM   PAGE_TEST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WHERE DT &gt;= TO_DATE(: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'YYYYMMDD')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ORDER BY NUM ) A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WHERE ROWNUM &lt;= :page * :</a:t>
                      </a:r>
                      <a:r>
                        <a:rPr lang="en-US" altLang="ko-KR" sz="105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row_cnt</a:t>
                      </a:r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ko-KR" altLang="ko-KR" sz="1050" b="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050" b="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RN &gt;= ( :page - 1 ) * : </a:t>
                      </a:r>
                      <a:r>
                        <a:rPr lang="en-US" altLang="ko-KR" sz="105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row_cnt</a:t>
                      </a:r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ko-KR" altLang="ko-KR" sz="105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6047" y="4989481"/>
            <a:ext cx="10352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같이 해당 페이지의 데이터를 가져오는 조건을 부등호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(&gt;=, &lt;=)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처리하면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NUM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부분에서 해당 건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60(30*2)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만큼만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STOP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26859"/>
              </p:ext>
            </p:extLst>
          </p:nvPr>
        </p:nvGraphicFramePr>
        <p:xfrm>
          <a:off x="602215" y="5367423"/>
          <a:ext cx="7713110" cy="1234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131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    Row Source Operation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  ---------------------------------------------------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0  STATEMENT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   VIEW 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=3488 pw=0 time=155917 us cost=9341 size=101955924 card=50052)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60    COUNT STOPKEY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=3488 pw=0 time=156031 us)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60     VIEW 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=3488 pw=0 time=156011 us cost=9341 size=101305248 card=50052)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SORT ORDER BY 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STOPKEY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=3488 pw=0 time=155509 us cost=9341 size=950988 card=50052)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TABLE ACCESS BY INDEX ROWID PAGE_TEST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=3488 pw=0 time=176226 us cost=9041 size=950988 card=50052)</a:t>
                      </a:r>
                      <a:endParaRPr lang="ko-KR" altLang="ko-KR" sz="9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 INDEX RANGE SCAN PAGE_TEST_IX02 (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=18 </a:t>
                      </a:r>
                      <a:r>
                        <a:rPr lang="en-US" altLang="ko-KR" sz="9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 pw=0 time=5638 us cost=26 size=0 card=9009)(Object ID 62801)</a:t>
                      </a:r>
                      <a:endParaRPr lang="ko-KR" altLang="ko-KR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(3/5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284" y="1089723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좋은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 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3508"/>
              </p:ext>
            </p:extLst>
          </p:nvPr>
        </p:nvGraphicFramePr>
        <p:xfrm>
          <a:off x="608938" y="1619560"/>
          <a:ext cx="5665737" cy="27203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,DT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,VAL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SELECT ROWNUM RN,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A.*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FROM   (SELECT NUM,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DT,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VAL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FROM   PAGE_TEST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WHERE DT &gt;= TO_DATE(: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'YYYYMMDD')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ORDER BY NUM ) A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05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RN BETWEEN ( :page - 1) * : </a:t>
                      </a:r>
                      <a:r>
                        <a:rPr lang="en-US" altLang="ko-KR" sz="105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row_cnt</a:t>
                      </a:r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 AND :page * : </a:t>
                      </a:r>
                      <a:r>
                        <a:rPr lang="en-US" altLang="ko-KR" sz="105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row_cnt</a:t>
                      </a:r>
                      <a:endParaRPr lang="ko-KR" altLang="ko-KR" sz="105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6047" y="4618006"/>
            <a:ext cx="10352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같이 해당 페이지의 데이터를 가져오는 조건을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Between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처리를 하면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en-US" altLang="ko-KR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부분에서 쿼리 결과가 전체 건 모두를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39963"/>
              </p:ext>
            </p:extLst>
          </p:nvPr>
        </p:nvGraphicFramePr>
        <p:xfrm>
          <a:off x="602215" y="4948323"/>
          <a:ext cx="7713110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131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    Row Source Operation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  ---------------------------------------------------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0  STATEMENT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   FILTER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time=36413 us)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    VIEW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time=36386 us cost=9341 size=101955924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COUNT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time=48996 us)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VIEW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time=44846 us cost=9341 size=101305248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5528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SORT ORDER BY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time=40948 us cost=9341 size=950988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 TABLE ACCESS BY INDEX ROWID PAGE_TEST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time=36759 us cost=9041 size=950988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  INDEX RANGE SCAN PAGE_TEST_IX02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=18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time=4457 us cost=26 size=0 card=9009)(Object ID 62801)</a:t>
                      </a:r>
                      <a:endParaRPr lang="ko-KR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(4/5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284" y="1089723"/>
            <a:ext cx="59093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 좋은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예시 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건 수와 리스트를 한 방에 조회하는 형식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36909"/>
              </p:ext>
            </p:extLst>
          </p:nvPr>
        </p:nvGraphicFramePr>
        <p:xfrm>
          <a:off x="608938" y="1619560"/>
          <a:ext cx="5665737" cy="2880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6573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/* SQL_ID */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,DT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,VAL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SELECT </a:t>
                      </a:r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 ROWNUM / 5 ) AS PAGEIDX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,ROWNUM AS NO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,A.*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FROM   (SELECT NUM,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DT,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VAL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FROM   PAGE_TEST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WHERE DT &gt;= TO_DATE(:</a:t>
                      </a:r>
                      <a:r>
                        <a:rPr lang="en-US" altLang="ko-KR" sz="105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'YYYYMMDD')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ORDER BY NUM 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) A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r>
                        <a:rPr lang="en-US" altLang="ko-KR" sz="105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PAGEIDX = 5;</a:t>
                      </a:r>
                      <a:endParaRPr lang="ko-KR" altLang="ko-KR" sz="105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6047" y="4618006"/>
            <a:ext cx="10352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같이 해당 페이지의 데이터를 가져오는 조건을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Between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처리를 하면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en-US" altLang="ko-KR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부분에서 쿼리 결과가 전체 건 모두를 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by 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02215" y="4948323"/>
          <a:ext cx="7713110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131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    Row Source Operation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  ---------------------------------------------------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0  STATEMENT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   FILTER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time=36413 us)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30    VIEW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time=36386 us cost=9341 size=101955924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COUNT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time=48996 us)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VIEW 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time=44846 us cost=9341 size=101305248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5528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SORT ORDER BY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time=40948 us cost=9341 size=950988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 TABLE ACCESS BY INDEX ROWID PAGE_TEST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=5544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time=36759 us cost=9041 size=950988 card=50052)</a:t>
                      </a:r>
                      <a:endParaRPr lang="ko-KR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5528         INDEX RANGE SCAN PAGE_TEST_IX02 (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=18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 pw=0 time=4457 us cost=26 size=0 card=9009)(Object ID 62801)</a:t>
                      </a:r>
                      <a:endParaRPr lang="ko-KR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순서도: 처리 1"/>
          <p:cNvSpPr/>
          <p:nvPr/>
        </p:nvSpPr>
        <p:spPr>
          <a:xfrm>
            <a:off x="6361386" y="1615966"/>
            <a:ext cx="2719552" cy="70156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>GSSHOP </a:t>
            </a:r>
            <a:r>
              <a:rPr lang="ko-KR" altLang="en-US" dirty="0" smtClean="0"/>
              <a:t>개발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1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Paging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(5/5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3213" y="1842934"/>
            <a:ext cx="92995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SzPts val="1100"/>
              <a:buFont typeface="Wingdings" panose="05000000000000000000" pitchFamily="2" charset="2"/>
              <a:buChar char=""/>
              <a:tabLst>
                <a:tab pos="358775" algn="l"/>
              </a:tabLst>
            </a:pP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건수를 구하는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Order by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구문을 반드시 제외한다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SzPts val="1100"/>
              <a:buFont typeface="Wingdings" panose="05000000000000000000" pitchFamily="2" charset="2"/>
              <a:buChar char=""/>
              <a:tabLst>
                <a:tab pos="358775" algn="l"/>
              </a:tabLst>
            </a:pP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건수를 구하는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기본적으로 상세 데이터 쿼리의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FROM. WHERE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절은 동일하고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절에서 </a:t>
            </a:r>
            <a:r>
              <a:rPr lang="ko-KR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럼</a:t>
            </a:r>
            <a:r>
              <a:rPr lang="ko-KR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ko-KR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(*)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표기하거나 성능을 위하여 총 건수에 영향을 주지 않는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Outer Join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조건 및 해당 테이블은 구문에서 제외될 수 있는지 고려해야 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 Outer Join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IS NULL </a:t>
            </a:r>
            <a:r>
              <a:rPr lang="ko-KR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 또는 부가 상수 조건이 있으면 건수에 영향이 있으므로 제외하면 안됨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  <a:endParaRPr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284" y="1346898"/>
            <a:ext cx="2726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주의사항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9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채번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방식 선택 가이드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채번이란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데이터베이스에서 유일한 식별자인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Primary Key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일련번호 형식으로 디자인하여 테이블을 관리하는 기법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210" y="1346609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채번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종류 별 장단점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29983"/>
              </p:ext>
            </p:extLst>
          </p:nvPr>
        </p:nvGraphicFramePr>
        <p:xfrm>
          <a:off x="456282" y="1769109"/>
          <a:ext cx="8543924" cy="18735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36133"/>
                <a:gridCol w="2179265"/>
                <a:gridCol w="2597036"/>
                <a:gridCol w="2931490"/>
              </a:tblGrid>
              <a:tr h="19854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채번</a:t>
                      </a:r>
                      <a:r>
                        <a:rPr 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 테이블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 smtClean="0">
                          <a:solidFill>
                            <a:srgbClr val="0070C0"/>
                          </a:solidFill>
                          <a:effectLst/>
                        </a:rPr>
                        <a:t>테이블 최대값 이용</a:t>
                      </a:r>
                      <a:endParaRPr lang="ko-KR" sz="1000" b="1" dirty="0">
                        <a:solidFill>
                          <a:srgbClr val="0070C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 smtClean="0">
                          <a:solidFill>
                            <a:srgbClr val="0070C0"/>
                          </a:solidFill>
                          <a:effectLst/>
                        </a:rPr>
                        <a:t>시퀀스 이용</a:t>
                      </a:r>
                      <a:endParaRPr lang="ko-KR" sz="1000" b="1" dirty="0">
                        <a:solidFill>
                          <a:srgbClr val="0070C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3999"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dirty="0" err="1">
                          <a:solidFill>
                            <a:schemeClr val="tx1"/>
                          </a:solidFill>
                          <a:effectLst/>
                        </a:rPr>
                        <a:t>채번방법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채번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테이블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채번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채번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일련번호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+ 1  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Nextval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9453"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>
                          <a:solidFill>
                            <a:schemeClr val="tx1"/>
                          </a:solidFill>
                          <a:effectLst/>
                        </a:rPr>
                        <a:t>장점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에러 없음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순차적 데이터 입력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빠른 성능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순차적 데이터 입력 가능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관리항목 증가 없음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최고의 성능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중복에러 없음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잠금현상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907"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>
                          <a:solidFill>
                            <a:schemeClr val="tx1"/>
                          </a:solidFill>
                          <a:effectLst/>
                        </a:rPr>
                        <a:t>단점</a:t>
                      </a:r>
                      <a:endParaRPr lang="ko-KR" sz="1000" b="0">
                        <a:solidFill>
                          <a:schemeClr val="tx1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잠금현상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유발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 저하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관리항목 증가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에러 가능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결번 발생 가능성 존재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관리항목 증가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</a:t>
                      </a: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컬럼을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기준으로 </a:t>
                      </a:r>
                      <a:r>
                        <a:rPr lang="ko-K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채번</a:t>
                      </a: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할 수 없음</a:t>
                      </a:r>
                    </a:p>
                    <a:p>
                      <a:pPr marL="171450" lvl="0" indent="-171450" algn="just">
                        <a:lnSpc>
                          <a:spcPts val="1400"/>
                        </a:lnSpc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초기화 필요 시 재생성</a:t>
                      </a:r>
                    </a:p>
                  </a:txBody>
                  <a:tcPr marL="63818" marR="63818" marT="16545" marB="16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210" y="3916389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채번을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결정하는 프로세스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982" y="4318407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같은 의사결정 프로세스를 가져가면 합리적으로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채번에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결정을 했다고 본다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96757"/>
              </p:ext>
            </p:extLst>
          </p:nvPr>
        </p:nvGraphicFramePr>
        <p:xfrm>
          <a:off x="516223" y="4716874"/>
          <a:ext cx="7920188" cy="18283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31931"/>
                <a:gridCol w="1143000"/>
                <a:gridCol w="785720"/>
                <a:gridCol w="2759537"/>
              </a:tblGrid>
              <a:tr h="15212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 포인트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ko-KR" sz="10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산택 가능사항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2125">
                <a:tc rowSpan="2">
                  <a:txBody>
                    <a:bodyPr/>
                    <a:lstStyle/>
                    <a:p>
                      <a:pPr marL="144145" indent="-144145" algn="l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 트랜잭션 빈도가 높은가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시퀀스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최대값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rowSpan="2">
                  <a:txBody>
                    <a:bodyPr/>
                    <a:lstStyle/>
                    <a:p>
                      <a:pPr marL="144145" indent="-144145" algn="l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일련번호 체계가 빈틈없이 채워져 들어가야 한다</a:t>
                      </a: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최대값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시퀀스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rowSpan="2">
                  <a:txBody>
                    <a:bodyPr/>
                    <a:lstStyle/>
                    <a:p>
                      <a:pPr marL="144145" indent="-144145" algn="l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성능에 민감한 시스템인가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최대값</a:t>
                      </a: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ko-K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시퀀스 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rowSpan="2">
                  <a:txBody>
                    <a:bodyPr/>
                    <a:lstStyle/>
                    <a:p>
                      <a:pPr marL="144145" indent="-144145" algn="l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테이블에 다수의 일련번호가 필요한 형식인가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139700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최대값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4145" indent="-144145" algn="ctr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8290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ko-KR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145" indent="-144145" algn="just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144145" algn="l"/>
                          <a:tab pos="508000" algn="l"/>
                        </a:tabLst>
                      </a:pPr>
                      <a:r>
                        <a:rPr 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시퀀스</a:t>
                      </a:r>
                    </a:p>
                  </a:txBody>
                  <a:tcPr marL="48897" marR="48897" marT="12677" marB="12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4" y="90617"/>
            <a:ext cx="92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ORM(Object Relational Mapping)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프레임워크 사용 시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필요성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11" y="715985"/>
            <a:ext cx="9586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SMTC, WEBDB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동안 다양한 비즈니스 요구사항과 그 대응을 위해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생성되고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되고 또 변경 되었음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테이블의 </a:t>
            </a:r>
            <a:r>
              <a:rPr lang="ko-KR" altLang="en-US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350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테이블의 </a:t>
            </a:r>
            <a:r>
              <a:rPr lang="ko-KR" altLang="en-US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반정규화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상태가 도를 넘음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테이블 내 인덱스가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이상으로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선택 될 인덱스를  인덱스 할아버지를 모셔도 예측하기 어려움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흔히 모델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(Entity)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관계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(Relation)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개발하면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Problem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하던데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Never!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이론일 뿐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막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시작한 차세대시스템이면 가능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 데이터 모델에만 기대어 성능을 보장받기 어려우며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모든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검토가 필요함</a:t>
            </a:r>
            <a:endParaRPr lang="en-US" altLang="ko-KR" sz="12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2252" y="2539892"/>
            <a:ext cx="8335697" cy="13849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약어 그대로 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(O)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관계형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데이터베이스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(R)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중간에서 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(M)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해주는 역할이므로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되지  않은 모델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 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프레임워크를 사용할 때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의도한 대로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수행되지 않을 가능성이 있으므로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이슈를 사전에 예방하기 위해 생성되는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확인이 필요함</a:t>
            </a:r>
            <a:r>
              <a:rPr lang="en-US" altLang="ko-KR" sz="1400" b="1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7813" y="5063459"/>
            <a:ext cx="8888458" cy="132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2018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 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브리즈팀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나이키 시스템 오픈 시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FK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인덱스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누락으로 시스템 두 차례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DOWN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됨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ORM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생성되는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Native SQL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보다 수행횟수가 훨씬 많고 실시간성일 가능성이 크기 때문에 이슈 발생 시 시스템 다운으로 연결될 수 있음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장애의 가장 큰 요인은 단순히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응답시간이 아니라 수행 빈도가 높은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응답시간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!!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9930" y="4834571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 사 </a:t>
            </a:r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례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6133471" y="1220258"/>
            <a:ext cx="3689131" cy="321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6133471" y="1578552"/>
            <a:ext cx="3689131" cy="863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801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가이드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98855" y="1207193"/>
            <a:ext cx="5816292" cy="4995105"/>
            <a:chOff x="512379" y="1270255"/>
            <a:chExt cx="5816292" cy="499510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12379" y="1393510"/>
              <a:ext cx="1009945" cy="39237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야호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SQL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개발이다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122002" y="1270255"/>
              <a:ext cx="1354288" cy="638884"/>
            </a:xfrm>
            <a:prstGeom prst="flowChartDecis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3" idx="3"/>
              <a:endCxn id="5" idx="1"/>
            </p:cNvCxnSpPr>
            <p:nvPr/>
          </p:nvCxnSpPr>
          <p:spPr>
            <a:xfrm flipV="1">
              <a:off x="1522324" y="1589697"/>
              <a:ext cx="59967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75421" y="1352310"/>
              <a:ext cx="869696" cy="47477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개발자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판단 후 튜닝 요청</a:t>
              </a:r>
              <a:endParaRPr lang="ko-KR" altLang="en-US" sz="9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468407" y="1421558"/>
              <a:ext cx="599131" cy="215444"/>
              <a:chOff x="3476290" y="1421558"/>
              <a:chExt cx="599131" cy="215444"/>
            </a:xfrm>
          </p:grpSpPr>
          <p:cxnSp>
            <p:nvCxnSpPr>
              <p:cNvPr id="15" name="직선 화살표 연결선 14"/>
              <p:cNvCxnSpPr>
                <a:stCxn id="5" idx="3"/>
                <a:endCxn id="14" idx="1"/>
              </p:cNvCxnSpPr>
              <p:nvPr/>
            </p:nvCxnSpPr>
            <p:spPr>
              <a:xfrm>
                <a:off x="3476290" y="1589697"/>
                <a:ext cx="59913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484173" y="1421558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아니오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562663" y="1909139"/>
              <a:ext cx="287258" cy="363682"/>
              <a:chOff x="2570546" y="1909139"/>
              <a:chExt cx="287258" cy="363682"/>
            </a:xfrm>
          </p:grpSpPr>
          <p:cxnSp>
            <p:nvCxnSpPr>
              <p:cNvPr id="20" name="직선 화살표 연결선 19"/>
              <p:cNvCxnSpPr>
                <a:stCxn id="5" idx="2"/>
              </p:cNvCxnSpPr>
              <p:nvPr/>
            </p:nvCxnSpPr>
            <p:spPr>
              <a:xfrm>
                <a:off x="2799146" y="1909139"/>
                <a:ext cx="0" cy="363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570546" y="1946467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>
                    <a:solidFill>
                      <a:srgbClr val="FF0000"/>
                    </a:solidFill>
                  </a:rPr>
                  <a:t>예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2341328" y="1356598"/>
              <a:ext cx="915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/>
                <a:t>대상 </a:t>
              </a:r>
              <a:r>
                <a:rPr lang="en-US" altLang="ko-KR" sz="800" dirty="0"/>
                <a:t>DB</a:t>
              </a:r>
              <a:r>
                <a:rPr lang="ko-KR" altLang="en-US" sz="800" dirty="0"/>
                <a:t>가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SMTC</a:t>
              </a:r>
              <a:r>
                <a:rPr lang="en-US" altLang="ko-KR" sz="800" dirty="0"/>
                <a:t>, WEB, ODS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인가</a:t>
              </a:r>
              <a:r>
                <a:rPr lang="en-US" altLang="ko-KR" sz="800" dirty="0"/>
                <a:t>?</a:t>
              </a: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2122002" y="2283302"/>
              <a:ext cx="2866600" cy="992085"/>
              <a:chOff x="2129885" y="2283302"/>
              <a:chExt cx="2866600" cy="992085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2570546" y="2911705"/>
                <a:ext cx="287258" cy="363682"/>
                <a:chOff x="2570546" y="1909139"/>
                <a:chExt cx="287258" cy="363682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2807029" y="1909139"/>
                  <a:ext cx="0" cy="3636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570546" y="194646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mtClean="0">
                      <a:solidFill>
                        <a:srgbClr val="FF0000"/>
                      </a:solidFill>
                    </a:rPr>
                    <a:t>예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4" name="순서도: 판단 53"/>
              <p:cNvSpPr/>
              <p:nvPr/>
            </p:nvSpPr>
            <p:spPr>
              <a:xfrm>
                <a:off x="2129885" y="2283302"/>
                <a:ext cx="1354288" cy="638884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4039819" y="2406557"/>
                <a:ext cx="956666" cy="39237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전체 </a:t>
                </a:r>
                <a:r>
                  <a:rPr lang="en-US" altLang="ko-KR" sz="900" dirty="0" smtClean="0"/>
                  <a:t>SQL </a:t>
                </a:r>
              </a:p>
              <a:p>
                <a:pPr algn="ctr"/>
                <a:r>
                  <a:rPr lang="ko-KR" altLang="en-US" sz="900" dirty="0" smtClean="0"/>
                  <a:t>튜닝 요청</a:t>
                </a:r>
                <a:endParaRPr lang="ko-KR" altLang="en-US" sz="900" dirty="0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3484173" y="2434605"/>
                <a:ext cx="555646" cy="215444"/>
                <a:chOff x="3484173" y="1421558"/>
                <a:chExt cx="555646" cy="215444"/>
              </a:xfrm>
            </p:grpSpPr>
            <p:cxnSp>
              <p:nvCxnSpPr>
                <p:cNvPr id="57" name="직선 화살표 연결선 56"/>
                <p:cNvCxnSpPr>
                  <a:stCxn id="54" idx="3"/>
                  <a:endCxn id="55" idx="1"/>
                </p:cNvCxnSpPr>
                <p:nvPr/>
              </p:nvCxnSpPr>
              <p:spPr>
                <a:xfrm>
                  <a:off x="3484173" y="1589697"/>
                  <a:ext cx="55564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484173" y="142155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rgbClr val="FF0000"/>
                      </a:solidFill>
                    </a:rPr>
                    <a:t>아니오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2458214" y="2369645"/>
                <a:ext cx="6976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ORM</a:t>
                </a:r>
              </a:p>
              <a:p>
                <a:pPr algn="ctr"/>
                <a:r>
                  <a:rPr lang="ko-KR" altLang="en-US" sz="800" dirty="0" smtClean="0"/>
                  <a:t>프레임워크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인가</a:t>
                </a:r>
                <a:r>
                  <a:rPr lang="en-US" altLang="ko-KR" sz="800" dirty="0" smtClean="0"/>
                  <a:t>?</a:t>
                </a:r>
                <a:endParaRPr lang="en-US" altLang="ko-KR" sz="800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122002" y="3268643"/>
              <a:ext cx="4206669" cy="1450141"/>
              <a:chOff x="2129885" y="2283301"/>
              <a:chExt cx="4206669" cy="1450141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570546" y="2911705"/>
                <a:ext cx="287258" cy="821737"/>
                <a:chOff x="2570546" y="1909139"/>
                <a:chExt cx="287258" cy="821737"/>
              </a:xfrm>
            </p:grpSpPr>
            <p:cxnSp>
              <p:nvCxnSpPr>
                <p:cNvPr id="77" name="직선 화살표 연결선 76"/>
                <p:cNvCxnSpPr>
                  <a:endCxn id="90" idx="0"/>
                </p:cNvCxnSpPr>
                <p:nvPr/>
              </p:nvCxnSpPr>
              <p:spPr>
                <a:xfrm>
                  <a:off x="2799146" y="1909139"/>
                  <a:ext cx="0" cy="8217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2570546" y="2253900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rgbClr val="FF0000"/>
                      </a:solidFill>
                    </a:rPr>
                    <a:t>예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순서도: 판단 70"/>
              <p:cNvSpPr/>
              <p:nvPr/>
            </p:nvSpPr>
            <p:spPr>
              <a:xfrm>
                <a:off x="2129885" y="2283301"/>
                <a:ext cx="1354288" cy="881175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4083304" y="2516919"/>
                <a:ext cx="869696" cy="39237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Native SQL</a:t>
                </a:r>
              </a:p>
              <a:p>
                <a:pPr algn="ctr"/>
                <a:r>
                  <a:rPr lang="ko-KR" altLang="en-US" sz="900" dirty="0" smtClean="0"/>
                  <a:t>사용</a:t>
                </a:r>
                <a:endParaRPr lang="ko-KR" altLang="en-US" sz="900" dirty="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3484173" y="2537084"/>
                <a:ext cx="599131" cy="215444"/>
                <a:chOff x="3484173" y="1524037"/>
                <a:chExt cx="599131" cy="215444"/>
              </a:xfrm>
            </p:grpSpPr>
            <p:cxnSp>
              <p:nvCxnSpPr>
                <p:cNvPr id="75" name="직선 화살표 연결선 74"/>
                <p:cNvCxnSpPr>
                  <a:stCxn id="71" idx="3"/>
                  <a:endCxn id="72" idx="1"/>
                </p:cNvCxnSpPr>
                <p:nvPr/>
              </p:nvCxnSpPr>
              <p:spPr>
                <a:xfrm flipV="1">
                  <a:off x="3484173" y="1700060"/>
                  <a:ext cx="599131" cy="107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3484173" y="1524037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rgbClr val="FF0000"/>
                      </a:solidFill>
                    </a:rPr>
                    <a:t>아니오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2434174" y="2401177"/>
                <a:ext cx="7457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800" dirty="0" smtClean="0"/>
                  <a:t>ORM </a:t>
                </a:r>
                <a:r>
                  <a:rPr lang="ko-KR" altLang="en-US" sz="800" dirty="0" smtClean="0"/>
                  <a:t>방식</a:t>
                </a:r>
                <a:endParaRPr lang="en-US" altLang="ko-KR" sz="800" dirty="0" smtClean="0"/>
              </a:p>
              <a:p>
                <a:pPr algn="ctr"/>
                <a:r>
                  <a:rPr lang="en-US" altLang="ko-KR" sz="800" dirty="0" smtClean="0"/>
                  <a:t>SQL</a:t>
                </a:r>
                <a:r>
                  <a:rPr lang="ko-KR" altLang="en-US" sz="800" dirty="0" smtClean="0"/>
                  <a:t>을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반드시 사용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해야됨</a:t>
                </a:r>
                <a:r>
                  <a:rPr lang="en-US" altLang="ko-KR" sz="800" dirty="0" smtClean="0"/>
                  <a:t>?</a:t>
                </a: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5379888" y="2516919"/>
                <a:ext cx="956666" cy="39237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전체 </a:t>
                </a:r>
                <a:r>
                  <a:rPr lang="en-US" altLang="ko-KR" sz="900" dirty="0" smtClean="0"/>
                  <a:t>SQL</a:t>
                </a:r>
              </a:p>
              <a:p>
                <a:pPr algn="ctr"/>
                <a:r>
                  <a:rPr lang="ko-KR" altLang="en-US" sz="900" dirty="0" smtClean="0"/>
                  <a:t>튜닝 요청</a:t>
                </a:r>
                <a:endParaRPr lang="ko-KR" altLang="en-US" sz="9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905717" y="4025762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 1. ORACLE Dependency </a:t>
              </a:r>
              <a:r>
                <a:rPr lang="ko-KR" altLang="en-US" sz="800" b="1" dirty="0" smtClean="0"/>
                <a:t>탈피 위해</a:t>
              </a:r>
              <a:endParaRPr lang="en-US" altLang="ko-KR" sz="800" b="1" dirty="0" smtClean="0"/>
            </a:p>
            <a:p>
              <a:r>
                <a:rPr lang="ko-KR" altLang="en-US" sz="800" b="1" dirty="0" smtClean="0"/>
                <a:t> </a:t>
              </a:r>
              <a:r>
                <a:rPr lang="en-US" altLang="ko-KR" sz="800" b="1" dirty="0" smtClean="0"/>
                <a:t>2.</a:t>
              </a:r>
              <a:r>
                <a:rPr lang="ko-KR" altLang="en-US" sz="800" b="1" dirty="0" smtClean="0"/>
                <a:t>개발 생산성 향상 위해</a:t>
              </a:r>
              <a:endParaRPr lang="en-US" altLang="ko-KR" sz="800" b="1" dirty="0" smtClean="0"/>
            </a:p>
            <a:p>
              <a:r>
                <a:rPr lang="en-US" altLang="ko-KR" sz="800" b="1" dirty="0" smtClean="0"/>
                <a:t> 3. </a:t>
              </a:r>
              <a:r>
                <a:rPr lang="ko-KR" altLang="en-US" sz="800" b="1" dirty="0" smtClean="0"/>
                <a:t>기타 등등</a:t>
              </a:r>
              <a:endParaRPr lang="ko-KR" altLang="en-US" sz="800" b="1" dirty="0"/>
            </a:p>
          </p:txBody>
        </p:sp>
        <p:cxnSp>
          <p:nvCxnSpPr>
            <p:cNvPr id="84" name="직선 화살표 연결선 83"/>
            <p:cNvCxnSpPr>
              <a:stCxn id="72" idx="3"/>
              <a:endCxn id="81" idx="1"/>
            </p:cNvCxnSpPr>
            <p:nvPr/>
          </p:nvCxnSpPr>
          <p:spPr>
            <a:xfrm>
              <a:off x="4945117" y="3698449"/>
              <a:ext cx="4268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/>
            <p:cNvGrpSpPr/>
            <p:nvPr/>
          </p:nvGrpSpPr>
          <p:grpSpPr>
            <a:xfrm>
              <a:off x="2122002" y="4718784"/>
              <a:ext cx="2823115" cy="992085"/>
              <a:chOff x="2129885" y="2283302"/>
              <a:chExt cx="2823115" cy="992085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2373475" y="2911705"/>
                <a:ext cx="492443" cy="363682"/>
                <a:chOff x="2373475" y="1909139"/>
                <a:chExt cx="492443" cy="363682"/>
              </a:xfrm>
            </p:grpSpPr>
            <p:cxnSp>
              <p:nvCxnSpPr>
                <p:cNvPr id="96" name="직선 화살표 연결선 95"/>
                <p:cNvCxnSpPr/>
                <p:nvPr/>
              </p:nvCxnSpPr>
              <p:spPr>
                <a:xfrm>
                  <a:off x="2807029" y="1909139"/>
                  <a:ext cx="0" cy="3636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2373475" y="1946467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 smtClean="0">
                      <a:solidFill>
                        <a:srgbClr val="FF0000"/>
                      </a:solidFill>
                    </a:rPr>
                    <a:t>아니오</a:t>
                  </a:r>
                  <a:endParaRPr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0" name="순서도: 판단 89"/>
              <p:cNvSpPr/>
              <p:nvPr/>
            </p:nvSpPr>
            <p:spPr>
              <a:xfrm>
                <a:off x="2129885" y="2283302"/>
                <a:ext cx="1354288" cy="638884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4083304" y="2406557"/>
                <a:ext cx="869696" cy="39237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전체 </a:t>
                </a:r>
                <a:r>
                  <a:rPr lang="en-US" altLang="ko-KR" sz="900" dirty="0" smtClean="0"/>
                  <a:t> SQL</a:t>
                </a:r>
              </a:p>
              <a:p>
                <a:pPr algn="ctr"/>
                <a:r>
                  <a:rPr lang="ko-KR" altLang="en-US" sz="900" dirty="0" smtClean="0"/>
                  <a:t>튜닝 요청</a:t>
                </a:r>
                <a:endParaRPr lang="ko-KR" altLang="en-US" sz="900" dirty="0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3484173" y="2434605"/>
                <a:ext cx="599131" cy="215444"/>
                <a:chOff x="3484173" y="1421558"/>
                <a:chExt cx="599131" cy="215444"/>
              </a:xfrm>
            </p:grpSpPr>
            <p:cxnSp>
              <p:nvCxnSpPr>
                <p:cNvPr id="94" name="직선 화살표 연결선 93"/>
                <p:cNvCxnSpPr>
                  <a:stCxn id="90" idx="3"/>
                  <a:endCxn id="91" idx="1"/>
                </p:cNvCxnSpPr>
                <p:nvPr/>
              </p:nvCxnSpPr>
              <p:spPr>
                <a:xfrm>
                  <a:off x="3484173" y="1589697"/>
                  <a:ext cx="599131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3610301" y="1421558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>
                      <a:solidFill>
                        <a:srgbClr val="FF0000"/>
                      </a:solidFill>
                    </a:rPr>
                    <a:t>예</a:t>
                  </a:r>
                </a:p>
              </p:txBody>
            </p:sp>
          </p:grpSp>
          <p:sp>
            <p:nvSpPr>
              <p:cNvPr id="93" name="직사각형 92"/>
              <p:cNvSpPr/>
              <p:nvPr/>
            </p:nvSpPr>
            <p:spPr>
              <a:xfrm>
                <a:off x="2485465" y="2369645"/>
                <a:ext cx="6431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/>
                  <a:t>전체 </a:t>
                </a:r>
                <a:r>
                  <a:rPr lang="en-US" altLang="ko-KR" sz="800" dirty="0" smtClean="0"/>
                  <a:t>SQL</a:t>
                </a:r>
              </a:p>
              <a:p>
                <a:pPr algn="ctr"/>
                <a:r>
                  <a:rPr lang="ko-KR" altLang="en-US" sz="800" dirty="0" smtClean="0"/>
                  <a:t>튜닝 요청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가능한가</a:t>
                </a:r>
                <a:r>
                  <a:rPr lang="en-US" altLang="ko-KR" sz="800" dirty="0" smtClean="0"/>
                  <a:t>?</a:t>
                </a:r>
                <a:endParaRPr lang="en-US" altLang="ko-KR" sz="800" dirty="0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1822163" y="5717316"/>
              <a:ext cx="2033600" cy="5480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/>
                <a:t>1. </a:t>
              </a:r>
              <a:r>
                <a:rPr lang="ko-KR" altLang="en-US" sz="900" dirty="0" smtClean="0"/>
                <a:t>개발자 </a:t>
              </a:r>
              <a:r>
                <a:rPr lang="en-US" altLang="ko-KR" sz="900" dirty="0" smtClean="0"/>
                <a:t>Self SQL Plan</a:t>
              </a:r>
              <a:r>
                <a:rPr lang="ko-KR" altLang="en-US" sz="900" dirty="0" smtClean="0"/>
                <a:t> 검토</a:t>
              </a:r>
              <a:r>
                <a:rPr lang="en-US" altLang="ko-KR" sz="900" dirty="0"/>
                <a:t> 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   (</a:t>
              </a:r>
              <a:r>
                <a:rPr lang="ko-KR" altLang="en-US" sz="900" dirty="0" smtClean="0"/>
                <a:t>교육 수행 예정</a:t>
              </a:r>
              <a:r>
                <a:rPr lang="en-US" altLang="ko-KR" sz="900" dirty="0" smtClean="0"/>
                <a:t>)</a:t>
              </a:r>
            </a:p>
            <a:p>
              <a:r>
                <a:rPr lang="en-US" altLang="ko-KR" sz="900" dirty="0" smtClean="0"/>
                <a:t>2. </a:t>
              </a:r>
              <a:r>
                <a:rPr lang="ko-KR" altLang="en-US" sz="900" dirty="0" smtClean="0"/>
                <a:t>특이 사항 발견된 </a:t>
              </a:r>
              <a:r>
                <a:rPr lang="en-US" altLang="ko-KR" sz="900" dirty="0" smtClean="0"/>
                <a:t>SQL</a:t>
              </a:r>
              <a:r>
                <a:rPr lang="ko-KR" altLang="en-US" sz="900" dirty="0" smtClean="0"/>
                <a:t>은 튜닝 요청</a:t>
              </a:r>
              <a:endParaRPr lang="ko-KR" altLang="en-US" sz="900" dirty="0"/>
            </a:p>
          </p:txBody>
        </p:sp>
        <p:cxnSp>
          <p:nvCxnSpPr>
            <p:cNvPr id="101" name="구부러진 연결선 100"/>
            <p:cNvCxnSpPr>
              <a:stCxn id="55" idx="3"/>
              <a:endCxn id="90" idx="0"/>
            </p:cNvCxnSpPr>
            <p:nvPr/>
          </p:nvCxnSpPr>
          <p:spPr>
            <a:xfrm flipH="1">
              <a:off x="2799146" y="2602745"/>
              <a:ext cx="2189456" cy="2116039"/>
            </a:xfrm>
            <a:prstGeom prst="curvedConnector4">
              <a:avLst>
                <a:gd name="adj1" fmla="val -113051"/>
                <a:gd name="adj2" fmla="val 95614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81" idx="3"/>
              <a:endCxn id="90" idx="0"/>
            </p:cNvCxnSpPr>
            <p:nvPr/>
          </p:nvCxnSpPr>
          <p:spPr>
            <a:xfrm flipH="1">
              <a:off x="2799146" y="3698449"/>
              <a:ext cx="3529525" cy="1020335"/>
            </a:xfrm>
            <a:prstGeom prst="curvedConnector4">
              <a:avLst>
                <a:gd name="adj1" fmla="val -6477"/>
                <a:gd name="adj2" fmla="val 85881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직사각형 122"/>
          <p:cNvSpPr/>
          <p:nvPr/>
        </p:nvSpPr>
        <p:spPr>
          <a:xfrm>
            <a:off x="7643879" y="1165078"/>
            <a:ext cx="5437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공통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97869" y="1547526"/>
            <a:ext cx="3292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SQL </a:t>
            </a:r>
            <a:r>
              <a:rPr lang="ko-KR" altLang="en-US" sz="1200" dirty="0" smtClean="0"/>
              <a:t>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SQL_ID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를 반드시 포함</a:t>
            </a:r>
            <a:r>
              <a:rPr lang="ko-KR" altLang="en-US" sz="1200" dirty="0" smtClean="0"/>
              <a:t>해야 함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SQL</a:t>
            </a:r>
            <a:r>
              <a:rPr lang="ko-KR" altLang="en-US" sz="1200" dirty="0" smtClean="0"/>
              <a:t>튜닝은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SmartDBA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튜닝게시판에 요청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http://smartdba.gshs.co.kr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8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요청 방법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11" y="715985"/>
            <a:ext cx="941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홈쇼핑 어플리케이션에서 작성되는 모든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요청을 통해 성능을 검토하고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만에 하나 발생할 수 있는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이슈를 예방해야 한다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SQL 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당 튜닝 평균 소요 시간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이내 </a:t>
            </a:r>
            <a:endParaRPr lang="en-US" altLang="ko-KR" sz="14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9" y="2334106"/>
            <a:ext cx="8958699" cy="414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167" y="1806189"/>
            <a:ext cx="554775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요청 좌표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http://smartdba.gshs.co.kr/bbs/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GSSHOP DB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요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3774496" y="1579610"/>
            <a:ext cx="1864895" cy="133864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2758763" y="18075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2758763" y="18520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758763" y="18964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2758763" y="19409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2758763" y="19853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758763" y="20298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2758763" y="20742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2758763" y="21187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758763" y="21631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758763" y="22076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2758763" y="22520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2758763" y="22965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2758763" y="23409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2758763" y="23854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2758763" y="24298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2758763" y="24743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2758763" y="25187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758763" y="25632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758763" y="26076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2758763" y="26521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2758763" y="269659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2758763" y="2741040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 rot="10800000">
            <a:off x="5749613" y="1807590"/>
            <a:ext cx="874295" cy="933450"/>
            <a:chOff x="5970333" y="1870659"/>
            <a:chExt cx="874295" cy="933450"/>
          </a:xfrm>
        </p:grpSpPr>
        <p:cxnSp>
          <p:nvCxnSpPr>
            <p:cNvPr id="144" name="직선 화살표 연결선 143"/>
            <p:cNvCxnSpPr/>
            <p:nvPr/>
          </p:nvCxnSpPr>
          <p:spPr>
            <a:xfrm>
              <a:off x="5970333" y="18706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/>
            <p:nvPr/>
          </p:nvCxnSpPr>
          <p:spPr>
            <a:xfrm>
              <a:off x="5970333" y="19151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5970333" y="19595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>
              <a:off x="5970333" y="20040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/>
            <p:nvPr/>
          </p:nvCxnSpPr>
          <p:spPr>
            <a:xfrm>
              <a:off x="5970333" y="20484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>
              <a:off x="5970333" y="20929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/>
            <p:nvPr/>
          </p:nvCxnSpPr>
          <p:spPr>
            <a:xfrm>
              <a:off x="5970333" y="21373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>
              <a:off x="5970333" y="21818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/>
            <p:nvPr/>
          </p:nvCxnSpPr>
          <p:spPr>
            <a:xfrm>
              <a:off x="5970333" y="22262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/>
            <p:nvPr/>
          </p:nvCxnSpPr>
          <p:spPr>
            <a:xfrm>
              <a:off x="5970333" y="22707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5970333" y="23151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>
              <a:off x="5970333" y="23596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>
              <a:off x="5970333" y="24040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>
              <a:off x="5970333" y="24485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>
              <a:off x="5970333" y="24929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>
              <a:off x="5970333" y="25374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>
              <a:off x="5970333" y="25818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/>
            <p:nvPr/>
          </p:nvCxnSpPr>
          <p:spPr>
            <a:xfrm>
              <a:off x="5970333" y="26263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/>
            <p:nvPr/>
          </p:nvCxnSpPr>
          <p:spPr>
            <a:xfrm>
              <a:off x="5970333" y="26707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/>
            <p:nvPr/>
          </p:nvCxnSpPr>
          <p:spPr>
            <a:xfrm>
              <a:off x="5970333" y="27152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5970333" y="27596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>
              <a:off x="5970333" y="28041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2693336" y="1953338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sp>
        <p:nvSpPr>
          <p:cNvPr id="169" name="순서도: 자기 디스크 168"/>
          <p:cNvSpPr/>
          <p:nvPr/>
        </p:nvSpPr>
        <p:spPr>
          <a:xfrm>
            <a:off x="3774496" y="3203533"/>
            <a:ext cx="1864895" cy="133864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SMTC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2758763" y="34315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2758763" y="34759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2758763" y="35204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2758763" y="35648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2758763" y="36093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>
            <a:off x="2758763" y="36537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2758763" y="36982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758763" y="37426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2758763" y="37871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2758763" y="38315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2758763" y="38760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2758763" y="39204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2758763" y="39649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758763" y="40093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758763" y="40538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758763" y="40982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2758763" y="41427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2758763" y="41871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2758763" y="42316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2758763" y="42760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2758763" y="432051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2758763" y="4364963"/>
            <a:ext cx="87429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/>
          <p:cNvGrpSpPr/>
          <p:nvPr/>
        </p:nvGrpSpPr>
        <p:grpSpPr>
          <a:xfrm rot="10800000">
            <a:off x="5749613" y="3431513"/>
            <a:ext cx="874295" cy="933450"/>
            <a:chOff x="5970333" y="1870659"/>
            <a:chExt cx="874295" cy="933450"/>
          </a:xfrm>
        </p:grpSpPr>
        <p:cxnSp>
          <p:nvCxnSpPr>
            <p:cNvPr id="193" name="직선 화살표 연결선 192"/>
            <p:cNvCxnSpPr/>
            <p:nvPr/>
          </p:nvCxnSpPr>
          <p:spPr>
            <a:xfrm>
              <a:off x="5970333" y="18706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5970333" y="19151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/>
            <p:nvPr/>
          </p:nvCxnSpPr>
          <p:spPr>
            <a:xfrm>
              <a:off x="5970333" y="19595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5970333" y="20040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>
              <a:off x="5970333" y="20484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/>
            <p:cNvCxnSpPr/>
            <p:nvPr/>
          </p:nvCxnSpPr>
          <p:spPr>
            <a:xfrm>
              <a:off x="5970333" y="20929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/>
            <p:nvPr/>
          </p:nvCxnSpPr>
          <p:spPr>
            <a:xfrm>
              <a:off x="5970333" y="21373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>
              <a:off x="5970333" y="21818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5970333" y="22262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/>
            <p:nvPr/>
          </p:nvCxnSpPr>
          <p:spPr>
            <a:xfrm>
              <a:off x="5970333" y="22707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5970333" y="23151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>
              <a:off x="5970333" y="23596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/>
            <p:nvPr/>
          </p:nvCxnSpPr>
          <p:spPr>
            <a:xfrm>
              <a:off x="5970333" y="24040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/>
            <p:nvPr/>
          </p:nvCxnSpPr>
          <p:spPr>
            <a:xfrm>
              <a:off x="5970333" y="24485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/>
            <p:nvPr/>
          </p:nvCxnSpPr>
          <p:spPr>
            <a:xfrm>
              <a:off x="5970333" y="24929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/>
            <p:nvPr/>
          </p:nvCxnSpPr>
          <p:spPr>
            <a:xfrm>
              <a:off x="5970333" y="25374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/>
            <p:cNvCxnSpPr/>
            <p:nvPr/>
          </p:nvCxnSpPr>
          <p:spPr>
            <a:xfrm>
              <a:off x="5970333" y="25818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/>
            <p:nvPr/>
          </p:nvCxnSpPr>
          <p:spPr>
            <a:xfrm>
              <a:off x="5970333" y="26263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/>
            <p:nvPr/>
          </p:nvCxnSpPr>
          <p:spPr>
            <a:xfrm>
              <a:off x="5970333" y="26707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/>
            <p:nvPr/>
          </p:nvCxnSpPr>
          <p:spPr>
            <a:xfrm>
              <a:off x="5970333" y="27152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/>
            <p:cNvCxnSpPr/>
            <p:nvPr/>
          </p:nvCxnSpPr>
          <p:spPr>
            <a:xfrm>
              <a:off x="5970333" y="275965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/>
            <p:cNvCxnSpPr/>
            <p:nvPr/>
          </p:nvCxnSpPr>
          <p:spPr>
            <a:xfrm>
              <a:off x="5970333" y="2804109"/>
              <a:ext cx="8742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2693336" y="3577261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grpSp>
        <p:nvGrpSpPr>
          <p:cNvPr id="218" name="그룹 127"/>
          <p:cNvGrpSpPr>
            <a:grpSpLocks/>
          </p:cNvGrpSpPr>
          <p:nvPr/>
        </p:nvGrpSpPr>
        <p:grpSpPr bwMode="auto">
          <a:xfrm>
            <a:off x="6874113" y="1853059"/>
            <a:ext cx="653216" cy="366343"/>
            <a:chOff x="3336168" y="1052736"/>
            <a:chExt cx="2336912" cy="829544"/>
          </a:xfrm>
        </p:grpSpPr>
        <p:pic>
          <p:nvPicPr>
            <p:cNvPr id="219" name="Picture 59"/>
            <p:cNvPicPr>
              <a:picLocks noChangeAspect="1" noChangeArrowheads="1"/>
            </p:cNvPicPr>
            <p:nvPr/>
          </p:nvPicPr>
          <p:blipFill>
            <a:blip r:embed="rId3" cstate="print"/>
            <a:srcRect t="6981" r="1752" b="4588"/>
            <a:stretch>
              <a:fillRect/>
            </a:stretch>
          </p:blipFill>
          <p:spPr bwMode="gray">
            <a:xfrm>
              <a:off x="3584849" y="1191987"/>
              <a:ext cx="2088231" cy="69029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>
              <a:prstShdw prst="shdw17" dist="17961" dir="13500000">
                <a:srgbClr val="7A9999"/>
              </a:prstShdw>
            </a:effectLst>
          </p:spPr>
        </p:pic>
        <p:sp>
          <p:nvSpPr>
            <p:cNvPr id="220" name="직사각형 156"/>
            <p:cNvSpPr>
              <a:spLocks noChangeArrowheads="1"/>
            </p:cNvSpPr>
            <p:nvPr/>
          </p:nvSpPr>
          <p:spPr bwMode="gray">
            <a:xfrm>
              <a:off x="3440832" y="1052736"/>
              <a:ext cx="2232248" cy="215677"/>
            </a:xfrm>
            <a:prstGeom prst="rect">
              <a:avLst/>
            </a:prstGeom>
            <a:solidFill>
              <a:srgbClr val="FFFFFF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21" name="직사각형 157"/>
            <p:cNvSpPr>
              <a:spLocks noChangeArrowheads="1"/>
            </p:cNvSpPr>
            <p:nvPr/>
          </p:nvSpPr>
          <p:spPr bwMode="gray">
            <a:xfrm>
              <a:off x="3336168" y="1268413"/>
              <a:ext cx="288032" cy="584426"/>
            </a:xfrm>
            <a:prstGeom prst="rect">
              <a:avLst/>
            </a:prstGeom>
            <a:solidFill>
              <a:srgbClr val="FFFFFF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639050" y="1978617"/>
            <a:ext cx="578184" cy="17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369" y="2319371"/>
            <a:ext cx="703041" cy="345758"/>
          </a:xfrm>
          <a:prstGeom prst="rect">
            <a:avLst/>
          </a:prstGeom>
        </p:spPr>
      </p:pic>
      <p:sp>
        <p:nvSpPr>
          <p:cNvPr id="131" name="object 50"/>
          <p:cNvSpPr txBox="1"/>
          <p:nvPr/>
        </p:nvSpPr>
        <p:spPr>
          <a:xfrm>
            <a:off x="1159145" y="2930473"/>
            <a:ext cx="286187" cy="111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319"/>
            <a:r>
              <a:rPr lang="ko-KR" altLang="en-US" sz="700" b="1" dirty="0">
                <a:latin typeface="+mn-ea"/>
                <a:cs typeface="맑은 고딕"/>
              </a:rPr>
              <a:t>고객</a:t>
            </a:r>
            <a:endParaRPr sz="700" b="1" dirty="0">
              <a:latin typeface="+mn-ea"/>
              <a:cs typeface="맑은 고딕"/>
            </a:endParaRPr>
          </a:p>
        </p:txBody>
      </p:sp>
      <p:pic>
        <p:nvPicPr>
          <p:cNvPr id="132" name="Picture 26" descr="pers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1242" y="2519732"/>
            <a:ext cx="482236" cy="39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156" y="3776504"/>
            <a:ext cx="383808" cy="383808"/>
          </a:xfrm>
          <a:prstGeom prst="rect">
            <a:avLst/>
          </a:prstGeom>
        </p:spPr>
      </p:pic>
      <p:sp>
        <p:nvSpPr>
          <p:cNvPr id="136" name="Freeform 316"/>
          <p:cNvSpPr/>
          <p:nvPr/>
        </p:nvSpPr>
        <p:spPr>
          <a:xfrm>
            <a:off x="1962027" y="1998898"/>
            <a:ext cx="293295" cy="279731"/>
          </a:xfrm>
          <a:custGeom>
            <a:avLst/>
            <a:gdLst/>
            <a:ahLst/>
            <a:cxnLst/>
            <a:rect l="l" t="t" r="r" b="b"/>
            <a:pathLst>
              <a:path w="396648" h="396648">
                <a:moveTo>
                  <a:pt x="83386" y="0"/>
                </a:moveTo>
                <a:cubicBezTo>
                  <a:pt x="86016" y="0"/>
                  <a:pt x="87988" y="282"/>
                  <a:pt x="89302" y="845"/>
                </a:cubicBezTo>
                <a:cubicBezTo>
                  <a:pt x="92683" y="1972"/>
                  <a:pt x="97660" y="9109"/>
                  <a:pt x="104233" y="22255"/>
                </a:cubicBezTo>
                <a:cubicBezTo>
                  <a:pt x="106299" y="25823"/>
                  <a:pt x="109116" y="30894"/>
                  <a:pt x="112684" y="37467"/>
                </a:cubicBezTo>
                <a:cubicBezTo>
                  <a:pt x="116253" y="44041"/>
                  <a:pt x="119539" y="50004"/>
                  <a:pt x="122544" y="55356"/>
                </a:cubicBezTo>
                <a:cubicBezTo>
                  <a:pt x="125549" y="60709"/>
                  <a:pt x="128460" y="65732"/>
                  <a:pt x="131277" y="70428"/>
                </a:cubicBezTo>
                <a:cubicBezTo>
                  <a:pt x="131840" y="71179"/>
                  <a:pt x="133484" y="73526"/>
                  <a:pt x="136207" y="77470"/>
                </a:cubicBezTo>
                <a:cubicBezTo>
                  <a:pt x="138930" y="81414"/>
                  <a:pt x="140949" y="84748"/>
                  <a:pt x="142263" y="87471"/>
                </a:cubicBezTo>
                <a:cubicBezTo>
                  <a:pt x="143578" y="90194"/>
                  <a:pt x="144235" y="92870"/>
                  <a:pt x="144235" y="95500"/>
                </a:cubicBezTo>
                <a:cubicBezTo>
                  <a:pt x="144235" y="99256"/>
                  <a:pt x="141559" y="103951"/>
                  <a:pt x="136207" y="109585"/>
                </a:cubicBezTo>
                <a:cubicBezTo>
                  <a:pt x="130854" y="115220"/>
                  <a:pt x="125033" y="120384"/>
                  <a:pt x="118741" y="125079"/>
                </a:cubicBezTo>
                <a:cubicBezTo>
                  <a:pt x="112450" y="129775"/>
                  <a:pt x="106627" y="134751"/>
                  <a:pt x="101275" y="140010"/>
                </a:cubicBezTo>
                <a:cubicBezTo>
                  <a:pt x="95922" y="145269"/>
                  <a:pt x="93246" y="149588"/>
                  <a:pt x="93246" y="152969"/>
                </a:cubicBezTo>
                <a:cubicBezTo>
                  <a:pt x="93246" y="154659"/>
                  <a:pt x="93716" y="156772"/>
                  <a:pt x="94655" y="159307"/>
                </a:cubicBezTo>
                <a:cubicBezTo>
                  <a:pt x="95594" y="161843"/>
                  <a:pt x="96392" y="163768"/>
                  <a:pt x="97049" y="165082"/>
                </a:cubicBezTo>
                <a:cubicBezTo>
                  <a:pt x="97707" y="166397"/>
                  <a:pt x="99021" y="168651"/>
                  <a:pt x="100993" y="171843"/>
                </a:cubicBezTo>
                <a:cubicBezTo>
                  <a:pt x="102965" y="175036"/>
                  <a:pt x="104045" y="176820"/>
                  <a:pt x="104233" y="177196"/>
                </a:cubicBezTo>
                <a:cubicBezTo>
                  <a:pt x="118506" y="202925"/>
                  <a:pt x="134845" y="224993"/>
                  <a:pt x="153251" y="243398"/>
                </a:cubicBezTo>
                <a:cubicBezTo>
                  <a:pt x="171656" y="261803"/>
                  <a:pt x="193723" y="278142"/>
                  <a:pt x="219452" y="292415"/>
                </a:cubicBezTo>
                <a:cubicBezTo>
                  <a:pt x="219828" y="292603"/>
                  <a:pt x="221612" y="293683"/>
                  <a:pt x="224805" y="295655"/>
                </a:cubicBezTo>
                <a:cubicBezTo>
                  <a:pt x="227998" y="297627"/>
                  <a:pt x="230251" y="298942"/>
                  <a:pt x="231566" y="299599"/>
                </a:cubicBezTo>
                <a:cubicBezTo>
                  <a:pt x="232881" y="300256"/>
                  <a:pt x="234805" y="301054"/>
                  <a:pt x="237341" y="301994"/>
                </a:cubicBezTo>
                <a:cubicBezTo>
                  <a:pt x="239876" y="302933"/>
                  <a:pt x="241989" y="303402"/>
                  <a:pt x="243679" y="303402"/>
                </a:cubicBezTo>
                <a:cubicBezTo>
                  <a:pt x="247060" y="303402"/>
                  <a:pt x="251379" y="300726"/>
                  <a:pt x="256638" y="295373"/>
                </a:cubicBezTo>
                <a:cubicBezTo>
                  <a:pt x="261897" y="290021"/>
                  <a:pt x="266874" y="284199"/>
                  <a:pt x="271569" y="277907"/>
                </a:cubicBezTo>
                <a:cubicBezTo>
                  <a:pt x="276264" y="271616"/>
                  <a:pt x="281429" y="265794"/>
                  <a:pt x="287063" y="260441"/>
                </a:cubicBezTo>
                <a:cubicBezTo>
                  <a:pt x="292697" y="255089"/>
                  <a:pt x="297392" y="252412"/>
                  <a:pt x="301148" y="252412"/>
                </a:cubicBezTo>
                <a:cubicBezTo>
                  <a:pt x="303778" y="252412"/>
                  <a:pt x="306454" y="253070"/>
                  <a:pt x="309177" y="254384"/>
                </a:cubicBezTo>
                <a:cubicBezTo>
                  <a:pt x="311901" y="255699"/>
                  <a:pt x="315234" y="257718"/>
                  <a:pt x="319178" y="260441"/>
                </a:cubicBezTo>
                <a:cubicBezTo>
                  <a:pt x="323122" y="263164"/>
                  <a:pt x="325470" y="264808"/>
                  <a:pt x="326220" y="265371"/>
                </a:cubicBezTo>
                <a:cubicBezTo>
                  <a:pt x="330916" y="268188"/>
                  <a:pt x="335939" y="271099"/>
                  <a:pt x="341292" y="274104"/>
                </a:cubicBezTo>
                <a:cubicBezTo>
                  <a:pt x="346645" y="277109"/>
                  <a:pt x="352608" y="280396"/>
                  <a:pt x="359180" y="283964"/>
                </a:cubicBezTo>
                <a:cubicBezTo>
                  <a:pt x="365754" y="287532"/>
                  <a:pt x="370825" y="290349"/>
                  <a:pt x="374393" y="292415"/>
                </a:cubicBezTo>
                <a:cubicBezTo>
                  <a:pt x="387540" y="298989"/>
                  <a:pt x="394676" y="303966"/>
                  <a:pt x="395803" y="307346"/>
                </a:cubicBezTo>
                <a:cubicBezTo>
                  <a:pt x="396367" y="308661"/>
                  <a:pt x="396648" y="310633"/>
                  <a:pt x="396648" y="313262"/>
                </a:cubicBezTo>
                <a:cubicBezTo>
                  <a:pt x="396648" y="318333"/>
                  <a:pt x="395710" y="324953"/>
                  <a:pt x="393831" y="333123"/>
                </a:cubicBezTo>
                <a:cubicBezTo>
                  <a:pt x="391953" y="341292"/>
                  <a:pt x="389981" y="347724"/>
                  <a:pt x="387915" y="352420"/>
                </a:cubicBezTo>
                <a:cubicBezTo>
                  <a:pt x="383971" y="361810"/>
                  <a:pt x="372515" y="371764"/>
                  <a:pt x="353546" y="382281"/>
                </a:cubicBezTo>
                <a:cubicBezTo>
                  <a:pt x="335893" y="391859"/>
                  <a:pt x="318427" y="396648"/>
                  <a:pt x="301148" y="396648"/>
                </a:cubicBezTo>
                <a:cubicBezTo>
                  <a:pt x="296077" y="396648"/>
                  <a:pt x="291147" y="396320"/>
                  <a:pt x="286359" y="395662"/>
                </a:cubicBezTo>
                <a:cubicBezTo>
                  <a:pt x="281569" y="395005"/>
                  <a:pt x="276170" y="393831"/>
                  <a:pt x="270160" y="392141"/>
                </a:cubicBezTo>
                <a:cubicBezTo>
                  <a:pt x="264151" y="390451"/>
                  <a:pt x="259690" y="389089"/>
                  <a:pt x="256779" y="388056"/>
                </a:cubicBezTo>
                <a:cubicBezTo>
                  <a:pt x="253868" y="387023"/>
                  <a:pt x="248656" y="385098"/>
                  <a:pt x="241144" y="382281"/>
                </a:cubicBezTo>
                <a:cubicBezTo>
                  <a:pt x="233632" y="379464"/>
                  <a:pt x="229030" y="377774"/>
                  <a:pt x="227340" y="377210"/>
                </a:cubicBezTo>
                <a:cubicBezTo>
                  <a:pt x="208936" y="370637"/>
                  <a:pt x="192502" y="362843"/>
                  <a:pt x="178041" y="353828"/>
                </a:cubicBezTo>
                <a:cubicBezTo>
                  <a:pt x="154002" y="338991"/>
                  <a:pt x="129164" y="318755"/>
                  <a:pt x="103529" y="293120"/>
                </a:cubicBezTo>
                <a:cubicBezTo>
                  <a:pt x="77893" y="267484"/>
                  <a:pt x="57657" y="242646"/>
                  <a:pt x="42820" y="218607"/>
                </a:cubicBezTo>
                <a:cubicBezTo>
                  <a:pt x="33805" y="204146"/>
                  <a:pt x="26011" y="187713"/>
                  <a:pt x="19438" y="169308"/>
                </a:cubicBezTo>
                <a:cubicBezTo>
                  <a:pt x="18874" y="167618"/>
                  <a:pt x="17184" y="163016"/>
                  <a:pt x="14367" y="155504"/>
                </a:cubicBezTo>
                <a:cubicBezTo>
                  <a:pt x="11550" y="147992"/>
                  <a:pt x="9625" y="142780"/>
                  <a:pt x="8592" y="139869"/>
                </a:cubicBezTo>
                <a:cubicBezTo>
                  <a:pt x="7559" y="136958"/>
                  <a:pt x="6197" y="132498"/>
                  <a:pt x="4507" y="126488"/>
                </a:cubicBezTo>
                <a:cubicBezTo>
                  <a:pt x="2817" y="120478"/>
                  <a:pt x="1644" y="115079"/>
                  <a:pt x="986" y="110290"/>
                </a:cubicBezTo>
                <a:cubicBezTo>
                  <a:pt x="329" y="105500"/>
                  <a:pt x="0" y="100571"/>
                  <a:pt x="0" y="95500"/>
                </a:cubicBezTo>
                <a:cubicBezTo>
                  <a:pt x="0" y="78222"/>
                  <a:pt x="4789" y="60755"/>
                  <a:pt x="14367" y="43102"/>
                </a:cubicBezTo>
                <a:cubicBezTo>
                  <a:pt x="24885" y="24133"/>
                  <a:pt x="34839" y="12677"/>
                  <a:pt x="44228" y="8733"/>
                </a:cubicBezTo>
                <a:cubicBezTo>
                  <a:pt x="48924" y="6667"/>
                  <a:pt x="55356" y="4695"/>
                  <a:pt x="63526" y="2817"/>
                </a:cubicBezTo>
                <a:cubicBezTo>
                  <a:pt x="71695" y="939"/>
                  <a:pt x="78316" y="0"/>
                  <a:pt x="8338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7" name="그룹 136"/>
          <p:cNvGrpSpPr/>
          <p:nvPr/>
        </p:nvGrpSpPr>
        <p:grpSpPr>
          <a:xfrm>
            <a:off x="1976647" y="2489496"/>
            <a:ext cx="359829" cy="536312"/>
            <a:chOff x="-696747" y="3748717"/>
            <a:chExt cx="359829" cy="536312"/>
          </a:xfrm>
        </p:grpSpPr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56166" y="3793665"/>
              <a:ext cx="267932" cy="453938"/>
            </a:xfrm>
            <a:prstGeom prst="rect">
              <a:avLst/>
            </a:prstGeom>
          </p:spPr>
        </p:pic>
        <p:sp>
          <p:nvSpPr>
            <p:cNvPr id="139" name="Freeform 320"/>
            <p:cNvSpPr/>
            <p:nvPr/>
          </p:nvSpPr>
          <p:spPr>
            <a:xfrm>
              <a:off x="-696747" y="3748717"/>
              <a:ext cx="359829" cy="536312"/>
            </a:xfrm>
            <a:custGeom>
              <a:avLst/>
              <a:gdLst/>
              <a:ahLst/>
              <a:cxnLst/>
              <a:rect l="l" t="t" r="r" b="b"/>
              <a:pathLst>
                <a:path w="216353" h="360589">
                  <a:moveTo>
                    <a:pt x="36058" y="0"/>
                  </a:moveTo>
                  <a:lnTo>
                    <a:pt x="180294" y="0"/>
                  </a:lnTo>
                  <a:cubicBezTo>
                    <a:pt x="190060" y="0"/>
                    <a:pt x="198512" y="3568"/>
                    <a:pt x="205648" y="10705"/>
                  </a:cubicBezTo>
                  <a:cubicBezTo>
                    <a:pt x="212785" y="17841"/>
                    <a:pt x="216353" y="26293"/>
                    <a:pt x="216353" y="36059"/>
                  </a:cubicBezTo>
                  <a:lnTo>
                    <a:pt x="216353" y="324530"/>
                  </a:lnTo>
                  <a:cubicBezTo>
                    <a:pt x="216353" y="334296"/>
                    <a:pt x="212785" y="342748"/>
                    <a:pt x="205648" y="349884"/>
                  </a:cubicBezTo>
                  <a:cubicBezTo>
                    <a:pt x="198512" y="357021"/>
                    <a:pt x="190060" y="360589"/>
                    <a:pt x="180294" y="360589"/>
                  </a:cubicBezTo>
                  <a:lnTo>
                    <a:pt x="36058" y="360589"/>
                  </a:lnTo>
                  <a:cubicBezTo>
                    <a:pt x="26292" y="360589"/>
                    <a:pt x="17841" y="357021"/>
                    <a:pt x="10704" y="349884"/>
                  </a:cubicBezTo>
                  <a:cubicBezTo>
                    <a:pt x="3568" y="342748"/>
                    <a:pt x="0" y="334296"/>
                    <a:pt x="0" y="324530"/>
                  </a:cubicBezTo>
                  <a:lnTo>
                    <a:pt x="0" y="36059"/>
                  </a:lnTo>
                  <a:cubicBezTo>
                    <a:pt x="0" y="26293"/>
                    <a:pt x="3568" y="17841"/>
                    <a:pt x="10704" y="10705"/>
                  </a:cubicBezTo>
                  <a:cubicBezTo>
                    <a:pt x="17841" y="3568"/>
                    <a:pt x="26292" y="0"/>
                    <a:pt x="36058" y="0"/>
                  </a:cubicBezTo>
                  <a:close/>
                  <a:moveTo>
                    <a:pt x="85639" y="36059"/>
                  </a:moveTo>
                  <a:cubicBezTo>
                    <a:pt x="82635" y="36059"/>
                    <a:pt x="81132" y="37561"/>
                    <a:pt x="81132" y="40566"/>
                  </a:cubicBezTo>
                  <a:cubicBezTo>
                    <a:pt x="81132" y="43571"/>
                    <a:pt x="82635" y="45073"/>
                    <a:pt x="85639" y="45073"/>
                  </a:cubicBezTo>
                  <a:lnTo>
                    <a:pt x="130713" y="45073"/>
                  </a:lnTo>
                  <a:cubicBezTo>
                    <a:pt x="133718" y="45073"/>
                    <a:pt x="135220" y="43571"/>
                    <a:pt x="135220" y="40566"/>
                  </a:cubicBezTo>
                  <a:cubicBezTo>
                    <a:pt x="135220" y="37561"/>
                    <a:pt x="133718" y="36059"/>
                    <a:pt x="130713" y="36059"/>
                  </a:cubicBezTo>
                  <a:lnTo>
                    <a:pt x="85639" y="36059"/>
                  </a:lnTo>
                  <a:close/>
                  <a:moveTo>
                    <a:pt x="36058" y="72118"/>
                  </a:moveTo>
                  <a:cubicBezTo>
                    <a:pt x="33617" y="72118"/>
                    <a:pt x="31504" y="73010"/>
                    <a:pt x="29720" y="74794"/>
                  </a:cubicBezTo>
                  <a:cubicBezTo>
                    <a:pt x="27936" y="76578"/>
                    <a:pt x="27044" y="78691"/>
                    <a:pt x="27044" y="81132"/>
                  </a:cubicBezTo>
                  <a:lnTo>
                    <a:pt x="27044" y="279457"/>
                  </a:lnTo>
                  <a:cubicBezTo>
                    <a:pt x="27044" y="281898"/>
                    <a:pt x="27936" y="284011"/>
                    <a:pt x="29720" y="285795"/>
                  </a:cubicBezTo>
                  <a:cubicBezTo>
                    <a:pt x="31504" y="287579"/>
                    <a:pt x="33617" y="288471"/>
                    <a:pt x="36058" y="288471"/>
                  </a:cubicBezTo>
                  <a:lnTo>
                    <a:pt x="180294" y="288471"/>
                  </a:lnTo>
                  <a:cubicBezTo>
                    <a:pt x="182736" y="288471"/>
                    <a:pt x="184848" y="287579"/>
                    <a:pt x="186632" y="285795"/>
                  </a:cubicBezTo>
                  <a:cubicBezTo>
                    <a:pt x="188417" y="284011"/>
                    <a:pt x="189309" y="281898"/>
                    <a:pt x="189309" y="279457"/>
                  </a:cubicBezTo>
                  <a:lnTo>
                    <a:pt x="189309" y="81132"/>
                  </a:lnTo>
                  <a:cubicBezTo>
                    <a:pt x="189309" y="78691"/>
                    <a:pt x="188417" y="76578"/>
                    <a:pt x="186632" y="74794"/>
                  </a:cubicBezTo>
                  <a:cubicBezTo>
                    <a:pt x="184848" y="73010"/>
                    <a:pt x="182736" y="72118"/>
                    <a:pt x="180294" y="72118"/>
                  </a:cubicBezTo>
                  <a:lnTo>
                    <a:pt x="36058" y="72118"/>
                  </a:lnTo>
                  <a:close/>
                  <a:moveTo>
                    <a:pt x="108176" y="301994"/>
                  </a:moveTo>
                  <a:cubicBezTo>
                    <a:pt x="101979" y="301994"/>
                    <a:pt x="96673" y="304200"/>
                    <a:pt x="92260" y="308614"/>
                  </a:cubicBezTo>
                  <a:cubicBezTo>
                    <a:pt x="87846" y="313027"/>
                    <a:pt x="85639" y="318333"/>
                    <a:pt x="85639" y="324530"/>
                  </a:cubicBezTo>
                  <a:cubicBezTo>
                    <a:pt x="85639" y="330728"/>
                    <a:pt x="87846" y="336033"/>
                    <a:pt x="92260" y="340447"/>
                  </a:cubicBezTo>
                  <a:cubicBezTo>
                    <a:pt x="96673" y="344860"/>
                    <a:pt x="101979" y="347067"/>
                    <a:pt x="108176" y="347067"/>
                  </a:cubicBezTo>
                  <a:cubicBezTo>
                    <a:pt x="114374" y="347067"/>
                    <a:pt x="119679" y="344860"/>
                    <a:pt x="124093" y="340447"/>
                  </a:cubicBezTo>
                  <a:cubicBezTo>
                    <a:pt x="128507" y="336033"/>
                    <a:pt x="130713" y="330728"/>
                    <a:pt x="130713" y="324530"/>
                  </a:cubicBezTo>
                  <a:cubicBezTo>
                    <a:pt x="130713" y="318333"/>
                    <a:pt x="128507" y="313027"/>
                    <a:pt x="124093" y="308614"/>
                  </a:cubicBezTo>
                  <a:cubicBezTo>
                    <a:pt x="119679" y="304200"/>
                    <a:pt x="114374" y="301994"/>
                    <a:pt x="108176" y="30199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975962" y="3291238"/>
            <a:ext cx="411961" cy="374637"/>
            <a:chOff x="-3236092" y="2508232"/>
            <a:chExt cx="540792" cy="468550"/>
          </a:xfrm>
        </p:grpSpPr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202162" y="2547156"/>
              <a:ext cx="464157" cy="281627"/>
            </a:xfrm>
            <a:prstGeom prst="rect">
              <a:avLst/>
            </a:prstGeom>
          </p:spPr>
        </p:pic>
        <p:sp>
          <p:nvSpPr>
            <p:cNvPr id="142" name="Freeform 311"/>
            <p:cNvSpPr/>
            <p:nvPr/>
          </p:nvSpPr>
          <p:spPr>
            <a:xfrm>
              <a:off x="-3236092" y="2508232"/>
              <a:ext cx="540792" cy="468550"/>
            </a:xfrm>
            <a:custGeom>
              <a:avLst/>
              <a:gdLst/>
              <a:ahLst/>
              <a:cxnLst/>
              <a:rect l="l" t="t" r="r" b="b"/>
              <a:pathLst>
                <a:path w="540884" h="468766">
                  <a:moveTo>
                    <a:pt x="45073" y="0"/>
                  </a:moveTo>
                  <a:lnTo>
                    <a:pt x="495810" y="0"/>
                  </a:lnTo>
                  <a:cubicBezTo>
                    <a:pt x="508206" y="0"/>
                    <a:pt x="518816" y="4413"/>
                    <a:pt x="527643" y="13241"/>
                  </a:cubicBezTo>
                  <a:cubicBezTo>
                    <a:pt x="536471" y="22067"/>
                    <a:pt x="540884" y="32678"/>
                    <a:pt x="540884" y="45074"/>
                  </a:cubicBezTo>
                  <a:lnTo>
                    <a:pt x="540884" y="351575"/>
                  </a:lnTo>
                  <a:cubicBezTo>
                    <a:pt x="540884" y="363970"/>
                    <a:pt x="536471" y="374581"/>
                    <a:pt x="527643" y="383408"/>
                  </a:cubicBezTo>
                  <a:cubicBezTo>
                    <a:pt x="518816" y="392235"/>
                    <a:pt x="508206" y="396648"/>
                    <a:pt x="495810" y="396648"/>
                  </a:cubicBezTo>
                  <a:lnTo>
                    <a:pt x="342560" y="396648"/>
                  </a:lnTo>
                  <a:cubicBezTo>
                    <a:pt x="342560" y="403597"/>
                    <a:pt x="344062" y="410875"/>
                    <a:pt x="347067" y="418481"/>
                  </a:cubicBezTo>
                  <a:cubicBezTo>
                    <a:pt x="350072" y="426087"/>
                    <a:pt x="353077" y="432754"/>
                    <a:pt x="356082" y="438482"/>
                  </a:cubicBezTo>
                  <a:cubicBezTo>
                    <a:pt x="359087" y="444210"/>
                    <a:pt x="360589" y="448295"/>
                    <a:pt x="360589" y="450737"/>
                  </a:cubicBezTo>
                  <a:cubicBezTo>
                    <a:pt x="360589" y="455620"/>
                    <a:pt x="358805" y="459845"/>
                    <a:pt x="355236" y="463414"/>
                  </a:cubicBezTo>
                  <a:cubicBezTo>
                    <a:pt x="351668" y="466982"/>
                    <a:pt x="347443" y="468766"/>
                    <a:pt x="342560" y="468766"/>
                  </a:cubicBezTo>
                  <a:lnTo>
                    <a:pt x="198324" y="468766"/>
                  </a:lnTo>
                  <a:cubicBezTo>
                    <a:pt x="193441" y="468766"/>
                    <a:pt x="189215" y="466982"/>
                    <a:pt x="185647" y="463414"/>
                  </a:cubicBezTo>
                  <a:cubicBezTo>
                    <a:pt x="182079" y="459845"/>
                    <a:pt x="180294" y="455620"/>
                    <a:pt x="180294" y="450737"/>
                  </a:cubicBezTo>
                  <a:cubicBezTo>
                    <a:pt x="180294" y="448107"/>
                    <a:pt x="181797" y="443976"/>
                    <a:pt x="184802" y="438342"/>
                  </a:cubicBezTo>
                  <a:cubicBezTo>
                    <a:pt x="187807" y="432707"/>
                    <a:pt x="190812" y="426134"/>
                    <a:pt x="193817" y="418622"/>
                  </a:cubicBezTo>
                  <a:cubicBezTo>
                    <a:pt x="196822" y="411110"/>
                    <a:pt x="198324" y="403785"/>
                    <a:pt x="198324" y="396648"/>
                  </a:cubicBezTo>
                  <a:lnTo>
                    <a:pt x="45073" y="396648"/>
                  </a:lnTo>
                  <a:cubicBezTo>
                    <a:pt x="32678" y="396648"/>
                    <a:pt x="22067" y="392235"/>
                    <a:pt x="13240" y="383408"/>
                  </a:cubicBezTo>
                  <a:cubicBezTo>
                    <a:pt x="4413" y="374581"/>
                    <a:pt x="0" y="363970"/>
                    <a:pt x="0" y="351575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1"/>
                  </a:cubicBezTo>
                  <a:cubicBezTo>
                    <a:pt x="22067" y="4413"/>
                    <a:pt x="32678" y="0"/>
                    <a:pt x="45073" y="0"/>
                  </a:cubicBezTo>
                  <a:close/>
                  <a:moveTo>
                    <a:pt x="45073" y="36059"/>
                  </a:moveTo>
                  <a:cubicBezTo>
                    <a:pt x="42632" y="36059"/>
                    <a:pt x="40519" y="36951"/>
                    <a:pt x="38735" y="38735"/>
                  </a:cubicBezTo>
                  <a:cubicBezTo>
                    <a:pt x="36951" y="40519"/>
                    <a:pt x="36059" y="42632"/>
                    <a:pt x="36059" y="45074"/>
                  </a:cubicBezTo>
                  <a:lnTo>
                    <a:pt x="36059" y="279457"/>
                  </a:lnTo>
                  <a:cubicBezTo>
                    <a:pt x="36059" y="281898"/>
                    <a:pt x="36951" y="284011"/>
                    <a:pt x="38735" y="285795"/>
                  </a:cubicBezTo>
                  <a:cubicBezTo>
                    <a:pt x="40519" y="287579"/>
                    <a:pt x="42632" y="288471"/>
                    <a:pt x="45073" y="288471"/>
                  </a:cubicBezTo>
                  <a:lnTo>
                    <a:pt x="495810" y="288471"/>
                  </a:lnTo>
                  <a:cubicBezTo>
                    <a:pt x="498251" y="288471"/>
                    <a:pt x="500364" y="287579"/>
                    <a:pt x="502148" y="285795"/>
                  </a:cubicBezTo>
                  <a:cubicBezTo>
                    <a:pt x="503933" y="284011"/>
                    <a:pt x="504825" y="281898"/>
                    <a:pt x="504825" y="279457"/>
                  </a:cubicBezTo>
                  <a:lnTo>
                    <a:pt x="504825" y="45074"/>
                  </a:lnTo>
                  <a:cubicBezTo>
                    <a:pt x="504825" y="42632"/>
                    <a:pt x="503933" y="40519"/>
                    <a:pt x="502148" y="38735"/>
                  </a:cubicBezTo>
                  <a:cubicBezTo>
                    <a:pt x="500364" y="36951"/>
                    <a:pt x="498251" y="36059"/>
                    <a:pt x="495810" y="36059"/>
                  </a:cubicBezTo>
                  <a:lnTo>
                    <a:pt x="45073" y="360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43" name="꺾인 연결선 142"/>
          <p:cNvCxnSpPr/>
          <p:nvPr/>
        </p:nvCxnSpPr>
        <p:spPr>
          <a:xfrm rot="5400000">
            <a:off x="968782" y="3030456"/>
            <a:ext cx="1872792" cy="3113"/>
          </a:xfrm>
          <a:prstGeom prst="bentConnector4">
            <a:avLst>
              <a:gd name="adj1" fmla="val -65"/>
              <a:gd name="adj2" fmla="val 7443399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32" idx="3"/>
          </p:cNvCxnSpPr>
          <p:nvPr/>
        </p:nvCxnSpPr>
        <p:spPr>
          <a:xfrm>
            <a:off x="1513478" y="2718618"/>
            <a:ext cx="410816" cy="4815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 flipV="1">
            <a:off x="1682234" y="3444058"/>
            <a:ext cx="251872" cy="332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3157" y="2271728"/>
            <a:ext cx="511674" cy="432955"/>
          </a:xfrm>
          <a:prstGeom prst="rect">
            <a:avLst/>
          </a:prstGeom>
        </p:spPr>
      </p:pic>
      <p:sp>
        <p:nvSpPr>
          <p:cNvPr id="224" name="직사각형 223"/>
          <p:cNvSpPr/>
          <p:nvPr/>
        </p:nvSpPr>
        <p:spPr bwMode="gray">
          <a:xfrm>
            <a:off x="6954624" y="2945532"/>
            <a:ext cx="900591" cy="288000"/>
          </a:xfrm>
          <a:prstGeom prst="rect">
            <a:avLst/>
          </a:prstGeom>
          <a:solidFill>
            <a:srgbClr val="00677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en-US" altLang="ko-KR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BI Portal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5" name="직사각형 224"/>
          <p:cNvSpPr/>
          <p:nvPr/>
        </p:nvSpPr>
        <p:spPr bwMode="gray">
          <a:xfrm>
            <a:off x="6954624" y="3253750"/>
            <a:ext cx="900591" cy="288000"/>
          </a:xfrm>
          <a:prstGeom prst="rect">
            <a:avLst/>
          </a:prstGeom>
          <a:solidFill>
            <a:srgbClr val="00677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en-US" altLang="ko-KR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SAS / ETL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6" name="직사각형 225"/>
          <p:cNvSpPr/>
          <p:nvPr/>
        </p:nvSpPr>
        <p:spPr bwMode="gray">
          <a:xfrm>
            <a:off x="7884665" y="2946166"/>
            <a:ext cx="900591" cy="288000"/>
          </a:xfrm>
          <a:prstGeom prst="rect">
            <a:avLst/>
          </a:prstGeom>
          <a:solidFill>
            <a:srgbClr val="00677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ko-KR" altLang="en-US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검색 색인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7" name="직사각형 226"/>
          <p:cNvSpPr/>
          <p:nvPr/>
        </p:nvSpPr>
        <p:spPr bwMode="gray">
          <a:xfrm>
            <a:off x="7884665" y="3254454"/>
            <a:ext cx="900591" cy="288000"/>
          </a:xfrm>
          <a:prstGeom prst="rect">
            <a:avLst/>
          </a:prstGeom>
          <a:solidFill>
            <a:srgbClr val="00677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ko-KR" altLang="en-US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배치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769063" y="1953338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5797047" y="3577261"/>
            <a:ext cx="8835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접속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13478" y="496676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685920" y="5145456"/>
            <a:ext cx="12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Scale out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안됨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449787" y="5006957"/>
            <a:ext cx="303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SQL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하나에 전체 서비스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Die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가능하다는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320033" y="5575112"/>
            <a:ext cx="2280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그렇다고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up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쉽지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103964" y="5486286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일주일에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한두번은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심장이 덜컹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129226" y="6083876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그치만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문제 없다면 향후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3,4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년은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괜찮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 bwMode="gray">
          <a:xfrm>
            <a:off x="6954624" y="3694984"/>
            <a:ext cx="90059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ko-KR" altLang="en-US" sz="1000" b="1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구조개선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9" name="직사각형 238"/>
          <p:cNvSpPr/>
          <p:nvPr/>
        </p:nvSpPr>
        <p:spPr bwMode="gray">
          <a:xfrm>
            <a:off x="7884665" y="3694984"/>
            <a:ext cx="900591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buClr>
                <a:srgbClr val="00677A"/>
              </a:buClr>
            </a:pPr>
            <a:r>
              <a:rPr lang="ko-KR" altLang="en-US" sz="1000" b="1" dirty="0" err="1" smtClean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신물류</a:t>
            </a:r>
            <a:endParaRPr lang="ko-KR" altLang="en-US" sz="1000" b="1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08170" y="5376964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서비스가 쳐다보고 있는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714358" y="6005386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어떡하지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666732" y="5014065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생각보다 거대함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03065" y="60549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대세라는데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약속합시다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36594" y="2292537"/>
            <a:ext cx="941157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발생되었던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장애와 이슈 사례로 작성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가이드이니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수행되는 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적어도 여기 적힌 가이드는 </a:t>
            </a:r>
            <a:r>
              <a:rPr lang="ko-KR" altLang="en-US" sz="2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준수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되어야 합니다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53" y="6481011"/>
            <a:ext cx="834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ORACLE </a:t>
            </a:r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작성되어 있으나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개념은 </a:t>
            </a:r>
            <a:r>
              <a:rPr lang="en-US" altLang="ko-KR" sz="1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postgresql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기타 </a:t>
            </a:r>
            <a:r>
              <a:rPr lang="en-US" altLang="ko-KR" sz="1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rdbms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동일하게 적용됨</a:t>
            </a:r>
            <a:r>
              <a:rPr lang="en-US" altLang="ko-KR" sz="1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6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SQL_ID 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가이드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80" y="1106421"/>
            <a:ext cx="371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“51Scrum”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조회 질의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" y="1541181"/>
            <a:ext cx="4641273" cy="1099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48" y="1542134"/>
            <a:ext cx="5039591" cy="100445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264188" y="1106421"/>
            <a:ext cx="39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“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구조개선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고객정보 질의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2161" y="1414273"/>
            <a:ext cx="529559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90217" y="1596728"/>
            <a:ext cx="7130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168378" y="1414273"/>
            <a:ext cx="529559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디렉토리명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490317" y="1596728"/>
            <a:ext cx="18669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599860" y="1414273"/>
            <a:ext cx="539177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ID(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3423941" y="1596728"/>
            <a:ext cx="9282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64637" y="1427401"/>
            <a:ext cx="691462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 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804076" y="1600446"/>
            <a:ext cx="14274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02460" y="1427401"/>
            <a:ext cx="529559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쿼리메소드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356475" y="1600446"/>
            <a:ext cx="936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7700"/>
          <a:stretch/>
        </p:blipFill>
        <p:spPr>
          <a:xfrm>
            <a:off x="171584" y="4130460"/>
            <a:ext cx="4731491" cy="160193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7323" y="3605417"/>
            <a:ext cx="329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“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기간계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주문아이템목록 질의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059131" y="3982982"/>
            <a:ext cx="691462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 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911443" y="4148144"/>
            <a:ext cx="1089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96954" y="3982982"/>
            <a:ext cx="529559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쿼리메소드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076668" y="4148144"/>
            <a:ext cx="1927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952" y="1610339"/>
            <a:ext cx="644065" cy="143125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157" y="1588515"/>
            <a:ext cx="708472" cy="1574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593" y="4150140"/>
            <a:ext cx="527417" cy="133823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4400492" y="1414273"/>
            <a:ext cx="460630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캐싱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여부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4397451" y="1596728"/>
            <a:ext cx="573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8360059" y="1410352"/>
            <a:ext cx="460630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캐싱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여부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8357018" y="1592807"/>
            <a:ext cx="456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4060518" y="3961264"/>
            <a:ext cx="460630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캐싱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여부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4042593" y="4143719"/>
            <a:ext cx="463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648" y="4143719"/>
            <a:ext cx="4745962" cy="166575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83648" y="3605417"/>
            <a:ext cx="329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“BMS”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쿠폰 지연 체크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795239" y="3982982"/>
            <a:ext cx="471851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BMS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814240" y="4148144"/>
            <a:ext cx="4198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299751" y="3982982"/>
            <a:ext cx="494293" cy="195814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BMS </a:t>
            </a: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</a:t>
            </a:r>
            <a:endParaRPr lang="en-US" altLang="ko-KR" sz="8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267900" y="4148144"/>
            <a:ext cx="283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111315" y="1166648"/>
            <a:ext cx="0" cy="47769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SQL_ID 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가이드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SQL_ID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구분할 수 있는 </a:t>
            </a:r>
            <a:r>
              <a:rPr lang="ko-KR" altLang="en-US" sz="1400" b="1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식별자로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 대응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커뮤니케이션의 효율을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작성되는 모든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기입되어야 함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850" y="1732827"/>
            <a:ext cx="652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4888" y="1757666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/*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4294" y="175766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58129" y="1757666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소스</a:t>
            </a:r>
            <a:r>
              <a:rPr lang="en-US" altLang="ko-KR" sz="700" dirty="0" smtClean="0">
                <a:solidFill>
                  <a:schemeClr val="tx1"/>
                </a:solidFill>
              </a:rPr>
              <a:t>Path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58355" y="175766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24697" y="1757666"/>
            <a:ext cx="599772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SQL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메소드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73250" y="175766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 err="1" smtClean="0">
              <a:solidFill>
                <a:schemeClr val="tx1"/>
              </a:solidFill>
            </a:endParaRPr>
          </a:p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53355" y="1757666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cache</a:t>
            </a:r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61766" y="175766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38547" y="1757666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*/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0711" y="1928571"/>
            <a:ext cx="652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COL1,</a:t>
            </a:r>
          </a:p>
          <a:p>
            <a:r>
              <a:rPr lang="en-US" altLang="ko-KR" sz="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COL2,</a:t>
            </a:r>
          </a:p>
          <a:p>
            <a:r>
              <a:rPr lang="en-US" altLang="ko-KR" sz="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0300" y="2218944"/>
            <a:ext cx="652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1976" y="1701168"/>
            <a:ext cx="4429346" cy="74096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45850" y="2545046"/>
            <a:ext cx="652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8678" y="2787259"/>
            <a:ext cx="33887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INTO TABLE NAME ( COL1, COL2 )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01976" y="2529131"/>
            <a:ext cx="4429346" cy="5475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944928" y="1734833"/>
            <a:ext cx="652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948727" y="1703083"/>
            <a:ext cx="4483872" cy="739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4944928" y="1970830"/>
            <a:ext cx="652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08831" y="2579975"/>
            <a:ext cx="717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960667" y="2545046"/>
            <a:ext cx="4469053" cy="5386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4941463" y="2832796"/>
            <a:ext cx="652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167" y="1314967"/>
            <a:ext cx="69683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SQL_ID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준수  </a:t>
            </a:r>
            <a:r>
              <a:rPr lang="en-US" altLang="ko-KR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SELECT, DELETE, INSERT, UPDATE </a:t>
            </a: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오른쪽</a:t>
            </a:r>
            <a:r>
              <a:rPr lang="en-US" altLang="ko-KR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구분자는</a:t>
            </a: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쩜</a:t>
            </a:r>
            <a:r>
              <a:rPr lang="en-US" altLang="ko-KR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(.)</a:t>
            </a: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54888" y="2578341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/*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84294" y="2578341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58129" y="2578341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소스</a:t>
            </a:r>
            <a:r>
              <a:rPr lang="en-US" altLang="ko-KR" sz="700" dirty="0" smtClean="0">
                <a:solidFill>
                  <a:schemeClr val="tx1"/>
                </a:solidFill>
              </a:rPr>
              <a:t>Path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58355" y="2578341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24697" y="2578341"/>
            <a:ext cx="599772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SQL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메소드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73250" y="2578341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453355" y="2578341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cache</a:t>
            </a:r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61766" y="2578341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38547" y="2578341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*/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3966" y="1756639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/*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883372" y="1756639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30268" y="1756639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소스</a:t>
            </a:r>
            <a:r>
              <a:rPr lang="en-US" altLang="ko-KR" sz="700" dirty="0" smtClean="0">
                <a:solidFill>
                  <a:schemeClr val="tx1"/>
                </a:solidFill>
              </a:rPr>
              <a:t>Path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826697" y="1756639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110949" y="1756639"/>
            <a:ext cx="599772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SQL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메소드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759502" y="1756639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47986" y="1756639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cache</a:t>
            </a:r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786003" y="1756639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074487" y="1756639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*/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50501" y="2611476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/*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879907" y="261147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26803" y="2611476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소스</a:t>
            </a:r>
            <a:r>
              <a:rPr lang="en-US" altLang="ko-KR" sz="700" dirty="0" smtClean="0">
                <a:solidFill>
                  <a:schemeClr val="tx1"/>
                </a:solidFill>
              </a:rPr>
              <a:t>Path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23232" y="261147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07484" y="2611476"/>
            <a:ext cx="599772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SQL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메소드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756037" y="261147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044521" y="2611476"/>
            <a:ext cx="659749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cache</a:t>
            </a:r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82538" y="2611476"/>
            <a:ext cx="210216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071022" y="2611476"/>
            <a:ext cx="279797" cy="17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*/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1689" y="3740488"/>
            <a:ext cx="8888458" cy="1547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특정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이슈로 서비스 지연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DB CPU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증가되는 상황에서 해당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SQL_ID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작성되어 있다면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SQL_ID </a:t>
            </a:r>
            <a:r>
              <a:rPr lang="ko-KR" altLang="en-US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기준으로 담당자 및 </a:t>
            </a:r>
            <a:r>
              <a:rPr lang="en-US" altLang="ko-KR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 </a:t>
            </a:r>
            <a:r>
              <a:rPr lang="ko-KR" altLang="en-US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소스 위치를 빠르게 확인할 수 있음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SQL_ID 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기준으로 튜닝 여부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이력을 확인하고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대응 방향을 빠르게 결정할 수 있음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SQL_ID 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기입되어 있는 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Cache 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여부를 통해 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 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문제인지 메모리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Redis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</a:t>
            </a:r>
            <a:r>
              <a:rPr lang="en-US" altLang="ko-KR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)DB</a:t>
            </a:r>
            <a:r>
              <a:rPr lang="ko-KR" altLang="en-US" sz="11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문제인지 빠르게 확인할 수 있음</a:t>
            </a:r>
            <a:endParaRPr lang="en-US" altLang="ko-KR" sz="11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3254" y="3519133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SQLID</a:t>
            </a:r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 장점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No!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바인드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사용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선택조건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 값 등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호출 될 때마다 변경될 수 있는 값은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아닌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바인드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사용해야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11541"/>
              </p:ext>
            </p:extLst>
          </p:nvPr>
        </p:nvGraphicFramePr>
        <p:xfrm>
          <a:off x="391232" y="1430304"/>
          <a:ext cx="6381691" cy="254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54"/>
                <a:gridCol w="5669337"/>
              </a:tblGrid>
              <a:tr h="1244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상수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0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바인드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23" y="1564311"/>
            <a:ext cx="5490022" cy="990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23" y="2827030"/>
            <a:ext cx="4876800" cy="1019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9508" y="3178989"/>
            <a:ext cx="186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딱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</a:t>
            </a:r>
            <a:endParaRPr lang="en-US" altLang="ko-KR" sz="14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91169" y="1548506"/>
            <a:ext cx="273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될 때 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 아래 체크로 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노가다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문법이 맞는지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접근하는 테이블에 권한은 있는지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실행 </a:t>
            </a:r>
            <a:r>
              <a:rPr lang="ko-KR" altLang="en-US" sz="105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하는게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제일 빠른지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호출 되는 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05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노가다</a:t>
            </a:r>
            <a:endParaRPr lang="en-US" altLang="ko-KR" sz="105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597601" y="1380017"/>
            <a:ext cx="235164" cy="20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1689" y="5037326"/>
            <a:ext cx="8888458" cy="938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51Scrum </a:t>
            </a:r>
            <a:r>
              <a:rPr lang="en-US" altLang="ko-KR" sz="12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CallMon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내 </a:t>
            </a:r>
            <a:r>
              <a:rPr lang="ko-KR" altLang="en-US" sz="12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시계열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바인딩 미처리로 일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3000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 이상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수행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SMTC CPU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사용률 증가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현재 개선 됨</a:t>
            </a: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빈번한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단편화로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이어져 </a:t>
            </a:r>
            <a:r>
              <a:rPr lang="en-US" altLang="ko-KR" sz="1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Database </a:t>
            </a:r>
            <a:r>
              <a:rPr lang="ko-KR" altLang="en-US" sz="1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전체를 재기동해야 하는 대형 장애로 이어질 수 있음</a:t>
            </a:r>
            <a:r>
              <a:rPr lang="en-US" altLang="ko-KR" sz="12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648723" y="1998579"/>
            <a:ext cx="235164" cy="20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18939" y="2680756"/>
            <a:ext cx="235164" cy="20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56606" y="3302164"/>
            <a:ext cx="235164" cy="200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1689" y="4808438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 사 </a:t>
            </a:r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례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6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 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Value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시 주의 사항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  내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개수가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변경이 필요할 경우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 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단위로 구분하여 최소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사용되도록 유도해야 함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837" y="1525591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8837" y="2200230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:B4, ~~~ ,B20,:B21 );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8837" y="3418771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:B4, ~~~ :B106, :B107 );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8837" y="4099168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:B4, ~~~ :B211, :B212 );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8837" y="4783786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:B4, ~~~ :B335, :B336 );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36917" y="2866987"/>
            <a:ext cx="120484" cy="1204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936917" y="3062026"/>
            <a:ext cx="120484" cy="1204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36917" y="3236457"/>
            <a:ext cx="120484" cy="1204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72454" y="2481733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~~~~ , :B100 );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72454" y="3224080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~~~~ , :B200 );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72454" y="3966427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~~~~ , :B300 );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72454" y="4708774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:B1, :B2, :B3, ~~~~ , :B400 );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114798" y="2408812"/>
            <a:ext cx="1308538" cy="177785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100</a:t>
            </a:r>
            <a:r>
              <a:rPr lang="ko-KR" altLang="en-US" sz="1050" smtClean="0"/>
              <a:t>개 </a:t>
            </a:r>
            <a:endParaRPr lang="en-US" altLang="ko-KR" sz="1050" dirty="0" smtClean="0"/>
          </a:p>
          <a:p>
            <a:pPr algn="ctr"/>
            <a:r>
              <a:rPr lang="ko-KR" altLang="en-US" sz="1050" smtClean="0"/>
              <a:t>단위로 구분</a:t>
            </a:r>
            <a:endParaRPr lang="ko-KR" altLang="en-US" sz="1050"/>
          </a:p>
        </p:txBody>
      </p:sp>
      <p:sp>
        <p:nvSpPr>
          <p:cNvPr id="48" name="직사각형 47"/>
          <p:cNvSpPr/>
          <p:nvPr/>
        </p:nvSpPr>
        <p:spPr>
          <a:xfrm>
            <a:off x="264393" y="5730628"/>
            <a:ext cx="8888458" cy="905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2015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09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Dynamic IN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절 무분별한 사용으로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WEBDB Down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회식하고 있다가 뛰어들어와 밤 새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IN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절 수정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빈번한 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메모리 단편화로 이어져 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Database 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전체를 재기동해야 하는 대형 장애로 이어질 수 있음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737" y="1124308"/>
            <a:ext cx="43606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336</a:t>
            </a:r>
            <a:r>
              <a:rPr lang="ko-KR" altLang="en-US" sz="1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Parsing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5356" y="1124308"/>
            <a:ext cx="43606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SQL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Parsing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72454" y="1734226"/>
            <a:ext cx="3173817" cy="59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SELECT </a:t>
            </a:r>
            <a:r>
              <a:rPr lang="en-US" altLang="ko-KR" sz="1000" dirty="0" smtClean="0">
                <a:solidFill>
                  <a:schemeClr val="tx1"/>
                </a:solidFill>
              </a:rPr>
              <a:t>PRM_NM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FROM PRD_PRD_M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WHERE </a:t>
            </a:r>
            <a:r>
              <a:rPr lang="en-US" altLang="ko-KR" sz="1000" dirty="0" smtClean="0">
                <a:solidFill>
                  <a:schemeClr val="tx1"/>
                </a:solidFill>
              </a:rPr>
              <a:t>PRD_CD IN  ( :B1 );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7418" y="1940228"/>
            <a:ext cx="5716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37418" y="2616729"/>
            <a:ext cx="7529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~ 100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37418" y="3384334"/>
            <a:ext cx="7529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~ 200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7418" y="4101313"/>
            <a:ext cx="7529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~ 300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7418" y="4835000"/>
            <a:ext cx="7529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~ 400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6510" y="5501740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 사 </a:t>
            </a:r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례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17"/>
          <p:cNvCxnSpPr/>
          <p:nvPr/>
        </p:nvCxnSpPr>
        <p:spPr>
          <a:xfrm>
            <a:off x="0" y="576649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855" y="90617"/>
            <a:ext cx="57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개선이 필요한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11" y="715985"/>
            <a:ext cx="94115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SMTC DB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현재 서비스되고 있는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상품 테이블의 모든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컬럼이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(255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기입되어 있고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IN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바인딩 값으로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244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사용함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과다 사용 및 단편화 촉진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DATABLOCK READ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심각한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장애를 유발할 수 있음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아키텍처에 적합하지 않은 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개선이 필요함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</a:t>
            </a:r>
            <a:r>
              <a:rPr lang="ko-KR" altLang="en-US" sz="14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컬럼만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 바인딩 제거   </a:t>
            </a:r>
            <a:endParaRPr lang="en-US" altLang="ko-KR" sz="14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4393" y="5730628"/>
            <a:ext cx="8888458" cy="905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2015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09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Dynamic IN </a:t>
            </a:r>
            <a:r>
              <a:rPr lang="ko-KR" altLang="en-US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절 무분별한 사용으로 </a:t>
            </a:r>
            <a:r>
              <a:rPr lang="en-US" altLang="ko-KR" sz="1200" dirty="0" smtClean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WEBDB Down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 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회식하고 있다가 뛰어들어와 밤 새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IN</a:t>
            </a:r>
            <a:r>
              <a:rPr lang="ko-KR" altLang="en-US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절 수정 </a:t>
            </a:r>
            <a:r>
              <a:rPr lang="en-US" altLang="ko-KR" sz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빈번한 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Parsing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은 메모리 단편화로 이어져 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Database </a:t>
            </a:r>
            <a:r>
              <a:rPr lang="ko-KR" altLang="en-US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전체를 재기동해야 하는 대형 장애로 이어질 수 있음</a:t>
            </a:r>
            <a:r>
              <a:rPr lang="en-US" altLang="ko-KR" sz="1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6510" y="5501740"/>
            <a:ext cx="1381167" cy="22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 사 </a:t>
            </a:r>
            <a:r>
              <a:rPr lang="ko-KR" altLang="en-US" sz="11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례</a:t>
            </a:r>
            <a:endParaRPr lang="ko-KR" altLang="en-US" sz="1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5382"/>
          <a:stretch/>
        </p:blipFill>
        <p:spPr>
          <a:xfrm>
            <a:off x="859757" y="1864040"/>
            <a:ext cx="6256263" cy="1157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6942" b="19286"/>
          <a:stretch/>
        </p:blipFill>
        <p:spPr>
          <a:xfrm>
            <a:off x="859757" y="2438269"/>
            <a:ext cx="6256263" cy="25275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83888"/>
          <a:stretch/>
        </p:blipFill>
        <p:spPr>
          <a:xfrm>
            <a:off x="859757" y="4540030"/>
            <a:ext cx="6256263" cy="757354"/>
          </a:xfrm>
          <a:prstGeom prst="rect">
            <a:avLst/>
          </a:prstGeom>
        </p:spPr>
      </p:pic>
      <p:sp>
        <p:nvSpPr>
          <p:cNvPr id="4" name="오른쪽 중괄호 3"/>
          <p:cNvSpPr/>
          <p:nvPr/>
        </p:nvSpPr>
        <p:spPr>
          <a:xfrm>
            <a:off x="7034620" y="2192662"/>
            <a:ext cx="451155" cy="9544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02586" y="2556550"/>
            <a:ext cx="14896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</a:t>
            </a:r>
            <a:r>
              <a:rPr lang="ko-KR" altLang="en-US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개수 </a:t>
            </a:r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r>
              <a:rPr lang="ko-KR" altLang="en-US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100" dirty="0"/>
          </a:p>
        </p:txBody>
      </p:sp>
      <p:sp>
        <p:nvSpPr>
          <p:cNvPr id="13" name="오른쪽 중괄호 12"/>
          <p:cNvSpPr/>
          <p:nvPr/>
        </p:nvSpPr>
        <p:spPr>
          <a:xfrm>
            <a:off x="7034620" y="3525824"/>
            <a:ext cx="451155" cy="14399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1488" y="4087885"/>
            <a:ext cx="20614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Value 244</a:t>
            </a:r>
            <a:r>
              <a:rPr lang="ko-KR" altLang="en-US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1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중 물결 19"/>
          <p:cNvSpPr/>
          <p:nvPr/>
        </p:nvSpPr>
        <p:spPr>
          <a:xfrm>
            <a:off x="2012190" y="2733374"/>
            <a:ext cx="1203194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중 물결 23"/>
          <p:cNvSpPr/>
          <p:nvPr/>
        </p:nvSpPr>
        <p:spPr>
          <a:xfrm>
            <a:off x="3154709" y="2733374"/>
            <a:ext cx="1203194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중 물결 24"/>
          <p:cNvSpPr/>
          <p:nvPr/>
        </p:nvSpPr>
        <p:spPr>
          <a:xfrm>
            <a:off x="4040030" y="2733374"/>
            <a:ext cx="1644489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중 물결 25"/>
          <p:cNvSpPr/>
          <p:nvPr/>
        </p:nvSpPr>
        <p:spPr>
          <a:xfrm>
            <a:off x="2362710" y="4446234"/>
            <a:ext cx="1203194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중 물결 26"/>
          <p:cNvSpPr/>
          <p:nvPr/>
        </p:nvSpPr>
        <p:spPr>
          <a:xfrm>
            <a:off x="3185189" y="4446234"/>
            <a:ext cx="1203194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중 물결 27"/>
          <p:cNvSpPr/>
          <p:nvPr/>
        </p:nvSpPr>
        <p:spPr>
          <a:xfrm>
            <a:off x="4040031" y="4446234"/>
            <a:ext cx="1203194" cy="23345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61144" y="2765246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61144" y="2827483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61144" y="2887689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37747" y="4455992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637747" y="4518229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637747" y="4578435"/>
            <a:ext cx="70429" cy="52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7740" y="1917149"/>
            <a:ext cx="6012180" cy="331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17139</TotalTime>
  <Words>3744</Words>
  <Application>Microsoft Office PowerPoint</Application>
  <PresentationFormat>A4 용지(210x297mm)</PresentationFormat>
  <Paragraphs>643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HY견고딕</vt:lpstr>
      <vt:lpstr>나눔고딕 ExtraBold</vt:lpstr>
      <vt:lpstr>나눔바른고딕</vt:lpstr>
      <vt:lpstr>돋움</vt:lpstr>
      <vt:lpstr>맑은 고딕</vt:lpstr>
      <vt:lpstr>바탕체</vt:lpstr>
      <vt:lpstr>-윤고딕330</vt:lpstr>
      <vt:lpstr>휴먼모음T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치호</dc:creator>
  <cp:lastModifiedBy>이 치호</cp:lastModifiedBy>
  <cp:revision>318</cp:revision>
  <dcterms:created xsi:type="dcterms:W3CDTF">2018-11-18T07:32:02Z</dcterms:created>
  <dcterms:modified xsi:type="dcterms:W3CDTF">2019-03-13T04:18:43Z</dcterms:modified>
</cp:coreProperties>
</file>