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57" r:id="rId2"/>
    <p:sldId id="514" r:id="rId3"/>
    <p:sldId id="606" r:id="rId4"/>
    <p:sldId id="547" r:id="rId5"/>
    <p:sldId id="552" r:id="rId6"/>
    <p:sldId id="546" r:id="rId7"/>
    <p:sldId id="549" r:id="rId8"/>
    <p:sldId id="557" r:id="rId9"/>
    <p:sldId id="558" r:id="rId10"/>
    <p:sldId id="559" r:id="rId11"/>
    <p:sldId id="563" r:id="rId12"/>
    <p:sldId id="560" r:id="rId13"/>
    <p:sldId id="561" r:id="rId14"/>
    <p:sldId id="562" r:id="rId15"/>
    <p:sldId id="564" r:id="rId16"/>
    <p:sldId id="565" r:id="rId17"/>
    <p:sldId id="631" r:id="rId18"/>
    <p:sldId id="566" r:id="rId19"/>
    <p:sldId id="567" r:id="rId20"/>
    <p:sldId id="568" r:id="rId21"/>
    <p:sldId id="571" r:id="rId22"/>
    <p:sldId id="572" r:id="rId23"/>
    <p:sldId id="579" r:id="rId24"/>
    <p:sldId id="569" r:id="rId25"/>
    <p:sldId id="636" r:id="rId26"/>
    <p:sldId id="518" r:id="rId27"/>
    <p:sldId id="574" r:id="rId28"/>
    <p:sldId id="626" r:id="rId29"/>
    <p:sldId id="578" r:id="rId30"/>
    <p:sldId id="608" r:id="rId31"/>
    <p:sldId id="612" r:id="rId32"/>
    <p:sldId id="611" r:id="rId33"/>
    <p:sldId id="613" r:id="rId34"/>
    <p:sldId id="576" r:id="rId35"/>
    <p:sldId id="621" r:id="rId36"/>
    <p:sldId id="605" r:id="rId37"/>
    <p:sldId id="624" r:id="rId38"/>
    <p:sldId id="622" r:id="rId39"/>
    <p:sldId id="599" r:id="rId40"/>
    <p:sldId id="577" r:id="rId41"/>
    <p:sldId id="619" r:id="rId42"/>
    <p:sldId id="580" r:id="rId43"/>
    <p:sldId id="586" r:id="rId44"/>
    <p:sldId id="625" r:id="rId45"/>
    <p:sldId id="627" r:id="rId46"/>
    <p:sldId id="630" r:id="rId47"/>
    <p:sldId id="637" r:id="rId48"/>
    <p:sldId id="639" r:id="rId49"/>
    <p:sldId id="638" r:id="rId50"/>
    <p:sldId id="628" r:id="rId51"/>
    <p:sldId id="635" r:id="rId52"/>
  </p:sldIdLst>
  <p:sldSz cx="10668000" cy="7239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buChar char="•"/>
      <a:defRPr kumimoji="1" sz="9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buChar char="•"/>
      <a:defRPr kumimoji="1" sz="9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buChar char="•"/>
      <a:defRPr kumimoji="1" sz="9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buChar char="•"/>
      <a:defRPr kumimoji="1" sz="9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buChar char="•"/>
      <a:defRPr kumimoji="1" sz="9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66FF"/>
    <a:srgbClr val="6666FF"/>
    <a:srgbClr val="E60032"/>
    <a:srgbClr val="000000"/>
    <a:srgbClr val="FFFF99"/>
    <a:srgbClr val="EAEAEA"/>
    <a:srgbClr val="FF0000"/>
    <a:srgbClr val="B8B8B8"/>
    <a:srgbClr val="94B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11" autoAdjust="0"/>
    <p:restoredTop sz="86464" autoAdjust="0"/>
  </p:normalViewPr>
  <p:slideViewPr>
    <p:cSldViewPr snapToGrid="0" showGuides="1">
      <p:cViewPr varScale="1">
        <p:scale>
          <a:sx n="86" d="100"/>
          <a:sy n="86" d="100"/>
        </p:scale>
        <p:origin x="-924" y="-96"/>
      </p:cViewPr>
      <p:guideLst>
        <p:guide orient="horz" pos="672"/>
        <p:guide orient="horz" pos="1696"/>
        <p:guide orient="horz" pos="4559"/>
        <p:guide orient="horz" pos="4343"/>
        <p:guide orient="horz" pos="128"/>
        <p:guide orient="horz" pos="528"/>
        <p:guide orient="horz" pos="264"/>
        <p:guide orient="horz" pos="871"/>
        <p:guide orient="horz" pos="3681"/>
        <p:guide orient="horz" pos="4245"/>
        <p:guide pos="6719"/>
        <p:guide pos="160"/>
        <p:guide pos="3366"/>
        <p:guide pos="5412"/>
        <p:guide pos="6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2034" y="-84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fld id="{A9E13A02-3EAE-4F69-ADD3-4715F8EE12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2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57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2950"/>
            <a:ext cx="54895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57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57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060B65E-C6F6-41DA-B22D-657B7FE9DF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659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GSShop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2864"/>
          <a:stretch>
            <a:fillRect/>
          </a:stretch>
        </p:blipFill>
        <p:spPr bwMode="auto">
          <a:xfrm>
            <a:off x="457200" y="468313"/>
            <a:ext cx="20145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6"/>
          <p:cNvSpPr txBox="1">
            <a:spLocks/>
          </p:cNvSpPr>
          <p:nvPr userDrawn="1"/>
        </p:nvSpPr>
        <p:spPr bwMode="auto">
          <a:xfrm>
            <a:off x="1157288" y="1358900"/>
            <a:ext cx="7575550" cy="8096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defRPr sz="3200"/>
            </a:lvl1pPr>
          </a:lstStyle>
          <a:p>
            <a:pPr eaLnBrk="0" hangingPunct="0">
              <a:buFontTx/>
              <a:buNone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  <a:endParaRPr lang="ko-KR" altLang="en-US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1928813" y="2205038"/>
            <a:ext cx="6119812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 userDrawn="1"/>
        </p:nvSpPr>
        <p:spPr bwMode="auto">
          <a:xfrm>
            <a:off x="3440113" y="5337175"/>
            <a:ext cx="3024187" cy="10795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/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eaLnBrk="0" latinLnBrk="0" hangingPunct="0">
              <a:spcBef>
                <a:spcPct val="20000"/>
              </a:spcBef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마스터 부제목 스타일 편집</a:t>
            </a:r>
            <a:endParaRPr lang="ko-KR" altLang="en-US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0513"/>
            <a:ext cx="9601200" cy="12065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1689100"/>
            <a:ext cx="9601200" cy="477678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34300" y="290513"/>
            <a:ext cx="2400300" cy="61753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90513"/>
            <a:ext cx="7048500" cy="61753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0513"/>
            <a:ext cx="9601200" cy="12065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689100"/>
            <a:ext cx="4724400" cy="4776788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410200" y="1689100"/>
            <a:ext cx="4724400" cy="23114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410200" y="4152900"/>
            <a:ext cx="4724400" cy="2312988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0513"/>
            <a:ext cx="9601200" cy="12065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689100"/>
            <a:ext cx="9601200" cy="4776788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2963" y="4651375"/>
            <a:ext cx="9067800" cy="1438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2963" y="3068638"/>
            <a:ext cx="9067800" cy="15827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0513"/>
            <a:ext cx="9601200" cy="12065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689100"/>
            <a:ext cx="4724400" cy="477678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0200" y="1689100"/>
            <a:ext cx="4724400" cy="477678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0513"/>
            <a:ext cx="9601200" cy="12065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3400" y="1620838"/>
            <a:ext cx="4713288" cy="6746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3400" y="2295525"/>
            <a:ext cx="4713288" cy="4170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9725" y="1620838"/>
            <a:ext cx="4714875" cy="6746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9725" y="2295525"/>
            <a:ext cx="4714875" cy="4170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GSShop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2864"/>
          <a:stretch>
            <a:fillRect/>
          </a:stretch>
        </p:blipFill>
        <p:spPr bwMode="auto">
          <a:xfrm>
            <a:off x="457200" y="468313"/>
            <a:ext cx="20145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6"/>
          <p:cNvSpPr txBox="1">
            <a:spLocks/>
          </p:cNvSpPr>
          <p:nvPr userDrawn="1"/>
        </p:nvSpPr>
        <p:spPr bwMode="auto">
          <a:xfrm>
            <a:off x="1157288" y="1358900"/>
            <a:ext cx="7575550" cy="8096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defRPr sz="3200"/>
            </a:lvl1pPr>
          </a:lstStyle>
          <a:p>
            <a:pPr eaLnBrk="0" hangingPunct="0">
              <a:buFontTx/>
              <a:buNone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  <a:endParaRPr lang="ko-KR" altLang="en-US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1928813" y="2205038"/>
            <a:ext cx="6119812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0513"/>
            <a:ext cx="9601200" cy="12065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3440039" y="5337212"/>
            <a:ext cx="3024336" cy="1080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lvl="0"/>
            <a:r>
              <a:rPr lang="ko-KR" altLang="en-US" noProof="0" dirty="0" smtClean="0"/>
              <a:t>마스터 부제목 스타일 편집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88925"/>
            <a:ext cx="3509963" cy="12255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70363" y="288925"/>
            <a:ext cx="5964237" cy="617696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3400" y="1514475"/>
            <a:ext cx="3509963" cy="4951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0738" y="5067300"/>
            <a:ext cx="6400800" cy="59848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0738" y="646113"/>
            <a:ext cx="6400800" cy="434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0738" y="5665788"/>
            <a:ext cx="6400800" cy="849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Text Box 171"/>
          <p:cNvSpPr txBox="1">
            <a:spLocks noChangeArrowheads="1"/>
          </p:cNvSpPr>
          <p:nvPr userDrawn="1"/>
        </p:nvSpPr>
        <p:spPr bwMode="auto">
          <a:xfrm>
            <a:off x="5275263" y="6975475"/>
            <a:ext cx="173037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1019175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fld id="{AEDCC5B2-D647-41E1-AB07-17F8E2FFD678}" type="slidenum">
              <a:rPr lang="en-US" altLang="ko-KR" sz="1100" b="1">
                <a:latin typeface="Arial" charset="0"/>
                <a:ea typeface="맑은 고딕" pitchFamily="50" charset="-127"/>
              </a:rPr>
              <a:pPr algn="ctr" defTabSz="1019175">
                <a:lnSpc>
                  <a:spcPct val="90000"/>
                </a:lnSpc>
                <a:spcBef>
                  <a:spcPct val="20000"/>
                </a:spcBef>
                <a:buFontTx/>
                <a:buNone/>
                <a:defRPr/>
              </a:pPr>
              <a:t>‹#›</a:t>
            </a:fld>
            <a:endParaRPr lang="en-US" altLang="ko-KR" sz="1100" b="1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412729" name="Line 1081"/>
          <p:cNvSpPr>
            <a:spLocks noChangeShapeType="1"/>
          </p:cNvSpPr>
          <p:nvPr userDrawn="1"/>
        </p:nvSpPr>
        <p:spPr bwMode="auto">
          <a:xfrm>
            <a:off x="0" y="6877050"/>
            <a:ext cx="10668000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5124" name="Picture 112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500" y="6964363"/>
            <a:ext cx="1101725" cy="2365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412769" name="Rectangle 1121"/>
          <p:cNvSpPr>
            <a:spLocks noChangeArrowheads="1"/>
          </p:cNvSpPr>
          <p:nvPr userDrawn="1"/>
        </p:nvSpPr>
        <p:spPr bwMode="auto">
          <a:xfrm>
            <a:off x="0" y="0"/>
            <a:ext cx="10668000" cy="608013"/>
          </a:xfrm>
          <a:prstGeom prst="rect">
            <a:avLst/>
          </a:prstGeom>
          <a:gradFill rotWithShape="1">
            <a:gsLst>
              <a:gs pos="0">
                <a:srgbClr val="EAEAEA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2770" name="Line 1122"/>
          <p:cNvSpPr>
            <a:spLocks noChangeShapeType="1"/>
          </p:cNvSpPr>
          <p:nvPr userDrawn="1"/>
        </p:nvSpPr>
        <p:spPr bwMode="auto">
          <a:xfrm>
            <a:off x="0" y="582613"/>
            <a:ext cx="10668000" cy="0"/>
          </a:xfrm>
          <a:prstGeom prst="line">
            <a:avLst/>
          </a:prstGeom>
          <a:noFill/>
          <a:ln w="19050">
            <a:solidFill>
              <a:srgbClr val="DDDDDD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12771" name="Rectangle 1123"/>
          <p:cNvSpPr>
            <a:spLocks noChangeArrowheads="1"/>
          </p:cNvSpPr>
          <p:nvPr userDrawn="1"/>
        </p:nvSpPr>
        <p:spPr bwMode="auto">
          <a:xfrm>
            <a:off x="0" y="0"/>
            <a:ext cx="139700" cy="571500"/>
          </a:xfrm>
          <a:prstGeom prst="rect">
            <a:avLst/>
          </a:prstGeom>
          <a:solidFill>
            <a:srgbClr val="C9E96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5128" name="Picture 62" descr="lgcns컨소시엄_검정투명"/>
          <p:cNvPicPr>
            <a:picLocks noChangeAspect="1" noChangeArrowheads="1"/>
          </p:cNvPicPr>
          <p:nvPr userDrawn="1"/>
        </p:nvPicPr>
        <p:blipFill>
          <a:blip r:embed="rId15" cstate="print"/>
          <a:srcRect r="37355"/>
          <a:stretch>
            <a:fillRect/>
          </a:stretch>
        </p:blipFill>
        <p:spPr bwMode="auto">
          <a:xfrm>
            <a:off x="9474200" y="6915150"/>
            <a:ext cx="11001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29" r:id="rId2"/>
    <p:sldLayoutId id="2147483930" r:id="rId3"/>
    <p:sldLayoutId id="2147483931" r:id="rId4"/>
    <p:sldLayoutId id="2147483932" r:id="rId5"/>
    <p:sldLayoutId id="2147483940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xStyles>
    <p:titleStyle>
      <a:lvl1pPr algn="ctr" defTabSz="1019175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19175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defTabSz="1019175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defTabSz="1019175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defTabSz="1019175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1019175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Arial" charset="0"/>
          <a:ea typeface="돋움체" pitchFamily="49" charset="-127"/>
        </a:defRPr>
      </a:lvl6pPr>
      <a:lvl7pPr marL="914400" algn="ctr" defTabSz="1019175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Arial" charset="0"/>
          <a:ea typeface="돋움체" pitchFamily="49" charset="-127"/>
        </a:defRPr>
      </a:lvl7pPr>
      <a:lvl8pPr marL="1371600" algn="ctr" defTabSz="1019175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Arial" charset="0"/>
          <a:ea typeface="돋움체" pitchFamily="49" charset="-127"/>
        </a:defRPr>
      </a:lvl8pPr>
      <a:lvl9pPr marL="1828800" algn="ctr" defTabSz="1019175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Arial" charset="0"/>
          <a:ea typeface="돋움체" pitchFamily="49" charset="-127"/>
        </a:defRPr>
      </a:lvl9pPr>
    </p:titleStyle>
    <p:bodyStyle>
      <a:lvl1pPr marL="381000" indent="-381000" algn="l" defTabSz="101917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828675" indent="-320675" algn="l" defTabSz="101917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273175" indent="-254000" algn="l" defTabSz="101917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781175" indent="-254000" algn="l" defTabSz="101917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290763" indent="-255588" algn="l" defTabSz="101917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747963" indent="-255588" algn="l" defTabSz="1019175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3205163" indent="-255588" algn="l" defTabSz="1019175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662363" indent="-255588" algn="l" defTabSz="1019175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4119563" indent="-255588" algn="l" defTabSz="1019175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2" descr="lgcns컨소시엄_검정투명"/>
          <p:cNvPicPr>
            <a:picLocks noChangeAspect="1" noChangeArrowheads="1"/>
          </p:cNvPicPr>
          <p:nvPr/>
        </p:nvPicPr>
        <p:blipFill>
          <a:blip r:embed="rId2" cstate="print"/>
          <a:srcRect r="37355"/>
          <a:stretch>
            <a:fillRect/>
          </a:stretch>
        </p:blipFill>
        <p:spPr bwMode="auto">
          <a:xfrm>
            <a:off x="8516938" y="6629400"/>
            <a:ext cx="110013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그림 6" descr="GSSho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2864"/>
          <a:stretch>
            <a:fillRect/>
          </a:stretch>
        </p:blipFill>
        <p:spPr bwMode="auto">
          <a:xfrm>
            <a:off x="609600" y="620713"/>
            <a:ext cx="20145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제목 6"/>
          <p:cNvSpPr txBox="1">
            <a:spLocks/>
          </p:cNvSpPr>
          <p:nvPr/>
        </p:nvSpPr>
        <p:spPr bwMode="auto">
          <a:xfrm>
            <a:off x="1555750" y="1511300"/>
            <a:ext cx="7575550" cy="8096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defRPr sz="3200"/>
            </a:lvl1pPr>
          </a:lstStyle>
          <a:p>
            <a:pPr eaLnBrk="0" hangingPunct="0">
              <a:buFontTx/>
              <a:buNone/>
              <a:defRPr/>
            </a:pPr>
            <a:r>
              <a:rPr lang="en-US" altLang="ko-KR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Salesone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UI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표준정의서</a:t>
            </a:r>
            <a:endParaRPr lang="ko-KR" altLang="en-US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2327275" y="2357438"/>
            <a:ext cx="6119813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 bwMode="auto">
          <a:xfrm>
            <a:off x="3830638" y="5489575"/>
            <a:ext cx="3024187" cy="10795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/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eaLnBrk="0" latinLnBrk="0" hangingPunct="0">
              <a:spcBef>
                <a:spcPct val="20000"/>
              </a:spcBef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물류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회계 시스템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재구축</a:t>
            </a:r>
            <a:endParaRPr lang="en-US" altLang="ko-KR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latinLnBrk="0" hangingPunct="0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2012.7.31</a:t>
            </a:r>
            <a:endParaRPr lang="ko-KR" altLang="en-US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0"/>
          <p:cNvSpPr>
            <a:spLocks noChangeArrowheads="1"/>
          </p:cNvSpPr>
          <p:nvPr/>
        </p:nvSpPr>
        <p:spPr bwMode="auto">
          <a:xfrm>
            <a:off x="1309688" y="803275"/>
            <a:ext cx="864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22350"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(P2 : Multi Detail) :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 건의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(Multi)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데이터에 대한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모두 이루어지는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화면패턴이다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4" name="Group 28"/>
          <p:cNvGraphicFramePr>
            <a:graphicFrameLocks noGrp="1"/>
          </p:cNvGraphicFramePr>
          <p:nvPr/>
        </p:nvGraphicFramePr>
        <p:xfrm>
          <a:off x="1404938" y="3302000"/>
          <a:ext cx="7186613" cy="2208217"/>
        </p:xfrm>
        <a:graphic>
          <a:graphicData uri="http://schemas.openxmlformats.org/drawingml/2006/table">
            <a:tbl>
              <a:tblPr/>
              <a:tblGrid>
                <a:gridCol w="379413"/>
                <a:gridCol w="1058862"/>
                <a:gridCol w="1049338"/>
                <a:gridCol w="1101725"/>
                <a:gridCol w="1066800"/>
                <a:gridCol w="1463675"/>
                <a:gridCol w="10668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69" name="Rectangle 110" descr="type=input"/>
          <p:cNvSpPr>
            <a:spLocks noChangeArrowheads="1"/>
          </p:cNvSpPr>
          <p:nvPr/>
        </p:nvSpPr>
        <p:spPr bwMode="auto">
          <a:xfrm>
            <a:off x="2868613" y="3614738"/>
            <a:ext cx="992187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16470" name="Rectangle 111" descr="type=input"/>
          <p:cNvSpPr>
            <a:spLocks noChangeArrowheads="1"/>
          </p:cNvSpPr>
          <p:nvPr/>
        </p:nvSpPr>
        <p:spPr bwMode="auto">
          <a:xfrm>
            <a:off x="1817688" y="3614738"/>
            <a:ext cx="1006475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pic>
        <p:nvPicPr>
          <p:cNvPr id="16471" name="Picture 11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3651250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472" name="Rectangle 114" descr="type=input"/>
          <p:cNvSpPr>
            <a:spLocks noChangeArrowheads="1"/>
          </p:cNvSpPr>
          <p:nvPr/>
        </p:nvSpPr>
        <p:spPr bwMode="auto">
          <a:xfrm>
            <a:off x="7550150" y="3614738"/>
            <a:ext cx="1011238" cy="19526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1960-03-09</a:t>
            </a:r>
          </a:p>
        </p:txBody>
      </p:sp>
      <p:sp>
        <p:nvSpPr>
          <p:cNvPr id="16473" name="Text Box 115" descr="type=label"/>
          <p:cNvSpPr txBox="1">
            <a:spLocks noChangeArrowheads="1"/>
          </p:cNvSpPr>
          <p:nvPr/>
        </p:nvSpPr>
        <p:spPr bwMode="auto">
          <a:xfrm>
            <a:off x="1309688" y="1306513"/>
            <a:ext cx="1819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Pattern 2. Multi Detail</a:t>
            </a:r>
          </a:p>
        </p:txBody>
      </p:sp>
      <p:graphicFrame>
        <p:nvGraphicFramePr>
          <p:cNvPr id="220" name="Group 117"/>
          <p:cNvGraphicFramePr>
            <a:graphicFrameLocks noGrp="1"/>
          </p:cNvGraphicFramePr>
          <p:nvPr/>
        </p:nvGraphicFramePr>
        <p:xfrm>
          <a:off x="1404938" y="2105025"/>
          <a:ext cx="7179570" cy="560388"/>
        </p:xfrm>
        <a:graphic>
          <a:graphicData uri="http://schemas.openxmlformats.org/drawingml/2006/table">
            <a:tbl>
              <a:tblPr/>
              <a:tblGrid>
                <a:gridCol w="1434988"/>
                <a:gridCol w="2291379"/>
                <a:gridCol w="1247887"/>
                <a:gridCol w="2205316"/>
              </a:tblGrid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89" name="Rectangle 136" descr="type=button&#10;"/>
          <p:cNvSpPr>
            <a:spLocks noChangeArrowheads="1"/>
          </p:cNvSpPr>
          <p:nvPr/>
        </p:nvSpPr>
        <p:spPr bwMode="auto">
          <a:xfrm>
            <a:off x="7177088" y="2767013"/>
            <a:ext cx="611187" cy="201612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16490" name="Rectangle 137" descr="type=input"/>
          <p:cNvSpPr>
            <a:spLocks noChangeArrowheads="1"/>
          </p:cNvSpPr>
          <p:nvPr/>
        </p:nvSpPr>
        <p:spPr bwMode="auto">
          <a:xfrm>
            <a:off x="6092825" y="3619500"/>
            <a:ext cx="1401763" cy="1889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16491" name="Rectangle 30" descr="type=button&#10;"/>
          <p:cNvSpPr>
            <a:spLocks noChangeArrowheads="1"/>
          </p:cNvSpPr>
          <p:nvPr/>
        </p:nvSpPr>
        <p:spPr bwMode="auto">
          <a:xfrm>
            <a:off x="7980363" y="5678488"/>
            <a:ext cx="6111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16492" name="Rectangle 143" descr="type=input"/>
          <p:cNvSpPr>
            <a:spLocks noChangeArrowheads="1"/>
          </p:cNvSpPr>
          <p:nvPr/>
        </p:nvSpPr>
        <p:spPr bwMode="auto">
          <a:xfrm>
            <a:off x="2865438" y="3849688"/>
            <a:ext cx="992187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이기자</a:t>
            </a:r>
          </a:p>
        </p:txBody>
      </p:sp>
      <p:sp>
        <p:nvSpPr>
          <p:cNvPr id="16493" name="Rectangle 144" descr="type=input"/>
          <p:cNvSpPr>
            <a:spLocks noChangeArrowheads="1"/>
          </p:cNvSpPr>
          <p:nvPr/>
        </p:nvSpPr>
        <p:spPr bwMode="auto">
          <a:xfrm>
            <a:off x="1814513" y="3849688"/>
            <a:ext cx="1006475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20000</a:t>
            </a:r>
          </a:p>
        </p:txBody>
      </p:sp>
      <p:pic>
        <p:nvPicPr>
          <p:cNvPr id="16494" name="Picture 145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0350" y="3886200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495" name="Rectangle 147" descr="type=input"/>
          <p:cNvSpPr>
            <a:spLocks noChangeArrowheads="1"/>
          </p:cNvSpPr>
          <p:nvPr/>
        </p:nvSpPr>
        <p:spPr bwMode="auto">
          <a:xfrm>
            <a:off x="7546975" y="3849688"/>
            <a:ext cx="1011238" cy="19526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1965-01-05</a:t>
            </a:r>
          </a:p>
        </p:txBody>
      </p:sp>
      <p:sp>
        <p:nvSpPr>
          <p:cNvPr id="16496" name="Rectangle 148" descr="type=input"/>
          <p:cNvSpPr>
            <a:spLocks noChangeArrowheads="1"/>
          </p:cNvSpPr>
          <p:nvPr/>
        </p:nvSpPr>
        <p:spPr bwMode="auto">
          <a:xfrm>
            <a:off x="6089650" y="3854450"/>
            <a:ext cx="1401763" cy="1889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010-2486-5858</a:t>
            </a:r>
          </a:p>
        </p:txBody>
      </p:sp>
      <p:sp>
        <p:nvSpPr>
          <p:cNvPr id="16497" name="Rectangle 150" descr="type=input"/>
          <p:cNvSpPr>
            <a:spLocks noChangeArrowheads="1"/>
          </p:cNvSpPr>
          <p:nvPr/>
        </p:nvSpPr>
        <p:spPr bwMode="auto">
          <a:xfrm>
            <a:off x="2865438" y="4095750"/>
            <a:ext cx="992187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16498" name="Rectangle 151" descr="type=input"/>
          <p:cNvSpPr>
            <a:spLocks noChangeArrowheads="1"/>
          </p:cNvSpPr>
          <p:nvPr/>
        </p:nvSpPr>
        <p:spPr bwMode="auto">
          <a:xfrm>
            <a:off x="1814513" y="4095750"/>
            <a:ext cx="1006475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pic>
        <p:nvPicPr>
          <p:cNvPr id="16499" name="Picture 15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0350" y="4132263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500" name="Rectangle 154" descr="type=input"/>
          <p:cNvSpPr>
            <a:spLocks noChangeArrowheads="1"/>
          </p:cNvSpPr>
          <p:nvPr/>
        </p:nvSpPr>
        <p:spPr bwMode="auto">
          <a:xfrm>
            <a:off x="7546975" y="4095750"/>
            <a:ext cx="1011238" cy="19526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1960-03-09</a:t>
            </a:r>
          </a:p>
        </p:txBody>
      </p:sp>
      <p:sp>
        <p:nvSpPr>
          <p:cNvPr id="16501" name="Rectangle 155" descr="type=input"/>
          <p:cNvSpPr>
            <a:spLocks noChangeArrowheads="1"/>
          </p:cNvSpPr>
          <p:nvPr/>
        </p:nvSpPr>
        <p:spPr bwMode="auto">
          <a:xfrm>
            <a:off x="6089650" y="4100513"/>
            <a:ext cx="1401763" cy="1889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16502" name="Rectangle 157" descr="type=input"/>
          <p:cNvSpPr>
            <a:spLocks noChangeArrowheads="1"/>
          </p:cNvSpPr>
          <p:nvPr/>
        </p:nvSpPr>
        <p:spPr bwMode="auto">
          <a:xfrm>
            <a:off x="2865438" y="4333875"/>
            <a:ext cx="992187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이기자</a:t>
            </a:r>
          </a:p>
        </p:txBody>
      </p:sp>
      <p:sp>
        <p:nvSpPr>
          <p:cNvPr id="16503" name="Rectangle 158" descr="type=input"/>
          <p:cNvSpPr>
            <a:spLocks noChangeArrowheads="1"/>
          </p:cNvSpPr>
          <p:nvPr/>
        </p:nvSpPr>
        <p:spPr bwMode="auto">
          <a:xfrm>
            <a:off x="1814513" y="4333875"/>
            <a:ext cx="1006475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20000</a:t>
            </a:r>
          </a:p>
        </p:txBody>
      </p:sp>
      <p:pic>
        <p:nvPicPr>
          <p:cNvPr id="16504" name="Picture 159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0350" y="4370388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505" name="Rectangle 161" descr="type=input"/>
          <p:cNvSpPr>
            <a:spLocks noChangeArrowheads="1"/>
          </p:cNvSpPr>
          <p:nvPr/>
        </p:nvSpPr>
        <p:spPr bwMode="auto">
          <a:xfrm>
            <a:off x="7546975" y="4333875"/>
            <a:ext cx="1011238" cy="19526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1965-01-05</a:t>
            </a:r>
          </a:p>
        </p:txBody>
      </p:sp>
      <p:sp>
        <p:nvSpPr>
          <p:cNvPr id="16506" name="Rectangle 162" descr="type=input"/>
          <p:cNvSpPr>
            <a:spLocks noChangeArrowheads="1"/>
          </p:cNvSpPr>
          <p:nvPr/>
        </p:nvSpPr>
        <p:spPr bwMode="auto">
          <a:xfrm>
            <a:off x="6089650" y="4338638"/>
            <a:ext cx="1401763" cy="1889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010-2486-5858</a:t>
            </a:r>
          </a:p>
        </p:txBody>
      </p:sp>
      <p:sp>
        <p:nvSpPr>
          <p:cNvPr id="16507" name="Rectangle 174" descr="type=input"/>
          <p:cNvSpPr>
            <a:spLocks noChangeArrowheads="1"/>
          </p:cNvSpPr>
          <p:nvPr/>
        </p:nvSpPr>
        <p:spPr bwMode="auto">
          <a:xfrm>
            <a:off x="6423025" y="214788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grpSp>
        <p:nvGrpSpPr>
          <p:cNvPr id="16508" name="Group 175" descr="type=checkbox"/>
          <p:cNvGrpSpPr>
            <a:grpSpLocks/>
          </p:cNvGrpSpPr>
          <p:nvPr/>
        </p:nvGrpSpPr>
        <p:grpSpPr bwMode="auto">
          <a:xfrm>
            <a:off x="2903538" y="2433638"/>
            <a:ext cx="419100" cy="174625"/>
            <a:chOff x="1519" y="3690"/>
            <a:chExt cx="264" cy="110"/>
          </a:xfrm>
        </p:grpSpPr>
        <p:pic>
          <p:nvPicPr>
            <p:cNvPr id="16623" name="Picture 176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6624" name="Rectangle 177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초급</a:t>
              </a:r>
            </a:p>
          </p:txBody>
        </p:sp>
      </p:grpSp>
      <p:grpSp>
        <p:nvGrpSpPr>
          <p:cNvPr id="16509" name="Group 178" descr="type=checkbox"/>
          <p:cNvGrpSpPr>
            <a:grpSpLocks/>
          </p:cNvGrpSpPr>
          <p:nvPr/>
        </p:nvGrpSpPr>
        <p:grpSpPr bwMode="auto">
          <a:xfrm>
            <a:off x="3408363" y="2433638"/>
            <a:ext cx="419100" cy="174625"/>
            <a:chOff x="1519" y="3690"/>
            <a:chExt cx="264" cy="110"/>
          </a:xfrm>
        </p:grpSpPr>
        <p:pic>
          <p:nvPicPr>
            <p:cNvPr id="16621" name="Picture 179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6622" name="Rectangle 180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중급</a:t>
              </a:r>
            </a:p>
          </p:txBody>
        </p:sp>
      </p:grpSp>
      <p:grpSp>
        <p:nvGrpSpPr>
          <p:cNvPr id="16510" name="Group 181" descr="type=checkbox"/>
          <p:cNvGrpSpPr>
            <a:grpSpLocks/>
          </p:cNvGrpSpPr>
          <p:nvPr/>
        </p:nvGrpSpPr>
        <p:grpSpPr bwMode="auto">
          <a:xfrm>
            <a:off x="3922713" y="2433638"/>
            <a:ext cx="419100" cy="174625"/>
            <a:chOff x="1519" y="3690"/>
            <a:chExt cx="264" cy="110"/>
          </a:xfrm>
        </p:grpSpPr>
        <p:pic>
          <p:nvPicPr>
            <p:cNvPr id="16619" name="Picture 182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6620" name="Rectangle 183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고급</a:t>
              </a:r>
            </a:p>
          </p:txBody>
        </p:sp>
      </p:grpSp>
      <p:grpSp>
        <p:nvGrpSpPr>
          <p:cNvPr id="16511" name="Group 184" descr="type=radio"/>
          <p:cNvGrpSpPr>
            <a:grpSpLocks/>
          </p:cNvGrpSpPr>
          <p:nvPr/>
        </p:nvGrpSpPr>
        <p:grpSpPr bwMode="auto">
          <a:xfrm>
            <a:off x="6445250" y="2406650"/>
            <a:ext cx="711200" cy="236538"/>
            <a:chOff x="1892" y="3238"/>
            <a:chExt cx="448" cy="149"/>
          </a:xfrm>
        </p:grpSpPr>
        <p:sp>
          <p:nvSpPr>
            <p:cNvPr id="16615" name="Oval 185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16" name="Text Box 186"/>
            <p:cNvSpPr txBox="1">
              <a:spLocks noChangeArrowheads="1"/>
            </p:cNvSpPr>
            <p:nvPr/>
          </p:nvSpPr>
          <p:spPr bwMode="auto">
            <a:xfrm>
              <a:off x="1965" y="3238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16617" name="Oval 187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18" name="Text Box 188"/>
            <p:cNvSpPr txBox="1">
              <a:spLocks noChangeArrowheads="1"/>
            </p:cNvSpPr>
            <p:nvPr/>
          </p:nvSpPr>
          <p:spPr bwMode="auto">
            <a:xfrm>
              <a:off x="2221" y="3242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16512" name="Line 189"/>
          <p:cNvSpPr>
            <a:spLocks noChangeShapeType="1"/>
          </p:cNvSpPr>
          <p:nvPr/>
        </p:nvSpPr>
        <p:spPr bwMode="auto">
          <a:xfrm>
            <a:off x="1397000" y="1565275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sp>
        <p:nvSpPr>
          <p:cNvPr id="16513" name="Rectangle 192" descr="type=input"/>
          <p:cNvSpPr>
            <a:spLocks noChangeArrowheads="1"/>
          </p:cNvSpPr>
          <p:nvPr/>
        </p:nvSpPr>
        <p:spPr bwMode="auto">
          <a:xfrm>
            <a:off x="2870200" y="4568825"/>
            <a:ext cx="992188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16514" name="Rectangle 193" descr="type=input"/>
          <p:cNvSpPr>
            <a:spLocks noChangeArrowheads="1"/>
          </p:cNvSpPr>
          <p:nvPr/>
        </p:nvSpPr>
        <p:spPr bwMode="auto">
          <a:xfrm>
            <a:off x="1819275" y="4568825"/>
            <a:ext cx="1006475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pic>
        <p:nvPicPr>
          <p:cNvPr id="16515" name="Picture 194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5113" y="4605338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516" name="Rectangle 196" descr="type=input"/>
          <p:cNvSpPr>
            <a:spLocks noChangeArrowheads="1"/>
          </p:cNvSpPr>
          <p:nvPr/>
        </p:nvSpPr>
        <p:spPr bwMode="auto">
          <a:xfrm>
            <a:off x="7551738" y="4568825"/>
            <a:ext cx="1011237" cy="19526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1960/03/09</a:t>
            </a:r>
          </a:p>
        </p:txBody>
      </p:sp>
      <p:sp>
        <p:nvSpPr>
          <p:cNvPr id="16517" name="Rectangle 197" descr="type=input"/>
          <p:cNvSpPr>
            <a:spLocks noChangeArrowheads="1"/>
          </p:cNvSpPr>
          <p:nvPr/>
        </p:nvSpPr>
        <p:spPr bwMode="auto">
          <a:xfrm>
            <a:off x="6094413" y="4573588"/>
            <a:ext cx="1401762" cy="1889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16518" name="Rectangle 199" descr="type=input"/>
          <p:cNvSpPr>
            <a:spLocks noChangeArrowheads="1"/>
          </p:cNvSpPr>
          <p:nvPr/>
        </p:nvSpPr>
        <p:spPr bwMode="auto">
          <a:xfrm>
            <a:off x="2870200" y="4806950"/>
            <a:ext cx="992188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이기자</a:t>
            </a:r>
          </a:p>
        </p:txBody>
      </p:sp>
      <p:sp>
        <p:nvSpPr>
          <p:cNvPr id="16519" name="Rectangle 200" descr="type=input"/>
          <p:cNvSpPr>
            <a:spLocks noChangeArrowheads="1"/>
          </p:cNvSpPr>
          <p:nvPr/>
        </p:nvSpPr>
        <p:spPr bwMode="auto">
          <a:xfrm>
            <a:off x="1819275" y="4806950"/>
            <a:ext cx="1006475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20000</a:t>
            </a:r>
          </a:p>
        </p:txBody>
      </p:sp>
      <p:pic>
        <p:nvPicPr>
          <p:cNvPr id="16520" name="Picture 201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5113" y="4843463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521" name="Rectangle 203" descr="type=input"/>
          <p:cNvSpPr>
            <a:spLocks noChangeArrowheads="1"/>
          </p:cNvSpPr>
          <p:nvPr/>
        </p:nvSpPr>
        <p:spPr bwMode="auto">
          <a:xfrm>
            <a:off x="7551738" y="4806950"/>
            <a:ext cx="1011237" cy="19526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1965-01-05</a:t>
            </a:r>
          </a:p>
        </p:txBody>
      </p:sp>
      <p:sp>
        <p:nvSpPr>
          <p:cNvPr id="16522" name="Rectangle 204" descr="type=input"/>
          <p:cNvSpPr>
            <a:spLocks noChangeArrowheads="1"/>
          </p:cNvSpPr>
          <p:nvPr/>
        </p:nvSpPr>
        <p:spPr bwMode="auto">
          <a:xfrm>
            <a:off x="6094413" y="4811713"/>
            <a:ext cx="1401762" cy="1889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010-2486-5858</a:t>
            </a:r>
          </a:p>
        </p:txBody>
      </p:sp>
      <p:sp>
        <p:nvSpPr>
          <p:cNvPr id="16523" name="Rectangle 210" descr="type=input"/>
          <p:cNvSpPr>
            <a:spLocks noChangeArrowheads="1"/>
          </p:cNvSpPr>
          <p:nvPr/>
        </p:nvSpPr>
        <p:spPr bwMode="auto">
          <a:xfrm>
            <a:off x="2867025" y="5049838"/>
            <a:ext cx="992188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16524" name="Rectangle 211" descr="type=input"/>
          <p:cNvSpPr>
            <a:spLocks noChangeArrowheads="1"/>
          </p:cNvSpPr>
          <p:nvPr/>
        </p:nvSpPr>
        <p:spPr bwMode="auto">
          <a:xfrm>
            <a:off x="1816100" y="5049838"/>
            <a:ext cx="1006475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pic>
        <p:nvPicPr>
          <p:cNvPr id="16525" name="Picture 21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1938" y="5086350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526" name="Rectangle 214" descr="type=input"/>
          <p:cNvSpPr>
            <a:spLocks noChangeArrowheads="1"/>
          </p:cNvSpPr>
          <p:nvPr/>
        </p:nvSpPr>
        <p:spPr bwMode="auto">
          <a:xfrm>
            <a:off x="7548563" y="5049838"/>
            <a:ext cx="1011237" cy="19526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1960-03-09</a:t>
            </a:r>
          </a:p>
        </p:txBody>
      </p:sp>
      <p:sp>
        <p:nvSpPr>
          <p:cNvPr id="16527" name="Rectangle 215" descr="type=input"/>
          <p:cNvSpPr>
            <a:spLocks noChangeArrowheads="1"/>
          </p:cNvSpPr>
          <p:nvPr/>
        </p:nvSpPr>
        <p:spPr bwMode="auto">
          <a:xfrm>
            <a:off x="6091238" y="5054600"/>
            <a:ext cx="1401762" cy="1889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16528" name="Rectangle 217" descr="type=input"/>
          <p:cNvSpPr>
            <a:spLocks noChangeArrowheads="1"/>
          </p:cNvSpPr>
          <p:nvPr/>
        </p:nvSpPr>
        <p:spPr bwMode="auto">
          <a:xfrm>
            <a:off x="2867025" y="5287963"/>
            <a:ext cx="992188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이기자</a:t>
            </a:r>
          </a:p>
        </p:txBody>
      </p:sp>
      <p:sp>
        <p:nvSpPr>
          <p:cNvPr id="16529" name="Rectangle 218" descr="type=input"/>
          <p:cNvSpPr>
            <a:spLocks noChangeArrowheads="1"/>
          </p:cNvSpPr>
          <p:nvPr/>
        </p:nvSpPr>
        <p:spPr bwMode="auto">
          <a:xfrm>
            <a:off x="1816100" y="5287963"/>
            <a:ext cx="1006475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20000</a:t>
            </a:r>
          </a:p>
        </p:txBody>
      </p:sp>
      <p:pic>
        <p:nvPicPr>
          <p:cNvPr id="16530" name="Picture 219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1938" y="5324475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531" name="Rectangle 221" descr="type=input"/>
          <p:cNvSpPr>
            <a:spLocks noChangeArrowheads="1"/>
          </p:cNvSpPr>
          <p:nvPr/>
        </p:nvSpPr>
        <p:spPr bwMode="auto">
          <a:xfrm>
            <a:off x="7548563" y="5287963"/>
            <a:ext cx="1011237" cy="19526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1965-01-05</a:t>
            </a:r>
          </a:p>
        </p:txBody>
      </p:sp>
      <p:sp>
        <p:nvSpPr>
          <p:cNvPr id="16532" name="Rectangle 222" descr="type=input"/>
          <p:cNvSpPr>
            <a:spLocks noChangeArrowheads="1"/>
          </p:cNvSpPr>
          <p:nvPr/>
        </p:nvSpPr>
        <p:spPr bwMode="auto">
          <a:xfrm>
            <a:off x="6091238" y="5292725"/>
            <a:ext cx="1401762" cy="1889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010-2486-5858</a:t>
            </a:r>
          </a:p>
        </p:txBody>
      </p:sp>
      <p:sp>
        <p:nvSpPr>
          <p:cNvPr id="16533" name="Rectangle 136" descr="type=button&#10;"/>
          <p:cNvSpPr>
            <a:spLocks noChangeArrowheads="1"/>
          </p:cNvSpPr>
          <p:nvPr/>
        </p:nvSpPr>
        <p:spPr bwMode="auto">
          <a:xfrm>
            <a:off x="7847013" y="2767013"/>
            <a:ext cx="725487" cy="206375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조건초기화</a:t>
            </a:r>
          </a:p>
        </p:txBody>
      </p:sp>
      <p:sp>
        <p:nvSpPr>
          <p:cNvPr id="16534" name="Text Box 87"/>
          <p:cNvSpPr txBox="1">
            <a:spLocks noChangeArrowheads="1"/>
          </p:cNvSpPr>
          <p:nvPr/>
        </p:nvSpPr>
        <p:spPr bwMode="auto">
          <a:xfrm>
            <a:off x="1344613" y="5543550"/>
            <a:ext cx="465137" cy="123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26" tIns="0" rIns="49526" bIns="0">
            <a:spAutoFit/>
          </a:bodyPr>
          <a:lstStyle/>
          <a:p>
            <a:pPr marL="93663" indent="-93663">
              <a:spcBef>
                <a:spcPct val="50000"/>
              </a:spcBef>
              <a:buFontTx/>
              <a:buNone/>
            </a:pP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35" name="Text Box 114" descr="type=subtitle"/>
          <p:cNvSpPr txBox="1">
            <a:spLocks noChangeArrowheads="1"/>
          </p:cNvSpPr>
          <p:nvPr/>
        </p:nvSpPr>
        <p:spPr bwMode="auto">
          <a:xfrm>
            <a:off x="1465263" y="1817688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검색조건</a:t>
            </a:r>
          </a:p>
        </p:txBody>
      </p:sp>
      <p:sp>
        <p:nvSpPr>
          <p:cNvPr id="16536" name="Rectangle 37" descr="type=button&#10;"/>
          <p:cNvSpPr>
            <a:spLocks noChangeArrowheads="1"/>
          </p:cNvSpPr>
          <p:nvPr/>
        </p:nvSpPr>
        <p:spPr bwMode="auto">
          <a:xfrm>
            <a:off x="7553325" y="1812925"/>
            <a:ext cx="1008063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예산불러오기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-&gt;</a:t>
            </a:r>
          </a:p>
        </p:txBody>
      </p:sp>
      <p:sp>
        <p:nvSpPr>
          <p:cNvPr id="16537" name="Text Box 114" descr="type=subtitle"/>
          <p:cNvSpPr txBox="1">
            <a:spLocks noChangeArrowheads="1"/>
          </p:cNvSpPr>
          <p:nvPr/>
        </p:nvSpPr>
        <p:spPr bwMode="auto">
          <a:xfrm>
            <a:off x="1404938" y="3070225"/>
            <a:ext cx="765175" cy="13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상세내역조회</a:t>
            </a:r>
          </a:p>
        </p:txBody>
      </p:sp>
      <p:sp>
        <p:nvSpPr>
          <p:cNvPr id="16538" name="Rectangle 30" descr="type=button&#10;"/>
          <p:cNvSpPr>
            <a:spLocks noChangeArrowheads="1"/>
          </p:cNvSpPr>
          <p:nvPr/>
        </p:nvSpPr>
        <p:spPr bwMode="auto">
          <a:xfrm>
            <a:off x="6651625" y="5678488"/>
            <a:ext cx="611188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16539" name="Rectangle 30" descr="type=button&#10;"/>
          <p:cNvSpPr>
            <a:spLocks noChangeArrowheads="1"/>
          </p:cNvSpPr>
          <p:nvPr/>
        </p:nvSpPr>
        <p:spPr bwMode="auto">
          <a:xfrm>
            <a:off x="7318375" y="5678488"/>
            <a:ext cx="609600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graphicFrame>
        <p:nvGraphicFramePr>
          <p:cNvPr id="92" name="Group 178"/>
          <p:cNvGraphicFramePr>
            <a:graphicFrameLocks noGrp="1"/>
          </p:cNvGraphicFramePr>
          <p:nvPr/>
        </p:nvGraphicFramePr>
        <p:xfrm>
          <a:off x="9534525" y="1339850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544" name="그룹 92"/>
          <p:cNvGrpSpPr>
            <a:grpSpLocks/>
          </p:cNvGrpSpPr>
          <p:nvPr/>
        </p:nvGrpSpPr>
        <p:grpSpPr bwMode="auto">
          <a:xfrm>
            <a:off x="3951288" y="3643313"/>
            <a:ext cx="854075" cy="149225"/>
            <a:chOff x="9107261" y="3302000"/>
            <a:chExt cx="754289" cy="165100"/>
          </a:xfrm>
        </p:grpSpPr>
        <p:sp>
          <p:nvSpPr>
            <p:cNvPr id="94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45" name="그룹 95"/>
          <p:cNvGrpSpPr>
            <a:grpSpLocks/>
          </p:cNvGrpSpPr>
          <p:nvPr/>
        </p:nvGrpSpPr>
        <p:grpSpPr bwMode="auto">
          <a:xfrm>
            <a:off x="5056188" y="3643313"/>
            <a:ext cx="854075" cy="149225"/>
            <a:chOff x="9107261" y="3302000"/>
            <a:chExt cx="754289" cy="165100"/>
          </a:xfrm>
        </p:grpSpPr>
        <p:sp>
          <p:nvSpPr>
            <p:cNvPr id="97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46" name="그룹 98"/>
          <p:cNvGrpSpPr>
            <a:grpSpLocks/>
          </p:cNvGrpSpPr>
          <p:nvPr/>
        </p:nvGrpSpPr>
        <p:grpSpPr bwMode="auto">
          <a:xfrm>
            <a:off x="3951288" y="3884613"/>
            <a:ext cx="854075" cy="149225"/>
            <a:chOff x="9107261" y="3302000"/>
            <a:chExt cx="754289" cy="165100"/>
          </a:xfrm>
        </p:grpSpPr>
        <p:sp>
          <p:nvSpPr>
            <p:cNvPr id="100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47" name="그룹 101"/>
          <p:cNvGrpSpPr>
            <a:grpSpLocks/>
          </p:cNvGrpSpPr>
          <p:nvPr/>
        </p:nvGrpSpPr>
        <p:grpSpPr bwMode="auto">
          <a:xfrm>
            <a:off x="5056188" y="3884613"/>
            <a:ext cx="854075" cy="149225"/>
            <a:chOff x="9107261" y="3302000"/>
            <a:chExt cx="754289" cy="165100"/>
          </a:xfrm>
        </p:grpSpPr>
        <p:sp>
          <p:nvSpPr>
            <p:cNvPr id="103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48" name="그룹 104"/>
          <p:cNvGrpSpPr>
            <a:grpSpLocks/>
          </p:cNvGrpSpPr>
          <p:nvPr/>
        </p:nvGrpSpPr>
        <p:grpSpPr bwMode="auto">
          <a:xfrm>
            <a:off x="3951288" y="4132263"/>
            <a:ext cx="854075" cy="149225"/>
            <a:chOff x="9107261" y="3302000"/>
            <a:chExt cx="754289" cy="165100"/>
          </a:xfrm>
        </p:grpSpPr>
        <p:sp>
          <p:nvSpPr>
            <p:cNvPr id="106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49" name="그룹 107"/>
          <p:cNvGrpSpPr>
            <a:grpSpLocks/>
          </p:cNvGrpSpPr>
          <p:nvPr/>
        </p:nvGrpSpPr>
        <p:grpSpPr bwMode="auto">
          <a:xfrm>
            <a:off x="5056188" y="4132263"/>
            <a:ext cx="854075" cy="149225"/>
            <a:chOff x="9107261" y="3302000"/>
            <a:chExt cx="754289" cy="165100"/>
          </a:xfrm>
        </p:grpSpPr>
        <p:sp>
          <p:nvSpPr>
            <p:cNvPr id="109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50" name="그룹 110"/>
          <p:cNvGrpSpPr>
            <a:grpSpLocks/>
          </p:cNvGrpSpPr>
          <p:nvPr/>
        </p:nvGrpSpPr>
        <p:grpSpPr bwMode="auto">
          <a:xfrm>
            <a:off x="3951288" y="4373563"/>
            <a:ext cx="854075" cy="149225"/>
            <a:chOff x="9107261" y="3302000"/>
            <a:chExt cx="754289" cy="165100"/>
          </a:xfrm>
        </p:grpSpPr>
        <p:sp>
          <p:nvSpPr>
            <p:cNvPr id="112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51" name="그룹 113"/>
          <p:cNvGrpSpPr>
            <a:grpSpLocks/>
          </p:cNvGrpSpPr>
          <p:nvPr/>
        </p:nvGrpSpPr>
        <p:grpSpPr bwMode="auto">
          <a:xfrm>
            <a:off x="5056188" y="4373563"/>
            <a:ext cx="854075" cy="149225"/>
            <a:chOff x="9107261" y="3302000"/>
            <a:chExt cx="754289" cy="165100"/>
          </a:xfrm>
        </p:grpSpPr>
        <p:sp>
          <p:nvSpPr>
            <p:cNvPr id="115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52" name="그룹 116"/>
          <p:cNvGrpSpPr>
            <a:grpSpLocks/>
          </p:cNvGrpSpPr>
          <p:nvPr/>
        </p:nvGrpSpPr>
        <p:grpSpPr bwMode="auto">
          <a:xfrm>
            <a:off x="3951288" y="4597400"/>
            <a:ext cx="854075" cy="149225"/>
            <a:chOff x="9107261" y="3302000"/>
            <a:chExt cx="754289" cy="165100"/>
          </a:xfrm>
        </p:grpSpPr>
        <p:sp>
          <p:nvSpPr>
            <p:cNvPr id="118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53" name="그룹 119"/>
          <p:cNvGrpSpPr>
            <a:grpSpLocks/>
          </p:cNvGrpSpPr>
          <p:nvPr/>
        </p:nvGrpSpPr>
        <p:grpSpPr bwMode="auto">
          <a:xfrm>
            <a:off x="5056188" y="4597400"/>
            <a:ext cx="854075" cy="149225"/>
            <a:chOff x="9107261" y="3302000"/>
            <a:chExt cx="754289" cy="165100"/>
          </a:xfrm>
        </p:grpSpPr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54" name="그룹 122"/>
          <p:cNvGrpSpPr>
            <a:grpSpLocks/>
          </p:cNvGrpSpPr>
          <p:nvPr/>
        </p:nvGrpSpPr>
        <p:grpSpPr bwMode="auto">
          <a:xfrm>
            <a:off x="3951288" y="4838700"/>
            <a:ext cx="854075" cy="149225"/>
            <a:chOff x="9107261" y="3302000"/>
            <a:chExt cx="754289" cy="165100"/>
          </a:xfrm>
        </p:grpSpPr>
        <p:sp>
          <p:nvSpPr>
            <p:cNvPr id="124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55" name="그룹 125"/>
          <p:cNvGrpSpPr>
            <a:grpSpLocks/>
          </p:cNvGrpSpPr>
          <p:nvPr/>
        </p:nvGrpSpPr>
        <p:grpSpPr bwMode="auto">
          <a:xfrm>
            <a:off x="5056188" y="4838700"/>
            <a:ext cx="854075" cy="149225"/>
            <a:chOff x="9107261" y="3302000"/>
            <a:chExt cx="754289" cy="165100"/>
          </a:xfrm>
        </p:grpSpPr>
        <p:sp>
          <p:nvSpPr>
            <p:cNvPr id="127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56" name="그룹 128"/>
          <p:cNvGrpSpPr>
            <a:grpSpLocks/>
          </p:cNvGrpSpPr>
          <p:nvPr/>
        </p:nvGrpSpPr>
        <p:grpSpPr bwMode="auto">
          <a:xfrm>
            <a:off x="3951288" y="5086350"/>
            <a:ext cx="854075" cy="149225"/>
            <a:chOff x="9107261" y="3302000"/>
            <a:chExt cx="754289" cy="165100"/>
          </a:xfrm>
        </p:grpSpPr>
        <p:sp>
          <p:nvSpPr>
            <p:cNvPr id="130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57" name="그룹 131"/>
          <p:cNvGrpSpPr>
            <a:grpSpLocks/>
          </p:cNvGrpSpPr>
          <p:nvPr/>
        </p:nvGrpSpPr>
        <p:grpSpPr bwMode="auto">
          <a:xfrm>
            <a:off x="5056188" y="5086350"/>
            <a:ext cx="854075" cy="149225"/>
            <a:chOff x="9107261" y="3302000"/>
            <a:chExt cx="754289" cy="165100"/>
          </a:xfrm>
        </p:grpSpPr>
        <p:sp>
          <p:nvSpPr>
            <p:cNvPr id="133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58" name="그룹 134"/>
          <p:cNvGrpSpPr>
            <a:grpSpLocks/>
          </p:cNvGrpSpPr>
          <p:nvPr/>
        </p:nvGrpSpPr>
        <p:grpSpPr bwMode="auto">
          <a:xfrm>
            <a:off x="3951288" y="5327650"/>
            <a:ext cx="854075" cy="149225"/>
            <a:chOff x="9107261" y="3302000"/>
            <a:chExt cx="754289" cy="165100"/>
          </a:xfrm>
        </p:grpSpPr>
        <p:sp>
          <p:nvSpPr>
            <p:cNvPr id="136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559" name="그룹 137"/>
          <p:cNvGrpSpPr>
            <a:grpSpLocks/>
          </p:cNvGrpSpPr>
          <p:nvPr/>
        </p:nvGrpSpPr>
        <p:grpSpPr bwMode="auto">
          <a:xfrm>
            <a:off x="5056188" y="5327650"/>
            <a:ext cx="854075" cy="149225"/>
            <a:chOff x="9107261" y="3302000"/>
            <a:chExt cx="754289" cy="165100"/>
          </a:xfrm>
        </p:grpSpPr>
        <p:sp>
          <p:nvSpPr>
            <p:cNvPr id="139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870" cy="161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Rectangle 55"/>
            <p:cNvSpPr>
              <a:spLocks noChangeArrowheads="1"/>
            </p:cNvSpPr>
            <p:nvPr/>
          </p:nvSpPr>
          <p:spPr bwMode="auto">
            <a:xfrm>
              <a:off x="9708729" y="3302000"/>
              <a:ext cx="152821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6560" name="Text Box 168"/>
          <p:cNvSpPr txBox="1">
            <a:spLocks noChangeArrowheads="1"/>
          </p:cNvSpPr>
          <p:nvPr/>
        </p:nvSpPr>
        <p:spPr bwMode="auto">
          <a:xfrm>
            <a:off x="5043488" y="3590925"/>
            <a:ext cx="30321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16561" name="Text Box 169"/>
          <p:cNvSpPr txBox="1">
            <a:spLocks noChangeArrowheads="1"/>
          </p:cNvSpPr>
          <p:nvPr/>
        </p:nvSpPr>
        <p:spPr bwMode="auto">
          <a:xfrm>
            <a:off x="5040313" y="3833813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중급</a:t>
            </a:r>
          </a:p>
        </p:txBody>
      </p:sp>
      <p:sp>
        <p:nvSpPr>
          <p:cNvPr id="16562" name="Text Box 170"/>
          <p:cNvSpPr txBox="1">
            <a:spLocks noChangeArrowheads="1"/>
          </p:cNvSpPr>
          <p:nvPr/>
        </p:nvSpPr>
        <p:spPr bwMode="auto">
          <a:xfrm>
            <a:off x="5045075" y="4084638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16563" name="Text Box 171"/>
          <p:cNvSpPr txBox="1">
            <a:spLocks noChangeArrowheads="1"/>
          </p:cNvSpPr>
          <p:nvPr/>
        </p:nvSpPr>
        <p:spPr bwMode="auto">
          <a:xfrm>
            <a:off x="5045075" y="4314825"/>
            <a:ext cx="303213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중급</a:t>
            </a:r>
          </a:p>
        </p:txBody>
      </p:sp>
      <p:sp>
        <p:nvSpPr>
          <p:cNvPr id="16564" name="Text Box 208"/>
          <p:cNvSpPr txBox="1">
            <a:spLocks noChangeArrowheads="1"/>
          </p:cNvSpPr>
          <p:nvPr/>
        </p:nvSpPr>
        <p:spPr bwMode="auto">
          <a:xfrm>
            <a:off x="5049838" y="4557713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16565" name="Text Box 209"/>
          <p:cNvSpPr txBox="1">
            <a:spLocks noChangeArrowheads="1"/>
          </p:cNvSpPr>
          <p:nvPr/>
        </p:nvSpPr>
        <p:spPr bwMode="auto">
          <a:xfrm>
            <a:off x="5049838" y="4787900"/>
            <a:ext cx="30321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중급</a:t>
            </a:r>
          </a:p>
        </p:txBody>
      </p:sp>
      <p:sp>
        <p:nvSpPr>
          <p:cNvPr id="16566" name="Text Box 226"/>
          <p:cNvSpPr txBox="1">
            <a:spLocks noChangeArrowheads="1"/>
          </p:cNvSpPr>
          <p:nvPr/>
        </p:nvSpPr>
        <p:spPr bwMode="auto">
          <a:xfrm>
            <a:off x="5046663" y="5038725"/>
            <a:ext cx="30321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16567" name="Text Box 227"/>
          <p:cNvSpPr txBox="1">
            <a:spLocks noChangeArrowheads="1"/>
          </p:cNvSpPr>
          <p:nvPr/>
        </p:nvSpPr>
        <p:spPr bwMode="auto">
          <a:xfrm>
            <a:off x="5046663" y="5268913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중급</a:t>
            </a:r>
          </a:p>
        </p:txBody>
      </p:sp>
      <p:sp>
        <p:nvSpPr>
          <p:cNvPr id="16568" name="Text Box 164"/>
          <p:cNvSpPr txBox="1">
            <a:spLocks noChangeArrowheads="1"/>
          </p:cNvSpPr>
          <p:nvPr/>
        </p:nvSpPr>
        <p:spPr bwMode="auto">
          <a:xfrm>
            <a:off x="3951288" y="3597275"/>
            <a:ext cx="30321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16569" name="Text Box 165"/>
          <p:cNvSpPr txBox="1">
            <a:spLocks noChangeArrowheads="1"/>
          </p:cNvSpPr>
          <p:nvPr/>
        </p:nvSpPr>
        <p:spPr bwMode="auto">
          <a:xfrm>
            <a:off x="3948113" y="3840163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부장</a:t>
            </a:r>
          </a:p>
        </p:txBody>
      </p:sp>
      <p:sp>
        <p:nvSpPr>
          <p:cNvPr id="16570" name="Text Box 166"/>
          <p:cNvSpPr txBox="1">
            <a:spLocks noChangeArrowheads="1"/>
          </p:cNvSpPr>
          <p:nvPr/>
        </p:nvSpPr>
        <p:spPr bwMode="auto">
          <a:xfrm>
            <a:off x="3948113" y="4078288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16571" name="Text Box 167"/>
          <p:cNvSpPr txBox="1">
            <a:spLocks noChangeArrowheads="1"/>
          </p:cNvSpPr>
          <p:nvPr/>
        </p:nvSpPr>
        <p:spPr bwMode="auto">
          <a:xfrm>
            <a:off x="3948113" y="4316413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부장</a:t>
            </a:r>
          </a:p>
        </p:txBody>
      </p:sp>
      <p:sp>
        <p:nvSpPr>
          <p:cNvPr id="16572" name="Text Box 206"/>
          <p:cNvSpPr txBox="1">
            <a:spLocks noChangeArrowheads="1"/>
          </p:cNvSpPr>
          <p:nvPr/>
        </p:nvSpPr>
        <p:spPr bwMode="auto">
          <a:xfrm>
            <a:off x="3952875" y="4551363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16573" name="Text Box 207"/>
          <p:cNvSpPr txBox="1">
            <a:spLocks noChangeArrowheads="1"/>
          </p:cNvSpPr>
          <p:nvPr/>
        </p:nvSpPr>
        <p:spPr bwMode="auto">
          <a:xfrm>
            <a:off x="3952875" y="4789488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부장</a:t>
            </a:r>
          </a:p>
        </p:txBody>
      </p:sp>
      <p:sp>
        <p:nvSpPr>
          <p:cNvPr id="16574" name="Text Box 224"/>
          <p:cNvSpPr txBox="1">
            <a:spLocks noChangeArrowheads="1"/>
          </p:cNvSpPr>
          <p:nvPr/>
        </p:nvSpPr>
        <p:spPr bwMode="auto">
          <a:xfrm>
            <a:off x="3949700" y="5032375"/>
            <a:ext cx="303213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16575" name="Text Box 225"/>
          <p:cNvSpPr txBox="1">
            <a:spLocks noChangeArrowheads="1"/>
          </p:cNvSpPr>
          <p:nvPr/>
        </p:nvSpPr>
        <p:spPr bwMode="auto">
          <a:xfrm>
            <a:off x="3949700" y="5270500"/>
            <a:ext cx="303213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부장</a:t>
            </a:r>
          </a:p>
        </p:txBody>
      </p:sp>
      <p:grpSp>
        <p:nvGrpSpPr>
          <p:cNvPr id="16576" name="그룹 140"/>
          <p:cNvGrpSpPr>
            <a:grpSpLocks/>
          </p:cNvGrpSpPr>
          <p:nvPr/>
        </p:nvGrpSpPr>
        <p:grpSpPr bwMode="auto">
          <a:xfrm>
            <a:off x="2887663" y="2159000"/>
            <a:ext cx="933450" cy="187325"/>
            <a:chOff x="9107261" y="3302000"/>
            <a:chExt cx="754289" cy="165100"/>
          </a:xfrm>
        </p:grpSpPr>
        <p:sp>
          <p:nvSpPr>
            <p:cNvPr id="142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918" cy="162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9708896" y="3302000"/>
              <a:ext cx="152654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6577" name="Text Box 191"/>
          <p:cNvSpPr txBox="1">
            <a:spLocks noChangeArrowheads="1"/>
          </p:cNvSpPr>
          <p:nvPr/>
        </p:nvSpPr>
        <p:spPr bwMode="auto">
          <a:xfrm>
            <a:off x="2894013" y="2132013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144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145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46" name="TextBox 145"/>
          <p:cNvSpPr txBox="1"/>
          <p:nvPr/>
        </p:nvSpPr>
        <p:spPr bwMode="auto">
          <a:xfrm>
            <a:off x="1422400" y="6061830"/>
            <a:ext cx="5842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ko-KR" altLang="en-US" sz="1100" dirty="0" smtClean="0">
                <a:latin typeface="+mn-ea"/>
                <a:ea typeface="+mn-ea"/>
              </a:rPr>
              <a:t>신규 또는 수정 시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여러 건</a:t>
            </a:r>
            <a:r>
              <a:rPr kumimoji="0" lang="en-US" altLang="ko-KR" sz="1100" dirty="0" smtClean="0">
                <a:latin typeface="+mn-ea"/>
                <a:ea typeface="+mn-ea"/>
              </a:rPr>
              <a:t>(1</a:t>
            </a:r>
            <a:r>
              <a:rPr kumimoji="0" lang="ko-KR" altLang="en-US" sz="1100" dirty="0" smtClean="0">
                <a:latin typeface="+mn-ea"/>
                <a:ea typeface="+mn-ea"/>
              </a:rPr>
              <a:t>건도 무방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을 편집하여 한꺼번에 저장하는 것을 기본으로 함</a:t>
            </a:r>
            <a:endParaRPr kumimoji="0" lang="en-US" altLang="ko-KR" sz="1100" dirty="0" smtClean="0">
              <a:latin typeface="+mn-ea"/>
              <a:ea typeface="+mn-ea"/>
            </a:endParaRPr>
          </a:p>
          <a:p>
            <a:pPr marL="92075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추가</a:t>
            </a:r>
            <a:r>
              <a:rPr kumimoji="0" lang="en-US" altLang="ko-KR" sz="1100" dirty="0" smtClean="0">
                <a:latin typeface="+mn-ea"/>
                <a:ea typeface="+mn-ea"/>
              </a:rPr>
              <a:t>] : Multi Detail </a:t>
            </a:r>
            <a:r>
              <a:rPr kumimoji="0" lang="ko-KR" altLang="en-US" sz="1100" dirty="0" smtClean="0">
                <a:latin typeface="+mn-ea"/>
                <a:ea typeface="+mn-ea"/>
              </a:rPr>
              <a:t>영역에 빈 행을 추가하여 신규 데이터 입력을 가능하게 함</a:t>
            </a:r>
          </a:p>
          <a:p>
            <a:pPr marL="92075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삭제</a:t>
            </a:r>
            <a:r>
              <a:rPr kumimoji="0" lang="en-US" altLang="ko-KR" sz="1100" dirty="0" smtClean="0">
                <a:latin typeface="+mn-ea"/>
                <a:ea typeface="+mn-ea"/>
              </a:rPr>
              <a:t>] : Multi Detail </a:t>
            </a:r>
            <a:r>
              <a:rPr kumimoji="0" lang="ko-KR" altLang="en-US" sz="1100" dirty="0" smtClean="0">
                <a:latin typeface="+mn-ea"/>
                <a:ea typeface="+mn-ea"/>
              </a:rPr>
              <a:t>영역에서 선택한 </a:t>
            </a:r>
            <a:r>
              <a:rPr kumimoji="0" lang="en-US" altLang="ko-KR" sz="1100" dirty="0" smtClean="0">
                <a:latin typeface="+mn-ea"/>
                <a:ea typeface="+mn-ea"/>
              </a:rPr>
              <a:t>1</a:t>
            </a:r>
            <a:r>
              <a:rPr kumimoji="0" lang="ko-KR" altLang="en-US" sz="1100" dirty="0" smtClean="0">
                <a:latin typeface="+mn-ea"/>
                <a:ea typeface="+mn-ea"/>
              </a:rPr>
              <a:t>건 이상의 데이터를 화면에서 삭제함</a:t>
            </a:r>
            <a:endParaRPr kumimoji="0" lang="en-US" altLang="ko-KR" sz="1100" dirty="0" smtClean="0">
              <a:latin typeface="+mn-ea"/>
              <a:ea typeface="+mn-ea"/>
            </a:endParaRPr>
          </a:p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저장</a:t>
            </a:r>
            <a:r>
              <a:rPr kumimoji="0" lang="en-US" altLang="ko-KR" sz="1100" dirty="0" smtClean="0">
                <a:latin typeface="+mn-ea"/>
                <a:ea typeface="+mn-ea"/>
              </a:rPr>
              <a:t>] : </a:t>
            </a:r>
            <a:r>
              <a:rPr kumimoji="0" lang="ko-KR" altLang="en-US" sz="1100" dirty="0" smtClean="0">
                <a:latin typeface="+mn-ea"/>
                <a:ea typeface="+mn-ea"/>
              </a:rPr>
              <a:t>화면상에서 신규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수정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삭제한 여러 건</a:t>
            </a:r>
            <a:r>
              <a:rPr kumimoji="0" lang="en-US" altLang="ko-KR" sz="1100" dirty="0" smtClean="0">
                <a:latin typeface="+mn-ea"/>
                <a:ea typeface="+mn-ea"/>
              </a:rPr>
              <a:t>(1</a:t>
            </a:r>
            <a:r>
              <a:rPr kumimoji="0" lang="ko-KR" altLang="en-US" sz="1100" dirty="0" smtClean="0">
                <a:latin typeface="+mn-ea"/>
                <a:ea typeface="+mn-ea"/>
              </a:rPr>
              <a:t>건도 무방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의 데이터를 </a:t>
            </a:r>
            <a:r>
              <a:rPr kumimoji="0" lang="en-US" altLang="ko-KR" sz="1100" dirty="0" smtClean="0">
                <a:latin typeface="+mn-ea"/>
                <a:ea typeface="+mn-ea"/>
              </a:rPr>
              <a:t>DB</a:t>
            </a:r>
            <a:r>
              <a:rPr kumimoji="0" lang="ko-KR" altLang="en-US" sz="1100" dirty="0" smtClean="0">
                <a:latin typeface="+mn-ea"/>
                <a:ea typeface="+mn-ea"/>
              </a:rPr>
              <a:t>에 반영함</a:t>
            </a:r>
            <a:endParaRPr kumimoji="0"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"/>
          <p:cNvSpPr>
            <a:spLocks noChangeArrowheads="1"/>
          </p:cNvSpPr>
          <p:nvPr/>
        </p:nvSpPr>
        <p:spPr bwMode="auto">
          <a:xfrm>
            <a:off x="1306513" y="803275"/>
            <a:ext cx="864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22350"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 3-1. List/Detail) :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건의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조회와 한 건의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CUD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있는 화면패턴이다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411" name="Text Box 28" descr="type=label"/>
          <p:cNvSpPr txBox="1">
            <a:spLocks noChangeArrowheads="1"/>
          </p:cNvSpPr>
          <p:nvPr/>
        </p:nvSpPr>
        <p:spPr bwMode="auto">
          <a:xfrm>
            <a:off x="1306513" y="1306513"/>
            <a:ext cx="18526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Pattern 3-1. List/Detail</a:t>
            </a:r>
          </a:p>
        </p:txBody>
      </p:sp>
      <p:sp>
        <p:nvSpPr>
          <p:cNvPr id="17412" name="Line 75"/>
          <p:cNvSpPr>
            <a:spLocks noChangeShapeType="1"/>
          </p:cNvSpPr>
          <p:nvPr/>
        </p:nvSpPr>
        <p:spPr bwMode="auto">
          <a:xfrm>
            <a:off x="1393825" y="1565275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graphicFrame>
        <p:nvGraphicFramePr>
          <p:cNvPr id="8" name="Group 84"/>
          <p:cNvGraphicFramePr>
            <a:graphicFrameLocks noGrp="1"/>
          </p:cNvGraphicFramePr>
          <p:nvPr/>
        </p:nvGraphicFramePr>
        <p:xfrm>
          <a:off x="1376363" y="3300413"/>
          <a:ext cx="2152650" cy="2270129"/>
        </p:xfrm>
        <a:graphic>
          <a:graphicData uri="http://schemas.openxmlformats.org/drawingml/2006/table">
            <a:tbl>
              <a:tblPr/>
              <a:tblGrid>
                <a:gridCol w="1063625"/>
                <a:gridCol w="1089025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16"/>
          <p:cNvGraphicFramePr>
            <a:graphicFrameLocks noGrp="1"/>
          </p:cNvGraphicFramePr>
          <p:nvPr/>
        </p:nvGraphicFramePr>
        <p:xfrm>
          <a:off x="4248150" y="3303588"/>
          <a:ext cx="4324350" cy="2257425"/>
        </p:xfrm>
        <a:graphic>
          <a:graphicData uri="http://schemas.openxmlformats.org/drawingml/2006/table">
            <a:tbl>
              <a:tblPr/>
              <a:tblGrid>
                <a:gridCol w="1454150"/>
                <a:gridCol w="28702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주민등록번호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77" name="Rectangle 148" descr="type=input"/>
          <p:cNvSpPr>
            <a:spLocks noChangeArrowheads="1"/>
          </p:cNvSpPr>
          <p:nvPr/>
        </p:nvSpPr>
        <p:spPr bwMode="auto">
          <a:xfrm>
            <a:off x="5721350" y="3330575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17478" name="Rectangle 149" descr="type=input"/>
          <p:cNvSpPr>
            <a:spLocks noChangeArrowheads="1"/>
          </p:cNvSpPr>
          <p:nvPr/>
        </p:nvSpPr>
        <p:spPr bwMode="auto">
          <a:xfrm>
            <a:off x="5721350" y="3584575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17479" name="Rectangle 150" descr="type=input"/>
          <p:cNvSpPr>
            <a:spLocks noChangeArrowheads="1"/>
          </p:cNvSpPr>
          <p:nvPr/>
        </p:nvSpPr>
        <p:spPr bwMode="auto">
          <a:xfrm>
            <a:off x="5721350" y="508793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600309-1234567</a:t>
            </a:r>
          </a:p>
        </p:txBody>
      </p:sp>
      <p:grpSp>
        <p:nvGrpSpPr>
          <p:cNvPr id="17480" name="Group 152" descr="type=radio&amp;&amp;id=sex"/>
          <p:cNvGrpSpPr>
            <a:grpSpLocks/>
          </p:cNvGrpSpPr>
          <p:nvPr/>
        </p:nvGrpSpPr>
        <p:grpSpPr bwMode="auto">
          <a:xfrm>
            <a:off x="5749925" y="4824413"/>
            <a:ext cx="711200" cy="236537"/>
            <a:chOff x="1892" y="3238"/>
            <a:chExt cx="448" cy="149"/>
          </a:xfrm>
        </p:grpSpPr>
        <p:sp>
          <p:nvSpPr>
            <p:cNvPr id="17549" name="Oval 153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50" name="Text Box 154"/>
            <p:cNvSpPr txBox="1">
              <a:spLocks noChangeArrowheads="1"/>
            </p:cNvSpPr>
            <p:nvPr/>
          </p:nvSpPr>
          <p:spPr bwMode="auto">
            <a:xfrm>
              <a:off x="1965" y="3238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17551" name="Oval 155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52" name="Text Box 156"/>
            <p:cNvSpPr txBox="1">
              <a:spLocks noChangeArrowheads="1"/>
            </p:cNvSpPr>
            <p:nvPr/>
          </p:nvSpPr>
          <p:spPr bwMode="auto">
            <a:xfrm>
              <a:off x="2221" y="3242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17481" name="Rectangle 110" descr="type=input"/>
          <p:cNvSpPr>
            <a:spLocks noChangeArrowheads="1"/>
          </p:cNvSpPr>
          <p:nvPr/>
        </p:nvSpPr>
        <p:spPr bwMode="auto">
          <a:xfrm>
            <a:off x="5721350" y="532923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17482" name="Rectangle 172" descr="type=input&#10;&amp;&amp;event=달력팝업[c]"/>
          <p:cNvSpPr>
            <a:spLocks noChangeArrowheads="1"/>
          </p:cNvSpPr>
          <p:nvPr/>
        </p:nvSpPr>
        <p:spPr bwMode="auto">
          <a:xfrm>
            <a:off x="5721350" y="4583113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1960-03-09</a:t>
            </a:r>
          </a:p>
        </p:txBody>
      </p:sp>
      <p:graphicFrame>
        <p:nvGraphicFramePr>
          <p:cNvPr id="21" name="Group 117"/>
          <p:cNvGraphicFramePr>
            <a:graphicFrameLocks noGrp="1"/>
          </p:cNvGraphicFramePr>
          <p:nvPr/>
        </p:nvGraphicFramePr>
        <p:xfrm>
          <a:off x="1465263" y="2165350"/>
          <a:ext cx="7179570" cy="560388"/>
        </p:xfrm>
        <a:graphic>
          <a:graphicData uri="http://schemas.openxmlformats.org/drawingml/2006/table">
            <a:tbl>
              <a:tblPr/>
              <a:tblGrid>
                <a:gridCol w="1434988"/>
                <a:gridCol w="2291379"/>
                <a:gridCol w="1247887"/>
                <a:gridCol w="2205316"/>
              </a:tblGrid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98" name="Rectangle 136" descr="type=button&#10;"/>
          <p:cNvSpPr>
            <a:spLocks noChangeArrowheads="1"/>
          </p:cNvSpPr>
          <p:nvPr/>
        </p:nvSpPr>
        <p:spPr bwMode="auto">
          <a:xfrm>
            <a:off x="7250113" y="2833688"/>
            <a:ext cx="611187" cy="201612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17499" name="Rectangle 174" descr="type=input"/>
          <p:cNvSpPr>
            <a:spLocks noChangeArrowheads="1"/>
          </p:cNvSpPr>
          <p:nvPr/>
        </p:nvSpPr>
        <p:spPr bwMode="auto">
          <a:xfrm>
            <a:off x="6483350" y="2208213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grpSp>
        <p:nvGrpSpPr>
          <p:cNvPr id="17500" name="Group 175" descr="type=checkbox"/>
          <p:cNvGrpSpPr>
            <a:grpSpLocks/>
          </p:cNvGrpSpPr>
          <p:nvPr/>
        </p:nvGrpSpPr>
        <p:grpSpPr bwMode="auto">
          <a:xfrm>
            <a:off x="2963863" y="2493963"/>
            <a:ext cx="419100" cy="174625"/>
            <a:chOff x="1519" y="3690"/>
            <a:chExt cx="264" cy="110"/>
          </a:xfrm>
        </p:grpSpPr>
        <p:pic>
          <p:nvPicPr>
            <p:cNvPr id="17547" name="Picture 176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7548" name="Rectangle 177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초급</a:t>
              </a:r>
            </a:p>
          </p:txBody>
        </p:sp>
      </p:grpSp>
      <p:grpSp>
        <p:nvGrpSpPr>
          <p:cNvPr id="17501" name="Group 178" descr="type=checkbox"/>
          <p:cNvGrpSpPr>
            <a:grpSpLocks/>
          </p:cNvGrpSpPr>
          <p:nvPr/>
        </p:nvGrpSpPr>
        <p:grpSpPr bwMode="auto">
          <a:xfrm>
            <a:off x="3468688" y="2493963"/>
            <a:ext cx="419100" cy="174625"/>
            <a:chOff x="1519" y="3690"/>
            <a:chExt cx="264" cy="110"/>
          </a:xfrm>
        </p:grpSpPr>
        <p:pic>
          <p:nvPicPr>
            <p:cNvPr id="17545" name="Picture 179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7546" name="Rectangle 180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중급</a:t>
              </a:r>
            </a:p>
          </p:txBody>
        </p:sp>
      </p:grpSp>
      <p:grpSp>
        <p:nvGrpSpPr>
          <p:cNvPr id="17502" name="Group 181" descr="type=checkbox"/>
          <p:cNvGrpSpPr>
            <a:grpSpLocks/>
          </p:cNvGrpSpPr>
          <p:nvPr/>
        </p:nvGrpSpPr>
        <p:grpSpPr bwMode="auto">
          <a:xfrm>
            <a:off x="3983038" y="2493963"/>
            <a:ext cx="419100" cy="174625"/>
            <a:chOff x="1519" y="3690"/>
            <a:chExt cx="264" cy="110"/>
          </a:xfrm>
        </p:grpSpPr>
        <p:pic>
          <p:nvPicPr>
            <p:cNvPr id="17543" name="Picture 182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7544" name="Rectangle 183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고급</a:t>
              </a:r>
            </a:p>
          </p:txBody>
        </p:sp>
      </p:grpSp>
      <p:grpSp>
        <p:nvGrpSpPr>
          <p:cNvPr id="17503" name="Group 184" descr="type=radio"/>
          <p:cNvGrpSpPr>
            <a:grpSpLocks/>
          </p:cNvGrpSpPr>
          <p:nvPr/>
        </p:nvGrpSpPr>
        <p:grpSpPr bwMode="auto">
          <a:xfrm>
            <a:off x="6505575" y="2466975"/>
            <a:ext cx="711200" cy="236538"/>
            <a:chOff x="1892" y="3238"/>
            <a:chExt cx="448" cy="149"/>
          </a:xfrm>
        </p:grpSpPr>
        <p:sp>
          <p:nvSpPr>
            <p:cNvPr id="17539" name="Oval 185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40" name="Text Box 186"/>
            <p:cNvSpPr txBox="1">
              <a:spLocks noChangeArrowheads="1"/>
            </p:cNvSpPr>
            <p:nvPr/>
          </p:nvSpPr>
          <p:spPr bwMode="auto">
            <a:xfrm>
              <a:off x="1965" y="3238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17541" name="Oval 187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42" name="Text Box 188"/>
            <p:cNvSpPr txBox="1">
              <a:spLocks noChangeArrowheads="1"/>
            </p:cNvSpPr>
            <p:nvPr/>
          </p:nvSpPr>
          <p:spPr bwMode="auto">
            <a:xfrm>
              <a:off x="2221" y="3242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17504" name="Rectangle 136" descr="type=button&#10;"/>
          <p:cNvSpPr>
            <a:spLocks noChangeArrowheads="1"/>
          </p:cNvSpPr>
          <p:nvPr/>
        </p:nvSpPr>
        <p:spPr bwMode="auto">
          <a:xfrm>
            <a:off x="7920038" y="2833688"/>
            <a:ext cx="725487" cy="206375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조건초기화</a:t>
            </a:r>
          </a:p>
        </p:txBody>
      </p:sp>
      <p:sp>
        <p:nvSpPr>
          <p:cNvPr id="17505" name="Text Box 87"/>
          <p:cNvSpPr txBox="1">
            <a:spLocks noChangeArrowheads="1"/>
          </p:cNvSpPr>
          <p:nvPr/>
        </p:nvSpPr>
        <p:spPr bwMode="auto">
          <a:xfrm>
            <a:off x="1330325" y="5562600"/>
            <a:ext cx="465138" cy="223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26" tIns="49526" rIns="49526" bIns="49526">
            <a:spAutoFit/>
          </a:bodyPr>
          <a:lstStyle/>
          <a:p>
            <a:pPr marL="93663" indent="-93663">
              <a:spcBef>
                <a:spcPct val="50000"/>
              </a:spcBef>
              <a:buFontTx/>
              <a:buNone/>
            </a:pP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06" name="Text Box 114" descr="type=subtitle"/>
          <p:cNvSpPr txBox="1">
            <a:spLocks noChangeArrowheads="1"/>
          </p:cNvSpPr>
          <p:nvPr/>
        </p:nvSpPr>
        <p:spPr bwMode="auto">
          <a:xfrm>
            <a:off x="1485900" y="1892300"/>
            <a:ext cx="534988" cy="13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검색조건</a:t>
            </a:r>
          </a:p>
        </p:txBody>
      </p:sp>
      <p:sp>
        <p:nvSpPr>
          <p:cNvPr id="17507" name="Rectangle 37" descr="type=button&#10;"/>
          <p:cNvSpPr>
            <a:spLocks noChangeArrowheads="1"/>
          </p:cNvSpPr>
          <p:nvPr/>
        </p:nvSpPr>
        <p:spPr bwMode="auto">
          <a:xfrm>
            <a:off x="7553325" y="1812925"/>
            <a:ext cx="1008063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예산불러오기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-&gt;</a:t>
            </a:r>
          </a:p>
        </p:txBody>
      </p:sp>
      <p:sp>
        <p:nvSpPr>
          <p:cNvPr id="17508" name="Text Box 114" descr="type=subtitle"/>
          <p:cNvSpPr txBox="1">
            <a:spLocks noChangeArrowheads="1"/>
          </p:cNvSpPr>
          <p:nvPr/>
        </p:nvSpPr>
        <p:spPr bwMode="auto">
          <a:xfrm>
            <a:off x="1427163" y="3092450"/>
            <a:ext cx="534987" cy="13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사원목록</a:t>
            </a:r>
          </a:p>
        </p:txBody>
      </p:sp>
      <p:sp>
        <p:nvSpPr>
          <p:cNvPr id="17509" name="Text Box 114" descr="type=subtitle"/>
          <p:cNvSpPr txBox="1">
            <a:spLocks noChangeArrowheads="1"/>
          </p:cNvSpPr>
          <p:nvPr/>
        </p:nvSpPr>
        <p:spPr bwMode="auto">
          <a:xfrm>
            <a:off x="4256088" y="3100388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사원정보</a:t>
            </a:r>
          </a:p>
        </p:txBody>
      </p:sp>
      <p:graphicFrame>
        <p:nvGraphicFramePr>
          <p:cNvPr id="54" name="Group 178"/>
          <p:cNvGraphicFramePr>
            <a:graphicFrameLocks noGrp="1"/>
          </p:cNvGraphicFramePr>
          <p:nvPr/>
        </p:nvGraphicFramePr>
        <p:xfrm>
          <a:off x="9534525" y="1339850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514" name="그룹 54"/>
          <p:cNvGrpSpPr>
            <a:grpSpLocks/>
          </p:cNvGrpSpPr>
          <p:nvPr/>
        </p:nvGrpSpPr>
        <p:grpSpPr bwMode="auto">
          <a:xfrm>
            <a:off x="5730875" y="3860800"/>
            <a:ext cx="601663" cy="142875"/>
            <a:chOff x="9107261" y="3302000"/>
            <a:chExt cx="754289" cy="165100"/>
          </a:xfrm>
        </p:grpSpPr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7515" name="그룹 57"/>
          <p:cNvGrpSpPr>
            <a:grpSpLocks/>
          </p:cNvGrpSpPr>
          <p:nvPr/>
        </p:nvGrpSpPr>
        <p:grpSpPr bwMode="auto">
          <a:xfrm>
            <a:off x="5730875" y="4110038"/>
            <a:ext cx="601663" cy="141287"/>
            <a:chOff x="9107261" y="3302000"/>
            <a:chExt cx="754289" cy="165100"/>
          </a:xfrm>
        </p:grpSpPr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7516" name="그룹 60"/>
          <p:cNvGrpSpPr>
            <a:grpSpLocks/>
          </p:cNvGrpSpPr>
          <p:nvPr/>
        </p:nvGrpSpPr>
        <p:grpSpPr bwMode="auto">
          <a:xfrm>
            <a:off x="6702425" y="4110038"/>
            <a:ext cx="600075" cy="141287"/>
            <a:chOff x="9107261" y="3302000"/>
            <a:chExt cx="754289" cy="165100"/>
          </a:xfrm>
        </p:grpSpPr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633" cy="16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09894" y="3302000"/>
              <a:ext cx="15165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7517" name="그룹 63"/>
          <p:cNvGrpSpPr>
            <a:grpSpLocks/>
          </p:cNvGrpSpPr>
          <p:nvPr/>
        </p:nvGrpSpPr>
        <p:grpSpPr bwMode="auto">
          <a:xfrm>
            <a:off x="5730875" y="4376738"/>
            <a:ext cx="601663" cy="141287"/>
            <a:chOff x="9107261" y="3302000"/>
            <a:chExt cx="754289" cy="165100"/>
          </a:xfrm>
        </p:grpSpPr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7518" name="Text Box 160"/>
          <p:cNvSpPr txBox="1">
            <a:spLocks noChangeArrowheads="1"/>
          </p:cNvSpPr>
          <p:nvPr/>
        </p:nvSpPr>
        <p:spPr bwMode="auto">
          <a:xfrm>
            <a:off x="5737225" y="4062413"/>
            <a:ext cx="368300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OO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</a:t>
            </a:r>
          </a:p>
        </p:txBody>
      </p:sp>
      <p:sp>
        <p:nvSpPr>
          <p:cNvPr id="17519" name="Text Box 174"/>
          <p:cNvSpPr txBox="1">
            <a:spLocks noChangeArrowheads="1"/>
          </p:cNvSpPr>
          <p:nvPr/>
        </p:nvSpPr>
        <p:spPr bwMode="auto">
          <a:xfrm>
            <a:off x="5734050" y="3805238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17520" name="Text Box 176"/>
          <p:cNvSpPr txBox="1">
            <a:spLocks noChangeArrowheads="1"/>
          </p:cNvSpPr>
          <p:nvPr/>
        </p:nvSpPr>
        <p:spPr bwMode="auto">
          <a:xfrm>
            <a:off x="5749925" y="4316413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17521" name="Text Box 161"/>
          <p:cNvSpPr txBox="1">
            <a:spLocks noChangeArrowheads="1"/>
          </p:cNvSpPr>
          <p:nvPr/>
        </p:nvSpPr>
        <p:spPr bwMode="auto">
          <a:xfrm>
            <a:off x="6718300" y="4051300"/>
            <a:ext cx="457200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과</a:t>
            </a:r>
          </a:p>
        </p:txBody>
      </p:sp>
      <p:grpSp>
        <p:nvGrpSpPr>
          <p:cNvPr id="17522" name="그룹 66"/>
          <p:cNvGrpSpPr>
            <a:grpSpLocks/>
          </p:cNvGrpSpPr>
          <p:nvPr/>
        </p:nvGrpSpPr>
        <p:grpSpPr bwMode="auto">
          <a:xfrm>
            <a:off x="2941638" y="2203450"/>
            <a:ext cx="933450" cy="188913"/>
            <a:chOff x="9107261" y="3302000"/>
            <a:chExt cx="754289" cy="165100"/>
          </a:xfrm>
        </p:grpSpPr>
        <p:sp>
          <p:nvSpPr>
            <p:cNvPr id="68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918" cy="162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5"/>
            <p:cNvSpPr>
              <a:spLocks noChangeArrowheads="1"/>
            </p:cNvSpPr>
            <p:nvPr/>
          </p:nvSpPr>
          <p:spPr bwMode="auto">
            <a:xfrm>
              <a:off x="9708896" y="3302000"/>
              <a:ext cx="152654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7523" name="Text Box 191"/>
          <p:cNvSpPr txBox="1">
            <a:spLocks noChangeArrowheads="1"/>
          </p:cNvSpPr>
          <p:nvPr/>
        </p:nvSpPr>
        <p:spPr bwMode="auto">
          <a:xfrm>
            <a:off x="2947988" y="2176463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71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72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7527" name="Rectangle 38" descr="type=button&#10;"/>
          <p:cNvSpPr>
            <a:spLocks noChangeArrowheads="1"/>
          </p:cNvSpPr>
          <p:nvPr/>
        </p:nvSpPr>
        <p:spPr bwMode="auto">
          <a:xfrm>
            <a:off x="7980363" y="5699125"/>
            <a:ext cx="611187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17528" name="Rectangle 38" descr="type=button&#10;"/>
          <p:cNvSpPr>
            <a:spLocks noChangeArrowheads="1"/>
          </p:cNvSpPr>
          <p:nvPr/>
        </p:nvSpPr>
        <p:spPr bwMode="auto">
          <a:xfrm>
            <a:off x="7315200" y="5699125"/>
            <a:ext cx="611188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1422400" y="6061830"/>
            <a:ext cx="71691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List </a:t>
            </a:r>
            <a:r>
              <a:rPr kumimoji="0" lang="ko-KR" altLang="en-US" sz="1100" dirty="0" smtClean="0">
                <a:latin typeface="+mn-ea"/>
                <a:ea typeface="+mn-ea"/>
              </a:rPr>
              <a:t>중 각 </a:t>
            </a:r>
            <a:r>
              <a:rPr kumimoji="0" lang="en-US" altLang="ko-KR" sz="1100" dirty="0" smtClean="0">
                <a:latin typeface="+mn-ea"/>
                <a:ea typeface="+mn-ea"/>
              </a:rPr>
              <a:t>1</a:t>
            </a:r>
            <a:r>
              <a:rPr kumimoji="0" lang="ko-KR" altLang="en-US" sz="1100" dirty="0" smtClean="0">
                <a:latin typeface="+mn-ea"/>
                <a:ea typeface="+mn-ea"/>
              </a:rPr>
              <a:t>건의 상세조회 및 신규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수정 업무를 화면 내의 </a:t>
            </a:r>
            <a:r>
              <a:rPr kumimoji="0" lang="en-US" altLang="ko-KR" sz="1100" dirty="0" smtClean="0">
                <a:latin typeface="+mn-ea"/>
                <a:ea typeface="+mn-ea"/>
              </a:rPr>
              <a:t>Single Detail </a:t>
            </a:r>
            <a:r>
              <a:rPr kumimoji="0" lang="ko-KR" altLang="en-US" sz="1100" dirty="0" smtClean="0">
                <a:latin typeface="+mn-ea"/>
                <a:ea typeface="+mn-ea"/>
              </a:rPr>
              <a:t>영역에서 처리하고 그 결과를 반영함</a:t>
            </a:r>
            <a:endParaRPr kumimoji="0" lang="en-US" altLang="ko-KR" sz="1100" dirty="0" smtClean="0">
              <a:latin typeface="+mn-ea"/>
              <a:ea typeface="+mn-ea"/>
            </a:endParaRPr>
          </a:p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[List</a:t>
            </a:r>
            <a:r>
              <a:rPr kumimoji="0" lang="ko-KR" altLang="en-US" sz="1100" dirty="0" smtClean="0">
                <a:latin typeface="+mn-ea"/>
                <a:ea typeface="+mn-ea"/>
              </a:rPr>
              <a:t>의 </a:t>
            </a:r>
            <a:r>
              <a:rPr kumimoji="0" lang="en-US" altLang="ko-KR" sz="1100" dirty="0" smtClean="0">
                <a:latin typeface="+mn-ea"/>
                <a:ea typeface="+mn-ea"/>
              </a:rPr>
              <a:t>flow] : </a:t>
            </a:r>
            <a:r>
              <a:rPr kumimoji="0" lang="ko-KR" altLang="en-US" sz="1100" dirty="0" smtClean="0">
                <a:latin typeface="+mn-ea"/>
                <a:ea typeface="+mn-ea"/>
              </a:rPr>
              <a:t>클릭을 통하여 </a:t>
            </a:r>
            <a:r>
              <a:rPr kumimoji="0" lang="en-US" altLang="ko-KR" sz="1100" dirty="0" smtClean="0">
                <a:latin typeface="+mn-ea"/>
                <a:ea typeface="+mn-ea"/>
              </a:rPr>
              <a:t>Detail</a:t>
            </a:r>
            <a:r>
              <a:rPr kumimoji="0" lang="ko-KR" altLang="en-US" sz="1100" dirty="0" smtClean="0">
                <a:latin typeface="+mn-ea"/>
                <a:ea typeface="+mn-ea"/>
              </a:rPr>
              <a:t>영역에 데이터 내역을 출력함</a:t>
            </a:r>
            <a:endParaRPr kumimoji="0" lang="en-US" altLang="ko-KR" sz="1100" dirty="0" smtClean="0">
              <a:latin typeface="+mn-ea"/>
              <a:ea typeface="+mn-ea"/>
            </a:endParaRPr>
          </a:p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신규</a:t>
            </a:r>
            <a:r>
              <a:rPr kumimoji="0" lang="en-US" altLang="ko-KR" sz="1100" dirty="0" smtClean="0">
                <a:latin typeface="+mn-ea"/>
                <a:ea typeface="+mn-ea"/>
              </a:rPr>
              <a:t>] : Detail</a:t>
            </a:r>
            <a:r>
              <a:rPr kumimoji="0" lang="ko-KR" altLang="en-US" sz="1100" dirty="0" smtClean="0">
                <a:latin typeface="+mn-ea"/>
                <a:ea typeface="+mn-ea"/>
              </a:rPr>
              <a:t>영역을 초기화하여 신규 데이터 입력을 가능하게 함</a:t>
            </a:r>
            <a:endParaRPr kumimoji="0" lang="en-US" altLang="ko-KR" sz="1100" dirty="0" smtClean="0">
              <a:latin typeface="+mn-ea"/>
              <a:ea typeface="+mn-ea"/>
            </a:endParaRPr>
          </a:p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저장</a:t>
            </a:r>
            <a:r>
              <a:rPr kumimoji="0" lang="en-US" altLang="ko-KR" sz="1100" dirty="0" smtClean="0">
                <a:latin typeface="+mn-ea"/>
                <a:ea typeface="+mn-ea"/>
              </a:rPr>
              <a:t>] : </a:t>
            </a:r>
            <a:r>
              <a:rPr kumimoji="0" lang="ko-KR" altLang="en-US" sz="1100" dirty="0" smtClean="0">
                <a:latin typeface="+mn-ea"/>
                <a:ea typeface="+mn-ea"/>
              </a:rPr>
              <a:t>입력 내용을 </a:t>
            </a:r>
            <a:r>
              <a:rPr kumimoji="0" lang="en-US" altLang="ko-KR" sz="1100" dirty="0" smtClean="0">
                <a:latin typeface="+mn-ea"/>
                <a:ea typeface="+mn-ea"/>
              </a:rPr>
              <a:t>DB</a:t>
            </a:r>
            <a:r>
              <a:rPr kumimoji="0" lang="ko-KR" altLang="en-US" sz="1100" dirty="0" smtClean="0">
                <a:latin typeface="+mn-ea"/>
                <a:ea typeface="+mn-ea"/>
              </a:rPr>
              <a:t>에 저장함</a:t>
            </a:r>
            <a:r>
              <a:rPr kumimoji="0" lang="en-US" altLang="ko-KR" sz="1100" dirty="0" smtClean="0">
                <a:latin typeface="+mn-ea"/>
                <a:ea typeface="+mn-ea"/>
              </a:rPr>
              <a:t>. </a:t>
            </a:r>
            <a:r>
              <a:rPr kumimoji="0" lang="ko-KR" altLang="en-US" sz="1100" dirty="0" smtClean="0">
                <a:latin typeface="+mn-ea"/>
                <a:ea typeface="+mn-ea"/>
              </a:rPr>
              <a:t>데이터 추가 시에는 </a:t>
            </a:r>
            <a:r>
              <a:rPr kumimoji="0" lang="en-US" altLang="ko-KR" sz="1100" dirty="0" smtClean="0">
                <a:latin typeface="+mn-ea"/>
                <a:ea typeface="+mn-ea"/>
              </a:rPr>
              <a:t>List</a:t>
            </a:r>
            <a:r>
              <a:rPr kumimoji="0" lang="ko-KR" altLang="en-US" sz="1100" dirty="0" smtClean="0">
                <a:latin typeface="+mn-ea"/>
                <a:ea typeface="+mn-ea"/>
              </a:rPr>
              <a:t>에 신규 데이터 </a:t>
            </a:r>
            <a:r>
              <a:rPr kumimoji="0" lang="en-US" altLang="ko-KR" sz="1100" dirty="0" smtClean="0">
                <a:latin typeface="+mn-ea"/>
                <a:ea typeface="+mn-ea"/>
              </a:rPr>
              <a:t>Row</a:t>
            </a:r>
            <a:r>
              <a:rPr kumimoji="0" lang="ko-KR" altLang="en-US" sz="1100" dirty="0" smtClean="0">
                <a:latin typeface="+mn-ea"/>
                <a:ea typeface="+mn-ea"/>
              </a:rPr>
              <a:t>를 추가함</a:t>
            </a:r>
            <a:endParaRPr kumimoji="0"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0"/>
          <p:cNvSpPr>
            <a:spLocks noChangeArrowheads="1"/>
          </p:cNvSpPr>
          <p:nvPr/>
        </p:nvSpPr>
        <p:spPr bwMode="auto">
          <a:xfrm>
            <a:off x="1309688" y="803275"/>
            <a:ext cx="864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22350"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 3-2. List to Detail) :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다건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조회를 한 후 새로운 화면에서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건의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신규등록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상세조회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삭제를 하는 화면패턴이다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Group 178"/>
          <p:cNvGraphicFramePr>
            <a:graphicFrameLocks noGrp="1"/>
          </p:cNvGraphicFramePr>
          <p:nvPr/>
        </p:nvGraphicFramePr>
        <p:xfrm>
          <a:off x="9534525" y="1317625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9" name="Text Box 26" descr="type=label"/>
          <p:cNvSpPr txBox="1">
            <a:spLocks noChangeArrowheads="1"/>
          </p:cNvSpPr>
          <p:nvPr/>
        </p:nvSpPr>
        <p:spPr bwMode="auto">
          <a:xfrm>
            <a:off x="1309688" y="1304925"/>
            <a:ext cx="20685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Pattern 3-2. List to Detail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344613" y="3429000"/>
          <a:ext cx="7246937" cy="2208217"/>
        </p:xfrm>
        <a:graphic>
          <a:graphicData uri="http://schemas.openxmlformats.org/drawingml/2006/table">
            <a:tbl>
              <a:tblPr/>
              <a:tblGrid>
                <a:gridCol w="1450348"/>
                <a:gridCol w="1058145"/>
                <a:gridCol w="1110973"/>
                <a:gridCol w="1075755"/>
                <a:gridCol w="1475961"/>
                <a:gridCol w="107575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010-7686-4212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1960-03-09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010-2486-5858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1965-01-05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010-7686-4212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1960-03-09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010-2486-5858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1965-01-05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010-7686-4212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1960-03-09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010-2486-5858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1965-01-05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010-7686-4212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1960-03-09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010-2486-5858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1965-01-05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12" name="Line 146"/>
          <p:cNvSpPr>
            <a:spLocks noChangeShapeType="1"/>
          </p:cNvSpPr>
          <p:nvPr/>
        </p:nvSpPr>
        <p:spPr bwMode="auto">
          <a:xfrm>
            <a:off x="1397000" y="1563688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sp>
        <p:nvSpPr>
          <p:cNvPr id="18513" name="Rectangle 30" descr="type=button&#10;"/>
          <p:cNvSpPr>
            <a:spLocks noChangeArrowheads="1"/>
          </p:cNvSpPr>
          <p:nvPr/>
        </p:nvSpPr>
        <p:spPr bwMode="auto">
          <a:xfrm>
            <a:off x="7980363" y="5727700"/>
            <a:ext cx="611187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18514" name="Text Box 87"/>
          <p:cNvSpPr txBox="1">
            <a:spLocks noChangeArrowheads="1"/>
          </p:cNvSpPr>
          <p:nvPr/>
        </p:nvSpPr>
        <p:spPr bwMode="auto">
          <a:xfrm>
            <a:off x="1303338" y="5621338"/>
            <a:ext cx="465137" cy="223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26" tIns="49526" rIns="49526" bIns="49526">
            <a:spAutoFit/>
          </a:bodyPr>
          <a:lstStyle/>
          <a:p>
            <a:pPr marL="93663" indent="-93663">
              <a:spcBef>
                <a:spcPct val="50000"/>
              </a:spcBef>
              <a:buFontTx/>
              <a:buNone/>
            </a:pP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15" name="Text Box 114" descr="type=subtitle"/>
          <p:cNvSpPr txBox="1">
            <a:spLocks noChangeArrowheads="1"/>
          </p:cNvSpPr>
          <p:nvPr/>
        </p:nvSpPr>
        <p:spPr bwMode="auto">
          <a:xfrm>
            <a:off x="1404938" y="3203575"/>
            <a:ext cx="765175" cy="13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상세내역조회</a:t>
            </a:r>
          </a:p>
        </p:txBody>
      </p:sp>
      <p:graphicFrame>
        <p:nvGraphicFramePr>
          <p:cNvPr id="14" name="Group 117"/>
          <p:cNvGraphicFramePr>
            <a:graphicFrameLocks noGrp="1"/>
          </p:cNvGraphicFramePr>
          <p:nvPr/>
        </p:nvGraphicFramePr>
        <p:xfrm>
          <a:off x="1404938" y="2105025"/>
          <a:ext cx="7179570" cy="560388"/>
        </p:xfrm>
        <a:graphic>
          <a:graphicData uri="http://schemas.openxmlformats.org/drawingml/2006/table">
            <a:tbl>
              <a:tblPr/>
              <a:tblGrid>
                <a:gridCol w="1434988"/>
                <a:gridCol w="2291379"/>
                <a:gridCol w="1247887"/>
                <a:gridCol w="2205316"/>
              </a:tblGrid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31" name="Rectangle 136" descr="type=button&#10;"/>
          <p:cNvSpPr>
            <a:spLocks noChangeArrowheads="1"/>
          </p:cNvSpPr>
          <p:nvPr/>
        </p:nvSpPr>
        <p:spPr bwMode="auto">
          <a:xfrm>
            <a:off x="7177088" y="2767013"/>
            <a:ext cx="611187" cy="201612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18532" name="Rectangle 174" descr="type=input"/>
          <p:cNvSpPr>
            <a:spLocks noChangeArrowheads="1"/>
          </p:cNvSpPr>
          <p:nvPr/>
        </p:nvSpPr>
        <p:spPr bwMode="auto">
          <a:xfrm>
            <a:off x="6423025" y="214788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grpSp>
        <p:nvGrpSpPr>
          <p:cNvPr id="18533" name="Group 175" descr="type=checkbox"/>
          <p:cNvGrpSpPr>
            <a:grpSpLocks/>
          </p:cNvGrpSpPr>
          <p:nvPr/>
        </p:nvGrpSpPr>
        <p:grpSpPr bwMode="auto">
          <a:xfrm>
            <a:off x="2903538" y="2433638"/>
            <a:ext cx="419100" cy="174625"/>
            <a:chOff x="1519" y="3690"/>
            <a:chExt cx="264" cy="110"/>
          </a:xfrm>
        </p:grpSpPr>
        <p:pic>
          <p:nvPicPr>
            <p:cNvPr id="18557" name="Picture 176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8558" name="Rectangle 177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초급</a:t>
              </a:r>
            </a:p>
          </p:txBody>
        </p:sp>
      </p:grpSp>
      <p:grpSp>
        <p:nvGrpSpPr>
          <p:cNvPr id="18534" name="Group 178" descr="type=checkbox"/>
          <p:cNvGrpSpPr>
            <a:grpSpLocks/>
          </p:cNvGrpSpPr>
          <p:nvPr/>
        </p:nvGrpSpPr>
        <p:grpSpPr bwMode="auto">
          <a:xfrm>
            <a:off x="3408363" y="2433638"/>
            <a:ext cx="419100" cy="174625"/>
            <a:chOff x="1519" y="3690"/>
            <a:chExt cx="264" cy="110"/>
          </a:xfrm>
        </p:grpSpPr>
        <p:pic>
          <p:nvPicPr>
            <p:cNvPr id="18555" name="Picture 179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8556" name="Rectangle 180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중급</a:t>
              </a:r>
            </a:p>
          </p:txBody>
        </p:sp>
      </p:grpSp>
      <p:grpSp>
        <p:nvGrpSpPr>
          <p:cNvPr id="18535" name="Group 181" descr="type=checkbox"/>
          <p:cNvGrpSpPr>
            <a:grpSpLocks/>
          </p:cNvGrpSpPr>
          <p:nvPr/>
        </p:nvGrpSpPr>
        <p:grpSpPr bwMode="auto">
          <a:xfrm>
            <a:off x="3922713" y="2433638"/>
            <a:ext cx="419100" cy="174625"/>
            <a:chOff x="1519" y="3690"/>
            <a:chExt cx="264" cy="110"/>
          </a:xfrm>
        </p:grpSpPr>
        <p:pic>
          <p:nvPicPr>
            <p:cNvPr id="18553" name="Picture 182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8554" name="Rectangle 183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고급</a:t>
              </a:r>
            </a:p>
          </p:txBody>
        </p:sp>
      </p:grpSp>
      <p:grpSp>
        <p:nvGrpSpPr>
          <p:cNvPr id="18536" name="Group 184" descr="type=radio"/>
          <p:cNvGrpSpPr>
            <a:grpSpLocks/>
          </p:cNvGrpSpPr>
          <p:nvPr/>
        </p:nvGrpSpPr>
        <p:grpSpPr bwMode="auto">
          <a:xfrm>
            <a:off x="6445250" y="2406650"/>
            <a:ext cx="711200" cy="236538"/>
            <a:chOff x="1892" y="3238"/>
            <a:chExt cx="448" cy="149"/>
          </a:xfrm>
        </p:grpSpPr>
        <p:sp>
          <p:nvSpPr>
            <p:cNvPr id="18549" name="Oval 185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50" name="Text Box 186"/>
            <p:cNvSpPr txBox="1">
              <a:spLocks noChangeArrowheads="1"/>
            </p:cNvSpPr>
            <p:nvPr/>
          </p:nvSpPr>
          <p:spPr bwMode="auto">
            <a:xfrm>
              <a:off x="1965" y="3238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18551" name="Oval 187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52" name="Text Box 188"/>
            <p:cNvSpPr txBox="1">
              <a:spLocks noChangeArrowheads="1"/>
            </p:cNvSpPr>
            <p:nvPr/>
          </p:nvSpPr>
          <p:spPr bwMode="auto">
            <a:xfrm>
              <a:off x="2221" y="3242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18537" name="Rectangle 136" descr="type=button&#10;"/>
          <p:cNvSpPr>
            <a:spLocks noChangeArrowheads="1"/>
          </p:cNvSpPr>
          <p:nvPr/>
        </p:nvSpPr>
        <p:spPr bwMode="auto">
          <a:xfrm>
            <a:off x="7847013" y="2767013"/>
            <a:ext cx="725487" cy="206375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조건초기화</a:t>
            </a:r>
          </a:p>
        </p:txBody>
      </p:sp>
      <p:sp>
        <p:nvSpPr>
          <p:cNvPr id="18538" name="Text Box 114" descr="type=subtitle"/>
          <p:cNvSpPr txBox="1">
            <a:spLocks noChangeArrowheads="1"/>
          </p:cNvSpPr>
          <p:nvPr/>
        </p:nvSpPr>
        <p:spPr bwMode="auto">
          <a:xfrm>
            <a:off x="1465263" y="1833563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검색조건</a:t>
            </a:r>
          </a:p>
        </p:txBody>
      </p:sp>
      <p:sp>
        <p:nvSpPr>
          <p:cNvPr id="18539" name="Rectangle 37" descr="type=button&#10;"/>
          <p:cNvSpPr>
            <a:spLocks noChangeArrowheads="1"/>
          </p:cNvSpPr>
          <p:nvPr/>
        </p:nvSpPr>
        <p:spPr bwMode="auto">
          <a:xfrm>
            <a:off x="7553325" y="1812925"/>
            <a:ext cx="1008063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예산불러오기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-&gt;</a:t>
            </a:r>
          </a:p>
        </p:txBody>
      </p:sp>
      <p:sp>
        <p:nvSpPr>
          <p:cNvPr id="18540" name="Text Box 191"/>
          <p:cNvSpPr txBox="1">
            <a:spLocks noChangeArrowheads="1"/>
          </p:cNvSpPr>
          <p:nvPr/>
        </p:nvSpPr>
        <p:spPr bwMode="auto">
          <a:xfrm>
            <a:off x="2894013" y="2133600"/>
            <a:ext cx="30321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grpSp>
        <p:nvGrpSpPr>
          <p:cNvPr id="18541" name="그룹 35"/>
          <p:cNvGrpSpPr>
            <a:grpSpLocks/>
          </p:cNvGrpSpPr>
          <p:nvPr/>
        </p:nvGrpSpPr>
        <p:grpSpPr bwMode="auto">
          <a:xfrm>
            <a:off x="2887663" y="2151063"/>
            <a:ext cx="933450" cy="188912"/>
            <a:chOff x="9107261" y="3302000"/>
            <a:chExt cx="754289" cy="165100"/>
          </a:xfrm>
        </p:grpSpPr>
        <p:sp>
          <p:nvSpPr>
            <p:cNvPr id="37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918" cy="162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55"/>
            <p:cNvSpPr>
              <a:spLocks noChangeArrowheads="1"/>
            </p:cNvSpPr>
            <p:nvPr/>
          </p:nvSpPr>
          <p:spPr bwMode="auto">
            <a:xfrm>
              <a:off x="9708896" y="3302000"/>
              <a:ext cx="152654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8542" name="Text Box 191"/>
          <p:cNvSpPr txBox="1">
            <a:spLocks noChangeArrowheads="1"/>
          </p:cNvSpPr>
          <p:nvPr/>
        </p:nvSpPr>
        <p:spPr bwMode="auto">
          <a:xfrm>
            <a:off x="2894013" y="2124075"/>
            <a:ext cx="30321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42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422400" y="6061830"/>
            <a:ext cx="71691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List  </a:t>
            </a:r>
            <a:r>
              <a:rPr kumimoji="0" lang="ko-KR" altLang="en-US" sz="1100" dirty="0" smtClean="0">
                <a:latin typeface="+mn-ea"/>
                <a:ea typeface="+mn-ea"/>
              </a:rPr>
              <a:t>영역에서 다 건 조회 후 상세조회 및 수정 업무를 수행할 경우 </a:t>
            </a:r>
            <a:r>
              <a:rPr kumimoji="0" lang="en-US" altLang="ko-KR" sz="1100" dirty="0" smtClean="0">
                <a:latin typeface="+mn-ea"/>
                <a:ea typeface="+mn-ea"/>
              </a:rPr>
              <a:t>Detail </a:t>
            </a:r>
            <a:r>
              <a:rPr kumimoji="0" lang="ko-KR" altLang="en-US" sz="1100" dirty="0" smtClean="0">
                <a:latin typeface="+mn-ea"/>
                <a:ea typeface="+mn-ea"/>
              </a:rPr>
              <a:t>화면이 분기 됨</a:t>
            </a:r>
            <a:endParaRPr kumimoji="0" lang="en-US" altLang="ko-KR" sz="1100" dirty="0" smtClean="0">
              <a:latin typeface="+mn-ea"/>
              <a:ea typeface="+mn-ea"/>
            </a:endParaRPr>
          </a:p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[List</a:t>
            </a:r>
            <a:r>
              <a:rPr kumimoji="0" lang="ko-KR" altLang="en-US" sz="1100" dirty="0" smtClean="0">
                <a:latin typeface="+mn-ea"/>
                <a:ea typeface="+mn-ea"/>
              </a:rPr>
              <a:t>의 </a:t>
            </a:r>
            <a:r>
              <a:rPr kumimoji="0" lang="en-US" altLang="ko-KR" sz="1100" dirty="0" smtClean="0">
                <a:latin typeface="+mn-ea"/>
                <a:ea typeface="+mn-ea"/>
              </a:rPr>
              <a:t>flow] : </a:t>
            </a:r>
            <a:r>
              <a:rPr kumimoji="0" lang="ko-KR" altLang="en-US" sz="1100" dirty="0" smtClean="0">
                <a:solidFill>
                  <a:srgbClr val="E60032"/>
                </a:solidFill>
                <a:latin typeface="+mn-ea"/>
                <a:ea typeface="+mn-ea"/>
              </a:rPr>
              <a:t>더블클릭을 통하여 </a:t>
            </a:r>
            <a:r>
              <a:rPr kumimoji="0" lang="en-US" altLang="ko-KR" sz="1100" dirty="0" smtClean="0">
                <a:solidFill>
                  <a:srgbClr val="E60032"/>
                </a:solidFill>
                <a:latin typeface="+mn-ea"/>
                <a:ea typeface="+mn-ea"/>
              </a:rPr>
              <a:t>Detail </a:t>
            </a:r>
            <a:r>
              <a:rPr kumimoji="0" lang="ko-KR" altLang="en-US" sz="1100" dirty="0" err="1" smtClean="0">
                <a:solidFill>
                  <a:srgbClr val="E60032"/>
                </a:solidFill>
                <a:latin typeface="+mn-ea"/>
                <a:ea typeface="+mn-ea"/>
              </a:rPr>
              <a:t>팝업창을</a:t>
            </a:r>
            <a:r>
              <a:rPr kumimoji="0" lang="ko-KR" altLang="en-US" sz="1100" dirty="0" smtClean="0">
                <a:solidFill>
                  <a:srgbClr val="E60032"/>
                </a:solidFill>
                <a:latin typeface="+mn-ea"/>
                <a:ea typeface="+mn-ea"/>
              </a:rPr>
              <a:t> 생성함</a:t>
            </a:r>
            <a:endParaRPr kumimoji="0" lang="en-US" altLang="ko-KR" sz="1100" dirty="0" smtClean="0">
              <a:solidFill>
                <a:srgbClr val="E60032"/>
              </a:solidFill>
              <a:latin typeface="+mn-ea"/>
              <a:ea typeface="+mn-ea"/>
            </a:endParaRPr>
          </a:p>
          <a:p>
            <a:pPr marL="92075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신규</a:t>
            </a:r>
            <a:r>
              <a:rPr kumimoji="0" lang="en-US" altLang="ko-KR" sz="1100" dirty="0" smtClean="0">
                <a:latin typeface="+mn-ea"/>
                <a:ea typeface="+mn-ea"/>
              </a:rPr>
              <a:t>] : Detail </a:t>
            </a:r>
            <a:r>
              <a:rPr kumimoji="0" lang="ko-KR" altLang="en-US" sz="1100" dirty="0" smtClean="0">
                <a:latin typeface="+mn-ea"/>
                <a:ea typeface="+mn-ea"/>
              </a:rPr>
              <a:t>영역이 초기화 상태인 </a:t>
            </a:r>
            <a:r>
              <a:rPr kumimoji="0" lang="ko-KR" altLang="en-US" sz="1100" dirty="0" err="1" smtClean="0">
                <a:latin typeface="+mn-ea"/>
                <a:ea typeface="+mn-ea"/>
              </a:rPr>
              <a:t>팝업창을</a:t>
            </a:r>
            <a:r>
              <a:rPr kumimoji="0" lang="ko-KR" altLang="en-US" sz="1100" dirty="0" smtClean="0">
                <a:latin typeface="+mn-ea"/>
                <a:ea typeface="+mn-ea"/>
              </a:rPr>
              <a:t> 생성하여 신규 데이터 입력을 가능하게 함</a:t>
            </a:r>
          </a:p>
          <a:p>
            <a:pPr marL="92075" indent="-92075" defTabSz="936625" eaLnBrk="0" latinLnBrk="0" hangingPunct="0"/>
            <a:r>
              <a:rPr kumimoji="0" lang="ko-KR" altLang="en-US" sz="1100" dirty="0" smtClean="0">
                <a:latin typeface="+mn-ea"/>
                <a:ea typeface="+mn-ea"/>
              </a:rPr>
              <a:t>분기 화면에서 상세조회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수정 및 신규를 처리하고 그 결과를 본래의 </a:t>
            </a:r>
            <a:r>
              <a:rPr kumimoji="0" lang="en-US" altLang="ko-KR" sz="1100" dirty="0" smtClean="0">
                <a:latin typeface="+mn-ea"/>
                <a:ea typeface="+mn-ea"/>
              </a:rPr>
              <a:t>List</a:t>
            </a:r>
            <a:r>
              <a:rPr kumimoji="0" lang="ko-KR" altLang="en-US" sz="1100" dirty="0" smtClean="0">
                <a:latin typeface="+mn-ea"/>
                <a:ea typeface="+mn-ea"/>
              </a:rPr>
              <a:t>에 반영함</a:t>
            </a:r>
            <a:endParaRPr kumimoji="0"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49" name="그룹 65"/>
          <p:cNvGrpSpPr>
            <a:grpSpLocks/>
          </p:cNvGrpSpPr>
          <p:nvPr/>
        </p:nvGrpSpPr>
        <p:grpSpPr bwMode="auto">
          <a:xfrm>
            <a:off x="8246269" y="6353176"/>
            <a:ext cx="690562" cy="541337"/>
            <a:chOff x="6188149" y="4869708"/>
            <a:chExt cx="691116" cy="542265"/>
          </a:xfrm>
        </p:grpSpPr>
        <p:sp>
          <p:nvSpPr>
            <p:cNvPr id="50" name="직사각형 49"/>
            <p:cNvSpPr/>
            <p:nvPr/>
          </p:nvSpPr>
          <p:spPr>
            <a:xfrm>
              <a:off x="6188149" y="4869708"/>
              <a:ext cx="691116" cy="542265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88149" y="4869708"/>
              <a:ext cx="691116" cy="159022"/>
            </a:xfrm>
            <a:prstGeom prst="rect">
              <a:avLst/>
            </a:prstGeom>
            <a:solidFill>
              <a:srgbClr val="2D2D8A">
                <a:lumMod val="75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팝업</a:t>
              </a:r>
            </a:p>
          </p:txBody>
        </p:sp>
      </p:grpSp>
      <p:cxnSp>
        <p:nvCxnSpPr>
          <p:cNvPr id="52" name="꺾인 연결선 51"/>
          <p:cNvCxnSpPr>
            <a:stCxn id="18513" idx="2"/>
            <a:endCxn id="51" idx="0"/>
          </p:cNvCxnSpPr>
          <p:nvPr/>
        </p:nvCxnSpPr>
        <p:spPr>
          <a:xfrm rot="16200000" flipH="1">
            <a:off x="8226822" y="5988447"/>
            <a:ext cx="423863" cy="30559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CC0000"/>
            </a:solidFill>
            <a:prstDash val="solid"/>
            <a:tailEnd type="triangle"/>
          </a:ln>
          <a:effectLst/>
        </p:spPr>
      </p:cxnSp>
      <p:sp>
        <p:nvSpPr>
          <p:cNvPr id="53" name="TextBox 73"/>
          <p:cNvSpPr txBox="1">
            <a:spLocks noChangeArrowheads="1"/>
          </p:cNvSpPr>
          <p:nvPr/>
        </p:nvSpPr>
        <p:spPr bwMode="auto">
          <a:xfrm>
            <a:off x="8982220" y="6325611"/>
            <a:ext cx="1531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신규 내용을 작성할 수 있는 팝업 호출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217613" y="1493838"/>
            <a:ext cx="7167562" cy="271462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buFontTx/>
              <a:buNone/>
            </a:pPr>
            <a:endParaRPr kumimoji="0" lang="ko-KR" altLang="en-US" sz="10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346200" y="2200275"/>
            <a:ext cx="6948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1284288" y="1854200"/>
            <a:ext cx="2805112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30" tIns="49530" rIns="49530" bIns="49530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ko-KR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Pattern 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List to Detail -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신규등록</a:t>
            </a:r>
          </a:p>
        </p:txBody>
      </p:sp>
      <p:graphicFrame>
        <p:nvGraphicFramePr>
          <p:cNvPr id="123" name="Group 9"/>
          <p:cNvGraphicFramePr>
            <a:graphicFrameLocks noGrp="1"/>
          </p:cNvGraphicFramePr>
          <p:nvPr/>
        </p:nvGraphicFramePr>
        <p:xfrm>
          <a:off x="1354138" y="2346325"/>
          <a:ext cx="6943725" cy="2106615"/>
        </p:xfrm>
        <a:graphic>
          <a:graphicData uri="http://schemas.openxmlformats.org/drawingml/2006/table">
            <a:tbl>
              <a:tblPr/>
              <a:tblGrid>
                <a:gridCol w="1425575"/>
                <a:gridCol w="1822450"/>
                <a:gridCol w="1371600"/>
                <a:gridCol w="23241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주민등록번호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사업부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사업부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501" name="Rectangle 49"/>
          <p:cNvSpPr>
            <a:spLocks noChangeArrowheads="1"/>
          </p:cNvSpPr>
          <p:nvPr/>
        </p:nvSpPr>
        <p:spPr bwMode="auto">
          <a:xfrm>
            <a:off x="7653338" y="4510088"/>
            <a:ext cx="6619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sp>
        <p:nvSpPr>
          <p:cNvPr id="19502" name="Rectangle 50"/>
          <p:cNvSpPr>
            <a:spLocks noChangeArrowheads="1"/>
          </p:cNvSpPr>
          <p:nvPr/>
        </p:nvSpPr>
        <p:spPr bwMode="auto">
          <a:xfrm>
            <a:off x="2811463" y="2373313"/>
            <a:ext cx="13239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03" name="Rectangle 51"/>
          <p:cNvSpPr>
            <a:spLocks noChangeArrowheads="1"/>
          </p:cNvSpPr>
          <p:nvPr/>
        </p:nvSpPr>
        <p:spPr bwMode="auto">
          <a:xfrm>
            <a:off x="2811463" y="2617788"/>
            <a:ext cx="65722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04" name="Rectangle 52"/>
          <p:cNvSpPr>
            <a:spLocks noChangeArrowheads="1"/>
          </p:cNvSpPr>
          <p:nvPr/>
        </p:nvSpPr>
        <p:spPr bwMode="auto">
          <a:xfrm>
            <a:off x="2811463" y="2878138"/>
            <a:ext cx="13239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05" name="Rectangle 53"/>
          <p:cNvSpPr>
            <a:spLocks noChangeArrowheads="1"/>
          </p:cNvSpPr>
          <p:nvPr/>
        </p:nvSpPr>
        <p:spPr bwMode="auto">
          <a:xfrm>
            <a:off x="2811463" y="3125788"/>
            <a:ext cx="13239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06" name="Rectangle 54"/>
          <p:cNvSpPr>
            <a:spLocks noChangeArrowheads="1"/>
          </p:cNvSpPr>
          <p:nvPr/>
        </p:nvSpPr>
        <p:spPr bwMode="auto">
          <a:xfrm>
            <a:off x="2811463" y="3379788"/>
            <a:ext cx="13239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07" name="Rectangle 55"/>
          <p:cNvSpPr>
            <a:spLocks noChangeArrowheads="1"/>
          </p:cNvSpPr>
          <p:nvPr/>
        </p:nvSpPr>
        <p:spPr bwMode="auto">
          <a:xfrm>
            <a:off x="2811463" y="3630613"/>
            <a:ext cx="13239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08" name="Rectangle 56"/>
          <p:cNvSpPr>
            <a:spLocks noChangeArrowheads="1"/>
          </p:cNvSpPr>
          <p:nvPr/>
        </p:nvSpPr>
        <p:spPr bwMode="auto">
          <a:xfrm>
            <a:off x="6002338" y="2373313"/>
            <a:ext cx="13239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09" name="Rectangle 57"/>
          <p:cNvSpPr>
            <a:spLocks noChangeArrowheads="1"/>
          </p:cNvSpPr>
          <p:nvPr/>
        </p:nvSpPr>
        <p:spPr bwMode="auto">
          <a:xfrm>
            <a:off x="6002338" y="2617788"/>
            <a:ext cx="54292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10" name="Rectangle 58"/>
          <p:cNvSpPr>
            <a:spLocks noChangeArrowheads="1"/>
          </p:cNvSpPr>
          <p:nvPr/>
        </p:nvSpPr>
        <p:spPr bwMode="auto">
          <a:xfrm>
            <a:off x="6002338" y="2878138"/>
            <a:ext cx="13239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11" name="Rectangle 59"/>
          <p:cNvSpPr>
            <a:spLocks noChangeArrowheads="1"/>
          </p:cNvSpPr>
          <p:nvPr/>
        </p:nvSpPr>
        <p:spPr bwMode="auto">
          <a:xfrm>
            <a:off x="6002338" y="3125788"/>
            <a:ext cx="13239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12" name="Rectangle 60"/>
          <p:cNvSpPr>
            <a:spLocks noChangeArrowheads="1"/>
          </p:cNvSpPr>
          <p:nvPr/>
        </p:nvSpPr>
        <p:spPr bwMode="auto">
          <a:xfrm>
            <a:off x="6002338" y="3379788"/>
            <a:ext cx="13239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13" name="Rectangle 61"/>
          <p:cNvSpPr>
            <a:spLocks noChangeArrowheads="1"/>
          </p:cNvSpPr>
          <p:nvPr/>
        </p:nvSpPr>
        <p:spPr bwMode="auto">
          <a:xfrm>
            <a:off x="6002338" y="3630613"/>
            <a:ext cx="13239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14" name="Rectangle 63"/>
          <p:cNvSpPr>
            <a:spLocks noChangeArrowheads="1"/>
          </p:cNvSpPr>
          <p:nvPr/>
        </p:nvSpPr>
        <p:spPr bwMode="auto">
          <a:xfrm>
            <a:off x="2825750" y="3938588"/>
            <a:ext cx="357188" cy="22383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515" name="Rectangle 64"/>
          <p:cNvSpPr>
            <a:spLocks noChangeArrowheads="1"/>
          </p:cNvSpPr>
          <p:nvPr/>
        </p:nvSpPr>
        <p:spPr bwMode="auto">
          <a:xfrm>
            <a:off x="3265488" y="3938588"/>
            <a:ext cx="357187" cy="22383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516" name="Text Box 65"/>
          <p:cNvSpPr txBox="1">
            <a:spLocks noChangeArrowheads="1"/>
          </p:cNvSpPr>
          <p:nvPr/>
        </p:nvSpPr>
        <p:spPr bwMode="auto">
          <a:xfrm>
            <a:off x="3154363" y="3919538"/>
            <a:ext cx="120650" cy="21113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/>
          <a:p>
            <a:pPr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grpSp>
        <p:nvGrpSpPr>
          <p:cNvPr id="19517" name="Group 66"/>
          <p:cNvGrpSpPr>
            <a:grpSpLocks/>
          </p:cNvGrpSpPr>
          <p:nvPr/>
        </p:nvGrpSpPr>
        <p:grpSpPr bwMode="auto">
          <a:xfrm>
            <a:off x="3652838" y="3956050"/>
            <a:ext cx="188912" cy="185738"/>
            <a:chOff x="477" y="2160"/>
            <a:chExt cx="88" cy="90"/>
          </a:xfrm>
        </p:grpSpPr>
        <p:sp>
          <p:nvSpPr>
            <p:cNvPr id="19540" name="Rectangle 67"/>
            <p:cNvSpPr>
              <a:spLocks noChangeArrowheads="1"/>
            </p:cNvSpPr>
            <p:nvPr/>
          </p:nvSpPr>
          <p:spPr bwMode="auto">
            <a:xfrm>
              <a:off x="477" y="2160"/>
              <a:ext cx="88" cy="90"/>
            </a:xfrm>
            <a:prstGeom prst="rect">
              <a:avLst/>
            </a:prstGeom>
            <a:solidFill>
              <a:srgbClr val="F8F8F8"/>
            </a:solidFill>
            <a:ln w="317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>
                <a:buFontTx/>
                <a:buNone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541" name="Picture 68" descr="icon_emai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2163"/>
              <a:ext cx="84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518" name="Rectangle 69"/>
          <p:cNvSpPr>
            <a:spLocks noChangeArrowheads="1"/>
          </p:cNvSpPr>
          <p:nvPr/>
        </p:nvSpPr>
        <p:spPr bwMode="auto">
          <a:xfrm>
            <a:off x="2835275" y="4197350"/>
            <a:ext cx="5389563" cy="22383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519" name="Rectangle 70"/>
          <p:cNvSpPr>
            <a:spLocks noChangeArrowheads="1"/>
          </p:cNvSpPr>
          <p:nvPr/>
        </p:nvSpPr>
        <p:spPr bwMode="auto">
          <a:xfrm>
            <a:off x="3894138" y="3949700"/>
            <a:ext cx="4335462" cy="21272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520" name="Rectangle 71"/>
          <p:cNvSpPr>
            <a:spLocks noChangeArrowheads="1"/>
          </p:cNvSpPr>
          <p:nvPr/>
        </p:nvSpPr>
        <p:spPr bwMode="auto">
          <a:xfrm>
            <a:off x="1208088" y="1484313"/>
            <a:ext cx="7186612" cy="3308350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ko-KR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21" name="Rectangle 72"/>
          <p:cNvSpPr>
            <a:spLocks noChangeArrowheads="1"/>
          </p:cNvSpPr>
          <p:nvPr/>
        </p:nvSpPr>
        <p:spPr bwMode="auto">
          <a:xfrm>
            <a:off x="3573463" y="2617788"/>
            <a:ext cx="65722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522" name="Picture 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1950" y="36718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523" name="Rectangle 74"/>
          <p:cNvSpPr>
            <a:spLocks noChangeArrowheads="1"/>
          </p:cNvSpPr>
          <p:nvPr/>
        </p:nvSpPr>
        <p:spPr bwMode="auto">
          <a:xfrm>
            <a:off x="6669088" y="2617788"/>
            <a:ext cx="54292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24" name="Rectangle 75"/>
          <p:cNvSpPr>
            <a:spLocks noChangeArrowheads="1"/>
          </p:cNvSpPr>
          <p:nvPr/>
        </p:nvSpPr>
        <p:spPr bwMode="auto">
          <a:xfrm>
            <a:off x="7335838" y="2617788"/>
            <a:ext cx="54292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25" name="Text Box 76"/>
          <p:cNvSpPr txBox="1">
            <a:spLocks noChangeArrowheads="1"/>
          </p:cNvSpPr>
          <p:nvPr/>
        </p:nvSpPr>
        <p:spPr bwMode="auto">
          <a:xfrm>
            <a:off x="3446463" y="2601913"/>
            <a:ext cx="120650" cy="21113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/>
          <a:p>
            <a:pPr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19526" name="Text Box 77"/>
          <p:cNvSpPr txBox="1">
            <a:spLocks noChangeArrowheads="1"/>
          </p:cNvSpPr>
          <p:nvPr/>
        </p:nvSpPr>
        <p:spPr bwMode="auto">
          <a:xfrm>
            <a:off x="6538913" y="2608263"/>
            <a:ext cx="120650" cy="21113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/>
          <a:p>
            <a:pPr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19527" name="Text Box 78"/>
          <p:cNvSpPr txBox="1">
            <a:spLocks noChangeArrowheads="1"/>
          </p:cNvSpPr>
          <p:nvPr/>
        </p:nvSpPr>
        <p:spPr bwMode="auto">
          <a:xfrm>
            <a:off x="7196138" y="2608263"/>
            <a:ext cx="120650" cy="21113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/>
          <a:p>
            <a:pPr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19528" name="Rectangle 79"/>
          <p:cNvSpPr>
            <a:spLocks noChangeArrowheads="1"/>
          </p:cNvSpPr>
          <p:nvPr/>
        </p:nvSpPr>
        <p:spPr bwMode="auto">
          <a:xfrm>
            <a:off x="6942138" y="4510088"/>
            <a:ext cx="6619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19529" name="Rectangle 30"/>
          <p:cNvSpPr>
            <a:spLocks noChangeArrowheads="1"/>
          </p:cNvSpPr>
          <p:nvPr/>
        </p:nvSpPr>
        <p:spPr bwMode="auto">
          <a:xfrm>
            <a:off x="1309688" y="803275"/>
            <a:ext cx="864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22350"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 3-2. List to Detail) :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다건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조회를 한 후 새로운 화면에서 한 건의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신규등록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상세조회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삭제를 하는 화면패턴이다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0" name="Group 178"/>
          <p:cNvGraphicFramePr>
            <a:graphicFrameLocks noGrp="1"/>
          </p:cNvGraphicFramePr>
          <p:nvPr/>
        </p:nvGraphicFramePr>
        <p:xfrm>
          <a:off x="9534525" y="1317625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7148513" y="2882900"/>
            <a:ext cx="174625" cy="1984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7148513" y="3382963"/>
            <a:ext cx="174625" cy="1984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7148513" y="3630613"/>
            <a:ext cx="174625" cy="1984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48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422400" y="5843588"/>
            <a:ext cx="716915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저장</a:t>
            </a:r>
            <a:r>
              <a:rPr kumimoji="0" lang="en-US" altLang="ko-KR" sz="1100" dirty="0" smtClean="0">
                <a:latin typeface="+mn-ea"/>
                <a:ea typeface="+mn-ea"/>
              </a:rPr>
              <a:t>] : </a:t>
            </a:r>
            <a:r>
              <a:rPr kumimoji="0" lang="ko-KR" altLang="en-US" sz="1100" dirty="0" smtClean="0">
                <a:latin typeface="+mn-ea"/>
                <a:ea typeface="+mn-ea"/>
              </a:rPr>
              <a:t>신규 입력 또는 변경된 내용을 </a:t>
            </a:r>
            <a:r>
              <a:rPr kumimoji="0" lang="en-US" altLang="ko-KR" sz="1100" dirty="0" smtClean="0">
                <a:latin typeface="+mn-ea"/>
                <a:ea typeface="+mn-ea"/>
              </a:rPr>
              <a:t>DB</a:t>
            </a:r>
            <a:r>
              <a:rPr kumimoji="0" lang="ko-KR" altLang="en-US" sz="1100" dirty="0" smtClean="0">
                <a:latin typeface="+mn-ea"/>
                <a:ea typeface="+mn-ea"/>
              </a:rPr>
              <a:t>에 저장함</a:t>
            </a:r>
            <a:r>
              <a:rPr kumimoji="0" lang="en-US" altLang="ko-KR" sz="1100" dirty="0" smtClean="0">
                <a:latin typeface="+mn-ea"/>
                <a:ea typeface="+mn-ea"/>
              </a:rPr>
              <a:t>. </a:t>
            </a:r>
            <a:r>
              <a:rPr kumimoji="0" lang="ko-KR" altLang="en-US" sz="1100" dirty="0" smtClean="0">
                <a:latin typeface="+mn-ea"/>
                <a:ea typeface="+mn-ea"/>
              </a:rPr>
              <a:t>신규 입력 시에는 </a:t>
            </a:r>
            <a:r>
              <a:rPr kumimoji="0" lang="en-US" altLang="ko-KR" sz="1100" dirty="0" smtClean="0">
                <a:latin typeface="+mn-ea"/>
                <a:ea typeface="+mn-ea"/>
              </a:rPr>
              <a:t>List</a:t>
            </a:r>
            <a:r>
              <a:rPr kumimoji="0" lang="ko-KR" altLang="en-US" sz="1100" dirty="0" smtClean="0">
                <a:latin typeface="+mn-ea"/>
                <a:ea typeface="+mn-ea"/>
              </a:rPr>
              <a:t>에 신규데이터 </a:t>
            </a:r>
            <a:r>
              <a:rPr kumimoji="0" lang="en-US" altLang="ko-KR" sz="1100" dirty="0" smtClean="0">
                <a:latin typeface="+mn-ea"/>
                <a:ea typeface="+mn-ea"/>
              </a:rPr>
              <a:t>Row</a:t>
            </a:r>
            <a:r>
              <a:rPr kumimoji="0" lang="ko-KR" altLang="en-US" sz="1100" dirty="0" smtClean="0">
                <a:latin typeface="+mn-ea"/>
                <a:ea typeface="+mn-ea"/>
              </a:rPr>
              <a:t>를 추가함</a:t>
            </a:r>
            <a:endParaRPr kumimoji="0"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17613" y="1493838"/>
            <a:ext cx="7167562" cy="271462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buFontTx/>
              <a:buNone/>
            </a:pPr>
            <a:endParaRPr kumimoji="0" lang="ko-KR" altLang="en-US" sz="10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3" name="Rectangle 71"/>
          <p:cNvSpPr>
            <a:spLocks noChangeArrowheads="1"/>
          </p:cNvSpPr>
          <p:nvPr/>
        </p:nvSpPr>
        <p:spPr bwMode="auto">
          <a:xfrm>
            <a:off x="1208088" y="1484313"/>
            <a:ext cx="7186612" cy="3308350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ko-KR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1339850" y="2157413"/>
            <a:ext cx="6948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1309688" y="1811338"/>
            <a:ext cx="2497137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30" tIns="49530" rIns="49530" bIns="49530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ko-KR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Pattern 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List to Detail -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</a:t>
            </a:r>
          </a:p>
        </p:txBody>
      </p:sp>
      <p:graphicFrame>
        <p:nvGraphicFramePr>
          <p:cNvPr id="36" name="Group 9"/>
          <p:cNvGraphicFramePr>
            <a:graphicFrameLocks noGrp="1"/>
          </p:cNvGraphicFramePr>
          <p:nvPr/>
        </p:nvGraphicFramePr>
        <p:xfrm>
          <a:off x="1347788" y="2303463"/>
          <a:ext cx="6943725" cy="1792290"/>
        </p:xfrm>
        <a:graphic>
          <a:graphicData uri="http://schemas.openxmlformats.org/drawingml/2006/table">
            <a:tbl>
              <a:tblPr/>
              <a:tblGrid>
                <a:gridCol w="1425575"/>
                <a:gridCol w="1822450"/>
                <a:gridCol w="1371600"/>
                <a:gridCol w="23241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주민등록번호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사업부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사업부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26" name="Rectangle 53"/>
          <p:cNvSpPr>
            <a:spLocks noChangeArrowheads="1"/>
          </p:cNvSpPr>
          <p:nvPr/>
        </p:nvSpPr>
        <p:spPr bwMode="auto">
          <a:xfrm>
            <a:off x="2827338" y="2333625"/>
            <a:ext cx="1323975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19930402</a:t>
            </a:r>
          </a:p>
        </p:txBody>
      </p:sp>
      <p:sp>
        <p:nvSpPr>
          <p:cNvPr id="20527" name="Rectangle 54"/>
          <p:cNvSpPr>
            <a:spLocks noChangeArrowheads="1"/>
          </p:cNvSpPr>
          <p:nvPr/>
        </p:nvSpPr>
        <p:spPr bwMode="auto">
          <a:xfrm>
            <a:off x="2827338" y="2578100"/>
            <a:ext cx="1323975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en-US" altLang="en-US">
                <a:latin typeface="맑은 고딕" pitchFamily="50" charset="-127"/>
                <a:ea typeface="맑은 고딕" pitchFamily="50" charset="-127"/>
              </a:rPr>
              <a:t>1001-1393951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8" name="Rectangle 55"/>
          <p:cNvSpPr>
            <a:spLocks noChangeArrowheads="1"/>
          </p:cNvSpPr>
          <p:nvPr/>
        </p:nvSpPr>
        <p:spPr bwMode="auto">
          <a:xfrm>
            <a:off x="2827338" y="2838450"/>
            <a:ext cx="1323975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529" name="Rectangle 56"/>
          <p:cNvSpPr>
            <a:spLocks noChangeArrowheads="1"/>
          </p:cNvSpPr>
          <p:nvPr/>
        </p:nvSpPr>
        <p:spPr bwMode="auto">
          <a:xfrm>
            <a:off x="2827338" y="3086100"/>
            <a:ext cx="1323975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21004</a:t>
            </a:r>
          </a:p>
        </p:txBody>
      </p:sp>
      <p:sp>
        <p:nvSpPr>
          <p:cNvPr id="20530" name="Rectangle 57"/>
          <p:cNvSpPr>
            <a:spLocks noChangeArrowheads="1"/>
          </p:cNvSpPr>
          <p:nvPr/>
        </p:nvSpPr>
        <p:spPr bwMode="auto">
          <a:xfrm>
            <a:off x="2827338" y="3340100"/>
            <a:ext cx="1323975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20531" name="Rectangle 58"/>
          <p:cNvSpPr>
            <a:spLocks noChangeArrowheads="1"/>
          </p:cNvSpPr>
          <p:nvPr/>
        </p:nvSpPr>
        <p:spPr bwMode="auto">
          <a:xfrm>
            <a:off x="2813650" y="3590925"/>
            <a:ext cx="1323975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1999/04/02</a:t>
            </a:r>
          </a:p>
        </p:txBody>
      </p:sp>
      <p:sp>
        <p:nvSpPr>
          <p:cNvPr id="20532" name="Rectangle 59"/>
          <p:cNvSpPr>
            <a:spLocks noChangeArrowheads="1"/>
          </p:cNvSpPr>
          <p:nvPr/>
        </p:nvSpPr>
        <p:spPr bwMode="auto">
          <a:xfrm>
            <a:off x="5999163" y="2333625"/>
            <a:ext cx="1323975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박민수</a:t>
            </a:r>
          </a:p>
        </p:txBody>
      </p:sp>
      <p:sp>
        <p:nvSpPr>
          <p:cNvPr id="20533" name="Rectangle 60"/>
          <p:cNvSpPr>
            <a:spLocks noChangeArrowheads="1"/>
          </p:cNvSpPr>
          <p:nvPr/>
        </p:nvSpPr>
        <p:spPr bwMode="auto">
          <a:xfrm>
            <a:off x="5999163" y="2578100"/>
            <a:ext cx="1323975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010-8329-2932</a:t>
            </a:r>
          </a:p>
        </p:txBody>
      </p:sp>
      <p:sp>
        <p:nvSpPr>
          <p:cNvPr id="20534" name="Rectangle 61"/>
          <p:cNvSpPr>
            <a:spLocks noChangeArrowheads="1"/>
          </p:cNvSpPr>
          <p:nvPr/>
        </p:nvSpPr>
        <p:spPr bwMode="auto">
          <a:xfrm>
            <a:off x="5999163" y="2838450"/>
            <a:ext cx="1323975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20536" name="Rectangle 63"/>
          <p:cNvSpPr>
            <a:spLocks noChangeArrowheads="1"/>
          </p:cNvSpPr>
          <p:nvPr/>
        </p:nvSpPr>
        <p:spPr bwMode="auto">
          <a:xfrm>
            <a:off x="5999163" y="3340100"/>
            <a:ext cx="1323975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기술지원과</a:t>
            </a:r>
          </a:p>
        </p:txBody>
      </p:sp>
      <p:sp>
        <p:nvSpPr>
          <p:cNvPr id="20537" name="Rectangle 64"/>
          <p:cNvSpPr>
            <a:spLocks noChangeArrowheads="1"/>
          </p:cNvSpPr>
          <p:nvPr/>
        </p:nvSpPr>
        <p:spPr bwMode="auto">
          <a:xfrm>
            <a:off x="5999163" y="3590925"/>
            <a:ext cx="1323975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20538" name="Rectangle 65"/>
          <p:cNvSpPr>
            <a:spLocks noChangeArrowheads="1"/>
          </p:cNvSpPr>
          <p:nvPr/>
        </p:nvSpPr>
        <p:spPr bwMode="auto">
          <a:xfrm>
            <a:off x="2827338" y="3857625"/>
            <a:ext cx="808037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(432-389)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서울시 서초구 서초동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아파트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10-102</a:t>
            </a:r>
          </a:p>
        </p:txBody>
      </p:sp>
      <p:sp>
        <p:nvSpPr>
          <p:cNvPr id="20539" name="Rectangle 30"/>
          <p:cNvSpPr>
            <a:spLocks noChangeArrowheads="1"/>
          </p:cNvSpPr>
          <p:nvPr/>
        </p:nvSpPr>
        <p:spPr bwMode="auto">
          <a:xfrm>
            <a:off x="1309688" y="803275"/>
            <a:ext cx="864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22350"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 3-2. List to Detail) :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다건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조회를 한 후 새로운 화면에서 한 건의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신규등록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상세조회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삭제를 하는 화면패턴이다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78"/>
          <p:cNvGraphicFramePr>
            <a:graphicFrameLocks noGrp="1"/>
          </p:cNvGraphicFramePr>
          <p:nvPr/>
        </p:nvGraphicFramePr>
        <p:xfrm>
          <a:off x="9534525" y="1317625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0547" name="Rectangle 49"/>
          <p:cNvSpPr>
            <a:spLocks noChangeArrowheads="1"/>
          </p:cNvSpPr>
          <p:nvPr/>
        </p:nvSpPr>
        <p:spPr bwMode="auto">
          <a:xfrm>
            <a:off x="7653338" y="4205288"/>
            <a:ext cx="6619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6942138" y="4205288"/>
            <a:ext cx="6619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27" name="Rectangle 148" descr="type=input"/>
          <p:cNvSpPr>
            <a:spLocks noChangeArrowheads="1"/>
          </p:cNvSpPr>
          <p:nvPr/>
        </p:nvSpPr>
        <p:spPr bwMode="auto">
          <a:xfrm>
            <a:off x="2813650" y="3334000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38" name="Rectangle 110" descr="type=input"/>
          <p:cNvSpPr>
            <a:spLocks noChangeArrowheads="1"/>
          </p:cNvSpPr>
          <p:nvPr/>
        </p:nvSpPr>
        <p:spPr bwMode="auto">
          <a:xfrm>
            <a:off x="5999163" y="258603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5999163" y="3071813"/>
            <a:ext cx="601663" cy="230187"/>
            <a:chOff x="8448675" y="3071813"/>
            <a:chExt cx="601663" cy="230187"/>
          </a:xfrm>
        </p:grpSpPr>
        <p:grpSp>
          <p:nvGrpSpPr>
            <p:cNvPr id="44" name="그룹 57"/>
            <p:cNvGrpSpPr>
              <a:grpSpLocks/>
            </p:cNvGrpSpPr>
            <p:nvPr/>
          </p:nvGrpSpPr>
          <p:grpSpPr bwMode="auto">
            <a:xfrm>
              <a:off x="8448675" y="3119438"/>
              <a:ext cx="601663" cy="141287"/>
              <a:chOff x="9107261" y="3302000"/>
              <a:chExt cx="754289" cy="165100"/>
            </a:xfrm>
          </p:grpSpPr>
          <p:sp>
            <p:nvSpPr>
              <p:cNvPr id="45" name="Rectangle 54"/>
              <p:cNvSpPr>
                <a:spLocks noChangeArrowheads="1"/>
              </p:cNvSpPr>
              <p:nvPr/>
            </p:nvSpPr>
            <p:spPr bwMode="auto">
              <a:xfrm>
                <a:off x="9107261" y="3302000"/>
                <a:ext cx="603033" cy="161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ko-KR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Rectangle 55"/>
              <p:cNvSpPr>
                <a:spLocks noChangeArrowheads="1"/>
              </p:cNvSpPr>
              <p:nvPr/>
            </p:nvSpPr>
            <p:spPr bwMode="auto">
              <a:xfrm>
                <a:off x="9708303" y="3302000"/>
                <a:ext cx="153247" cy="1651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0" lang="en-US" altLang="ko-KR" sz="700" kern="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  <p:sp>
          <p:nvSpPr>
            <p:cNvPr id="53" name="Text Box 160"/>
            <p:cNvSpPr txBox="1">
              <a:spLocks noChangeArrowheads="1"/>
            </p:cNvSpPr>
            <p:nvPr/>
          </p:nvSpPr>
          <p:spPr bwMode="auto">
            <a:xfrm>
              <a:off x="8455025" y="3071813"/>
              <a:ext cx="368300" cy="2301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5997" tIns="45717" rIns="35997" bIns="45717">
              <a:spAutoFit/>
            </a:bodyPr>
            <a:lstStyle/>
            <a:p>
              <a:pPr>
                <a:buFontTx/>
                <a:buNone/>
              </a:pPr>
              <a:r>
                <a:rPr lang="en-US" altLang="ko-KR">
                  <a:latin typeface="맑은 고딕" pitchFamily="50" charset="-127"/>
                  <a:ea typeface="맑은 고딕" pitchFamily="50" charset="-127"/>
                </a:rPr>
                <a:t>OO</a:t>
              </a: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부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999163" y="2814638"/>
            <a:ext cx="601663" cy="230187"/>
            <a:chOff x="8448675" y="2814638"/>
            <a:chExt cx="601663" cy="230187"/>
          </a:xfrm>
        </p:grpSpPr>
        <p:grpSp>
          <p:nvGrpSpPr>
            <p:cNvPr id="41" name="그룹 54"/>
            <p:cNvGrpSpPr>
              <a:grpSpLocks/>
            </p:cNvGrpSpPr>
            <p:nvPr/>
          </p:nvGrpSpPr>
          <p:grpSpPr bwMode="auto">
            <a:xfrm>
              <a:off x="8448675" y="2870200"/>
              <a:ext cx="601663" cy="142875"/>
              <a:chOff x="9107261" y="3302000"/>
              <a:chExt cx="754289" cy="165100"/>
            </a:xfrm>
          </p:grpSpPr>
          <p:sp>
            <p:nvSpPr>
              <p:cNvPr id="42" name="Rectangle 54"/>
              <p:cNvSpPr>
                <a:spLocks noChangeArrowheads="1"/>
              </p:cNvSpPr>
              <p:nvPr/>
            </p:nvSpPr>
            <p:spPr bwMode="auto">
              <a:xfrm>
                <a:off x="9107261" y="3302000"/>
                <a:ext cx="603033" cy="16143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ko-KR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Rectangle 55"/>
              <p:cNvSpPr>
                <a:spLocks noChangeArrowheads="1"/>
              </p:cNvSpPr>
              <p:nvPr/>
            </p:nvSpPr>
            <p:spPr bwMode="auto">
              <a:xfrm>
                <a:off x="9708303" y="3302000"/>
                <a:ext cx="153247" cy="1651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0" lang="en-US" altLang="ko-KR" sz="700" kern="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  <p:sp>
          <p:nvSpPr>
            <p:cNvPr id="54" name="Text Box 174"/>
            <p:cNvSpPr txBox="1">
              <a:spLocks noChangeArrowheads="1"/>
            </p:cNvSpPr>
            <p:nvPr/>
          </p:nvSpPr>
          <p:spPr bwMode="auto">
            <a:xfrm>
              <a:off x="8451850" y="2814638"/>
              <a:ext cx="303213" cy="2301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5997" tIns="45717" rIns="35997" bIns="45717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임원</a:t>
              </a: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999163" y="3569653"/>
            <a:ext cx="601663" cy="230187"/>
            <a:chOff x="8448675" y="3325813"/>
            <a:chExt cx="601663" cy="230187"/>
          </a:xfrm>
        </p:grpSpPr>
        <p:grpSp>
          <p:nvGrpSpPr>
            <p:cNvPr id="50" name="그룹 63"/>
            <p:cNvGrpSpPr>
              <a:grpSpLocks/>
            </p:cNvGrpSpPr>
            <p:nvPr/>
          </p:nvGrpSpPr>
          <p:grpSpPr bwMode="auto">
            <a:xfrm>
              <a:off x="8448675" y="3386138"/>
              <a:ext cx="601663" cy="141287"/>
              <a:chOff x="9107261" y="3302000"/>
              <a:chExt cx="754289" cy="165100"/>
            </a:xfrm>
          </p:grpSpPr>
          <p:sp>
            <p:nvSpPr>
              <p:cNvPr id="51" name="Rectangle 54"/>
              <p:cNvSpPr>
                <a:spLocks noChangeArrowheads="1"/>
              </p:cNvSpPr>
              <p:nvPr/>
            </p:nvSpPr>
            <p:spPr bwMode="auto">
              <a:xfrm>
                <a:off x="9107261" y="3302000"/>
                <a:ext cx="603033" cy="161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ko-KR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9708303" y="3302000"/>
                <a:ext cx="153247" cy="1651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0" lang="en-US" altLang="ko-KR" sz="700" kern="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  <p:sp>
          <p:nvSpPr>
            <p:cNvPr id="55" name="Text Box 176"/>
            <p:cNvSpPr txBox="1">
              <a:spLocks noChangeArrowheads="1"/>
            </p:cNvSpPr>
            <p:nvPr/>
          </p:nvSpPr>
          <p:spPr bwMode="auto">
            <a:xfrm>
              <a:off x="8467725" y="3325813"/>
              <a:ext cx="303213" cy="2301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5997" tIns="45717" rIns="35997" bIns="45717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고급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999163" y="3302000"/>
            <a:ext cx="600075" cy="230188"/>
            <a:chOff x="9420225" y="3060700"/>
            <a:chExt cx="600075" cy="230188"/>
          </a:xfrm>
        </p:grpSpPr>
        <p:grpSp>
          <p:nvGrpSpPr>
            <p:cNvPr id="47" name="그룹 60"/>
            <p:cNvGrpSpPr>
              <a:grpSpLocks/>
            </p:cNvGrpSpPr>
            <p:nvPr/>
          </p:nvGrpSpPr>
          <p:grpSpPr bwMode="auto">
            <a:xfrm>
              <a:off x="9420225" y="3119438"/>
              <a:ext cx="600075" cy="141287"/>
              <a:chOff x="9107261" y="3302000"/>
              <a:chExt cx="754289" cy="165100"/>
            </a:xfrm>
          </p:grpSpPr>
          <p:sp>
            <p:nvSpPr>
              <p:cNvPr id="48" name="Rectangle 54"/>
              <p:cNvSpPr>
                <a:spLocks noChangeArrowheads="1"/>
              </p:cNvSpPr>
              <p:nvPr/>
            </p:nvSpPr>
            <p:spPr bwMode="auto">
              <a:xfrm>
                <a:off x="9107261" y="3302000"/>
                <a:ext cx="602633" cy="161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ko-KR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Rectangle 55"/>
              <p:cNvSpPr>
                <a:spLocks noChangeArrowheads="1"/>
              </p:cNvSpPr>
              <p:nvPr/>
            </p:nvSpPr>
            <p:spPr bwMode="auto">
              <a:xfrm>
                <a:off x="9709894" y="3302000"/>
                <a:ext cx="151656" cy="1651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0" lang="en-US" altLang="ko-KR" sz="700" kern="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  <p:sp>
          <p:nvSpPr>
            <p:cNvPr id="56" name="Text Box 161"/>
            <p:cNvSpPr txBox="1">
              <a:spLocks noChangeArrowheads="1"/>
            </p:cNvSpPr>
            <p:nvPr/>
          </p:nvSpPr>
          <p:spPr bwMode="auto">
            <a:xfrm>
              <a:off x="9436100" y="3060700"/>
              <a:ext cx="457200" cy="230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5997" tIns="45717" rIns="35997" bIns="45717">
              <a:spAutoFit/>
            </a:bodyPr>
            <a:lstStyle/>
            <a:p>
              <a:pPr>
                <a:buFontTx/>
                <a:buNone/>
              </a:pPr>
              <a:r>
                <a:rPr lang="en-US" altLang="ko-KR">
                  <a:latin typeface="맑은 고딕" pitchFamily="50" charset="-127"/>
                  <a:ea typeface="맑은 고딕" pitchFamily="50" charset="-127"/>
                </a:rPr>
                <a:t>OOO</a:t>
              </a: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과</a:t>
              </a:r>
            </a:p>
          </p:txBody>
        </p:sp>
      </p:grpSp>
      <p:sp>
        <p:nvSpPr>
          <p:cNvPr id="70" name="Rectangle 111" descr="type=input"/>
          <p:cNvSpPr>
            <a:spLocks noChangeArrowheads="1"/>
          </p:cNvSpPr>
          <p:nvPr/>
        </p:nvSpPr>
        <p:spPr bwMode="auto">
          <a:xfrm>
            <a:off x="2813650" y="3855718"/>
            <a:ext cx="4597400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서울시 중구 회현동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93" name="Rectangle 148" descr="type=input"/>
          <p:cNvSpPr>
            <a:spLocks noChangeArrowheads="1"/>
          </p:cNvSpPr>
          <p:nvPr/>
        </p:nvSpPr>
        <p:spPr bwMode="auto">
          <a:xfrm>
            <a:off x="2813650" y="3100190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21004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 bwMode="auto">
          <a:xfrm>
            <a:off x="1422400" y="5843588"/>
            <a:ext cx="716915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저장</a:t>
            </a:r>
            <a:r>
              <a:rPr kumimoji="0" lang="en-US" altLang="ko-KR" sz="1100" dirty="0" smtClean="0">
                <a:latin typeface="+mn-ea"/>
                <a:ea typeface="+mn-ea"/>
              </a:rPr>
              <a:t>] : </a:t>
            </a:r>
            <a:r>
              <a:rPr kumimoji="0" lang="ko-KR" altLang="en-US" sz="1100" dirty="0" smtClean="0">
                <a:latin typeface="+mn-ea"/>
                <a:ea typeface="+mn-ea"/>
              </a:rPr>
              <a:t>신규 입력 또는 변경된 내용을 </a:t>
            </a:r>
            <a:r>
              <a:rPr kumimoji="0" lang="en-US" altLang="ko-KR" sz="1100" dirty="0" smtClean="0">
                <a:latin typeface="+mn-ea"/>
                <a:ea typeface="+mn-ea"/>
              </a:rPr>
              <a:t>DB</a:t>
            </a:r>
            <a:r>
              <a:rPr kumimoji="0" lang="ko-KR" altLang="en-US" sz="1100" dirty="0" smtClean="0">
                <a:latin typeface="+mn-ea"/>
                <a:ea typeface="+mn-ea"/>
              </a:rPr>
              <a:t>에 저장함</a:t>
            </a:r>
            <a:r>
              <a:rPr kumimoji="0" lang="en-US" altLang="ko-KR" sz="1100" dirty="0" smtClean="0">
                <a:latin typeface="+mn-ea"/>
                <a:ea typeface="+mn-ea"/>
              </a:rPr>
              <a:t>. </a:t>
            </a:r>
            <a:r>
              <a:rPr kumimoji="0" lang="ko-KR" altLang="en-US" sz="1100" dirty="0" smtClean="0">
                <a:latin typeface="+mn-ea"/>
                <a:ea typeface="+mn-ea"/>
              </a:rPr>
              <a:t>신규 입력 시에는 </a:t>
            </a:r>
            <a:r>
              <a:rPr kumimoji="0" lang="en-US" altLang="ko-KR" sz="1100" dirty="0" smtClean="0">
                <a:latin typeface="+mn-ea"/>
                <a:ea typeface="+mn-ea"/>
              </a:rPr>
              <a:t>List</a:t>
            </a:r>
            <a:r>
              <a:rPr kumimoji="0" lang="ko-KR" altLang="en-US" sz="1100" dirty="0" smtClean="0">
                <a:latin typeface="+mn-ea"/>
                <a:ea typeface="+mn-ea"/>
              </a:rPr>
              <a:t>에 신규데이터 </a:t>
            </a:r>
            <a:r>
              <a:rPr kumimoji="0" lang="en-US" altLang="ko-KR" sz="1100" dirty="0" smtClean="0">
                <a:latin typeface="+mn-ea"/>
                <a:ea typeface="+mn-ea"/>
              </a:rPr>
              <a:t>Row</a:t>
            </a:r>
            <a:r>
              <a:rPr kumimoji="0" lang="ko-KR" altLang="en-US" sz="1100" dirty="0" smtClean="0">
                <a:latin typeface="+mn-ea"/>
                <a:ea typeface="+mn-ea"/>
              </a:rPr>
              <a:t>를 추가함</a:t>
            </a:r>
            <a:endParaRPr kumimoji="0"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0"/>
          <p:cNvSpPr>
            <a:spLocks noChangeArrowheads="1"/>
          </p:cNvSpPr>
          <p:nvPr/>
        </p:nvSpPr>
        <p:spPr bwMode="auto">
          <a:xfrm>
            <a:off x="1308100" y="803275"/>
            <a:ext cx="864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spcBef>
                <a:spcPct val="2000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 4-1. Master/Detail [1:1]) :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상위의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건 및 종속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상세 관계에 있는 하위의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건에 대한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CRUD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를 한 화면에서 처리한다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507" name="Line 26"/>
          <p:cNvSpPr>
            <a:spLocks noChangeShapeType="1"/>
          </p:cNvSpPr>
          <p:nvPr/>
        </p:nvSpPr>
        <p:spPr bwMode="auto">
          <a:xfrm>
            <a:off x="1395413" y="1571625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sp>
        <p:nvSpPr>
          <p:cNvPr id="21508" name="Text Box 27" descr="type=label"/>
          <p:cNvSpPr txBox="1">
            <a:spLocks noChangeArrowheads="1"/>
          </p:cNvSpPr>
          <p:nvPr/>
        </p:nvSpPr>
        <p:spPr bwMode="auto">
          <a:xfrm>
            <a:off x="1308100" y="1312863"/>
            <a:ext cx="25415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Pattern 4-1. Master/Detail [1:1]</a:t>
            </a:r>
          </a:p>
        </p:txBody>
      </p:sp>
      <p:sp>
        <p:nvSpPr>
          <p:cNvPr id="21509" name="Text Box 30" descr="type=subtitle"/>
          <p:cNvSpPr txBox="1">
            <a:spLocks noChangeArrowheads="1"/>
          </p:cNvSpPr>
          <p:nvPr/>
        </p:nvSpPr>
        <p:spPr bwMode="auto">
          <a:xfrm>
            <a:off x="1344613" y="2666207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사원상세</a:t>
            </a:r>
          </a:p>
        </p:txBody>
      </p:sp>
      <p:graphicFrame>
        <p:nvGraphicFramePr>
          <p:cNvPr id="9" name="Group 31"/>
          <p:cNvGraphicFramePr>
            <a:graphicFrameLocks noGrp="1"/>
          </p:cNvGraphicFramePr>
          <p:nvPr/>
        </p:nvGraphicFramePr>
        <p:xfrm>
          <a:off x="1381125" y="4872832"/>
          <a:ext cx="7189788" cy="755651"/>
        </p:xfrm>
        <a:graphic>
          <a:graphicData uri="http://schemas.openxmlformats.org/drawingml/2006/table">
            <a:tbl>
              <a:tblPr/>
              <a:tblGrid>
                <a:gridCol w="1446213"/>
                <a:gridCol w="2149475"/>
                <a:gridCol w="1443037"/>
                <a:gridCol w="21510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담당고객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전년도실적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목표실적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현재실적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달성률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 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달성률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0" name="Rectangle 51" descr="type=input"/>
          <p:cNvSpPr>
            <a:spLocks noChangeArrowheads="1"/>
          </p:cNvSpPr>
          <p:nvPr/>
        </p:nvSpPr>
        <p:spPr bwMode="auto">
          <a:xfrm>
            <a:off x="2862263" y="4899819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OO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전자</a:t>
            </a:r>
          </a:p>
        </p:txBody>
      </p:sp>
      <p:sp>
        <p:nvSpPr>
          <p:cNvPr id="21531" name="Rectangle 52" descr="type=input"/>
          <p:cNvSpPr>
            <a:spLocks noChangeArrowheads="1"/>
          </p:cNvSpPr>
          <p:nvPr/>
        </p:nvSpPr>
        <p:spPr bwMode="auto">
          <a:xfrm>
            <a:off x="2862263" y="5144294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20000</a:t>
            </a:r>
          </a:p>
        </p:txBody>
      </p:sp>
      <p:sp>
        <p:nvSpPr>
          <p:cNvPr id="21532" name="Rectangle 53" descr="type=input"/>
          <p:cNvSpPr>
            <a:spLocks noChangeArrowheads="1"/>
          </p:cNvSpPr>
          <p:nvPr/>
        </p:nvSpPr>
        <p:spPr bwMode="auto">
          <a:xfrm>
            <a:off x="2862263" y="5404644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</a:t>
            </a:r>
          </a:p>
        </p:txBody>
      </p:sp>
      <p:sp>
        <p:nvSpPr>
          <p:cNvPr id="21533" name="Text Box 54" descr="type=subtitle"/>
          <p:cNvSpPr txBox="1">
            <a:spLocks noChangeArrowheads="1"/>
          </p:cNvSpPr>
          <p:nvPr/>
        </p:nvSpPr>
        <p:spPr bwMode="auto">
          <a:xfrm>
            <a:off x="1344613" y="4650582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실적상세</a:t>
            </a:r>
          </a:p>
        </p:txBody>
      </p:sp>
      <p:sp>
        <p:nvSpPr>
          <p:cNvPr id="21534" name="Rectangle 55" descr="type=input"/>
          <p:cNvSpPr>
            <a:spLocks noChangeArrowheads="1"/>
          </p:cNvSpPr>
          <p:nvPr/>
        </p:nvSpPr>
        <p:spPr bwMode="auto">
          <a:xfrm>
            <a:off x="6446838" y="5152232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25000</a:t>
            </a:r>
          </a:p>
        </p:txBody>
      </p:sp>
      <p:sp>
        <p:nvSpPr>
          <p:cNvPr id="21535" name="Rectangle 56" descr="type=input"/>
          <p:cNvSpPr>
            <a:spLocks noChangeArrowheads="1"/>
          </p:cNvSpPr>
          <p:nvPr/>
        </p:nvSpPr>
        <p:spPr bwMode="auto">
          <a:xfrm>
            <a:off x="6446838" y="5404644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12.5</a:t>
            </a:r>
          </a:p>
        </p:txBody>
      </p:sp>
      <p:graphicFrame>
        <p:nvGraphicFramePr>
          <p:cNvPr id="16" name="Group 58"/>
          <p:cNvGraphicFramePr>
            <a:graphicFrameLocks noGrp="1"/>
          </p:cNvGraphicFramePr>
          <p:nvPr/>
        </p:nvGraphicFramePr>
        <p:xfrm>
          <a:off x="1344613" y="2105025"/>
          <a:ext cx="7179571" cy="303213"/>
        </p:xfrm>
        <a:graphic>
          <a:graphicData uri="http://schemas.openxmlformats.org/drawingml/2006/table">
            <a:tbl>
              <a:tblPr/>
              <a:tblGrid>
                <a:gridCol w="1424231"/>
                <a:gridCol w="575534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42" name="Rectangle 92" descr="type=button&#10;"/>
          <p:cNvSpPr>
            <a:spLocks noChangeArrowheads="1"/>
          </p:cNvSpPr>
          <p:nvPr/>
        </p:nvSpPr>
        <p:spPr bwMode="auto">
          <a:xfrm>
            <a:off x="4067175" y="2146300"/>
            <a:ext cx="611188" cy="201613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1543" name="Rectangle 93" descr="type=input"/>
          <p:cNvSpPr>
            <a:spLocks noChangeArrowheads="1"/>
          </p:cNvSpPr>
          <p:nvPr/>
        </p:nvSpPr>
        <p:spPr bwMode="auto">
          <a:xfrm>
            <a:off x="2803525" y="215423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graphicFrame>
        <p:nvGraphicFramePr>
          <p:cNvPr id="23" name="Group 81"/>
          <p:cNvGraphicFramePr>
            <a:graphicFrameLocks noGrp="1"/>
          </p:cNvGraphicFramePr>
          <p:nvPr/>
        </p:nvGraphicFramePr>
        <p:xfrm>
          <a:off x="1382713" y="2869407"/>
          <a:ext cx="7189787" cy="1512890"/>
        </p:xfrm>
        <a:graphic>
          <a:graphicData uri="http://schemas.openxmlformats.org/drawingml/2006/table">
            <a:tbl>
              <a:tblPr/>
              <a:tblGrid>
                <a:gridCol w="1446212"/>
                <a:gridCol w="2162175"/>
                <a:gridCol w="1430338"/>
                <a:gridCol w="2151062"/>
              </a:tblGrid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주민등록번호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579" name="Rectangle 57" descr="type=input"/>
          <p:cNvSpPr>
            <a:spLocks noChangeArrowheads="1"/>
          </p:cNvSpPr>
          <p:nvPr/>
        </p:nvSpPr>
        <p:spPr bwMode="auto">
          <a:xfrm>
            <a:off x="2863850" y="2888457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21580" name="Rectangle 58" descr="type=input"/>
          <p:cNvSpPr>
            <a:spLocks noChangeArrowheads="1"/>
          </p:cNvSpPr>
          <p:nvPr/>
        </p:nvSpPr>
        <p:spPr bwMode="auto">
          <a:xfrm>
            <a:off x="2863850" y="3148807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21581" name="Rectangle 59" descr="type=input&#10;&amp;&amp;event=달력팝업[c]"/>
          <p:cNvSpPr>
            <a:spLocks noChangeArrowheads="1"/>
          </p:cNvSpPr>
          <p:nvPr/>
        </p:nvSpPr>
        <p:spPr bwMode="auto">
          <a:xfrm>
            <a:off x="2863850" y="3401219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1960-03-09</a:t>
            </a:r>
          </a:p>
        </p:txBody>
      </p:sp>
      <p:grpSp>
        <p:nvGrpSpPr>
          <p:cNvPr id="21582" name="Group 61" descr="type=radio"/>
          <p:cNvGrpSpPr>
            <a:grpSpLocks/>
          </p:cNvGrpSpPr>
          <p:nvPr/>
        </p:nvGrpSpPr>
        <p:grpSpPr bwMode="auto">
          <a:xfrm>
            <a:off x="6492875" y="3380582"/>
            <a:ext cx="711200" cy="236537"/>
            <a:chOff x="1892" y="3235"/>
            <a:chExt cx="448" cy="149"/>
          </a:xfrm>
        </p:grpSpPr>
        <p:sp>
          <p:nvSpPr>
            <p:cNvPr id="21616" name="Oval 62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617" name="Text Box 63"/>
            <p:cNvSpPr txBox="1">
              <a:spLocks noChangeArrowheads="1"/>
            </p:cNvSpPr>
            <p:nvPr/>
          </p:nvSpPr>
          <p:spPr bwMode="auto">
            <a:xfrm>
              <a:off x="1965" y="3235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21618" name="Oval 64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619" name="Text Box 65"/>
            <p:cNvSpPr txBox="1">
              <a:spLocks noChangeArrowheads="1"/>
            </p:cNvSpPr>
            <p:nvPr/>
          </p:nvSpPr>
          <p:spPr bwMode="auto">
            <a:xfrm>
              <a:off x="2221" y="3239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21583" name="Rectangle 107" descr="type=input"/>
          <p:cNvSpPr>
            <a:spLocks noChangeArrowheads="1"/>
          </p:cNvSpPr>
          <p:nvPr/>
        </p:nvSpPr>
        <p:spPr bwMode="auto">
          <a:xfrm>
            <a:off x="2860675" y="3652044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600309-1234567</a:t>
            </a:r>
          </a:p>
        </p:txBody>
      </p:sp>
      <p:sp>
        <p:nvSpPr>
          <p:cNvPr id="21584" name="Rectangle 108" descr="type=input"/>
          <p:cNvSpPr>
            <a:spLocks noChangeArrowheads="1"/>
          </p:cNvSpPr>
          <p:nvPr/>
        </p:nvSpPr>
        <p:spPr bwMode="auto">
          <a:xfrm>
            <a:off x="2860675" y="3896519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100-725</a:t>
            </a:r>
          </a:p>
        </p:txBody>
      </p:sp>
      <p:sp>
        <p:nvSpPr>
          <p:cNvPr id="21585" name="Rectangle 110" descr="type=input"/>
          <p:cNvSpPr>
            <a:spLocks noChangeArrowheads="1"/>
          </p:cNvSpPr>
          <p:nvPr/>
        </p:nvSpPr>
        <p:spPr bwMode="auto">
          <a:xfrm>
            <a:off x="6453188" y="3653632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21586" name="Rectangle 111" descr="type=input"/>
          <p:cNvSpPr>
            <a:spLocks noChangeArrowheads="1"/>
          </p:cNvSpPr>
          <p:nvPr/>
        </p:nvSpPr>
        <p:spPr bwMode="auto">
          <a:xfrm>
            <a:off x="2862263" y="4155282"/>
            <a:ext cx="4597400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서울시 중구 회현동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21587" name="Text Box 114" descr="type=subtitle"/>
          <p:cNvSpPr txBox="1">
            <a:spLocks noChangeArrowheads="1"/>
          </p:cNvSpPr>
          <p:nvPr/>
        </p:nvSpPr>
        <p:spPr bwMode="auto">
          <a:xfrm>
            <a:off x="1465263" y="1833563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검색조건</a:t>
            </a:r>
          </a:p>
        </p:txBody>
      </p:sp>
      <p:sp>
        <p:nvSpPr>
          <p:cNvPr id="21588" name="Rectangle 37" descr="type=button&#10;"/>
          <p:cNvSpPr>
            <a:spLocks noChangeArrowheads="1"/>
          </p:cNvSpPr>
          <p:nvPr/>
        </p:nvSpPr>
        <p:spPr bwMode="auto">
          <a:xfrm>
            <a:off x="7553325" y="1812925"/>
            <a:ext cx="1008063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예산불러오기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-&gt;</a:t>
            </a:r>
          </a:p>
        </p:txBody>
      </p:sp>
      <p:graphicFrame>
        <p:nvGraphicFramePr>
          <p:cNvPr id="44" name="Group 178"/>
          <p:cNvGraphicFramePr>
            <a:graphicFrameLocks noGrp="1"/>
          </p:cNvGraphicFramePr>
          <p:nvPr/>
        </p:nvGraphicFramePr>
        <p:xfrm>
          <a:off x="9534525" y="1339850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593" name="그룹 44"/>
          <p:cNvGrpSpPr>
            <a:grpSpLocks/>
          </p:cNvGrpSpPr>
          <p:nvPr/>
        </p:nvGrpSpPr>
        <p:grpSpPr bwMode="auto">
          <a:xfrm>
            <a:off x="6467475" y="2921794"/>
            <a:ext cx="601663" cy="142875"/>
            <a:chOff x="9107261" y="3302000"/>
            <a:chExt cx="754289" cy="165100"/>
          </a:xfrm>
        </p:grpSpPr>
        <p:sp>
          <p:nvSpPr>
            <p:cNvPr id="46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1594" name="그룹 47"/>
          <p:cNvGrpSpPr>
            <a:grpSpLocks/>
          </p:cNvGrpSpPr>
          <p:nvPr/>
        </p:nvGrpSpPr>
        <p:grpSpPr bwMode="auto">
          <a:xfrm>
            <a:off x="6467475" y="3178969"/>
            <a:ext cx="601663" cy="142875"/>
            <a:chOff x="9107261" y="3302000"/>
            <a:chExt cx="754289" cy="165100"/>
          </a:xfrm>
        </p:grpSpPr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1595" name="그룹 50"/>
          <p:cNvGrpSpPr>
            <a:grpSpLocks/>
          </p:cNvGrpSpPr>
          <p:nvPr/>
        </p:nvGrpSpPr>
        <p:grpSpPr bwMode="auto">
          <a:xfrm>
            <a:off x="7439025" y="3178969"/>
            <a:ext cx="600075" cy="142875"/>
            <a:chOff x="9107261" y="3302000"/>
            <a:chExt cx="754289" cy="165100"/>
          </a:xfrm>
        </p:grpSpPr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6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9709894" y="3302000"/>
              <a:ext cx="15165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1596" name="그룹 53"/>
          <p:cNvGrpSpPr>
            <a:grpSpLocks/>
          </p:cNvGrpSpPr>
          <p:nvPr/>
        </p:nvGrpSpPr>
        <p:grpSpPr bwMode="auto">
          <a:xfrm>
            <a:off x="6467475" y="3931444"/>
            <a:ext cx="601663" cy="142875"/>
            <a:chOff x="9107261" y="3302000"/>
            <a:chExt cx="754289" cy="165100"/>
          </a:xfrm>
        </p:grpSpPr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21597" name="Text Box 136"/>
          <p:cNvSpPr txBox="1">
            <a:spLocks noChangeArrowheads="1"/>
          </p:cNvSpPr>
          <p:nvPr/>
        </p:nvSpPr>
        <p:spPr bwMode="auto">
          <a:xfrm>
            <a:off x="6459538" y="2870994"/>
            <a:ext cx="30321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21598" name="Text Box 137"/>
          <p:cNvSpPr txBox="1">
            <a:spLocks noChangeArrowheads="1"/>
          </p:cNvSpPr>
          <p:nvPr/>
        </p:nvSpPr>
        <p:spPr bwMode="auto">
          <a:xfrm>
            <a:off x="6464300" y="3137694"/>
            <a:ext cx="368300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OO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</a:t>
            </a:r>
          </a:p>
        </p:txBody>
      </p:sp>
      <p:sp>
        <p:nvSpPr>
          <p:cNvPr id="21599" name="Text Box 138"/>
          <p:cNvSpPr txBox="1">
            <a:spLocks noChangeArrowheads="1"/>
          </p:cNvSpPr>
          <p:nvPr/>
        </p:nvSpPr>
        <p:spPr bwMode="auto">
          <a:xfrm>
            <a:off x="7445375" y="3126582"/>
            <a:ext cx="457200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과</a:t>
            </a:r>
          </a:p>
        </p:txBody>
      </p:sp>
      <p:sp>
        <p:nvSpPr>
          <p:cNvPr id="21600" name="Text Box 139"/>
          <p:cNvSpPr txBox="1">
            <a:spLocks noChangeArrowheads="1"/>
          </p:cNvSpPr>
          <p:nvPr/>
        </p:nvSpPr>
        <p:spPr bwMode="auto">
          <a:xfrm>
            <a:off x="6469063" y="3888582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57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1604" name="Rectangle 38" descr="type=button&#10;"/>
          <p:cNvSpPr>
            <a:spLocks noChangeArrowheads="1"/>
          </p:cNvSpPr>
          <p:nvPr/>
        </p:nvSpPr>
        <p:spPr bwMode="auto">
          <a:xfrm>
            <a:off x="7980363" y="4482307"/>
            <a:ext cx="6111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21605" name="Rectangle 38" descr="type=button&#10;"/>
          <p:cNvSpPr>
            <a:spLocks noChangeArrowheads="1"/>
          </p:cNvSpPr>
          <p:nvPr/>
        </p:nvSpPr>
        <p:spPr bwMode="auto">
          <a:xfrm>
            <a:off x="7315200" y="4482307"/>
            <a:ext cx="611188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21606" name="Rectangle 38" descr="type=button&#10;"/>
          <p:cNvSpPr>
            <a:spLocks noChangeArrowheads="1"/>
          </p:cNvSpPr>
          <p:nvPr/>
        </p:nvSpPr>
        <p:spPr bwMode="auto">
          <a:xfrm>
            <a:off x="7980363" y="5742782"/>
            <a:ext cx="6111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21607" name="Rectangle 38" descr="type=button&#10;"/>
          <p:cNvSpPr>
            <a:spLocks noChangeArrowheads="1"/>
          </p:cNvSpPr>
          <p:nvPr/>
        </p:nvSpPr>
        <p:spPr bwMode="auto">
          <a:xfrm>
            <a:off x="7315200" y="5742782"/>
            <a:ext cx="611188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1422400" y="6061830"/>
            <a:ext cx="71691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ko-KR" altLang="en-US" sz="1100" dirty="0" smtClean="0">
                <a:latin typeface="+mn-ea"/>
                <a:ea typeface="+mn-ea"/>
              </a:rPr>
              <a:t>하나의 화면에서 </a:t>
            </a:r>
            <a:r>
              <a:rPr kumimoji="0" lang="en-US" altLang="ko-KR" sz="1100" dirty="0" smtClean="0">
                <a:latin typeface="+mn-ea"/>
                <a:ea typeface="+mn-ea"/>
              </a:rPr>
              <a:t>1</a:t>
            </a:r>
            <a:r>
              <a:rPr kumimoji="0" lang="ko-KR" altLang="en-US" sz="1100" dirty="0" smtClean="0">
                <a:latin typeface="+mn-ea"/>
                <a:ea typeface="+mn-ea"/>
              </a:rPr>
              <a:t>건 </a:t>
            </a:r>
            <a:r>
              <a:rPr kumimoji="0" lang="en-US" altLang="ko-KR" sz="1100" dirty="0" smtClean="0">
                <a:latin typeface="+mn-ea"/>
                <a:ea typeface="+mn-ea"/>
              </a:rPr>
              <a:t>Master</a:t>
            </a:r>
            <a:r>
              <a:rPr kumimoji="0" lang="ko-KR" altLang="en-US" sz="1100" dirty="0" smtClean="0">
                <a:latin typeface="+mn-ea"/>
                <a:ea typeface="+mn-ea"/>
              </a:rPr>
              <a:t>와 </a:t>
            </a:r>
            <a:r>
              <a:rPr kumimoji="0" lang="en-US" altLang="ko-KR" sz="1100" dirty="0" smtClean="0">
                <a:latin typeface="+mn-ea"/>
                <a:ea typeface="+mn-ea"/>
              </a:rPr>
              <a:t>1</a:t>
            </a:r>
            <a:r>
              <a:rPr kumimoji="0" lang="ko-KR" altLang="en-US" sz="1100" dirty="0" smtClean="0">
                <a:latin typeface="+mn-ea"/>
                <a:ea typeface="+mn-ea"/>
              </a:rPr>
              <a:t>건 </a:t>
            </a:r>
            <a:r>
              <a:rPr kumimoji="0" lang="en-US" altLang="ko-KR" sz="1100" dirty="0" smtClean="0">
                <a:latin typeface="+mn-ea"/>
                <a:ea typeface="+mn-ea"/>
              </a:rPr>
              <a:t>Detail</a:t>
            </a:r>
            <a:r>
              <a:rPr kumimoji="0" lang="ko-KR" altLang="en-US" sz="1100" dirty="0" smtClean="0">
                <a:latin typeface="+mn-ea"/>
                <a:ea typeface="+mn-ea"/>
              </a:rPr>
              <a:t>의 관계를 나타내며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각 영역에 대한 </a:t>
            </a:r>
            <a:r>
              <a:rPr kumimoji="0" lang="en-US" altLang="ko-KR" sz="1100" dirty="0" smtClean="0">
                <a:latin typeface="+mn-ea"/>
                <a:ea typeface="+mn-ea"/>
              </a:rPr>
              <a:t>CRUD</a:t>
            </a:r>
            <a:r>
              <a:rPr kumimoji="0" lang="ko-KR" altLang="en-US" sz="1100" dirty="0" smtClean="0">
                <a:latin typeface="+mn-ea"/>
                <a:ea typeface="+mn-ea"/>
              </a:rPr>
              <a:t>를 처리함</a:t>
            </a:r>
          </a:p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Master</a:t>
            </a:r>
            <a:r>
              <a:rPr kumimoji="0" lang="ko-KR" altLang="en-US" sz="1100" dirty="0" smtClean="0">
                <a:latin typeface="+mn-ea"/>
                <a:ea typeface="+mn-ea"/>
              </a:rPr>
              <a:t>와 </a:t>
            </a:r>
            <a:r>
              <a:rPr kumimoji="0" lang="en-US" altLang="ko-KR" sz="1100" dirty="0" smtClean="0">
                <a:latin typeface="+mn-ea"/>
                <a:ea typeface="+mn-ea"/>
              </a:rPr>
              <a:t>Detail </a:t>
            </a:r>
            <a:r>
              <a:rPr kumimoji="0" lang="ko-KR" altLang="en-US" sz="1100" dirty="0" smtClean="0">
                <a:latin typeface="+mn-ea"/>
                <a:ea typeface="+mn-ea"/>
              </a:rPr>
              <a:t>각 영역에 대한 </a:t>
            </a:r>
            <a:r>
              <a:rPr kumimoji="0" lang="en-US" altLang="ko-KR" sz="1100" dirty="0" smtClean="0">
                <a:latin typeface="+mn-ea"/>
                <a:ea typeface="+mn-ea"/>
              </a:rPr>
              <a:t>CUD</a:t>
            </a:r>
            <a:r>
              <a:rPr kumimoji="0" lang="ko-KR" altLang="en-US" sz="1100" dirty="0" smtClean="0">
                <a:latin typeface="+mn-ea"/>
                <a:ea typeface="+mn-ea"/>
              </a:rPr>
              <a:t>처리는 사용되는 </a:t>
            </a:r>
            <a:r>
              <a:rPr kumimoji="0" lang="en-US" altLang="ko-KR" sz="1100" dirty="0" smtClean="0">
                <a:latin typeface="+mn-ea"/>
                <a:ea typeface="+mn-ea"/>
              </a:rPr>
              <a:t>Single, Multi </a:t>
            </a:r>
            <a:r>
              <a:rPr kumimoji="0" lang="ko-KR" altLang="en-US" sz="1100" dirty="0" smtClean="0">
                <a:latin typeface="+mn-ea"/>
                <a:ea typeface="+mn-ea"/>
              </a:rPr>
              <a:t>패턴에 따라 달라질 수 있음</a:t>
            </a:r>
          </a:p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신규</a:t>
            </a:r>
            <a:r>
              <a:rPr kumimoji="0" lang="en-US" altLang="ko-KR" sz="1100" dirty="0" smtClean="0">
                <a:latin typeface="+mn-ea"/>
                <a:ea typeface="+mn-ea"/>
              </a:rPr>
              <a:t>] : </a:t>
            </a:r>
            <a:r>
              <a:rPr kumimoji="0" lang="en-US" altLang="ko-KR" sz="1100" dirty="0" smtClean="0">
                <a:latin typeface="나눔고딕" pitchFamily="50" charset="-127"/>
                <a:ea typeface="나눔고딕" pitchFamily="50" charset="-127"/>
              </a:rPr>
              <a:t>Single Detail</a:t>
            </a:r>
            <a:r>
              <a:rPr kumimoji="0" lang="ko-KR" altLang="en-US" sz="1100" dirty="0" smtClean="0">
                <a:latin typeface="나눔고딕" pitchFamily="50" charset="-127"/>
                <a:ea typeface="나눔고딕" pitchFamily="50" charset="-127"/>
              </a:rPr>
              <a:t>영역을 신규 </a:t>
            </a:r>
            <a:r>
              <a:rPr kumimoji="0" lang="en-US" altLang="ko-KR" sz="1100" dirty="0" smtClean="0">
                <a:latin typeface="나눔고딕" pitchFamily="50" charset="-127"/>
                <a:ea typeface="나눔고딕" pitchFamily="50" charset="-127"/>
              </a:rPr>
              <a:t>Data</a:t>
            </a:r>
            <a:r>
              <a:rPr kumimoji="0" lang="ko-KR" altLang="en-US" sz="1100" dirty="0" smtClean="0">
                <a:latin typeface="나눔고딕" pitchFamily="50" charset="-127"/>
                <a:ea typeface="나눔고딕" pitchFamily="50" charset="-127"/>
              </a:rPr>
              <a:t>를 입력 받을 수 있는 빈 화면으로 전환함 </a:t>
            </a:r>
            <a:endParaRPr kumimoji="0" lang="en-US" altLang="ko-KR" sz="1100" dirty="0" smtClean="0">
              <a:latin typeface="+mn-ea"/>
              <a:ea typeface="+mn-ea"/>
            </a:endParaRPr>
          </a:p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저장</a:t>
            </a:r>
            <a:r>
              <a:rPr kumimoji="0" lang="en-US" altLang="ko-KR" sz="1100" dirty="0" smtClean="0">
                <a:latin typeface="+mn-ea"/>
                <a:ea typeface="+mn-ea"/>
              </a:rPr>
              <a:t>] : </a:t>
            </a:r>
            <a:r>
              <a:rPr kumimoji="0" lang="ko-KR" altLang="en-US" sz="1100" dirty="0" smtClean="0">
                <a:latin typeface="+mn-ea"/>
                <a:ea typeface="+mn-ea"/>
              </a:rPr>
              <a:t>입력한 내용을 </a:t>
            </a:r>
            <a:r>
              <a:rPr kumimoji="0" lang="en-US" altLang="ko-KR" sz="1100" dirty="0" smtClean="0">
                <a:latin typeface="+mn-ea"/>
                <a:ea typeface="+mn-ea"/>
              </a:rPr>
              <a:t>DB</a:t>
            </a:r>
            <a:r>
              <a:rPr kumimoji="0" lang="ko-KR" altLang="en-US" sz="1100" dirty="0" smtClean="0">
                <a:latin typeface="+mn-ea"/>
                <a:ea typeface="+mn-ea"/>
              </a:rPr>
              <a:t>에 저장함</a:t>
            </a:r>
            <a:endParaRPr kumimoji="0"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그룹 55"/>
          <p:cNvGrpSpPr>
            <a:grpSpLocks/>
          </p:cNvGrpSpPr>
          <p:nvPr/>
        </p:nvGrpSpPr>
        <p:grpSpPr bwMode="auto">
          <a:xfrm>
            <a:off x="6467475" y="3954463"/>
            <a:ext cx="601663" cy="142875"/>
            <a:chOff x="9107261" y="3302000"/>
            <a:chExt cx="754289" cy="165100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aphicFrame>
        <p:nvGraphicFramePr>
          <p:cNvPr id="38" name="Group 178"/>
          <p:cNvGraphicFramePr>
            <a:graphicFrameLocks noGrp="1"/>
          </p:cNvGraphicFramePr>
          <p:nvPr/>
        </p:nvGraphicFramePr>
        <p:xfrm>
          <a:off x="9534525" y="1339850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35" name="Text Box 26" descr="type=label"/>
          <p:cNvSpPr txBox="1">
            <a:spLocks noChangeArrowheads="1"/>
          </p:cNvSpPr>
          <p:nvPr/>
        </p:nvSpPr>
        <p:spPr bwMode="auto">
          <a:xfrm>
            <a:off x="1300163" y="1327150"/>
            <a:ext cx="2538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Pattern 4-2. Master/Detail [1:n]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370013" y="4956176"/>
          <a:ext cx="7202488" cy="779463"/>
        </p:xfrm>
        <a:graphic>
          <a:graphicData uri="http://schemas.openxmlformats.org/drawingml/2006/table">
            <a:tbl>
              <a:tblPr/>
              <a:tblGrid>
                <a:gridCol w="336867"/>
                <a:gridCol w="1828800"/>
                <a:gridCol w="1010920"/>
                <a:gridCol w="1568450"/>
                <a:gridCol w="2457451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8" name="Rectangle 51" descr="type=input"/>
          <p:cNvSpPr>
            <a:spLocks noChangeArrowheads="1"/>
          </p:cNvSpPr>
          <p:nvPr/>
        </p:nvSpPr>
        <p:spPr bwMode="auto">
          <a:xfrm>
            <a:off x="3595037" y="5268913"/>
            <a:ext cx="824563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22559" name="Rectangle 52" descr="type=input"/>
          <p:cNvSpPr>
            <a:spLocks noChangeArrowheads="1"/>
          </p:cNvSpPr>
          <p:nvPr/>
        </p:nvSpPr>
        <p:spPr bwMode="auto">
          <a:xfrm>
            <a:off x="1765935" y="5268913"/>
            <a:ext cx="1698625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2007</a:t>
            </a:r>
          </a:p>
        </p:txBody>
      </p:sp>
      <p:sp>
        <p:nvSpPr>
          <p:cNvPr id="22560" name="Rectangle 53" descr="type=input"/>
          <p:cNvSpPr>
            <a:spLocks noChangeArrowheads="1"/>
          </p:cNvSpPr>
          <p:nvPr/>
        </p:nvSpPr>
        <p:spPr bwMode="auto">
          <a:xfrm>
            <a:off x="6172980" y="5268913"/>
            <a:ext cx="2316970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카드 처리</a:t>
            </a:r>
          </a:p>
        </p:txBody>
      </p:sp>
      <p:sp>
        <p:nvSpPr>
          <p:cNvPr id="22561" name="Rectangle 54" descr="type=input"/>
          <p:cNvSpPr>
            <a:spLocks noChangeArrowheads="1"/>
          </p:cNvSpPr>
          <p:nvPr/>
        </p:nvSpPr>
        <p:spPr bwMode="auto">
          <a:xfrm>
            <a:off x="4646295" y="5268913"/>
            <a:ext cx="1394460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</a:t>
            </a:r>
          </a:p>
        </p:txBody>
      </p:sp>
      <p:sp>
        <p:nvSpPr>
          <p:cNvPr id="22562" name="Text Box 55" descr="type=subtitle"/>
          <p:cNvSpPr txBox="1">
            <a:spLocks noChangeArrowheads="1"/>
          </p:cNvSpPr>
          <p:nvPr/>
        </p:nvSpPr>
        <p:spPr bwMode="auto">
          <a:xfrm>
            <a:off x="1336675" y="4649788"/>
            <a:ext cx="534988" cy="13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실적목록</a:t>
            </a:r>
          </a:p>
        </p:txBody>
      </p:sp>
      <p:sp>
        <p:nvSpPr>
          <p:cNvPr id="22563" name="Line 56"/>
          <p:cNvSpPr>
            <a:spLocks noChangeShapeType="1"/>
          </p:cNvSpPr>
          <p:nvPr/>
        </p:nvSpPr>
        <p:spPr bwMode="auto">
          <a:xfrm>
            <a:off x="1387475" y="1585913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graphicFrame>
        <p:nvGraphicFramePr>
          <p:cNvPr id="14" name="Group 58"/>
          <p:cNvGraphicFramePr>
            <a:graphicFrameLocks noGrp="1"/>
          </p:cNvGraphicFramePr>
          <p:nvPr/>
        </p:nvGraphicFramePr>
        <p:xfrm>
          <a:off x="1344613" y="2105025"/>
          <a:ext cx="7190329" cy="303213"/>
        </p:xfrm>
        <a:graphic>
          <a:graphicData uri="http://schemas.openxmlformats.org/drawingml/2006/table">
            <a:tbl>
              <a:tblPr/>
              <a:tblGrid>
                <a:gridCol w="1434989"/>
                <a:gridCol w="575534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70" name="Rectangle 92" descr="type=button&#10;"/>
          <p:cNvSpPr>
            <a:spLocks noChangeArrowheads="1"/>
          </p:cNvSpPr>
          <p:nvPr/>
        </p:nvSpPr>
        <p:spPr bwMode="auto">
          <a:xfrm>
            <a:off x="4067175" y="2146300"/>
            <a:ext cx="611188" cy="201613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2571" name="Rectangle 93" descr="type=input"/>
          <p:cNvSpPr>
            <a:spLocks noChangeArrowheads="1"/>
          </p:cNvSpPr>
          <p:nvPr/>
        </p:nvSpPr>
        <p:spPr bwMode="auto">
          <a:xfrm>
            <a:off x="2803525" y="215423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22572" name="Rectangle 68" descr="type=input"/>
          <p:cNvSpPr>
            <a:spLocks noChangeArrowheads="1"/>
          </p:cNvSpPr>
          <p:nvPr/>
        </p:nvSpPr>
        <p:spPr bwMode="auto">
          <a:xfrm>
            <a:off x="3599800" y="5511801"/>
            <a:ext cx="824563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22574" name="Rectangle 70" descr="type=input"/>
          <p:cNvSpPr>
            <a:spLocks noChangeArrowheads="1"/>
          </p:cNvSpPr>
          <p:nvPr/>
        </p:nvSpPr>
        <p:spPr bwMode="auto">
          <a:xfrm>
            <a:off x="6169805" y="5511801"/>
            <a:ext cx="2316970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재입고 처리</a:t>
            </a:r>
          </a:p>
        </p:txBody>
      </p:sp>
      <p:sp>
        <p:nvSpPr>
          <p:cNvPr id="22575" name="Rectangle 71" descr="type=input"/>
          <p:cNvSpPr>
            <a:spLocks noChangeArrowheads="1"/>
          </p:cNvSpPr>
          <p:nvPr/>
        </p:nvSpPr>
        <p:spPr bwMode="auto">
          <a:xfrm>
            <a:off x="4646295" y="5511801"/>
            <a:ext cx="1394460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3500</a:t>
            </a:r>
          </a:p>
        </p:txBody>
      </p:sp>
      <p:sp>
        <p:nvSpPr>
          <p:cNvPr id="22576" name="Text Box 74" descr="type=subtitle"/>
          <p:cNvSpPr txBox="1">
            <a:spLocks noChangeArrowheads="1"/>
          </p:cNvSpPr>
          <p:nvPr/>
        </p:nvSpPr>
        <p:spPr bwMode="auto">
          <a:xfrm>
            <a:off x="1336675" y="2682876"/>
            <a:ext cx="534988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사원상세</a:t>
            </a:r>
          </a:p>
        </p:txBody>
      </p:sp>
      <p:graphicFrame>
        <p:nvGraphicFramePr>
          <p:cNvPr id="22" name="Group 76"/>
          <p:cNvGraphicFramePr>
            <a:graphicFrameLocks noGrp="1"/>
          </p:cNvGraphicFramePr>
          <p:nvPr/>
        </p:nvGraphicFramePr>
        <p:xfrm>
          <a:off x="1374775" y="2881313"/>
          <a:ext cx="7189787" cy="1512890"/>
        </p:xfrm>
        <a:graphic>
          <a:graphicData uri="http://schemas.openxmlformats.org/drawingml/2006/table">
            <a:tbl>
              <a:tblPr/>
              <a:tblGrid>
                <a:gridCol w="1446212"/>
                <a:gridCol w="2162175"/>
                <a:gridCol w="1430338"/>
                <a:gridCol w="2151062"/>
              </a:tblGrid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주민등록번호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612" name="Rectangle 57" descr="type=input"/>
          <p:cNvSpPr>
            <a:spLocks noChangeArrowheads="1"/>
          </p:cNvSpPr>
          <p:nvPr/>
        </p:nvSpPr>
        <p:spPr bwMode="auto">
          <a:xfrm>
            <a:off x="2855913" y="2900363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22613" name="Rectangle 58" descr="type=input"/>
          <p:cNvSpPr>
            <a:spLocks noChangeArrowheads="1"/>
          </p:cNvSpPr>
          <p:nvPr/>
        </p:nvSpPr>
        <p:spPr bwMode="auto">
          <a:xfrm>
            <a:off x="2855913" y="3160713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22614" name="Rectangle 59" descr="type=input&#10;&amp;&amp;event=달력팝업[c]"/>
          <p:cNvSpPr>
            <a:spLocks noChangeArrowheads="1"/>
          </p:cNvSpPr>
          <p:nvPr/>
        </p:nvSpPr>
        <p:spPr bwMode="auto">
          <a:xfrm>
            <a:off x="2855913" y="3413126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1960-03-09</a:t>
            </a:r>
          </a:p>
        </p:txBody>
      </p:sp>
      <p:grpSp>
        <p:nvGrpSpPr>
          <p:cNvPr id="22615" name="Group 61" descr="type=radio"/>
          <p:cNvGrpSpPr>
            <a:grpSpLocks/>
          </p:cNvGrpSpPr>
          <p:nvPr/>
        </p:nvGrpSpPr>
        <p:grpSpPr bwMode="auto">
          <a:xfrm>
            <a:off x="6484938" y="3392488"/>
            <a:ext cx="711200" cy="236538"/>
            <a:chOff x="1892" y="3235"/>
            <a:chExt cx="448" cy="149"/>
          </a:xfrm>
        </p:grpSpPr>
        <p:sp>
          <p:nvSpPr>
            <p:cNvPr id="22645" name="Oval 62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646" name="Text Box 63"/>
            <p:cNvSpPr txBox="1">
              <a:spLocks noChangeArrowheads="1"/>
            </p:cNvSpPr>
            <p:nvPr/>
          </p:nvSpPr>
          <p:spPr bwMode="auto">
            <a:xfrm>
              <a:off x="1965" y="3235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22647" name="Oval 64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648" name="Text Box 65"/>
            <p:cNvSpPr txBox="1">
              <a:spLocks noChangeArrowheads="1"/>
            </p:cNvSpPr>
            <p:nvPr/>
          </p:nvSpPr>
          <p:spPr bwMode="auto">
            <a:xfrm>
              <a:off x="2221" y="3239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22616" name="Rectangle 107" descr="type=input"/>
          <p:cNvSpPr>
            <a:spLocks noChangeArrowheads="1"/>
          </p:cNvSpPr>
          <p:nvPr/>
        </p:nvSpPr>
        <p:spPr bwMode="auto">
          <a:xfrm>
            <a:off x="2852738" y="3663951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600309-1234567</a:t>
            </a:r>
          </a:p>
        </p:txBody>
      </p:sp>
      <p:sp>
        <p:nvSpPr>
          <p:cNvPr id="22617" name="Rectangle 108" descr="type=input"/>
          <p:cNvSpPr>
            <a:spLocks noChangeArrowheads="1"/>
          </p:cNvSpPr>
          <p:nvPr/>
        </p:nvSpPr>
        <p:spPr bwMode="auto">
          <a:xfrm>
            <a:off x="2852738" y="3908426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100-725</a:t>
            </a:r>
          </a:p>
        </p:txBody>
      </p:sp>
      <p:sp>
        <p:nvSpPr>
          <p:cNvPr id="22618" name="Rectangle 110" descr="type=input"/>
          <p:cNvSpPr>
            <a:spLocks noChangeArrowheads="1"/>
          </p:cNvSpPr>
          <p:nvPr/>
        </p:nvSpPr>
        <p:spPr bwMode="auto">
          <a:xfrm>
            <a:off x="6445250" y="366553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22619" name="Rectangle 111" descr="type=input"/>
          <p:cNvSpPr>
            <a:spLocks noChangeArrowheads="1"/>
          </p:cNvSpPr>
          <p:nvPr/>
        </p:nvSpPr>
        <p:spPr bwMode="auto">
          <a:xfrm>
            <a:off x="2854325" y="4167188"/>
            <a:ext cx="4597400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서울시 중구 회현동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22620" name="Text Box 87"/>
          <p:cNvSpPr txBox="1">
            <a:spLocks noChangeArrowheads="1"/>
          </p:cNvSpPr>
          <p:nvPr/>
        </p:nvSpPr>
        <p:spPr bwMode="auto">
          <a:xfrm>
            <a:off x="1335088" y="5727701"/>
            <a:ext cx="465137" cy="223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26" tIns="49526" rIns="49526" bIns="49526">
            <a:spAutoFit/>
          </a:bodyPr>
          <a:lstStyle/>
          <a:p>
            <a:pPr marL="93663" indent="-93663">
              <a:spcBef>
                <a:spcPct val="50000"/>
              </a:spcBef>
              <a:buFontTx/>
              <a:buNone/>
            </a:pP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21" name="Text Box 114" descr="type=subtitle"/>
          <p:cNvSpPr txBox="1">
            <a:spLocks noChangeArrowheads="1"/>
          </p:cNvSpPr>
          <p:nvPr/>
        </p:nvSpPr>
        <p:spPr bwMode="auto">
          <a:xfrm>
            <a:off x="1465263" y="1833563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검색조건</a:t>
            </a:r>
          </a:p>
        </p:txBody>
      </p:sp>
      <p:sp>
        <p:nvSpPr>
          <p:cNvPr id="22622" name="Rectangle 37" descr="type=button&#10;"/>
          <p:cNvSpPr>
            <a:spLocks noChangeArrowheads="1"/>
          </p:cNvSpPr>
          <p:nvPr/>
        </p:nvSpPr>
        <p:spPr bwMode="auto">
          <a:xfrm>
            <a:off x="7553325" y="1812925"/>
            <a:ext cx="1008063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예산불러오기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-&gt;</a:t>
            </a:r>
          </a:p>
        </p:txBody>
      </p:sp>
      <p:sp>
        <p:nvSpPr>
          <p:cNvPr id="22623" name="Text Box 134"/>
          <p:cNvSpPr txBox="1">
            <a:spLocks noChangeArrowheads="1"/>
          </p:cNvSpPr>
          <p:nvPr/>
        </p:nvSpPr>
        <p:spPr bwMode="auto">
          <a:xfrm>
            <a:off x="6461125" y="3900488"/>
            <a:ext cx="303213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22624" name="Rectangle 30"/>
          <p:cNvSpPr>
            <a:spLocks noChangeArrowheads="1"/>
          </p:cNvSpPr>
          <p:nvPr/>
        </p:nvSpPr>
        <p:spPr bwMode="auto">
          <a:xfrm>
            <a:off x="1308100" y="803275"/>
            <a:ext cx="9359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spcBef>
                <a:spcPct val="2000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 4-2. Master/Detail [1:n]) :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상위의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건 및 종속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상세 관계에 있는 하위의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건에 대한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CRUD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를 한 화면에서 처리한다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2625" name="그룹 46"/>
          <p:cNvGrpSpPr>
            <a:grpSpLocks/>
          </p:cNvGrpSpPr>
          <p:nvPr/>
        </p:nvGrpSpPr>
        <p:grpSpPr bwMode="auto">
          <a:xfrm>
            <a:off x="6467475" y="2935288"/>
            <a:ext cx="601663" cy="142875"/>
            <a:chOff x="9107261" y="3302000"/>
            <a:chExt cx="754289" cy="165100"/>
          </a:xfrm>
        </p:grpSpPr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2626" name="그룹 52"/>
          <p:cNvGrpSpPr>
            <a:grpSpLocks/>
          </p:cNvGrpSpPr>
          <p:nvPr/>
        </p:nvGrpSpPr>
        <p:grpSpPr bwMode="auto">
          <a:xfrm>
            <a:off x="7439025" y="3192463"/>
            <a:ext cx="600075" cy="142875"/>
            <a:chOff x="9107261" y="3302000"/>
            <a:chExt cx="754289" cy="165100"/>
          </a:xfrm>
        </p:grpSpPr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6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9709894" y="3302000"/>
              <a:ext cx="15165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2627" name="그룹 49"/>
          <p:cNvGrpSpPr>
            <a:grpSpLocks/>
          </p:cNvGrpSpPr>
          <p:nvPr/>
        </p:nvGrpSpPr>
        <p:grpSpPr bwMode="auto">
          <a:xfrm>
            <a:off x="6467475" y="3192463"/>
            <a:ext cx="601663" cy="142875"/>
            <a:chOff x="9107261" y="3302000"/>
            <a:chExt cx="754289" cy="165100"/>
          </a:xfrm>
        </p:grpSpPr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22628" name="Text Box 132"/>
          <p:cNvSpPr txBox="1">
            <a:spLocks noChangeArrowheads="1"/>
          </p:cNvSpPr>
          <p:nvPr/>
        </p:nvSpPr>
        <p:spPr bwMode="auto">
          <a:xfrm>
            <a:off x="6456363" y="3149601"/>
            <a:ext cx="368300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OO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</a:t>
            </a:r>
          </a:p>
        </p:txBody>
      </p:sp>
      <p:sp>
        <p:nvSpPr>
          <p:cNvPr id="22629" name="Text Box 131"/>
          <p:cNvSpPr txBox="1">
            <a:spLocks noChangeArrowheads="1"/>
          </p:cNvSpPr>
          <p:nvPr/>
        </p:nvSpPr>
        <p:spPr bwMode="auto">
          <a:xfrm>
            <a:off x="6451600" y="2882901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22630" name="Text Box 133"/>
          <p:cNvSpPr txBox="1">
            <a:spLocks noChangeArrowheads="1"/>
          </p:cNvSpPr>
          <p:nvPr/>
        </p:nvSpPr>
        <p:spPr bwMode="auto">
          <a:xfrm>
            <a:off x="7437438" y="3138488"/>
            <a:ext cx="457200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과</a:t>
            </a:r>
          </a:p>
        </p:txBody>
      </p:sp>
      <p:sp>
        <p:nvSpPr>
          <p:cNvPr id="59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2634" name="Rectangle 38" descr="type=button&#10;"/>
          <p:cNvSpPr>
            <a:spLocks noChangeArrowheads="1"/>
          </p:cNvSpPr>
          <p:nvPr/>
        </p:nvSpPr>
        <p:spPr bwMode="auto">
          <a:xfrm>
            <a:off x="7980363" y="4489451"/>
            <a:ext cx="6111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22635" name="Rectangle 38" descr="type=button&#10;"/>
          <p:cNvSpPr>
            <a:spLocks noChangeArrowheads="1"/>
          </p:cNvSpPr>
          <p:nvPr/>
        </p:nvSpPr>
        <p:spPr bwMode="auto">
          <a:xfrm>
            <a:off x="7315200" y="4489451"/>
            <a:ext cx="611188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22636" name="Rectangle 30" descr="type=button&#10;"/>
          <p:cNvSpPr>
            <a:spLocks noChangeArrowheads="1"/>
          </p:cNvSpPr>
          <p:nvPr/>
        </p:nvSpPr>
        <p:spPr bwMode="auto">
          <a:xfrm>
            <a:off x="7980363" y="5822951"/>
            <a:ext cx="6111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22637" name="Rectangle 30" descr="type=button&#10;"/>
          <p:cNvSpPr>
            <a:spLocks noChangeArrowheads="1"/>
          </p:cNvSpPr>
          <p:nvPr/>
        </p:nvSpPr>
        <p:spPr bwMode="auto">
          <a:xfrm>
            <a:off x="6651625" y="5822951"/>
            <a:ext cx="611188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22638" name="Rectangle 30" descr="type=button&#10;"/>
          <p:cNvSpPr>
            <a:spLocks noChangeArrowheads="1"/>
          </p:cNvSpPr>
          <p:nvPr/>
        </p:nvSpPr>
        <p:spPr bwMode="auto">
          <a:xfrm>
            <a:off x="7318375" y="5822951"/>
            <a:ext cx="609600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1422400" y="6400384"/>
            <a:ext cx="7169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1</a:t>
            </a:r>
            <a:r>
              <a:rPr kumimoji="0" lang="ko-KR" altLang="en-US" sz="1100" dirty="0" smtClean="0">
                <a:latin typeface="+mn-ea"/>
                <a:ea typeface="+mn-ea"/>
              </a:rPr>
              <a:t>건의 상위 데이터</a:t>
            </a:r>
            <a:r>
              <a:rPr kumimoji="0" lang="en-US" altLang="ko-KR" sz="1100" dirty="0" smtClean="0">
                <a:latin typeface="+mn-ea"/>
                <a:ea typeface="+mn-ea"/>
              </a:rPr>
              <a:t>(Master) </a:t>
            </a:r>
            <a:r>
              <a:rPr kumimoji="0" lang="ko-KR" altLang="en-US" sz="1100" dirty="0" smtClean="0">
                <a:latin typeface="+mn-ea"/>
                <a:ea typeface="+mn-ea"/>
              </a:rPr>
              <a:t>및 </a:t>
            </a:r>
            <a:r>
              <a:rPr kumimoji="0" lang="en-US" altLang="ko-KR" sz="1100" dirty="0" smtClean="0">
                <a:latin typeface="+mn-ea"/>
                <a:ea typeface="+mn-ea"/>
              </a:rPr>
              <a:t>Master</a:t>
            </a:r>
            <a:r>
              <a:rPr kumimoji="0" lang="ko-KR" altLang="en-US" sz="1100" dirty="0" smtClean="0">
                <a:latin typeface="+mn-ea"/>
                <a:ea typeface="+mn-ea"/>
              </a:rPr>
              <a:t>에 종속된 하위 데이터</a:t>
            </a:r>
            <a:r>
              <a:rPr kumimoji="0" lang="en-US" altLang="ko-KR" sz="1100" dirty="0" smtClean="0">
                <a:latin typeface="+mn-ea"/>
                <a:ea typeface="+mn-ea"/>
              </a:rPr>
              <a:t>(Multi Detail)</a:t>
            </a:r>
            <a:r>
              <a:rPr kumimoji="0" lang="ko-KR" altLang="en-US" sz="1100" dirty="0" smtClean="0">
                <a:latin typeface="+mn-ea"/>
                <a:ea typeface="+mn-ea"/>
              </a:rPr>
              <a:t>에 대하여 조회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신규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수정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삭제를 처리할 수 있음</a:t>
            </a:r>
            <a:endParaRPr kumimoji="0"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63" name="Picture 11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805" y="5312410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4" name="Picture 145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630" y="5547360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" name="Rectangle 52" descr="type=input"/>
          <p:cNvSpPr>
            <a:spLocks noChangeArrowheads="1"/>
          </p:cNvSpPr>
          <p:nvPr/>
        </p:nvSpPr>
        <p:spPr bwMode="auto">
          <a:xfrm>
            <a:off x="1765935" y="5510213"/>
            <a:ext cx="1698625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그룹 55"/>
          <p:cNvGrpSpPr>
            <a:grpSpLocks/>
          </p:cNvGrpSpPr>
          <p:nvPr/>
        </p:nvGrpSpPr>
        <p:grpSpPr bwMode="auto">
          <a:xfrm>
            <a:off x="6467475" y="3924300"/>
            <a:ext cx="601663" cy="142875"/>
            <a:chOff x="9107261" y="3302000"/>
            <a:chExt cx="754289" cy="165100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aphicFrame>
        <p:nvGraphicFramePr>
          <p:cNvPr id="38" name="Group 178"/>
          <p:cNvGraphicFramePr>
            <a:graphicFrameLocks noGrp="1"/>
          </p:cNvGraphicFramePr>
          <p:nvPr/>
        </p:nvGraphicFramePr>
        <p:xfrm>
          <a:off x="9534525" y="1339850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9" name="Text Box 26" descr="type=label"/>
          <p:cNvSpPr txBox="1">
            <a:spLocks noChangeArrowheads="1"/>
          </p:cNvSpPr>
          <p:nvPr/>
        </p:nvSpPr>
        <p:spPr bwMode="auto">
          <a:xfrm>
            <a:off x="1300163" y="1327150"/>
            <a:ext cx="2538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Pattern 4-2. Master/Detail [1:n]</a:t>
            </a:r>
          </a:p>
        </p:txBody>
      </p:sp>
      <p:sp>
        <p:nvSpPr>
          <p:cNvPr id="23586" name="Text Box 55" descr="type=subtitle"/>
          <p:cNvSpPr txBox="1">
            <a:spLocks noChangeArrowheads="1"/>
          </p:cNvSpPr>
          <p:nvPr/>
        </p:nvSpPr>
        <p:spPr bwMode="auto">
          <a:xfrm>
            <a:off x="1336675" y="4652962"/>
            <a:ext cx="534988" cy="13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실적목록</a:t>
            </a:r>
          </a:p>
        </p:txBody>
      </p:sp>
      <p:sp>
        <p:nvSpPr>
          <p:cNvPr id="23587" name="Line 56"/>
          <p:cNvSpPr>
            <a:spLocks noChangeShapeType="1"/>
          </p:cNvSpPr>
          <p:nvPr/>
        </p:nvSpPr>
        <p:spPr bwMode="auto">
          <a:xfrm>
            <a:off x="1387475" y="1585913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graphicFrame>
        <p:nvGraphicFramePr>
          <p:cNvPr id="14" name="Group 58"/>
          <p:cNvGraphicFramePr>
            <a:graphicFrameLocks noGrp="1"/>
          </p:cNvGraphicFramePr>
          <p:nvPr/>
        </p:nvGraphicFramePr>
        <p:xfrm>
          <a:off x="1344613" y="2105025"/>
          <a:ext cx="7190329" cy="303213"/>
        </p:xfrm>
        <a:graphic>
          <a:graphicData uri="http://schemas.openxmlformats.org/drawingml/2006/table">
            <a:tbl>
              <a:tblPr/>
              <a:tblGrid>
                <a:gridCol w="1434989"/>
                <a:gridCol w="575534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4" name="Rectangle 92" descr="type=button&#10;"/>
          <p:cNvSpPr>
            <a:spLocks noChangeArrowheads="1"/>
          </p:cNvSpPr>
          <p:nvPr/>
        </p:nvSpPr>
        <p:spPr bwMode="auto">
          <a:xfrm>
            <a:off x="4067175" y="2146300"/>
            <a:ext cx="611188" cy="201613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3595" name="Rectangle 93" descr="type=input"/>
          <p:cNvSpPr>
            <a:spLocks noChangeArrowheads="1"/>
          </p:cNvSpPr>
          <p:nvPr/>
        </p:nvSpPr>
        <p:spPr bwMode="auto">
          <a:xfrm>
            <a:off x="2803525" y="215423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23600" name="Text Box 74" descr="type=subtitle"/>
          <p:cNvSpPr txBox="1">
            <a:spLocks noChangeArrowheads="1"/>
          </p:cNvSpPr>
          <p:nvPr/>
        </p:nvSpPr>
        <p:spPr bwMode="auto">
          <a:xfrm>
            <a:off x="1336675" y="2652713"/>
            <a:ext cx="534988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사원상세</a:t>
            </a:r>
          </a:p>
        </p:txBody>
      </p:sp>
      <p:graphicFrame>
        <p:nvGraphicFramePr>
          <p:cNvPr id="22" name="Group 76"/>
          <p:cNvGraphicFramePr>
            <a:graphicFrameLocks noGrp="1"/>
          </p:cNvGraphicFramePr>
          <p:nvPr/>
        </p:nvGraphicFramePr>
        <p:xfrm>
          <a:off x="1374775" y="2851150"/>
          <a:ext cx="7189787" cy="1512890"/>
        </p:xfrm>
        <a:graphic>
          <a:graphicData uri="http://schemas.openxmlformats.org/drawingml/2006/table">
            <a:tbl>
              <a:tblPr/>
              <a:tblGrid>
                <a:gridCol w="1446212"/>
                <a:gridCol w="2162175"/>
                <a:gridCol w="1430338"/>
                <a:gridCol w="2151062"/>
              </a:tblGrid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주민등록번호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636" name="Rectangle 57" descr="type=input"/>
          <p:cNvSpPr>
            <a:spLocks noChangeArrowheads="1"/>
          </p:cNvSpPr>
          <p:nvPr/>
        </p:nvSpPr>
        <p:spPr bwMode="auto">
          <a:xfrm>
            <a:off x="2855913" y="2870200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23637" name="Rectangle 58" descr="type=input"/>
          <p:cNvSpPr>
            <a:spLocks noChangeArrowheads="1"/>
          </p:cNvSpPr>
          <p:nvPr/>
        </p:nvSpPr>
        <p:spPr bwMode="auto">
          <a:xfrm>
            <a:off x="2855913" y="3130550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23638" name="Rectangle 59" descr="type=input&#10;&amp;&amp;event=달력팝업[c]"/>
          <p:cNvSpPr>
            <a:spLocks noChangeArrowheads="1"/>
          </p:cNvSpPr>
          <p:nvPr/>
        </p:nvSpPr>
        <p:spPr bwMode="auto">
          <a:xfrm>
            <a:off x="2855913" y="3382963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1960-03-09</a:t>
            </a:r>
          </a:p>
        </p:txBody>
      </p:sp>
      <p:grpSp>
        <p:nvGrpSpPr>
          <p:cNvPr id="23639" name="Group 61" descr="type=radio"/>
          <p:cNvGrpSpPr>
            <a:grpSpLocks/>
          </p:cNvGrpSpPr>
          <p:nvPr/>
        </p:nvGrpSpPr>
        <p:grpSpPr bwMode="auto">
          <a:xfrm>
            <a:off x="6484938" y="3362325"/>
            <a:ext cx="711200" cy="236538"/>
            <a:chOff x="1892" y="3235"/>
            <a:chExt cx="448" cy="149"/>
          </a:xfrm>
        </p:grpSpPr>
        <p:sp>
          <p:nvSpPr>
            <p:cNvPr id="23669" name="Oval 62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670" name="Text Box 63"/>
            <p:cNvSpPr txBox="1">
              <a:spLocks noChangeArrowheads="1"/>
            </p:cNvSpPr>
            <p:nvPr/>
          </p:nvSpPr>
          <p:spPr bwMode="auto">
            <a:xfrm>
              <a:off x="1965" y="3235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23671" name="Oval 64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672" name="Text Box 65"/>
            <p:cNvSpPr txBox="1">
              <a:spLocks noChangeArrowheads="1"/>
            </p:cNvSpPr>
            <p:nvPr/>
          </p:nvSpPr>
          <p:spPr bwMode="auto">
            <a:xfrm>
              <a:off x="2221" y="3239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23640" name="Rectangle 107" descr="type=input"/>
          <p:cNvSpPr>
            <a:spLocks noChangeArrowheads="1"/>
          </p:cNvSpPr>
          <p:nvPr/>
        </p:nvSpPr>
        <p:spPr bwMode="auto">
          <a:xfrm>
            <a:off x="2852738" y="363378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600309-1234567</a:t>
            </a:r>
          </a:p>
        </p:txBody>
      </p:sp>
      <p:sp>
        <p:nvSpPr>
          <p:cNvPr id="23641" name="Rectangle 108" descr="type=input"/>
          <p:cNvSpPr>
            <a:spLocks noChangeArrowheads="1"/>
          </p:cNvSpPr>
          <p:nvPr/>
        </p:nvSpPr>
        <p:spPr bwMode="auto">
          <a:xfrm>
            <a:off x="2852738" y="3878263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100-725</a:t>
            </a:r>
          </a:p>
        </p:txBody>
      </p:sp>
      <p:sp>
        <p:nvSpPr>
          <p:cNvPr id="23642" name="Rectangle 110" descr="type=input"/>
          <p:cNvSpPr>
            <a:spLocks noChangeArrowheads="1"/>
          </p:cNvSpPr>
          <p:nvPr/>
        </p:nvSpPr>
        <p:spPr bwMode="auto">
          <a:xfrm>
            <a:off x="6445250" y="3635375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23643" name="Rectangle 111" descr="type=input"/>
          <p:cNvSpPr>
            <a:spLocks noChangeArrowheads="1"/>
          </p:cNvSpPr>
          <p:nvPr/>
        </p:nvSpPr>
        <p:spPr bwMode="auto">
          <a:xfrm>
            <a:off x="2854325" y="4137025"/>
            <a:ext cx="4597400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서울시 중구 회현동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23644" name="Text Box 87"/>
          <p:cNvSpPr txBox="1">
            <a:spLocks noChangeArrowheads="1"/>
          </p:cNvSpPr>
          <p:nvPr/>
        </p:nvSpPr>
        <p:spPr bwMode="auto">
          <a:xfrm>
            <a:off x="1335088" y="5654675"/>
            <a:ext cx="465137" cy="223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26" tIns="49526" rIns="49526" bIns="49526">
            <a:spAutoFit/>
          </a:bodyPr>
          <a:lstStyle/>
          <a:p>
            <a:pPr marL="93663" indent="-93663">
              <a:spcBef>
                <a:spcPct val="50000"/>
              </a:spcBef>
              <a:buFontTx/>
              <a:buNone/>
            </a:pP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45" name="Text Box 114" descr="type=subtitle"/>
          <p:cNvSpPr txBox="1">
            <a:spLocks noChangeArrowheads="1"/>
          </p:cNvSpPr>
          <p:nvPr/>
        </p:nvSpPr>
        <p:spPr bwMode="auto">
          <a:xfrm>
            <a:off x="1465263" y="1833563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검색조건</a:t>
            </a:r>
          </a:p>
        </p:txBody>
      </p:sp>
      <p:sp>
        <p:nvSpPr>
          <p:cNvPr id="23646" name="Rectangle 37" descr="type=button&#10;"/>
          <p:cNvSpPr>
            <a:spLocks noChangeArrowheads="1"/>
          </p:cNvSpPr>
          <p:nvPr/>
        </p:nvSpPr>
        <p:spPr bwMode="auto">
          <a:xfrm>
            <a:off x="7553325" y="1812925"/>
            <a:ext cx="1008063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예산불러오기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-&gt;</a:t>
            </a:r>
          </a:p>
        </p:txBody>
      </p:sp>
      <p:sp>
        <p:nvSpPr>
          <p:cNvPr id="23647" name="Text Box 134"/>
          <p:cNvSpPr txBox="1">
            <a:spLocks noChangeArrowheads="1"/>
          </p:cNvSpPr>
          <p:nvPr/>
        </p:nvSpPr>
        <p:spPr bwMode="auto">
          <a:xfrm>
            <a:off x="6461125" y="3870325"/>
            <a:ext cx="303213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23648" name="Rectangle 30"/>
          <p:cNvSpPr>
            <a:spLocks noChangeArrowheads="1"/>
          </p:cNvSpPr>
          <p:nvPr/>
        </p:nvSpPr>
        <p:spPr bwMode="auto">
          <a:xfrm>
            <a:off x="1308100" y="803275"/>
            <a:ext cx="9359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spcBef>
                <a:spcPct val="2000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 4-2. Master/Detail [1:n]) :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상위의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건 및 종속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상세 관계에 있는 하위의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건에 대한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CRUD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를 한 화면에서 처리한다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3649" name="그룹 46"/>
          <p:cNvGrpSpPr>
            <a:grpSpLocks/>
          </p:cNvGrpSpPr>
          <p:nvPr/>
        </p:nvGrpSpPr>
        <p:grpSpPr bwMode="auto">
          <a:xfrm>
            <a:off x="6467475" y="2905125"/>
            <a:ext cx="601663" cy="142875"/>
            <a:chOff x="9107261" y="3302000"/>
            <a:chExt cx="754289" cy="165100"/>
          </a:xfrm>
        </p:grpSpPr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3650" name="그룹 52"/>
          <p:cNvGrpSpPr>
            <a:grpSpLocks/>
          </p:cNvGrpSpPr>
          <p:nvPr/>
        </p:nvGrpSpPr>
        <p:grpSpPr bwMode="auto">
          <a:xfrm>
            <a:off x="7439025" y="3162300"/>
            <a:ext cx="600075" cy="142875"/>
            <a:chOff x="9107261" y="3302000"/>
            <a:chExt cx="754289" cy="165100"/>
          </a:xfrm>
        </p:grpSpPr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6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9709894" y="3302000"/>
              <a:ext cx="15165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3651" name="그룹 49"/>
          <p:cNvGrpSpPr>
            <a:grpSpLocks/>
          </p:cNvGrpSpPr>
          <p:nvPr/>
        </p:nvGrpSpPr>
        <p:grpSpPr bwMode="auto">
          <a:xfrm>
            <a:off x="6467475" y="3162300"/>
            <a:ext cx="601663" cy="142875"/>
            <a:chOff x="9107261" y="3302000"/>
            <a:chExt cx="754289" cy="165100"/>
          </a:xfrm>
        </p:grpSpPr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23652" name="Text Box 132"/>
          <p:cNvSpPr txBox="1">
            <a:spLocks noChangeArrowheads="1"/>
          </p:cNvSpPr>
          <p:nvPr/>
        </p:nvSpPr>
        <p:spPr bwMode="auto">
          <a:xfrm>
            <a:off x="6456363" y="3119438"/>
            <a:ext cx="368300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OO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</a:t>
            </a:r>
          </a:p>
        </p:txBody>
      </p:sp>
      <p:sp>
        <p:nvSpPr>
          <p:cNvPr id="23653" name="Text Box 131"/>
          <p:cNvSpPr txBox="1">
            <a:spLocks noChangeArrowheads="1"/>
          </p:cNvSpPr>
          <p:nvPr/>
        </p:nvSpPr>
        <p:spPr bwMode="auto">
          <a:xfrm>
            <a:off x="6451600" y="2852738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23654" name="Text Box 133"/>
          <p:cNvSpPr txBox="1">
            <a:spLocks noChangeArrowheads="1"/>
          </p:cNvSpPr>
          <p:nvPr/>
        </p:nvSpPr>
        <p:spPr bwMode="auto">
          <a:xfrm>
            <a:off x="7437438" y="3108325"/>
            <a:ext cx="457200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과</a:t>
            </a:r>
          </a:p>
        </p:txBody>
      </p:sp>
      <p:sp>
        <p:nvSpPr>
          <p:cNvPr id="59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3658" name="Rectangle 38" descr="type=button&#10;"/>
          <p:cNvSpPr>
            <a:spLocks noChangeArrowheads="1"/>
          </p:cNvSpPr>
          <p:nvPr/>
        </p:nvSpPr>
        <p:spPr bwMode="auto">
          <a:xfrm>
            <a:off x="7980363" y="4459288"/>
            <a:ext cx="6111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23659" name="Rectangle 30" descr="type=button&#10;"/>
          <p:cNvSpPr>
            <a:spLocks noChangeArrowheads="1"/>
          </p:cNvSpPr>
          <p:nvPr/>
        </p:nvSpPr>
        <p:spPr bwMode="auto">
          <a:xfrm>
            <a:off x="7315200" y="5749925"/>
            <a:ext cx="611188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23660" name="Rectangle 30" descr="type=button&#10;"/>
          <p:cNvSpPr>
            <a:spLocks noChangeArrowheads="1"/>
          </p:cNvSpPr>
          <p:nvPr/>
        </p:nvSpPr>
        <p:spPr bwMode="auto">
          <a:xfrm>
            <a:off x="7981950" y="5749925"/>
            <a:ext cx="609600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3661" name="Rectangle 30" descr="type=button&#10;"/>
          <p:cNvSpPr>
            <a:spLocks noChangeArrowheads="1"/>
          </p:cNvSpPr>
          <p:nvPr/>
        </p:nvSpPr>
        <p:spPr bwMode="auto">
          <a:xfrm>
            <a:off x="7980363" y="6126162"/>
            <a:ext cx="611187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1409700" y="6043612"/>
            <a:ext cx="7181850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 bwMode="auto">
          <a:xfrm>
            <a:off x="1422400" y="6400384"/>
            <a:ext cx="7169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1</a:t>
            </a:r>
            <a:r>
              <a:rPr kumimoji="0" lang="ko-KR" altLang="en-US" sz="1100" dirty="0" smtClean="0">
                <a:latin typeface="+mn-ea"/>
                <a:ea typeface="+mn-ea"/>
              </a:rPr>
              <a:t>건의 상위 데이터</a:t>
            </a:r>
            <a:r>
              <a:rPr kumimoji="0" lang="en-US" altLang="ko-KR" sz="1100" dirty="0" smtClean="0">
                <a:latin typeface="+mn-ea"/>
                <a:ea typeface="+mn-ea"/>
              </a:rPr>
              <a:t>(Master) </a:t>
            </a:r>
            <a:r>
              <a:rPr kumimoji="0" lang="ko-KR" altLang="en-US" sz="1100" dirty="0" smtClean="0">
                <a:latin typeface="+mn-ea"/>
                <a:ea typeface="+mn-ea"/>
              </a:rPr>
              <a:t>및 </a:t>
            </a:r>
            <a:r>
              <a:rPr kumimoji="0" lang="en-US" altLang="ko-KR" sz="1100" dirty="0" smtClean="0">
                <a:latin typeface="+mn-ea"/>
                <a:ea typeface="+mn-ea"/>
              </a:rPr>
              <a:t>Master</a:t>
            </a:r>
            <a:r>
              <a:rPr kumimoji="0" lang="ko-KR" altLang="en-US" sz="1100" dirty="0" smtClean="0">
                <a:latin typeface="+mn-ea"/>
                <a:ea typeface="+mn-ea"/>
              </a:rPr>
              <a:t>에 종속된 하위 데이터</a:t>
            </a:r>
            <a:r>
              <a:rPr kumimoji="0" lang="en-US" altLang="ko-KR" sz="1100" dirty="0" smtClean="0">
                <a:latin typeface="+mn-ea"/>
                <a:ea typeface="+mn-ea"/>
              </a:rPr>
              <a:t>(Multi Detail)</a:t>
            </a:r>
            <a:r>
              <a:rPr kumimoji="0" lang="ko-KR" altLang="en-US" sz="1100" dirty="0" smtClean="0">
                <a:latin typeface="+mn-ea"/>
                <a:ea typeface="+mn-ea"/>
              </a:rPr>
              <a:t>에 대하여 조회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신규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수정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삭제를 처리할 수 있음</a:t>
            </a:r>
            <a:endParaRPr kumimoji="0"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7" name="Group 29"/>
          <p:cNvGraphicFramePr>
            <a:graphicFrameLocks noGrp="1"/>
          </p:cNvGraphicFramePr>
          <p:nvPr/>
        </p:nvGraphicFramePr>
        <p:xfrm>
          <a:off x="1370013" y="4860926"/>
          <a:ext cx="7202488" cy="779463"/>
        </p:xfrm>
        <a:graphic>
          <a:graphicData uri="http://schemas.openxmlformats.org/drawingml/2006/table">
            <a:tbl>
              <a:tblPr/>
              <a:tblGrid>
                <a:gridCol w="336867"/>
                <a:gridCol w="1828800"/>
                <a:gridCol w="1010920"/>
                <a:gridCol w="1568450"/>
                <a:gridCol w="2457451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Rectangle 51" descr="type=input"/>
          <p:cNvSpPr>
            <a:spLocks noChangeArrowheads="1"/>
          </p:cNvSpPr>
          <p:nvPr/>
        </p:nvSpPr>
        <p:spPr bwMode="auto">
          <a:xfrm>
            <a:off x="3595037" y="5173663"/>
            <a:ext cx="824563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69" name="Rectangle 52" descr="type=input"/>
          <p:cNvSpPr>
            <a:spLocks noChangeArrowheads="1"/>
          </p:cNvSpPr>
          <p:nvPr/>
        </p:nvSpPr>
        <p:spPr bwMode="auto">
          <a:xfrm>
            <a:off x="1765935" y="5173663"/>
            <a:ext cx="1698625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2007</a:t>
            </a:r>
          </a:p>
        </p:txBody>
      </p:sp>
      <p:sp>
        <p:nvSpPr>
          <p:cNvPr id="70" name="Rectangle 53" descr="type=input"/>
          <p:cNvSpPr>
            <a:spLocks noChangeArrowheads="1"/>
          </p:cNvSpPr>
          <p:nvPr/>
        </p:nvSpPr>
        <p:spPr bwMode="auto">
          <a:xfrm>
            <a:off x="6172980" y="5173663"/>
            <a:ext cx="2316970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카드 처리</a:t>
            </a:r>
          </a:p>
        </p:txBody>
      </p:sp>
      <p:sp>
        <p:nvSpPr>
          <p:cNvPr id="71" name="Rectangle 54" descr="type=input"/>
          <p:cNvSpPr>
            <a:spLocks noChangeArrowheads="1"/>
          </p:cNvSpPr>
          <p:nvPr/>
        </p:nvSpPr>
        <p:spPr bwMode="auto">
          <a:xfrm>
            <a:off x="4646295" y="5173663"/>
            <a:ext cx="1394460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</a:t>
            </a:r>
          </a:p>
        </p:txBody>
      </p:sp>
      <p:sp>
        <p:nvSpPr>
          <p:cNvPr id="72" name="Rectangle 68" descr="type=input"/>
          <p:cNvSpPr>
            <a:spLocks noChangeArrowheads="1"/>
          </p:cNvSpPr>
          <p:nvPr/>
        </p:nvSpPr>
        <p:spPr bwMode="auto">
          <a:xfrm>
            <a:off x="3599800" y="5416551"/>
            <a:ext cx="824563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73" name="Rectangle 70" descr="type=input"/>
          <p:cNvSpPr>
            <a:spLocks noChangeArrowheads="1"/>
          </p:cNvSpPr>
          <p:nvPr/>
        </p:nvSpPr>
        <p:spPr bwMode="auto">
          <a:xfrm>
            <a:off x="6169805" y="5416551"/>
            <a:ext cx="2316970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재입고 처리</a:t>
            </a:r>
          </a:p>
        </p:txBody>
      </p:sp>
      <p:sp>
        <p:nvSpPr>
          <p:cNvPr id="74" name="Rectangle 71" descr="type=input"/>
          <p:cNvSpPr>
            <a:spLocks noChangeArrowheads="1"/>
          </p:cNvSpPr>
          <p:nvPr/>
        </p:nvSpPr>
        <p:spPr bwMode="auto">
          <a:xfrm>
            <a:off x="4646295" y="5416551"/>
            <a:ext cx="1394460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3500</a:t>
            </a:r>
          </a:p>
        </p:txBody>
      </p:sp>
      <p:pic>
        <p:nvPicPr>
          <p:cNvPr id="75" name="Picture 11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805" y="5217160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6" name="Picture 145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630" y="5452110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7" name="Rectangle 52" descr="type=input"/>
          <p:cNvSpPr>
            <a:spLocks noChangeArrowheads="1"/>
          </p:cNvSpPr>
          <p:nvPr/>
        </p:nvSpPr>
        <p:spPr bwMode="auto">
          <a:xfrm>
            <a:off x="1765935" y="5414963"/>
            <a:ext cx="1698625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7" descr="type=label"/>
          <p:cNvSpPr txBox="1">
            <a:spLocks noChangeArrowheads="1"/>
          </p:cNvSpPr>
          <p:nvPr/>
        </p:nvSpPr>
        <p:spPr bwMode="auto">
          <a:xfrm>
            <a:off x="1300163" y="1289050"/>
            <a:ext cx="2538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Pattern 4-3. Master/Detail [n:1]</a:t>
            </a:r>
          </a:p>
        </p:txBody>
      </p:sp>
      <p:sp>
        <p:nvSpPr>
          <p:cNvPr id="24579" name="Line 28"/>
          <p:cNvSpPr>
            <a:spLocks noChangeShapeType="1"/>
          </p:cNvSpPr>
          <p:nvPr/>
        </p:nvSpPr>
        <p:spPr bwMode="auto">
          <a:xfrm>
            <a:off x="1387475" y="1547813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graphicFrame>
        <p:nvGraphicFramePr>
          <p:cNvPr id="8" name="Group 70"/>
          <p:cNvGraphicFramePr>
            <a:graphicFrameLocks noGrp="1"/>
          </p:cNvGraphicFramePr>
          <p:nvPr/>
        </p:nvGraphicFramePr>
        <p:xfrm>
          <a:off x="1376363" y="3162300"/>
          <a:ext cx="7196138" cy="1249365"/>
        </p:xfrm>
        <a:graphic>
          <a:graphicData uri="http://schemas.openxmlformats.org/drawingml/2006/table">
            <a:tbl>
              <a:tblPr/>
              <a:tblGrid>
                <a:gridCol w="366712"/>
                <a:gridCol w="1167765"/>
                <a:gridCol w="1219200"/>
                <a:gridCol w="685800"/>
                <a:gridCol w="655320"/>
                <a:gridCol w="1531620"/>
                <a:gridCol w="1569721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4" name="Text Box 114" descr="type=subtitle"/>
          <p:cNvSpPr txBox="1">
            <a:spLocks noChangeArrowheads="1"/>
          </p:cNvSpPr>
          <p:nvPr/>
        </p:nvSpPr>
        <p:spPr bwMode="auto">
          <a:xfrm>
            <a:off x="1341438" y="2947988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사원목록</a:t>
            </a:r>
          </a:p>
        </p:txBody>
      </p:sp>
      <p:graphicFrame>
        <p:nvGraphicFramePr>
          <p:cNvPr id="10" name="Group 118"/>
          <p:cNvGraphicFramePr>
            <a:graphicFrameLocks noGrp="1"/>
          </p:cNvGraphicFramePr>
          <p:nvPr/>
        </p:nvGraphicFramePr>
        <p:xfrm>
          <a:off x="1373188" y="5165725"/>
          <a:ext cx="7189788" cy="755651"/>
        </p:xfrm>
        <a:graphic>
          <a:graphicData uri="http://schemas.openxmlformats.org/drawingml/2006/table">
            <a:tbl>
              <a:tblPr/>
              <a:tblGrid>
                <a:gridCol w="1446213"/>
                <a:gridCol w="2149475"/>
                <a:gridCol w="1443037"/>
                <a:gridCol w="21510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담당고객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전년도실적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목표실적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현재실적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달성률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 [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달성률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45" name="Rectangle 138" descr="type=input"/>
          <p:cNvSpPr>
            <a:spLocks noChangeArrowheads="1"/>
          </p:cNvSpPr>
          <p:nvPr/>
        </p:nvSpPr>
        <p:spPr bwMode="auto">
          <a:xfrm>
            <a:off x="2854325" y="5192713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OO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전자</a:t>
            </a:r>
          </a:p>
        </p:txBody>
      </p:sp>
      <p:sp>
        <p:nvSpPr>
          <p:cNvPr id="24646" name="Rectangle 139" descr="type=input"/>
          <p:cNvSpPr>
            <a:spLocks noChangeArrowheads="1"/>
          </p:cNvSpPr>
          <p:nvPr/>
        </p:nvSpPr>
        <p:spPr bwMode="auto">
          <a:xfrm>
            <a:off x="2854325" y="543718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20000</a:t>
            </a:r>
          </a:p>
        </p:txBody>
      </p:sp>
      <p:sp>
        <p:nvSpPr>
          <p:cNvPr id="24647" name="Rectangle 140" descr="type=input"/>
          <p:cNvSpPr>
            <a:spLocks noChangeArrowheads="1"/>
          </p:cNvSpPr>
          <p:nvPr/>
        </p:nvSpPr>
        <p:spPr bwMode="auto">
          <a:xfrm>
            <a:off x="2854325" y="569753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</a:t>
            </a:r>
          </a:p>
        </p:txBody>
      </p:sp>
      <p:sp>
        <p:nvSpPr>
          <p:cNvPr id="24648" name="Text Box 141" descr="type=subtitle"/>
          <p:cNvSpPr txBox="1">
            <a:spLocks noChangeArrowheads="1"/>
          </p:cNvSpPr>
          <p:nvPr/>
        </p:nvSpPr>
        <p:spPr bwMode="auto">
          <a:xfrm>
            <a:off x="1336675" y="4932363"/>
            <a:ext cx="534988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실적상세</a:t>
            </a:r>
          </a:p>
        </p:txBody>
      </p:sp>
      <p:sp>
        <p:nvSpPr>
          <p:cNvPr id="24649" name="Rectangle 142" descr="type=input"/>
          <p:cNvSpPr>
            <a:spLocks noChangeArrowheads="1"/>
          </p:cNvSpPr>
          <p:nvPr/>
        </p:nvSpPr>
        <p:spPr bwMode="auto">
          <a:xfrm>
            <a:off x="6438900" y="5445125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25000</a:t>
            </a:r>
          </a:p>
        </p:txBody>
      </p:sp>
      <p:sp>
        <p:nvSpPr>
          <p:cNvPr id="24650" name="Rectangle 143" descr="type=input"/>
          <p:cNvSpPr>
            <a:spLocks noChangeArrowheads="1"/>
          </p:cNvSpPr>
          <p:nvPr/>
        </p:nvSpPr>
        <p:spPr bwMode="auto">
          <a:xfrm>
            <a:off x="6438900" y="569753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12.5</a:t>
            </a:r>
          </a:p>
        </p:txBody>
      </p:sp>
      <p:sp>
        <p:nvSpPr>
          <p:cNvPr id="24651" name="Line 68"/>
          <p:cNvSpPr>
            <a:spLocks noChangeShapeType="1"/>
          </p:cNvSpPr>
          <p:nvPr/>
        </p:nvSpPr>
        <p:spPr bwMode="auto">
          <a:xfrm>
            <a:off x="8518525" y="4932363"/>
            <a:ext cx="0" cy="3222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sp>
        <p:nvSpPr>
          <p:cNvPr id="24652" name="Rectangle 148" descr="type=input"/>
          <p:cNvSpPr>
            <a:spLocks noChangeArrowheads="1"/>
          </p:cNvSpPr>
          <p:nvPr/>
        </p:nvSpPr>
        <p:spPr bwMode="auto">
          <a:xfrm>
            <a:off x="2939733" y="3475038"/>
            <a:ext cx="115093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24653" name="Rectangle 149" descr="type=input"/>
          <p:cNvSpPr>
            <a:spLocks noChangeArrowheads="1"/>
          </p:cNvSpPr>
          <p:nvPr/>
        </p:nvSpPr>
        <p:spPr bwMode="auto">
          <a:xfrm>
            <a:off x="1777683" y="3475038"/>
            <a:ext cx="1084262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24654" name="Rectangle 151" descr="type=input"/>
          <p:cNvSpPr>
            <a:spLocks noChangeArrowheads="1"/>
          </p:cNvSpPr>
          <p:nvPr/>
        </p:nvSpPr>
        <p:spPr bwMode="auto">
          <a:xfrm>
            <a:off x="7026275" y="3473450"/>
            <a:ext cx="1524000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1960-03-09</a:t>
            </a:r>
          </a:p>
        </p:txBody>
      </p:sp>
      <p:sp>
        <p:nvSpPr>
          <p:cNvPr id="24655" name="Rectangle 152" descr="type=input"/>
          <p:cNvSpPr>
            <a:spLocks noChangeArrowheads="1"/>
          </p:cNvSpPr>
          <p:nvPr/>
        </p:nvSpPr>
        <p:spPr bwMode="auto">
          <a:xfrm>
            <a:off x="5495925" y="3471863"/>
            <a:ext cx="148748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24656" name="Rectangle 154" descr="type=input"/>
          <p:cNvSpPr>
            <a:spLocks noChangeArrowheads="1"/>
          </p:cNvSpPr>
          <p:nvPr/>
        </p:nvSpPr>
        <p:spPr bwMode="auto">
          <a:xfrm>
            <a:off x="2936558" y="3709988"/>
            <a:ext cx="115093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이기자</a:t>
            </a:r>
          </a:p>
        </p:txBody>
      </p:sp>
      <p:sp>
        <p:nvSpPr>
          <p:cNvPr id="24657" name="Rectangle 155" descr="type=input"/>
          <p:cNvSpPr>
            <a:spLocks noChangeArrowheads="1"/>
          </p:cNvSpPr>
          <p:nvPr/>
        </p:nvSpPr>
        <p:spPr bwMode="auto">
          <a:xfrm>
            <a:off x="1774508" y="3709988"/>
            <a:ext cx="1084262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20000</a:t>
            </a:r>
          </a:p>
        </p:txBody>
      </p:sp>
      <p:sp>
        <p:nvSpPr>
          <p:cNvPr id="24658" name="Rectangle 157" descr="type=input"/>
          <p:cNvSpPr>
            <a:spLocks noChangeArrowheads="1"/>
          </p:cNvSpPr>
          <p:nvPr/>
        </p:nvSpPr>
        <p:spPr bwMode="auto">
          <a:xfrm>
            <a:off x="7026275" y="3716338"/>
            <a:ext cx="1524000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1965-01-05</a:t>
            </a:r>
          </a:p>
        </p:txBody>
      </p:sp>
      <p:sp>
        <p:nvSpPr>
          <p:cNvPr id="24659" name="Rectangle 158" descr="type=input"/>
          <p:cNvSpPr>
            <a:spLocks noChangeArrowheads="1"/>
          </p:cNvSpPr>
          <p:nvPr/>
        </p:nvSpPr>
        <p:spPr bwMode="auto">
          <a:xfrm>
            <a:off x="5492750" y="3714750"/>
            <a:ext cx="148748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010-2486-5858</a:t>
            </a:r>
          </a:p>
        </p:txBody>
      </p:sp>
      <p:sp>
        <p:nvSpPr>
          <p:cNvPr id="24660" name="Rectangle 160" descr="type=input"/>
          <p:cNvSpPr>
            <a:spLocks noChangeArrowheads="1"/>
          </p:cNvSpPr>
          <p:nvPr/>
        </p:nvSpPr>
        <p:spPr bwMode="auto">
          <a:xfrm>
            <a:off x="2936558" y="3956050"/>
            <a:ext cx="115093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24661" name="Rectangle 161" descr="type=input"/>
          <p:cNvSpPr>
            <a:spLocks noChangeArrowheads="1"/>
          </p:cNvSpPr>
          <p:nvPr/>
        </p:nvSpPr>
        <p:spPr bwMode="auto">
          <a:xfrm>
            <a:off x="1774508" y="3956050"/>
            <a:ext cx="1084262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24662" name="Rectangle 163" descr="type=input"/>
          <p:cNvSpPr>
            <a:spLocks noChangeArrowheads="1"/>
          </p:cNvSpPr>
          <p:nvPr/>
        </p:nvSpPr>
        <p:spPr bwMode="auto">
          <a:xfrm>
            <a:off x="7026275" y="3954463"/>
            <a:ext cx="1524000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1960-03-09</a:t>
            </a:r>
          </a:p>
        </p:txBody>
      </p:sp>
      <p:sp>
        <p:nvSpPr>
          <p:cNvPr id="24663" name="Rectangle 164" descr="type=input"/>
          <p:cNvSpPr>
            <a:spLocks noChangeArrowheads="1"/>
          </p:cNvSpPr>
          <p:nvPr/>
        </p:nvSpPr>
        <p:spPr bwMode="auto">
          <a:xfrm>
            <a:off x="5492750" y="3952875"/>
            <a:ext cx="148748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24664" name="Rectangle 166" descr="type=input"/>
          <p:cNvSpPr>
            <a:spLocks noChangeArrowheads="1"/>
          </p:cNvSpPr>
          <p:nvPr/>
        </p:nvSpPr>
        <p:spPr bwMode="auto">
          <a:xfrm>
            <a:off x="2936558" y="4194175"/>
            <a:ext cx="115093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이기자</a:t>
            </a:r>
          </a:p>
        </p:txBody>
      </p:sp>
      <p:sp>
        <p:nvSpPr>
          <p:cNvPr id="24665" name="Rectangle 167" descr="type=input"/>
          <p:cNvSpPr>
            <a:spLocks noChangeArrowheads="1"/>
          </p:cNvSpPr>
          <p:nvPr/>
        </p:nvSpPr>
        <p:spPr bwMode="auto">
          <a:xfrm>
            <a:off x="1774508" y="4194175"/>
            <a:ext cx="1084262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20000</a:t>
            </a:r>
          </a:p>
        </p:txBody>
      </p:sp>
      <p:sp>
        <p:nvSpPr>
          <p:cNvPr id="24666" name="Rectangle 169" descr="type=input"/>
          <p:cNvSpPr>
            <a:spLocks noChangeArrowheads="1"/>
          </p:cNvSpPr>
          <p:nvPr/>
        </p:nvSpPr>
        <p:spPr bwMode="auto">
          <a:xfrm>
            <a:off x="7026275" y="4192588"/>
            <a:ext cx="1524000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1965-01-05</a:t>
            </a:r>
          </a:p>
        </p:txBody>
      </p:sp>
      <p:sp>
        <p:nvSpPr>
          <p:cNvPr id="24667" name="Rectangle 170" descr="type=input"/>
          <p:cNvSpPr>
            <a:spLocks noChangeArrowheads="1"/>
          </p:cNvSpPr>
          <p:nvPr/>
        </p:nvSpPr>
        <p:spPr bwMode="auto">
          <a:xfrm>
            <a:off x="5492750" y="4198938"/>
            <a:ext cx="148748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010-2486-5858</a:t>
            </a:r>
          </a:p>
        </p:txBody>
      </p:sp>
      <p:graphicFrame>
        <p:nvGraphicFramePr>
          <p:cNvPr id="36" name="Group 117"/>
          <p:cNvGraphicFramePr>
            <a:graphicFrameLocks noGrp="1"/>
          </p:cNvGraphicFramePr>
          <p:nvPr/>
        </p:nvGraphicFramePr>
        <p:xfrm>
          <a:off x="1404938" y="2049463"/>
          <a:ext cx="7179570" cy="560388"/>
        </p:xfrm>
        <a:graphic>
          <a:graphicData uri="http://schemas.openxmlformats.org/drawingml/2006/table">
            <a:tbl>
              <a:tblPr/>
              <a:tblGrid>
                <a:gridCol w="1434988"/>
                <a:gridCol w="2291379"/>
                <a:gridCol w="1247887"/>
                <a:gridCol w="2205316"/>
              </a:tblGrid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83" name="Rectangle 136" descr="type=button&#10;"/>
          <p:cNvSpPr>
            <a:spLocks noChangeArrowheads="1"/>
          </p:cNvSpPr>
          <p:nvPr/>
        </p:nvSpPr>
        <p:spPr bwMode="auto">
          <a:xfrm>
            <a:off x="7189788" y="2717800"/>
            <a:ext cx="611187" cy="201613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4684" name="Rectangle 174" descr="type=input"/>
          <p:cNvSpPr>
            <a:spLocks noChangeArrowheads="1"/>
          </p:cNvSpPr>
          <p:nvPr/>
        </p:nvSpPr>
        <p:spPr bwMode="auto">
          <a:xfrm>
            <a:off x="6423025" y="2092325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grpSp>
        <p:nvGrpSpPr>
          <p:cNvPr id="24685" name="Group 175" descr="type=checkbox"/>
          <p:cNvGrpSpPr>
            <a:grpSpLocks/>
          </p:cNvGrpSpPr>
          <p:nvPr/>
        </p:nvGrpSpPr>
        <p:grpSpPr bwMode="auto">
          <a:xfrm>
            <a:off x="2903538" y="2378075"/>
            <a:ext cx="419100" cy="174625"/>
            <a:chOff x="1519" y="3690"/>
            <a:chExt cx="264" cy="110"/>
          </a:xfrm>
        </p:grpSpPr>
        <p:pic>
          <p:nvPicPr>
            <p:cNvPr id="24750" name="Picture 176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4751" name="Rectangle 177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초급</a:t>
              </a:r>
            </a:p>
          </p:txBody>
        </p:sp>
      </p:grpSp>
      <p:grpSp>
        <p:nvGrpSpPr>
          <p:cNvPr id="24686" name="Group 178" descr="type=checkbox"/>
          <p:cNvGrpSpPr>
            <a:grpSpLocks/>
          </p:cNvGrpSpPr>
          <p:nvPr/>
        </p:nvGrpSpPr>
        <p:grpSpPr bwMode="auto">
          <a:xfrm>
            <a:off x="3408363" y="2378075"/>
            <a:ext cx="419100" cy="174625"/>
            <a:chOff x="1519" y="3690"/>
            <a:chExt cx="264" cy="110"/>
          </a:xfrm>
        </p:grpSpPr>
        <p:pic>
          <p:nvPicPr>
            <p:cNvPr id="24748" name="Picture 179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4749" name="Rectangle 180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중급</a:t>
              </a:r>
            </a:p>
          </p:txBody>
        </p:sp>
      </p:grpSp>
      <p:grpSp>
        <p:nvGrpSpPr>
          <p:cNvPr id="24687" name="Group 181" descr="type=checkbox"/>
          <p:cNvGrpSpPr>
            <a:grpSpLocks/>
          </p:cNvGrpSpPr>
          <p:nvPr/>
        </p:nvGrpSpPr>
        <p:grpSpPr bwMode="auto">
          <a:xfrm>
            <a:off x="3922713" y="2378075"/>
            <a:ext cx="419100" cy="174625"/>
            <a:chOff x="1519" y="3690"/>
            <a:chExt cx="264" cy="110"/>
          </a:xfrm>
        </p:grpSpPr>
        <p:pic>
          <p:nvPicPr>
            <p:cNvPr id="24746" name="Picture 182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4747" name="Rectangle 183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고급</a:t>
              </a:r>
            </a:p>
          </p:txBody>
        </p:sp>
      </p:grpSp>
      <p:grpSp>
        <p:nvGrpSpPr>
          <p:cNvPr id="24688" name="Group 184" descr="type=radio"/>
          <p:cNvGrpSpPr>
            <a:grpSpLocks/>
          </p:cNvGrpSpPr>
          <p:nvPr/>
        </p:nvGrpSpPr>
        <p:grpSpPr bwMode="auto">
          <a:xfrm>
            <a:off x="6445250" y="2351088"/>
            <a:ext cx="711200" cy="236537"/>
            <a:chOff x="1892" y="3238"/>
            <a:chExt cx="448" cy="149"/>
          </a:xfrm>
        </p:grpSpPr>
        <p:sp>
          <p:nvSpPr>
            <p:cNvPr id="24742" name="Oval 185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743" name="Text Box 186"/>
            <p:cNvSpPr txBox="1">
              <a:spLocks noChangeArrowheads="1"/>
            </p:cNvSpPr>
            <p:nvPr/>
          </p:nvSpPr>
          <p:spPr bwMode="auto">
            <a:xfrm>
              <a:off x="1965" y="3238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24744" name="Oval 187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745" name="Text Box 188"/>
            <p:cNvSpPr txBox="1">
              <a:spLocks noChangeArrowheads="1"/>
            </p:cNvSpPr>
            <p:nvPr/>
          </p:nvSpPr>
          <p:spPr bwMode="auto">
            <a:xfrm>
              <a:off x="2221" y="3242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24689" name="Rectangle 136" descr="type=button&#10;"/>
          <p:cNvSpPr>
            <a:spLocks noChangeArrowheads="1"/>
          </p:cNvSpPr>
          <p:nvPr/>
        </p:nvSpPr>
        <p:spPr bwMode="auto">
          <a:xfrm>
            <a:off x="7859713" y="2717800"/>
            <a:ext cx="725487" cy="206375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조건초기화</a:t>
            </a:r>
          </a:p>
        </p:txBody>
      </p:sp>
      <p:sp>
        <p:nvSpPr>
          <p:cNvPr id="24690" name="Text Box 87"/>
          <p:cNvSpPr txBox="1">
            <a:spLocks noChangeArrowheads="1"/>
          </p:cNvSpPr>
          <p:nvPr/>
        </p:nvSpPr>
        <p:spPr bwMode="auto">
          <a:xfrm>
            <a:off x="1335088" y="4425950"/>
            <a:ext cx="465137" cy="223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26" tIns="49526" rIns="49526" bIns="49526">
            <a:spAutoFit/>
          </a:bodyPr>
          <a:lstStyle/>
          <a:p>
            <a:pPr marL="93663" indent="-93663">
              <a:spcBef>
                <a:spcPct val="50000"/>
              </a:spcBef>
              <a:buFontTx/>
              <a:buNone/>
            </a:pP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691" name="Text Box 114" descr="type=subtitle"/>
          <p:cNvSpPr txBox="1">
            <a:spLocks noChangeArrowheads="1"/>
          </p:cNvSpPr>
          <p:nvPr/>
        </p:nvSpPr>
        <p:spPr bwMode="auto">
          <a:xfrm>
            <a:off x="1465263" y="1773238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검색조건</a:t>
            </a:r>
          </a:p>
        </p:txBody>
      </p:sp>
      <p:sp>
        <p:nvSpPr>
          <p:cNvPr id="24692" name="Rectangle 37" descr="type=button&#10;"/>
          <p:cNvSpPr>
            <a:spLocks noChangeArrowheads="1"/>
          </p:cNvSpPr>
          <p:nvPr/>
        </p:nvSpPr>
        <p:spPr bwMode="auto">
          <a:xfrm>
            <a:off x="7553325" y="1752600"/>
            <a:ext cx="1008063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예산불러오기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-&gt;</a:t>
            </a:r>
          </a:p>
        </p:txBody>
      </p:sp>
      <p:sp>
        <p:nvSpPr>
          <p:cNvPr id="24693" name="Rectangle 30"/>
          <p:cNvSpPr>
            <a:spLocks noChangeArrowheads="1"/>
          </p:cNvSpPr>
          <p:nvPr/>
        </p:nvSpPr>
        <p:spPr bwMode="auto">
          <a:xfrm>
            <a:off x="1308100" y="803275"/>
            <a:ext cx="9359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spcBef>
                <a:spcPct val="2000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 4-3. Master/Detail [n:1]) :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상위의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건 및 종속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상세 관계에 있는 하위의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건에 대한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CRUD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를 한 화면에서 처리한다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4" name="Group 178"/>
          <p:cNvGraphicFramePr>
            <a:graphicFrameLocks noGrp="1"/>
          </p:cNvGraphicFramePr>
          <p:nvPr/>
        </p:nvGraphicFramePr>
        <p:xfrm>
          <a:off x="9534525" y="1339850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698" name="그룹 68"/>
          <p:cNvGrpSpPr>
            <a:grpSpLocks/>
          </p:cNvGrpSpPr>
          <p:nvPr/>
        </p:nvGrpSpPr>
        <p:grpSpPr bwMode="auto">
          <a:xfrm>
            <a:off x="4167823" y="3503613"/>
            <a:ext cx="601662" cy="142875"/>
            <a:chOff x="9107261" y="3302000"/>
            <a:chExt cx="754289" cy="165100"/>
          </a:xfrm>
        </p:grpSpPr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08304" y="3302000"/>
              <a:ext cx="15324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4699" name="그룹 72"/>
          <p:cNvGrpSpPr>
            <a:grpSpLocks/>
          </p:cNvGrpSpPr>
          <p:nvPr/>
        </p:nvGrpSpPr>
        <p:grpSpPr bwMode="auto">
          <a:xfrm>
            <a:off x="4838065" y="3503613"/>
            <a:ext cx="601663" cy="142875"/>
            <a:chOff x="9107261" y="3302000"/>
            <a:chExt cx="754289" cy="165100"/>
          </a:xfrm>
        </p:grpSpPr>
        <p:sp>
          <p:nvSpPr>
            <p:cNvPr id="75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4700" name="그룹 76"/>
          <p:cNvGrpSpPr>
            <a:grpSpLocks/>
          </p:cNvGrpSpPr>
          <p:nvPr/>
        </p:nvGrpSpPr>
        <p:grpSpPr bwMode="auto">
          <a:xfrm>
            <a:off x="4167823" y="3744913"/>
            <a:ext cx="601662" cy="141287"/>
            <a:chOff x="9107261" y="3302000"/>
            <a:chExt cx="754289" cy="165100"/>
          </a:xfrm>
        </p:grpSpPr>
        <p:sp>
          <p:nvSpPr>
            <p:cNvPr id="78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55"/>
            <p:cNvSpPr>
              <a:spLocks noChangeArrowheads="1"/>
            </p:cNvSpPr>
            <p:nvPr/>
          </p:nvSpPr>
          <p:spPr bwMode="auto">
            <a:xfrm>
              <a:off x="9708304" y="3302000"/>
              <a:ext cx="15324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4701" name="그룹 79"/>
          <p:cNvGrpSpPr>
            <a:grpSpLocks/>
          </p:cNvGrpSpPr>
          <p:nvPr/>
        </p:nvGrpSpPr>
        <p:grpSpPr bwMode="auto">
          <a:xfrm>
            <a:off x="4838065" y="3744913"/>
            <a:ext cx="601663" cy="141287"/>
            <a:chOff x="9107261" y="3302000"/>
            <a:chExt cx="754289" cy="165100"/>
          </a:xfrm>
        </p:grpSpPr>
        <p:sp>
          <p:nvSpPr>
            <p:cNvPr id="81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4702" name="그룹 82"/>
          <p:cNvGrpSpPr>
            <a:grpSpLocks/>
          </p:cNvGrpSpPr>
          <p:nvPr/>
        </p:nvGrpSpPr>
        <p:grpSpPr bwMode="auto">
          <a:xfrm>
            <a:off x="4167823" y="3979863"/>
            <a:ext cx="601662" cy="142875"/>
            <a:chOff x="9107261" y="3302000"/>
            <a:chExt cx="754289" cy="165100"/>
          </a:xfrm>
        </p:grpSpPr>
        <p:sp>
          <p:nvSpPr>
            <p:cNvPr id="84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55"/>
            <p:cNvSpPr>
              <a:spLocks noChangeArrowheads="1"/>
            </p:cNvSpPr>
            <p:nvPr/>
          </p:nvSpPr>
          <p:spPr bwMode="auto">
            <a:xfrm>
              <a:off x="9708304" y="3302000"/>
              <a:ext cx="15324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4703" name="그룹 85"/>
          <p:cNvGrpSpPr>
            <a:grpSpLocks/>
          </p:cNvGrpSpPr>
          <p:nvPr/>
        </p:nvGrpSpPr>
        <p:grpSpPr bwMode="auto">
          <a:xfrm>
            <a:off x="4838065" y="3979863"/>
            <a:ext cx="601663" cy="142875"/>
            <a:chOff x="9107261" y="3302000"/>
            <a:chExt cx="754289" cy="165100"/>
          </a:xfrm>
        </p:grpSpPr>
        <p:sp>
          <p:nvSpPr>
            <p:cNvPr id="87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4704" name="그룹 88"/>
          <p:cNvGrpSpPr>
            <a:grpSpLocks/>
          </p:cNvGrpSpPr>
          <p:nvPr/>
        </p:nvGrpSpPr>
        <p:grpSpPr bwMode="auto">
          <a:xfrm>
            <a:off x="4167823" y="4221163"/>
            <a:ext cx="601662" cy="141287"/>
            <a:chOff x="9107261" y="3302000"/>
            <a:chExt cx="754289" cy="165100"/>
          </a:xfrm>
        </p:grpSpPr>
        <p:sp>
          <p:nvSpPr>
            <p:cNvPr id="90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55"/>
            <p:cNvSpPr>
              <a:spLocks noChangeArrowheads="1"/>
            </p:cNvSpPr>
            <p:nvPr/>
          </p:nvSpPr>
          <p:spPr bwMode="auto">
            <a:xfrm>
              <a:off x="9708304" y="3302000"/>
              <a:ext cx="15324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24705" name="그룹 91"/>
          <p:cNvGrpSpPr>
            <a:grpSpLocks/>
          </p:cNvGrpSpPr>
          <p:nvPr/>
        </p:nvGrpSpPr>
        <p:grpSpPr bwMode="auto">
          <a:xfrm>
            <a:off x="4838065" y="4221163"/>
            <a:ext cx="601663" cy="141287"/>
            <a:chOff x="9107261" y="3302000"/>
            <a:chExt cx="754289" cy="165100"/>
          </a:xfrm>
        </p:grpSpPr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24706" name="Text Box 172"/>
          <p:cNvSpPr txBox="1">
            <a:spLocks noChangeArrowheads="1"/>
          </p:cNvSpPr>
          <p:nvPr/>
        </p:nvSpPr>
        <p:spPr bwMode="auto">
          <a:xfrm>
            <a:off x="4166235" y="3457575"/>
            <a:ext cx="303213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24707" name="Text Box 173"/>
          <p:cNvSpPr txBox="1">
            <a:spLocks noChangeArrowheads="1"/>
          </p:cNvSpPr>
          <p:nvPr/>
        </p:nvSpPr>
        <p:spPr bwMode="auto">
          <a:xfrm>
            <a:off x="4163060" y="3700463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부장</a:t>
            </a:r>
          </a:p>
        </p:txBody>
      </p:sp>
      <p:sp>
        <p:nvSpPr>
          <p:cNvPr id="24708" name="Text Box 174"/>
          <p:cNvSpPr txBox="1">
            <a:spLocks noChangeArrowheads="1"/>
          </p:cNvSpPr>
          <p:nvPr/>
        </p:nvSpPr>
        <p:spPr bwMode="auto">
          <a:xfrm>
            <a:off x="4163060" y="3938588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24709" name="Text Box 175"/>
          <p:cNvSpPr txBox="1">
            <a:spLocks noChangeArrowheads="1"/>
          </p:cNvSpPr>
          <p:nvPr/>
        </p:nvSpPr>
        <p:spPr bwMode="auto">
          <a:xfrm>
            <a:off x="4163060" y="4176713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부장</a:t>
            </a:r>
          </a:p>
        </p:txBody>
      </p:sp>
      <p:sp>
        <p:nvSpPr>
          <p:cNvPr id="24710" name="Text Box 176"/>
          <p:cNvSpPr txBox="1">
            <a:spLocks noChangeArrowheads="1"/>
          </p:cNvSpPr>
          <p:nvPr/>
        </p:nvSpPr>
        <p:spPr bwMode="auto">
          <a:xfrm>
            <a:off x="4858703" y="3451225"/>
            <a:ext cx="30321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24711" name="Text Box 177"/>
          <p:cNvSpPr txBox="1">
            <a:spLocks noChangeArrowheads="1"/>
          </p:cNvSpPr>
          <p:nvPr/>
        </p:nvSpPr>
        <p:spPr bwMode="auto">
          <a:xfrm>
            <a:off x="4855528" y="3694113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중급</a:t>
            </a:r>
          </a:p>
        </p:txBody>
      </p:sp>
      <p:sp>
        <p:nvSpPr>
          <p:cNvPr id="24712" name="Text Box 178"/>
          <p:cNvSpPr txBox="1">
            <a:spLocks noChangeArrowheads="1"/>
          </p:cNvSpPr>
          <p:nvPr/>
        </p:nvSpPr>
        <p:spPr bwMode="auto">
          <a:xfrm>
            <a:off x="4860290" y="3944938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24713" name="Text Box 179"/>
          <p:cNvSpPr txBox="1">
            <a:spLocks noChangeArrowheads="1"/>
          </p:cNvSpPr>
          <p:nvPr/>
        </p:nvSpPr>
        <p:spPr bwMode="auto">
          <a:xfrm>
            <a:off x="4860290" y="4175125"/>
            <a:ext cx="303213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중급</a:t>
            </a:r>
          </a:p>
        </p:txBody>
      </p:sp>
      <p:grpSp>
        <p:nvGrpSpPr>
          <p:cNvPr id="24714" name="그룹 94"/>
          <p:cNvGrpSpPr>
            <a:grpSpLocks/>
          </p:cNvGrpSpPr>
          <p:nvPr/>
        </p:nvGrpSpPr>
        <p:grpSpPr bwMode="auto">
          <a:xfrm>
            <a:off x="2887663" y="2105025"/>
            <a:ext cx="933450" cy="188913"/>
            <a:chOff x="9107261" y="3302000"/>
            <a:chExt cx="754289" cy="165100"/>
          </a:xfrm>
        </p:grpSpPr>
        <p:sp>
          <p:nvSpPr>
            <p:cNvPr id="96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918" cy="162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55"/>
            <p:cNvSpPr>
              <a:spLocks noChangeArrowheads="1"/>
            </p:cNvSpPr>
            <p:nvPr/>
          </p:nvSpPr>
          <p:spPr bwMode="auto">
            <a:xfrm>
              <a:off x="9708896" y="3302000"/>
              <a:ext cx="152654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24715" name="Text Box 191"/>
          <p:cNvSpPr txBox="1">
            <a:spLocks noChangeArrowheads="1"/>
          </p:cNvSpPr>
          <p:nvPr/>
        </p:nvSpPr>
        <p:spPr bwMode="auto">
          <a:xfrm>
            <a:off x="2894013" y="2078038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98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4719" name="Rectangle 38" descr="type=button&#10;"/>
          <p:cNvSpPr>
            <a:spLocks noChangeArrowheads="1"/>
          </p:cNvSpPr>
          <p:nvPr/>
        </p:nvSpPr>
        <p:spPr bwMode="auto">
          <a:xfrm>
            <a:off x="7980363" y="6034088"/>
            <a:ext cx="6111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24720" name="Rectangle 38" descr="type=button&#10;"/>
          <p:cNvSpPr>
            <a:spLocks noChangeArrowheads="1"/>
          </p:cNvSpPr>
          <p:nvPr/>
        </p:nvSpPr>
        <p:spPr bwMode="auto">
          <a:xfrm>
            <a:off x="7315200" y="6034088"/>
            <a:ext cx="611188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24721" name="Rectangle 30" descr="type=button&#10;"/>
          <p:cNvSpPr>
            <a:spLocks noChangeArrowheads="1"/>
          </p:cNvSpPr>
          <p:nvPr/>
        </p:nvSpPr>
        <p:spPr bwMode="auto">
          <a:xfrm>
            <a:off x="7980363" y="4497388"/>
            <a:ext cx="6111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24722" name="Rectangle 30" descr="type=button&#10;"/>
          <p:cNvSpPr>
            <a:spLocks noChangeArrowheads="1"/>
          </p:cNvSpPr>
          <p:nvPr/>
        </p:nvSpPr>
        <p:spPr bwMode="auto">
          <a:xfrm>
            <a:off x="6651625" y="4497388"/>
            <a:ext cx="611188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24723" name="Rectangle 30" descr="type=button&#10;"/>
          <p:cNvSpPr>
            <a:spLocks noChangeArrowheads="1"/>
          </p:cNvSpPr>
          <p:nvPr/>
        </p:nvSpPr>
        <p:spPr bwMode="auto">
          <a:xfrm>
            <a:off x="7318375" y="4497388"/>
            <a:ext cx="609600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100" name="TextBox 99"/>
          <p:cNvSpPr txBox="1"/>
          <p:nvPr/>
        </p:nvSpPr>
        <p:spPr bwMode="auto">
          <a:xfrm>
            <a:off x="1422400" y="6400384"/>
            <a:ext cx="7169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ko-KR" altLang="en-US" sz="1100" dirty="0" smtClean="0">
                <a:latin typeface="+mn-ea"/>
                <a:ea typeface="+mn-ea"/>
              </a:rPr>
              <a:t>다 건의 상위 데이터</a:t>
            </a:r>
            <a:r>
              <a:rPr kumimoji="0" lang="en-US" altLang="ko-KR" sz="1100" dirty="0" smtClean="0">
                <a:latin typeface="+mn-ea"/>
                <a:ea typeface="+mn-ea"/>
              </a:rPr>
              <a:t>(Master) </a:t>
            </a:r>
            <a:r>
              <a:rPr kumimoji="0" lang="ko-KR" altLang="en-US" sz="1100" dirty="0" smtClean="0">
                <a:latin typeface="+mn-ea"/>
                <a:ea typeface="+mn-ea"/>
              </a:rPr>
              <a:t>및 </a:t>
            </a:r>
            <a:r>
              <a:rPr kumimoji="0" lang="en-US" altLang="ko-KR" sz="1100" dirty="0" smtClean="0">
                <a:latin typeface="+mn-ea"/>
                <a:ea typeface="+mn-ea"/>
              </a:rPr>
              <a:t>Master</a:t>
            </a:r>
            <a:r>
              <a:rPr kumimoji="0" lang="ko-KR" altLang="en-US" sz="1100" dirty="0" smtClean="0">
                <a:latin typeface="+mn-ea"/>
                <a:ea typeface="+mn-ea"/>
              </a:rPr>
              <a:t>중 선택된 </a:t>
            </a:r>
            <a:r>
              <a:rPr kumimoji="0" lang="en-US" altLang="ko-KR" sz="1100" dirty="0" smtClean="0">
                <a:latin typeface="+mn-ea"/>
                <a:ea typeface="+mn-ea"/>
              </a:rPr>
              <a:t>1</a:t>
            </a:r>
            <a:r>
              <a:rPr kumimoji="0" lang="ko-KR" altLang="en-US" sz="1100" dirty="0" smtClean="0">
                <a:latin typeface="+mn-ea"/>
                <a:ea typeface="+mn-ea"/>
              </a:rPr>
              <a:t>건에 종속된 하위 데이터</a:t>
            </a:r>
            <a:r>
              <a:rPr kumimoji="0" lang="en-US" altLang="ko-KR" sz="1100" dirty="0" smtClean="0">
                <a:latin typeface="+mn-ea"/>
                <a:ea typeface="+mn-ea"/>
              </a:rPr>
              <a:t>(Single Detail)</a:t>
            </a:r>
            <a:r>
              <a:rPr kumimoji="0" lang="ko-KR" altLang="en-US" sz="1100" dirty="0" smtClean="0">
                <a:latin typeface="+mn-ea"/>
                <a:ea typeface="+mn-ea"/>
              </a:rPr>
              <a:t>에 대하여 조회</a:t>
            </a:r>
            <a:r>
              <a:rPr kumimoji="0" lang="en-US" altLang="ko-KR" sz="1100" dirty="0" smtClean="0">
                <a:latin typeface="+mn-ea"/>
                <a:ea typeface="+mn-ea"/>
              </a:rPr>
              <a:t>. </a:t>
            </a:r>
            <a:r>
              <a:rPr kumimoji="0" lang="ko-KR" altLang="en-US" sz="1100" dirty="0" smtClean="0">
                <a:latin typeface="+mn-ea"/>
                <a:ea typeface="+mn-ea"/>
              </a:rPr>
              <a:t>신규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수정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삭제를 처리할 수 있음</a:t>
            </a:r>
            <a:endParaRPr kumimoji="0"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13" name="Picture 11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3527425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4" name="Picture 145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3762375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5" name="Picture 15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4008438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6" name="Picture 159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4246563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27" descr="type=label"/>
          <p:cNvSpPr txBox="1">
            <a:spLocks noChangeArrowheads="1"/>
          </p:cNvSpPr>
          <p:nvPr/>
        </p:nvSpPr>
        <p:spPr bwMode="auto">
          <a:xfrm>
            <a:off x="1300163" y="1274763"/>
            <a:ext cx="25352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Pattern 4-4. Master/Detail [n:n]</a:t>
            </a:r>
          </a:p>
        </p:txBody>
      </p:sp>
      <p:sp>
        <p:nvSpPr>
          <p:cNvPr id="25604" name="Line 28"/>
          <p:cNvSpPr>
            <a:spLocks noChangeShapeType="1"/>
          </p:cNvSpPr>
          <p:nvPr/>
        </p:nvSpPr>
        <p:spPr bwMode="auto">
          <a:xfrm>
            <a:off x="1387475" y="1533525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graphicFrame>
        <p:nvGraphicFramePr>
          <p:cNvPr id="9" name="Group 72"/>
          <p:cNvGraphicFramePr>
            <a:graphicFrameLocks noGrp="1"/>
          </p:cNvGraphicFramePr>
          <p:nvPr/>
        </p:nvGraphicFramePr>
        <p:xfrm>
          <a:off x="1373188" y="5132388"/>
          <a:ext cx="7173913" cy="779463"/>
        </p:xfrm>
        <a:graphic>
          <a:graphicData uri="http://schemas.openxmlformats.org/drawingml/2006/table">
            <a:tbl>
              <a:tblPr/>
              <a:tblGrid>
                <a:gridCol w="355600"/>
                <a:gridCol w="1419225"/>
                <a:gridCol w="1089025"/>
                <a:gridCol w="1801813"/>
                <a:gridCol w="250825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1" name="Rectangle 98" descr="type=input"/>
          <p:cNvSpPr>
            <a:spLocks noChangeArrowheads="1"/>
          </p:cNvSpPr>
          <p:nvPr/>
        </p:nvSpPr>
        <p:spPr bwMode="auto">
          <a:xfrm>
            <a:off x="3181350" y="5445125"/>
            <a:ext cx="1028700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25632" name="Rectangle 99" descr="type=input"/>
          <p:cNvSpPr>
            <a:spLocks noChangeArrowheads="1"/>
          </p:cNvSpPr>
          <p:nvPr/>
        </p:nvSpPr>
        <p:spPr bwMode="auto">
          <a:xfrm>
            <a:off x="1752600" y="5445125"/>
            <a:ext cx="1358900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2007</a:t>
            </a:r>
          </a:p>
        </p:txBody>
      </p:sp>
      <p:pic>
        <p:nvPicPr>
          <p:cNvPr id="25633" name="Picture 100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5481638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34" name="Rectangle 101" descr="type=input"/>
          <p:cNvSpPr>
            <a:spLocks noChangeArrowheads="1"/>
          </p:cNvSpPr>
          <p:nvPr/>
        </p:nvSpPr>
        <p:spPr bwMode="auto">
          <a:xfrm>
            <a:off x="6067425" y="5445125"/>
            <a:ext cx="246062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카드 처리</a:t>
            </a:r>
          </a:p>
        </p:txBody>
      </p:sp>
      <p:sp>
        <p:nvSpPr>
          <p:cNvPr id="25635" name="Rectangle 102" descr="type=input"/>
          <p:cNvSpPr>
            <a:spLocks noChangeArrowheads="1"/>
          </p:cNvSpPr>
          <p:nvPr/>
        </p:nvSpPr>
        <p:spPr bwMode="auto">
          <a:xfrm>
            <a:off x="4275138" y="5445125"/>
            <a:ext cx="1730375" cy="20161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</a:t>
            </a:r>
          </a:p>
        </p:txBody>
      </p:sp>
      <p:sp>
        <p:nvSpPr>
          <p:cNvPr id="25636" name="Text Box 103" descr="type=subtitle"/>
          <p:cNvSpPr txBox="1">
            <a:spLocks noChangeArrowheads="1"/>
          </p:cNvSpPr>
          <p:nvPr/>
        </p:nvSpPr>
        <p:spPr bwMode="auto">
          <a:xfrm>
            <a:off x="1336675" y="4932363"/>
            <a:ext cx="534988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실적목록</a:t>
            </a:r>
          </a:p>
        </p:txBody>
      </p:sp>
      <p:sp>
        <p:nvSpPr>
          <p:cNvPr id="25637" name="Rectangle 106" descr="type=input"/>
          <p:cNvSpPr>
            <a:spLocks noChangeArrowheads="1"/>
          </p:cNvSpPr>
          <p:nvPr/>
        </p:nvSpPr>
        <p:spPr bwMode="auto">
          <a:xfrm>
            <a:off x="3186113" y="5688013"/>
            <a:ext cx="1028700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25638" name="Rectangle 107" descr="type=input"/>
          <p:cNvSpPr>
            <a:spLocks noChangeArrowheads="1"/>
          </p:cNvSpPr>
          <p:nvPr/>
        </p:nvSpPr>
        <p:spPr bwMode="auto">
          <a:xfrm>
            <a:off x="1757363" y="5688013"/>
            <a:ext cx="1358900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2007</a:t>
            </a:r>
          </a:p>
        </p:txBody>
      </p:sp>
      <p:pic>
        <p:nvPicPr>
          <p:cNvPr id="25639" name="Picture 108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013" y="5732463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40" name="Rectangle 109" descr="type=input"/>
          <p:cNvSpPr>
            <a:spLocks noChangeArrowheads="1"/>
          </p:cNvSpPr>
          <p:nvPr/>
        </p:nvSpPr>
        <p:spPr bwMode="auto">
          <a:xfrm>
            <a:off x="6064250" y="5688013"/>
            <a:ext cx="246062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재입고 처리</a:t>
            </a:r>
          </a:p>
        </p:txBody>
      </p:sp>
      <p:sp>
        <p:nvSpPr>
          <p:cNvPr id="25641" name="Rectangle 110" descr="type=input"/>
          <p:cNvSpPr>
            <a:spLocks noChangeArrowheads="1"/>
          </p:cNvSpPr>
          <p:nvPr/>
        </p:nvSpPr>
        <p:spPr bwMode="auto">
          <a:xfrm>
            <a:off x="4271963" y="5688013"/>
            <a:ext cx="1730375" cy="20161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3500</a:t>
            </a:r>
          </a:p>
        </p:txBody>
      </p:sp>
      <p:graphicFrame>
        <p:nvGraphicFramePr>
          <p:cNvPr id="21" name="Group 117"/>
          <p:cNvGraphicFramePr>
            <a:graphicFrameLocks noGrp="1"/>
          </p:cNvGraphicFramePr>
          <p:nvPr/>
        </p:nvGraphicFramePr>
        <p:xfrm>
          <a:off x="1404938" y="2106613"/>
          <a:ext cx="7179570" cy="560388"/>
        </p:xfrm>
        <a:graphic>
          <a:graphicData uri="http://schemas.openxmlformats.org/drawingml/2006/table">
            <a:tbl>
              <a:tblPr/>
              <a:tblGrid>
                <a:gridCol w="1434988"/>
                <a:gridCol w="2291379"/>
                <a:gridCol w="1247887"/>
                <a:gridCol w="2205316"/>
              </a:tblGrid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57" name="Rectangle 136" descr="type=button&#10;"/>
          <p:cNvSpPr>
            <a:spLocks noChangeArrowheads="1"/>
          </p:cNvSpPr>
          <p:nvPr/>
        </p:nvSpPr>
        <p:spPr bwMode="auto">
          <a:xfrm>
            <a:off x="7189788" y="2774950"/>
            <a:ext cx="611187" cy="201613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5658" name="Rectangle 174" descr="type=input"/>
          <p:cNvSpPr>
            <a:spLocks noChangeArrowheads="1"/>
          </p:cNvSpPr>
          <p:nvPr/>
        </p:nvSpPr>
        <p:spPr bwMode="auto">
          <a:xfrm>
            <a:off x="6423025" y="2149475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grpSp>
        <p:nvGrpSpPr>
          <p:cNvPr id="25659" name="Group 175" descr="type=checkbox"/>
          <p:cNvGrpSpPr>
            <a:grpSpLocks/>
          </p:cNvGrpSpPr>
          <p:nvPr/>
        </p:nvGrpSpPr>
        <p:grpSpPr bwMode="auto">
          <a:xfrm>
            <a:off x="2903538" y="2435225"/>
            <a:ext cx="419100" cy="174625"/>
            <a:chOff x="1519" y="3690"/>
            <a:chExt cx="264" cy="110"/>
          </a:xfrm>
        </p:grpSpPr>
        <p:pic>
          <p:nvPicPr>
            <p:cNvPr id="25786" name="Picture 176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5787" name="Rectangle 177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초급</a:t>
              </a:r>
            </a:p>
          </p:txBody>
        </p:sp>
      </p:grpSp>
      <p:grpSp>
        <p:nvGrpSpPr>
          <p:cNvPr id="25660" name="Group 178" descr="type=checkbox"/>
          <p:cNvGrpSpPr>
            <a:grpSpLocks/>
          </p:cNvGrpSpPr>
          <p:nvPr/>
        </p:nvGrpSpPr>
        <p:grpSpPr bwMode="auto">
          <a:xfrm>
            <a:off x="3408363" y="2435225"/>
            <a:ext cx="419100" cy="174625"/>
            <a:chOff x="1519" y="3690"/>
            <a:chExt cx="264" cy="110"/>
          </a:xfrm>
        </p:grpSpPr>
        <p:pic>
          <p:nvPicPr>
            <p:cNvPr id="25784" name="Picture 179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5785" name="Rectangle 180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중급</a:t>
              </a:r>
            </a:p>
          </p:txBody>
        </p:sp>
      </p:grpSp>
      <p:grpSp>
        <p:nvGrpSpPr>
          <p:cNvPr id="25661" name="Group 181" descr="type=checkbox"/>
          <p:cNvGrpSpPr>
            <a:grpSpLocks/>
          </p:cNvGrpSpPr>
          <p:nvPr/>
        </p:nvGrpSpPr>
        <p:grpSpPr bwMode="auto">
          <a:xfrm>
            <a:off x="3922713" y="2435225"/>
            <a:ext cx="419100" cy="174625"/>
            <a:chOff x="1519" y="3690"/>
            <a:chExt cx="264" cy="110"/>
          </a:xfrm>
        </p:grpSpPr>
        <p:pic>
          <p:nvPicPr>
            <p:cNvPr id="25782" name="Picture 182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5783" name="Rectangle 183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고급</a:t>
              </a:r>
            </a:p>
          </p:txBody>
        </p:sp>
      </p:grpSp>
      <p:grpSp>
        <p:nvGrpSpPr>
          <p:cNvPr id="25662" name="Group 184" descr="type=radio"/>
          <p:cNvGrpSpPr>
            <a:grpSpLocks/>
          </p:cNvGrpSpPr>
          <p:nvPr/>
        </p:nvGrpSpPr>
        <p:grpSpPr bwMode="auto">
          <a:xfrm>
            <a:off x="6445250" y="2408238"/>
            <a:ext cx="711200" cy="236537"/>
            <a:chOff x="1892" y="3238"/>
            <a:chExt cx="448" cy="149"/>
          </a:xfrm>
        </p:grpSpPr>
        <p:sp>
          <p:nvSpPr>
            <p:cNvPr id="25778" name="Oval 185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779" name="Text Box 186"/>
            <p:cNvSpPr txBox="1">
              <a:spLocks noChangeArrowheads="1"/>
            </p:cNvSpPr>
            <p:nvPr/>
          </p:nvSpPr>
          <p:spPr bwMode="auto">
            <a:xfrm>
              <a:off x="1965" y="3238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25780" name="Oval 187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781" name="Text Box 188"/>
            <p:cNvSpPr txBox="1">
              <a:spLocks noChangeArrowheads="1"/>
            </p:cNvSpPr>
            <p:nvPr/>
          </p:nvSpPr>
          <p:spPr bwMode="auto">
            <a:xfrm>
              <a:off x="2221" y="3242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25663" name="Rectangle 136" descr="type=button&#10;"/>
          <p:cNvSpPr>
            <a:spLocks noChangeArrowheads="1"/>
          </p:cNvSpPr>
          <p:nvPr/>
        </p:nvSpPr>
        <p:spPr bwMode="auto">
          <a:xfrm>
            <a:off x="7859713" y="2774950"/>
            <a:ext cx="725487" cy="206375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조건초기화</a:t>
            </a:r>
          </a:p>
        </p:txBody>
      </p:sp>
      <p:sp>
        <p:nvSpPr>
          <p:cNvPr id="25708" name="Text Box 114" descr="type=subtitle"/>
          <p:cNvSpPr txBox="1">
            <a:spLocks noChangeArrowheads="1"/>
          </p:cNvSpPr>
          <p:nvPr/>
        </p:nvSpPr>
        <p:spPr bwMode="auto">
          <a:xfrm>
            <a:off x="1365250" y="3008313"/>
            <a:ext cx="534988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사원목록</a:t>
            </a:r>
          </a:p>
        </p:txBody>
      </p:sp>
      <p:sp>
        <p:nvSpPr>
          <p:cNvPr id="25724" name="Text Box 87"/>
          <p:cNvSpPr txBox="1">
            <a:spLocks noChangeArrowheads="1"/>
          </p:cNvSpPr>
          <p:nvPr/>
        </p:nvSpPr>
        <p:spPr bwMode="auto">
          <a:xfrm>
            <a:off x="1335088" y="4467225"/>
            <a:ext cx="465137" cy="223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26" tIns="49526" rIns="49526" bIns="49526">
            <a:spAutoFit/>
          </a:bodyPr>
          <a:lstStyle/>
          <a:p>
            <a:pPr marL="93663" indent="-93663">
              <a:spcBef>
                <a:spcPct val="50000"/>
              </a:spcBef>
              <a:buFontTx/>
              <a:buNone/>
            </a:pP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25" name="Text Box 87"/>
          <p:cNvSpPr txBox="1">
            <a:spLocks noChangeArrowheads="1"/>
          </p:cNvSpPr>
          <p:nvPr/>
        </p:nvSpPr>
        <p:spPr bwMode="auto">
          <a:xfrm>
            <a:off x="1335088" y="5891213"/>
            <a:ext cx="465137" cy="223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26" tIns="49526" rIns="49526" bIns="49526">
            <a:spAutoFit/>
          </a:bodyPr>
          <a:lstStyle/>
          <a:p>
            <a:pPr marL="93663" indent="-93663">
              <a:spcBef>
                <a:spcPct val="50000"/>
              </a:spcBef>
              <a:buFontTx/>
              <a:buNone/>
            </a:pP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26" name="Text Box 114" descr="type=subtitle"/>
          <p:cNvSpPr txBox="1">
            <a:spLocks noChangeArrowheads="1"/>
          </p:cNvSpPr>
          <p:nvPr/>
        </p:nvSpPr>
        <p:spPr bwMode="auto">
          <a:xfrm>
            <a:off x="1465263" y="1776413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검색조건</a:t>
            </a:r>
          </a:p>
        </p:txBody>
      </p:sp>
      <p:sp>
        <p:nvSpPr>
          <p:cNvPr id="25727" name="Rectangle 37" descr="type=button&#10;"/>
          <p:cNvSpPr>
            <a:spLocks noChangeArrowheads="1"/>
          </p:cNvSpPr>
          <p:nvPr/>
        </p:nvSpPr>
        <p:spPr bwMode="auto">
          <a:xfrm>
            <a:off x="7553325" y="1752600"/>
            <a:ext cx="1008063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예산불러오기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-&gt;</a:t>
            </a:r>
          </a:p>
        </p:txBody>
      </p:sp>
      <p:sp>
        <p:nvSpPr>
          <p:cNvPr id="25728" name="Rectangle 30"/>
          <p:cNvSpPr>
            <a:spLocks noChangeArrowheads="1"/>
          </p:cNvSpPr>
          <p:nvPr/>
        </p:nvSpPr>
        <p:spPr bwMode="auto">
          <a:xfrm>
            <a:off x="1308100" y="803275"/>
            <a:ext cx="9359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spcBef>
                <a:spcPct val="2000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 4-4. Master/Detail [n:n]) :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상위의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건 및 종속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상세 관계에 있는 하위의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건에 대한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CRUD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를 한 화면에서 처리한다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0" name="Group 178"/>
          <p:cNvGraphicFramePr>
            <a:graphicFrameLocks noGrp="1"/>
          </p:cNvGraphicFramePr>
          <p:nvPr/>
        </p:nvGraphicFramePr>
        <p:xfrm>
          <a:off x="9534525" y="1339850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5749" name="그룹 107"/>
          <p:cNvGrpSpPr>
            <a:grpSpLocks/>
          </p:cNvGrpSpPr>
          <p:nvPr/>
        </p:nvGrpSpPr>
        <p:grpSpPr bwMode="auto">
          <a:xfrm>
            <a:off x="2887663" y="2159000"/>
            <a:ext cx="933450" cy="187325"/>
            <a:chOff x="9107261" y="3302000"/>
            <a:chExt cx="754289" cy="165100"/>
          </a:xfrm>
        </p:grpSpPr>
        <p:sp>
          <p:nvSpPr>
            <p:cNvPr id="109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918" cy="162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Rectangle 55"/>
            <p:cNvSpPr>
              <a:spLocks noChangeArrowheads="1"/>
            </p:cNvSpPr>
            <p:nvPr/>
          </p:nvSpPr>
          <p:spPr bwMode="auto">
            <a:xfrm>
              <a:off x="9708896" y="3302000"/>
              <a:ext cx="152654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25750" name="Text Box 191"/>
          <p:cNvSpPr txBox="1">
            <a:spLocks noChangeArrowheads="1"/>
          </p:cNvSpPr>
          <p:nvPr/>
        </p:nvSpPr>
        <p:spPr bwMode="auto">
          <a:xfrm>
            <a:off x="2894013" y="2132013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102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103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5754" name="Rectangle 30" descr="type=button&#10;"/>
          <p:cNvSpPr>
            <a:spLocks noChangeArrowheads="1"/>
          </p:cNvSpPr>
          <p:nvPr/>
        </p:nvSpPr>
        <p:spPr bwMode="auto">
          <a:xfrm>
            <a:off x="7980363" y="4548188"/>
            <a:ext cx="6111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25755" name="Rectangle 30" descr="type=button&#10;"/>
          <p:cNvSpPr>
            <a:spLocks noChangeArrowheads="1"/>
          </p:cNvSpPr>
          <p:nvPr/>
        </p:nvSpPr>
        <p:spPr bwMode="auto">
          <a:xfrm>
            <a:off x="6651625" y="4548188"/>
            <a:ext cx="611188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25756" name="Rectangle 30" descr="type=button&#10;"/>
          <p:cNvSpPr>
            <a:spLocks noChangeArrowheads="1"/>
          </p:cNvSpPr>
          <p:nvPr/>
        </p:nvSpPr>
        <p:spPr bwMode="auto">
          <a:xfrm>
            <a:off x="7318375" y="4548188"/>
            <a:ext cx="609600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5757" name="Rectangle 30" descr="type=button&#10;"/>
          <p:cNvSpPr>
            <a:spLocks noChangeArrowheads="1"/>
          </p:cNvSpPr>
          <p:nvPr/>
        </p:nvSpPr>
        <p:spPr bwMode="auto">
          <a:xfrm>
            <a:off x="7980363" y="5983288"/>
            <a:ext cx="6111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25758" name="Rectangle 30" descr="type=button&#10;"/>
          <p:cNvSpPr>
            <a:spLocks noChangeArrowheads="1"/>
          </p:cNvSpPr>
          <p:nvPr/>
        </p:nvSpPr>
        <p:spPr bwMode="auto">
          <a:xfrm>
            <a:off x="6651625" y="5983288"/>
            <a:ext cx="611188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25759" name="Rectangle 30" descr="type=button&#10;"/>
          <p:cNvSpPr>
            <a:spLocks noChangeArrowheads="1"/>
          </p:cNvSpPr>
          <p:nvPr/>
        </p:nvSpPr>
        <p:spPr bwMode="auto">
          <a:xfrm>
            <a:off x="7318375" y="5983288"/>
            <a:ext cx="609600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1422400" y="6400384"/>
            <a:ext cx="7169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ko-KR" altLang="en-US" sz="1100" dirty="0" smtClean="0">
                <a:latin typeface="+mn-ea"/>
                <a:ea typeface="+mn-ea"/>
              </a:rPr>
              <a:t>하나의 화면에서 다 건의 상위 데이터</a:t>
            </a:r>
            <a:r>
              <a:rPr kumimoji="0" lang="en-US" altLang="ko-KR" sz="1100" dirty="0" smtClean="0">
                <a:latin typeface="+mn-ea"/>
                <a:ea typeface="+mn-ea"/>
              </a:rPr>
              <a:t>(Master) </a:t>
            </a:r>
            <a:r>
              <a:rPr kumimoji="0" lang="ko-KR" altLang="en-US" sz="1100" dirty="0" smtClean="0">
                <a:latin typeface="+mn-ea"/>
                <a:ea typeface="+mn-ea"/>
              </a:rPr>
              <a:t>및 </a:t>
            </a:r>
            <a:r>
              <a:rPr kumimoji="0" lang="en-US" altLang="ko-KR" sz="1100" dirty="0" smtClean="0">
                <a:latin typeface="+mn-ea"/>
                <a:ea typeface="+mn-ea"/>
              </a:rPr>
              <a:t>Master</a:t>
            </a:r>
            <a:r>
              <a:rPr kumimoji="0" lang="ko-KR" altLang="en-US" sz="1100" dirty="0" smtClean="0">
                <a:latin typeface="+mn-ea"/>
                <a:ea typeface="+mn-ea"/>
              </a:rPr>
              <a:t>중 선택된 </a:t>
            </a:r>
            <a:r>
              <a:rPr kumimoji="0" lang="en-US" altLang="ko-KR" sz="1100" dirty="0" smtClean="0">
                <a:latin typeface="+mn-ea"/>
                <a:ea typeface="+mn-ea"/>
              </a:rPr>
              <a:t>1</a:t>
            </a:r>
            <a:r>
              <a:rPr kumimoji="0" lang="ko-KR" altLang="en-US" sz="1100" dirty="0" smtClean="0">
                <a:latin typeface="+mn-ea"/>
                <a:ea typeface="+mn-ea"/>
              </a:rPr>
              <a:t>건에 종속된 하위 데이터</a:t>
            </a:r>
            <a:r>
              <a:rPr kumimoji="0" lang="en-US" altLang="ko-KR" sz="1100" dirty="0" smtClean="0">
                <a:latin typeface="+mn-ea"/>
                <a:ea typeface="+mn-ea"/>
              </a:rPr>
              <a:t>(Multi Detail)</a:t>
            </a:r>
            <a:r>
              <a:rPr kumimoji="0" lang="ko-KR" altLang="en-US" sz="1100" dirty="0" smtClean="0">
                <a:latin typeface="+mn-ea"/>
                <a:ea typeface="+mn-ea"/>
              </a:rPr>
              <a:t>에 대하여 조회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신규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수정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삭제를 처리할 수 있음</a:t>
            </a:r>
            <a:endParaRPr kumimoji="0"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07" name="Group 70"/>
          <p:cNvGraphicFramePr>
            <a:graphicFrameLocks noGrp="1"/>
          </p:cNvGraphicFramePr>
          <p:nvPr/>
        </p:nvGraphicFramePr>
        <p:xfrm>
          <a:off x="1376363" y="3208020"/>
          <a:ext cx="7196138" cy="1249365"/>
        </p:xfrm>
        <a:graphic>
          <a:graphicData uri="http://schemas.openxmlformats.org/drawingml/2006/table">
            <a:tbl>
              <a:tblPr/>
              <a:tblGrid>
                <a:gridCol w="366712"/>
                <a:gridCol w="1167765"/>
                <a:gridCol w="1219200"/>
                <a:gridCol w="685800"/>
                <a:gridCol w="655320"/>
                <a:gridCol w="1531620"/>
                <a:gridCol w="1569721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" name="Rectangle 148" descr="type=input"/>
          <p:cNvSpPr>
            <a:spLocks noChangeArrowheads="1"/>
          </p:cNvSpPr>
          <p:nvPr/>
        </p:nvSpPr>
        <p:spPr bwMode="auto">
          <a:xfrm>
            <a:off x="2939733" y="3520758"/>
            <a:ext cx="115093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111" name="Rectangle 149" descr="type=input"/>
          <p:cNvSpPr>
            <a:spLocks noChangeArrowheads="1"/>
          </p:cNvSpPr>
          <p:nvPr/>
        </p:nvSpPr>
        <p:spPr bwMode="auto">
          <a:xfrm>
            <a:off x="1777683" y="3520758"/>
            <a:ext cx="1084262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112" name="Rectangle 151" descr="type=input"/>
          <p:cNvSpPr>
            <a:spLocks noChangeArrowheads="1"/>
          </p:cNvSpPr>
          <p:nvPr/>
        </p:nvSpPr>
        <p:spPr bwMode="auto">
          <a:xfrm>
            <a:off x="7026275" y="3519170"/>
            <a:ext cx="1524000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1960-03-09</a:t>
            </a:r>
          </a:p>
        </p:txBody>
      </p:sp>
      <p:sp>
        <p:nvSpPr>
          <p:cNvPr id="113" name="Rectangle 152" descr="type=input"/>
          <p:cNvSpPr>
            <a:spLocks noChangeArrowheads="1"/>
          </p:cNvSpPr>
          <p:nvPr/>
        </p:nvSpPr>
        <p:spPr bwMode="auto">
          <a:xfrm>
            <a:off x="5495925" y="3517583"/>
            <a:ext cx="148748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114" name="Rectangle 154" descr="type=input"/>
          <p:cNvSpPr>
            <a:spLocks noChangeArrowheads="1"/>
          </p:cNvSpPr>
          <p:nvPr/>
        </p:nvSpPr>
        <p:spPr bwMode="auto">
          <a:xfrm>
            <a:off x="2936558" y="3755708"/>
            <a:ext cx="115093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이기자</a:t>
            </a:r>
          </a:p>
        </p:txBody>
      </p:sp>
      <p:sp>
        <p:nvSpPr>
          <p:cNvPr id="115" name="Rectangle 155" descr="type=input"/>
          <p:cNvSpPr>
            <a:spLocks noChangeArrowheads="1"/>
          </p:cNvSpPr>
          <p:nvPr/>
        </p:nvSpPr>
        <p:spPr bwMode="auto">
          <a:xfrm>
            <a:off x="1774508" y="3755708"/>
            <a:ext cx="1084262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20000</a:t>
            </a:r>
          </a:p>
        </p:txBody>
      </p:sp>
      <p:sp>
        <p:nvSpPr>
          <p:cNvPr id="116" name="Rectangle 157" descr="type=input"/>
          <p:cNvSpPr>
            <a:spLocks noChangeArrowheads="1"/>
          </p:cNvSpPr>
          <p:nvPr/>
        </p:nvSpPr>
        <p:spPr bwMode="auto">
          <a:xfrm>
            <a:off x="7026275" y="3762058"/>
            <a:ext cx="1524000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1965-01-05</a:t>
            </a:r>
          </a:p>
        </p:txBody>
      </p:sp>
      <p:sp>
        <p:nvSpPr>
          <p:cNvPr id="117" name="Rectangle 158" descr="type=input"/>
          <p:cNvSpPr>
            <a:spLocks noChangeArrowheads="1"/>
          </p:cNvSpPr>
          <p:nvPr/>
        </p:nvSpPr>
        <p:spPr bwMode="auto">
          <a:xfrm>
            <a:off x="5492750" y="3760470"/>
            <a:ext cx="148748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010-2486-5858</a:t>
            </a:r>
          </a:p>
        </p:txBody>
      </p:sp>
      <p:sp>
        <p:nvSpPr>
          <p:cNvPr id="118" name="Rectangle 160" descr="type=input"/>
          <p:cNvSpPr>
            <a:spLocks noChangeArrowheads="1"/>
          </p:cNvSpPr>
          <p:nvPr/>
        </p:nvSpPr>
        <p:spPr bwMode="auto">
          <a:xfrm>
            <a:off x="2936558" y="4001770"/>
            <a:ext cx="115093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119" name="Rectangle 161" descr="type=input"/>
          <p:cNvSpPr>
            <a:spLocks noChangeArrowheads="1"/>
          </p:cNvSpPr>
          <p:nvPr/>
        </p:nvSpPr>
        <p:spPr bwMode="auto">
          <a:xfrm>
            <a:off x="1774508" y="4001770"/>
            <a:ext cx="1084262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120" name="Rectangle 163" descr="type=input"/>
          <p:cNvSpPr>
            <a:spLocks noChangeArrowheads="1"/>
          </p:cNvSpPr>
          <p:nvPr/>
        </p:nvSpPr>
        <p:spPr bwMode="auto">
          <a:xfrm>
            <a:off x="7026275" y="4000183"/>
            <a:ext cx="1524000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1960-03-09</a:t>
            </a:r>
          </a:p>
        </p:txBody>
      </p:sp>
      <p:sp>
        <p:nvSpPr>
          <p:cNvPr id="121" name="Rectangle 164" descr="type=input"/>
          <p:cNvSpPr>
            <a:spLocks noChangeArrowheads="1"/>
          </p:cNvSpPr>
          <p:nvPr/>
        </p:nvSpPr>
        <p:spPr bwMode="auto">
          <a:xfrm>
            <a:off x="5492750" y="3998595"/>
            <a:ext cx="148748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122" name="Rectangle 166" descr="type=input"/>
          <p:cNvSpPr>
            <a:spLocks noChangeArrowheads="1"/>
          </p:cNvSpPr>
          <p:nvPr/>
        </p:nvSpPr>
        <p:spPr bwMode="auto">
          <a:xfrm>
            <a:off x="2936558" y="4239895"/>
            <a:ext cx="115093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이기자</a:t>
            </a:r>
          </a:p>
        </p:txBody>
      </p:sp>
      <p:sp>
        <p:nvSpPr>
          <p:cNvPr id="123" name="Rectangle 167" descr="type=input"/>
          <p:cNvSpPr>
            <a:spLocks noChangeArrowheads="1"/>
          </p:cNvSpPr>
          <p:nvPr/>
        </p:nvSpPr>
        <p:spPr bwMode="auto">
          <a:xfrm>
            <a:off x="1774508" y="4239895"/>
            <a:ext cx="1084262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20000</a:t>
            </a:r>
          </a:p>
        </p:txBody>
      </p:sp>
      <p:sp>
        <p:nvSpPr>
          <p:cNvPr id="124" name="Rectangle 169" descr="type=input"/>
          <p:cNvSpPr>
            <a:spLocks noChangeArrowheads="1"/>
          </p:cNvSpPr>
          <p:nvPr/>
        </p:nvSpPr>
        <p:spPr bwMode="auto">
          <a:xfrm>
            <a:off x="7026275" y="4238308"/>
            <a:ext cx="1524000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1965-01-05</a:t>
            </a:r>
          </a:p>
        </p:txBody>
      </p:sp>
      <p:sp>
        <p:nvSpPr>
          <p:cNvPr id="125" name="Rectangle 170" descr="type=input"/>
          <p:cNvSpPr>
            <a:spLocks noChangeArrowheads="1"/>
          </p:cNvSpPr>
          <p:nvPr/>
        </p:nvSpPr>
        <p:spPr bwMode="auto">
          <a:xfrm>
            <a:off x="5492750" y="4244658"/>
            <a:ext cx="148748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010-2486-5858</a:t>
            </a:r>
          </a:p>
        </p:txBody>
      </p:sp>
      <p:grpSp>
        <p:nvGrpSpPr>
          <p:cNvPr id="126" name="그룹 68"/>
          <p:cNvGrpSpPr>
            <a:grpSpLocks/>
          </p:cNvGrpSpPr>
          <p:nvPr/>
        </p:nvGrpSpPr>
        <p:grpSpPr bwMode="auto">
          <a:xfrm>
            <a:off x="4167823" y="3549333"/>
            <a:ext cx="601662" cy="142875"/>
            <a:chOff x="9107261" y="3302000"/>
            <a:chExt cx="754289" cy="165100"/>
          </a:xfrm>
        </p:grpSpPr>
        <p:sp>
          <p:nvSpPr>
            <p:cNvPr id="127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Rectangle 55"/>
            <p:cNvSpPr>
              <a:spLocks noChangeArrowheads="1"/>
            </p:cNvSpPr>
            <p:nvPr/>
          </p:nvSpPr>
          <p:spPr bwMode="auto">
            <a:xfrm>
              <a:off x="9708304" y="3302000"/>
              <a:ext cx="15324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29" name="그룹 72"/>
          <p:cNvGrpSpPr>
            <a:grpSpLocks/>
          </p:cNvGrpSpPr>
          <p:nvPr/>
        </p:nvGrpSpPr>
        <p:grpSpPr bwMode="auto">
          <a:xfrm>
            <a:off x="4838065" y="3549333"/>
            <a:ext cx="601663" cy="142875"/>
            <a:chOff x="9107261" y="3302000"/>
            <a:chExt cx="754289" cy="165100"/>
          </a:xfrm>
        </p:grpSpPr>
        <p:sp>
          <p:nvSpPr>
            <p:cNvPr id="130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32" name="그룹 76"/>
          <p:cNvGrpSpPr>
            <a:grpSpLocks/>
          </p:cNvGrpSpPr>
          <p:nvPr/>
        </p:nvGrpSpPr>
        <p:grpSpPr bwMode="auto">
          <a:xfrm>
            <a:off x="4167823" y="3790633"/>
            <a:ext cx="601662" cy="141287"/>
            <a:chOff x="9107261" y="3302000"/>
            <a:chExt cx="754289" cy="165100"/>
          </a:xfrm>
        </p:grpSpPr>
        <p:sp>
          <p:nvSpPr>
            <p:cNvPr id="133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55"/>
            <p:cNvSpPr>
              <a:spLocks noChangeArrowheads="1"/>
            </p:cNvSpPr>
            <p:nvPr/>
          </p:nvSpPr>
          <p:spPr bwMode="auto">
            <a:xfrm>
              <a:off x="9708304" y="3302000"/>
              <a:ext cx="15324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35" name="그룹 79"/>
          <p:cNvGrpSpPr>
            <a:grpSpLocks/>
          </p:cNvGrpSpPr>
          <p:nvPr/>
        </p:nvGrpSpPr>
        <p:grpSpPr bwMode="auto">
          <a:xfrm>
            <a:off x="4838065" y="3790633"/>
            <a:ext cx="601663" cy="141287"/>
            <a:chOff x="9107261" y="3302000"/>
            <a:chExt cx="754289" cy="165100"/>
          </a:xfrm>
        </p:grpSpPr>
        <p:sp>
          <p:nvSpPr>
            <p:cNvPr id="136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38" name="그룹 82"/>
          <p:cNvGrpSpPr>
            <a:grpSpLocks/>
          </p:cNvGrpSpPr>
          <p:nvPr/>
        </p:nvGrpSpPr>
        <p:grpSpPr bwMode="auto">
          <a:xfrm>
            <a:off x="4167823" y="4025583"/>
            <a:ext cx="601662" cy="142875"/>
            <a:chOff x="9107261" y="3302000"/>
            <a:chExt cx="754289" cy="165100"/>
          </a:xfrm>
        </p:grpSpPr>
        <p:sp>
          <p:nvSpPr>
            <p:cNvPr id="139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Rectangle 55"/>
            <p:cNvSpPr>
              <a:spLocks noChangeArrowheads="1"/>
            </p:cNvSpPr>
            <p:nvPr/>
          </p:nvSpPr>
          <p:spPr bwMode="auto">
            <a:xfrm>
              <a:off x="9708304" y="3302000"/>
              <a:ext cx="15324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41" name="그룹 85"/>
          <p:cNvGrpSpPr>
            <a:grpSpLocks/>
          </p:cNvGrpSpPr>
          <p:nvPr/>
        </p:nvGrpSpPr>
        <p:grpSpPr bwMode="auto">
          <a:xfrm>
            <a:off x="4838065" y="4025583"/>
            <a:ext cx="601663" cy="142875"/>
            <a:chOff x="9107261" y="3302000"/>
            <a:chExt cx="754289" cy="165100"/>
          </a:xfrm>
        </p:grpSpPr>
        <p:sp>
          <p:nvSpPr>
            <p:cNvPr id="142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44" name="그룹 88"/>
          <p:cNvGrpSpPr>
            <a:grpSpLocks/>
          </p:cNvGrpSpPr>
          <p:nvPr/>
        </p:nvGrpSpPr>
        <p:grpSpPr bwMode="auto">
          <a:xfrm>
            <a:off x="4167823" y="4266883"/>
            <a:ext cx="601662" cy="141287"/>
            <a:chOff x="9107261" y="3302000"/>
            <a:chExt cx="754289" cy="165100"/>
          </a:xfrm>
        </p:grpSpPr>
        <p:sp>
          <p:nvSpPr>
            <p:cNvPr id="145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Rectangle 55"/>
            <p:cNvSpPr>
              <a:spLocks noChangeArrowheads="1"/>
            </p:cNvSpPr>
            <p:nvPr/>
          </p:nvSpPr>
          <p:spPr bwMode="auto">
            <a:xfrm>
              <a:off x="9708304" y="3302000"/>
              <a:ext cx="15324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47" name="그룹 91"/>
          <p:cNvGrpSpPr>
            <a:grpSpLocks/>
          </p:cNvGrpSpPr>
          <p:nvPr/>
        </p:nvGrpSpPr>
        <p:grpSpPr bwMode="auto">
          <a:xfrm>
            <a:off x="4838065" y="4266883"/>
            <a:ext cx="601663" cy="141287"/>
            <a:chOff x="9107261" y="3302000"/>
            <a:chExt cx="754289" cy="165100"/>
          </a:xfrm>
        </p:grpSpPr>
        <p:sp>
          <p:nvSpPr>
            <p:cNvPr id="148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3033" cy="16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Rectangle 55"/>
            <p:cNvSpPr>
              <a:spLocks noChangeArrowheads="1"/>
            </p:cNvSpPr>
            <p:nvPr/>
          </p:nvSpPr>
          <p:spPr bwMode="auto">
            <a:xfrm>
              <a:off x="9708303" y="3302000"/>
              <a:ext cx="153247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50" name="Text Box 172"/>
          <p:cNvSpPr txBox="1">
            <a:spLocks noChangeArrowheads="1"/>
          </p:cNvSpPr>
          <p:nvPr/>
        </p:nvSpPr>
        <p:spPr bwMode="auto">
          <a:xfrm>
            <a:off x="4166235" y="3503295"/>
            <a:ext cx="303213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151" name="Text Box 173"/>
          <p:cNvSpPr txBox="1">
            <a:spLocks noChangeArrowheads="1"/>
          </p:cNvSpPr>
          <p:nvPr/>
        </p:nvSpPr>
        <p:spPr bwMode="auto">
          <a:xfrm>
            <a:off x="4163060" y="3746183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부장</a:t>
            </a:r>
          </a:p>
        </p:txBody>
      </p:sp>
      <p:sp>
        <p:nvSpPr>
          <p:cNvPr id="152" name="Text Box 174"/>
          <p:cNvSpPr txBox="1">
            <a:spLocks noChangeArrowheads="1"/>
          </p:cNvSpPr>
          <p:nvPr/>
        </p:nvSpPr>
        <p:spPr bwMode="auto">
          <a:xfrm>
            <a:off x="4163060" y="3984308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153" name="Text Box 175"/>
          <p:cNvSpPr txBox="1">
            <a:spLocks noChangeArrowheads="1"/>
          </p:cNvSpPr>
          <p:nvPr/>
        </p:nvSpPr>
        <p:spPr bwMode="auto">
          <a:xfrm>
            <a:off x="4163060" y="4222433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부장</a:t>
            </a:r>
          </a:p>
        </p:txBody>
      </p:sp>
      <p:sp>
        <p:nvSpPr>
          <p:cNvPr id="154" name="Text Box 176"/>
          <p:cNvSpPr txBox="1">
            <a:spLocks noChangeArrowheads="1"/>
          </p:cNvSpPr>
          <p:nvPr/>
        </p:nvSpPr>
        <p:spPr bwMode="auto">
          <a:xfrm>
            <a:off x="4858703" y="3496945"/>
            <a:ext cx="30321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155" name="Text Box 177"/>
          <p:cNvSpPr txBox="1">
            <a:spLocks noChangeArrowheads="1"/>
          </p:cNvSpPr>
          <p:nvPr/>
        </p:nvSpPr>
        <p:spPr bwMode="auto">
          <a:xfrm>
            <a:off x="4855528" y="3739833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중급</a:t>
            </a:r>
          </a:p>
        </p:txBody>
      </p:sp>
      <p:sp>
        <p:nvSpPr>
          <p:cNvPr id="156" name="Text Box 178"/>
          <p:cNvSpPr txBox="1">
            <a:spLocks noChangeArrowheads="1"/>
          </p:cNvSpPr>
          <p:nvPr/>
        </p:nvSpPr>
        <p:spPr bwMode="auto">
          <a:xfrm>
            <a:off x="4860290" y="3990658"/>
            <a:ext cx="303213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157" name="Text Box 179"/>
          <p:cNvSpPr txBox="1">
            <a:spLocks noChangeArrowheads="1"/>
          </p:cNvSpPr>
          <p:nvPr/>
        </p:nvSpPr>
        <p:spPr bwMode="auto">
          <a:xfrm>
            <a:off x="4860290" y="4220845"/>
            <a:ext cx="303213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중급</a:t>
            </a:r>
          </a:p>
        </p:txBody>
      </p:sp>
      <p:pic>
        <p:nvPicPr>
          <p:cNvPr id="158" name="Picture 11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3573145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9" name="Picture 145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3808095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0" name="Picture 15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4054158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" name="Picture 159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4292283"/>
            <a:ext cx="114300" cy="11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9601200" cy="566738"/>
          </a:xfrm>
          <a:noFill/>
          <a:ln>
            <a:miter lim="800000"/>
            <a:headEnd/>
            <a:tailEnd/>
          </a:ln>
        </p:spPr>
        <p:txBody>
          <a:bodyPr vert="horz" wrap="square" lIns="97667" tIns="48834" rIns="97667" bIns="4883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개정이력</a:t>
            </a:r>
          </a:p>
        </p:txBody>
      </p:sp>
      <p:graphicFrame>
        <p:nvGraphicFramePr>
          <p:cNvPr id="628870" name="Group 134"/>
          <p:cNvGraphicFramePr>
            <a:graphicFrameLocks noGrp="1"/>
          </p:cNvGraphicFramePr>
          <p:nvPr/>
        </p:nvGraphicFramePr>
        <p:xfrm>
          <a:off x="366713" y="1089025"/>
          <a:ext cx="9840912" cy="4732020"/>
        </p:xfrm>
        <a:graphic>
          <a:graphicData uri="http://schemas.openxmlformats.org/drawingml/2006/table">
            <a:tbl>
              <a:tblPr/>
              <a:tblGrid>
                <a:gridCol w="746125"/>
                <a:gridCol w="1073150"/>
                <a:gridCol w="5789612"/>
                <a:gridCol w="1157288"/>
                <a:gridCol w="1074737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버전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변경일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변경내용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승인자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2012.06.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1.1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1.1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0"/>
          <p:cNvSpPr>
            <a:spLocks noChangeArrowheads="1"/>
          </p:cNvSpPr>
          <p:nvPr/>
        </p:nvSpPr>
        <p:spPr bwMode="auto">
          <a:xfrm>
            <a:off x="1298575" y="803275"/>
            <a:ext cx="864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22350"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(P5. Shuttle) :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리스트간에 데이터를 이동하고자 할 때 사용하는 화면 패턴이다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651" name="Text Box 26" descr="type=label"/>
          <p:cNvSpPr txBox="1">
            <a:spLocks noChangeArrowheads="1"/>
          </p:cNvSpPr>
          <p:nvPr/>
        </p:nvSpPr>
        <p:spPr bwMode="auto">
          <a:xfrm>
            <a:off x="1298575" y="1304925"/>
            <a:ext cx="14716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Pattern 5. Shuttle</a:t>
            </a:r>
          </a:p>
        </p:txBody>
      </p:sp>
      <p:graphicFrame>
        <p:nvGraphicFramePr>
          <p:cNvPr id="7" name="Group 69"/>
          <p:cNvGraphicFramePr>
            <a:graphicFrameLocks noGrp="1"/>
          </p:cNvGraphicFramePr>
          <p:nvPr/>
        </p:nvGraphicFramePr>
        <p:xfrm>
          <a:off x="1374775" y="3295650"/>
          <a:ext cx="2878138" cy="2208217"/>
        </p:xfrm>
        <a:graphic>
          <a:graphicData uri="http://schemas.openxmlformats.org/drawingml/2006/table">
            <a:tbl>
              <a:tblPr/>
              <a:tblGrid>
                <a:gridCol w="1039813"/>
                <a:gridCol w="736600"/>
                <a:gridCol w="110172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박민수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기술지원과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영업기획팀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박민수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상무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기술지원과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영업기획팀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박민수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기술지원과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영업기획팀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박민수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기술지원과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영업기획팀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5" name="Rectangle 115" descr="type=button"/>
          <p:cNvSpPr>
            <a:spLocks noChangeArrowheads="1"/>
          </p:cNvSpPr>
          <p:nvPr/>
        </p:nvSpPr>
        <p:spPr bwMode="auto">
          <a:xfrm>
            <a:off x="4638675" y="3930650"/>
            <a:ext cx="649288" cy="203200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&gt;&gt;</a:t>
            </a:r>
          </a:p>
        </p:txBody>
      </p:sp>
      <p:sp>
        <p:nvSpPr>
          <p:cNvPr id="27696" name="Rectangle 116" descr="type=button"/>
          <p:cNvSpPr>
            <a:spLocks noChangeArrowheads="1"/>
          </p:cNvSpPr>
          <p:nvPr/>
        </p:nvSpPr>
        <p:spPr bwMode="auto">
          <a:xfrm>
            <a:off x="4635500" y="4165600"/>
            <a:ext cx="649288" cy="203200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&lt;&lt;</a:t>
            </a:r>
          </a:p>
        </p:txBody>
      </p:sp>
      <p:graphicFrame>
        <p:nvGraphicFramePr>
          <p:cNvPr id="11" name="Group 117"/>
          <p:cNvGraphicFramePr>
            <a:graphicFrameLocks noGrp="1"/>
          </p:cNvGraphicFramePr>
          <p:nvPr/>
        </p:nvGraphicFramePr>
        <p:xfrm>
          <a:off x="5694363" y="3298825"/>
          <a:ext cx="2878137" cy="2208215"/>
        </p:xfrm>
        <a:graphic>
          <a:graphicData uri="http://schemas.openxmlformats.org/drawingml/2006/table">
            <a:tbl>
              <a:tblPr/>
              <a:tblGrid>
                <a:gridCol w="1039812"/>
                <a:gridCol w="736600"/>
                <a:gridCol w="110172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기술지원과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웹표준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표준기술팀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유상무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상무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상무상조팀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85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Group 117"/>
          <p:cNvGraphicFramePr>
            <a:graphicFrameLocks noGrp="1"/>
          </p:cNvGraphicFramePr>
          <p:nvPr/>
        </p:nvGraphicFramePr>
        <p:xfrm>
          <a:off x="1404938" y="2119313"/>
          <a:ext cx="7179570" cy="560388"/>
        </p:xfrm>
        <a:graphic>
          <a:graphicData uri="http://schemas.openxmlformats.org/drawingml/2006/table">
            <a:tbl>
              <a:tblPr/>
              <a:tblGrid>
                <a:gridCol w="1434988"/>
                <a:gridCol w="2291379"/>
                <a:gridCol w="1247887"/>
                <a:gridCol w="2205316"/>
              </a:tblGrid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36" name="Rectangle 136" descr="type=button&#10;"/>
          <p:cNvSpPr>
            <a:spLocks noChangeArrowheads="1"/>
          </p:cNvSpPr>
          <p:nvPr/>
        </p:nvSpPr>
        <p:spPr bwMode="auto">
          <a:xfrm>
            <a:off x="7189788" y="2787650"/>
            <a:ext cx="611187" cy="201613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7737" name="Rectangle 174" descr="type=input"/>
          <p:cNvSpPr>
            <a:spLocks noChangeArrowheads="1"/>
          </p:cNvSpPr>
          <p:nvPr/>
        </p:nvSpPr>
        <p:spPr bwMode="auto">
          <a:xfrm>
            <a:off x="6423025" y="2162175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grpSp>
        <p:nvGrpSpPr>
          <p:cNvPr id="27738" name="Group 175" descr="type=checkbox"/>
          <p:cNvGrpSpPr>
            <a:grpSpLocks/>
          </p:cNvGrpSpPr>
          <p:nvPr/>
        </p:nvGrpSpPr>
        <p:grpSpPr bwMode="auto">
          <a:xfrm>
            <a:off x="2903538" y="2447925"/>
            <a:ext cx="419100" cy="174625"/>
            <a:chOff x="1519" y="3690"/>
            <a:chExt cx="264" cy="110"/>
          </a:xfrm>
        </p:grpSpPr>
        <p:pic>
          <p:nvPicPr>
            <p:cNvPr id="27765" name="Picture 176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7766" name="Rectangle 177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초급</a:t>
              </a:r>
            </a:p>
          </p:txBody>
        </p:sp>
      </p:grpSp>
      <p:grpSp>
        <p:nvGrpSpPr>
          <p:cNvPr id="27739" name="Group 178" descr="type=checkbox"/>
          <p:cNvGrpSpPr>
            <a:grpSpLocks/>
          </p:cNvGrpSpPr>
          <p:nvPr/>
        </p:nvGrpSpPr>
        <p:grpSpPr bwMode="auto">
          <a:xfrm>
            <a:off x="3408363" y="2447925"/>
            <a:ext cx="419100" cy="174625"/>
            <a:chOff x="1519" y="3690"/>
            <a:chExt cx="264" cy="110"/>
          </a:xfrm>
        </p:grpSpPr>
        <p:pic>
          <p:nvPicPr>
            <p:cNvPr id="27763" name="Picture 179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7764" name="Rectangle 180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중급</a:t>
              </a:r>
            </a:p>
          </p:txBody>
        </p:sp>
      </p:grpSp>
      <p:grpSp>
        <p:nvGrpSpPr>
          <p:cNvPr id="27740" name="Group 181" descr="type=checkbox"/>
          <p:cNvGrpSpPr>
            <a:grpSpLocks/>
          </p:cNvGrpSpPr>
          <p:nvPr/>
        </p:nvGrpSpPr>
        <p:grpSpPr bwMode="auto">
          <a:xfrm>
            <a:off x="3922713" y="2447925"/>
            <a:ext cx="419100" cy="174625"/>
            <a:chOff x="1519" y="3690"/>
            <a:chExt cx="264" cy="110"/>
          </a:xfrm>
        </p:grpSpPr>
        <p:pic>
          <p:nvPicPr>
            <p:cNvPr id="27761" name="Picture 182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7762" name="Rectangle 183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고급</a:t>
              </a:r>
            </a:p>
          </p:txBody>
        </p:sp>
      </p:grpSp>
      <p:grpSp>
        <p:nvGrpSpPr>
          <p:cNvPr id="27741" name="Group 184" descr="type=radio"/>
          <p:cNvGrpSpPr>
            <a:grpSpLocks/>
          </p:cNvGrpSpPr>
          <p:nvPr/>
        </p:nvGrpSpPr>
        <p:grpSpPr bwMode="auto">
          <a:xfrm>
            <a:off x="6445250" y="2420938"/>
            <a:ext cx="711200" cy="236537"/>
            <a:chOff x="1892" y="3238"/>
            <a:chExt cx="448" cy="149"/>
          </a:xfrm>
        </p:grpSpPr>
        <p:sp>
          <p:nvSpPr>
            <p:cNvPr id="27757" name="Oval 185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758" name="Text Box 186"/>
            <p:cNvSpPr txBox="1">
              <a:spLocks noChangeArrowheads="1"/>
            </p:cNvSpPr>
            <p:nvPr/>
          </p:nvSpPr>
          <p:spPr bwMode="auto">
            <a:xfrm>
              <a:off x="1965" y="3238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27759" name="Oval 187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760" name="Text Box 188"/>
            <p:cNvSpPr txBox="1">
              <a:spLocks noChangeArrowheads="1"/>
            </p:cNvSpPr>
            <p:nvPr/>
          </p:nvSpPr>
          <p:spPr bwMode="auto">
            <a:xfrm>
              <a:off x="2221" y="3242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27742" name="Rectangle 136" descr="type=button&#10;"/>
          <p:cNvSpPr>
            <a:spLocks noChangeArrowheads="1"/>
          </p:cNvSpPr>
          <p:nvPr/>
        </p:nvSpPr>
        <p:spPr bwMode="auto">
          <a:xfrm>
            <a:off x="7859713" y="2787650"/>
            <a:ext cx="725487" cy="206375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조건초기화</a:t>
            </a:r>
          </a:p>
        </p:txBody>
      </p:sp>
      <p:sp>
        <p:nvSpPr>
          <p:cNvPr id="27743" name="Text Box 114" descr="type=subtitle"/>
          <p:cNvSpPr txBox="1">
            <a:spLocks noChangeArrowheads="1"/>
          </p:cNvSpPr>
          <p:nvPr/>
        </p:nvSpPr>
        <p:spPr bwMode="auto">
          <a:xfrm>
            <a:off x="1465263" y="1744663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검색조건</a:t>
            </a:r>
          </a:p>
        </p:txBody>
      </p:sp>
      <p:sp>
        <p:nvSpPr>
          <p:cNvPr id="27744" name="Line 28"/>
          <p:cNvSpPr>
            <a:spLocks noChangeShapeType="1"/>
          </p:cNvSpPr>
          <p:nvPr/>
        </p:nvSpPr>
        <p:spPr bwMode="auto">
          <a:xfrm>
            <a:off x="1387475" y="1533525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graphicFrame>
        <p:nvGraphicFramePr>
          <p:cNvPr id="36" name="Group 178"/>
          <p:cNvGraphicFramePr>
            <a:graphicFrameLocks noGrp="1"/>
          </p:cNvGraphicFramePr>
          <p:nvPr/>
        </p:nvGraphicFramePr>
        <p:xfrm>
          <a:off x="9534525" y="1339850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749" name="그룹 33"/>
          <p:cNvGrpSpPr>
            <a:grpSpLocks/>
          </p:cNvGrpSpPr>
          <p:nvPr/>
        </p:nvGrpSpPr>
        <p:grpSpPr bwMode="auto">
          <a:xfrm>
            <a:off x="2887663" y="2165350"/>
            <a:ext cx="933450" cy="188913"/>
            <a:chOff x="9107261" y="3302000"/>
            <a:chExt cx="754289" cy="165100"/>
          </a:xfrm>
        </p:grpSpPr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918" cy="162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9708896" y="3302000"/>
              <a:ext cx="152654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27750" name="Text Box 191"/>
          <p:cNvSpPr txBox="1">
            <a:spLocks noChangeArrowheads="1"/>
          </p:cNvSpPr>
          <p:nvPr/>
        </p:nvSpPr>
        <p:spPr bwMode="auto">
          <a:xfrm>
            <a:off x="2894013" y="2138363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38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7753" name="Rectangle 112" descr="type=button&#10;"/>
          <p:cNvSpPr>
            <a:spLocks noChangeArrowheads="1"/>
          </p:cNvSpPr>
          <p:nvPr/>
        </p:nvSpPr>
        <p:spPr bwMode="auto">
          <a:xfrm>
            <a:off x="7980363" y="5732463"/>
            <a:ext cx="611187" cy="2016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1422400" y="6231107"/>
            <a:ext cx="716915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[&gt;&gt;] : </a:t>
            </a:r>
            <a:r>
              <a:rPr kumimoji="0" lang="ko-KR" altLang="en-US" sz="1100" dirty="0" smtClean="0">
                <a:latin typeface="+mn-ea"/>
                <a:ea typeface="+mn-ea"/>
              </a:rPr>
              <a:t>좌측</a:t>
            </a:r>
            <a:r>
              <a:rPr kumimoji="0" lang="en-US" altLang="ko-KR" sz="1100" dirty="0" smtClean="0">
                <a:latin typeface="+mn-ea"/>
                <a:ea typeface="+mn-ea"/>
              </a:rPr>
              <a:t>(</a:t>
            </a:r>
            <a:r>
              <a:rPr kumimoji="0" lang="ko-KR" altLang="en-US" sz="1100" dirty="0" smtClean="0">
                <a:latin typeface="+mn-ea"/>
                <a:ea typeface="+mn-ea"/>
              </a:rPr>
              <a:t>또는 상단</a:t>
            </a:r>
            <a:r>
              <a:rPr kumimoji="0" lang="en-US" altLang="ko-KR" sz="1100" dirty="0" smtClean="0">
                <a:latin typeface="+mn-ea"/>
                <a:ea typeface="+mn-ea"/>
              </a:rPr>
              <a:t>) List</a:t>
            </a:r>
            <a:r>
              <a:rPr kumimoji="0" lang="ko-KR" altLang="en-US" sz="1100" dirty="0" smtClean="0">
                <a:latin typeface="+mn-ea"/>
                <a:ea typeface="+mn-ea"/>
              </a:rPr>
              <a:t>에서 선택한 데이터를 우측</a:t>
            </a:r>
            <a:r>
              <a:rPr kumimoji="0" lang="en-US" altLang="ko-KR" sz="1100" dirty="0" smtClean="0">
                <a:latin typeface="+mn-ea"/>
                <a:ea typeface="+mn-ea"/>
              </a:rPr>
              <a:t>(</a:t>
            </a:r>
            <a:r>
              <a:rPr kumimoji="0" lang="ko-KR" altLang="en-US" sz="1100" dirty="0" smtClean="0">
                <a:latin typeface="+mn-ea"/>
                <a:ea typeface="+mn-ea"/>
              </a:rPr>
              <a:t>또는 하단</a:t>
            </a:r>
            <a:r>
              <a:rPr kumimoji="0" lang="en-US" altLang="ko-KR" sz="1100" dirty="0" smtClean="0">
                <a:latin typeface="+mn-ea"/>
                <a:ea typeface="+mn-ea"/>
              </a:rPr>
              <a:t>) List</a:t>
            </a:r>
            <a:r>
              <a:rPr kumimoji="0" lang="ko-KR" altLang="en-US" sz="1100" dirty="0" smtClean="0">
                <a:latin typeface="+mn-ea"/>
                <a:ea typeface="+mn-ea"/>
              </a:rPr>
              <a:t>로 이동하거나 복사함</a:t>
            </a:r>
          </a:p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[&lt;&lt;] : </a:t>
            </a:r>
            <a:r>
              <a:rPr kumimoji="0" lang="ko-KR" altLang="en-US" sz="1100" dirty="0" smtClean="0">
                <a:latin typeface="+mn-ea"/>
                <a:ea typeface="+mn-ea"/>
              </a:rPr>
              <a:t>우측</a:t>
            </a:r>
            <a:r>
              <a:rPr kumimoji="0" lang="en-US" altLang="ko-KR" sz="1100" dirty="0" smtClean="0">
                <a:latin typeface="+mn-ea"/>
                <a:ea typeface="+mn-ea"/>
              </a:rPr>
              <a:t>(</a:t>
            </a:r>
            <a:r>
              <a:rPr kumimoji="0" lang="ko-KR" altLang="en-US" sz="1100" dirty="0" smtClean="0">
                <a:latin typeface="+mn-ea"/>
                <a:ea typeface="+mn-ea"/>
              </a:rPr>
              <a:t>또는 하단</a:t>
            </a:r>
            <a:r>
              <a:rPr kumimoji="0" lang="en-US" altLang="ko-KR" sz="1100" dirty="0" smtClean="0">
                <a:latin typeface="+mn-ea"/>
                <a:ea typeface="+mn-ea"/>
              </a:rPr>
              <a:t>) List</a:t>
            </a:r>
            <a:r>
              <a:rPr kumimoji="0" lang="ko-KR" altLang="en-US" sz="1100" dirty="0" smtClean="0">
                <a:latin typeface="+mn-ea"/>
                <a:ea typeface="+mn-ea"/>
              </a:rPr>
              <a:t>에서 선택한 데이터를 </a:t>
            </a:r>
            <a:r>
              <a:rPr kumimoji="0" lang="en-US" altLang="ko-KR" sz="1100" dirty="0" smtClean="0">
                <a:latin typeface="+mn-ea"/>
                <a:ea typeface="+mn-ea"/>
              </a:rPr>
              <a:t>List</a:t>
            </a:r>
            <a:r>
              <a:rPr kumimoji="0" lang="ko-KR" altLang="en-US" sz="1100" dirty="0" smtClean="0">
                <a:latin typeface="+mn-ea"/>
                <a:ea typeface="+mn-ea"/>
              </a:rPr>
              <a:t>에서 삭제하거나 좌측 </a:t>
            </a:r>
            <a:r>
              <a:rPr kumimoji="0" lang="en-US" altLang="ko-KR" sz="1100" dirty="0" smtClean="0">
                <a:latin typeface="+mn-ea"/>
                <a:ea typeface="+mn-ea"/>
              </a:rPr>
              <a:t>List</a:t>
            </a:r>
            <a:r>
              <a:rPr kumimoji="0" lang="ko-KR" altLang="en-US" sz="1100" dirty="0" smtClean="0">
                <a:latin typeface="+mn-ea"/>
                <a:ea typeface="+mn-ea"/>
              </a:rPr>
              <a:t>로 이동함</a:t>
            </a:r>
          </a:p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저장</a:t>
            </a:r>
            <a:r>
              <a:rPr kumimoji="0" lang="en-US" altLang="ko-KR" sz="1100" dirty="0" smtClean="0">
                <a:latin typeface="+mn-ea"/>
                <a:ea typeface="+mn-ea"/>
              </a:rPr>
              <a:t>] : Shuttle</a:t>
            </a:r>
            <a:r>
              <a:rPr kumimoji="0" lang="ko-KR" altLang="en-US" sz="1100" dirty="0" smtClean="0">
                <a:latin typeface="+mn-ea"/>
                <a:ea typeface="+mn-ea"/>
              </a:rPr>
              <a:t>에서 변경된 내역을 </a:t>
            </a:r>
            <a:r>
              <a:rPr kumimoji="0" lang="en-US" altLang="ko-KR" sz="1100" dirty="0" smtClean="0">
                <a:latin typeface="+mn-ea"/>
                <a:ea typeface="+mn-ea"/>
              </a:rPr>
              <a:t>DB</a:t>
            </a:r>
            <a:r>
              <a:rPr kumimoji="0" lang="ko-KR" altLang="en-US" sz="1100" dirty="0" smtClean="0">
                <a:latin typeface="+mn-ea"/>
                <a:ea typeface="+mn-ea"/>
              </a:rPr>
              <a:t>에 저장함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0"/>
          <p:cNvSpPr>
            <a:spLocks noChangeArrowheads="1"/>
          </p:cNvSpPr>
          <p:nvPr/>
        </p:nvSpPr>
        <p:spPr bwMode="auto">
          <a:xfrm>
            <a:off x="1298575" y="803275"/>
            <a:ext cx="864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22350"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P6-1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Tab) :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대상 데이터를 동일한 레벨의 그룹으로 나누어 처리하는 패턴이다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5" name="Text Box 26" descr="type=label"/>
          <p:cNvSpPr txBox="1">
            <a:spLocks noChangeArrowheads="1"/>
          </p:cNvSpPr>
          <p:nvPr/>
        </p:nvSpPr>
        <p:spPr bwMode="auto">
          <a:xfrm>
            <a:off x="1298575" y="1304925"/>
            <a:ext cx="13636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Pattern 6-1. Tab</a:t>
            </a:r>
          </a:p>
        </p:txBody>
      </p:sp>
      <p:graphicFrame>
        <p:nvGraphicFramePr>
          <p:cNvPr id="65" name="Group 178"/>
          <p:cNvGraphicFramePr>
            <a:graphicFrameLocks noGrp="1"/>
          </p:cNvGraphicFramePr>
          <p:nvPr/>
        </p:nvGraphicFramePr>
        <p:xfrm>
          <a:off x="9534525" y="1339850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680" name="Group 178" descr="type=checkbox"/>
          <p:cNvGrpSpPr>
            <a:grpSpLocks/>
          </p:cNvGrpSpPr>
          <p:nvPr/>
        </p:nvGrpSpPr>
        <p:grpSpPr bwMode="auto">
          <a:xfrm>
            <a:off x="3408363" y="2435225"/>
            <a:ext cx="419100" cy="174625"/>
            <a:chOff x="1519" y="3690"/>
            <a:chExt cx="264" cy="110"/>
          </a:xfrm>
        </p:grpSpPr>
        <p:pic>
          <p:nvPicPr>
            <p:cNvPr id="28797" name="Picture 179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8798" name="Rectangle 180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중급</a:t>
              </a:r>
            </a:p>
          </p:txBody>
        </p:sp>
      </p:grpSp>
      <p:grpSp>
        <p:nvGrpSpPr>
          <p:cNvPr id="28681" name="Group 181" descr="type=checkbox"/>
          <p:cNvGrpSpPr>
            <a:grpSpLocks/>
          </p:cNvGrpSpPr>
          <p:nvPr/>
        </p:nvGrpSpPr>
        <p:grpSpPr bwMode="auto">
          <a:xfrm>
            <a:off x="3922713" y="2435225"/>
            <a:ext cx="419100" cy="174625"/>
            <a:chOff x="1519" y="3690"/>
            <a:chExt cx="264" cy="110"/>
          </a:xfrm>
        </p:grpSpPr>
        <p:pic>
          <p:nvPicPr>
            <p:cNvPr id="28795" name="Picture 182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8796" name="Rectangle 183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고급</a:t>
              </a:r>
            </a:p>
          </p:txBody>
        </p:sp>
      </p:grpSp>
      <p:grpSp>
        <p:nvGrpSpPr>
          <p:cNvPr id="28682" name="Group 184" descr="type=radio"/>
          <p:cNvGrpSpPr>
            <a:grpSpLocks/>
          </p:cNvGrpSpPr>
          <p:nvPr/>
        </p:nvGrpSpPr>
        <p:grpSpPr bwMode="auto">
          <a:xfrm>
            <a:off x="6445250" y="2408238"/>
            <a:ext cx="711200" cy="236537"/>
            <a:chOff x="1892" y="3238"/>
            <a:chExt cx="448" cy="149"/>
          </a:xfrm>
        </p:grpSpPr>
        <p:sp>
          <p:nvSpPr>
            <p:cNvPr id="28791" name="Oval 185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792" name="Text Box 186"/>
            <p:cNvSpPr txBox="1">
              <a:spLocks noChangeArrowheads="1"/>
            </p:cNvSpPr>
            <p:nvPr/>
          </p:nvSpPr>
          <p:spPr bwMode="auto">
            <a:xfrm>
              <a:off x="1965" y="3238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28793" name="Oval 187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794" name="Text Box 188"/>
            <p:cNvSpPr txBox="1">
              <a:spLocks noChangeArrowheads="1"/>
            </p:cNvSpPr>
            <p:nvPr/>
          </p:nvSpPr>
          <p:spPr bwMode="auto">
            <a:xfrm>
              <a:off x="2221" y="3242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28683" name="Rectangle 136" descr="type=button&#10;"/>
          <p:cNvSpPr>
            <a:spLocks noChangeArrowheads="1"/>
          </p:cNvSpPr>
          <p:nvPr/>
        </p:nvSpPr>
        <p:spPr bwMode="auto">
          <a:xfrm>
            <a:off x="7859713" y="2774950"/>
            <a:ext cx="725487" cy="206375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조건초기화</a:t>
            </a:r>
          </a:p>
        </p:txBody>
      </p:sp>
      <p:sp>
        <p:nvSpPr>
          <p:cNvPr id="28684" name="Text Box 114" descr="type=subtitle"/>
          <p:cNvSpPr txBox="1">
            <a:spLocks noChangeArrowheads="1"/>
          </p:cNvSpPr>
          <p:nvPr/>
        </p:nvSpPr>
        <p:spPr bwMode="auto">
          <a:xfrm>
            <a:off x="1465263" y="1731963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검색조건</a:t>
            </a:r>
          </a:p>
        </p:txBody>
      </p:sp>
      <p:graphicFrame>
        <p:nvGraphicFramePr>
          <p:cNvPr id="111" name="Group 117"/>
          <p:cNvGraphicFramePr>
            <a:graphicFrameLocks noGrp="1"/>
          </p:cNvGraphicFramePr>
          <p:nvPr/>
        </p:nvGraphicFramePr>
        <p:xfrm>
          <a:off x="1404938" y="2106613"/>
          <a:ext cx="7179570" cy="560388"/>
        </p:xfrm>
        <a:graphic>
          <a:graphicData uri="http://schemas.openxmlformats.org/drawingml/2006/table">
            <a:tbl>
              <a:tblPr/>
              <a:tblGrid>
                <a:gridCol w="1434988"/>
                <a:gridCol w="2291379"/>
                <a:gridCol w="1247887"/>
                <a:gridCol w="2205316"/>
              </a:tblGrid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0" name="Rectangle 136" descr="type=button&#10;"/>
          <p:cNvSpPr>
            <a:spLocks noChangeArrowheads="1"/>
          </p:cNvSpPr>
          <p:nvPr/>
        </p:nvSpPr>
        <p:spPr bwMode="auto">
          <a:xfrm>
            <a:off x="7189788" y="2774950"/>
            <a:ext cx="611187" cy="201613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8701" name="Rectangle 174" descr="type=input"/>
          <p:cNvSpPr>
            <a:spLocks noChangeArrowheads="1"/>
          </p:cNvSpPr>
          <p:nvPr/>
        </p:nvSpPr>
        <p:spPr bwMode="auto">
          <a:xfrm>
            <a:off x="6423025" y="2149475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grpSp>
        <p:nvGrpSpPr>
          <p:cNvPr id="28702" name="Group 175" descr="type=checkbox"/>
          <p:cNvGrpSpPr>
            <a:grpSpLocks/>
          </p:cNvGrpSpPr>
          <p:nvPr/>
        </p:nvGrpSpPr>
        <p:grpSpPr bwMode="auto">
          <a:xfrm>
            <a:off x="2903538" y="2435225"/>
            <a:ext cx="419100" cy="174625"/>
            <a:chOff x="1519" y="3690"/>
            <a:chExt cx="264" cy="110"/>
          </a:xfrm>
        </p:grpSpPr>
        <p:pic>
          <p:nvPicPr>
            <p:cNvPr id="28789" name="Picture 176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8790" name="Rectangle 177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초급</a:t>
              </a:r>
            </a:p>
          </p:txBody>
        </p:sp>
      </p:grpSp>
      <p:graphicFrame>
        <p:nvGraphicFramePr>
          <p:cNvPr id="40" name="Group 29"/>
          <p:cNvGraphicFramePr>
            <a:graphicFrameLocks noGrp="1"/>
          </p:cNvGraphicFramePr>
          <p:nvPr/>
        </p:nvGraphicFramePr>
        <p:xfrm>
          <a:off x="1344613" y="3635371"/>
          <a:ext cx="7186612" cy="2208217"/>
        </p:xfrm>
        <a:graphic>
          <a:graphicData uri="http://schemas.openxmlformats.org/drawingml/2006/table">
            <a:tbl>
              <a:tblPr/>
              <a:tblGrid>
                <a:gridCol w="1438275"/>
                <a:gridCol w="1049337"/>
                <a:gridCol w="1101725"/>
                <a:gridCol w="1066800"/>
                <a:gridCol w="1463675"/>
                <a:gridCol w="10668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10001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010-7686-4212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1960-03-09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010-2486-5858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1965-01-05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10001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010-7686-4212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1960-03-09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010-2486-5858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1965-01-05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10001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010-7686-4212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1960-03-09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010-2486-5858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1965-01-05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10001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010-7686-4212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1960-03-09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010-2486-5858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1965-01-05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75" name="Text Box 87"/>
          <p:cNvSpPr txBox="1">
            <a:spLocks noChangeArrowheads="1"/>
          </p:cNvSpPr>
          <p:nvPr/>
        </p:nvSpPr>
        <p:spPr bwMode="auto">
          <a:xfrm>
            <a:off x="1303338" y="5827709"/>
            <a:ext cx="465137" cy="223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26" tIns="49526" rIns="49526" bIns="49526">
            <a:spAutoFit/>
          </a:bodyPr>
          <a:lstStyle/>
          <a:p>
            <a:pPr marL="93663" indent="-93663">
              <a:spcBef>
                <a:spcPct val="50000"/>
              </a:spcBef>
              <a:buFontTx/>
              <a:buNone/>
            </a:pP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76" name="Text Box 114" descr="type=subtitle"/>
          <p:cNvSpPr txBox="1">
            <a:spLocks noChangeArrowheads="1"/>
          </p:cNvSpPr>
          <p:nvPr/>
        </p:nvSpPr>
        <p:spPr bwMode="auto">
          <a:xfrm>
            <a:off x="1404938" y="3409946"/>
            <a:ext cx="765175" cy="13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상세내역조회</a:t>
            </a:r>
          </a:p>
        </p:txBody>
      </p:sp>
      <p:sp>
        <p:nvSpPr>
          <p:cNvPr id="28777" name="Line 28"/>
          <p:cNvSpPr>
            <a:spLocks noChangeShapeType="1"/>
          </p:cNvSpPr>
          <p:nvPr/>
        </p:nvSpPr>
        <p:spPr bwMode="auto">
          <a:xfrm>
            <a:off x="1314450" y="3278184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sp>
        <p:nvSpPr>
          <p:cNvPr id="28778" name="AutoShape 114"/>
          <p:cNvSpPr>
            <a:spLocks noChangeArrowheads="1"/>
          </p:cNvSpPr>
          <p:nvPr/>
        </p:nvSpPr>
        <p:spPr bwMode="auto">
          <a:xfrm flipH="1">
            <a:off x="1308100" y="2987671"/>
            <a:ext cx="838200" cy="284163"/>
          </a:xfrm>
          <a:prstGeom prst="flowChartPunchedCard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선택된 탭제목</a:t>
            </a:r>
          </a:p>
        </p:txBody>
      </p:sp>
      <p:sp>
        <p:nvSpPr>
          <p:cNvPr id="28779" name="AutoShape 115"/>
          <p:cNvSpPr>
            <a:spLocks noChangeArrowheads="1"/>
          </p:cNvSpPr>
          <p:nvPr/>
        </p:nvSpPr>
        <p:spPr bwMode="auto">
          <a:xfrm flipH="1">
            <a:off x="2230438" y="3051171"/>
            <a:ext cx="838200" cy="220663"/>
          </a:xfrm>
          <a:prstGeom prst="flowChartPunchedCard">
            <a:avLst/>
          </a:prstGeom>
          <a:solidFill>
            <a:srgbClr val="DDDDDD"/>
          </a:solidFill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85838">
              <a:lnSpc>
                <a:spcPct val="130000"/>
              </a:lnSpc>
              <a:buFontTx/>
              <a:buNone/>
            </a:pPr>
            <a:r>
              <a:rPr lang="ko-KR" altLang="en-US">
                <a:solidFill>
                  <a:srgbClr val="A69BB3"/>
                </a:solidFill>
                <a:latin typeface="맑은 고딕" pitchFamily="50" charset="-127"/>
                <a:ea typeface="맑은 고딕" pitchFamily="50" charset="-127"/>
              </a:rPr>
              <a:t>선택가능 탭제목</a:t>
            </a:r>
          </a:p>
        </p:txBody>
      </p:sp>
      <p:sp>
        <p:nvSpPr>
          <p:cNvPr id="28780" name="AutoShape 116"/>
          <p:cNvSpPr>
            <a:spLocks noChangeArrowheads="1"/>
          </p:cNvSpPr>
          <p:nvPr/>
        </p:nvSpPr>
        <p:spPr bwMode="auto">
          <a:xfrm flipH="1">
            <a:off x="3160713" y="3051171"/>
            <a:ext cx="838200" cy="220663"/>
          </a:xfrm>
          <a:prstGeom prst="flowChartPunchedCard">
            <a:avLst/>
          </a:prstGeom>
          <a:solidFill>
            <a:srgbClr val="DDDDDD"/>
          </a:solidFill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85838">
              <a:lnSpc>
                <a:spcPct val="130000"/>
              </a:lnSpc>
              <a:buFontTx/>
              <a:buNone/>
            </a:pPr>
            <a:r>
              <a:rPr lang="ko-KR" altLang="en-US">
                <a:solidFill>
                  <a:srgbClr val="A69BB3"/>
                </a:solidFill>
                <a:latin typeface="맑은 고딕" pitchFamily="50" charset="-127"/>
                <a:ea typeface="맑은 고딕" pitchFamily="50" charset="-127"/>
              </a:rPr>
              <a:t>선택가능 탭제목</a:t>
            </a:r>
          </a:p>
        </p:txBody>
      </p:sp>
      <p:sp>
        <p:nvSpPr>
          <p:cNvPr id="28781" name="Line 28"/>
          <p:cNvSpPr>
            <a:spLocks noChangeShapeType="1"/>
          </p:cNvSpPr>
          <p:nvPr/>
        </p:nvSpPr>
        <p:spPr bwMode="auto">
          <a:xfrm>
            <a:off x="1387475" y="1533525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grpSp>
        <p:nvGrpSpPr>
          <p:cNvPr id="28782" name="그룹 35"/>
          <p:cNvGrpSpPr>
            <a:grpSpLocks/>
          </p:cNvGrpSpPr>
          <p:nvPr/>
        </p:nvGrpSpPr>
        <p:grpSpPr bwMode="auto">
          <a:xfrm>
            <a:off x="2887663" y="2159000"/>
            <a:ext cx="933450" cy="187325"/>
            <a:chOff x="9107261" y="3302000"/>
            <a:chExt cx="754289" cy="165100"/>
          </a:xfrm>
        </p:grpSpPr>
        <p:sp>
          <p:nvSpPr>
            <p:cNvPr id="37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918" cy="162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55"/>
            <p:cNvSpPr>
              <a:spLocks noChangeArrowheads="1"/>
            </p:cNvSpPr>
            <p:nvPr/>
          </p:nvSpPr>
          <p:spPr bwMode="auto">
            <a:xfrm>
              <a:off x="9708896" y="3302000"/>
              <a:ext cx="152654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28783" name="Text Box 191"/>
          <p:cNvSpPr txBox="1">
            <a:spLocks noChangeArrowheads="1"/>
          </p:cNvSpPr>
          <p:nvPr/>
        </p:nvSpPr>
        <p:spPr bwMode="auto">
          <a:xfrm>
            <a:off x="2894013" y="2132013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39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422400" y="6569661"/>
            <a:ext cx="716915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ko-KR" altLang="en-US" sz="1100" dirty="0" smtClean="0">
                <a:latin typeface="+mn-ea"/>
                <a:ea typeface="+mn-ea"/>
              </a:rPr>
              <a:t>탭 별로 조회조건이 동일할 경우 사용함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0"/>
          <p:cNvSpPr>
            <a:spLocks noChangeArrowheads="1"/>
          </p:cNvSpPr>
          <p:nvPr/>
        </p:nvSpPr>
        <p:spPr bwMode="auto">
          <a:xfrm>
            <a:off x="1298575" y="803275"/>
            <a:ext cx="864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22350"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(P6-2 : Tab) : </a:t>
            </a:r>
            <a:r>
              <a:rPr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대상 데이터를 동일한 레벨의 그룹으로 나누어 처리하는 패턴이다</a:t>
            </a:r>
            <a:r>
              <a:rPr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99" name="Text Box 26" descr="type=label"/>
          <p:cNvSpPr txBox="1">
            <a:spLocks noChangeArrowheads="1"/>
          </p:cNvSpPr>
          <p:nvPr/>
        </p:nvSpPr>
        <p:spPr bwMode="auto">
          <a:xfrm>
            <a:off x="1298575" y="1304925"/>
            <a:ext cx="13636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Pattern 6-2. Tab</a:t>
            </a:r>
          </a:p>
        </p:txBody>
      </p:sp>
      <p:sp>
        <p:nvSpPr>
          <p:cNvPr id="29700" name="Line 28"/>
          <p:cNvSpPr>
            <a:spLocks noChangeShapeType="1"/>
          </p:cNvSpPr>
          <p:nvPr/>
        </p:nvSpPr>
        <p:spPr bwMode="auto">
          <a:xfrm>
            <a:off x="1314450" y="1989138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graphicFrame>
        <p:nvGraphicFramePr>
          <p:cNvPr id="65" name="Group 178"/>
          <p:cNvGraphicFramePr>
            <a:graphicFrameLocks noGrp="1"/>
          </p:cNvGraphicFramePr>
          <p:nvPr/>
        </p:nvGraphicFramePr>
        <p:xfrm>
          <a:off x="9534525" y="1339850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05" name="AutoShape 114"/>
          <p:cNvSpPr>
            <a:spLocks noChangeArrowheads="1"/>
          </p:cNvSpPr>
          <p:nvPr/>
        </p:nvSpPr>
        <p:spPr bwMode="auto">
          <a:xfrm flipH="1">
            <a:off x="1308100" y="1698625"/>
            <a:ext cx="838200" cy="284163"/>
          </a:xfrm>
          <a:prstGeom prst="flowChartPunchedCard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선택된 탭제목</a:t>
            </a:r>
          </a:p>
        </p:txBody>
      </p:sp>
      <p:sp>
        <p:nvSpPr>
          <p:cNvPr id="29706" name="AutoShape 115"/>
          <p:cNvSpPr>
            <a:spLocks noChangeArrowheads="1"/>
          </p:cNvSpPr>
          <p:nvPr/>
        </p:nvSpPr>
        <p:spPr bwMode="auto">
          <a:xfrm flipH="1">
            <a:off x="2230438" y="1762125"/>
            <a:ext cx="838200" cy="220663"/>
          </a:xfrm>
          <a:prstGeom prst="flowChartPunchedCard">
            <a:avLst/>
          </a:prstGeom>
          <a:solidFill>
            <a:srgbClr val="DDDDDD"/>
          </a:solidFill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85838">
              <a:lnSpc>
                <a:spcPct val="130000"/>
              </a:lnSpc>
              <a:buFontTx/>
              <a:buNone/>
            </a:pPr>
            <a:r>
              <a:rPr lang="ko-KR" altLang="en-US">
                <a:solidFill>
                  <a:srgbClr val="A69BB3"/>
                </a:solidFill>
                <a:latin typeface="맑은 고딕" pitchFamily="50" charset="-127"/>
                <a:ea typeface="맑은 고딕" pitchFamily="50" charset="-127"/>
              </a:rPr>
              <a:t>선택가능 탭제목</a:t>
            </a:r>
          </a:p>
        </p:txBody>
      </p:sp>
      <p:sp>
        <p:nvSpPr>
          <p:cNvPr id="29707" name="AutoShape 116"/>
          <p:cNvSpPr>
            <a:spLocks noChangeArrowheads="1"/>
          </p:cNvSpPr>
          <p:nvPr/>
        </p:nvSpPr>
        <p:spPr bwMode="auto">
          <a:xfrm flipH="1">
            <a:off x="3160713" y="1762125"/>
            <a:ext cx="838200" cy="220663"/>
          </a:xfrm>
          <a:prstGeom prst="flowChartPunchedCard">
            <a:avLst/>
          </a:prstGeom>
          <a:solidFill>
            <a:srgbClr val="DDDDDD"/>
          </a:solidFill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85838">
              <a:lnSpc>
                <a:spcPct val="130000"/>
              </a:lnSpc>
              <a:buFontTx/>
              <a:buNone/>
            </a:pPr>
            <a:r>
              <a:rPr lang="ko-KR" altLang="en-US">
                <a:solidFill>
                  <a:srgbClr val="A69BB3"/>
                </a:solidFill>
                <a:latin typeface="맑은 고딕" pitchFamily="50" charset="-127"/>
                <a:ea typeface="맑은 고딕" pitchFamily="50" charset="-127"/>
              </a:rPr>
              <a:t>선택가능 탭제목</a:t>
            </a:r>
          </a:p>
        </p:txBody>
      </p:sp>
      <p:grpSp>
        <p:nvGrpSpPr>
          <p:cNvPr id="29708" name="Group 178" descr="type=checkbox"/>
          <p:cNvGrpSpPr>
            <a:grpSpLocks/>
          </p:cNvGrpSpPr>
          <p:nvPr/>
        </p:nvGrpSpPr>
        <p:grpSpPr bwMode="auto">
          <a:xfrm>
            <a:off x="3408363" y="2943225"/>
            <a:ext cx="419100" cy="174625"/>
            <a:chOff x="1519" y="3690"/>
            <a:chExt cx="264" cy="110"/>
          </a:xfrm>
        </p:grpSpPr>
        <p:pic>
          <p:nvPicPr>
            <p:cNvPr id="29821" name="Picture 179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9822" name="Rectangle 180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중급</a:t>
              </a:r>
            </a:p>
          </p:txBody>
        </p:sp>
      </p:grpSp>
      <p:grpSp>
        <p:nvGrpSpPr>
          <p:cNvPr id="29709" name="Group 181" descr="type=checkbox"/>
          <p:cNvGrpSpPr>
            <a:grpSpLocks/>
          </p:cNvGrpSpPr>
          <p:nvPr/>
        </p:nvGrpSpPr>
        <p:grpSpPr bwMode="auto">
          <a:xfrm>
            <a:off x="3922713" y="2943225"/>
            <a:ext cx="419100" cy="174625"/>
            <a:chOff x="1519" y="3690"/>
            <a:chExt cx="264" cy="110"/>
          </a:xfrm>
        </p:grpSpPr>
        <p:pic>
          <p:nvPicPr>
            <p:cNvPr id="29819" name="Picture 182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9820" name="Rectangle 183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고급</a:t>
              </a:r>
            </a:p>
          </p:txBody>
        </p:sp>
      </p:grpSp>
      <p:grpSp>
        <p:nvGrpSpPr>
          <p:cNvPr id="29710" name="Group 184" descr="type=radio"/>
          <p:cNvGrpSpPr>
            <a:grpSpLocks/>
          </p:cNvGrpSpPr>
          <p:nvPr/>
        </p:nvGrpSpPr>
        <p:grpSpPr bwMode="auto">
          <a:xfrm>
            <a:off x="6445250" y="2916238"/>
            <a:ext cx="711200" cy="236537"/>
            <a:chOff x="1892" y="3238"/>
            <a:chExt cx="448" cy="149"/>
          </a:xfrm>
        </p:grpSpPr>
        <p:sp>
          <p:nvSpPr>
            <p:cNvPr id="29815" name="Oval 185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816" name="Text Box 186"/>
            <p:cNvSpPr txBox="1">
              <a:spLocks noChangeArrowheads="1"/>
            </p:cNvSpPr>
            <p:nvPr/>
          </p:nvSpPr>
          <p:spPr bwMode="auto">
            <a:xfrm>
              <a:off x="1965" y="3238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29817" name="Oval 187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818" name="Text Box 188"/>
            <p:cNvSpPr txBox="1">
              <a:spLocks noChangeArrowheads="1"/>
            </p:cNvSpPr>
            <p:nvPr/>
          </p:nvSpPr>
          <p:spPr bwMode="auto">
            <a:xfrm>
              <a:off x="2221" y="3242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29711" name="Rectangle 136" descr="type=button&#10;"/>
          <p:cNvSpPr>
            <a:spLocks noChangeArrowheads="1"/>
          </p:cNvSpPr>
          <p:nvPr/>
        </p:nvSpPr>
        <p:spPr bwMode="auto">
          <a:xfrm>
            <a:off x="7859713" y="3282950"/>
            <a:ext cx="725487" cy="206375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조건초기화</a:t>
            </a:r>
          </a:p>
        </p:txBody>
      </p:sp>
      <p:sp>
        <p:nvSpPr>
          <p:cNvPr id="29712" name="Text Box 114" descr="type=subtitle"/>
          <p:cNvSpPr txBox="1">
            <a:spLocks noChangeArrowheads="1"/>
          </p:cNvSpPr>
          <p:nvPr/>
        </p:nvSpPr>
        <p:spPr bwMode="auto">
          <a:xfrm>
            <a:off x="1465263" y="2239963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검색조건</a:t>
            </a:r>
          </a:p>
        </p:txBody>
      </p:sp>
      <p:graphicFrame>
        <p:nvGraphicFramePr>
          <p:cNvPr id="111" name="Group 117"/>
          <p:cNvGraphicFramePr>
            <a:graphicFrameLocks noGrp="1"/>
          </p:cNvGraphicFramePr>
          <p:nvPr/>
        </p:nvGraphicFramePr>
        <p:xfrm>
          <a:off x="1404938" y="2614613"/>
          <a:ext cx="7179570" cy="560388"/>
        </p:xfrm>
        <a:graphic>
          <a:graphicData uri="http://schemas.openxmlformats.org/drawingml/2006/table">
            <a:tbl>
              <a:tblPr/>
              <a:tblGrid>
                <a:gridCol w="1434988"/>
                <a:gridCol w="2291379"/>
                <a:gridCol w="1247887"/>
                <a:gridCol w="2205316"/>
              </a:tblGrid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8" name="Rectangle 136" descr="type=button&#10;"/>
          <p:cNvSpPr>
            <a:spLocks noChangeArrowheads="1"/>
          </p:cNvSpPr>
          <p:nvPr/>
        </p:nvSpPr>
        <p:spPr bwMode="auto">
          <a:xfrm>
            <a:off x="7189788" y="3282950"/>
            <a:ext cx="611187" cy="201613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9729" name="Rectangle 174" descr="type=input"/>
          <p:cNvSpPr>
            <a:spLocks noChangeArrowheads="1"/>
          </p:cNvSpPr>
          <p:nvPr/>
        </p:nvSpPr>
        <p:spPr bwMode="auto">
          <a:xfrm>
            <a:off x="6423025" y="2657475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grpSp>
        <p:nvGrpSpPr>
          <p:cNvPr id="29730" name="Group 175" descr="type=checkbox"/>
          <p:cNvGrpSpPr>
            <a:grpSpLocks/>
          </p:cNvGrpSpPr>
          <p:nvPr/>
        </p:nvGrpSpPr>
        <p:grpSpPr bwMode="auto">
          <a:xfrm>
            <a:off x="2903538" y="2943225"/>
            <a:ext cx="419100" cy="174625"/>
            <a:chOff x="1519" y="3690"/>
            <a:chExt cx="264" cy="110"/>
          </a:xfrm>
        </p:grpSpPr>
        <p:pic>
          <p:nvPicPr>
            <p:cNvPr id="29813" name="Picture 176" descr="type=checkbox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9" y="3709"/>
              <a:ext cx="72" cy="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9814" name="Rectangle 177"/>
            <p:cNvSpPr>
              <a:spLocks noChangeArrowheads="1"/>
            </p:cNvSpPr>
            <p:nvPr/>
          </p:nvSpPr>
          <p:spPr bwMode="auto">
            <a:xfrm>
              <a:off x="1595" y="3690"/>
              <a:ext cx="188" cy="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초급</a:t>
              </a:r>
            </a:p>
          </p:txBody>
        </p:sp>
      </p:grpSp>
      <p:graphicFrame>
        <p:nvGraphicFramePr>
          <p:cNvPr id="40" name="Group 29"/>
          <p:cNvGraphicFramePr>
            <a:graphicFrameLocks noGrp="1"/>
          </p:cNvGraphicFramePr>
          <p:nvPr/>
        </p:nvGraphicFramePr>
        <p:xfrm>
          <a:off x="1344613" y="3635371"/>
          <a:ext cx="7186612" cy="2208217"/>
        </p:xfrm>
        <a:graphic>
          <a:graphicData uri="http://schemas.openxmlformats.org/drawingml/2006/table">
            <a:tbl>
              <a:tblPr/>
              <a:tblGrid>
                <a:gridCol w="1438275"/>
                <a:gridCol w="1049337"/>
                <a:gridCol w="1101725"/>
                <a:gridCol w="1066800"/>
                <a:gridCol w="1463675"/>
                <a:gridCol w="10668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10001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010-7686-4212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1960-03-09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010-2486-5858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1965-01-05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10001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010-7686-4212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1960-03-09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010-2486-5858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1965-01-05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10001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010-7686-4212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1960-03-09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010-2486-5858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1965-01-05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10001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010-7686-4212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1960-03-09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이기자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010-2486-5858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1965-01-05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03" name="Text Box 87"/>
          <p:cNvSpPr txBox="1">
            <a:spLocks noChangeArrowheads="1"/>
          </p:cNvSpPr>
          <p:nvPr/>
        </p:nvSpPr>
        <p:spPr bwMode="auto">
          <a:xfrm>
            <a:off x="1303338" y="5827709"/>
            <a:ext cx="465137" cy="223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26" tIns="49526" rIns="49526" bIns="49526">
            <a:spAutoFit/>
          </a:bodyPr>
          <a:lstStyle/>
          <a:p>
            <a:pPr marL="93663" indent="-93663">
              <a:spcBef>
                <a:spcPct val="50000"/>
              </a:spcBef>
              <a:buFontTx/>
              <a:buNone/>
            </a:pP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804" name="Text Box 114" descr="type=subtitle"/>
          <p:cNvSpPr txBox="1">
            <a:spLocks noChangeArrowheads="1"/>
          </p:cNvSpPr>
          <p:nvPr/>
        </p:nvSpPr>
        <p:spPr bwMode="auto">
          <a:xfrm>
            <a:off x="1404938" y="3409946"/>
            <a:ext cx="765175" cy="13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상세내역조회</a:t>
            </a:r>
          </a:p>
        </p:txBody>
      </p:sp>
      <p:sp>
        <p:nvSpPr>
          <p:cNvPr id="29805" name="Line 28"/>
          <p:cNvSpPr>
            <a:spLocks noChangeShapeType="1"/>
          </p:cNvSpPr>
          <p:nvPr/>
        </p:nvSpPr>
        <p:spPr bwMode="auto">
          <a:xfrm>
            <a:off x="1387475" y="1533525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grpSp>
        <p:nvGrpSpPr>
          <p:cNvPr id="29806" name="그룹 35"/>
          <p:cNvGrpSpPr>
            <a:grpSpLocks/>
          </p:cNvGrpSpPr>
          <p:nvPr/>
        </p:nvGrpSpPr>
        <p:grpSpPr bwMode="auto">
          <a:xfrm>
            <a:off x="2887663" y="2676525"/>
            <a:ext cx="933450" cy="188913"/>
            <a:chOff x="9107261" y="3302000"/>
            <a:chExt cx="754289" cy="165100"/>
          </a:xfrm>
        </p:grpSpPr>
        <p:sp>
          <p:nvSpPr>
            <p:cNvPr id="37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918" cy="162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55"/>
            <p:cNvSpPr>
              <a:spLocks noChangeArrowheads="1"/>
            </p:cNvSpPr>
            <p:nvPr/>
          </p:nvSpPr>
          <p:spPr bwMode="auto">
            <a:xfrm>
              <a:off x="9708896" y="3302000"/>
              <a:ext cx="152654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29807" name="Text Box 191"/>
          <p:cNvSpPr txBox="1">
            <a:spLocks noChangeArrowheads="1"/>
          </p:cNvSpPr>
          <p:nvPr/>
        </p:nvSpPr>
        <p:spPr bwMode="auto">
          <a:xfrm>
            <a:off x="2894013" y="2649538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39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422400" y="6569661"/>
            <a:ext cx="716915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ko-KR" altLang="en-US" sz="1100" dirty="0" smtClean="0">
                <a:latin typeface="+mn-ea"/>
                <a:ea typeface="+mn-ea"/>
              </a:rPr>
              <a:t>탭 별로 조회조건이 상이할 경우 사용함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415925" y="1187450"/>
            <a:ext cx="97186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kumimoji="0" lang="ko-KR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영역은 페이지타이틀을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제외한 화면 구성 요소 중 최상단에 배치하여야 한다. 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다른 요소가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kumimoji="0" lang="ko-KR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영역을 침범하거나 위치를 역전할 수 없다. 다만 화면 전체에 대한 탭이 필요한 경우에는 예외로 한다.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 패턴에서 지정한 각 영역의 위치를 역전할 수 없다.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 패턴에서 지정한 각 영역은 상하를 좌우로, 또는 좌우를 상하로 응용하여 배치할 수 있다.</a:t>
            </a:r>
            <a:endParaRPr kumimoji="0" lang="en-US" altLang="ko-KR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Rectangle 136" descr="밝은 상향 대각선"/>
          <p:cNvSpPr>
            <a:spLocks noChangeArrowheads="1"/>
          </p:cNvSpPr>
          <p:nvPr/>
        </p:nvSpPr>
        <p:spPr bwMode="auto">
          <a:xfrm>
            <a:off x="7924800" y="4851400"/>
            <a:ext cx="1489075" cy="1338263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Rectangle 3" descr="밝은 상향 대각선"/>
          <p:cNvSpPr>
            <a:spLocks noChangeArrowheads="1"/>
          </p:cNvSpPr>
          <p:nvPr/>
        </p:nvSpPr>
        <p:spPr bwMode="auto">
          <a:xfrm>
            <a:off x="7927975" y="2827338"/>
            <a:ext cx="1489075" cy="1200150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8026400" y="2892425"/>
            <a:ext cx="793750" cy="231775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Text Box 5"/>
          <p:cNvSpPr txBox="1">
            <a:spLocks noChangeArrowheads="1"/>
          </p:cNvSpPr>
          <p:nvPr/>
        </p:nvSpPr>
        <p:spPr bwMode="auto">
          <a:xfrm>
            <a:off x="8020050" y="2881313"/>
            <a:ext cx="4921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185" name="Rectangle 6"/>
          <p:cNvSpPr>
            <a:spLocks noChangeArrowheads="1"/>
          </p:cNvSpPr>
          <p:nvPr/>
        </p:nvSpPr>
        <p:spPr bwMode="auto">
          <a:xfrm>
            <a:off x="8532813" y="2949575"/>
            <a:ext cx="239712" cy="115888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186" name="Rectangle 7"/>
          <p:cNvSpPr>
            <a:spLocks noChangeArrowheads="1"/>
          </p:cNvSpPr>
          <p:nvPr/>
        </p:nvSpPr>
        <p:spPr bwMode="auto">
          <a:xfrm>
            <a:off x="8039100" y="3151188"/>
            <a:ext cx="1271588" cy="369887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Rectangle 8"/>
          <p:cNvSpPr>
            <a:spLocks noChangeArrowheads="1"/>
          </p:cNvSpPr>
          <p:nvPr/>
        </p:nvSpPr>
        <p:spPr bwMode="auto">
          <a:xfrm>
            <a:off x="8886825" y="2901950"/>
            <a:ext cx="423863" cy="230188"/>
          </a:xfrm>
          <a:prstGeom prst="rect">
            <a:avLst/>
          </a:prstGeom>
          <a:solidFill>
            <a:srgbClr val="EAEAEA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 Box 9"/>
          <p:cNvSpPr txBox="1">
            <a:spLocks noChangeArrowheads="1"/>
          </p:cNvSpPr>
          <p:nvPr/>
        </p:nvSpPr>
        <p:spPr bwMode="auto">
          <a:xfrm>
            <a:off x="8289925" y="3232150"/>
            <a:ext cx="773113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 Detail</a:t>
            </a:r>
          </a:p>
        </p:txBody>
      </p:sp>
      <p:sp>
        <p:nvSpPr>
          <p:cNvPr id="189" name="Text Box 10"/>
          <p:cNvSpPr txBox="1">
            <a:spLocks noChangeArrowheads="1"/>
          </p:cNvSpPr>
          <p:nvPr/>
        </p:nvSpPr>
        <p:spPr bwMode="auto">
          <a:xfrm>
            <a:off x="8875713" y="2820988"/>
            <a:ext cx="4714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</a:t>
            </a:r>
          </a:p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Detail</a:t>
            </a:r>
          </a:p>
        </p:txBody>
      </p:sp>
      <p:sp>
        <p:nvSpPr>
          <p:cNvPr id="190" name="Rectangle 11"/>
          <p:cNvSpPr>
            <a:spLocks noChangeArrowheads="1"/>
          </p:cNvSpPr>
          <p:nvPr/>
        </p:nvSpPr>
        <p:spPr bwMode="auto">
          <a:xfrm>
            <a:off x="8039100" y="3571875"/>
            <a:ext cx="1271588" cy="369888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Text Box 12"/>
          <p:cNvSpPr txBox="1">
            <a:spLocks noChangeArrowheads="1"/>
          </p:cNvSpPr>
          <p:nvPr/>
        </p:nvSpPr>
        <p:spPr bwMode="auto">
          <a:xfrm>
            <a:off x="8289925" y="3652838"/>
            <a:ext cx="773113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 Detail</a:t>
            </a:r>
          </a:p>
        </p:txBody>
      </p:sp>
      <p:sp>
        <p:nvSpPr>
          <p:cNvPr id="192" name="Rectangle 13" descr="밝은 상향 대각선"/>
          <p:cNvSpPr>
            <a:spLocks noChangeArrowheads="1"/>
          </p:cNvSpPr>
          <p:nvPr/>
        </p:nvSpPr>
        <p:spPr bwMode="auto">
          <a:xfrm>
            <a:off x="6143625" y="2827338"/>
            <a:ext cx="1489075" cy="1200150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Rectangle 14"/>
          <p:cNvSpPr>
            <a:spLocks noChangeArrowheads="1"/>
          </p:cNvSpPr>
          <p:nvPr/>
        </p:nvSpPr>
        <p:spPr bwMode="auto">
          <a:xfrm>
            <a:off x="6242050" y="2954338"/>
            <a:ext cx="1279525" cy="646112"/>
          </a:xfrm>
          <a:prstGeom prst="rect">
            <a:avLst/>
          </a:prstGeom>
          <a:solidFill>
            <a:srgbClr val="EAEAEA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 Box 15"/>
          <p:cNvSpPr txBox="1">
            <a:spLocks noChangeArrowheads="1"/>
          </p:cNvSpPr>
          <p:nvPr/>
        </p:nvSpPr>
        <p:spPr bwMode="auto">
          <a:xfrm>
            <a:off x="6502400" y="3149600"/>
            <a:ext cx="7715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 Detail</a:t>
            </a:r>
          </a:p>
        </p:txBody>
      </p:sp>
      <p:sp>
        <p:nvSpPr>
          <p:cNvPr id="195" name="Rectangle 16"/>
          <p:cNvSpPr>
            <a:spLocks noChangeArrowheads="1"/>
          </p:cNvSpPr>
          <p:nvPr/>
        </p:nvSpPr>
        <p:spPr bwMode="auto">
          <a:xfrm>
            <a:off x="6242050" y="3694113"/>
            <a:ext cx="1279525" cy="230187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Text Box 17"/>
          <p:cNvSpPr txBox="1">
            <a:spLocks noChangeArrowheads="1"/>
          </p:cNvSpPr>
          <p:nvPr/>
        </p:nvSpPr>
        <p:spPr bwMode="auto">
          <a:xfrm>
            <a:off x="6516688" y="3698875"/>
            <a:ext cx="4921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197" name="Rectangle 18"/>
          <p:cNvSpPr>
            <a:spLocks noChangeArrowheads="1"/>
          </p:cNvSpPr>
          <p:nvPr/>
        </p:nvSpPr>
        <p:spPr bwMode="auto">
          <a:xfrm>
            <a:off x="7232650" y="3748088"/>
            <a:ext cx="239713" cy="1158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198" name="Text Box 204"/>
          <p:cNvSpPr txBox="1">
            <a:spLocks noChangeArrowheads="1"/>
          </p:cNvSpPr>
          <p:nvPr/>
        </p:nvSpPr>
        <p:spPr bwMode="auto">
          <a:xfrm>
            <a:off x="7993063" y="2520950"/>
            <a:ext cx="1301750" cy="261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조회영역 침범 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(X)</a:t>
            </a:r>
          </a:p>
        </p:txBody>
      </p:sp>
      <p:sp>
        <p:nvSpPr>
          <p:cNvPr id="199" name="Text Box 204"/>
          <p:cNvSpPr txBox="1">
            <a:spLocks noChangeArrowheads="1"/>
          </p:cNvSpPr>
          <p:nvPr/>
        </p:nvSpPr>
        <p:spPr bwMode="auto">
          <a:xfrm>
            <a:off x="6086475" y="2520950"/>
            <a:ext cx="1633538" cy="261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조회조건 위치 역전 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(X)</a:t>
            </a:r>
          </a:p>
        </p:txBody>
      </p:sp>
      <p:sp>
        <p:nvSpPr>
          <p:cNvPr id="200" name="Rectangle 36" descr="밝은 상향 대각선"/>
          <p:cNvSpPr>
            <a:spLocks noChangeArrowheads="1"/>
          </p:cNvSpPr>
          <p:nvPr/>
        </p:nvSpPr>
        <p:spPr bwMode="auto">
          <a:xfrm>
            <a:off x="588963" y="4851400"/>
            <a:ext cx="1489075" cy="1338263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Rectangle 37"/>
          <p:cNvSpPr>
            <a:spLocks noChangeArrowheads="1"/>
          </p:cNvSpPr>
          <p:nvPr/>
        </p:nvSpPr>
        <p:spPr bwMode="auto">
          <a:xfrm>
            <a:off x="687388" y="4922838"/>
            <a:ext cx="1284287" cy="2301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Text Box 38"/>
          <p:cNvSpPr txBox="1">
            <a:spLocks noChangeArrowheads="1"/>
          </p:cNvSpPr>
          <p:nvPr/>
        </p:nvSpPr>
        <p:spPr bwMode="auto">
          <a:xfrm>
            <a:off x="681038" y="4927600"/>
            <a:ext cx="4921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203" name="Rectangle 39"/>
          <p:cNvSpPr>
            <a:spLocks noChangeArrowheads="1"/>
          </p:cNvSpPr>
          <p:nvPr/>
        </p:nvSpPr>
        <p:spPr bwMode="auto">
          <a:xfrm>
            <a:off x="1685925" y="4976813"/>
            <a:ext cx="239713" cy="1158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04" name="Rectangle 40"/>
          <p:cNvSpPr>
            <a:spLocks noChangeArrowheads="1"/>
          </p:cNvSpPr>
          <p:nvPr/>
        </p:nvSpPr>
        <p:spPr bwMode="auto">
          <a:xfrm>
            <a:off x="700088" y="5222875"/>
            <a:ext cx="1271587" cy="369888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Text Box 41"/>
          <p:cNvSpPr txBox="1">
            <a:spLocks noChangeArrowheads="1"/>
          </p:cNvSpPr>
          <p:nvPr/>
        </p:nvSpPr>
        <p:spPr bwMode="auto">
          <a:xfrm>
            <a:off x="1082675" y="5302250"/>
            <a:ext cx="5127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</a:p>
        </p:txBody>
      </p:sp>
      <p:sp>
        <p:nvSpPr>
          <p:cNvPr id="206" name="Rectangle 42"/>
          <p:cNvSpPr>
            <a:spLocks noChangeArrowheads="1"/>
          </p:cNvSpPr>
          <p:nvPr/>
        </p:nvSpPr>
        <p:spPr bwMode="auto">
          <a:xfrm>
            <a:off x="700088" y="5661025"/>
            <a:ext cx="1271587" cy="369888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Text Box 43"/>
          <p:cNvSpPr txBox="1">
            <a:spLocks noChangeArrowheads="1"/>
          </p:cNvSpPr>
          <p:nvPr/>
        </p:nvSpPr>
        <p:spPr bwMode="auto">
          <a:xfrm>
            <a:off x="1044575" y="5770563"/>
            <a:ext cx="588963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Detail(n)</a:t>
            </a:r>
          </a:p>
        </p:txBody>
      </p:sp>
      <p:sp>
        <p:nvSpPr>
          <p:cNvPr id="208" name="Text Box 204"/>
          <p:cNvSpPr txBox="1">
            <a:spLocks noChangeArrowheads="1"/>
          </p:cNvSpPr>
          <p:nvPr/>
        </p:nvSpPr>
        <p:spPr bwMode="auto">
          <a:xfrm>
            <a:off x="1354138" y="4548188"/>
            <a:ext cx="1663700" cy="261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상하/ 좌우</a:t>
            </a: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응용배치(O)</a:t>
            </a:r>
            <a:endParaRPr kumimoji="0" lang="en-US" altLang="ko-KR" sz="11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Rectangle 45" descr="밝은 상향 대각선"/>
          <p:cNvSpPr>
            <a:spLocks noChangeArrowheads="1"/>
          </p:cNvSpPr>
          <p:nvPr/>
        </p:nvSpPr>
        <p:spPr bwMode="auto">
          <a:xfrm>
            <a:off x="2376488" y="4851400"/>
            <a:ext cx="1489075" cy="1338263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46"/>
          <p:cNvSpPr>
            <a:spLocks noChangeArrowheads="1"/>
          </p:cNvSpPr>
          <p:nvPr/>
        </p:nvSpPr>
        <p:spPr bwMode="auto">
          <a:xfrm>
            <a:off x="2474913" y="4922838"/>
            <a:ext cx="1284287" cy="2301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Text Box 47"/>
          <p:cNvSpPr txBox="1">
            <a:spLocks noChangeArrowheads="1"/>
          </p:cNvSpPr>
          <p:nvPr/>
        </p:nvSpPr>
        <p:spPr bwMode="auto">
          <a:xfrm>
            <a:off x="2468563" y="4927600"/>
            <a:ext cx="4921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212" name="Rectangle 48"/>
          <p:cNvSpPr>
            <a:spLocks noChangeArrowheads="1"/>
          </p:cNvSpPr>
          <p:nvPr/>
        </p:nvSpPr>
        <p:spPr bwMode="auto">
          <a:xfrm>
            <a:off x="3473450" y="4976813"/>
            <a:ext cx="239713" cy="1158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13" name="Rectangle 49"/>
          <p:cNvSpPr>
            <a:spLocks noChangeArrowheads="1"/>
          </p:cNvSpPr>
          <p:nvPr/>
        </p:nvSpPr>
        <p:spPr bwMode="auto">
          <a:xfrm>
            <a:off x="2489200" y="5211763"/>
            <a:ext cx="601663" cy="923925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Text Box 50"/>
          <p:cNvSpPr txBox="1">
            <a:spLocks noChangeArrowheads="1"/>
          </p:cNvSpPr>
          <p:nvPr/>
        </p:nvSpPr>
        <p:spPr bwMode="auto">
          <a:xfrm>
            <a:off x="2530475" y="5532438"/>
            <a:ext cx="5127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</a:p>
        </p:txBody>
      </p:sp>
      <p:sp>
        <p:nvSpPr>
          <p:cNvPr id="215" name="Rectangle 51"/>
          <p:cNvSpPr>
            <a:spLocks noChangeArrowheads="1"/>
          </p:cNvSpPr>
          <p:nvPr/>
        </p:nvSpPr>
        <p:spPr bwMode="auto">
          <a:xfrm>
            <a:off x="3178175" y="5211763"/>
            <a:ext cx="581025" cy="923925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Text Box 52"/>
          <p:cNvSpPr txBox="1">
            <a:spLocks noChangeArrowheads="1"/>
          </p:cNvSpPr>
          <p:nvPr/>
        </p:nvSpPr>
        <p:spPr bwMode="auto">
          <a:xfrm>
            <a:off x="3184525" y="5532438"/>
            <a:ext cx="588963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Detail(n)</a:t>
            </a:r>
          </a:p>
        </p:txBody>
      </p:sp>
      <p:sp>
        <p:nvSpPr>
          <p:cNvPr id="217" name="Rectangle 54" descr="밝은 상향 대각선"/>
          <p:cNvSpPr>
            <a:spLocks noChangeArrowheads="1"/>
          </p:cNvSpPr>
          <p:nvPr/>
        </p:nvSpPr>
        <p:spPr bwMode="auto">
          <a:xfrm>
            <a:off x="6143625" y="4851400"/>
            <a:ext cx="1489075" cy="1338263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Rectangle 55"/>
          <p:cNvSpPr>
            <a:spLocks noChangeArrowheads="1"/>
          </p:cNvSpPr>
          <p:nvPr/>
        </p:nvSpPr>
        <p:spPr bwMode="auto">
          <a:xfrm>
            <a:off x="6242050" y="4922838"/>
            <a:ext cx="1284288" cy="2301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Text Box 56"/>
          <p:cNvSpPr txBox="1">
            <a:spLocks noChangeArrowheads="1"/>
          </p:cNvSpPr>
          <p:nvPr/>
        </p:nvSpPr>
        <p:spPr bwMode="auto">
          <a:xfrm>
            <a:off x="6235700" y="4927600"/>
            <a:ext cx="4921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220" name="Rectangle 57"/>
          <p:cNvSpPr>
            <a:spLocks noChangeArrowheads="1"/>
          </p:cNvSpPr>
          <p:nvPr/>
        </p:nvSpPr>
        <p:spPr bwMode="auto">
          <a:xfrm>
            <a:off x="7240588" y="4976813"/>
            <a:ext cx="239712" cy="1158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21" name="Rectangle 58"/>
          <p:cNvSpPr>
            <a:spLocks noChangeArrowheads="1"/>
          </p:cNvSpPr>
          <p:nvPr/>
        </p:nvSpPr>
        <p:spPr bwMode="auto">
          <a:xfrm>
            <a:off x="6254750" y="5200650"/>
            <a:ext cx="603250" cy="923925"/>
          </a:xfrm>
          <a:prstGeom prst="rect">
            <a:avLst/>
          </a:prstGeom>
          <a:solidFill>
            <a:srgbClr val="EAEAEA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Rectangle 59"/>
          <p:cNvSpPr>
            <a:spLocks noChangeArrowheads="1"/>
          </p:cNvSpPr>
          <p:nvPr/>
        </p:nvSpPr>
        <p:spPr bwMode="auto">
          <a:xfrm>
            <a:off x="6954838" y="5208588"/>
            <a:ext cx="581025" cy="923925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Text Box 60"/>
          <p:cNvSpPr txBox="1">
            <a:spLocks noChangeArrowheads="1"/>
          </p:cNvSpPr>
          <p:nvPr/>
        </p:nvSpPr>
        <p:spPr bwMode="auto">
          <a:xfrm>
            <a:off x="6253163" y="5614988"/>
            <a:ext cx="59372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Detail(n)</a:t>
            </a:r>
          </a:p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Text Box 204"/>
          <p:cNvSpPr txBox="1">
            <a:spLocks noChangeArrowheads="1"/>
          </p:cNvSpPr>
          <p:nvPr/>
        </p:nvSpPr>
        <p:spPr bwMode="auto">
          <a:xfrm>
            <a:off x="6089650" y="4567238"/>
            <a:ext cx="1639888" cy="261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상하/ 좌우</a:t>
            </a: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응용배치(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kumimoji="0" lang="ko-KR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1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 Box 63"/>
          <p:cNvSpPr txBox="1">
            <a:spLocks noChangeArrowheads="1"/>
          </p:cNvSpPr>
          <p:nvPr/>
        </p:nvSpPr>
        <p:spPr bwMode="auto">
          <a:xfrm>
            <a:off x="6989763" y="5638800"/>
            <a:ext cx="512762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</a:p>
        </p:txBody>
      </p:sp>
      <p:sp>
        <p:nvSpPr>
          <p:cNvPr id="226" name="Rectangle 65"/>
          <p:cNvSpPr>
            <a:spLocks noChangeArrowheads="1"/>
          </p:cNvSpPr>
          <p:nvPr/>
        </p:nvSpPr>
        <p:spPr bwMode="auto">
          <a:xfrm>
            <a:off x="6953250" y="5205413"/>
            <a:ext cx="579438" cy="91440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Rectangle 64" descr="밝은 상향 대각선"/>
          <p:cNvSpPr>
            <a:spLocks noChangeArrowheads="1"/>
          </p:cNvSpPr>
          <p:nvPr/>
        </p:nvSpPr>
        <p:spPr bwMode="auto">
          <a:xfrm>
            <a:off x="4151313" y="4833938"/>
            <a:ext cx="1487487" cy="1338262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Rectangle 65"/>
          <p:cNvSpPr>
            <a:spLocks noChangeArrowheads="1"/>
          </p:cNvSpPr>
          <p:nvPr/>
        </p:nvSpPr>
        <p:spPr bwMode="auto">
          <a:xfrm>
            <a:off x="4248150" y="5248275"/>
            <a:ext cx="576263" cy="762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Text Box 66"/>
          <p:cNvSpPr txBox="1">
            <a:spLocks noChangeArrowheads="1"/>
          </p:cNvSpPr>
          <p:nvPr/>
        </p:nvSpPr>
        <p:spPr bwMode="auto">
          <a:xfrm>
            <a:off x="4154488" y="5457825"/>
            <a:ext cx="773112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</a:t>
            </a:r>
          </a:p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Detail</a:t>
            </a:r>
          </a:p>
        </p:txBody>
      </p:sp>
      <p:sp>
        <p:nvSpPr>
          <p:cNvPr id="230" name="Rectangle 67"/>
          <p:cNvSpPr>
            <a:spLocks noChangeArrowheads="1"/>
          </p:cNvSpPr>
          <p:nvPr/>
        </p:nvSpPr>
        <p:spPr bwMode="auto">
          <a:xfrm>
            <a:off x="4248150" y="4935538"/>
            <a:ext cx="1279525" cy="2174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" name="Text Box 68"/>
          <p:cNvSpPr txBox="1">
            <a:spLocks noChangeArrowheads="1"/>
          </p:cNvSpPr>
          <p:nvPr/>
        </p:nvSpPr>
        <p:spPr bwMode="auto">
          <a:xfrm>
            <a:off x="4513263" y="4933950"/>
            <a:ext cx="512762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232" name="Rectangle 70"/>
          <p:cNvSpPr>
            <a:spLocks noChangeArrowheads="1"/>
          </p:cNvSpPr>
          <p:nvPr/>
        </p:nvSpPr>
        <p:spPr bwMode="auto">
          <a:xfrm>
            <a:off x="5238750" y="4983163"/>
            <a:ext cx="239713" cy="1158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33" name="Rectangle 73"/>
          <p:cNvSpPr>
            <a:spLocks noChangeArrowheads="1"/>
          </p:cNvSpPr>
          <p:nvPr/>
        </p:nvSpPr>
        <p:spPr bwMode="auto">
          <a:xfrm>
            <a:off x="4865688" y="5553075"/>
            <a:ext cx="339725" cy="4572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Rectangle 74"/>
          <p:cNvSpPr>
            <a:spLocks noChangeArrowheads="1"/>
          </p:cNvSpPr>
          <p:nvPr/>
        </p:nvSpPr>
        <p:spPr bwMode="auto">
          <a:xfrm>
            <a:off x="5270500" y="5553075"/>
            <a:ext cx="339725" cy="4699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" name="Rectangle 75"/>
          <p:cNvSpPr>
            <a:spLocks noChangeArrowheads="1"/>
          </p:cNvSpPr>
          <p:nvPr/>
        </p:nvSpPr>
        <p:spPr bwMode="auto">
          <a:xfrm>
            <a:off x="4848225" y="5248275"/>
            <a:ext cx="776288" cy="2143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Text Box 76"/>
          <p:cNvSpPr txBox="1">
            <a:spLocks noChangeArrowheads="1"/>
          </p:cNvSpPr>
          <p:nvPr/>
        </p:nvSpPr>
        <p:spPr bwMode="auto">
          <a:xfrm>
            <a:off x="4854575" y="5248275"/>
            <a:ext cx="773113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 Detail</a:t>
            </a:r>
          </a:p>
        </p:txBody>
      </p:sp>
      <p:sp>
        <p:nvSpPr>
          <p:cNvPr id="237" name="Text Box 77"/>
          <p:cNvSpPr txBox="1">
            <a:spLocks noChangeArrowheads="1"/>
          </p:cNvSpPr>
          <p:nvPr/>
        </p:nvSpPr>
        <p:spPr bwMode="auto">
          <a:xfrm>
            <a:off x="4814888" y="5600700"/>
            <a:ext cx="4714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</a:t>
            </a:r>
          </a:p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Detail</a:t>
            </a:r>
          </a:p>
        </p:txBody>
      </p:sp>
      <p:sp>
        <p:nvSpPr>
          <p:cNvPr id="238" name="Text Box 78"/>
          <p:cNvSpPr txBox="1">
            <a:spLocks noChangeArrowheads="1"/>
          </p:cNvSpPr>
          <p:nvPr/>
        </p:nvSpPr>
        <p:spPr bwMode="auto">
          <a:xfrm>
            <a:off x="5186363" y="5602288"/>
            <a:ext cx="4714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</a:t>
            </a:r>
          </a:p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Detail</a:t>
            </a:r>
          </a:p>
        </p:txBody>
      </p:sp>
      <p:sp>
        <p:nvSpPr>
          <p:cNvPr id="239" name="Text Box 204"/>
          <p:cNvSpPr txBox="1">
            <a:spLocks noChangeArrowheads="1"/>
          </p:cNvSpPr>
          <p:nvPr/>
        </p:nvSpPr>
        <p:spPr bwMode="auto">
          <a:xfrm>
            <a:off x="4322763" y="4586288"/>
            <a:ext cx="1163637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복합 다단형 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(O)</a:t>
            </a:r>
          </a:p>
        </p:txBody>
      </p:sp>
      <p:sp>
        <p:nvSpPr>
          <p:cNvPr id="240" name="Rectangle 91"/>
          <p:cNvSpPr>
            <a:spLocks noChangeArrowheads="1"/>
          </p:cNvSpPr>
          <p:nvPr/>
        </p:nvSpPr>
        <p:spPr bwMode="auto">
          <a:xfrm>
            <a:off x="8045450" y="4938713"/>
            <a:ext cx="1279525" cy="2174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Text Box 92"/>
          <p:cNvSpPr txBox="1">
            <a:spLocks noChangeArrowheads="1"/>
          </p:cNvSpPr>
          <p:nvPr/>
        </p:nvSpPr>
        <p:spPr bwMode="auto">
          <a:xfrm>
            <a:off x="8310563" y="4937125"/>
            <a:ext cx="512762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242" name="Rectangle 94"/>
          <p:cNvSpPr>
            <a:spLocks noChangeArrowheads="1"/>
          </p:cNvSpPr>
          <p:nvPr/>
        </p:nvSpPr>
        <p:spPr bwMode="auto">
          <a:xfrm>
            <a:off x="9036050" y="4986338"/>
            <a:ext cx="239713" cy="1158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43" name="Rectangle 97"/>
          <p:cNvSpPr>
            <a:spLocks noChangeArrowheads="1"/>
          </p:cNvSpPr>
          <p:nvPr/>
        </p:nvSpPr>
        <p:spPr bwMode="auto">
          <a:xfrm>
            <a:off x="8058150" y="5249863"/>
            <a:ext cx="762000" cy="28575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4" name="Rectangle 98"/>
          <p:cNvSpPr>
            <a:spLocks noChangeArrowheads="1"/>
          </p:cNvSpPr>
          <p:nvPr/>
        </p:nvSpPr>
        <p:spPr bwMode="auto">
          <a:xfrm>
            <a:off x="8912225" y="5249863"/>
            <a:ext cx="417513" cy="28575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" name="Rectangle 99"/>
          <p:cNvSpPr>
            <a:spLocks noChangeArrowheads="1"/>
          </p:cNvSpPr>
          <p:nvPr/>
        </p:nvSpPr>
        <p:spPr bwMode="auto">
          <a:xfrm>
            <a:off x="8562975" y="5659438"/>
            <a:ext cx="762000" cy="28575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6" name="Rectangle 100"/>
          <p:cNvSpPr>
            <a:spLocks noChangeArrowheads="1"/>
          </p:cNvSpPr>
          <p:nvPr/>
        </p:nvSpPr>
        <p:spPr bwMode="auto">
          <a:xfrm>
            <a:off x="8062913" y="5659438"/>
            <a:ext cx="417512" cy="28575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7" name="Text Box 101"/>
          <p:cNvSpPr txBox="1">
            <a:spLocks noChangeArrowheads="1"/>
          </p:cNvSpPr>
          <p:nvPr/>
        </p:nvSpPr>
        <p:spPr bwMode="auto">
          <a:xfrm>
            <a:off x="8042275" y="5268913"/>
            <a:ext cx="773113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 Detail</a:t>
            </a:r>
          </a:p>
        </p:txBody>
      </p:sp>
      <p:sp>
        <p:nvSpPr>
          <p:cNvPr id="248" name="Text Box 102"/>
          <p:cNvSpPr txBox="1">
            <a:spLocks noChangeArrowheads="1"/>
          </p:cNvSpPr>
          <p:nvPr/>
        </p:nvSpPr>
        <p:spPr bwMode="auto">
          <a:xfrm>
            <a:off x="8543925" y="5692775"/>
            <a:ext cx="773113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 Detail</a:t>
            </a:r>
          </a:p>
        </p:txBody>
      </p:sp>
      <p:sp>
        <p:nvSpPr>
          <p:cNvPr id="249" name="Text Box 103"/>
          <p:cNvSpPr txBox="1">
            <a:spLocks noChangeArrowheads="1"/>
          </p:cNvSpPr>
          <p:nvPr/>
        </p:nvSpPr>
        <p:spPr bwMode="auto">
          <a:xfrm>
            <a:off x="8032750" y="5630863"/>
            <a:ext cx="4714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</a:t>
            </a:r>
          </a:p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Detail</a:t>
            </a:r>
          </a:p>
        </p:txBody>
      </p:sp>
      <p:sp>
        <p:nvSpPr>
          <p:cNvPr id="250" name="Text Box 104"/>
          <p:cNvSpPr txBox="1">
            <a:spLocks noChangeArrowheads="1"/>
          </p:cNvSpPr>
          <p:nvPr/>
        </p:nvSpPr>
        <p:spPr bwMode="auto">
          <a:xfrm>
            <a:off x="8893175" y="5221288"/>
            <a:ext cx="4714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</a:t>
            </a:r>
          </a:p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Detail</a:t>
            </a:r>
          </a:p>
        </p:txBody>
      </p:sp>
      <p:sp>
        <p:nvSpPr>
          <p:cNvPr id="251" name="Text Box 204"/>
          <p:cNvSpPr txBox="1">
            <a:spLocks noChangeArrowheads="1"/>
          </p:cNvSpPr>
          <p:nvPr/>
        </p:nvSpPr>
        <p:spPr bwMode="auto">
          <a:xfrm>
            <a:off x="8081963" y="4576763"/>
            <a:ext cx="1143000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이중 그리드 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(X)</a:t>
            </a:r>
          </a:p>
        </p:txBody>
      </p:sp>
      <p:sp>
        <p:nvSpPr>
          <p:cNvPr id="252" name="Line 147"/>
          <p:cNvSpPr>
            <a:spLocks noChangeShapeType="1"/>
          </p:cNvSpPr>
          <p:nvPr/>
        </p:nvSpPr>
        <p:spPr bwMode="auto">
          <a:xfrm>
            <a:off x="8867775" y="5186363"/>
            <a:ext cx="0" cy="8350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Line 148"/>
          <p:cNvSpPr>
            <a:spLocks noChangeShapeType="1"/>
          </p:cNvSpPr>
          <p:nvPr/>
        </p:nvSpPr>
        <p:spPr bwMode="auto">
          <a:xfrm>
            <a:off x="8523288" y="5186363"/>
            <a:ext cx="0" cy="8350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4" name="Line 154"/>
          <p:cNvSpPr>
            <a:spLocks noChangeShapeType="1"/>
          </p:cNvSpPr>
          <p:nvPr/>
        </p:nvSpPr>
        <p:spPr bwMode="auto">
          <a:xfrm>
            <a:off x="8597900" y="5651500"/>
            <a:ext cx="242888" cy="3079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5" name="Line 155"/>
          <p:cNvSpPr>
            <a:spLocks noChangeShapeType="1"/>
          </p:cNvSpPr>
          <p:nvPr/>
        </p:nvSpPr>
        <p:spPr bwMode="auto">
          <a:xfrm flipH="1">
            <a:off x="8597900" y="5659438"/>
            <a:ext cx="242888" cy="285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" name="Line 162"/>
          <p:cNvSpPr>
            <a:spLocks noChangeShapeType="1"/>
          </p:cNvSpPr>
          <p:nvPr/>
        </p:nvSpPr>
        <p:spPr bwMode="auto">
          <a:xfrm>
            <a:off x="8569325" y="5251450"/>
            <a:ext cx="241300" cy="3079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Line 163"/>
          <p:cNvSpPr>
            <a:spLocks noChangeShapeType="1"/>
          </p:cNvSpPr>
          <p:nvPr/>
        </p:nvSpPr>
        <p:spPr bwMode="auto">
          <a:xfrm flipH="1">
            <a:off x="8569325" y="5268913"/>
            <a:ext cx="241300" cy="2762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9" name="Rectangle 53" descr="밝은 상향 대각선"/>
          <p:cNvSpPr>
            <a:spLocks noChangeArrowheads="1"/>
          </p:cNvSpPr>
          <p:nvPr/>
        </p:nvSpPr>
        <p:spPr bwMode="auto">
          <a:xfrm>
            <a:off x="4124325" y="2794000"/>
            <a:ext cx="1489075" cy="1425575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0" name="Rectangle 54"/>
          <p:cNvSpPr>
            <a:spLocks noChangeArrowheads="1"/>
          </p:cNvSpPr>
          <p:nvPr/>
        </p:nvSpPr>
        <p:spPr bwMode="auto">
          <a:xfrm>
            <a:off x="4222750" y="2895600"/>
            <a:ext cx="1279525" cy="2174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1" name="Text Box 55"/>
          <p:cNvSpPr txBox="1">
            <a:spLocks noChangeArrowheads="1"/>
          </p:cNvSpPr>
          <p:nvPr/>
        </p:nvSpPr>
        <p:spPr bwMode="auto">
          <a:xfrm>
            <a:off x="4487863" y="2894013"/>
            <a:ext cx="512762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262" name="Rectangle 57"/>
          <p:cNvSpPr>
            <a:spLocks noChangeArrowheads="1"/>
          </p:cNvSpPr>
          <p:nvPr/>
        </p:nvSpPr>
        <p:spPr bwMode="auto">
          <a:xfrm>
            <a:off x="5213350" y="2943225"/>
            <a:ext cx="239713" cy="115888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63" name="Rectangle 60"/>
          <p:cNvSpPr>
            <a:spLocks noChangeArrowheads="1"/>
          </p:cNvSpPr>
          <p:nvPr/>
        </p:nvSpPr>
        <p:spPr bwMode="auto">
          <a:xfrm>
            <a:off x="4222750" y="3214688"/>
            <a:ext cx="1279525" cy="198437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Text Box 61"/>
          <p:cNvSpPr txBox="1">
            <a:spLocks noChangeArrowheads="1"/>
          </p:cNvSpPr>
          <p:nvPr/>
        </p:nvSpPr>
        <p:spPr bwMode="auto">
          <a:xfrm>
            <a:off x="4481513" y="3208338"/>
            <a:ext cx="773112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 Detail</a:t>
            </a:r>
          </a:p>
        </p:txBody>
      </p:sp>
      <p:sp>
        <p:nvSpPr>
          <p:cNvPr id="265" name="Rectangle 62"/>
          <p:cNvSpPr>
            <a:spLocks noChangeArrowheads="1"/>
          </p:cNvSpPr>
          <p:nvPr/>
        </p:nvSpPr>
        <p:spPr bwMode="auto">
          <a:xfrm>
            <a:off x="4222750" y="3454400"/>
            <a:ext cx="1279525" cy="300038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" name="Text Box 63"/>
          <p:cNvSpPr txBox="1">
            <a:spLocks noChangeArrowheads="1"/>
          </p:cNvSpPr>
          <p:nvPr/>
        </p:nvSpPr>
        <p:spPr bwMode="auto">
          <a:xfrm>
            <a:off x="4486275" y="3495675"/>
            <a:ext cx="773113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 Detail</a:t>
            </a:r>
          </a:p>
        </p:txBody>
      </p:sp>
      <p:sp>
        <p:nvSpPr>
          <p:cNvPr id="267" name="Rectangle 121"/>
          <p:cNvSpPr>
            <a:spLocks noChangeArrowheads="1"/>
          </p:cNvSpPr>
          <p:nvPr/>
        </p:nvSpPr>
        <p:spPr bwMode="auto">
          <a:xfrm>
            <a:off x="4222750" y="3794125"/>
            <a:ext cx="1279525" cy="300038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8" name="Text Box 122"/>
          <p:cNvSpPr txBox="1">
            <a:spLocks noChangeArrowheads="1"/>
          </p:cNvSpPr>
          <p:nvPr/>
        </p:nvSpPr>
        <p:spPr bwMode="auto">
          <a:xfrm>
            <a:off x="4486275" y="3835400"/>
            <a:ext cx="773113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 Detail</a:t>
            </a:r>
          </a:p>
        </p:txBody>
      </p:sp>
      <p:sp>
        <p:nvSpPr>
          <p:cNvPr id="269" name="Text Box 204"/>
          <p:cNvSpPr txBox="1">
            <a:spLocks noChangeArrowheads="1"/>
          </p:cNvSpPr>
          <p:nvPr/>
        </p:nvSpPr>
        <p:spPr bwMode="auto">
          <a:xfrm>
            <a:off x="4144963" y="2538413"/>
            <a:ext cx="1484312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하 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단형 이상 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(O)</a:t>
            </a:r>
          </a:p>
        </p:txBody>
      </p:sp>
      <p:sp>
        <p:nvSpPr>
          <p:cNvPr id="270" name="Rectangle 25" descr="밝은 상향 대각선"/>
          <p:cNvSpPr>
            <a:spLocks noChangeArrowheads="1"/>
          </p:cNvSpPr>
          <p:nvPr/>
        </p:nvSpPr>
        <p:spPr bwMode="auto">
          <a:xfrm>
            <a:off x="592138" y="2838450"/>
            <a:ext cx="1487487" cy="1338263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Rectangle 26"/>
          <p:cNvSpPr>
            <a:spLocks noChangeArrowheads="1"/>
          </p:cNvSpPr>
          <p:nvPr/>
        </p:nvSpPr>
        <p:spPr bwMode="auto">
          <a:xfrm>
            <a:off x="688975" y="2933700"/>
            <a:ext cx="1285875" cy="2301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2" name="Text Box 27"/>
          <p:cNvSpPr txBox="1">
            <a:spLocks noChangeArrowheads="1"/>
          </p:cNvSpPr>
          <p:nvPr/>
        </p:nvSpPr>
        <p:spPr bwMode="auto">
          <a:xfrm>
            <a:off x="684213" y="2938463"/>
            <a:ext cx="4921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273" name="Rectangle 28"/>
          <p:cNvSpPr>
            <a:spLocks noChangeArrowheads="1"/>
          </p:cNvSpPr>
          <p:nvPr/>
        </p:nvSpPr>
        <p:spPr bwMode="auto">
          <a:xfrm>
            <a:off x="1687513" y="2987675"/>
            <a:ext cx="239712" cy="115888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74" name="Rectangle 29"/>
          <p:cNvSpPr>
            <a:spLocks noChangeArrowheads="1"/>
          </p:cNvSpPr>
          <p:nvPr/>
        </p:nvSpPr>
        <p:spPr bwMode="auto">
          <a:xfrm>
            <a:off x="701675" y="3727450"/>
            <a:ext cx="1273175" cy="369888"/>
          </a:xfrm>
          <a:prstGeom prst="rect">
            <a:avLst/>
          </a:prstGeom>
          <a:solidFill>
            <a:srgbClr val="EAEAEA"/>
          </a:solidFill>
          <a:ln w="1270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5" name="Text Box 30"/>
          <p:cNvSpPr txBox="1">
            <a:spLocks noChangeArrowheads="1"/>
          </p:cNvSpPr>
          <p:nvPr/>
        </p:nvSpPr>
        <p:spPr bwMode="auto">
          <a:xfrm>
            <a:off x="954088" y="3860800"/>
            <a:ext cx="773112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 Detail</a:t>
            </a:r>
          </a:p>
        </p:txBody>
      </p:sp>
      <p:sp>
        <p:nvSpPr>
          <p:cNvPr id="276" name="Rectangle 31"/>
          <p:cNvSpPr>
            <a:spLocks noChangeArrowheads="1"/>
          </p:cNvSpPr>
          <p:nvPr/>
        </p:nvSpPr>
        <p:spPr bwMode="auto">
          <a:xfrm>
            <a:off x="701675" y="3198813"/>
            <a:ext cx="1273175" cy="508000"/>
          </a:xfrm>
          <a:prstGeom prst="rect">
            <a:avLst/>
          </a:prstGeom>
          <a:solidFill>
            <a:srgbClr val="EAEAEA"/>
          </a:solidFill>
          <a:ln w="1270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7" name="Text Box 32"/>
          <p:cNvSpPr txBox="1">
            <a:spLocks noChangeArrowheads="1"/>
          </p:cNvSpPr>
          <p:nvPr/>
        </p:nvSpPr>
        <p:spPr bwMode="auto">
          <a:xfrm>
            <a:off x="1168400" y="3386138"/>
            <a:ext cx="347663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</a:p>
        </p:txBody>
      </p:sp>
      <p:sp>
        <p:nvSpPr>
          <p:cNvPr id="278" name="AutoShape 53"/>
          <p:cNvSpPr>
            <a:spLocks noChangeArrowheads="1"/>
          </p:cNvSpPr>
          <p:nvPr/>
        </p:nvSpPr>
        <p:spPr bwMode="auto">
          <a:xfrm>
            <a:off x="2144713" y="3482975"/>
            <a:ext cx="207962" cy="117475"/>
          </a:xfrm>
          <a:prstGeom prst="leftRightArrow">
            <a:avLst>
              <a:gd name="adj1" fmla="val 50000"/>
              <a:gd name="adj2" fmla="val 52772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9" name="Text Box 204"/>
          <p:cNvSpPr txBox="1">
            <a:spLocks noChangeArrowheads="1"/>
          </p:cNvSpPr>
          <p:nvPr/>
        </p:nvSpPr>
        <p:spPr bwMode="auto">
          <a:xfrm>
            <a:off x="593725" y="2520950"/>
            <a:ext cx="1497013" cy="261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List/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Detail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권장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(O)</a:t>
            </a:r>
          </a:p>
        </p:txBody>
      </p:sp>
      <p:cxnSp>
        <p:nvCxnSpPr>
          <p:cNvPr id="30821" name="직선 연결선 279"/>
          <p:cNvCxnSpPr>
            <a:cxnSpLocks noChangeShapeType="1"/>
          </p:cNvCxnSpPr>
          <p:nvPr/>
        </p:nvCxnSpPr>
        <p:spPr bwMode="auto">
          <a:xfrm rot="5400000">
            <a:off x="3856038" y="4376738"/>
            <a:ext cx="3981450" cy="0"/>
          </a:xfrm>
          <a:prstGeom prst="line">
            <a:avLst/>
          </a:prstGeom>
          <a:noFill/>
          <a:ln w="12700" algn="ctr">
            <a:solidFill>
              <a:srgbClr val="BFBFBF"/>
            </a:solidFill>
            <a:prstDash val="dash"/>
            <a:round/>
            <a:headEnd/>
            <a:tailEnd/>
          </a:ln>
        </p:spPr>
      </p:cxnSp>
      <p:sp>
        <p:nvSpPr>
          <p:cNvPr id="281" name="AutoShape 53"/>
          <p:cNvSpPr>
            <a:spLocks noChangeArrowheads="1"/>
          </p:cNvSpPr>
          <p:nvPr/>
        </p:nvSpPr>
        <p:spPr bwMode="auto">
          <a:xfrm>
            <a:off x="2144713" y="5454650"/>
            <a:ext cx="207962" cy="117475"/>
          </a:xfrm>
          <a:prstGeom prst="leftRightArrow">
            <a:avLst>
              <a:gd name="adj1" fmla="val 50000"/>
              <a:gd name="adj2" fmla="val 52772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4.3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세부배치원칙</a:t>
            </a:r>
          </a:p>
        </p:txBody>
      </p:sp>
      <p:sp>
        <p:nvSpPr>
          <p:cNvPr id="119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21" name="Rectangle 45" descr="밝은 상향 대각선"/>
          <p:cNvSpPr>
            <a:spLocks noChangeArrowheads="1"/>
          </p:cNvSpPr>
          <p:nvPr/>
        </p:nvSpPr>
        <p:spPr bwMode="auto">
          <a:xfrm>
            <a:off x="2376488" y="2854325"/>
            <a:ext cx="1489075" cy="1338263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46"/>
          <p:cNvSpPr>
            <a:spLocks noChangeArrowheads="1"/>
          </p:cNvSpPr>
          <p:nvPr/>
        </p:nvSpPr>
        <p:spPr bwMode="auto">
          <a:xfrm>
            <a:off x="2474913" y="2925763"/>
            <a:ext cx="1284287" cy="2301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 Box 47"/>
          <p:cNvSpPr txBox="1">
            <a:spLocks noChangeArrowheads="1"/>
          </p:cNvSpPr>
          <p:nvPr/>
        </p:nvSpPr>
        <p:spPr bwMode="auto">
          <a:xfrm>
            <a:off x="2468563" y="2930525"/>
            <a:ext cx="4921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124" name="Rectangle 48"/>
          <p:cNvSpPr>
            <a:spLocks noChangeArrowheads="1"/>
          </p:cNvSpPr>
          <p:nvPr/>
        </p:nvSpPr>
        <p:spPr bwMode="auto">
          <a:xfrm>
            <a:off x="3473450" y="2979738"/>
            <a:ext cx="239713" cy="1158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125" name="Rectangle 49"/>
          <p:cNvSpPr>
            <a:spLocks noChangeArrowheads="1"/>
          </p:cNvSpPr>
          <p:nvPr/>
        </p:nvSpPr>
        <p:spPr bwMode="auto">
          <a:xfrm>
            <a:off x="2489200" y="3214688"/>
            <a:ext cx="601663" cy="923925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 Box 50"/>
          <p:cNvSpPr txBox="1">
            <a:spLocks noChangeArrowheads="1"/>
          </p:cNvSpPr>
          <p:nvPr/>
        </p:nvSpPr>
        <p:spPr bwMode="auto">
          <a:xfrm>
            <a:off x="2616200" y="3535363"/>
            <a:ext cx="34131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</a:p>
        </p:txBody>
      </p:sp>
      <p:sp>
        <p:nvSpPr>
          <p:cNvPr id="127" name="Rectangle 51"/>
          <p:cNvSpPr>
            <a:spLocks noChangeArrowheads="1"/>
          </p:cNvSpPr>
          <p:nvPr/>
        </p:nvSpPr>
        <p:spPr bwMode="auto">
          <a:xfrm>
            <a:off x="3178175" y="3214688"/>
            <a:ext cx="581025" cy="923925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 Box 52"/>
          <p:cNvSpPr txBox="1">
            <a:spLocks noChangeArrowheads="1"/>
          </p:cNvSpPr>
          <p:nvPr/>
        </p:nvSpPr>
        <p:spPr bwMode="auto">
          <a:xfrm>
            <a:off x="3092450" y="3535363"/>
            <a:ext cx="77311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Single Detail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4"/>
          <p:cNvSpPr>
            <a:spLocks noChangeArrowheads="1"/>
          </p:cNvSpPr>
          <p:nvPr/>
        </p:nvSpPr>
        <p:spPr bwMode="auto">
          <a:xfrm>
            <a:off x="411163" y="1482725"/>
            <a:ext cx="9771062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667" tIns="48834" rIns="97667" bIns="48834">
            <a:spAutoFit/>
          </a:bodyPr>
          <a:lstStyle/>
          <a:p>
            <a:pPr marL="228600" indent="-228600" defTabSz="936625" eaLnBrk="0" latinLnBrk="0" hangingPunct="0">
              <a:lnSpc>
                <a:spcPct val="130000"/>
              </a:lnSpc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 u="sng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업무환경에서 사용되는 어휘를 사용하여 사용자가 쉽게 인지할 수 있도록 한다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lnSpc>
                <a:spcPct val="130000"/>
              </a:lnSpc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 u="sng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최소한의 어휘를 사용하여 정의하도록 한다</a:t>
            </a:r>
            <a:r>
              <a:rPr kumimoji="0" lang="en-US" altLang="ko-KR" sz="1200" u="sng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lnSpc>
                <a:spcPct val="130000"/>
              </a:lnSpc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글자 표기는 현업에서 가장 많이 쓰는 형태를 하나로 정해서 일관되게 적용한다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defTabSz="936625" eaLnBrk="0" latinLnBrk="0" hangingPunct="0">
              <a:lnSpc>
                <a:spcPct val="130000"/>
              </a:lnSpc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국어의 맞춤법대로 띄어쓰기 하지 말고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4~6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글자 단위에서 단어가 다를 때 띄워 쓰기를 고려한다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글자수가 길 경우 키워드 앞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 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뒤 위주에만 띄워 쓰기 한다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lnSpc>
                <a:spcPct val="130000"/>
              </a:lnSpc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유사한 단어의 중복을 없애고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자체가 조회나 등록 등의 행위가 명확하다면 생략한다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OOOO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신청내역 조회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OOOO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신청내역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OOOO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현황 조회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OOOO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현황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OOOO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일괄등록 관리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OOOO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일괄등록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936625" eaLnBrk="0" latinLnBrk="0" hangingPunct="0">
              <a:lnSpc>
                <a:spcPct val="130000"/>
              </a:lnSpc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가능한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 이내로 구성한다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구체적인 설명이 필요한 경우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지시문을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상세정보를 제공하도록 한다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lnSpc>
                <a:spcPct val="130000"/>
              </a:lnSpc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필요 시 영문 혼용이 가능하다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lnSpc>
                <a:spcPct val="130000"/>
              </a:lnSpc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선택한 메뉴 레이블은 페이지 타이틀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경로표시의 레이블과 일치해야 한다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lnSpc>
                <a:spcPct val="130000"/>
              </a:lnSpc>
              <a:spcBef>
                <a:spcPts val="300"/>
              </a:spcBef>
              <a:buFont typeface="Arial" charset="0"/>
              <a:buChar char="•"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Subtitle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있는 경우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 타이틀의 내용과 일관성을 지녀야 하며 계층적으로 하위에 있도록 레이블을 작성한다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747" name="Text Box 22"/>
          <p:cNvSpPr txBox="1">
            <a:spLocks noChangeArrowheads="1"/>
          </p:cNvSpPr>
          <p:nvPr/>
        </p:nvSpPr>
        <p:spPr bwMode="auto">
          <a:xfrm>
            <a:off x="2611438" y="5024438"/>
            <a:ext cx="1757362" cy="25558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업무자 작업 진행사고</a:t>
            </a:r>
            <a:r>
              <a:rPr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4410075" y="5051425"/>
            <a:ext cx="2017713" cy="255588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상품을 등록한다</a:t>
            </a:r>
          </a:p>
        </p:txBody>
      </p:sp>
      <p:sp>
        <p:nvSpPr>
          <p:cNvPr id="31749" name="Oval 24"/>
          <p:cNvSpPr>
            <a:spLocks noChangeArrowheads="1"/>
          </p:cNvSpPr>
          <p:nvPr/>
        </p:nvSpPr>
        <p:spPr bwMode="auto">
          <a:xfrm>
            <a:off x="4422775" y="4992688"/>
            <a:ext cx="341313" cy="341312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50" name="Oval 25"/>
          <p:cNvSpPr>
            <a:spLocks noChangeArrowheads="1"/>
          </p:cNvSpPr>
          <p:nvPr/>
        </p:nvSpPr>
        <p:spPr bwMode="auto">
          <a:xfrm>
            <a:off x="4949825" y="4992688"/>
            <a:ext cx="341313" cy="341312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51" name="Text Box 26"/>
          <p:cNvSpPr txBox="1">
            <a:spLocks noChangeArrowheads="1"/>
          </p:cNvSpPr>
          <p:nvPr/>
        </p:nvSpPr>
        <p:spPr bwMode="auto">
          <a:xfrm>
            <a:off x="3833813" y="5600700"/>
            <a:ext cx="584200" cy="2270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/>
          <a:p>
            <a:pPr algn="ctr">
              <a:buFontTx/>
              <a:buNone/>
            </a:pPr>
            <a:r>
              <a:rPr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업무주제</a:t>
            </a:r>
          </a:p>
        </p:txBody>
      </p:sp>
      <p:sp>
        <p:nvSpPr>
          <p:cNvPr id="31752" name="Text Box 27"/>
          <p:cNvSpPr txBox="1">
            <a:spLocks noChangeArrowheads="1"/>
          </p:cNvSpPr>
          <p:nvPr/>
        </p:nvSpPr>
        <p:spPr bwMode="auto">
          <a:xfrm>
            <a:off x="5273675" y="5600700"/>
            <a:ext cx="584200" cy="2270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/>
          <a:p>
            <a:pPr algn="ctr">
              <a:buFontTx/>
              <a:buNone/>
            </a:pPr>
            <a:r>
              <a:rPr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업무행위</a:t>
            </a:r>
          </a:p>
        </p:txBody>
      </p:sp>
      <p:sp>
        <p:nvSpPr>
          <p:cNvPr id="31753" name="Line 28"/>
          <p:cNvSpPr>
            <a:spLocks noChangeShapeType="1"/>
          </p:cNvSpPr>
          <p:nvPr/>
        </p:nvSpPr>
        <p:spPr bwMode="auto">
          <a:xfrm flipH="1">
            <a:off x="4195763" y="5303838"/>
            <a:ext cx="288925" cy="287337"/>
          </a:xfrm>
          <a:prstGeom prst="line">
            <a:avLst/>
          </a:prstGeom>
          <a:noFill/>
          <a:ln w="31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31754" name="Line 29"/>
          <p:cNvSpPr>
            <a:spLocks noChangeShapeType="1"/>
          </p:cNvSpPr>
          <p:nvPr/>
        </p:nvSpPr>
        <p:spPr bwMode="auto">
          <a:xfrm>
            <a:off x="5241925" y="5294313"/>
            <a:ext cx="269875" cy="260350"/>
          </a:xfrm>
          <a:prstGeom prst="line">
            <a:avLst/>
          </a:prstGeom>
          <a:noFill/>
          <a:ln w="31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pic>
        <p:nvPicPr>
          <p:cNvPr id="31755" name="Picture 30" descr="sel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0088" y="4962525"/>
            <a:ext cx="679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6" name="Rectangle 31"/>
          <p:cNvSpPr>
            <a:spLocks noChangeArrowheads="1"/>
          </p:cNvSpPr>
          <p:nvPr/>
        </p:nvSpPr>
        <p:spPr bwMode="auto">
          <a:xfrm>
            <a:off x="6572250" y="5010150"/>
            <a:ext cx="1216025" cy="3032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Tx/>
              <a:buNone/>
            </a:pPr>
            <a:r>
              <a:rPr lang="ko-KR" altLang="en-US" sz="150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</a:rPr>
              <a:t>상품등록</a:t>
            </a:r>
          </a:p>
        </p:txBody>
      </p:sp>
      <p:sp>
        <p:nvSpPr>
          <p:cNvPr id="31757" name="Rectangle 32"/>
          <p:cNvSpPr>
            <a:spLocks noChangeArrowheads="1"/>
          </p:cNvSpPr>
          <p:nvPr/>
        </p:nvSpPr>
        <p:spPr bwMode="auto">
          <a:xfrm>
            <a:off x="2322513" y="4737100"/>
            <a:ext cx="5616575" cy="1244600"/>
          </a:xfrm>
          <a:prstGeom prst="rect">
            <a:avLst/>
          </a:prstGeom>
          <a:noFill/>
          <a:ln w="3175" algn="ctr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5.1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레이블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5.2 </a:t>
            </a:r>
            <a:r>
              <a:rPr lang="ko-KR" altLang="en-US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타이틀</a:t>
            </a:r>
            <a:endParaRPr lang="ko-KR" altLang="en-US" sz="16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  <p:sp>
        <p:nvSpPr>
          <p:cNvPr id="20" name="Rectangle 109"/>
          <p:cNvSpPr>
            <a:spLocks noChangeArrowheads="1"/>
          </p:cNvSpPr>
          <p:nvPr/>
        </p:nvSpPr>
        <p:spPr bwMode="auto">
          <a:xfrm>
            <a:off x="1085410" y="3011488"/>
            <a:ext cx="8411015" cy="391982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985838" y="2628900"/>
            <a:ext cx="8532812" cy="0"/>
          </a:xfrm>
          <a:prstGeom prst="line">
            <a:avLst/>
          </a:prstGeom>
          <a:noFill/>
          <a:ln w="19050">
            <a:solidFill>
              <a:srgbClr val="FFFFFF">
                <a:lumMod val="85000"/>
              </a:srgbClr>
            </a:solidFill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968375" y="2293938"/>
            <a:ext cx="869950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30" tIns="49530" rIns="49530" bIns="49530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200" b="1" kern="0" dirty="0">
                <a:solidFill>
                  <a:srgbClr val="E60032"/>
                </a:solidFill>
                <a:latin typeface="맑은 고딕" pitchFamily="50" charset="-127"/>
                <a:ea typeface="맑은 고딕" pitchFamily="50" charset="-127"/>
              </a:rPr>
              <a:t>메인타이틀</a:t>
            </a:r>
            <a:endParaRPr kumimoji="0" lang="en-US" altLang="en-US" sz="1200" b="1" kern="0" dirty="0">
              <a:solidFill>
                <a:srgbClr val="E6003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165"/>
          <p:cNvSpPr>
            <a:spLocks noChangeArrowheads="1"/>
          </p:cNvSpPr>
          <p:nvPr/>
        </p:nvSpPr>
        <p:spPr bwMode="auto">
          <a:xfrm>
            <a:off x="1928813" y="2332038"/>
            <a:ext cx="719137" cy="19843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도움말</a:t>
            </a:r>
          </a:p>
        </p:txBody>
      </p:sp>
      <p:graphicFrame>
        <p:nvGraphicFramePr>
          <p:cNvPr id="27" name="Group 90"/>
          <p:cNvGraphicFramePr>
            <a:graphicFrameLocks noGrp="1"/>
          </p:cNvGraphicFramePr>
          <p:nvPr/>
        </p:nvGraphicFramePr>
        <p:xfrm>
          <a:off x="995363" y="3922713"/>
          <a:ext cx="8501062" cy="830307"/>
        </p:xfrm>
        <a:graphic>
          <a:graphicData uri="http://schemas.openxmlformats.org/drawingml/2006/table">
            <a:tbl>
              <a:tblPr/>
              <a:tblGrid>
                <a:gridCol w="531812"/>
                <a:gridCol w="1328738"/>
                <a:gridCol w="1327150"/>
                <a:gridCol w="1328737"/>
                <a:gridCol w="1327150"/>
                <a:gridCol w="1328738"/>
                <a:gridCol w="1328737"/>
              </a:tblGrid>
              <a:tr h="2775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763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63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" name="Text Box 82"/>
          <p:cNvSpPr txBox="1">
            <a:spLocks noChangeArrowheads="1"/>
          </p:cNvSpPr>
          <p:nvPr/>
        </p:nvSpPr>
        <p:spPr bwMode="auto">
          <a:xfrm>
            <a:off x="927100" y="3598863"/>
            <a:ext cx="854075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kumimoji="0" lang="ko-KR" altLang="en-US" sz="1000" kern="0">
                <a:solidFill>
                  <a:srgbClr val="E60032"/>
                </a:solidFill>
                <a:latin typeface="맑은 고딕" pitchFamily="50" charset="-127"/>
                <a:ea typeface="맑은 고딕" pitchFamily="50" charset="-127"/>
              </a:rPr>
              <a:t> 서브타이틀</a:t>
            </a:r>
          </a:p>
        </p:txBody>
      </p:sp>
      <p:sp>
        <p:nvSpPr>
          <p:cNvPr id="39" name="Text Box 82"/>
          <p:cNvSpPr txBox="1">
            <a:spLocks noChangeArrowheads="1"/>
          </p:cNvSpPr>
          <p:nvPr/>
        </p:nvSpPr>
        <p:spPr bwMode="auto">
          <a:xfrm>
            <a:off x="923925" y="2690813"/>
            <a:ext cx="727075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검색조건</a:t>
            </a:r>
          </a:p>
        </p:txBody>
      </p:sp>
      <p:graphicFrame>
        <p:nvGraphicFramePr>
          <p:cNvPr id="45" name="Group 90"/>
          <p:cNvGraphicFramePr>
            <a:graphicFrameLocks noGrp="1"/>
          </p:cNvGraphicFramePr>
          <p:nvPr/>
        </p:nvGraphicFramePr>
        <p:xfrm>
          <a:off x="995363" y="5189538"/>
          <a:ext cx="8504238" cy="830307"/>
        </p:xfrm>
        <a:graphic>
          <a:graphicData uri="http://schemas.openxmlformats.org/drawingml/2006/table">
            <a:tbl>
              <a:tblPr/>
              <a:tblGrid>
                <a:gridCol w="1076380"/>
                <a:gridCol w="1842362"/>
                <a:gridCol w="1089695"/>
                <a:gridCol w="1702218"/>
                <a:gridCol w="1180682"/>
                <a:gridCol w="1612901"/>
              </a:tblGrid>
              <a:tr h="2775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3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3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 Box 82"/>
          <p:cNvSpPr txBox="1">
            <a:spLocks noChangeArrowheads="1"/>
          </p:cNvSpPr>
          <p:nvPr/>
        </p:nvSpPr>
        <p:spPr bwMode="auto">
          <a:xfrm>
            <a:off x="927100" y="4865688"/>
            <a:ext cx="854075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marL="85725" indent="-85725"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kumimoji="0" lang="ko-KR" altLang="en-US" sz="1000" kern="0">
                <a:solidFill>
                  <a:srgbClr val="E60032"/>
                </a:solidFill>
                <a:latin typeface="맑은 고딕" pitchFamily="50" charset="-127"/>
                <a:ea typeface="맑은 고딕" pitchFamily="50" charset="-127"/>
              </a:rPr>
              <a:t> 서브타이틀</a:t>
            </a:r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411163" y="838200"/>
            <a:ext cx="9771062" cy="85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667" tIns="48834" rIns="97667" bIns="48834">
            <a:spAutoFit/>
          </a:bodyPr>
          <a:lstStyle/>
          <a:p>
            <a:pPr marL="228600" indent="-228600" defTabSz="936625" eaLnBrk="0" latinLnBrk="0" hangingPunct="0">
              <a:lnSpc>
                <a:spcPct val="130000"/>
              </a:lnSpc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메인타이틀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화면명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화면의 최상단 좌측에 배치하며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네비게이션의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메뉴명과 동일해야 한다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lnSpc>
                <a:spcPct val="130000"/>
              </a:lnSpc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개 이상의 모듈이 존재하는 경우 각 모듈에 해당하는 서브타이틀을 쓸 수 있으며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모듈의 좌측상단에 배치한다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타이틀 명은 테이블을 설명하는 이름으로 구성한다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200" u="sng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606425" y="5772150"/>
          <a:ext cx="76088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비트맵 이미지" r:id="rId3" imgW="7609524" imgH="857143" progId="PBrush">
                  <p:embed/>
                </p:oleObj>
              </mc:Choice>
              <mc:Fallback>
                <p:oleObj name="비트맵 이미지" r:id="rId3" imgW="7609524" imgH="857143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5772150"/>
                        <a:ext cx="76088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339725" y="816306"/>
            <a:ext cx="2440079" cy="307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4" tIns="45717" rIns="91434" bIns="45717">
            <a:spAutoFit/>
          </a:bodyPr>
          <a:lstStyle/>
          <a:p>
            <a:pPr>
              <a:buFontTx/>
              <a:buNone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조회조건이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항목인 경우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58775" y="2222831"/>
            <a:ext cx="2861669" cy="307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4" tIns="45717" rIns="91434" bIns="45717">
            <a:spAutoFit/>
          </a:bodyPr>
          <a:lstStyle/>
          <a:p>
            <a:pPr>
              <a:buFontTx/>
              <a:buNone/>
            </a:pP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조회조건이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항목 이상인 경우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588963" y="6424613"/>
            <a:ext cx="2762250" cy="334962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marL="457200" indent="-457200" defTabSz="976313">
              <a:lnSpc>
                <a:spcPct val="130000"/>
              </a:lnSpc>
              <a:buFont typeface="Wingdings 2" pitchFamily="18" charset="2"/>
              <a:buNone/>
            </a:pP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조회조건이 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항목 이상인 경우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2)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588963" y="4421188"/>
            <a:ext cx="2400300" cy="3079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marL="457200" indent="-457200" defTabSz="976313">
              <a:lnSpc>
                <a:spcPct val="130000"/>
              </a:lnSpc>
              <a:buFont typeface="Wingdings 2" pitchFamily="18" charset="2"/>
              <a:buNone/>
            </a:pP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조회조건이 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항목인 경우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1)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426075" y="939800"/>
            <a:ext cx="4856163" cy="2771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marL="87313" indent="-87313" defTabSz="976313" latinLnBrk="0">
              <a:spcBef>
                <a:spcPct val="50000"/>
              </a:spcBef>
            </a:pPr>
            <a:r>
              <a:rPr lang="ko-KR" altLang="ko-KR" sz="1200">
                <a:latin typeface="맑은 고딕" pitchFamily="50" charset="-127"/>
                <a:ea typeface="맑은 고딕" pitchFamily="50" charset="-127"/>
              </a:rPr>
              <a:t>각 컬럼의 여백을 동일하게 배치한다.</a:t>
            </a:r>
          </a:p>
          <a:p>
            <a:pPr marL="87313" indent="-87313" defTabSz="976313" latinLnBrk="0">
              <a:spcBef>
                <a:spcPct val="50000"/>
              </a:spcBef>
            </a:pPr>
            <a:r>
              <a:rPr lang="ko-KR" altLang="ko-KR" sz="1200">
                <a:latin typeface="맑은 고딕" pitchFamily="50" charset="-127"/>
                <a:ea typeface="맑은 고딕" pitchFamily="50" charset="-127"/>
              </a:rPr>
              <a:t>각 열의 input box 시작점을 동일하게 배치한다.</a:t>
            </a:r>
          </a:p>
          <a:p>
            <a:pPr marL="87313" indent="-87313" defTabSz="976313" latinLnBrk="0">
              <a:spcBef>
                <a:spcPct val="50000"/>
              </a:spcBef>
            </a:pP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조회 조건이 가장 긴 열을 기준으로 컬럼을 나누고 각 컬럼의 여백을 동일하게 배치하는 것을 원칙으로 하나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조회조건의 텍스트가 짧은 경우 좌우 여백을 일정하게 주기로 한다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defTabSz="976313" latinLnBrk="0">
              <a:spcBef>
                <a:spcPct val="50000"/>
              </a:spcBef>
            </a:pP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버튼이 조건 영역 하단에 우측에 위치하며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재 조회가 쉽도록 “조건초기화” 버튼을 사용한다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2)</a:t>
            </a:r>
          </a:p>
          <a:p>
            <a:pPr marL="87313" indent="-87313" defTabSz="976313" latinLnBrk="0">
              <a:spcBef>
                <a:spcPct val="50000"/>
              </a:spcBef>
            </a:pP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조회 유형은 화면 상단의 조회 영역 뿐만 아니라 상세 콘텐츠 영역에서 조회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조회 기능이 필요할 경우 적용될 수 있다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defTabSz="976313" latinLnBrk="0">
              <a:spcBef>
                <a:spcPct val="50000"/>
              </a:spcBef>
            </a:pP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텍스트 입력 필드와 콤보박스의 가로폭은 가능 영역내에 채우도록 하며 날짜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시간등 예상할 수 있는 텍스트는 가로 폭을 조정 할 수 있다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430213" y="2484438"/>
            <a:ext cx="4856162" cy="1201737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marL="87313" indent="-87313" defTabSz="976313">
              <a:spcBef>
                <a:spcPct val="50000"/>
              </a:spcBef>
            </a:pPr>
            <a:r>
              <a:rPr lang="ko-KR" altLang="ko-KR" sz="1200">
                <a:latin typeface="맑은 고딕" pitchFamily="50" charset="-127"/>
                <a:ea typeface="맑은 고딕" pitchFamily="50" charset="-127"/>
              </a:rPr>
              <a:t>요소별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조회와 조회</a:t>
            </a:r>
            <a:r>
              <a:rPr lang="ko-KR" altLang="ko-KR" sz="1200">
                <a:latin typeface="맑은 고딕" pitchFamily="50" charset="-127"/>
                <a:ea typeface="맑은 고딕" pitchFamily="50" charset="-127"/>
              </a:rPr>
              <a:t> 테이블 내의 조건 검색 또는 팝업창을 띄우는 조회는 “     ” 아이콘을 사용한다.(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ko-KR" altLang="ko-KR" sz="12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7313" indent="-87313" defTabSz="976313">
              <a:spcBef>
                <a:spcPct val="50000"/>
              </a:spcBef>
            </a:pP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조회조건의</a:t>
            </a:r>
            <a:r>
              <a:rPr lang="ko-KR" altLang="ko-KR" sz="1200">
                <a:latin typeface="맑은 고딕" pitchFamily="50" charset="-127"/>
                <a:ea typeface="맑은 고딕" pitchFamily="50" charset="-127"/>
              </a:rPr>
              <a:t> 나열순서는 조건 범위가 큰 순서에서 작은 순서로 배치한다.</a:t>
            </a: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87313" indent="-87313" defTabSz="976313">
              <a:spcBef>
                <a:spcPct val="50000"/>
              </a:spcBef>
              <a:buFontTx/>
              <a:buNone/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ko-KR" sz="1200">
                <a:latin typeface="맑은 고딕" pitchFamily="50" charset="-127"/>
                <a:ea typeface="맑은 고딕" pitchFamily="50" charset="-127"/>
              </a:rPr>
              <a:t>단 중요도에 따라 예외사항을 둘 수 있음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ko-KR" sz="12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60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0788" y="2725738"/>
            <a:ext cx="133350" cy="133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2051" name="Object 14"/>
          <p:cNvGraphicFramePr>
            <a:graphicFrameLocks noChangeAspect="1"/>
          </p:cNvGraphicFramePr>
          <p:nvPr/>
        </p:nvGraphicFramePr>
        <p:xfrm>
          <a:off x="630238" y="4073525"/>
          <a:ext cx="7542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비트맵 이미지" r:id="rId6" imgW="7542857" imgH="457143" progId="PBrush">
                  <p:embed/>
                </p:oleObj>
              </mc:Choice>
              <mc:Fallback>
                <p:oleObj name="비트맵 이미지" r:id="rId6" imgW="7542857" imgH="457143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4073525"/>
                        <a:ext cx="75422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5"/>
          <p:cNvGraphicFramePr>
            <a:graphicFrameLocks noChangeAspect="1"/>
          </p:cNvGraphicFramePr>
          <p:nvPr/>
        </p:nvGraphicFramePr>
        <p:xfrm>
          <a:off x="625475" y="4884738"/>
          <a:ext cx="75707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비트맵 이미지" r:id="rId8" imgW="7571429" imgH="676369" progId="PBrush">
                  <p:embed/>
                </p:oleObj>
              </mc:Choice>
              <mc:Fallback>
                <p:oleObj name="비트맵 이미지" r:id="rId8" imgW="7571429" imgH="676369" progId="PBrush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4884738"/>
                        <a:ext cx="75707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6"/>
          <p:cNvSpPr>
            <a:spLocks noChangeArrowheads="1"/>
          </p:cNvSpPr>
          <p:nvPr/>
        </p:nvSpPr>
        <p:spPr bwMode="auto">
          <a:xfrm>
            <a:off x="588963" y="5235575"/>
            <a:ext cx="2762250" cy="3079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marL="457200" indent="-457200" defTabSz="976313">
              <a:lnSpc>
                <a:spcPct val="130000"/>
              </a:lnSpc>
              <a:buFont typeface="Wingdings 2" pitchFamily="18" charset="2"/>
              <a:buNone/>
            </a:pP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조회조건이 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항목 이상인 경우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2)</a:t>
            </a:r>
          </a:p>
        </p:txBody>
      </p:sp>
      <p:sp>
        <p:nvSpPr>
          <p:cNvPr id="2062" name="Text Box 5"/>
          <p:cNvSpPr txBox="1">
            <a:spLocks noChangeArrowheads="1"/>
          </p:cNvSpPr>
          <p:nvPr/>
        </p:nvSpPr>
        <p:spPr bwMode="auto">
          <a:xfrm>
            <a:off x="482600" y="1165225"/>
            <a:ext cx="45720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" indent="-95250" latinLnBrk="0">
              <a:lnSpc>
                <a:spcPct val="90000"/>
              </a:lnSpc>
              <a:spcBef>
                <a:spcPct val="50000"/>
              </a:spcBef>
            </a:pPr>
            <a:r>
              <a:rPr lang="ko-KR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“조회”버튼을 조회 항목 바로 옆에 위치 한다. (그림1) </a:t>
            </a:r>
          </a:p>
          <a:p>
            <a:pPr marL="95250" indent="-95250">
              <a:lnSpc>
                <a:spcPct val="90000"/>
              </a:lnSpc>
              <a:spcBef>
                <a:spcPct val="50000"/>
              </a:spcBef>
            </a:pP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아이콘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조회” 버튼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(            )</a:t>
            </a: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은 페이지 상단의 조회 영역에서만 사용한다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5250" indent="-95250">
              <a:lnSpc>
                <a:spcPct val="90000"/>
              </a:lnSpc>
              <a:spcBef>
                <a:spcPct val="50000"/>
              </a:spcBef>
            </a:pP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조건 초기화 버튼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(                     )</a:t>
            </a:r>
            <a:r>
              <a:rPr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은 사용하지 않는다</a:t>
            </a:r>
            <a:r>
              <a:rPr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63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20900" y="1455738"/>
            <a:ext cx="447675" cy="171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2053" name="Object 17"/>
          <p:cNvGraphicFramePr>
            <a:graphicFrameLocks noChangeAspect="1"/>
          </p:cNvGraphicFramePr>
          <p:nvPr/>
        </p:nvGraphicFramePr>
        <p:xfrm>
          <a:off x="1963738" y="1858963"/>
          <a:ext cx="8667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비트맵 이미지" r:id="rId11" imgW="866896" imgH="237969" progId="PBrush">
                  <p:embed/>
                </p:oleObj>
              </mc:Choice>
              <mc:Fallback>
                <p:oleObj name="비트맵 이미지" r:id="rId11" imgW="866896" imgH="237969" progId="PBrush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1858963"/>
                        <a:ext cx="86677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5.3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조회영역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 txBox="1">
            <a:spLocks noChangeArrowheads="1"/>
          </p:cNvSpPr>
          <p:nvPr/>
        </p:nvSpPr>
        <p:spPr bwMode="auto">
          <a:xfrm>
            <a:off x="415925" y="1187450"/>
            <a:ext cx="97186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Single Detail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조회 결과의 출력 및 입력 데이터 입력을 위한 화면에 주로 사용된다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입력항목명 레이블은 우측 정렬한다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키보드의 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키를 눌러 다음 항목으로 이동할 수 있으며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항목 및 데이터의 배치 시 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이동 경로를 고려하여 좌측 상단 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우측 상단 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좌측 하단 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우측 하단 순으로 작성한다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(Z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-Tab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 적용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필수입력값은 레이블 좌측에 별도의 * 표시하여 구분한다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Disable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된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(Read only)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필드의 경우에는 회색톤의 컬러로 표시하고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직접 입력불가하다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정렬기준</a:t>
            </a:r>
            <a:b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항목명 </a:t>
            </a:r>
            <a:r>
              <a:rPr kumimoji="0"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우측정렬</a:t>
            </a:r>
            <a:br>
              <a:rPr kumimoji="0"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좌측정렬</a:t>
            </a:r>
            <a:br>
              <a:rPr kumimoji="0"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금액</a:t>
            </a:r>
            <a:r>
              <a:rPr kumimoji="0"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수량 등 자릿수 구분</a:t>
            </a:r>
            <a:r>
              <a:rPr kumimoji="0" lang="en-US" altLang="ko-KR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(,)</a:t>
            </a:r>
            <a:r>
              <a:rPr kumimoji="0" lang="ko-KR" altLang="en-US" sz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을 표시하는 숫자 데이터는 텍스트 필드 내에서 우측 정렬</a:t>
            </a:r>
          </a:p>
        </p:txBody>
      </p:sp>
      <p:graphicFrame>
        <p:nvGraphicFramePr>
          <p:cNvPr id="6" name="Group 99"/>
          <p:cNvGraphicFramePr>
            <a:graphicFrameLocks noGrp="1"/>
          </p:cNvGraphicFramePr>
          <p:nvPr/>
        </p:nvGraphicFramePr>
        <p:xfrm>
          <a:off x="1674813" y="4176713"/>
          <a:ext cx="6910387" cy="1069974"/>
        </p:xfrm>
        <a:graphic>
          <a:graphicData uri="http://schemas.openxmlformats.org/drawingml/2006/table">
            <a:tbl>
              <a:tblPr/>
              <a:tblGrid>
                <a:gridCol w="1538287"/>
                <a:gridCol w="2282825"/>
                <a:gridCol w="1031875"/>
                <a:gridCol w="2057400"/>
              </a:tblGrid>
              <a:tr h="26828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필수입력항목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입력항목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필수입력항목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입력항목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입력항목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입력항목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입력불가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입력불가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798" name="Rectangle 149" descr="type=input"/>
          <p:cNvSpPr>
            <a:spLocks noChangeArrowheads="1"/>
          </p:cNvSpPr>
          <p:nvPr/>
        </p:nvSpPr>
        <p:spPr bwMode="auto">
          <a:xfrm>
            <a:off x="3282950" y="4221163"/>
            <a:ext cx="833438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/>
          <a:p>
            <a:pPr algn="ctr">
              <a:buFontTx/>
              <a:buNone/>
            </a:pP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2799" name="Rectangle 149" descr="type=input"/>
          <p:cNvSpPr>
            <a:spLocks noChangeArrowheads="1"/>
          </p:cNvSpPr>
          <p:nvPr/>
        </p:nvSpPr>
        <p:spPr bwMode="auto">
          <a:xfrm>
            <a:off x="3282950" y="4492625"/>
            <a:ext cx="833438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/>
          <a:p>
            <a:pPr algn="ctr">
              <a:buFontTx/>
              <a:buNone/>
            </a:pP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2800" name="Rectangle 149" descr="type=input"/>
          <p:cNvSpPr>
            <a:spLocks noChangeArrowheads="1"/>
          </p:cNvSpPr>
          <p:nvPr/>
        </p:nvSpPr>
        <p:spPr bwMode="auto">
          <a:xfrm>
            <a:off x="3282950" y="4756150"/>
            <a:ext cx="833438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/>
          <a:p>
            <a:pPr algn="ctr">
              <a:buFontTx/>
              <a:buNone/>
            </a:pP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2801" name="Rectangle 149" descr="type=input"/>
          <p:cNvSpPr>
            <a:spLocks noChangeArrowheads="1"/>
          </p:cNvSpPr>
          <p:nvPr/>
        </p:nvSpPr>
        <p:spPr bwMode="auto">
          <a:xfrm>
            <a:off x="6615113" y="4756150"/>
            <a:ext cx="83343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/>
          <a:p>
            <a:pPr algn="r">
              <a:buFontTx/>
              <a:buNone/>
            </a:pP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 10,000</a:t>
            </a:r>
          </a:p>
        </p:txBody>
      </p:sp>
      <p:sp>
        <p:nvSpPr>
          <p:cNvPr id="32802" name="Rectangle 149" descr="type=input"/>
          <p:cNvSpPr>
            <a:spLocks noChangeArrowheads="1"/>
          </p:cNvSpPr>
          <p:nvPr/>
        </p:nvSpPr>
        <p:spPr bwMode="auto">
          <a:xfrm>
            <a:off x="6615113" y="4483100"/>
            <a:ext cx="833437" cy="1936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/>
          <a:p>
            <a:pPr>
              <a:buFontTx/>
              <a:buNone/>
            </a:pPr>
            <a:r>
              <a:rPr lang="ko-KR" altLang="en-US" sz="1100">
                <a:latin typeface="맑은 고딕" pitchFamily="50" charset="-127"/>
                <a:ea typeface="맑은 고딕" pitchFamily="50" charset="-127"/>
              </a:rPr>
              <a:t>입력값</a:t>
            </a:r>
          </a:p>
        </p:txBody>
      </p:sp>
      <p:sp>
        <p:nvSpPr>
          <p:cNvPr id="13" name="Rectangle 192"/>
          <p:cNvSpPr>
            <a:spLocks noChangeArrowheads="1"/>
          </p:cNvSpPr>
          <p:nvPr/>
        </p:nvSpPr>
        <p:spPr bwMode="auto">
          <a:xfrm>
            <a:off x="7388225" y="4733925"/>
            <a:ext cx="3111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5661" tIns="42830" rIns="85661" bIns="42830">
            <a:spAutoFit/>
          </a:bodyPr>
          <a:lstStyle/>
          <a:p>
            <a:pPr algn="ctr" defTabSz="957263">
              <a:buFontTx/>
              <a:buNone/>
              <a:defRPr/>
            </a:pPr>
            <a:r>
              <a:rPr lang="ko-KR" altLang="en-US" sz="110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2804" name="Rectangle 149" descr="type=input"/>
          <p:cNvSpPr>
            <a:spLocks noChangeArrowheads="1"/>
          </p:cNvSpPr>
          <p:nvPr/>
        </p:nvSpPr>
        <p:spPr bwMode="auto">
          <a:xfrm>
            <a:off x="3290888" y="5011738"/>
            <a:ext cx="833437" cy="193675"/>
          </a:xfrm>
          <a:prstGeom prst="rect">
            <a:avLst/>
          </a:prstGeom>
          <a:solidFill>
            <a:srgbClr val="C0C0C0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/>
          <a:p>
            <a:pPr algn="ctr">
              <a:buFontTx/>
              <a:buNone/>
            </a:pP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2805" name="Rectangle 149" descr="type=input"/>
          <p:cNvSpPr>
            <a:spLocks noChangeArrowheads="1"/>
          </p:cNvSpPr>
          <p:nvPr/>
        </p:nvSpPr>
        <p:spPr bwMode="auto">
          <a:xfrm>
            <a:off x="6615113" y="5008563"/>
            <a:ext cx="833437" cy="193675"/>
          </a:xfrm>
          <a:prstGeom prst="rect">
            <a:avLst/>
          </a:prstGeom>
          <a:solidFill>
            <a:srgbClr val="C0C0C0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/>
          <a:p>
            <a:pPr algn="ctr">
              <a:buFontTx/>
              <a:buNone/>
            </a:pP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2806" name="Rectangle 157"/>
          <p:cNvSpPr>
            <a:spLocks noChangeArrowheads="1"/>
          </p:cNvSpPr>
          <p:nvPr/>
        </p:nvSpPr>
        <p:spPr bwMode="auto">
          <a:xfrm>
            <a:off x="6615113" y="4202113"/>
            <a:ext cx="830262" cy="19843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buFontTx/>
              <a:buNone/>
            </a:pPr>
            <a:r>
              <a:rPr lang="ko-KR" altLang="en-US" sz="1100">
                <a:latin typeface="맑은 고딕" pitchFamily="50" charset="-127"/>
                <a:ea typeface="맑은 고딕" pitchFamily="50" charset="-127"/>
              </a:rPr>
              <a:t>대리</a:t>
            </a:r>
          </a:p>
        </p:txBody>
      </p:sp>
      <p:sp>
        <p:nvSpPr>
          <p:cNvPr id="32807" name="Rectangle 96"/>
          <p:cNvSpPr>
            <a:spLocks noChangeArrowheads="1"/>
          </p:cNvSpPr>
          <p:nvPr/>
        </p:nvSpPr>
        <p:spPr bwMode="auto">
          <a:xfrm>
            <a:off x="7245350" y="4202113"/>
            <a:ext cx="200025" cy="1984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lIns="49530" tIns="49530" rIns="49530" bIns="49530" anchor="ctr"/>
          <a:lstStyle/>
          <a:p>
            <a:pPr algn="ctr">
              <a:buFontTx/>
              <a:buNone/>
            </a:pPr>
            <a:r>
              <a:rPr lang="ko-KR" altLang="en-US" sz="1100"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32808" name="Line 105"/>
          <p:cNvSpPr>
            <a:spLocks noChangeShapeType="1"/>
          </p:cNvSpPr>
          <p:nvPr/>
        </p:nvSpPr>
        <p:spPr bwMode="auto">
          <a:xfrm>
            <a:off x="3503613" y="4627563"/>
            <a:ext cx="33020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lIns="46800" tIns="90000" rIns="46800" bIns="90000" anchor="ctr"/>
          <a:lstStyle/>
          <a:p>
            <a:endParaRPr lang="ko-KR" altLang="en-US"/>
          </a:p>
        </p:txBody>
      </p:sp>
      <p:sp>
        <p:nvSpPr>
          <p:cNvPr id="32809" name="Line 103"/>
          <p:cNvSpPr>
            <a:spLocks noChangeShapeType="1"/>
          </p:cNvSpPr>
          <p:nvPr/>
        </p:nvSpPr>
        <p:spPr bwMode="auto">
          <a:xfrm>
            <a:off x="3465513" y="4289425"/>
            <a:ext cx="33020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lIns="46800" tIns="90000" rIns="46800" bIns="90000" anchor="ctr"/>
          <a:lstStyle/>
          <a:p>
            <a:endParaRPr lang="ko-KR" altLang="en-US"/>
          </a:p>
        </p:txBody>
      </p:sp>
      <p:sp>
        <p:nvSpPr>
          <p:cNvPr id="32810" name="Line 104"/>
          <p:cNvSpPr>
            <a:spLocks noChangeShapeType="1"/>
          </p:cNvSpPr>
          <p:nvPr/>
        </p:nvSpPr>
        <p:spPr bwMode="auto">
          <a:xfrm flipH="1">
            <a:off x="3484563" y="4298950"/>
            <a:ext cx="3195637" cy="288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lIns="46800" tIns="90000" rIns="46800" bIns="90000" anchor="ctr"/>
          <a:lstStyle/>
          <a:p>
            <a:endParaRPr lang="ko-KR" altLang="en-US"/>
          </a:p>
        </p:txBody>
      </p:sp>
      <p:sp>
        <p:nvSpPr>
          <p:cNvPr id="19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5.4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입출력 테이블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5.4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입출력 테이블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554663" y="5267325"/>
          <a:ext cx="46672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비트맵 이미지" r:id="rId3" imgW="5800000" imgH="1219370" progId="PBrush">
                  <p:embed/>
                </p:oleObj>
              </mc:Choice>
              <mc:Fallback>
                <p:oleObj name="비트맵 이미지" r:id="rId3" imgW="5800000" imgH="121937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5267325"/>
                        <a:ext cx="46672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7445375" y="5048250"/>
            <a:ext cx="1466850" cy="1466850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1434" tIns="45717" rIns="91434" bIns="45717" anchor="ctr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3081" name="Group 5"/>
          <p:cNvGrpSpPr>
            <a:grpSpLocks/>
          </p:cNvGrpSpPr>
          <p:nvPr/>
        </p:nvGrpSpPr>
        <p:grpSpPr bwMode="auto">
          <a:xfrm>
            <a:off x="7418388" y="5008563"/>
            <a:ext cx="273050" cy="265112"/>
            <a:chOff x="1118" y="1207"/>
            <a:chExt cx="154" cy="138"/>
          </a:xfrm>
        </p:grpSpPr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1140" y="1230"/>
              <a:ext cx="107" cy="108"/>
            </a:xfrm>
            <a:prstGeom prst="ellipse">
              <a:avLst/>
            </a:prstGeom>
            <a:solidFill>
              <a:srgbClr val="A50021"/>
            </a:solidFill>
            <a:ln w="12700">
              <a:noFill/>
              <a:round/>
              <a:headEnd/>
              <a:tailEnd/>
            </a:ln>
          </p:spPr>
          <p:txBody>
            <a:bodyPr lIns="98539" tIns="49269" rIns="98539" bIns="49269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1118" y="1207"/>
              <a:ext cx="154" cy="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8539" tIns="49269" rIns="98539" bIns="49269">
              <a:spAutoFit/>
            </a:bodyPr>
            <a:lstStyle/>
            <a:p>
              <a:pPr defTabSz="985838" fontAlgn="auto" latinLnBrk="0">
                <a:spcBef>
                  <a:spcPct val="5000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100" b="1" kern="0">
                  <a:solidFill>
                    <a:srgbClr val="FFFFFF"/>
                  </a:solidFill>
                  <a:latin typeface="Arial" charset="0"/>
                  <a:ea typeface="굴림" charset="-127"/>
                </a:rPr>
                <a:t>1</a:t>
              </a:r>
            </a:p>
          </p:txBody>
        </p:sp>
      </p:grp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333375" y="1066800"/>
            <a:ext cx="11271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4" tIns="45717" rIns="91434" bIns="45717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lt"/>
                <a:ea typeface="돋움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테이블 비율</a:t>
            </a:r>
          </a:p>
        </p:txBody>
      </p:sp>
      <p:grpSp>
        <p:nvGrpSpPr>
          <p:cNvPr id="3083" name="Group 9"/>
          <p:cNvGrpSpPr>
            <a:grpSpLocks/>
          </p:cNvGrpSpPr>
          <p:nvPr/>
        </p:nvGrpSpPr>
        <p:grpSpPr bwMode="auto">
          <a:xfrm>
            <a:off x="657225" y="2362200"/>
            <a:ext cx="4724400" cy="990600"/>
            <a:chOff x="414" y="1488"/>
            <a:chExt cx="2976" cy="624"/>
          </a:xfrm>
        </p:grpSpPr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720" y="1958"/>
              <a:ext cx="2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000" kern="0">
                  <a:solidFill>
                    <a:sysClr val="windowText" lastClr="000000"/>
                  </a:solidFill>
                  <a:latin typeface="바탕체" pitchFamily="17" charset="-127"/>
                  <a:ea typeface="바탕체" pitchFamily="17" charset="-127"/>
                </a:rPr>
                <a:t>1/4</a:t>
              </a:r>
            </a:p>
          </p:txBody>
        </p:sp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077" y="1958"/>
              <a:ext cx="2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바탕체" pitchFamily="17" charset="-127"/>
                  <a:ea typeface="바탕체" pitchFamily="17" charset="-127"/>
                </a:rPr>
                <a:t>3/4</a:t>
              </a:r>
            </a:p>
          </p:txBody>
        </p:sp>
        <p:grpSp>
          <p:nvGrpSpPr>
            <p:cNvPr id="3110" name="Group 12"/>
            <p:cNvGrpSpPr>
              <a:grpSpLocks/>
            </p:cNvGrpSpPr>
            <p:nvPr/>
          </p:nvGrpSpPr>
          <p:grpSpPr bwMode="auto">
            <a:xfrm>
              <a:off x="414" y="1488"/>
              <a:ext cx="2976" cy="526"/>
              <a:chOff x="624" y="1585"/>
              <a:chExt cx="3643" cy="644"/>
            </a:xfrm>
          </p:grpSpPr>
          <p:sp>
            <p:nvSpPr>
              <p:cNvPr id="71" name="Line 13"/>
              <p:cNvSpPr>
                <a:spLocks noChangeShapeType="1"/>
              </p:cNvSpPr>
              <p:nvPr/>
            </p:nvSpPr>
            <p:spPr bwMode="auto">
              <a:xfrm>
                <a:off x="639" y="2163"/>
                <a:ext cx="3585" cy="1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ko-KR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14"/>
              <p:cNvSpPr>
                <a:spLocks noChangeShapeType="1"/>
              </p:cNvSpPr>
              <p:nvPr/>
            </p:nvSpPr>
            <p:spPr bwMode="auto">
              <a:xfrm>
                <a:off x="636" y="2119"/>
                <a:ext cx="1" cy="11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ko-KR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15"/>
              <p:cNvSpPr>
                <a:spLocks noChangeShapeType="1"/>
              </p:cNvSpPr>
              <p:nvPr/>
            </p:nvSpPr>
            <p:spPr bwMode="auto">
              <a:xfrm>
                <a:off x="4224" y="2113"/>
                <a:ext cx="1" cy="11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ko-KR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16"/>
              <p:cNvSpPr>
                <a:spLocks noChangeShapeType="1"/>
              </p:cNvSpPr>
              <p:nvPr/>
            </p:nvSpPr>
            <p:spPr bwMode="auto">
              <a:xfrm>
                <a:off x="1523" y="2113"/>
                <a:ext cx="1" cy="11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ko-KR" altLang="en-US" sz="1800" kern="0">
                  <a:solidFill>
                    <a:sysClr val="windowText" lastClr="000000"/>
                  </a:solidFill>
                </a:endParaRPr>
              </a:p>
            </p:txBody>
          </p:sp>
          <p:graphicFrame>
            <p:nvGraphicFramePr>
              <p:cNvPr id="3077" name="Object 17"/>
              <p:cNvGraphicFramePr>
                <a:graphicFrameLocks noChangeAspect="1"/>
              </p:cNvGraphicFramePr>
              <p:nvPr/>
            </p:nvGraphicFramePr>
            <p:xfrm>
              <a:off x="624" y="1585"/>
              <a:ext cx="3643" cy="5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Image" r:id="rId5" imgW="10044444" imgH="1473016" progId="">
                      <p:embed/>
                    </p:oleObj>
                  </mc:Choice>
                  <mc:Fallback>
                    <p:oleObj name="Image" r:id="rId5" imgW="10044444" imgH="1473016" progId="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1585"/>
                            <a:ext cx="3643" cy="5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84" name="Text Box 18"/>
          <p:cNvSpPr txBox="1">
            <a:spLocks noChangeArrowheads="1"/>
          </p:cNvSpPr>
          <p:nvPr/>
        </p:nvSpPr>
        <p:spPr bwMode="auto">
          <a:xfrm>
            <a:off x="762000" y="1397000"/>
            <a:ext cx="6172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" indent="-95250" latinLnBrk="0"/>
            <a:r>
              <a:rPr lang="ko-KR" altLang="ko-KR" sz="1200">
                <a:latin typeface="맑은 고딕" pitchFamily="50" charset="-127"/>
                <a:ea typeface="맑은 고딕" pitchFamily="50" charset="-127"/>
              </a:rPr>
              <a:t>기본적인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 비율은 아래와 같으나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셀에 들어가는 글자 수에 따라 비율이 달라질 수 있다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5250" indent="-95250" latinLnBrk="0"/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전체적인 화면의 조화를 고려하여 구성한다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95250" indent="-95250" latinLnBrk="0"/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오용사례 상하의 타이틀영역이 교차하지 않도록 한다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(①)</a:t>
            </a:r>
          </a:p>
        </p:txBody>
      </p:sp>
      <p:grpSp>
        <p:nvGrpSpPr>
          <p:cNvPr id="3085" name="Group 19"/>
          <p:cNvGrpSpPr>
            <a:grpSpLocks/>
          </p:cNvGrpSpPr>
          <p:nvPr/>
        </p:nvGrpSpPr>
        <p:grpSpPr bwMode="auto">
          <a:xfrm>
            <a:off x="657225" y="3503613"/>
            <a:ext cx="4724400" cy="1401762"/>
            <a:chOff x="624" y="2304"/>
            <a:chExt cx="3216" cy="954"/>
          </a:xfrm>
        </p:grpSpPr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648" y="3102"/>
              <a:ext cx="3140" cy="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656" y="3062"/>
              <a:ext cx="1" cy="10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3803" y="3056"/>
              <a:ext cx="1" cy="10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2750" y="3056"/>
              <a:ext cx="1" cy="10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2226" y="3056"/>
              <a:ext cx="1" cy="10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Line 25"/>
            <p:cNvSpPr>
              <a:spLocks noChangeShapeType="1"/>
            </p:cNvSpPr>
            <p:nvPr/>
          </p:nvSpPr>
          <p:spPr bwMode="auto">
            <a:xfrm>
              <a:off x="1182" y="3056"/>
              <a:ext cx="1" cy="10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Text Box 26"/>
            <p:cNvSpPr txBox="1">
              <a:spLocks noChangeArrowheads="1"/>
            </p:cNvSpPr>
            <p:nvPr/>
          </p:nvSpPr>
          <p:spPr bwMode="auto">
            <a:xfrm>
              <a:off x="780" y="3092"/>
              <a:ext cx="253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000" kern="0">
                  <a:solidFill>
                    <a:sysClr val="windowText" lastClr="000000"/>
                  </a:solidFill>
                  <a:latin typeface="바탕체" pitchFamily="17" charset="-127"/>
                  <a:ea typeface="바탕체" pitchFamily="17" charset="-127"/>
                </a:rPr>
                <a:t>1/6</a:t>
              </a:r>
            </a:p>
          </p:txBody>
        </p:sp>
        <p:sp>
          <p:nvSpPr>
            <p:cNvPr id="85" name="Text Box 27"/>
            <p:cNvSpPr txBox="1">
              <a:spLocks noChangeArrowheads="1"/>
            </p:cNvSpPr>
            <p:nvPr/>
          </p:nvSpPr>
          <p:spPr bwMode="auto">
            <a:xfrm>
              <a:off x="2378" y="3092"/>
              <a:ext cx="253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000" kern="0">
                  <a:solidFill>
                    <a:sysClr val="windowText" lastClr="000000"/>
                  </a:solidFill>
                  <a:latin typeface="바탕체" pitchFamily="17" charset="-127"/>
                  <a:ea typeface="바탕체" pitchFamily="17" charset="-127"/>
                </a:rPr>
                <a:t>1/6</a:t>
              </a:r>
            </a:p>
          </p:txBody>
        </p:sp>
        <p:sp>
          <p:nvSpPr>
            <p:cNvPr id="86" name="Text Box 28"/>
            <p:cNvSpPr txBox="1">
              <a:spLocks noChangeArrowheads="1"/>
            </p:cNvSpPr>
            <p:nvPr/>
          </p:nvSpPr>
          <p:spPr bwMode="auto">
            <a:xfrm>
              <a:off x="1578" y="3092"/>
              <a:ext cx="253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000" kern="0">
                  <a:solidFill>
                    <a:sysClr val="windowText" lastClr="000000"/>
                  </a:solidFill>
                  <a:latin typeface="바탕체" pitchFamily="17" charset="-127"/>
                  <a:ea typeface="바탕체" pitchFamily="17" charset="-127"/>
                </a:rPr>
                <a:t>2/6</a:t>
              </a:r>
            </a:p>
          </p:txBody>
        </p:sp>
        <p:sp>
          <p:nvSpPr>
            <p:cNvPr id="87" name="Text Box 29"/>
            <p:cNvSpPr txBox="1">
              <a:spLocks noChangeArrowheads="1"/>
            </p:cNvSpPr>
            <p:nvPr/>
          </p:nvSpPr>
          <p:spPr bwMode="auto">
            <a:xfrm>
              <a:off x="3178" y="3092"/>
              <a:ext cx="25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000" kern="0">
                  <a:solidFill>
                    <a:sysClr val="windowText" lastClr="000000"/>
                  </a:solidFill>
                  <a:latin typeface="바탕체" pitchFamily="17" charset="-127"/>
                  <a:ea typeface="바탕체" pitchFamily="17" charset="-127"/>
                </a:rPr>
                <a:t>2/6</a:t>
              </a:r>
            </a:p>
          </p:txBody>
        </p:sp>
        <p:graphicFrame>
          <p:nvGraphicFramePr>
            <p:cNvPr id="3076" name="Object 30"/>
            <p:cNvGraphicFramePr>
              <a:graphicFrameLocks noChangeAspect="1"/>
            </p:cNvGraphicFramePr>
            <p:nvPr/>
          </p:nvGraphicFramePr>
          <p:xfrm>
            <a:off x="624" y="2304"/>
            <a:ext cx="3216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Image" r:id="rId7" imgW="10120635" imgH="2146032" progId="">
                    <p:embed/>
                  </p:oleObj>
                </mc:Choice>
                <mc:Fallback>
                  <p:oleObj name="Image" r:id="rId7" imgW="10120635" imgH="2146032" progId="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04"/>
                          <a:ext cx="3216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6" name="Group 31"/>
          <p:cNvGrpSpPr>
            <a:grpSpLocks/>
          </p:cNvGrpSpPr>
          <p:nvPr/>
        </p:nvGrpSpPr>
        <p:grpSpPr bwMode="auto">
          <a:xfrm>
            <a:off x="609600" y="5170489"/>
            <a:ext cx="4800600" cy="1386416"/>
            <a:chOff x="666" y="3167"/>
            <a:chExt cx="3888" cy="1123"/>
          </a:xfrm>
        </p:grpSpPr>
        <p:sp>
          <p:nvSpPr>
            <p:cNvPr id="90" name="Line 32"/>
            <p:cNvSpPr>
              <a:spLocks noChangeShapeType="1"/>
            </p:cNvSpPr>
            <p:nvPr/>
          </p:nvSpPr>
          <p:spPr bwMode="auto">
            <a:xfrm>
              <a:off x="703" y="4077"/>
              <a:ext cx="382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699" y="3923"/>
              <a:ext cx="0" cy="21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4541" y="3887"/>
              <a:ext cx="1" cy="2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Line 35"/>
            <p:cNvSpPr>
              <a:spLocks noChangeShapeType="1"/>
            </p:cNvSpPr>
            <p:nvPr/>
          </p:nvSpPr>
          <p:spPr bwMode="auto">
            <a:xfrm>
              <a:off x="3257" y="3923"/>
              <a:ext cx="0" cy="21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1983" y="3923"/>
              <a:ext cx="0" cy="21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 Box 37"/>
            <p:cNvSpPr txBox="1">
              <a:spLocks noChangeArrowheads="1"/>
            </p:cNvSpPr>
            <p:nvPr/>
          </p:nvSpPr>
          <p:spPr bwMode="auto">
            <a:xfrm>
              <a:off x="1152" y="4089"/>
              <a:ext cx="30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000" kern="0" dirty="0" smtClean="0">
                  <a:solidFill>
                    <a:sysClr val="windowText" lastClr="000000"/>
                  </a:solidFill>
                  <a:latin typeface="바탕체" pitchFamily="17" charset="-127"/>
                  <a:ea typeface="바탕체" pitchFamily="17" charset="-127"/>
                </a:rPr>
                <a:t>1/3</a:t>
              </a:r>
              <a:endParaRPr kumimoji="0" lang="en-US" altLang="ko-KR" sz="1000" kern="0" dirty="0">
                <a:solidFill>
                  <a:sysClr val="windowText" lastClr="000000"/>
                </a:solidFill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96" name="Text Box 38"/>
            <p:cNvSpPr txBox="1">
              <a:spLocks noChangeArrowheads="1"/>
            </p:cNvSpPr>
            <p:nvPr/>
          </p:nvSpPr>
          <p:spPr bwMode="auto">
            <a:xfrm>
              <a:off x="2465" y="4089"/>
              <a:ext cx="30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000" kern="0" dirty="0" smtClean="0">
                  <a:solidFill>
                    <a:sysClr val="windowText" lastClr="000000"/>
                  </a:solidFill>
                  <a:latin typeface="바탕체" pitchFamily="17" charset="-127"/>
                  <a:ea typeface="바탕체" pitchFamily="17" charset="-127"/>
                </a:rPr>
                <a:t>1/3</a:t>
              </a:r>
              <a:endParaRPr kumimoji="0" lang="en-US" altLang="ko-KR" sz="1000" kern="0" dirty="0">
                <a:solidFill>
                  <a:sysClr val="windowText" lastClr="000000"/>
                </a:solidFill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97" name="Text Box 39"/>
            <p:cNvSpPr txBox="1">
              <a:spLocks noChangeArrowheads="1"/>
            </p:cNvSpPr>
            <p:nvPr/>
          </p:nvSpPr>
          <p:spPr bwMode="auto">
            <a:xfrm>
              <a:off x="3775" y="4088"/>
              <a:ext cx="30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000" kern="0" dirty="0" smtClean="0">
                  <a:solidFill>
                    <a:sysClr val="windowText" lastClr="000000"/>
                  </a:solidFill>
                  <a:latin typeface="바탕체" pitchFamily="17" charset="-127"/>
                  <a:ea typeface="바탕체" pitchFamily="17" charset="-127"/>
                </a:rPr>
                <a:t>1/3</a:t>
              </a:r>
              <a:endParaRPr kumimoji="0" lang="en-US" altLang="ko-KR" sz="1000" kern="0" dirty="0">
                <a:solidFill>
                  <a:sysClr val="windowText" lastClr="000000"/>
                </a:solidFill>
                <a:latin typeface="바탕체" pitchFamily="17" charset="-127"/>
                <a:ea typeface="바탕체" pitchFamily="17" charset="-127"/>
              </a:endParaRPr>
            </a:p>
          </p:txBody>
        </p:sp>
        <p:sp>
          <p:nvSpPr>
            <p:cNvPr id="98" name="Line 40"/>
            <p:cNvSpPr>
              <a:spLocks noChangeShapeType="1"/>
            </p:cNvSpPr>
            <p:nvPr/>
          </p:nvSpPr>
          <p:spPr bwMode="auto">
            <a:xfrm>
              <a:off x="1205" y="4080"/>
              <a:ext cx="0" cy="5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887" y="3942"/>
              <a:ext cx="87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000" kern="0">
                  <a:solidFill>
                    <a:sysClr val="windowText" lastClr="000000"/>
                  </a:solidFill>
                  <a:latin typeface="바탕체" pitchFamily="17" charset="-127"/>
                  <a:ea typeface="바탕체" pitchFamily="17" charset="-127"/>
                </a:rPr>
                <a:t>2     :      3</a:t>
              </a:r>
            </a:p>
          </p:txBody>
        </p:sp>
        <p:graphicFrame>
          <p:nvGraphicFramePr>
            <p:cNvPr id="3075" name="Object 42"/>
            <p:cNvGraphicFramePr>
              <a:graphicFrameLocks noChangeAspect="1"/>
            </p:cNvGraphicFramePr>
            <p:nvPr/>
          </p:nvGraphicFramePr>
          <p:xfrm>
            <a:off x="666" y="3167"/>
            <a:ext cx="3888" cy="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Image" r:id="rId9" imgW="10031746" imgH="2107937" progId="">
                    <p:embed/>
                  </p:oleObj>
                </mc:Choice>
                <mc:Fallback>
                  <p:oleObj name="Image" r:id="rId9" imgW="10031746" imgH="2107937" progId="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3167"/>
                          <a:ext cx="3888" cy="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ChangeArrowheads="1"/>
          </p:cNvSpPr>
          <p:nvPr/>
        </p:nvSpPr>
        <p:spPr bwMode="auto">
          <a:xfrm>
            <a:off x="415925" y="838200"/>
            <a:ext cx="9718675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0" indent="-190500" latinLnBrk="0">
              <a:lnSpc>
                <a:spcPct val="140000"/>
              </a:lnSpc>
              <a:buClr>
                <a:schemeClr val="tx1"/>
              </a:buClr>
            </a:pPr>
            <a:r>
              <a:rPr lang="ko-KR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 결과에 대한 목록으로 사용되며 아래로 길어질 수 있는 테이블 유형이다.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latinLnBrk="0">
              <a:lnSpc>
                <a:spcPct val="140000"/>
              </a:lnSpc>
              <a:buClr>
                <a:schemeClr val="tx1"/>
              </a:buClr>
            </a:pPr>
            <a:r>
              <a:rPr lang="ko-KR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체크박스, 번호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업무 화면 성격에 따라 </a:t>
            </a:r>
            <a:r>
              <a:rPr lang="ko-KR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lang="ko-KR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첫칼럼을</a:t>
            </a:r>
            <a:r>
              <a:rPr lang="ko-KR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구성할 수 있다.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latinLnBrk="0">
              <a:lnSpc>
                <a:spcPct val="140000"/>
              </a:lnSpc>
              <a:buClr>
                <a:schemeClr val="tx1"/>
              </a:buClr>
            </a:pPr>
            <a:r>
              <a:rPr lang="ko-KR" altLang="ko-KR" sz="1200" u="sng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정렬 기준</a:t>
            </a:r>
            <a:r>
              <a:rPr lang="ko-KR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ko-KR" sz="12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- 중앙정렬 : 항목타이틀(테이블 헤더), 날짜 데이터 등 데이터 길이가 일정한 경우</a:t>
            </a:r>
            <a:br>
              <a:rPr lang="ko-KR" altLang="ko-KR" sz="12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ko-KR" sz="12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- 좌측정렬 : </a:t>
            </a:r>
            <a:r>
              <a:rPr lang="ko-KR" altLang="ko-KR" sz="120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20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ko-KR" altLang="ko-KR" sz="120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2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글자수가 일정하지 않은 데이터 및 서술형 정보</a:t>
            </a:r>
            <a:br>
              <a:rPr lang="ko-KR" altLang="ko-KR" sz="12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ko-KR" sz="12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- 우측정렬 : 금액, 수량 등 숫자비교가 필요한 데이터(자릿수 구분(,)을 표시하는 숫자)</a:t>
            </a:r>
            <a:endParaRPr lang="en-US" altLang="ko-KR" sz="120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latinLnBrk="0">
              <a:lnSpc>
                <a:spcPct val="140000"/>
              </a:lnSpc>
              <a:buClr>
                <a:schemeClr val="tx1"/>
              </a:buClr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Row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해제가 필요할 경우 헤더에 있는 체크박스를 이용한다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(①)</a:t>
            </a:r>
          </a:p>
          <a:p>
            <a:pPr marL="190500" indent="-190500" latinLnBrk="0">
              <a:lnSpc>
                <a:spcPct val="140000"/>
              </a:lnSpc>
              <a:buClr>
                <a:schemeClr val="tx1"/>
              </a:buClr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정보가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한화면에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보여지지 않을 경우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Scroll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바가 생성된다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90500" indent="-190500" latinLnBrk="0">
              <a:lnSpc>
                <a:spcPct val="140000"/>
              </a:lnSpc>
              <a:buClr>
                <a:schemeClr val="tx1"/>
              </a:buClr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숫자에 대한 단위는 우측 상단 버튼 영역 앞에 위치한다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90500" indent="-190500" latinLnBrk="0">
              <a:lnSpc>
                <a:spcPct val="140000"/>
              </a:lnSpc>
              <a:buClr>
                <a:schemeClr val="tx1"/>
              </a:buClr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목록 좌측 하단에는 총 목록 건수를 표기하여 사용자가 전체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결과량을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알 수 있도록 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조회 전에는 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)”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조회 후에는 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으로 표기해 조회 후와 전을 구분할 수 있도록 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ko-KR" sz="120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1306513" y="5457825"/>
            <a:ext cx="33432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04788" indent="-204788" defTabSz="876300" eaLnBrk="0" latinLnBrk="0" hangingPunct="0">
              <a:spcBef>
                <a:spcPts val="275"/>
              </a:spcBef>
              <a:buFontTx/>
              <a:buNone/>
            </a:pP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컬럼 배치 순서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47" name="Group 113"/>
          <p:cNvGraphicFramePr>
            <a:graphicFrameLocks noGrp="1"/>
          </p:cNvGraphicFramePr>
          <p:nvPr/>
        </p:nvGraphicFramePr>
        <p:xfrm>
          <a:off x="1370013" y="4198938"/>
          <a:ext cx="6338047" cy="1027632"/>
        </p:xfrm>
        <a:graphic>
          <a:graphicData uri="http://schemas.openxmlformats.org/drawingml/2006/table">
            <a:tbl>
              <a:tblPr/>
              <a:tblGrid>
                <a:gridCol w="179294"/>
                <a:gridCol w="376518"/>
                <a:gridCol w="777448"/>
                <a:gridCol w="766201"/>
                <a:gridCol w="1002567"/>
                <a:gridCol w="686886"/>
                <a:gridCol w="1186498"/>
                <a:gridCol w="582706"/>
                <a:gridCol w="367553"/>
                <a:gridCol w="412376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출금일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납부반영일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대상금액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납부방법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반영금액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철회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2010-08-03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2010-08-05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010-0191-0191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46,000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은행자동이체</a:t>
                      </a: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46,000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2010-08-03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2010-08-05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010-0191-0191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46,000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은행자동이체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46,000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2010-08-05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2010-08-05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010-0191-0191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46,000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은행자동이체</a:t>
                      </a: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46,000</a:t>
                      </a: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590" marR="35590" marT="47567" marB="47567" anchor="ctr" horzOverflow="overflow">
                    <a:lnL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3853" name="Picture 14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75" y="4254500"/>
            <a:ext cx="112713" cy="109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854" name="Picture 14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75" y="4506913"/>
            <a:ext cx="112713" cy="109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855" name="Picture 14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75" y="4768850"/>
            <a:ext cx="112713" cy="109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856" name="Picture 142" descr="type=check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75" y="5024438"/>
            <a:ext cx="112713" cy="109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3857" name="Rectangle 190"/>
          <p:cNvSpPr>
            <a:spLocks noChangeArrowheads="1"/>
          </p:cNvSpPr>
          <p:nvPr/>
        </p:nvSpPr>
        <p:spPr bwMode="auto">
          <a:xfrm>
            <a:off x="1323975" y="5751513"/>
            <a:ext cx="7032625" cy="8778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lIns="85661" tIns="42830" rIns="85661" bIns="42830" anchor="ctr"/>
          <a:lstStyle/>
          <a:p>
            <a:pPr algn="ctr">
              <a:buFontTx/>
              <a:buNone/>
            </a:pPr>
            <a:endParaRPr lang="ko-KR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58" name="Rectangle 3"/>
          <p:cNvSpPr txBox="1">
            <a:spLocks noChangeArrowheads="1"/>
          </p:cNvSpPr>
          <p:nvPr/>
        </p:nvSpPr>
        <p:spPr bwMode="auto">
          <a:xfrm>
            <a:off x="1360488" y="5805488"/>
            <a:ext cx="18303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04788" indent="-204788" algn="ctr" defTabSz="876300" eaLnBrk="0" latinLnBrk="0" hangingPunct="0">
              <a:spcBef>
                <a:spcPts val="275"/>
              </a:spcBef>
              <a:buFontTx/>
              <a:buNone/>
            </a:pP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구분자</a:t>
            </a:r>
            <a:endParaRPr kumimoji="0" lang="en-US" altLang="ko-KR" sz="12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59" name="Line 180"/>
          <p:cNvSpPr>
            <a:spLocks noChangeShapeType="1"/>
          </p:cNvSpPr>
          <p:nvPr/>
        </p:nvSpPr>
        <p:spPr bwMode="auto">
          <a:xfrm>
            <a:off x="1462088" y="6013450"/>
            <a:ext cx="1724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lIns="85661" tIns="42830" rIns="85661" bIns="42830"/>
          <a:lstStyle/>
          <a:p>
            <a:endParaRPr lang="ko-KR" altLang="en-US"/>
          </a:p>
        </p:txBody>
      </p:sp>
      <p:sp>
        <p:nvSpPr>
          <p:cNvPr id="33860" name="Rectangle 3"/>
          <p:cNvSpPr txBox="1">
            <a:spLocks noChangeArrowheads="1"/>
          </p:cNvSpPr>
          <p:nvPr/>
        </p:nvSpPr>
        <p:spPr bwMode="auto">
          <a:xfrm>
            <a:off x="4043363" y="5805488"/>
            <a:ext cx="18303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04788" indent="-204788" algn="ctr" defTabSz="876300" eaLnBrk="0" latinLnBrk="0" hangingPunct="0">
              <a:spcBef>
                <a:spcPts val="275"/>
              </a:spcBef>
              <a:buFontTx/>
              <a:buNone/>
            </a:pP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중심항목</a:t>
            </a:r>
            <a:endParaRPr kumimoji="0" lang="en-US" altLang="ko-KR" sz="12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61" name="Line 182"/>
          <p:cNvSpPr>
            <a:spLocks noChangeShapeType="1"/>
          </p:cNvSpPr>
          <p:nvPr/>
        </p:nvSpPr>
        <p:spPr bwMode="auto">
          <a:xfrm>
            <a:off x="4143375" y="6013450"/>
            <a:ext cx="17256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lIns="85661" tIns="42830" rIns="85661" bIns="42830"/>
          <a:lstStyle/>
          <a:p>
            <a:endParaRPr lang="ko-KR" altLang="en-US"/>
          </a:p>
        </p:txBody>
      </p:sp>
      <p:sp>
        <p:nvSpPr>
          <p:cNvPr id="33862" name="Rectangle 3"/>
          <p:cNvSpPr txBox="1">
            <a:spLocks noChangeArrowheads="1"/>
          </p:cNvSpPr>
          <p:nvPr/>
        </p:nvSpPr>
        <p:spPr bwMode="auto">
          <a:xfrm>
            <a:off x="6407150" y="5805488"/>
            <a:ext cx="18319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04788" indent="-204788" algn="ctr" defTabSz="876300" eaLnBrk="0" latinLnBrk="0" hangingPunct="0">
              <a:spcBef>
                <a:spcPts val="275"/>
              </a:spcBef>
              <a:buFontTx/>
              <a:buNone/>
            </a:pP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보조항목</a:t>
            </a:r>
            <a:endParaRPr kumimoji="0" lang="en-US" altLang="ko-KR" sz="12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63" name="Line 184"/>
          <p:cNvSpPr>
            <a:spLocks noChangeShapeType="1"/>
          </p:cNvSpPr>
          <p:nvPr/>
        </p:nvSpPr>
        <p:spPr bwMode="auto">
          <a:xfrm>
            <a:off x="6508750" y="6013450"/>
            <a:ext cx="17256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lIns="85661" tIns="42830" rIns="85661" bIns="42830"/>
          <a:lstStyle/>
          <a:p>
            <a:endParaRPr lang="ko-KR" altLang="en-US"/>
          </a:p>
        </p:txBody>
      </p:sp>
      <p:sp>
        <p:nvSpPr>
          <p:cNvPr id="33864" name="Rectangle 3"/>
          <p:cNvSpPr txBox="1">
            <a:spLocks noChangeArrowheads="1"/>
          </p:cNvSpPr>
          <p:nvPr/>
        </p:nvSpPr>
        <p:spPr bwMode="auto">
          <a:xfrm>
            <a:off x="1295400" y="6064250"/>
            <a:ext cx="2171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04788" indent="-204788" algn="ctr" defTabSz="876300" eaLnBrk="0" latinLnBrk="0" hangingPunct="0">
              <a:spcBef>
                <a:spcPts val="275"/>
              </a:spcBef>
              <a:buFontTx/>
              <a:buNone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큰항목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작은항목</a:t>
            </a:r>
          </a:p>
        </p:txBody>
      </p:sp>
      <p:sp>
        <p:nvSpPr>
          <p:cNvPr id="33865" name="Rectangle 3"/>
          <p:cNvSpPr txBox="1">
            <a:spLocks noChangeArrowheads="1"/>
          </p:cNvSpPr>
          <p:nvPr/>
        </p:nvSpPr>
        <p:spPr bwMode="auto">
          <a:xfrm>
            <a:off x="3584575" y="6107113"/>
            <a:ext cx="2592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04788" indent="-204788" algn="ctr" defTabSz="876300" eaLnBrk="0" latinLnBrk="0" hangingPunct="0">
              <a:spcBef>
                <a:spcPts val="275"/>
              </a:spcBef>
              <a:buFontTx/>
              <a:buNone/>
            </a:pP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b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중요항목 좌측배치  </a:t>
            </a:r>
          </a:p>
        </p:txBody>
      </p:sp>
      <p:sp>
        <p:nvSpPr>
          <p:cNvPr id="33866" name="Rectangle 3"/>
          <p:cNvSpPr txBox="1">
            <a:spLocks noChangeArrowheads="1"/>
          </p:cNvSpPr>
          <p:nvPr/>
        </p:nvSpPr>
        <p:spPr bwMode="auto">
          <a:xfrm>
            <a:off x="6559550" y="6076950"/>
            <a:ext cx="15922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04788" indent="-204788" algn="ctr" defTabSz="876300" eaLnBrk="0" latinLnBrk="0" hangingPunct="0">
              <a:spcBef>
                <a:spcPts val="275"/>
              </a:spcBef>
              <a:buFontTx/>
              <a:buNone/>
            </a:pP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비고 </a:t>
            </a:r>
          </a:p>
        </p:txBody>
      </p:sp>
      <p:sp>
        <p:nvSpPr>
          <p:cNvPr id="76" name="Text Box 188"/>
          <p:cNvSpPr txBox="1">
            <a:spLocks noChangeArrowheads="1"/>
          </p:cNvSpPr>
          <p:nvPr/>
        </p:nvSpPr>
        <p:spPr bwMode="auto">
          <a:xfrm>
            <a:off x="3498850" y="5770563"/>
            <a:ext cx="284163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5661" tIns="42830" rIns="85661" bIns="42830">
            <a:spAutoFit/>
          </a:bodyPr>
          <a:lstStyle/>
          <a:p>
            <a:pPr algn="ctr" defTabSz="957263">
              <a:buFontTx/>
              <a:buNone/>
              <a:defRPr/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7" name="Text Box 189"/>
          <p:cNvSpPr txBox="1">
            <a:spLocks noChangeArrowheads="1"/>
          </p:cNvSpPr>
          <p:nvPr/>
        </p:nvSpPr>
        <p:spPr bwMode="auto">
          <a:xfrm>
            <a:off x="6056313" y="5770563"/>
            <a:ext cx="2841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5661" tIns="42830" rIns="85661" bIns="42830">
            <a:spAutoFit/>
          </a:bodyPr>
          <a:lstStyle/>
          <a:p>
            <a:pPr algn="ctr" defTabSz="957263"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869" name="Text Box 293"/>
          <p:cNvSpPr txBox="1">
            <a:spLocks noChangeArrowheads="1"/>
          </p:cNvSpPr>
          <p:nvPr/>
        </p:nvSpPr>
        <p:spPr bwMode="auto">
          <a:xfrm>
            <a:off x="1373188" y="5203825"/>
            <a:ext cx="990600" cy="2238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" indent="-95250">
              <a:spcBef>
                <a:spcPct val="50000"/>
              </a:spcBef>
              <a:buFontTx/>
              <a:buNone/>
            </a:pP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70" name="Text Box 295"/>
          <p:cNvSpPr txBox="1">
            <a:spLocks noChangeArrowheads="1"/>
          </p:cNvSpPr>
          <p:nvPr/>
        </p:nvSpPr>
        <p:spPr bwMode="auto">
          <a:xfrm>
            <a:off x="5980113" y="3960813"/>
            <a:ext cx="714375" cy="25241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 lIns="0" rIns="0" anchor="ctr"/>
          <a:lstStyle/>
          <a:p>
            <a:pPr marL="95250" indent="-95250" algn="ctr">
              <a:spcBef>
                <a:spcPct val="50000"/>
              </a:spcBef>
              <a:buFontTx/>
              <a:buNone/>
            </a:pP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단위</a:t>
            </a:r>
            <a:r>
              <a:rPr lang="en-US" altLang="ko-KR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:     )</a:t>
            </a:r>
            <a:endParaRPr lang="en-US" altLang="ko-KR" sz="8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871" name="Picture 3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325" y="4021138"/>
            <a:ext cx="4476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72" name="Picture 3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2600" y="4059238"/>
            <a:ext cx="36195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Oval 57"/>
          <p:cNvSpPr>
            <a:spLocks noChangeArrowheads="1"/>
          </p:cNvSpPr>
          <p:nvPr/>
        </p:nvSpPr>
        <p:spPr bwMode="auto">
          <a:xfrm>
            <a:off x="1358900" y="4006850"/>
            <a:ext cx="193675" cy="193675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Oval 57"/>
          <p:cNvSpPr>
            <a:spLocks noChangeArrowheads="1"/>
          </p:cNvSpPr>
          <p:nvPr/>
        </p:nvSpPr>
        <p:spPr bwMode="auto">
          <a:xfrm>
            <a:off x="5873750" y="4006850"/>
            <a:ext cx="193675" cy="193675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Oval 57"/>
          <p:cNvSpPr>
            <a:spLocks noChangeArrowheads="1"/>
          </p:cNvSpPr>
          <p:nvPr/>
        </p:nvSpPr>
        <p:spPr bwMode="auto">
          <a:xfrm>
            <a:off x="1270000" y="5211763"/>
            <a:ext cx="193675" cy="193675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5.5 </a:t>
            </a:r>
            <a:r>
              <a:rPr lang="ko-KR" altLang="en-US" sz="1600" kern="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그리드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 테이블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9601200" cy="566738"/>
          </a:xfrm>
          <a:noFill/>
          <a:ln>
            <a:miter lim="800000"/>
            <a:headEnd/>
            <a:tailEnd/>
          </a:ln>
        </p:spPr>
        <p:txBody>
          <a:bodyPr vert="horz" wrap="square" lIns="97667" tIns="48834" rIns="97667" bIns="4883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목차</a:t>
            </a:r>
          </a:p>
        </p:txBody>
      </p:sp>
      <p:graphicFrame>
        <p:nvGraphicFramePr>
          <p:cNvPr id="9" name="Group 434"/>
          <p:cNvGraphicFramePr>
            <a:graphicFrameLocks noGrp="1"/>
          </p:cNvGraphicFramePr>
          <p:nvPr/>
        </p:nvGraphicFramePr>
        <p:xfrm>
          <a:off x="2273300" y="838200"/>
          <a:ext cx="5651500" cy="6054000"/>
        </p:xfrm>
        <a:graphic>
          <a:graphicData uri="http://schemas.openxmlformats.org/drawingml/2006/table">
            <a:tbl>
              <a:tblPr/>
              <a:tblGrid>
                <a:gridCol w="3509252"/>
                <a:gridCol w="1482219"/>
                <a:gridCol w="660029"/>
              </a:tblGrid>
              <a:tr h="748030">
                <a:tc>
                  <a:txBody>
                    <a:bodyPr/>
                    <a:lstStyle/>
                    <a:p>
                      <a:pPr marL="176213" marR="0" lvl="0" indent="-176213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      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b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목적 및 대상</a:t>
                      </a: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----------</a:t>
                      </a: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021">
                <a:tc>
                  <a:txBody>
                    <a:bodyPr/>
                    <a:lstStyle/>
                    <a:p>
                      <a:pPr marL="0" marR="0" lvl="0" indent="0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기본환경</a:t>
                      </a: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----------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8030">
                <a:tc>
                  <a:txBody>
                    <a:bodyPr/>
                    <a:lstStyle/>
                    <a:p>
                      <a:pPr marL="176213" marR="0" lvl="0" indent="-176213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레이아웃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기본영역구분</a:t>
                      </a:r>
                      <a:b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3.2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컨텐츠영역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배치원칙</a:t>
                      </a: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----------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535">
                <a:tc>
                  <a:txBody>
                    <a:bodyPr/>
                    <a:lstStyle/>
                    <a:p>
                      <a:pPr marL="176213" marR="0" lvl="0" indent="-176213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화면패턴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4.1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패턴개요</a:t>
                      </a:r>
                      <a:b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4.2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패턴상세</a:t>
                      </a:r>
                      <a:b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4.3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세부배치원칙</a:t>
                      </a: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----------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5075">
                <a:tc>
                  <a:txBody>
                    <a:bodyPr/>
                    <a:lstStyle/>
                    <a:p>
                      <a:pPr marL="176213" marR="0" lvl="0" indent="-176213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화면세부요소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5.1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레이블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5.2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타이틀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5.3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조회영역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5.4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입출력 테이블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5.5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5.6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5.7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입력폼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서식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/Date Picker</a:t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5.8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5.9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5.10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파일첨부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5.11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5.12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5.10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보고서 레이아웃</a:t>
                      </a: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----------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10223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 bwMode="auto">
          <a:xfrm>
            <a:off x="568325" y="4573588"/>
            <a:ext cx="4060825" cy="166528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35025" y="4791075"/>
            <a:ext cx="2122488" cy="1447800"/>
          </a:xfrm>
          <a:prstGeom prst="rect">
            <a:avLst/>
          </a:prstGeom>
          <a:solidFill>
            <a:srgbClr val="FFCC99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AutoShape 474"/>
          <p:cNvSpPr>
            <a:spLocks noChangeArrowheads="1"/>
          </p:cNvSpPr>
          <p:nvPr/>
        </p:nvSpPr>
        <p:spPr bwMode="auto">
          <a:xfrm>
            <a:off x="4959350" y="1871663"/>
            <a:ext cx="4495800" cy="4524375"/>
          </a:xfrm>
          <a:prstGeom prst="roundRect">
            <a:avLst>
              <a:gd name="adj" fmla="val 1194"/>
            </a:avLst>
          </a:prstGeom>
          <a:solidFill>
            <a:srgbClr val="DDDDDD">
              <a:alpha val="27058"/>
            </a:srgbClr>
          </a:solidFill>
          <a:ln w="15875">
            <a:solidFill>
              <a:srgbClr val="C0C0C0"/>
            </a:solidFill>
            <a:round/>
            <a:headEnd/>
            <a:tailEnd/>
          </a:ln>
        </p:spPr>
        <p:txBody>
          <a:bodyPr tIns="108000"/>
          <a:lstStyle/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해당 필드가 </a:t>
            </a: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소팅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가능한 경우에 상위 헤더 필드명의 우측에 아이콘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(△)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으로 표시 한다</a:t>
            </a:r>
            <a:endParaRPr kumimoji="0" lang="en-US" altLang="ko-KR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△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아이콘을 선택하면 오름차순으로 변경되며 아이콘은 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▲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표시됨</a:t>
            </a: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오름차순의 경우 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▲,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내림차순의 경우 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▼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아이콘으로 표현을 한다</a:t>
            </a: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해당 아이콘을 누르게 되면 해당 필드를 기준으로 기존에 나열된 리스트 전체가 정렬된다</a:t>
            </a: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Rectangle 2"/>
          <p:cNvSpPr>
            <a:spLocks noChangeArrowheads="1"/>
          </p:cNvSpPr>
          <p:nvPr/>
        </p:nvSpPr>
        <p:spPr bwMode="auto">
          <a:xfrm>
            <a:off x="317500" y="944563"/>
            <a:ext cx="6102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kumimoji="0" lang="ko-KR" altLang="en-US" sz="1400" b="1" kern="0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소팅</a:t>
            </a:r>
            <a:r>
              <a:rPr kumimoji="0" lang="en-US" altLang="ko-KR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</a:p>
        </p:txBody>
      </p:sp>
      <p:sp>
        <p:nvSpPr>
          <p:cNvPr id="143" name="AutoShape 474"/>
          <p:cNvSpPr>
            <a:spLocks noChangeArrowheads="1"/>
          </p:cNvSpPr>
          <p:nvPr/>
        </p:nvSpPr>
        <p:spPr bwMode="auto">
          <a:xfrm>
            <a:off x="447675" y="1871663"/>
            <a:ext cx="4327525" cy="4524375"/>
          </a:xfrm>
          <a:prstGeom prst="roundRect">
            <a:avLst>
              <a:gd name="adj" fmla="val 954"/>
            </a:avLst>
          </a:prstGeom>
          <a:noFill/>
          <a:ln w="1587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1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3" name="AutoShape 238"/>
          <p:cNvSpPr>
            <a:spLocks noChangeArrowheads="1"/>
          </p:cNvSpPr>
          <p:nvPr/>
        </p:nvSpPr>
        <p:spPr bwMode="auto">
          <a:xfrm rot="5400000">
            <a:off x="4583112" y="4117976"/>
            <a:ext cx="582613" cy="80962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 Box 197"/>
          <p:cNvSpPr txBox="1">
            <a:spLocks noChangeArrowheads="1"/>
          </p:cNvSpPr>
          <p:nvPr/>
        </p:nvSpPr>
        <p:spPr bwMode="auto">
          <a:xfrm>
            <a:off x="1598613" y="1474788"/>
            <a:ext cx="1704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기능 예시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46" name="Text Box 197"/>
          <p:cNvSpPr txBox="1">
            <a:spLocks noChangeArrowheads="1"/>
          </p:cNvSpPr>
          <p:nvPr/>
        </p:nvSpPr>
        <p:spPr bwMode="auto">
          <a:xfrm>
            <a:off x="6443663" y="1474788"/>
            <a:ext cx="1704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기능 설명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568325" y="2349500"/>
            <a:ext cx="4060825" cy="166528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827" name="직선 연결선 147"/>
          <p:cNvCxnSpPr>
            <a:cxnSpLocks noChangeShapeType="1"/>
          </p:cNvCxnSpPr>
          <p:nvPr/>
        </p:nvCxnSpPr>
        <p:spPr bwMode="auto">
          <a:xfrm>
            <a:off x="593725" y="2563813"/>
            <a:ext cx="3911600" cy="0"/>
          </a:xfrm>
          <a:prstGeom prst="line">
            <a:avLst/>
          </a:prstGeom>
          <a:noFill/>
          <a:ln w="12700" algn="ctr">
            <a:solidFill>
              <a:srgbClr val="72BFC5"/>
            </a:solidFill>
            <a:round/>
            <a:headEnd/>
            <a:tailEnd/>
          </a:ln>
        </p:spPr>
      </p:cxnSp>
      <p:sp>
        <p:nvSpPr>
          <p:cNvPr id="149" name="직사각형 148"/>
          <p:cNvSpPr/>
          <p:nvPr/>
        </p:nvSpPr>
        <p:spPr bwMode="auto">
          <a:xfrm>
            <a:off x="639763" y="2635250"/>
            <a:ext cx="71437" cy="714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639763" y="2778125"/>
            <a:ext cx="71437" cy="714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639763" y="2921000"/>
            <a:ext cx="71437" cy="714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639763" y="3063875"/>
            <a:ext cx="71437" cy="714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39763" y="3214688"/>
            <a:ext cx="71437" cy="71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39763" y="3357563"/>
            <a:ext cx="71437" cy="71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639763" y="3513138"/>
            <a:ext cx="71437" cy="71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639763" y="3656013"/>
            <a:ext cx="71437" cy="71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39763" y="3783013"/>
            <a:ext cx="71437" cy="71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837" name="그룹 1"/>
          <p:cNvGrpSpPr>
            <a:grpSpLocks/>
          </p:cNvGrpSpPr>
          <p:nvPr/>
        </p:nvGrpSpPr>
        <p:grpSpPr bwMode="auto">
          <a:xfrm>
            <a:off x="788988" y="2351088"/>
            <a:ext cx="582612" cy="1570037"/>
            <a:chOff x="364555" y="2358548"/>
            <a:chExt cx="4347145" cy="1571376"/>
          </a:xfrm>
        </p:grpSpPr>
        <p:sp>
          <p:nvSpPr>
            <p:cNvPr id="159" name="TextBox 44"/>
            <p:cNvSpPr txBox="1">
              <a:spLocks noChangeArrowheads="1"/>
            </p:cNvSpPr>
            <p:nvPr/>
          </p:nvSpPr>
          <p:spPr bwMode="auto">
            <a:xfrm>
              <a:off x="708059" y="2579398"/>
              <a:ext cx="3932571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001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TextBox 46"/>
            <p:cNvSpPr txBox="1">
              <a:spLocks noChangeArrowheads="1"/>
            </p:cNvSpPr>
            <p:nvPr/>
          </p:nvSpPr>
          <p:spPr bwMode="auto">
            <a:xfrm>
              <a:off x="708059" y="2731928"/>
              <a:ext cx="4003641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002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TextBox 48"/>
            <p:cNvSpPr txBox="1">
              <a:spLocks noChangeArrowheads="1"/>
            </p:cNvSpPr>
            <p:nvPr/>
          </p:nvSpPr>
          <p:spPr bwMode="auto">
            <a:xfrm>
              <a:off x="708059" y="2865392"/>
              <a:ext cx="4003641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003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TextBox 49"/>
            <p:cNvSpPr txBox="1">
              <a:spLocks noChangeArrowheads="1"/>
            </p:cNvSpPr>
            <p:nvPr/>
          </p:nvSpPr>
          <p:spPr bwMode="auto">
            <a:xfrm>
              <a:off x="708059" y="3025867"/>
              <a:ext cx="3932571" cy="19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004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TextBox 53"/>
            <p:cNvSpPr txBox="1">
              <a:spLocks noChangeArrowheads="1"/>
            </p:cNvSpPr>
            <p:nvPr/>
          </p:nvSpPr>
          <p:spPr bwMode="auto">
            <a:xfrm>
              <a:off x="708059" y="3176807"/>
              <a:ext cx="3932571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005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TextBox 54"/>
            <p:cNvSpPr txBox="1">
              <a:spLocks noChangeArrowheads="1"/>
            </p:cNvSpPr>
            <p:nvPr/>
          </p:nvSpPr>
          <p:spPr bwMode="auto">
            <a:xfrm>
              <a:off x="708059" y="3329337"/>
              <a:ext cx="3932571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006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TextBox 61"/>
            <p:cNvSpPr txBox="1">
              <a:spLocks noChangeArrowheads="1"/>
            </p:cNvSpPr>
            <p:nvPr/>
          </p:nvSpPr>
          <p:spPr bwMode="auto">
            <a:xfrm>
              <a:off x="708059" y="3459623"/>
              <a:ext cx="3932571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007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TextBox 63"/>
            <p:cNvSpPr txBox="1">
              <a:spLocks noChangeArrowheads="1"/>
            </p:cNvSpPr>
            <p:nvPr/>
          </p:nvSpPr>
          <p:spPr bwMode="auto">
            <a:xfrm>
              <a:off x="708059" y="3593087"/>
              <a:ext cx="4003641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008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TextBox 65"/>
            <p:cNvSpPr txBox="1">
              <a:spLocks noChangeArrowheads="1"/>
            </p:cNvSpPr>
            <p:nvPr/>
          </p:nvSpPr>
          <p:spPr bwMode="auto">
            <a:xfrm>
              <a:off x="708059" y="3729728"/>
              <a:ext cx="4003641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009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TextBox 72"/>
            <p:cNvSpPr txBox="1">
              <a:spLocks noChangeArrowheads="1"/>
            </p:cNvSpPr>
            <p:nvPr/>
          </p:nvSpPr>
          <p:spPr bwMode="auto">
            <a:xfrm>
              <a:off x="364555" y="2358548"/>
              <a:ext cx="3920722" cy="215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Title</a:t>
              </a:r>
              <a:r>
                <a:rPr kumimoji="0" lang="en-US" altLang="ko-KR" sz="8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8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△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9" name="직사각형 168"/>
          <p:cNvSpPr/>
          <p:nvPr/>
        </p:nvSpPr>
        <p:spPr bwMode="auto">
          <a:xfrm>
            <a:off x="639763" y="2422525"/>
            <a:ext cx="71437" cy="714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839" name="그룹 1"/>
          <p:cNvGrpSpPr>
            <a:grpSpLocks/>
          </p:cNvGrpSpPr>
          <p:nvPr/>
        </p:nvGrpSpPr>
        <p:grpSpPr bwMode="auto">
          <a:xfrm>
            <a:off x="1346200" y="2351088"/>
            <a:ext cx="544513" cy="1570037"/>
            <a:chOff x="653425" y="2358548"/>
            <a:chExt cx="4058275" cy="1571376"/>
          </a:xfrm>
        </p:grpSpPr>
        <p:sp>
          <p:nvSpPr>
            <p:cNvPr id="171" name="TextBox 44"/>
            <p:cNvSpPr txBox="1">
              <a:spLocks noChangeArrowheads="1"/>
            </p:cNvSpPr>
            <p:nvPr/>
          </p:nvSpPr>
          <p:spPr bwMode="auto">
            <a:xfrm>
              <a:off x="712587" y="2579398"/>
              <a:ext cx="3928123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001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TextBox 46"/>
            <p:cNvSpPr txBox="1">
              <a:spLocks noChangeArrowheads="1"/>
            </p:cNvSpPr>
            <p:nvPr/>
          </p:nvSpPr>
          <p:spPr bwMode="auto">
            <a:xfrm>
              <a:off x="712587" y="2731928"/>
              <a:ext cx="3999113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002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TextBox 48"/>
            <p:cNvSpPr txBox="1">
              <a:spLocks noChangeArrowheads="1"/>
            </p:cNvSpPr>
            <p:nvPr/>
          </p:nvSpPr>
          <p:spPr bwMode="auto">
            <a:xfrm>
              <a:off x="712587" y="2865392"/>
              <a:ext cx="3999113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003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" name="TextBox 49"/>
            <p:cNvSpPr txBox="1">
              <a:spLocks noChangeArrowheads="1"/>
            </p:cNvSpPr>
            <p:nvPr/>
          </p:nvSpPr>
          <p:spPr bwMode="auto">
            <a:xfrm>
              <a:off x="712587" y="3025867"/>
              <a:ext cx="3928123" cy="19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004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TextBox 53"/>
            <p:cNvSpPr txBox="1">
              <a:spLocks noChangeArrowheads="1"/>
            </p:cNvSpPr>
            <p:nvPr/>
          </p:nvSpPr>
          <p:spPr bwMode="auto">
            <a:xfrm>
              <a:off x="712587" y="3176807"/>
              <a:ext cx="3928123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005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TextBox 54"/>
            <p:cNvSpPr txBox="1">
              <a:spLocks noChangeArrowheads="1"/>
            </p:cNvSpPr>
            <p:nvPr/>
          </p:nvSpPr>
          <p:spPr bwMode="auto">
            <a:xfrm>
              <a:off x="712587" y="3329337"/>
              <a:ext cx="3928123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006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TextBox 61"/>
            <p:cNvSpPr txBox="1">
              <a:spLocks noChangeArrowheads="1"/>
            </p:cNvSpPr>
            <p:nvPr/>
          </p:nvSpPr>
          <p:spPr bwMode="auto">
            <a:xfrm>
              <a:off x="712587" y="3459623"/>
              <a:ext cx="3928123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007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TextBox 63"/>
            <p:cNvSpPr txBox="1">
              <a:spLocks noChangeArrowheads="1"/>
            </p:cNvSpPr>
            <p:nvPr/>
          </p:nvSpPr>
          <p:spPr bwMode="auto">
            <a:xfrm>
              <a:off x="712587" y="3593087"/>
              <a:ext cx="3999113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008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TextBox 65"/>
            <p:cNvSpPr txBox="1">
              <a:spLocks noChangeArrowheads="1"/>
            </p:cNvSpPr>
            <p:nvPr/>
          </p:nvSpPr>
          <p:spPr bwMode="auto">
            <a:xfrm>
              <a:off x="712587" y="3729728"/>
              <a:ext cx="3999113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009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TextBox 72"/>
            <p:cNvSpPr txBox="1">
              <a:spLocks noChangeArrowheads="1"/>
            </p:cNvSpPr>
            <p:nvPr/>
          </p:nvSpPr>
          <p:spPr bwMode="auto">
            <a:xfrm>
              <a:off x="653425" y="2358548"/>
              <a:ext cx="3916295" cy="216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Title</a:t>
              </a:r>
              <a:r>
                <a:rPr kumimoji="0" lang="en-US" altLang="ko-KR" sz="8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840" name="그룹 1"/>
          <p:cNvGrpSpPr>
            <a:grpSpLocks/>
          </p:cNvGrpSpPr>
          <p:nvPr/>
        </p:nvGrpSpPr>
        <p:grpSpPr bwMode="auto">
          <a:xfrm>
            <a:off x="1922463" y="2351088"/>
            <a:ext cx="552450" cy="1570037"/>
            <a:chOff x="595651" y="2358548"/>
            <a:chExt cx="4116049" cy="1571376"/>
          </a:xfrm>
        </p:grpSpPr>
        <p:sp>
          <p:nvSpPr>
            <p:cNvPr id="182" name="TextBox 44"/>
            <p:cNvSpPr txBox="1">
              <a:spLocks noChangeArrowheads="1"/>
            </p:cNvSpPr>
            <p:nvPr/>
          </p:nvSpPr>
          <p:spPr bwMode="auto">
            <a:xfrm>
              <a:off x="713928" y="2579398"/>
              <a:ext cx="3926805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001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TextBox 46"/>
            <p:cNvSpPr txBox="1">
              <a:spLocks noChangeArrowheads="1"/>
            </p:cNvSpPr>
            <p:nvPr/>
          </p:nvSpPr>
          <p:spPr bwMode="auto">
            <a:xfrm>
              <a:off x="713928" y="2731928"/>
              <a:ext cx="3997772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002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TextBox 48"/>
            <p:cNvSpPr txBox="1">
              <a:spLocks noChangeArrowheads="1"/>
            </p:cNvSpPr>
            <p:nvPr/>
          </p:nvSpPr>
          <p:spPr bwMode="auto">
            <a:xfrm>
              <a:off x="713928" y="2865392"/>
              <a:ext cx="3997772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003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TextBox 49"/>
            <p:cNvSpPr txBox="1">
              <a:spLocks noChangeArrowheads="1"/>
            </p:cNvSpPr>
            <p:nvPr/>
          </p:nvSpPr>
          <p:spPr bwMode="auto">
            <a:xfrm>
              <a:off x="713928" y="3025867"/>
              <a:ext cx="3926805" cy="19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004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TextBox 53"/>
            <p:cNvSpPr txBox="1">
              <a:spLocks noChangeArrowheads="1"/>
            </p:cNvSpPr>
            <p:nvPr/>
          </p:nvSpPr>
          <p:spPr bwMode="auto">
            <a:xfrm>
              <a:off x="713928" y="3176807"/>
              <a:ext cx="3926805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005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TextBox 54"/>
            <p:cNvSpPr txBox="1">
              <a:spLocks noChangeArrowheads="1"/>
            </p:cNvSpPr>
            <p:nvPr/>
          </p:nvSpPr>
          <p:spPr bwMode="auto">
            <a:xfrm>
              <a:off x="713928" y="3329337"/>
              <a:ext cx="3926805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006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TextBox 61"/>
            <p:cNvSpPr txBox="1">
              <a:spLocks noChangeArrowheads="1"/>
            </p:cNvSpPr>
            <p:nvPr/>
          </p:nvSpPr>
          <p:spPr bwMode="auto">
            <a:xfrm>
              <a:off x="713928" y="3459623"/>
              <a:ext cx="3926805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007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TextBox 63"/>
            <p:cNvSpPr txBox="1">
              <a:spLocks noChangeArrowheads="1"/>
            </p:cNvSpPr>
            <p:nvPr/>
          </p:nvSpPr>
          <p:spPr bwMode="auto">
            <a:xfrm>
              <a:off x="713928" y="3593087"/>
              <a:ext cx="3997772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008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TextBox 65"/>
            <p:cNvSpPr txBox="1">
              <a:spLocks noChangeArrowheads="1"/>
            </p:cNvSpPr>
            <p:nvPr/>
          </p:nvSpPr>
          <p:spPr bwMode="auto">
            <a:xfrm>
              <a:off x="713928" y="3729728"/>
              <a:ext cx="3997772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009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TextBox 72"/>
            <p:cNvSpPr txBox="1">
              <a:spLocks noChangeArrowheads="1"/>
            </p:cNvSpPr>
            <p:nvPr/>
          </p:nvSpPr>
          <p:spPr bwMode="auto">
            <a:xfrm>
              <a:off x="595651" y="2358548"/>
              <a:ext cx="3914974" cy="215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Title</a:t>
              </a:r>
              <a:r>
                <a:rPr kumimoji="0" lang="ko-KR" altLang="en-US" sz="8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8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△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2" name="직사각형 93"/>
          <p:cNvSpPr>
            <a:spLocks noChangeArrowheads="1"/>
          </p:cNvSpPr>
          <p:nvPr/>
        </p:nvSpPr>
        <p:spPr bwMode="auto">
          <a:xfrm>
            <a:off x="569913" y="1987550"/>
            <a:ext cx="19399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기본 정렬 기능 </a:t>
            </a:r>
            <a:r>
              <a:rPr kumimoji="0" lang="en-US" altLang="ko-KR" sz="10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내림차순 </a:t>
            </a:r>
            <a:r>
              <a:rPr kumimoji="0" lang="en-US" altLang="ko-KR" sz="10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kumimoji="0" lang="ko-KR" altLang="en-US" sz="10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842" name="그룹 1"/>
          <p:cNvGrpSpPr>
            <a:grpSpLocks/>
          </p:cNvGrpSpPr>
          <p:nvPr/>
        </p:nvGrpSpPr>
        <p:grpSpPr bwMode="auto">
          <a:xfrm>
            <a:off x="2486025" y="2351088"/>
            <a:ext cx="582613" cy="1570037"/>
            <a:chOff x="364555" y="2358548"/>
            <a:chExt cx="4347145" cy="1571376"/>
          </a:xfrm>
        </p:grpSpPr>
        <p:sp>
          <p:nvSpPr>
            <p:cNvPr id="194" name="TextBox 44"/>
            <p:cNvSpPr txBox="1">
              <a:spLocks noChangeArrowheads="1"/>
            </p:cNvSpPr>
            <p:nvPr/>
          </p:nvSpPr>
          <p:spPr bwMode="auto">
            <a:xfrm>
              <a:off x="708066" y="2579398"/>
              <a:ext cx="3932564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001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TextBox 46"/>
            <p:cNvSpPr txBox="1">
              <a:spLocks noChangeArrowheads="1"/>
            </p:cNvSpPr>
            <p:nvPr/>
          </p:nvSpPr>
          <p:spPr bwMode="auto">
            <a:xfrm>
              <a:off x="708066" y="2731928"/>
              <a:ext cx="4003634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002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TextBox 48"/>
            <p:cNvSpPr txBox="1">
              <a:spLocks noChangeArrowheads="1"/>
            </p:cNvSpPr>
            <p:nvPr/>
          </p:nvSpPr>
          <p:spPr bwMode="auto">
            <a:xfrm>
              <a:off x="708066" y="2865392"/>
              <a:ext cx="4003634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003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7" name="TextBox 49"/>
            <p:cNvSpPr txBox="1">
              <a:spLocks noChangeArrowheads="1"/>
            </p:cNvSpPr>
            <p:nvPr/>
          </p:nvSpPr>
          <p:spPr bwMode="auto">
            <a:xfrm>
              <a:off x="708066" y="3025867"/>
              <a:ext cx="3932564" cy="19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004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TextBox 53"/>
            <p:cNvSpPr txBox="1">
              <a:spLocks noChangeArrowheads="1"/>
            </p:cNvSpPr>
            <p:nvPr/>
          </p:nvSpPr>
          <p:spPr bwMode="auto">
            <a:xfrm>
              <a:off x="708066" y="3176807"/>
              <a:ext cx="3932564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005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9" name="TextBox 54"/>
            <p:cNvSpPr txBox="1">
              <a:spLocks noChangeArrowheads="1"/>
            </p:cNvSpPr>
            <p:nvPr/>
          </p:nvSpPr>
          <p:spPr bwMode="auto">
            <a:xfrm>
              <a:off x="708066" y="3329337"/>
              <a:ext cx="3932564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006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0" name="TextBox 61"/>
            <p:cNvSpPr txBox="1">
              <a:spLocks noChangeArrowheads="1"/>
            </p:cNvSpPr>
            <p:nvPr/>
          </p:nvSpPr>
          <p:spPr bwMode="auto">
            <a:xfrm>
              <a:off x="708066" y="3459623"/>
              <a:ext cx="3932564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007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TextBox 63"/>
            <p:cNvSpPr txBox="1">
              <a:spLocks noChangeArrowheads="1"/>
            </p:cNvSpPr>
            <p:nvPr/>
          </p:nvSpPr>
          <p:spPr bwMode="auto">
            <a:xfrm>
              <a:off x="708066" y="3593087"/>
              <a:ext cx="4003634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008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2" name="TextBox 65"/>
            <p:cNvSpPr txBox="1">
              <a:spLocks noChangeArrowheads="1"/>
            </p:cNvSpPr>
            <p:nvPr/>
          </p:nvSpPr>
          <p:spPr bwMode="auto">
            <a:xfrm>
              <a:off x="708066" y="3729728"/>
              <a:ext cx="4003634" cy="20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009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3" name="TextBox 72"/>
            <p:cNvSpPr txBox="1">
              <a:spLocks noChangeArrowheads="1"/>
            </p:cNvSpPr>
            <p:nvPr/>
          </p:nvSpPr>
          <p:spPr bwMode="auto">
            <a:xfrm>
              <a:off x="364555" y="2358548"/>
              <a:ext cx="3920722" cy="215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Title</a:t>
              </a:r>
              <a:r>
                <a:rPr kumimoji="0" lang="en-US" altLang="ko-KR" sz="8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8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△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843" name="그룹 1"/>
          <p:cNvGrpSpPr>
            <a:grpSpLocks/>
          </p:cNvGrpSpPr>
          <p:nvPr/>
        </p:nvGrpSpPr>
        <p:grpSpPr bwMode="auto">
          <a:xfrm>
            <a:off x="788988" y="4575175"/>
            <a:ext cx="582612" cy="1570038"/>
            <a:chOff x="364555" y="2358548"/>
            <a:chExt cx="4347145" cy="1571376"/>
          </a:xfrm>
        </p:grpSpPr>
        <p:sp>
          <p:nvSpPr>
            <p:cNvPr id="205" name="TextBox 44"/>
            <p:cNvSpPr txBox="1">
              <a:spLocks noChangeArrowheads="1"/>
            </p:cNvSpPr>
            <p:nvPr/>
          </p:nvSpPr>
          <p:spPr bwMode="auto">
            <a:xfrm>
              <a:off x="708059" y="2579399"/>
              <a:ext cx="393257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009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6" name="TextBox 46"/>
            <p:cNvSpPr txBox="1">
              <a:spLocks noChangeArrowheads="1"/>
            </p:cNvSpPr>
            <p:nvPr/>
          </p:nvSpPr>
          <p:spPr bwMode="auto">
            <a:xfrm>
              <a:off x="708059" y="2731929"/>
              <a:ext cx="400364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008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" name="TextBox 48"/>
            <p:cNvSpPr txBox="1">
              <a:spLocks noChangeArrowheads="1"/>
            </p:cNvSpPr>
            <p:nvPr/>
          </p:nvSpPr>
          <p:spPr bwMode="auto">
            <a:xfrm>
              <a:off x="708059" y="2865393"/>
              <a:ext cx="400364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007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TextBox 49"/>
            <p:cNvSpPr txBox="1">
              <a:spLocks noChangeArrowheads="1"/>
            </p:cNvSpPr>
            <p:nvPr/>
          </p:nvSpPr>
          <p:spPr bwMode="auto">
            <a:xfrm>
              <a:off x="708059" y="3025866"/>
              <a:ext cx="3932571" cy="198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006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9" name="TextBox 53"/>
            <p:cNvSpPr txBox="1">
              <a:spLocks noChangeArrowheads="1"/>
            </p:cNvSpPr>
            <p:nvPr/>
          </p:nvSpPr>
          <p:spPr bwMode="auto">
            <a:xfrm>
              <a:off x="708059" y="3176808"/>
              <a:ext cx="393257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005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0" name="TextBox 54"/>
            <p:cNvSpPr txBox="1">
              <a:spLocks noChangeArrowheads="1"/>
            </p:cNvSpPr>
            <p:nvPr/>
          </p:nvSpPr>
          <p:spPr bwMode="auto">
            <a:xfrm>
              <a:off x="708059" y="3329338"/>
              <a:ext cx="393257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004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1" name="TextBox 61"/>
            <p:cNvSpPr txBox="1">
              <a:spLocks noChangeArrowheads="1"/>
            </p:cNvSpPr>
            <p:nvPr/>
          </p:nvSpPr>
          <p:spPr bwMode="auto">
            <a:xfrm>
              <a:off x="708059" y="3459624"/>
              <a:ext cx="393257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003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2" name="TextBox 63"/>
            <p:cNvSpPr txBox="1">
              <a:spLocks noChangeArrowheads="1"/>
            </p:cNvSpPr>
            <p:nvPr/>
          </p:nvSpPr>
          <p:spPr bwMode="auto">
            <a:xfrm>
              <a:off x="708059" y="3593087"/>
              <a:ext cx="400364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002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3" name="TextBox 65"/>
            <p:cNvSpPr txBox="1">
              <a:spLocks noChangeArrowheads="1"/>
            </p:cNvSpPr>
            <p:nvPr/>
          </p:nvSpPr>
          <p:spPr bwMode="auto">
            <a:xfrm>
              <a:off x="708059" y="3729729"/>
              <a:ext cx="400364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001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4" name="TextBox 72"/>
            <p:cNvSpPr txBox="1">
              <a:spLocks noChangeArrowheads="1"/>
            </p:cNvSpPr>
            <p:nvPr/>
          </p:nvSpPr>
          <p:spPr bwMode="auto">
            <a:xfrm>
              <a:off x="364555" y="2358548"/>
              <a:ext cx="3920722" cy="215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Title</a:t>
              </a:r>
              <a:r>
                <a:rPr kumimoji="0" lang="en-US" altLang="ko-KR" sz="8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800" kern="0" dirty="0" smtClean="0">
                  <a:latin typeface="맑은 고딕" pitchFamily="50" charset="-127"/>
                  <a:ea typeface="맑은 고딕" pitchFamily="50" charset="-127"/>
                </a:rPr>
                <a:t>▼</a:t>
              </a:r>
              <a:endParaRPr kumimoji="0" lang="ko-KR" altLang="en-US" sz="7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777875" y="2349500"/>
            <a:ext cx="473075" cy="214313"/>
          </a:xfrm>
          <a:prstGeom prst="rect">
            <a:avLst/>
          </a:prstGeom>
          <a:noFill/>
          <a:ln w="25400" cap="flat" cmpd="sng" algn="ctr">
            <a:solidFill>
              <a:srgbClr val="666633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3095625" y="2705100"/>
            <a:ext cx="1409700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소팅이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가능한 필드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486025" y="2349500"/>
            <a:ext cx="471488" cy="214313"/>
          </a:xfrm>
          <a:prstGeom prst="rect">
            <a:avLst/>
          </a:prstGeom>
          <a:noFill/>
          <a:ln w="25400" cap="flat" cmpd="sng" algn="ctr">
            <a:solidFill>
              <a:srgbClr val="666633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847" name="꺾인 연결선 3"/>
          <p:cNvCxnSpPr>
            <a:cxnSpLocks noChangeShapeType="1"/>
            <a:stCxn id="215" idx="2"/>
            <a:endCxn id="216" idx="1"/>
          </p:cNvCxnSpPr>
          <p:nvPr/>
        </p:nvCxnSpPr>
        <p:spPr bwMode="auto">
          <a:xfrm rot="16200000" flipH="1">
            <a:off x="1930400" y="1647826"/>
            <a:ext cx="249237" cy="2081212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34848" name="꺾인 연결선 133"/>
          <p:cNvCxnSpPr>
            <a:cxnSpLocks noChangeShapeType="1"/>
            <a:stCxn id="203" idx="2"/>
            <a:endCxn id="216" idx="1"/>
          </p:cNvCxnSpPr>
          <p:nvPr/>
        </p:nvCxnSpPr>
        <p:spPr bwMode="auto">
          <a:xfrm rot="16200000" flipH="1">
            <a:off x="2799329" y="2515960"/>
            <a:ext cx="245725" cy="346868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34849" name="직선 연결선 219"/>
          <p:cNvCxnSpPr>
            <a:cxnSpLocks noChangeShapeType="1"/>
          </p:cNvCxnSpPr>
          <p:nvPr/>
        </p:nvCxnSpPr>
        <p:spPr bwMode="auto">
          <a:xfrm>
            <a:off x="593725" y="4795838"/>
            <a:ext cx="3911600" cy="0"/>
          </a:xfrm>
          <a:prstGeom prst="line">
            <a:avLst/>
          </a:prstGeom>
          <a:noFill/>
          <a:ln w="12700" algn="ctr">
            <a:solidFill>
              <a:srgbClr val="72BFC5"/>
            </a:solidFill>
            <a:round/>
            <a:headEnd/>
            <a:tailEnd/>
          </a:ln>
        </p:spPr>
      </p:cxnSp>
      <p:grpSp>
        <p:nvGrpSpPr>
          <p:cNvPr id="34850" name="그룹 10"/>
          <p:cNvGrpSpPr>
            <a:grpSpLocks/>
          </p:cNvGrpSpPr>
          <p:nvPr/>
        </p:nvGrpSpPr>
        <p:grpSpPr bwMode="auto">
          <a:xfrm>
            <a:off x="682625" y="4630738"/>
            <a:ext cx="71438" cy="1431925"/>
            <a:chOff x="792163" y="2575273"/>
            <a:chExt cx="71437" cy="1431925"/>
          </a:xfrm>
        </p:grpSpPr>
        <p:sp>
          <p:nvSpPr>
            <p:cNvPr id="222" name="직사각형 221"/>
            <p:cNvSpPr/>
            <p:nvPr/>
          </p:nvSpPr>
          <p:spPr bwMode="auto">
            <a:xfrm>
              <a:off x="792163" y="2787998"/>
              <a:ext cx="71437" cy="7143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3" name="직사각형 222"/>
            <p:cNvSpPr/>
            <p:nvPr/>
          </p:nvSpPr>
          <p:spPr bwMode="auto">
            <a:xfrm>
              <a:off x="792163" y="2930873"/>
              <a:ext cx="71437" cy="7143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4" name="직사각형 223"/>
            <p:cNvSpPr/>
            <p:nvPr/>
          </p:nvSpPr>
          <p:spPr bwMode="auto">
            <a:xfrm>
              <a:off x="792163" y="3073748"/>
              <a:ext cx="71437" cy="7143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792163" y="3216623"/>
              <a:ext cx="71437" cy="7143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6" name="직사각형 225"/>
            <p:cNvSpPr/>
            <p:nvPr/>
          </p:nvSpPr>
          <p:spPr bwMode="auto">
            <a:xfrm>
              <a:off x="792163" y="3367435"/>
              <a:ext cx="71437" cy="7143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7" name="직사각형 226"/>
            <p:cNvSpPr/>
            <p:nvPr/>
          </p:nvSpPr>
          <p:spPr bwMode="auto">
            <a:xfrm>
              <a:off x="792163" y="3510310"/>
              <a:ext cx="71437" cy="7143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8" name="직사각형 227"/>
            <p:cNvSpPr/>
            <p:nvPr/>
          </p:nvSpPr>
          <p:spPr bwMode="auto">
            <a:xfrm>
              <a:off x="792163" y="3665885"/>
              <a:ext cx="71437" cy="7143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9" name="직사각형 228"/>
            <p:cNvSpPr/>
            <p:nvPr/>
          </p:nvSpPr>
          <p:spPr bwMode="auto">
            <a:xfrm>
              <a:off x="792163" y="3808760"/>
              <a:ext cx="71437" cy="7143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0" name="직사각형 229"/>
            <p:cNvSpPr/>
            <p:nvPr/>
          </p:nvSpPr>
          <p:spPr bwMode="auto">
            <a:xfrm>
              <a:off x="792163" y="3935760"/>
              <a:ext cx="71437" cy="7143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1" name="직사각형 230"/>
            <p:cNvSpPr/>
            <p:nvPr/>
          </p:nvSpPr>
          <p:spPr bwMode="auto">
            <a:xfrm>
              <a:off x="792163" y="2575273"/>
              <a:ext cx="71437" cy="7143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2" name="직사각형 231"/>
          <p:cNvSpPr/>
          <p:nvPr/>
        </p:nvSpPr>
        <p:spPr>
          <a:xfrm>
            <a:off x="777875" y="4559300"/>
            <a:ext cx="473075" cy="231775"/>
          </a:xfrm>
          <a:prstGeom prst="rect">
            <a:avLst/>
          </a:prstGeom>
          <a:noFill/>
          <a:ln w="25400" cap="flat" cmpd="sng" algn="ctr">
            <a:solidFill>
              <a:srgbClr val="666633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직사각형 93"/>
          <p:cNvSpPr>
            <a:spLocks noChangeArrowheads="1"/>
          </p:cNvSpPr>
          <p:nvPr/>
        </p:nvSpPr>
        <p:spPr bwMode="auto">
          <a:xfrm>
            <a:off x="569913" y="4203700"/>
            <a:ext cx="1400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kumimoji="0" lang="ko-KR" altLang="en-US" sz="10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정렬 기능 선택 시 </a:t>
            </a:r>
            <a:r>
              <a:rPr kumimoji="0" lang="en-US" altLang="ko-KR" sz="10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1000" b="1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777875" y="4791075"/>
            <a:ext cx="473075" cy="1447800"/>
          </a:xfrm>
          <a:prstGeom prst="rect">
            <a:avLst/>
          </a:prstGeom>
          <a:noFill/>
          <a:ln w="25400" cap="flat" cmpd="sng" algn="ctr">
            <a:solidFill>
              <a:srgbClr val="666633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854" name="그룹 1"/>
          <p:cNvGrpSpPr>
            <a:grpSpLocks/>
          </p:cNvGrpSpPr>
          <p:nvPr/>
        </p:nvGrpSpPr>
        <p:grpSpPr bwMode="auto">
          <a:xfrm>
            <a:off x="1333500" y="4575175"/>
            <a:ext cx="582613" cy="1570038"/>
            <a:chOff x="364555" y="2358548"/>
            <a:chExt cx="4347145" cy="1571376"/>
          </a:xfrm>
        </p:grpSpPr>
        <p:sp>
          <p:nvSpPr>
            <p:cNvPr id="236" name="TextBox 44"/>
            <p:cNvSpPr txBox="1">
              <a:spLocks noChangeArrowheads="1"/>
            </p:cNvSpPr>
            <p:nvPr/>
          </p:nvSpPr>
          <p:spPr bwMode="auto">
            <a:xfrm>
              <a:off x="708066" y="2579399"/>
              <a:ext cx="3932564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009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7" name="TextBox 46"/>
            <p:cNvSpPr txBox="1">
              <a:spLocks noChangeArrowheads="1"/>
            </p:cNvSpPr>
            <p:nvPr/>
          </p:nvSpPr>
          <p:spPr bwMode="auto">
            <a:xfrm>
              <a:off x="708066" y="2731929"/>
              <a:ext cx="4003634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008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8" name="TextBox 48"/>
            <p:cNvSpPr txBox="1">
              <a:spLocks noChangeArrowheads="1"/>
            </p:cNvSpPr>
            <p:nvPr/>
          </p:nvSpPr>
          <p:spPr bwMode="auto">
            <a:xfrm>
              <a:off x="708066" y="2865393"/>
              <a:ext cx="4003634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007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9" name="TextBox 49"/>
            <p:cNvSpPr txBox="1">
              <a:spLocks noChangeArrowheads="1"/>
            </p:cNvSpPr>
            <p:nvPr/>
          </p:nvSpPr>
          <p:spPr bwMode="auto">
            <a:xfrm>
              <a:off x="708066" y="3025866"/>
              <a:ext cx="3932564" cy="198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006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0" name="TextBox 53"/>
            <p:cNvSpPr txBox="1">
              <a:spLocks noChangeArrowheads="1"/>
            </p:cNvSpPr>
            <p:nvPr/>
          </p:nvSpPr>
          <p:spPr bwMode="auto">
            <a:xfrm>
              <a:off x="708066" y="3176808"/>
              <a:ext cx="3932564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005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1" name="TextBox 54"/>
            <p:cNvSpPr txBox="1">
              <a:spLocks noChangeArrowheads="1"/>
            </p:cNvSpPr>
            <p:nvPr/>
          </p:nvSpPr>
          <p:spPr bwMode="auto">
            <a:xfrm>
              <a:off x="708066" y="3329338"/>
              <a:ext cx="3932564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004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2" name="TextBox 61"/>
            <p:cNvSpPr txBox="1">
              <a:spLocks noChangeArrowheads="1"/>
            </p:cNvSpPr>
            <p:nvPr/>
          </p:nvSpPr>
          <p:spPr bwMode="auto">
            <a:xfrm>
              <a:off x="708066" y="3459624"/>
              <a:ext cx="3932564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003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3" name="TextBox 63"/>
            <p:cNvSpPr txBox="1">
              <a:spLocks noChangeArrowheads="1"/>
            </p:cNvSpPr>
            <p:nvPr/>
          </p:nvSpPr>
          <p:spPr bwMode="auto">
            <a:xfrm>
              <a:off x="708066" y="3593087"/>
              <a:ext cx="4003634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002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4" name="TextBox 65"/>
            <p:cNvSpPr txBox="1">
              <a:spLocks noChangeArrowheads="1"/>
            </p:cNvSpPr>
            <p:nvPr/>
          </p:nvSpPr>
          <p:spPr bwMode="auto">
            <a:xfrm>
              <a:off x="708066" y="3729729"/>
              <a:ext cx="4003634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001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5" name="TextBox 72"/>
            <p:cNvSpPr txBox="1">
              <a:spLocks noChangeArrowheads="1"/>
            </p:cNvSpPr>
            <p:nvPr/>
          </p:nvSpPr>
          <p:spPr bwMode="auto">
            <a:xfrm>
              <a:off x="364555" y="2358548"/>
              <a:ext cx="3920722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Title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855" name="그룹 1"/>
          <p:cNvGrpSpPr>
            <a:grpSpLocks/>
          </p:cNvGrpSpPr>
          <p:nvPr/>
        </p:nvGrpSpPr>
        <p:grpSpPr bwMode="auto">
          <a:xfrm>
            <a:off x="1890713" y="4575175"/>
            <a:ext cx="584200" cy="1570038"/>
            <a:chOff x="364555" y="2358548"/>
            <a:chExt cx="4347145" cy="1571376"/>
          </a:xfrm>
        </p:grpSpPr>
        <p:sp>
          <p:nvSpPr>
            <p:cNvPr id="247" name="TextBox 44"/>
            <p:cNvSpPr txBox="1">
              <a:spLocks noChangeArrowheads="1"/>
            </p:cNvSpPr>
            <p:nvPr/>
          </p:nvSpPr>
          <p:spPr bwMode="auto">
            <a:xfrm>
              <a:off x="707125" y="2579399"/>
              <a:ext cx="3933697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009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8" name="TextBox 46"/>
            <p:cNvSpPr txBox="1">
              <a:spLocks noChangeArrowheads="1"/>
            </p:cNvSpPr>
            <p:nvPr/>
          </p:nvSpPr>
          <p:spPr bwMode="auto">
            <a:xfrm>
              <a:off x="707125" y="2731929"/>
              <a:ext cx="4004575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008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9" name="TextBox 48"/>
            <p:cNvSpPr txBox="1">
              <a:spLocks noChangeArrowheads="1"/>
            </p:cNvSpPr>
            <p:nvPr/>
          </p:nvSpPr>
          <p:spPr bwMode="auto">
            <a:xfrm>
              <a:off x="707125" y="2865393"/>
              <a:ext cx="4004575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007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0" name="TextBox 49"/>
            <p:cNvSpPr txBox="1">
              <a:spLocks noChangeArrowheads="1"/>
            </p:cNvSpPr>
            <p:nvPr/>
          </p:nvSpPr>
          <p:spPr bwMode="auto">
            <a:xfrm>
              <a:off x="707125" y="3025866"/>
              <a:ext cx="3933697" cy="198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006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1" name="TextBox 53"/>
            <p:cNvSpPr txBox="1">
              <a:spLocks noChangeArrowheads="1"/>
            </p:cNvSpPr>
            <p:nvPr/>
          </p:nvSpPr>
          <p:spPr bwMode="auto">
            <a:xfrm>
              <a:off x="707125" y="3176808"/>
              <a:ext cx="3933697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005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2" name="TextBox 54"/>
            <p:cNvSpPr txBox="1">
              <a:spLocks noChangeArrowheads="1"/>
            </p:cNvSpPr>
            <p:nvPr/>
          </p:nvSpPr>
          <p:spPr bwMode="auto">
            <a:xfrm>
              <a:off x="707125" y="3329338"/>
              <a:ext cx="3933697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004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TextBox 61"/>
            <p:cNvSpPr txBox="1">
              <a:spLocks noChangeArrowheads="1"/>
            </p:cNvSpPr>
            <p:nvPr/>
          </p:nvSpPr>
          <p:spPr bwMode="auto">
            <a:xfrm>
              <a:off x="707125" y="3459624"/>
              <a:ext cx="3933697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003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4" name="TextBox 63"/>
            <p:cNvSpPr txBox="1">
              <a:spLocks noChangeArrowheads="1"/>
            </p:cNvSpPr>
            <p:nvPr/>
          </p:nvSpPr>
          <p:spPr bwMode="auto">
            <a:xfrm>
              <a:off x="707125" y="3593087"/>
              <a:ext cx="4004575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002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5" name="TextBox 65"/>
            <p:cNvSpPr txBox="1">
              <a:spLocks noChangeArrowheads="1"/>
            </p:cNvSpPr>
            <p:nvPr/>
          </p:nvSpPr>
          <p:spPr bwMode="auto">
            <a:xfrm>
              <a:off x="707125" y="3729729"/>
              <a:ext cx="4004575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001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6" name="TextBox 72"/>
            <p:cNvSpPr txBox="1">
              <a:spLocks noChangeArrowheads="1"/>
            </p:cNvSpPr>
            <p:nvPr/>
          </p:nvSpPr>
          <p:spPr bwMode="auto">
            <a:xfrm>
              <a:off x="364555" y="2358548"/>
              <a:ext cx="3921881" cy="216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Title</a:t>
              </a:r>
              <a:r>
                <a:rPr kumimoji="0" lang="ko-KR" altLang="en-US" sz="8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8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△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856" name="그룹 1"/>
          <p:cNvGrpSpPr>
            <a:grpSpLocks/>
          </p:cNvGrpSpPr>
          <p:nvPr/>
        </p:nvGrpSpPr>
        <p:grpSpPr bwMode="auto">
          <a:xfrm>
            <a:off x="2487613" y="4575175"/>
            <a:ext cx="582612" cy="1570038"/>
            <a:chOff x="364555" y="2358548"/>
            <a:chExt cx="4347145" cy="1571376"/>
          </a:xfrm>
        </p:grpSpPr>
        <p:sp>
          <p:nvSpPr>
            <p:cNvPr id="258" name="TextBox 44"/>
            <p:cNvSpPr txBox="1">
              <a:spLocks noChangeArrowheads="1"/>
            </p:cNvSpPr>
            <p:nvPr/>
          </p:nvSpPr>
          <p:spPr bwMode="auto">
            <a:xfrm>
              <a:off x="708059" y="2579399"/>
              <a:ext cx="393257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009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9" name="TextBox 46"/>
            <p:cNvSpPr txBox="1">
              <a:spLocks noChangeArrowheads="1"/>
            </p:cNvSpPr>
            <p:nvPr/>
          </p:nvSpPr>
          <p:spPr bwMode="auto">
            <a:xfrm>
              <a:off x="708059" y="2731929"/>
              <a:ext cx="400364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008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0" name="TextBox 48"/>
            <p:cNvSpPr txBox="1">
              <a:spLocks noChangeArrowheads="1"/>
            </p:cNvSpPr>
            <p:nvPr/>
          </p:nvSpPr>
          <p:spPr bwMode="auto">
            <a:xfrm>
              <a:off x="708059" y="2865393"/>
              <a:ext cx="400364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007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1" name="TextBox 49"/>
            <p:cNvSpPr txBox="1">
              <a:spLocks noChangeArrowheads="1"/>
            </p:cNvSpPr>
            <p:nvPr/>
          </p:nvSpPr>
          <p:spPr bwMode="auto">
            <a:xfrm>
              <a:off x="708059" y="3025866"/>
              <a:ext cx="3932571" cy="198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006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2" name="TextBox 53"/>
            <p:cNvSpPr txBox="1">
              <a:spLocks noChangeArrowheads="1"/>
            </p:cNvSpPr>
            <p:nvPr/>
          </p:nvSpPr>
          <p:spPr bwMode="auto">
            <a:xfrm>
              <a:off x="708059" y="3176808"/>
              <a:ext cx="393257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005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3" name="TextBox 54"/>
            <p:cNvSpPr txBox="1">
              <a:spLocks noChangeArrowheads="1"/>
            </p:cNvSpPr>
            <p:nvPr/>
          </p:nvSpPr>
          <p:spPr bwMode="auto">
            <a:xfrm>
              <a:off x="708059" y="3329338"/>
              <a:ext cx="393257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004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4" name="TextBox 61"/>
            <p:cNvSpPr txBox="1">
              <a:spLocks noChangeArrowheads="1"/>
            </p:cNvSpPr>
            <p:nvPr/>
          </p:nvSpPr>
          <p:spPr bwMode="auto">
            <a:xfrm>
              <a:off x="708059" y="3459624"/>
              <a:ext cx="393257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003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5" name="TextBox 63"/>
            <p:cNvSpPr txBox="1">
              <a:spLocks noChangeArrowheads="1"/>
            </p:cNvSpPr>
            <p:nvPr/>
          </p:nvSpPr>
          <p:spPr bwMode="auto">
            <a:xfrm>
              <a:off x="708059" y="3593087"/>
              <a:ext cx="400364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002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6" name="TextBox 65"/>
            <p:cNvSpPr txBox="1">
              <a:spLocks noChangeArrowheads="1"/>
            </p:cNvSpPr>
            <p:nvPr/>
          </p:nvSpPr>
          <p:spPr bwMode="auto">
            <a:xfrm>
              <a:off x="708059" y="3729729"/>
              <a:ext cx="4003641" cy="20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001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7" name="TextBox 72"/>
            <p:cNvSpPr txBox="1">
              <a:spLocks noChangeArrowheads="1"/>
            </p:cNvSpPr>
            <p:nvPr/>
          </p:nvSpPr>
          <p:spPr bwMode="auto">
            <a:xfrm>
              <a:off x="364555" y="2358548"/>
              <a:ext cx="3920722" cy="216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Title</a:t>
              </a:r>
              <a:r>
                <a:rPr kumimoji="0" lang="en-US" altLang="ko-KR" sz="8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8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△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8" name="직사각형 267"/>
          <p:cNvSpPr/>
          <p:nvPr/>
        </p:nvSpPr>
        <p:spPr>
          <a:xfrm>
            <a:off x="1897063" y="2349500"/>
            <a:ext cx="471487" cy="214313"/>
          </a:xfrm>
          <a:prstGeom prst="rect">
            <a:avLst/>
          </a:prstGeom>
          <a:noFill/>
          <a:ln w="25400" cap="flat" cmpd="sng" algn="ctr">
            <a:solidFill>
              <a:srgbClr val="666633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858" name="꺾인 연결선 147"/>
          <p:cNvCxnSpPr>
            <a:cxnSpLocks noChangeShapeType="1"/>
          </p:cNvCxnSpPr>
          <p:nvPr/>
        </p:nvCxnSpPr>
        <p:spPr bwMode="auto">
          <a:xfrm rot="16200000" flipH="1">
            <a:off x="2178844" y="2515394"/>
            <a:ext cx="244475" cy="347663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sp>
        <p:nvSpPr>
          <p:cNvPr id="137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5.5 </a:t>
            </a:r>
            <a:r>
              <a:rPr lang="ko-KR" altLang="en-US" sz="1600" kern="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그리드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 테이블</a:t>
            </a:r>
          </a:p>
        </p:txBody>
      </p:sp>
      <p:sp>
        <p:nvSpPr>
          <p:cNvPr id="141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811213" y="1882775"/>
            <a:ext cx="3570287" cy="200025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고객번호       고객명        결제금액       카드번호               카드종류</a:t>
            </a:r>
          </a:p>
        </p:txBody>
      </p:sp>
      <p:sp>
        <p:nvSpPr>
          <p:cNvPr id="21" name="AutoShape 474"/>
          <p:cNvSpPr>
            <a:spLocks noChangeArrowheads="1"/>
          </p:cNvSpPr>
          <p:nvPr/>
        </p:nvSpPr>
        <p:spPr bwMode="auto">
          <a:xfrm>
            <a:off x="4959350" y="1204913"/>
            <a:ext cx="4495800" cy="2871787"/>
          </a:xfrm>
          <a:prstGeom prst="roundRect">
            <a:avLst>
              <a:gd name="adj" fmla="val 1194"/>
            </a:avLst>
          </a:prstGeom>
          <a:solidFill>
            <a:srgbClr val="DDDDDD">
              <a:alpha val="27058"/>
            </a:srgbClr>
          </a:solidFill>
          <a:ln w="15875">
            <a:solidFill>
              <a:srgbClr val="C0C0C0"/>
            </a:solidFill>
            <a:round/>
            <a:headEnd/>
            <a:tailEnd/>
          </a:ln>
        </p:spPr>
        <p:txBody>
          <a:bodyPr tIns="298800"/>
          <a:lstStyle/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그리드에서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특정한 필드의 길이를 조정 할 수 있도록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ko-KR" altLang="en-US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그리드에서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마우스로 각 행간의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구분선에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마우스 오버 할 경우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이동가능 표시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(“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||”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를 보여준다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ko-KR" altLang="en-US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더블라인 </a:t>
            </a: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그리드에서도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필드길이 조정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가능하다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ko-KR" altLang="en-US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행간의 </a:t>
            </a: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구분선을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마우스로 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Drag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하여 오른쪽 또는 왼쪽으로 이동할 경우 임시로 하나의 </a:t>
            </a: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구분선이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추가로 보이게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ko-KR" altLang="en-US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임시로 보이는 </a:t>
            </a: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구분선을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이동하여 해당 필드의 길이를 조정하며 마우스로 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Drop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할 경우 그 위치로 필드의 길이가 조정된다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317500" y="609600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kumimoji="0" lang="en-US" altLang="en-US" sz="1400" b="1" kern="0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필드길이</a:t>
            </a:r>
            <a:r>
              <a:rPr kumimoji="0" lang="en-US" altLang="en-US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en-US" sz="1400" b="1" kern="0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조정</a:t>
            </a:r>
            <a:r>
              <a:rPr kumimoji="0" lang="en-US" altLang="en-US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/ </a:t>
            </a:r>
            <a:r>
              <a:rPr kumimoji="0" lang="ko-KR" altLang="en-US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순서 변경</a:t>
            </a:r>
            <a:endParaRPr kumimoji="0" lang="en-US" altLang="en-US" sz="1400" b="1" kern="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AutoShape 474"/>
          <p:cNvSpPr>
            <a:spLocks noChangeArrowheads="1"/>
          </p:cNvSpPr>
          <p:nvPr/>
        </p:nvSpPr>
        <p:spPr bwMode="auto">
          <a:xfrm>
            <a:off x="447675" y="1204913"/>
            <a:ext cx="4327525" cy="2847975"/>
          </a:xfrm>
          <a:prstGeom prst="roundRect">
            <a:avLst>
              <a:gd name="adj" fmla="val 954"/>
            </a:avLst>
          </a:prstGeom>
          <a:noFill/>
          <a:ln w="1587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1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46" name="AutoShape 238"/>
          <p:cNvSpPr>
            <a:spLocks noChangeArrowheads="1"/>
          </p:cNvSpPr>
          <p:nvPr/>
        </p:nvSpPr>
        <p:spPr bwMode="auto">
          <a:xfrm rot="5400000">
            <a:off x="4583112" y="2457451"/>
            <a:ext cx="582613" cy="80962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197"/>
          <p:cNvSpPr txBox="1">
            <a:spLocks noChangeArrowheads="1"/>
          </p:cNvSpPr>
          <p:nvPr/>
        </p:nvSpPr>
        <p:spPr bwMode="auto">
          <a:xfrm>
            <a:off x="1598613" y="930275"/>
            <a:ext cx="1704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기능 예시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7" name="Text Box 197"/>
          <p:cNvSpPr txBox="1">
            <a:spLocks noChangeArrowheads="1"/>
          </p:cNvSpPr>
          <p:nvPr/>
        </p:nvSpPr>
        <p:spPr bwMode="auto">
          <a:xfrm>
            <a:off x="6443663" y="930275"/>
            <a:ext cx="1704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기능 설명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833438" y="2100263"/>
          <a:ext cx="3571875" cy="1069975"/>
        </p:xfrm>
        <a:graphic>
          <a:graphicData uri="http://schemas.openxmlformats.org/drawingml/2006/table">
            <a:tbl>
              <a:tblPr/>
              <a:tblGrid>
                <a:gridCol w="649287"/>
                <a:gridCol w="514350"/>
                <a:gridCol w="660400"/>
                <a:gridCol w="604838"/>
                <a:gridCol w="1143000"/>
              </a:tblGrid>
              <a:tr h="2143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주문상품</a:t>
                      </a: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주문상세</a:t>
                      </a: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134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4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아래로 구부러진 화살표 28"/>
          <p:cNvSpPr/>
          <p:nvPr/>
        </p:nvSpPr>
        <p:spPr>
          <a:xfrm>
            <a:off x="3262313" y="1635125"/>
            <a:ext cx="357187" cy="214313"/>
          </a:xfrm>
          <a:prstGeom prst="curvedDownArrow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사각형 설명선 18"/>
          <p:cNvSpPr>
            <a:spLocks noChangeArrowheads="1"/>
          </p:cNvSpPr>
          <p:nvPr/>
        </p:nvSpPr>
        <p:spPr bwMode="auto">
          <a:xfrm>
            <a:off x="2584450" y="1281113"/>
            <a:ext cx="1033463" cy="285750"/>
          </a:xfrm>
          <a:prstGeom prst="wedgeRoundRectCallout">
            <a:avLst>
              <a:gd name="adj1" fmla="val 9907"/>
              <a:gd name="adj2" fmla="val 135556"/>
              <a:gd name="adj3" fmla="val 16667"/>
            </a:avLst>
          </a:prstGeom>
          <a:solidFill>
            <a:srgbClr val="F2F2F2"/>
          </a:solidFill>
          <a:ln w="1905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구분선 선택</a:t>
            </a:r>
          </a:p>
        </p:txBody>
      </p:sp>
      <p:cxnSp>
        <p:nvCxnSpPr>
          <p:cNvPr id="35881" name="직선 연결선 30"/>
          <p:cNvCxnSpPr>
            <a:cxnSpLocks noChangeShapeType="1"/>
          </p:cNvCxnSpPr>
          <p:nvPr/>
        </p:nvCxnSpPr>
        <p:spPr bwMode="auto">
          <a:xfrm rot="5400000">
            <a:off x="3167063" y="1962150"/>
            <a:ext cx="209550" cy="0"/>
          </a:xfrm>
          <a:prstGeom prst="line">
            <a:avLst/>
          </a:prstGeom>
          <a:noFill/>
          <a:ln w="12700" algn="ctr">
            <a:solidFill>
              <a:srgbClr val="595959"/>
            </a:solidFill>
            <a:round/>
            <a:headEnd/>
            <a:tailEnd/>
          </a:ln>
        </p:spPr>
      </p:cxnSp>
      <p:cxnSp>
        <p:nvCxnSpPr>
          <p:cNvPr id="35882" name="직선 연결선 31"/>
          <p:cNvCxnSpPr>
            <a:cxnSpLocks noChangeShapeType="1"/>
          </p:cNvCxnSpPr>
          <p:nvPr/>
        </p:nvCxnSpPr>
        <p:spPr bwMode="auto">
          <a:xfrm rot="5400000">
            <a:off x="3471863" y="1947863"/>
            <a:ext cx="209550" cy="0"/>
          </a:xfrm>
          <a:prstGeom prst="line">
            <a:avLst/>
          </a:prstGeom>
          <a:noFill/>
          <a:ln w="22225" algn="ctr">
            <a:solidFill>
              <a:srgbClr val="595959"/>
            </a:solidFill>
            <a:prstDash val="sysDash"/>
            <a:round/>
            <a:headEnd/>
            <a:tailEnd/>
          </a:ln>
        </p:spPr>
      </p:cxnSp>
      <p:pic>
        <p:nvPicPr>
          <p:cNvPr id="33" name="Picture 34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7263" y="2013014"/>
            <a:ext cx="184150" cy="21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rgbClr val="FFFFFF">
                <a:satMod val="175000"/>
                <a:alpha val="40000"/>
              </a:srgbClr>
            </a:glow>
            <a:outerShdw blurRad="50800" dist="50800" dir="5400000" algn="ctr" rotWithShape="0">
              <a:srgbClr val="FFFFFF"/>
            </a:outerShdw>
          </a:effectLst>
          <a:scene3d>
            <a:camera prst="orthographicFront"/>
            <a:lightRig rig="threePt" dir="t"/>
          </a:scene3d>
          <a:sp3d extrusionH="76200">
            <a:bevelB prst="angle"/>
            <a:extrusionClr>
              <a:srgbClr val="C00000"/>
            </a:extrusionClr>
          </a:sp3d>
        </p:spPr>
      </p:pic>
      <p:cxnSp>
        <p:nvCxnSpPr>
          <p:cNvPr id="35884" name="직선 연결선 33"/>
          <p:cNvCxnSpPr>
            <a:cxnSpLocks noChangeShapeType="1"/>
          </p:cNvCxnSpPr>
          <p:nvPr/>
        </p:nvCxnSpPr>
        <p:spPr bwMode="auto">
          <a:xfrm>
            <a:off x="838200" y="3168650"/>
            <a:ext cx="3575050" cy="3175"/>
          </a:xfrm>
          <a:prstGeom prst="line">
            <a:avLst/>
          </a:prstGeom>
          <a:noFill/>
          <a:ln w="9525" algn="ctr">
            <a:solidFill>
              <a:srgbClr val="D9D9D9"/>
            </a:solidFill>
            <a:round/>
            <a:headEnd/>
            <a:tailEnd/>
          </a:ln>
        </p:spPr>
      </p:cxnSp>
      <p:sp>
        <p:nvSpPr>
          <p:cNvPr id="18" name="AutoShape 474"/>
          <p:cNvSpPr>
            <a:spLocks noChangeArrowheads="1"/>
          </p:cNvSpPr>
          <p:nvPr/>
        </p:nvSpPr>
        <p:spPr bwMode="auto">
          <a:xfrm>
            <a:off x="4959350" y="4222750"/>
            <a:ext cx="4495800" cy="2589213"/>
          </a:xfrm>
          <a:prstGeom prst="roundRect">
            <a:avLst>
              <a:gd name="adj" fmla="val 1194"/>
            </a:avLst>
          </a:prstGeom>
          <a:solidFill>
            <a:srgbClr val="DDDDDD">
              <a:alpha val="27058"/>
            </a:srgbClr>
          </a:solidFill>
          <a:ln w="15875">
            <a:solidFill>
              <a:srgbClr val="C0C0C0"/>
            </a:solidFill>
            <a:round/>
            <a:headEnd/>
            <a:tailEnd/>
          </a:ln>
        </p:spPr>
        <p:txBody>
          <a:bodyPr tIns="46800" anchor="ctr"/>
          <a:lstStyle/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그리드에서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특정한 필드를 다른 위치로 변경할 수 있도록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그리드에서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상단 헤더 필드를 마우스로 </a:t>
            </a:r>
            <a:r>
              <a:rPr kumimoji="0" lang="en-US" altLang="ko-KR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Drag&amp;Drop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함으로서 해당 기능을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수행한다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해당 필드를 마우스로 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Drag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하면 필드간에 </a:t>
            </a: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구분선을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보여줌</a:t>
            </a: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해당 필드를 원하는 위치에 마우스로 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Drop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하면 이동하고자 하는 필드의 앞쪽과 뒤쪽으로 하나씩 밀린다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해당 기능은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”, “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더블라인 이상의 </a:t>
            </a: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에서는 사용할 수 없다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AutoShape 474"/>
          <p:cNvSpPr>
            <a:spLocks noChangeArrowheads="1"/>
          </p:cNvSpPr>
          <p:nvPr/>
        </p:nvSpPr>
        <p:spPr bwMode="auto">
          <a:xfrm>
            <a:off x="447675" y="4222750"/>
            <a:ext cx="4327525" cy="2613025"/>
          </a:xfrm>
          <a:prstGeom prst="roundRect">
            <a:avLst>
              <a:gd name="adj" fmla="val 954"/>
            </a:avLst>
          </a:prstGeom>
          <a:noFill/>
          <a:ln w="1587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1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87" name="AutoShape 238"/>
          <p:cNvSpPr>
            <a:spLocks noChangeArrowheads="1"/>
          </p:cNvSpPr>
          <p:nvPr/>
        </p:nvSpPr>
        <p:spPr bwMode="auto">
          <a:xfrm rot="5400000">
            <a:off x="4583113" y="5287963"/>
            <a:ext cx="582612" cy="80962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0347" y="4613171"/>
            <a:ext cx="3857653" cy="185738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glow rad="63500">
              <a:srgbClr val="DAEDEF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아래로 구부러진 화살표 30"/>
          <p:cNvSpPr/>
          <p:nvPr/>
        </p:nvSpPr>
        <p:spPr>
          <a:xfrm>
            <a:off x="2500313" y="4827588"/>
            <a:ext cx="1362075" cy="284162"/>
          </a:xfrm>
          <a:prstGeom prst="curvedDownArrow">
            <a:avLst>
              <a:gd name="adj1" fmla="val 25000"/>
              <a:gd name="adj2" fmla="val 99316"/>
              <a:gd name="adj3" fmla="val 25000"/>
            </a:avLst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006475" y="4756150"/>
            <a:ext cx="785813" cy="285750"/>
          </a:xfrm>
          <a:prstGeom prst="wedgeRoundRectCallou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 선택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811213" y="5322888"/>
          <a:ext cx="3571875" cy="1069975"/>
        </p:xfrm>
        <a:graphic>
          <a:graphicData uri="http://schemas.openxmlformats.org/drawingml/2006/table">
            <a:tbl>
              <a:tblPr/>
              <a:tblGrid>
                <a:gridCol w="649287"/>
                <a:gridCol w="514350"/>
                <a:gridCol w="660400"/>
                <a:gridCol w="604838"/>
                <a:gridCol w="1143000"/>
              </a:tblGrid>
              <a:tr h="2143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주문상품</a:t>
                      </a: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주문상세</a:t>
                      </a: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134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4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중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762" marB="457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811213" y="5113338"/>
            <a:ext cx="3570287" cy="200025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고객번호       고객명        결제금액       카드번호               카드종류</a:t>
            </a:r>
          </a:p>
        </p:txBody>
      </p:sp>
      <p:cxnSp>
        <p:nvCxnSpPr>
          <p:cNvPr id="35924" name="직선 연결선 44"/>
          <p:cNvCxnSpPr>
            <a:cxnSpLocks noChangeShapeType="1"/>
          </p:cNvCxnSpPr>
          <p:nvPr/>
        </p:nvCxnSpPr>
        <p:spPr bwMode="auto">
          <a:xfrm>
            <a:off x="815975" y="6391275"/>
            <a:ext cx="3575050" cy="3175"/>
          </a:xfrm>
          <a:prstGeom prst="line">
            <a:avLst/>
          </a:prstGeom>
          <a:noFill/>
          <a:ln w="9525" algn="ctr">
            <a:solidFill>
              <a:srgbClr val="D9D9D9"/>
            </a:solidFill>
            <a:round/>
            <a:headEnd/>
            <a:tailEnd/>
          </a:ln>
        </p:spPr>
      </p:cxnSp>
      <p:sp>
        <p:nvSpPr>
          <p:cNvPr id="37" name="직사각형 36"/>
          <p:cNvSpPr/>
          <p:nvPr/>
        </p:nvSpPr>
        <p:spPr>
          <a:xfrm>
            <a:off x="2208213" y="5019675"/>
            <a:ext cx="636587" cy="200025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결제금액</a:t>
            </a:r>
          </a:p>
        </p:txBody>
      </p:sp>
      <p:pic>
        <p:nvPicPr>
          <p:cNvPr id="38" name="Picture 34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4809" y="5182703"/>
            <a:ext cx="1841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rgbClr val="FFFFFF">
                <a:satMod val="175000"/>
                <a:alpha val="40000"/>
              </a:srgbClr>
            </a:glow>
            <a:outerShdw blurRad="50800" dist="50800" dir="5400000" algn="ctr" rotWithShape="0">
              <a:srgbClr val="FFFFFF"/>
            </a:outerShdw>
          </a:effectLst>
          <a:scene3d>
            <a:camera prst="orthographicFront"/>
            <a:lightRig rig="threePt" dir="t"/>
          </a:scene3d>
          <a:sp3d extrusionH="76200">
            <a:bevelB prst="angle"/>
            <a:extrusionClr>
              <a:srgbClr val="C00000"/>
            </a:extrusionClr>
          </a:sp3d>
        </p:spPr>
      </p:pic>
      <p:sp>
        <p:nvSpPr>
          <p:cNvPr id="40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5.5 </a:t>
            </a:r>
            <a:r>
              <a:rPr lang="ko-KR" altLang="en-US" sz="1600" kern="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그리드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 테이블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utoShape 474"/>
          <p:cNvSpPr>
            <a:spLocks noChangeArrowheads="1"/>
          </p:cNvSpPr>
          <p:nvPr/>
        </p:nvSpPr>
        <p:spPr bwMode="auto">
          <a:xfrm>
            <a:off x="4959350" y="1871663"/>
            <a:ext cx="4495800" cy="4570412"/>
          </a:xfrm>
          <a:prstGeom prst="roundRect">
            <a:avLst>
              <a:gd name="adj" fmla="val 1194"/>
            </a:avLst>
          </a:prstGeom>
          <a:solidFill>
            <a:srgbClr val="DDDDDD">
              <a:alpha val="27058"/>
            </a:srgbClr>
          </a:solidFill>
          <a:ln w="15875">
            <a:solidFill>
              <a:srgbClr val="C0C0C0"/>
            </a:solidFill>
            <a:round/>
            <a:headEnd/>
            <a:tailEnd/>
          </a:ln>
        </p:spPr>
        <p:txBody>
          <a:bodyPr tIns="298800"/>
          <a:lstStyle/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Grid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의 정보 이외의 정보를 찾고싶을 경우 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”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기능을 통해 더 많은 정보를 한번에 볼 수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헤더 오른쪽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상단에 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아이콘에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마우스를 오버할 경우 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레이어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창이 보이며 창안에는 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12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창의 필드군 정보들이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보인다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아이콘을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클릭 할 경우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확장되며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하단에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가로스크롤을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이동하여 각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항목들의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정보들을 확인할 수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다시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아이콘을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누르면</a:t>
            </a:r>
            <a:r>
              <a:rPr kumimoji="0"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확장된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항목들이 닫히게 된다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12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기능이 있는 경우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필드이동 및 저장기능은 사용할 수 없음</a:t>
            </a:r>
            <a:endParaRPr kumimoji="0" lang="en-US" altLang="ko-KR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2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 </a:t>
            </a:r>
            <a:r>
              <a:rPr kumimoji="0" lang="ko-KR" altLang="en-US" sz="12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반드시 필요한 경우만 제한적으로 사용하도록 하며</a:t>
            </a:r>
            <a:r>
              <a:rPr kumimoji="0" lang="en-US" altLang="ko-KR" sz="12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사용전에</a:t>
            </a:r>
            <a:r>
              <a:rPr kumimoji="0" lang="ko-KR" altLang="en-US" sz="12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아키텍트의</a:t>
            </a:r>
            <a:r>
              <a:rPr kumimoji="0" lang="ko-KR" altLang="en-US" sz="12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confirm</a:t>
            </a:r>
            <a:r>
              <a:rPr kumimoji="0" lang="ko-KR" altLang="en-US" sz="12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을 받도록 함</a:t>
            </a:r>
            <a:endParaRPr kumimoji="0" lang="en-US" altLang="ko-KR" sz="12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90500" indent="-190500"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6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153"/>
          <p:cNvSpPr>
            <a:spLocks noChangeArrowheads="1"/>
          </p:cNvSpPr>
          <p:nvPr/>
        </p:nvSpPr>
        <p:spPr bwMode="auto">
          <a:xfrm>
            <a:off x="1614488" y="4894263"/>
            <a:ext cx="2949575" cy="1254125"/>
          </a:xfrm>
          <a:prstGeom prst="rect">
            <a:avLst/>
          </a:prstGeom>
          <a:solidFill>
            <a:srgbClr val="FFFF99"/>
          </a:solidFill>
          <a:ln w="6350" algn="ctr">
            <a:noFill/>
            <a:prstDash val="dash"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168"/>
          <p:cNvSpPr>
            <a:spLocks noChangeArrowheads="1"/>
          </p:cNvSpPr>
          <p:nvPr/>
        </p:nvSpPr>
        <p:spPr bwMode="auto">
          <a:xfrm>
            <a:off x="1620838" y="5013325"/>
            <a:ext cx="2892425" cy="75723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869" name="Group 87"/>
          <p:cNvGrpSpPr>
            <a:grpSpLocks/>
          </p:cNvGrpSpPr>
          <p:nvPr/>
        </p:nvGrpSpPr>
        <p:grpSpPr bwMode="auto">
          <a:xfrm>
            <a:off x="603250" y="2397125"/>
            <a:ext cx="1054100" cy="965200"/>
            <a:chOff x="5001" y="3658"/>
            <a:chExt cx="625" cy="551"/>
          </a:xfrm>
        </p:grpSpPr>
        <p:sp>
          <p:nvSpPr>
            <p:cNvPr id="71" name="TextBox 438"/>
            <p:cNvSpPr txBox="1">
              <a:spLocks noChangeArrowheads="1"/>
            </p:cNvSpPr>
            <p:nvPr/>
          </p:nvSpPr>
          <p:spPr bwMode="auto">
            <a:xfrm>
              <a:off x="5020" y="3962"/>
              <a:ext cx="338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직택배</a:t>
              </a: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모서리가 둥근 직사각형 247"/>
            <p:cNvSpPr/>
            <p:nvPr/>
          </p:nvSpPr>
          <p:spPr bwMode="auto">
            <a:xfrm>
              <a:off x="5164" y="3658"/>
              <a:ext cx="457" cy="90"/>
            </a:xfrm>
            <a:prstGeom prst="roundRect">
              <a:avLst/>
            </a:prstGeom>
            <a:solidFill>
              <a:srgbClr val="FFFFFF"/>
            </a:solidFill>
            <a:ln w="63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kern="0">
                  <a:solidFill>
                    <a:srgbClr val="000000">
                      <a:lumMod val="95000"/>
                      <a:lumOff val="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주문계약서발송</a:t>
              </a:r>
              <a:endParaRPr kumimoji="0" lang="ko-KR" altLang="en-US" sz="7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6922" name="Group 86"/>
            <p:cNvGrpSpPr>
              <a:grpSpLocks/>
            </p:cNvGrpSpPr>
            <p:nvPr/>
          </p:nvGrpSpPr>
          <p:grpSpPr bwMode="auto">
            <a:xfrm>
              <a:off x="5024" y="3791"/>
              <a:ext cx="602" cy="140"/>
              <a:chOff x="137" y="3791"/>
              <a:chExt cx="5489" cy="140"/>
            </a:xfrm>
          </p:grpSpPr>
          <p:cxnSp>
            <p:nvCxnSpPr>
              <p:cNvPr id="36927" name="직선 연결선 252"/>
              <p:cNvCxnSpPr>
                <a:cxnSpLocks noChangeShapeType="1"/>
              </p:cNvCxnSpPr>
              <p:nvPr/>
            </p:nvCxnSpPr>
            <p:spPr bwMode="auto">
              <a:xfrm>
                <a:off x="133" y="3791"/>
                <a:ext cx="5493" cy="0"/>
              </a:xfrm>
              <a:prstGeom prst="line">
                <a:avLst/>
              </a:prstGeom>
              <a:noFill/>
              <a:ln w="38100" cmpd="thickThin" algn="ctr">
                <a:solidFill>
                  <a:srgbClr val="A6A6A6"/>
                </a:solidFill>
                <a:round/>
                <a:headEnd/>
                <a:tailEnd/>
              </a:ln>
            </p:spPr>
          </p:cxnSp>
          <p:cxnSp>
            <p:nvCxnSpPr>
              <p:cNvPr id="36928" name="직선 연결선 253"/>
              <p:cNvCxnSpPr>
                <a:cxnSpLocks noChangeShapeType="1"/>
              </p:cNvCxnSpPr>
              <p:nvPr/>
            </p:nvCxnSpPr>
            <p:spPr bwMode="auto">
              <a:xfrm>
                <a:off x="133" y="3931"/>
                <a:ext cx="5493" cy="0"/>
              </a:xfrm>
              <a:prstGeom prst="line">
                <a:avLst/>
              </a:prstGeom>
              <a:noFill/>
              <a:ln w="9525" algn="ctr">
                <a:solidFill>
                  <a:srgbClr val="D9D9D9"/>
                </a:solidFill>
                <a:round/>
                <a:headEnd/>
                <a:tailEnd/>
              </a:ln>
            </p:spPr>
          </p:cxnSp>
        </p:grpSp>
        <p:sp>
          <p:nvSpPr>
            <p:cNvPr id="74" name="TextBox 254"/>
            <p:cNvSpPr txBox="1">
              <a:spLocks noChangeArrowheads="1"/>
            </p:cNvSpPr>
            <p:nvPr/>
          </p:nvSpPr>
          <p:spPr bwMode="auto">
            <a:xfrm>
              <a:off x="5007" y="3802"/>
              <a:ext cx="414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b="1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배송형태   </a:t>
              </a:r>
            </a:p>
          </p:txBody>
        </p:sp>
        <p:sp>
          <p:nvSpPr>
            <p:cNvPr id="75" name="직사각형 258"/>
            <p:cNvSpPr/>
            <p:nvPr/>
          </p:nvSpPr>
          <p:spPr bwMode="auto">
            <a:xfrm>
              <a:off x="5001" y="4117"/>
              <a:ext cx="461" cy="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7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갈매기형 수장 313"/>
            <p:cNvSpPr/>
            <p:nvPr/>
          </p:nvSpPr>
          <p:spPr>
            <a:xfrm>
              <a:off x="5511" y="3823"/>
              <a:ext cx="91" cy="91"/>
            </a:xfrm>
            <a:prstGeom prst="chevron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314"/>
            <p:cNvSpPr/>
            <p:nvPr/>
          </p:nvSpPr>
          <p:spPr bwMode="auto">
            <a:xfrm>
              <a:off x="5490" y="4119"/>
              <a:ext cx="88" cy="9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kern="0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36870" name="Group 96"/>
          <p:cNvGrpSpPr>
            <a:grpSpLocks/>
          </p:cNvGrpSpPr>
          <p:nvPr/>
        </p:nvGrpSpPr>
        <p:grpSpPr bwMode="auto">
          <a:xfrm>
            <a:off x="539750" y="4768850"/>
            <a:ext cx="1054100" cy="965200"/>
            <a:chOff x="5001" y="3658"/>
            <a:chExt cx="625" cy="551"/>
          </a:xfrm>
        </p:grpSpPr>
        <p:sp>
          <p:nvSpPr>
            <p:cNvPr id="81" name="TextBox 438"/>
            <p:cNvSpPr txBox="1">
              <a:spLocks noChangeArrowheads="1"/>
            </p:cNvSpPr>
            <p:nvPr/>
          </p:nvSpPr>
          <p:spPr bwMode="auto">
            <a:xfrm>
              <a:off x="5020" y="3962"/>
              <a:ext cx="338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직택배</a:t>
              </a:r>
              <a:r>
                <a:rPr kumimoji="0" lang="en-US" altLang="ko-KR" sz="7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 bwMode="auto">
            <a:xfrm>
              <a:off x="5164" y="3658"/>
              <a:ext cx="457" cy="90"/>
            </a:xfrm>
            <a:prstGeom prst="roundRect">
              <a:avLst/>
            </a:prstGeom>
            <a:solidFill>
              <a:srgbClr val="FFFFFF"/>
            </a:solidFill>
            <a:ln w="63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kern="0">
                  <a:solidFill>
                    <a:srgbClr val="000000">
                      <a:lumMod val="95000"/>
                      <a:lumOff val="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주문계약서발송</a:t>
              </a:r>
              <a:endParaRPr kumimoji="0" lang="ko-KR" altLang="en-US" sz="7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6913" name="Group 99"/>
            <p:cNvGrpSpPr>
              <a:grpSpLocks/>
            </p:cNvGrpSpPr>
            <p:nvPr/>
          </p:nvGrpSpPr>
          <p:grpSpPr bwMode="auto">
            <a:xfrm>
              <a:off x="5024" y="3791"/>
              <a:ext cx="602" cy="140"/>
              <a:chOff x="137" y="3791"/>
              <a:chExt cx="5489" cy="140"/>
            </a:xfrm>
          </p:grpSpPr>
          <p:cxnSp>
            <p:nvCxnSpPr>
              <p:cNvPr id="36918" name="직선 연결선 87"/>
              <p:cNvCxnSpPr>
                <a:cxnSpLocks noChangeShapeType="1"/>
              </p:cNvCxnSpPr>
              <p:nvPr/>
            </p:nvCxnSpPr>
            <p:spPr bwMode="auto">
              <a:xfrm>
                <a:off x="133" y="3791"/>
                <a:ext cx="5493" cy="0"/>
              </a:xfrm>
              <a:prstGeom prst="line">
                <a:avLst/>
              </a:prstGeom>
              <a:noFill/>
              <a:ln w="38100" cmpd="thickThin" algn="ctr">
                <a:solidFill>
                  <a:srgbClr val="A6A6A6"/>
                </a:solidFill>
                <a:round/>
                <a:headEnd/>
                <a:tailEnd/>
              </a:ln>
            </p:spPr>
          </p:cxnSp>
          <p:cxnSp>
            <p:nvCxnSpPr>
              <p:cNvPr id="36919" name="직선 연결선 88"/>
              <p:cNvCxnSpPr>
                <a:cxnSpLocks noChangeShapeType="1"/>
              </p:cNvCxnSpPr>
              <p:nvPr/>
            </p:nvCxnSpPr>
            <p:spPr bwMode="auto">
              <a:xfrm>
                <a:off x="133" y="3931"/>
                <a:ext cx="5493" cy="0"/>
              </a:xfrm>
              <a:prstGeom prst="line">
                <a:avLst/>
              </a:prstGeom>
              <a:noFill/>
              <a:ln w="9525" algn="ctr">
                <a:solidFill>
                  <a:srgbClr val="D9D9D9"/>
                </a:solidFill>
                <a:round/>
                <a:headEnd/>
                <a:tailEnd/>
              </a:ln>
            </p:spPr>
          </p:cxnSp>
        </p:grpSp>
        <p:sp>
          <p:nvSpPr>
            <p:cNvPr id="84" name="TextBox 254"/>
            <p:cNvSpPr txBox="1">
              <a:spLocks noChangeArrowheads="1"/>
            </p:cNvSpPr>
            <p:nvPr/>
          </p:nvSpPr>
          <p:spPr bwMode="auto">
            <a:xfrm>
              <a:off x="5007" y="3802"/>
              <a:ext cx="414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b="1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배송형태   </a:t>
              </a: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001" y="4117"/>
              <a:ext cx="461" cy="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7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갈매기형 수장 85"/>
            <p:cNvSpPr/>
            <p:nvPr/>
          </p:nvSpPr>
          <p:spPr>
            <a:xfrm>
              <a:off x="5511" y="3823"/>
              <a:ext cx="91" cy="91"/>
            </a:xfrm>
            <a:prstGeom prst="chevron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5490" y="4119"/>
              <a:ext cx="88" cy="9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kern="0" dirty="0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36871" name="Group 167"/>
          <p:cNvGrpSpPr>
            <a:grpSpLocks/>
          </p:cNvGrpSpPr>
          <p:nvPr/>
        </p:nvGrpSpPr>
        <p:grpSpPr bwMode="auto">
          <a:xfrm>
            <a:off x="1631950" y="5005388"/>
            <a:ext cx="2889250" cy="771525"/>
            <a:chOff x="1138" y="3058"/>
            <a:chExt cx="1820" cy="486"/>
          </a:xfrm>
        </p:grpSpPr>
        <p:grpSp>
          <p:nvGrpSpPr>
            <p:cNvPr id="36899" name="Group 151"/>
            <p:cNvGrpSpPr>
              <a:grpSpLocks/>
            </p:cNvGrpSpPr>
            <p:nvPr/>
          </p:nvGrpSpPr>
          <p:grpSpPr bwMode="auto">
            <a:xfrm>
              <a:off x="1138" y="3058"/>
              <a:ext cx="1801" cy="486"/>
              <a:chOff x="1163" y="2923"/>
              <a:chExt cx="2201" cy="486"/>
            </a:xfrm>
          </p:grpSpPr>
          <p:cxnSp>
            <p:nvCxnSpPr>
              <p:cNvPr id="36908" name="직선 연결선 99"/>
              <p:cNvCxnSpPr>
                <a:cxnSpLocks noChangeShapeType="1"/>
              </p:cNvCxnSpPr>
              <p:nvPr/>
            </p:nvCxnSpPr>
            <p:spPr bwMode="auto">
              <a:xfrm>
                <a:off x="1164" y="2923"/>
                <a:ext cx="2200" cy="0"/>
              </a:xfrm>
              <a:prstGeom prst="line">
                <a:avLst/>
              </a:prstGeom>
              <a:noFill/>
              <a:ln w="38100" cmpd="thickThin" algn="ctr">
                <a:solidFill>
                  <a:srgbClr val="A6A6A6"/>
                </a:solidFill>
                <a:round/>
                <a:headEnd/>
                <a:tailEnd/>
              </a:ln>
            </p:spPr>
          </p:cxnSp>
          <p:cxnSp>
            <p:nvCxnSpPr>
              <p:cNvPr id="36909" name="직선 연결선 100"/>
              <p:cNvCxnSpPr>
                <a:cxnSpLocks noChangeShapeType="1"/>
              </p:cNvCxnSpPr>
              <p:nvPr/>
            </p:nvCxnSpPr>
            <p:spPr bwMode="auto">
              <a:xfrm>
                <a:off x="1164" y="3075"/>
                <a:ext cx="2200" cy="0"/>
              </a:xfrm>
              <a:prstGeom prst="line">
                <a:avLst/>
              </a:prstGeom>
              <a:noFill/>
              <a:ln w="9525" algn="ctr">
                <a:solidFill>
                  <a:srgbClr val="D9D9D9"/>
                </a:solidFill>
                <a:round/>
                <a:headEnd/>
                <a:tailEnd/>
              </a:ln>
            </p:spPr>
          </p:cxnSp>
          <p:cxnSp>
            <p:nvCxnSpPr>
              <p:cNvPr id="36910" name="직선 연결선 101"/>
              <p:cNvCxnSpPr>
                <a:cxnSpLocks noChangeShapeType="1"/>
              </p:cNvCxnSpPr>
              <p:nvPr/>
            </p:nvCxnSpPr>
            <p:spPr bwMode="auto">
              <a:xfrm>
                <a:off x="1163" y="3409"/>
                <a:ext cx="2200" cy="0"/>
              </a:xfrm>
              <a:prstGeom prst="line">
                <a:avLst/>
              </a:prstGeom>
              <a:noFill/>
              <a:ln w="6350" algn="ctr">
                <a:solidFill>
                  <a:srgbClr val="D9D9D9"/>
                </a:solidFill>
                <a:round/>
                <a:headEnd/>
                <a:tailEnd/>
              </a:ln>
            </p:spPr>
          </p:cxnSp>
        </p:grpSp>
        <p:sp>
          <p:nvSpPr>
            <p:cNvPr id="92" name="직사각형 178"/>
            <p:cNvSpPr>
              <a:spLocks noChangeArrowheads="1"/>
            </p:cNvSpPr>
            <p:nvPr/>
          </p:nvSpPr>
          <p:spPr bwMode="auto">
            <a:xfrm>
              <a:off x="1154" y="3081"/>
              <a:ext cx="392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b="1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주문유형</a:t>
              </a:r>
              <a:endParaRPr kumimoji="0" lang="ko-KR" altLang="en-US" sz="16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178"/>
            <p:cNvSpPr>
              <a:spLocks noChangeArrowheads="1"/>
            </p:cNvSpPr>
            <p:nvPr/>
          </p:nvSpPr>
          <p:spPr bwMode="auto">
            <a:xfrm>
              <a:off x="1501" y="3081"/>
              <a:ext cx="545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b="1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주문 상세유형</a:t>
              </a:r>
              <a:endParaRPr kumimoji="0" lang="ko-KR" altLang="en-US" sz="16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직사각형 178"/>
            <p:cNvSpPr>
              <a:spLocks noChangeArrowheads="1"/>
            </p:cNvSpPr>
            <p:nvPr/>
          </p:nvSpPr>
          <p:spPr bwMode="auto">
            <a:xfrm>
              <a:off x="1154" y="3238"/>
              <a:ext cx="392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b="1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영업 주문</a:t>
              </a:r>
              <a:endParaRPr kumimoji="0" lang="ko-KR" altLang="en-US" sz="16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178"/>
            <p:cNvSpPr>
              <a:spLocks noChangeArrowheads="1"/>
            </p:cNvSpPr>
            <p:nvPr/>
          </p:nvSpPr>
          <p:spPr bwMode="auto">
            <a:xfrm>
              <a:off x="1563" y="3238"/>
              <a:ext cx="392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b="1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주문</a:t>
              </a:r>
              <a:endParaRPr kumimoji="0" lang="ko-KR" altLang="en-US" sz="16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178"/>
            <p:cNvSpPr>
              <a:spLocks noChangeArrowheads="1"/>
            </p:cNvSpPr>
            <p:nvPr/>
          </p:nvSpPr>
          <p:spPr bwMode="auto">
            <a:xfrm>
              <a:off x="1948" y="3238"/>
              <a:ext cx="392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b="1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-</a:t>
              </a:r>
              <a:endParaRPr kumimoji="0" lang="en-US" altLang="ko-KR" sz="16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178"/>
            <p:cNvSpPr>
              <a:spLocks noChangeArrowheads="1"/>
            </p:cNvSpPr>
            <p:nvPr/>
          </p:nvSpPr>
          <p:spPr bwMode="auto">
            <a:xfrm>
              <a:off x="2006" y="3073"/>
              <a:ext cx="499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b="1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순주문수량</a:t>
              </a:r>
              <a:endParaRPr kumimoji="0" lang="ko-KR" altLang="en-US" sz="16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178"/>
            <p:cNvSpPr>
              <a:spLocks noChangeArrowheads="1"/>
            </p:cNvSpPr>
            <p:nvPr/>
          </p:nvSpPr>
          <p:spPr bwMode="auto">
            <a:xfrm>
              <a:off x="2459" y="3081"/>
              <a:ext cx="499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b="1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GSShop</a:t>
              </a:r>
              <a:r>
                <a:rPr kumimoji="0" lang="ko-KR" altLang="en-US" sz="700" b="1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비회원</a:t>
              </a:r>
              <a:endParaRPr kumimoji="0" lang="ko-KR" altLang="en-US" sz="16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178"/>
            <p:cNvSpPr>
              <a:spLocks noChangeArrowheads="1"/>
            </p:cNvSpPr>
            <p:nvPr/>
          </p:nvSpPr>
          <p:spPr bwMode="auto">
            <a:xfrm>
              <a:off x="2504" y="3236"/>
              <a:ext cx="392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b="1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endParaRPr kumimoji="0" lang="en-US" altLang="ko-KR" sz="16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555625" y="5910263"/>
            <a:ext cx="3698875" cy="14287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435225" y="5910263"/>
            <a:ext cx="1908175" cy="1428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 rot="5400000" flipH="1">
            <a:off x="4362450" y="5910263"/>
            <a:ext cx="142875" cy="1428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700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</a:p>
        </p:txBody>
      </p:sp>
      <p:grpSp>
        <p:nvGrpSpPr>
          <p:cNvPr id="36875" name="그룹 64"/>
          <p:cNvGrpSpPr>
            <a:grpSpLocks/>
          </p:cNvGrpSpPr>
          <p:nvPr/>
        </p:nvGrpSpPr>
        <p:grpSpPr bwMode="auto">
          <a:xfrm>
            <a:off x="1401763" y="5124450"/>
            <a:ext cx="193675" cy="266700"/>
            <a:chOff x="5767388" y="1990725"/>
            <a:chExt cx="192993" cy="265709"/>
          </a:xfrm>
        </p:grpSpPr>
        <p:grpSp>
          <p:nvGrpSpPr>
            <p:cNvPr id="36895" name="Group 548"/>
            <p:cNvGrpSpPr>
              <a:grpSpLocks/>
            </p:cNvGrpSpPr>
            <p:nvPr/>
          </p:nvGrpSpPr>
          <p:grpSpPr bwMode="auto">
            <a:xfrm>
              <a:off x="5767388" y="1990725"/>
              <a:ext cx="142875" cy="144463"/>
              <a:chOff x="2735" y="734"/>
              <a:chExt cx="90" cy="91"/>
            </a:xfrm>
          </p:grpSpPr>
          <p:sp>
            <p:nvSpPr>
              <p:cNvPr id="109" name="Oval 547"/>
              <p:cNvSpPr>
                <a:spLocks noChangeArrowheads="1"/>
              </p:cNvSpPr>
              <p:nvPr/>
            </p:nvSpPr>
            <p:spPr bwMode="auto">
              <a:xfrm>
                <a:off x="2735" y="734"/>
                <a:ext cx="90" cy="91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ko-KR" altLang="en-US" sz="18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Oval 546"/>
              <p:cNvSpPr>
                <a:spLocks noChangeArrowheads="1"/>
              </p:cNvSpPr>
              <p:nvPr/>
            </p:nvSpPr>
            <p:spPr bwMode="auto">
              <a:xfrm>
                <a:off x="2757" y="754"/>
                <a:ext cx="45" cy="4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ko-KR" altLang="en-US" sz="18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08" name="Picture 34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76231" y="2037359"/>
              <a:ext cx="1841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rgbClr val="FFFFFF">
                  <a:satMod val="175000"/>
                  <a:alpha val="40000"/>
                </a:srgbClr>
              </a:glow>
            </a:effectLst>
          </p:spPr>
        </p:pic>
      </p:grpSp>
      <p:sp>
        <p:nvSpPr>
          <p:cNvPr id="111" name="AutoShape 163"/>
          <p:cNvSpPr>
            <a:spLocks noChangeArrowheads="1"/>
          </p:cNvSpPr>
          <p:nvPr/>
        </p:nvSpPr>
        <p:spPr bwMode="auto">
          <a:xfrm rot="16200000">
            <a:off x="1573213" y="5038725"/>
            <a:ext cx="225425" cy="200025"/>
          </a:xfrm>
          <a:prstGeom prst="downArrow">
            <a:avLst>
              <a:gd name="adj1" fmla="val 52111"/>
              <a:gd name="adj2" fmla="val 35713"/>
            </a:avLst>
          </a:prstGeom>
          <a:solidFill>
            <a:srgbClr val="333399">
              <a:alpha val="70195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166"/>
          <p:cNvSpPr>
            <a:spLocks noChangeArrowheads="1"/>
          </p:cNvSpPr>
          <p:nvPr/>
        </p:nvSpPr>
        <p:spPr bwMode="auto">
          <a:xfrm>
            <a:off x="957263" y="2895600"/>
            <a:ext cx="1277937" cy="1004888"/>
          </a:xfrm>
          <a:prstGeom prst="rect">
            <a:avLst/>
          </a:prstGeom>
          <a:solidFill>
            <a:srgbClr val="FFFF99"/>
          </a:solidFill>
          <a:ln w="6350" algn="ctr">
            <a:noFill/>
            <a:prstDash val="dash"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878" name="Group 88"/>
          <p:cNvGrpSpPr>
            <a:grpSpLocks/>
          </p:cNvGrpSpPr>
          <p:nvPr/>
        </p:nvGrpSpPr>
        <p:grpSpPr bwMode="auto">
          <a:xfrm>
            <a:off x="1027113" y="2954338"/>
            <a:ext cx="1152525" cy="896937"/>
            <a:chOff x="512" y="901"/>
            <a:chExt cx="726" cy="565"/>
          </a:xfrm>
        </p:grpSpPr>
        <p:sp>
          <p:nvSpPr>
            <p:cNvPr id="114" name="모서리가 둥근 직사각형 113"/>
            <p:cNvSpPr>
              <a:spLocks noChangeArrowheads="1"/>
            </p:cNvSpPr>
            <p:nvPr/>
          </p:nvSpPr>
          <p:spPr bwMode="auto">
            <a:xfrm>
              <a:off x="512" y="901"/>
              <a:ext cx="726" cy="565"/>
            </a:xfrm>
            <a:prstGeom prst="roundRect">
              <a:avLst>
                <a:gd name="adj" fmla="val 4514"/>
              </a:avLst>
            </a:prstGeom>
            <a:solidFill>
              <a:srgbClr val="FFFFFF"/>
            </a:solidFill>
            <a:ln w="28575" algn="ctr">
              <a:solidFill>
                <a:srgbClr val="339966"/>
              </a:solidFill>
              <a:round/>
              <a:headEnd/>
              <a:tailEnd/>
            </a:ln>
          </p:spPr>
          <p:txBody>
            <a:bodyPr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직사각형 235"/>
            <p:cNvSpPr>
              <a:spLocks noChangeArrowheads="1"/>
            </p:cNvSpPr>
            <p:nvPr/>
          </p:nvSpPr>
          <p:spPr bwMode="auto">
            <a:xfrm>
              <a:off x="528" y="988"/>
              <a:ext cx="692" cy="125"/>
            </a:xfrm>
            <a:prstGeom prst="rect">
              <a:avLst/>
            </a:prstGeom>
            <a:solidFill>
              <a:srgbClr val="F2F2F2"/>
            </a:solidFill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ker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주문유형 정보</a:t>
              </a:r>
            </a:p>
          </p:txBody>
        </p:sp>
        <p:sp>
          <p:nvSpPr>
            <p:cNvPr id="116" name="직사각형 235"/>
            <p:cNvSpPr>
              <a:spLocks noChangeArrowheads="1"/>
            </p:cNvSpPr>
            <p:nvPr/>
          </p:nvSpPr>
          <p:spPr bwMode="auto">
            <a:xfrm>
              <a:off x="528" y="1126"/>
              <a:ext cx="692" cy="125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kern="0">
                  <a:solidFill>
                    <a:srgbClr val="0D0D0D"/>
                  </a:solidFill>
                  <a:latin typeface="맑은 고딕" pitchFamily="50" charset="-127"/>
                  <a:ea typeface="맑은 고딕" pitchFamily="50" charset="-127"/>
                </a:rPr>
                <a:t>적립금 정보</a:t>
              </a:r>
            </a:p>
          </p:txBody>
        </p:sp>
        <p:sp>
          <p:nvSpPr>
            <p:cNvPr id="117" name="직사각형 235"/>
            <p:cNvSpPr>
              <a:spLocks noChangeArrowheads="1"/>
            </p:cNvSpPr>
            <p:nvPr/>
          </p:nvSpPr>
          <p:spPr bwMode="auto">
            <a:xfrm>
              <a:off x="528" y="1273"/>
              <a:ext cx="692" cy="125"/>
            </a:xfrm>
            <a:prstGeom prst="rect">
              <a:avLst/>
            </a:prstGeom>
            <a:solidFill>
              <a:srgbClr val="F2F2F2"/>
            </a:solidFill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ko-KR" altLang="en-US" sz="700" kern="0">
                  <a:solidFill>
                    <a:srgbClr val="0D0D0D"/>
                  </a:solidFill>
                  <a:latin typeface="맑은 고딕" pitchFamily="50" charset="-127"/>
                  <a:ea typeface="맑은 고딕" pitchFamily="50" charset="-127"/>
                </a:rPr>
                <a:t>기타정보</a:t>
              </a:r>
            </a:p>
          </p:txBody>
        </p:sp>
      </p:grpSp>
      <p:sp>
        <p:nvSpPr>
          <p:cNvPr id="118" name="AutoShape 165"/>
          <p:cNvSpPr>
            <a:spLocks noChangeArrowheads="1"/>
          </p:cNvSpPr>
          <p:nvPr/>
        </p:nvSpPr>
        <p:spPr bwMode="auto">
          <a:xfrm>
            <a:off x="1400175" y="2911475"/>
            <a:ext cx="225425" cy="200025"/>
          </a:xfrm>
          <a:prstGeom prst="downArrow">
            <a:avLst>
              <a:gd name="adj1" fmla="val 52111"/>
              <a:gd name="adj2" fmla="val 35713"/>
            </a:avLst>
          </a:prstGeom>
          <a:solidFill>
            <a:srgbClr val="333399">
              <a:alpha val="70195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36"/>
          <p:cNvSpPr txBox="1">
            <a:spLocks noChangeArrowheads="1"/>
          </p:cNvSpPr>
          <p:nvPr/>
        </p:nvSpPr>
        <p:spPr bwMode="auto">
          <a:xfrm>
            <a:off x="585788" y="2098675"/>
            <a:ext cx="3409950" cy="246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마우스오버 경우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36"/>
          <p:cNvSpPr txBox="1">
            <a:spLocks noChangeArrowheads="1"/>
          </p:cNvSpPr>
          <p:nvPr/>
        </p:nvSpPr>
        <p:spPr bwMode="auto">
          <a:xfrm>
            <a:off x="585788" y="4379913"/>
            <a:ext cx="3409950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클릭 경우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317500" y="944563"/>
            <a:ext cx="6102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5) ‘</a:t>
            </a:r>
            <a:r>
              <a:rPr kumimoji="0" lang="ko-KR" altLang="en-US" sz="1400" b="1" kern="0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0" lang="en-US" altLang="ko-KR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’(</a:t>
            </a:r>
            <a:r>
              <a:rPr kumimoji="0" lang="ko-KR" altLang="en-US" sz="1400" b="1" kern="0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kumimoji="0" lang="ko-KR" altLang="en-US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우측확장</a:t>
            </a:r>
            <a:r>
              <a:rPr kumimoji="0" lang="en-US" altLang="ko-KR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</a:p>
        </p:txBody>
      </p:sp>
      <p:sp>
        <p:nvSpPr>
          <p:cNvPr id="123" name="AutoShape 474"/>
          <p:cNvSpPr>
            <a:spLocks noChangeArrowheads="1"/>
          </p:cNvSpPr>
          <p:nvPr/>
        </p:nvSpPr>
        <p:spPr bwMode="auto">
          <a:xfrm>
            <a:off x="447675" y="1871663"/>
            <a:ext cx="4327525" cy="4564062"/>
          </a:xfrm>
          <a:prstGeom prst="roundRect">
            <a:avLst>
              <a:gd name="adj" fmla="val 954"/>
            </a:avLst>
          </a:prstGeom>
          <a:noFill/>
          <a:ln w="1587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1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84" name="AutoShape 238"/>
          <p:cNvSpPr>
            <a:spLocks noChangeArrowheads="1"/>
          </p:cNvSpPr>
          <p:nvPr/>
        </p:nvSpPr>
        <p:spPr bwMode="auto">
          <a:xfrm rot="5400000">
            <a:off x="4583112" y="4117976"/>
            <a:ext cx="582613" cy="80962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 Box 197"/>
          <p:cNvSpPr txBox="1">
            <a:spLocks noChangeArrowheads="1"/>
          </p:cNvSpPr>
          <p:nvPr/>
        </p:nvSpPr>
        <p:spPr bwMode="auto">
          <a:xfrm>
            <a:off x="1598613" y="1474788"/>
            <a:ext cx="1704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기능 예시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26" name="Text Box 197"/>
          <p:cNvSpPr txBox="1">
            <a:spLocks noChangeArrowheads="1"/>
          </p:cNvSpPr>
          <p:nvPr/>
        </p:nvSpPr>
        <p:spPr bwMode="auto">
          <a:xfrm>
            <a:off x="6443663" y="1474788"/>
            <a:ext cx="1704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기능 설명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27" name="Line 279"/>
          <p:cNvSpPr>
            <a:spLocks noChangeShapeType="1"/>
          </p:cNvSpPr>
          <p:nvPr/>
        </p:nvSpPr>
        <p:spPr bwMode="auto">
          <a:xfrm>
            <a:off x="571500" y="4114800"/>
            <a:ext cx="3962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5.5 </a:t>
            </a:r>
            <a:r>
              <a:rPr lang="ko-KR" altLang="en-US" sz="1600" kern="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그리드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 테이블</a:t>
            </a:r>
          </a:p>
        </p:txBody>
      </p:sp>
      <p:sp>
        <p:nvSpPr>
          <p:cNvPr id="73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71450" y="1066800"/>
            <a:ext cx="3274423" cy="195787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glow rad="63500">
              <a:srgbClr val="DAEDEF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675" y="1158875"/>
            <a:ext cx="2951163" cy="331788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 영역</a:t>
            </a:r>
          </a:p>
        </p:txBody>
      </p:sp>
      <p:cxnSp>
        <p:nvCxnSpPr>
          <p:cNvPr id="37894" name="직선 연결선 31"/>
          <p:cNvCxnSpPr>
            <a:cxnSpLocks noChangeShapeType="1"/>
          </p:cNvCxnSpPr>
          <p:nvPr/>
        </p:nvCxnSpPr>
        <p:spPr bwMode="auto">
          <a:xfrm>
            <a:off x="320675" y="1695450"/>
            <a:ext cx="2951163" cy="0"/>
          </a:xfrm>
          <a:prstGeom prst="line">
            <a:avLst/>
          </a:prstGeom>
          <a:noFill/>
          <a:ln w="28575" cmpd="thickThin" algn="ctr">
            <a:solidFill>
              <a:srgbClr val="A6A6A6"/>
            </a:solidFill>
            <a:round/>
            <a:headEnd/>
            <a:tailEnd/>
          </a:ln>
        </p:spPr>
      </p:cxnSp>
      <p:cxnSp>
        <p:nvCxnSpPr>
          <p:cNvPr id="37895" name="직선 연결선 32"/>
          <p:cNvCxnSpPr>
            <a:cxnSpLocks noChangeShapeType="1"/>
          </p:cNvCxnSpPr>
          <p:nvPr/>
        </p:nvCxnSpPr>
        <p:spPr bwMode="auto">
          <a:xfrm>
            <a:off x="320675" y="1868488"/>
            <a:ext cx="2951163" cy="0"/>
          </a:xfrm>
          <a:prstGeom prst="line">
            <a:avLst/>
          </a:prstGeom>
          <a:noFill/>
          <a:ln w="12700" algn="ctr">
            <a:solidFill>
              <a:srgbClr val="A6A6A6"/>
            </a:solidFill>
            <a:round/>
            <a:headEnd/>
            <a:tailEnd/>
          </a:ln>
        </p:spPr>
      </p:cxnSp>
      <p:cxnSp>
        <p:nvCxnSpPr>
          <p:cNvPr id="37896" name="직선 연결선 33"/>
          <p:cNvCxnSpPr>
            <a:cxnSpLocks noChangeShapeType="1"/>
          </p:cNvCxnSpPr>
          <p:nvPr/>
        </p:nvCxnSpPr>
        <p:spPr bwMode="auto">
          <a:xfrm>
            <a:off x="320675" y="2779713"/>
            <a:ext cx="2951163" cy="0"/>
          </a:xfrm>
          <a:prstGeom prst="line">
            <a:avLst/>
          </a:prstGeom>
          <a:noFill/>
          <a:ln w="28575" cmpd="thickThin" algn="ctr">
            <a:solidFill>
              <a:srgbClr val="A6A6A6"/>
            </a:solidFill>
            <a:round/>
            <a:headEnd/>
            <a:tailEnd/>
          </a:ln>
        </p:spPr>
      </p:cxnSp>
      <p:sp>
        <p:nvSpPr>
          <p:cNvPr id="35" name="직사각형 34"/>
          <p:cNvSpPr/>
          <p:nvPr/>
        </p:nvSpPr>
        <p:spPr>
          <a:xfrm>
            <a:off x="320675" y="2066925"/>
            <a:ext cx="2951163" cy="1651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8775" y="1754188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8775" y="1936750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58775" y="2116138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36399" y="2825242"/>
            <a:ext cx="341481" cy="170371"/>
          </a:xfrm>
          <a:prstGeom prst="roundRect">
            <a:avLst/>
          </a:prstGeom>
          <a:solidFill>
            <a:srgbClr val="000000">
              <a:lumMod val="20000"/>
              <a:lumOff val="80000"/>
            </a:srgbClr>
          </a:solidFill>
          <a:ln w="635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FFFFFF">
                <a:satMod val="175000"/>
                <a:alpha val="40000"/>
              </a:srgbClr>
            </a:glo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3213" y="2054225"/>
            <a:ext cx="2995612" cy="193675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87418" y="1282002"/>
            <a:ext cx="341481" cy="95286"/>
          </a:xfrm>
          <a:prstGeom prst="roundRect">
            <a:avLst/>
          </a:prstGeom>
          <a:solidFill>
            <a:srgbClr val="000000">
              <a:lumMod val="20000"/>
              <a:lumOff val="80000"/>
            </a:srgbClr>
          </a:solidFill>
          <a:ln w="635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FFFFFF">
                <a:satMod val="175000"/>
                <a:alpha val="40000"/>
              </a:srgbClr>
            </a:glo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 회</a:t>
            </a:r>
          </a:p>
        </p:txBody>
      </p:sp>
      <p:sp>
        <p:nvSpPr>
          <p:cNvPr id="42" name="타원 301"/>
          <p:cNvSpPr>
            <a:spLocks noChangeArrowheads="1"/>
          </p:cNvSpPr>
          <p:nvPr/>
        </p:nvSpPr>
        <p:spPr bwMode="auto">
          <a:xfrm>
            <a:off x="1925638" y="2784475"/>
            <a:ext cx="173037" cy="173038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94"/>
          <p:cNvSpPr>
            <a:spLocks noChangeArrowheads="1"/>
          </p:cNvSpPr>
          <p:nvPr/>
        </p:nvSpPr>
        <p:spPr bwMode="auto">
          <a:xfrm>
            <a:off x="536575" y="2095500"/>
            <a:ext cx="465138" cy="112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28800" rIns="28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700" kern="0">
              <a:solidFill>
                <a:sysClr val="windowText" lastClr="000000"/>
              </a:solidFill>
            </a:endParaRPr>
          </a:p>
        </p:txBody>
      </p:sp>
      <p:sp>
        <p:nvSpPr>
          <p:cNvPr id="44" name="Rectangle 94"/>
          <p:cNvSpPr>
            <a:spLocks noChangeArrowheads="1"/>
          </p:cNvSpPr>
          <p:nvPr/>
        </p:nvSpPr>
        <p:spPr bwMode="auto">
          <a:xfrm>
            <a:off x="1057275" y="2095500"/>
            <a:ext cx="484188" cy="112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28800" rIns="28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700" kern="0">
              <a:solidFill>
                <a:sysClr val="windowText" lastClr="000000"/>
              </a:solidFill>
            </a:endParaRPr>
          </a:p>
        </p:txBody>
      </p:sp>
      <p:sp>
        <p:nvSpPr>
          <p:cNvPr id="45" name="Rectangle 94"/>
          <p:cNvSpPr>
            <a:spLocks noChangeArrowheads="1"/>
          </p:cNvSpPr>
          <p:nvPr/>
        </p:nvSpPr>
        <p:spPr bwMode="auto">
          <a:xfrm>
            <a:off x="1576388" y="2095500"/>
            <a:ext cx="465137" cy="112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28800" rIns="28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700" kern="0">
              <a:solidFill>
                <a:sysClr val="windowText" lastClr="000000"/>
              </a:solidFill>
            </a:endParaRPr>
          </a:p>
        </p:txBody>
      </p:sp>
      <p:sp>
        <p:nvSpPr>
          <p:cNvPr id="46" name="Rectangle 94"/>
          <p:cNvSpPr>
            <a:spLocks noChangeArrowheads="1"/>
          </p:cNvSpPr>
          <p:nvPr/>
        </p:nvSpPr>
        <p:spPr bwMode="auto">
          <a:xfrm>
            <a:off x="2097088" y="2095500"/>
            <a:ext cx="484187" cy="112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28800" rIns="28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700" kern="0">
              <a:solidFill>
                <a:sysClr val="windowText" lastClr="000000"/>
              </a:solidFill>
            </a:endParaRPr>
          </a:p>
        </p:txBody>
      </p:sp>
      <p:sp>
        <p:nvSpPr>
          <p:cNvPr id="47" name="Rectangle 94"/>
          <p:cNvSpPr>
            <a:spLocks noChangeArrowheads="1"/>
          </p:cNvSpPr>
          <p:nvPr/>
        </p:nvSpPr>
        <p:spPr bwMode="auto">
          <a:xfrm>
            <a:off x="2636838" y="2095500"/>
            <a:ext cx="484187" cy="112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28800" rIns="28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700" kern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17725" y="2819400"/>
            <a:ext cx="385763" cy="18573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530318" y="2825242"/>
            <a:ext cx="341481" cy="170371"/>
          </a:xfrm>
          <a:prstGeom prst="roundRect">
            <a:avLst/>
          </a:prstGeom>
          <a:solidFill>
            <a:srgbClr val="000000">
              <a:lumMod val="20000"/>
              <a:lumOff val="80000"/>
            </a:srgbClr>
          </a:solidFill>
          <a:ln w="635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FFFFFF">
                <a:satMod val="175000"/>
                <a:alpha val="40000"/>
              </a:srgbClr>
            </a:glo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51" name="타원 301"/>
          <p:cNvSpPr>
            <a:spLocks noChangeArrowheads="1"/>
          </p:cNvSpPr>
          <p:nvPr/>
        </p:nvSpPr>
        <p:spPr bwMode="auto">
          <a:xfrm>
            <a:off x="555625" y="1866900"/>
            <a:ext cx="173038" cy="173038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301"/>
          <p:cNvSpPr>
            <a:spLocks noChangeArrowheads="1"/>
          </p:cNvSpPr>
          <p:nvPr/>
        </p:nvSpPr>
        <p:spPr bwMode="auto">
          <a:xfrm>
            <a:off x="2973388" y="2635250"/>
            <a:ext cx="173037" cy="173038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2"/>
          <p:cNvSpPr>
            <a:spLocks noChangeArrowheads="1"/>
          </p:cNvSpPr>
          <p:nvPr/>
        </p:nvSpPr>
        <p:spPr bwMode="auto">
          <a:xfrm>
            <a:off x="260350" y="1997075"/>
            <a:ext cx="260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100" b="1" kern="0">
                <a:solidFill>
                  <a:sysClr val="windowText" lastClr="000000"/>
                </a:solidFill>
              </a:rPr>
              <a:t>v</a:t>
            </a:r>
            <a:endParaRPr kumimoji="0" lang="ko-KR" altLang="en-US" sz="2000" b="1" kern="0">
              <a:solidFill>
                <a:sysClr val="windowText" lastClr="000000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 bwMode="auto">
          <a:xfrm>
            <a:off x="2921000" y="2836608"/>
            <a:ext cx="352425" cy="166688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180" name="Rectangle 2"/>
          <p:cNvSpPr>
            <a:spLocks noChangeArrowheads="1"/>
          </p:cNvSpPr>
          <p:nvPr/>
        </p:nvSpPr>
        <p:spPr bwMode="auto">
          <a:xfrm>
            <a:off x="317500" y="563563"/>
            <a:ext cx="6102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5) </a:t>
            </a:r>
            <a:r>
              <a:rPr kumimoji="0" lang="ko-KR" altLang="en-US" sz="1400" b="1" kern="0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kumimoji="0" lang="ko-KR" altLang="en-US" sz="1400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자체편집</a:t>
            </a:r>
          </a:p>
        </p:txBody>
      </p:sp>
      <p:graphicFrame>
        <p:nvGraphicFramePr>
          <p:cNvPr id="187" name="표 186"/>
          <p:cNvGraphicFramePr>
            <a:graphicFrameLocks noGrp="1"/>
          </p:cNvGraphicFramePr>
          <p:nvPr/>
        </p:nvGraphicFramePr>
        <p:xfrm>
          <a:off x="236538" y="3302000"/>
          <a:ext cx="3240530" cy="29083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080177"/>
                <a:gridCol w="2160353"/>
              </a:tblGrid>
              <a:tr h="250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인터렉션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9" marB="4572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9" marB="4572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57475">
                <a:tc>
                  <a:txBody>
                    <a:bodyPr/>
                    <a:lstStyle/>
                    <a:p>
                      <a:pPr marL="92075" indent="-92075" algn="l" defTabSz="914400" rtl="0" eaLnBrk="1" latinLnBrk="0" hangingPunct="1">
                        <a:buFont typeface="+mj-ea"/>
                        <a:buAutoNum type="circleNumDbPlain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 버튼을 눌러 새로운 레코드를 생성함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indent="-92075" algn="l" defTabSz="914400" rtl="0" eaLnBrk="1" latinLnBrk="0" hangingPunct="1">
                        <a:buFont typeface="+mj-ea"/>
                        <a:buAutoNum type="circleNumDbPlain"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indent="-92075" algn="l" defTabSz="914400" rtl="0" eaLnBrk="1" latinLnBrk="0" hangingPunct="1">
                        <a:buFont typeface="+mj-ea"/>
                        <a:buAutoNum type="circleNumDbPlain"/>
                      </a:pP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그리드의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필드에 정보를 입력함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indent="-92075" algn="l" defTabSz="914400" rtl="0" eaLnBrk="1" latinLnBrk="0" hangingPunct="1">
                        <a:buFont typeface="+mj-ea"/>
                        <a:buAutoNum type="circleNumDbPlain"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indent="-92075" algn="l" defTabSz="914400" rtl="0" eaLnBrk="1" latinLnBrk="0" hangingPunct="1">
                        <a:buFont typeface="+mj-ea"/>
                        <a:buAutoNum type="circleNumDbPlain"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저장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눌러 작성된 정보를 저장함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8" marR="91448" marT="45729" marB="4572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8263" indent="-68263" latinLnBrk="0">
                        <a:lnSpc>
                          <a:spcPct val="13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새로운 정보에 대한 추가 위주의 업무인 경우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조회 또는 화면 로딩 시 해당 열의 모든 필드를 활성화하여 바로 정보를 입력 할 수 있도록 함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68263" marR="0" indent="-68263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[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저장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버튼을 클릭하면 추가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삭제 등 화면에서 변경된 데이터 들에 대한 저장을 수행함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9" marB="45729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27" name="직사각형 226"/>
          <p:cNvSpPr/>
          <p:nvPr/>
        </p:nvSpPr>
        <p:spPr>
          <a:xfrm>
            <a:off x="7215777" y="1060450"/>
            <a:ext cx="3274423" cy="196682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glow rad="63500">
              <a:srgbClr val="DAEDEF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7389813" y="2463800"/>
            <a:ext cx="2951162" cy="17462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935" name="직선 연결선 229"/>
          <p:cNvCxnSpPr>
            <a:cxnSpLocks noChangeShapeType="1"/>
          </p:cNvCxnSpPr>
          <p:nvPr/>
        </p:nvCxnSpPr>
        <p:spPr bwMode="auto">
          <a:xfrm>
            <a:off x="7389813" y="1773238"/>
            <a:ext cx="2951162" cy="0"/>
          </a:xfrm>
          <a:prstGeom prst="line">
            <a:avLst/>
          </a:prstGeom>
          <a:noFill/>
          <a:ln w="28575" cmpd="thickThin" algn="ctr">
            <a:solidFill>
              <a:srgbClr val="A6A6A6"/>
            </a:solidFill>
            <a:round/>
            <a:headEnd/>
            <a:tailEnd/>
          </a:ln>
        </p:spPr>
      </p:cxnSp>
      <p:cxnSp>
        <p:nvCxnSpPr>
          <p:cNvPr id="37936" name="직선 연결선 230"/>
          <p:cNvCxnSpPr>
            <a:cxnSpLocks noChangeShapeType="1"/>
          </p:cNvCxnSpPr>
          <p:nvPr/>
        </p:nvCxnSpPr>
        <p:spPr bwMode="auto">
          <a:xfrm>
            <a:off x="7389813" y="1946275"/>
            <a:ext cx="2951162" cy="0"/>
          </a:xfrm>
          <a:prstGeom prst="line">
            <a:avLst/>
          </a:prstGeom>
          <a:noFill/>
          <a:ln w="12700" algn="ctr">
            <a:solidFill>
              <a:srgbClr val="A6A6A6"/>
            </a:solidFill>
            <a:round/>
            <a:headEnd/>
            <a:tailEnd/>
          </a:ln>
        </p:spPr>
      </p:cxnSp>
      <p:sp>
        <p:nvSpPr>
          <p:cNvPr id="233" name="직사각형 232"/>
          <p:cNvSpPr/>
          <p:nvPr/>
        </p:nvSpPr>
        <p:spPr>
          <a:xfrm>
            <a:off x="7389813" y="2122488"/>
            <a:ext cx="2951162" cy="1651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7427913" y="1831975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427913" y="2014538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7427913" y="2171700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427913" y="2349500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427913" y="2516188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7370763" y="2439988"/>
            <a:ext cx="2994025" cy="19843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0" name="타원 301"/>
          <p:cNvSpPr>
            <a:spLocks noChangeArrowheads="1"/>
          </p:cNvSpPr>
          <p:nvPr/>
        </p:nvSpPr>
        <p:spPr bwMode="auto">
          <a:xfrm>
            <a:off x="7169150" y="2424113"/>
            <a:ext cx="173038" cy="173037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2" name="TextBox 141"/>
          <p:cNvSpPr txBox="1">
            <a:spLocks noChangeArrowheads="1"/>
          </p:cNvSpPr>
          <p:nvPr/>
        </p:nvSpPr>
        <p:spPr bwMode="auto">
          <a:xfrm>
            <a:off x="7608888" y="2449513"/>
            <a:ext cx="482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ABCD</a:t>
            </a:r>
            <a:endParaRPr kumimoji="0"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TextBox 142"/>
          <p:cNvSpPr txBox="1">
            <a:spLocks noChangeArrowheads="1"/>
          </p:cNvSpPr>
          <p:nvPr/>
        </p:nvSpPr>
        <p:spPr bwMode="auto">
          <a:xfrm>
            <a:off x="8666163" y="2455863"/>
            <a:ext cx="484187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ABCD</a:t>
            </a:r>
            <a:endParaRPr kumimoji="0"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4" name="TextBox 143"/>
          <p:cNvSpPr txBox="1">
            <a:spLocks noChangeArrowheads="1"/>
          </p:cNvSpPr>
          <p:nvPr/>
        </p:nvSpPr>
        <p:spPr bwMode="auto">
          <a:xfrm>
            <a:off x="8137525" y="2452688"/>
            <a:ext cx="482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1234</a:t>
            </a:r>
            <a:endParaRPr kumimoji="0"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" name="TextBox 149"/>
          <p:cNvSpPr txBox="1">
            <a:spLocks noChangeArrowheads="1"/>
          </p:cNvSpPr>
          <p:nvPr/>
        </p:nvSpPr>
        <p:spPr bwMode="auto">
          <a:xfrm>
            <a:off x="9763125" y="2455863"/>
            <a:ext cx="482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ABCD</a:t>
            </a:r>
            <a:endParaRPr kumimoji="0"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TextBox 150"/>
          <p:cNvSpPr txBox="1">
            <a:spLocks noChangeArrowheads="1"/>
          </p:cNvSpPr>
          <p:nvPr/>
        </p:nvSpPr>
        <p:spPr bwMode="auto">
          <a:xfrm>
            <a:off x="9213850" y="2449513"/>
            <a:ext cx="482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1234</a:t>
            </a:r>
            <a:endParaRPr kumimoji="0"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8" name="직사각형 52"/>
          <p:cNvSpPr>
            <a:spLocks noChangeArrowheads="1"/>
          </p:cNvSpPr>
          <p:nvPr/>
        </p:nvSpPr>
        <p:spPr bwMode="auto">
          <a:xfrm>
            <a:off x="7331075" y="2405063"/>
            <a:ext cx="260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kumimoji="0" lang="ko-KR" altLang="en-US" sz="2000" b="1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1" name="AutoShape 114"/>
          <p:cNvSpPr>
            <a:spLocks noChangeArrowheads="1"/>
          </p:cNvSpPr>
          <p:nvPr/>
        </p:nvSpPr>
        <p:spPr bwMode="auto">
          <a:xfrm>
            <a:off x="8393113" y="1643063"/>
            <a:ext cx="990600" cy="533400"/>
          </a:xfrm>
          <a:prstGeom prst="roundRect">
            <a:avLst>
              <a:gd name="adj" fmla="val 490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7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저장시</a:t>
            </a:r>
            <a:r>
              <a:rPr kumimoji="0" lang="ko-KR" altLang="en-US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반영됩니다</a:t>
            </a:r>
            <a:r>
              <a:rPr kumimoji="0" lang="en-US" altLang="ko-KR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</a:t>
            </a:r>
            <a:r>
              <a:rPr kumimoji="0" lang="ko-KR" altLang="en-US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삭제하시겠습니까</a:t>
            </a:r>
            <a:r>
              <a:rPr kumimoji="0" lang="en-US" altLang="ko-KR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?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sz="7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2" name="AutoShape 116"/>
          <p:cNvSpPr>
            <a:spLocks noChangeArrowheads="1"/>
          </p:cNvSpPr>
          <p:nvPr/>
        </p:nvSpPr>
        <p:spPr bwMode="auto">
          <a:xfrm>
            <a:off x="8550275" y="1987550"/>
            <a:ext cx="274638" cy="1412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확인</a:t>
            </a:r>
          </a:p>
        </p:txBody>
      </p:sp>
      <p:sp>
        <p:nvSpPr>
          <p:cNvPr id="264" name="타원 301"/>
          <p:cNvSpPr>
            <a:spLocks noChangeArrowheads="1"/>
          </p:cNvSpPr>
          <p:nvPr/>
        </p:nvSpPr>
        <p:spPr bwMode="auto">
          <a:xfrm>
            <a:off x="9440863" y="2105025"/>
            <a:ext cx="173037" cy="173038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8401050" y="1638300"/>
            <a:ext cx="1019175" cy="568325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6" name="표 265"/>
          <p:cNvGraphicFramePr>
            <a:graphicFrameLocks noGrp="1"/>
          </p:cNvGraphicFramePr>
          <p:nvPr/>
        </p:nvGraphicFramePr>
        <p:xfrm>
          <a:off x="7304088" y="3302000"/>
          <a:ext cx="3211256" cy="294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420"/>
                <a:gridCol w="2140836"/>
              </a:tblGrid>
              <a:tr h="243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인터렉션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2526">
                <a:tc>
                  <a:txBody>
                    <a:bodyPr/>
                    <a:lstStyle/>
                    <a:p>
                      <a:pPr marL="92075" indent="-92075" latinLnBrk="0">
                        <a:buFont typeface="+mj-ea"/>
                        <a:buAutoNum type="circleNumDbPlain"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리스트에서 삭제할 행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또는 행들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선택 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indent="-92075" latinLnBrk="0">
                        <a:buFont typeface="+mj-ea"/>
                        <a:buAutoNum type="circleNumDbPlain"/>
                      </a:pP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indent="-92075" latinLnBrk="0">
                        <a:buFont typeface="+mj-ea"/>
                        <a:buAutoNum type="circleNumDbPlain"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버튼 클릭</a:t>
                      </a:r>
                      <a:endParaRPr lang="en-US" altLang="ko-KR" sz="9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indent="-92075" latinLnBrk="0">
                        <a:buFont typeface="+mj-ea"/>
                        <a:buAutoNum type="circleNumDbPlain"/>
                      </a:pP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 확인 팝업 확인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“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선택 시 화면에서 사라짐</a:t>
                      </a:r>
                      <a:endParaRPr lang="en-US" altLang="ko-KR" sz="9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indent="-92075" latinLnBrk="0">
                        <a:buFont typeface="+mj-ea"/>
                        <a:buAutoNum type="circleNumDbPlain"/>
                      </a:pPr>
                      <a:endParaRPr lang="en-US" altLang="ko-KR" sz="9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indent="-92075" latinLnBrk="0">
                        <a:buFont typeface="+mj-ea"/>
                        <a:buAutoNum type="circleNumDbPlain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버튼으로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반영함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5726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8263" indent="-68263" algn="l" defTabSz="914400" rtl="0" eaLnBrk="1" latinLnBrk="0" hangingPunct="1">
                        <a:lnSpc>
                          <a:spcPct val="13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삭제 처리시 반드시 삭제 여부를 재확인 함</a:t>
                      </a:r>
                      <a:b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버튼선택 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선택한 행이 삭제됨</a:t>
                      </a:r>
                      <a:b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버튼선택 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삭제여부 확인 팝업화면이 닫히며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행의 체크 박스는 선택된 상태를 유지함</a:t>
                      </a:r>
                      <a:endParaRPr lang="en-US" altLang="ko-KR" sz="900" i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8" marR="91448" marT="45726" marB="45726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71" name="직사각형 270"/>
          <p:cNvSpPr/>
          <p:nvPr/>
        </p:nvSpPr>
        <p:spPr>
          <a:xfrm>
            <a:off x="7400925" y="1154113"/>
            <a:ext cx="2951163" cy="331787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 영역</a:t>
            </a: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9968870" y="1277252"/>
            <a:ext cx="341481" cy="95286"/>
          </a:xfrm>
          <a:prstGeom prst="roundRect">
            <a:avLst/>
          </a:prstGeom>
          <a:solidFill>
            <a:srgbClr val="000000">
              <a:lumMod val="20000"/>
              <a:lumOff val="80000"/>
            </a:srgbClr>
          </a:solidFill>
          <a:ln w="635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FFFFFF">
                <a:satMod val="175000"/>
                <a:alpha val="40000"/>
              </a:srgbClr>
            </a:glo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 회</a:t>
            </a:r>
          </a:p>
        </p:txBody>
      </p:sp>
      <p:cxnSp>
        <p:nvCxnSpPr>
          <p:cNvPr id="37966" name="직선 연결선 277"/>
          <p:cNvCxnSpPr>
            <a:cxnSpLocks noChangeShapeType="1"/>
          </p:cNvCxnSpPr>
          <p:nvPr/>
        </p:nvCxnSpPr>
        <p:spPr bwMode="auto">
          <a:xfrm>
            <a:off x="7400925" y="2803525"/>
            <a:ext cx="2951163" cy="0"/>
          </a:xfrm>
          <a:prstGeom prst="line">
            <a:avLst/>
          </a:prstGeom>
          <a:noFill/>
          <a:ln w="28575" cmpd="thickThin" algn="ctr">
            <a:solidFill>
              <a:srgbClr val="A6A6A6"/>
            </a:solidFill>
            <a:round/>
            <a:headEnd/>
            <a:tailEnd/>
          </a:ln>
        </p:spPr>
      </p:cxnSp>
      <p:sp>
        <p:nvSpPr>
          <p:cNvPr id="280" name="모서리가 둥근 직사각형 279"/>
          <p:cNvSpPr/>
          <p:nvPr/>
        </p:nvSpPr>
        <p:spPr bwMode="auto">
          <a:xfrm>
            <a:off x="10002838" y="2825241"/>
            <a:ext cx="352425" cy="166687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3706313" y="1066800"/>
            <a:ext cx="3274423" cy="196682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glow rad="63500">
              <a:srgbClr val="DAEDEF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3854450" y="2463800"/>
            <a:ext cx="2951163" cy="1651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8" name="직사각형 317"/>
          <p:cNvSpPr/>
          <p:nvPr/>
        </p:nvSpPr>
        <p:spPr>
          <a:xfrm>
            <a:off x="3854450" y="1219200"/>
            <a:ext cx="2951163" cy="331788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 영역</a:t>
            </a:r>
          </a:p>
        </p:txBody>
      </p:sp>
      <p:cxnSp>
        <p:nvCxnSpPr>
          <p:cNvPr id="37975" name="직선 연결선 318"/>
          <p:cNvCxnSpPr>
            <a:cxnSpLocks noChangeShapeType="1"/>
          </p:cNvCxnSpPr>
          <p:nvPr/>
        </p:nvCxnSpPr>
        <p:spPr bwMode="auto">
          <a:xfrm>
            <a:off x="3854450" y="1773238"/>
            <a:ext cx="2951163" cy="0"/>
          </a:xfrm>
          <a:prstGeom prst="line">
            <a:avLst/>
          </a:prstGeom>
          <a:noFill/>
          <a:ln w="28575" cmpd="thickThin" algn="ctr">
            <a:solidFill>
              <a:srgbClr val="A6A6A6"/>
            </a:solidFill>
            <a:round/>
            <a:headEnd/>
            <a:tailEnd/>
          </a:ln>
        </p:spPr>
      </p:cxnSp>
      <p:cxnSp>
        <p:nvCxnSpPr>
          <p:cNvPr id="37976" name="직선 연결선 319"/>
          <p:cNvCxnSpPr>
            <a:cxnSpLocks noChangeShapeType="1"/>
          </p:cNvCxnSpPr>
          <p:nvPr/>
        </p:nvCxnSpPr>
        <p:spPr bwMode="auto">
          <a:xfrm>
            <a:off x="3854450" y="1946275"/>
            <a:ext cx="2951163" cy="0"/>
          </a:xfrm>
          <a:prstGeom prst="line">
            <a:avLst/>
          </a:prstGeom>
          <a:noFill/>
          <a:ln w="12700" algn="ctr">
            <a:solidFill>
              <a:srgbClr val="A6A6A6"/>
            </a:solidFill>
            <a:round/>
            <a:headEnd/>
            <a:tailEnd/>
          </a:ln>
        </p:spPr>
      </p:cxnSp>
      <p:sp>
        <p:nvSpPr>
          <p:cNvPr id="322" name="직사각형 321"/>
          <p:cNvSpPr/>
          <p:nvPr/>
        </p:nvSpPr>
        <p:spPr>
          <a:xfrm>
            <a:off x="3854450" y="2122488"/>
            <a:ext cx="2951163" cy="1651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3892550" y="1831975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4" name="모서리가 둥근 직사각형 323"/>
          <p:cNvSpPr/>
          <p:nvPr/>
        </p:nvSpPr>
        <p:spPr>
          <a:xfrm>
            <a:off x="3892550" y="2014538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5" name="모서리가 둥근 직사각형 324"/>
          <p:cNvSpPr/>
          <p:nvPr/>
        </p:nvSpPr>
        <p:spPr>
          <a:xfrm>
            <a:off x="3892550" y="2171700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3892550" y="2349500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" name="모서리가 둥근 직사각형 326"/>
          <p:cNvSpPr/>
          <p:nvPr/>
        </p:nvSpPr>
        <p:spPr>
          <a:xfrm>
            <a:off x="3892550" y="2516188"/>
            <a:ext cx="63500" cy="6667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6422281" y="1333761"/>
            <a:ext cx="341481" cy="95286"/>
          </a:xfrm>
          <a:prstGeom prst="roundRect">
            <a:avLst/>
          </a:prstGeom>
          <a:solidFill>
            <a:srgbClr val="000000">
              <a:lumMod val="20000"/>
              <a:lumOff val="80000"/>
            </a:srgbClr>
          </a:solidFill>
          <a:ln w="635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FFFFFF">
                <a:satMod val="175000"/>
                <a:alpha val="40000"/>
              </a:srgbClr>
            </a:glo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 회</a:t>
            </a:r>
          </a:p>
        </p:txBody>
      </p:sp>
      <p:sp>
        <p:nvSpPr>
          <p:cNvPr id="332" name="직사각형 331"/>
          <p:cNvSpPr/>
          <p:nvPr/>
        </p:nvSpPr>
        <p:spPr>
          <a:xfrm>
            <a:off x="3843338" y="2460625"/>
            <a:ext cx="2984500" cy="18573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6399213" y="1312863"/>
            <a:ext cx="379412" cy="142875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" name="타원 301"/>
          <p:cNvSpPr>
            <a:spLocks noChangeArrowheads="1"/>
          </p:cNvSpPr>
          <p:nvPr/>
        </p:nvSpPr>
        <p:spPr bwMode="auto">
          <a:xfrm>
            <a:off x="6223000" y="1287463"/>
            <a:ext cx="173038" cy="173037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" name="타원 301"/>
          <p:cNvSpPr>
            <a:spLocks noChangeArrowheads="1"/>
          </p:cNvSpPr>
          <p:nvPr/>
        </p:nvSpPr>
        <p:spPr bwMode="auto">
          <a:xfrm>
            <a:off x="4038600" y="2281238"/>
            <a:ext cx="173038" cy="173037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1" name="Rectangle 94"/>
          <p:cNvSpPr>
            <a:spLocks noChangeArrowheads="1"/>
          </p:cNvSpPr>
          <p:nvPr/>
        </p:nvSpPr>
        <p:spPr bwMode="auto">
          <a:xfrm>
            <a:off x="5681663" y="2492375"/>
            <a:ext cx="423862" cy="10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28800" rIns="28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2" name="Rectangle 94"/>
          <p:cNvSpPr>
            <a:spLocks noChangeArrowheads="1"/>
          </p:cNvSpPr>
          <p:nvPr/>
        </p:nvSpPr>
        <p:spPr bwMode="auto">
          <a:xfrm>
            <a:off x="6256338" y="2501900"/>
            <a:ext cx="427037" cy="100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28800" rIns="28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3" name="TextBox 69"/>
          <p:cNvSpPr txBox="1">
            <a:spLocks noChangeArrowheads="1"/>
          </p:cNvSpPr>
          <p:nvPr/>
        </p:nvSpPr>
        <p:spPr bwMode="auto">
          <a:xfrm>
            <a:off x="4073525" y="2449513"/>
            <a:ext cx="482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ABCD</a:t>
            </a:r>
            <a:endParaRPr kumimoji="0"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4" name="TextBox 70"/>
          <p:cNvSpPr txBox="1">
            <a:spLocks noChangeArrowheads="1"/>
          </p:cNvSpPr>
          <p:nvPr/>
        </p:nvSpPr>
        <p:spPr bwMode="auto">
          <a:xfrm>
            <a:off x="5105400" y="2455863"/>
            <a:ext cx="482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ABCD</a:t>
            </a:r>
            <a:endParaRPr kumimoji="0"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5" name="TextBox 71"/>
          <p:cNvSpPr txBox="1">
            <a:spLocks noChangeArrowheads="1"/>
          </p:cNvSpPr>
          <p:nvPr/>
        </p:nvSpPr>
        <p:spPr bwMode="auto">
          <a:xfrm>
            <a:off x="4602163" y="2452688"/>
            <a:ext cx="482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1234</a:t>
            </a:r>
            <a:endParaRPr kumimoji="0"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" name="직사각형 52"/>
          <p:cNvSpPr>
            <a:spLocks noChangeArrowheads="1"/>
          </p:cNvSpPr>
          <p:nvPr/>
        </p:nvSpPr>
        <p:spPr bwMode="auto">
          <a:xfrm>
            <a:off x="3800475" y="2406650"/>
            <a:ext cx="260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kumimoji="0" lang="ko-KR" altLang="en-US" sz="2000" b="1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0" name="표 349"/>
          <p:cNvGraphicFramePr>
            <a:graphicFrameLocks noGrp="1"/>
          </p:cNvGraphicFramePr>
          <p:nvPr/>
        </p:nvGraphicFramePr>
        <p:xfrm>
          <a:off x="3714750" y="3222625"/>
          <a:ext cx="3324679" cy="2917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227"/>
                <a:gridCol w="2216452"/>
              </a:tblGrid>
              <a:tr h="250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인터렉션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35" marB="4573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35" marB="4573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7000">
                <a:tc>
                  <a:txBody>
                    <a:bodyPr/>
                    <a:lstStyle/>
                    <a:p>
                      <a:pPr marL="92075" indent="-92075" algn="l" defTabSz="914400" rtl="0" eaLnBrk="1" latinLnBrk="0" hangingPunct="1">
                        <a:buFont typeface="+mj-ea"/>
                        <a:buAutoNum type="circleNumDbPlain"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눌러 리스트를 조회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indent="-92075" algn="l" defTabSz="914400" rtl="0" eaLnBrk="1" latinLnBrk="0" hangingPunct="1">
                        <a:buFont typeface="+mj-ea"/>
                        <a:buAutoNum type="circleNumDbPlain"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indent="-92075" algn="l" defTabSz="914400" rtl="0" eaLnBrk="1" latinLnBrk="0" hangingPunct="1">
                        <a:buFont typeface="+mj-ea"/>
                        <a:buAutoNum type="circleNumDbPlain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목록에서 데이터를 확인 및 필요한 부분을 수정함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indent="-92075" algn="l" defTabSz="914400" rtl="0" eaLnBrk="1" latinLnBrk="0" hangingPunct="1">
                        <a:buFont typeface="+mj-ea"/>
                        <a:buAutoNum type="circleNumDbPlain"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indent="-92075" algn="l" defTabSz="914400" rtl="0" eaLnBrk="1" latinLnBrk="0" hangingPunct="1">
                        <a:buFont typeface="+mj-ea"/>
                        <a:buAutoNum type="circleNumDbPlain"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저장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버튼으로 데이터를 변경함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8" marR="91448" marT="45735" marB="4573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8263" marR="0" indent="-68263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후 목록의 일부 정보를 수정하는 경우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가능한 필드만 활성화함 </a:t>
                      </a:r>
                      <a:endParaRPr lang="en-US" altLang="ko-KR" sz="900" i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68263" indent="-68263" algn="l" defTabSz="914400" rtl="0" eaLnBrk="1" latinLnBrk="0" hangingPunct="1">
                        <a:lnSpc>
                          <a:spcPct val="13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[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저장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버튼을 클릭하면 추가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삭제 등 화면에서 변경된 데이터 들에 대한 저장을 수행함</a:t>
                      </a:r>
                      <a:endParaRPr lang="en-US" altLang="ko-KR" sz="900" i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8" marR="91448" marT="45735" marB="4573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38003" name="직선 연결선 350"/>
          <p:cNvCxnSpPr>
            <a:cxnSpLocks noChangeShapeType="1"/>
          </p:cNvCxnSpPr>
          <p:nvPr/>
        </p:nvCxnSpPr>
        <p:spPr bwMode="auto">
          <a:xfrm>
            <a:off x="3851275" y="2779713"/>
            <a:ext cx="2951163" cy="0"/>
          </a:xfrm>
          <a:prstGeom prst="line">
            <a:avLst/>
          </a:prstGeom>
          <a:noFill/>
          <a:ln w="28575" cmpd="thickThin" algn="ctr">
            <a:solidFill>
              <a:srgbClr val="A6A6A6"/>
            </a:solidFill>
            <a:round/>
            <a:headEnd/>
            <a:tailEnd/>
          </a:ln>
        </p:spPr>
      </p:cxnSp>
      <p:sp>
        <p:nvSpPr>
          <p:cNvPr id="352" name="타원 301"/>
          <p:cNvSpPr>
            <a:spLocks noChangeArrowheads="1"/>
          </p:cNvSpPr>
          <p:nvPr/>
        </p:nvSpPr>
        <p:spPr bwMode="auto">
          <a:xfrm>
            <a:off x="6542088" y="2644775"/>
            <a:ext cx="173037" cy="173038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3" name="모서리가 둥근 직사각형 352"/>
          <p:cNvSpPr/>
          <p:nvPr/>
        </p:nvSpPr>
        <p:spPr bwMode="auto">
          <a:xfrm>
            <a:off x="6453188" y="2825241"/>
            <a:ext cx="352425" cy="166688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97" name="AutoShape 116"/>
          <p:cNvSpPr>
            <a:spLocks noChangeArrowheads="1"/>
          </p:cNvSpPr>
          <p:nvPr/>
        </p:nvSpPr>
        <p:spPr bwMode="auto">
          <a:xfrm>
            <a:off x="8924925" y="1987550"/>
            <a:ext cx="274638" cy="1412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취소</a:t>
            </a:r>
          </a:p>
        </p:txBody>
      </p:sp>
      <p:sp>
        <p:nvSpPr>
          <p:cNvPr id="100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5.5 </a:t>
            </a:r>
            <a:r>
              <a:rPr lang="ko-KR" altLang="en-US" sz="1600" kern="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그리드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 테이블</a:t>
            </a:r>
          </a:p>
        </p:txBody>
      </p:sp>
      <p:sp>
        <p:nvSpPr>
          <p:cNvPr id="101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648366" y="2825241"/>
            <a:ext cx="341481" cy="170371"/>
          </a:xfrm>
          <a:prstGeom prst="roundRect">
            <a:avLst/>
          </a:prstGeom>
          <a:solidFill>
            <a:srgbClr val="000000">
              <a:lumMod val="20000"/>
              <a:lumOff val="80000"/>
            </a:srgbClr>
          </a:solidFill>
          <a:ln w="635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FFFFFF">
                <a:satMod val="175000"/>
                <a:alpha val="40000"/>
              </a:srgbClr>
            </a:glo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042285" y="2825241"/>
            <a:ext cx="341481" cy="170371"/>
          </a:xfrm>
          <a:prstGeom prst="roundRect">
            <a:avLst/>
          </a:prstGeom>
          <a:solidFill>
            <a:srgbClr val="000000">
              <a:lumMod val="20000"/>
              <a:lumOff val="80000"/>
            </a:srgbClr>
          </a:solidFill>
          <a:ln w="635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FFFFFF">
                <a:satMod val="175000"/>
                <a:alpha val="40000"/>
              </a:srgbClr>
            </a:glo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9207759" y="2825241"/>
            <a:ext cx="341481" cy="170371"/>
          </a:xfrm>
          <a:prstGeom prst="roundRect">
            <a:avLst/>
          </a:prstGeom>
          <a:solidFill>
            <a:srgbClr val="000000">
              <a:lumMod val="20000"/>
              <a:lumOff val="80000"/>
            </a:srgbClr>
          </a:solidFill>
          <a:ln w="635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FFFFFF">
                <a:satMod val="175000"/>
                <a:alpha val="40000"/>
              </a:srgbClr>
            </a:glo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9577388" y="2819400"/>
            <a:ext cx="385762" cy="18573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9601678" y="2825241"/>
            <a:ext cx="341481" cy="170371"/>
          </a:xfrm>
          <a:prstGeom prst="roundRect">
            <a:avLst/>
          </a:prstGeom>
          <a:solidFill>
            <a:srgbClr val="000000">
              <a:lumMod val="20000"/>
              <a:lumOff val="80000"/>
            </a:srgbClr>
          </a:solidFill>
          <a:ln w="635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FFFFFF">
                <a:satMod val="175000"/>
                <a:alpha val="40000"/>
              </a:srgbClr>
            </a:glo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355" name="타원 301"/>
          <p:cNvSpPr>
            <a:spLocks noChangeArrowheads="1"/>
          </p:cNvSpPr>
          <p:nvPr/>
        </p:nvSpPr>
        <p:spPr bwMode="auto">
          <a:xfrm>
            <a:off x="9475788" y="2763838"/>
            <a:ext cx="173037" cy="173037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9" name="타원 301"/>
          <p:cNvSpPr>
            <a:spLocks noChangeArrowheads="1"/>
          </p:cNvSpPr>
          <p:nvPr/>
        </p:nvSpPr>
        <p:spPr bwMode="auto">
          <a:xfrm>
            <a:off x="10034588" y="2697163"/>
            <a:ext cx="173037" cy="173037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0"/>
          <p:cNvSpPr>
            <a:spLocks noChangeArrowheads="1"/>
          </p:cNvSpPr>
          <p:nvPr/>
        </p:nvSpPr>
        <p:spPr bwMode="auto">
          <a:xfrm>
            <a:off x="285750" y="803275"/>
            <a:ext cx="1492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22350"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버튼배치원칙</a:t>
            </a:r>
          </a:p>
        </p:txBody>
      </p:sp>
      <p:sp>
        <p:nvSpPr>
          <p:cNvPr id="73" name="Rectangle 104"/>
          <p:cNvSpPr>
            <a:spLocks noChangeArrowheads="1"/>
          </p:cNvSpPr>
          <p:nvPr/>
        </p:nvSpPr>
        <p:spPr bwMode="auto">
          <a:xfrm>
            <a:off x="917575" y="4183063"/>
            <a:ext cx="3571875" cy="2312987"/>
          </a:xfrm>
          <a:prstGeom prst="rect">
            <a:avLst/>
          </a:prstGeom>
          <a:noFill/>
          <a:ln w="9525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106"/>
          <p:cNvSpPr>
            <a:spLocks noChangeArrowheads="1"/>
          </p:cNvSpPr>
          <p:nvPr/>
        </p:nvSpPr>
        <p:spPr bwMode="auto">
          <a:xfrm>
            <a:off x="2481263" y="4976813"/>
            <a:ext cx="1974850" cy="160337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1022350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모듈제어버튼</a:t>
            </a:r>
          </a:p>
        </p:txBody>
      </p:sp>
      <p:sp>
        <p:nvSpPr>
          <p:cNvPr id="76" name="Rectangle 107"/>
          <p:cNvSpPr>
            <a:spLocks noChangeArrowheads="1"/>
          </p:cNvSpPr>
          <p:nvPr/>
        </p:nvSpPr>
        <p:spPr bwMode="auto">
          <a:xfrm>
            <a:off x="938213" y="5256213"/>
            <a:ext cx="3519487" cy="728662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174" descr="type=button"/>
          <p:cNvSpPr>
            <a:spLocks noChangeArrowheads="1"/>
          </p:cNvSpPr>
          <p:nvPr/>
        </p:nvSpPr>
        <p:spPr bwMode="auto">
          <a:xfrm>
            <a:off x="3956050" y="5313363"/>
            <a:ext cx="458788" cy="174625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인라인</a:t>
            </a:r>
            <a:endParaRPr kumimoji="0" lang="en-US" altLang="ko-KR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109"/>
          <p:cNvSpPr>
            <a:spLocks noChangeArrowheads="1"/>
          </p:cNvSpPr>
          <p:nvPr/>
        </p:nvSpPr>
        <p:spPr bwMode="auto">
          <a:xfrm>
            <a:off x="938213" y="3702050"/>
            <a:ext cx="3519487" cy="41910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174" descr="type=button"/>
          <p:cNvSpPr>
            <a:spLocks noChangeArrowheads="1"/>
          </p:cNvSpPr>
          <p:nvPr/>
        </p:nvSpPr>
        <p:spPr bwMode="auto">
          <a:xfrm>
            <a:off x="3971925" y="3914775"/>
            <a:ext cx="458788" cy="174625"/>
          </a:xfrm>
          <a:prstGeom prst="rect">
            <a:avLst/>
          </a:prstGeom>
          <a:solidFill>
            <a:srgbClr val="969696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0" lang="en-US" altLang="ko-KR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921" name="Group 172"/>
          <p:cNvGrpSpPr>
            <a:grpSpLocks/>
          </p:cNvGrpSpPr>
          <p:nvPr/>
        </p:nvGrpSpPr>
        <p:grpSpPr bwMode="auto">
          <a:xfrm>
            <a:off x="927100" y="4267200"/>
            <a:ext cx="3556000" cy="646113"/>
            <a:chOff x="584" y="3028"/>
            <a:chExt cx="2240" cy="407"/>
          </a:xfrm>
        </p:grpSpPr>
        <p:sp>
          <p:nvSpPr>
            <p:cNvPr id="81" name="Rectangle 111"/>
            <p:cNvSpPr>
              <a:spLocks noChangeArrowheads="1"/>
            </p:cNvSpPr>
            <p:nvPr/>
          </p:nvSpPr>
          <p:spPr bwMode="auto">
            <a:xfrm>
              <a:off x="591" y="3028"/>
              <a:ext cx="2217" cy="40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Line 112"/>
            <p:cNvSpPr>
              <a:spLocks noChangeShapeType="1"/>
            </p:cNvSpPr>
            <p:nvPr/>
          </p:nvSpPr>
          <p:spPr bwMode="auto">
            <a:xfrm>
              <a:off x="601" y="3028"/>
              <a:ext cx="2203" cy="39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Line 113"/>
            <p:cNvSpPr>
              <a:spLocks noChangeShapeType="1"/>
            </p:cNvSpPr>
            <p:nvPr/>
          </p:nvSpPr>
          <p:spPr bwMode="auto">
            <a:xfrm flipV="1">
              <a:off x="584" y="3028"/>
              <a:ext cx="2240" cy="39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AutoShape 114"/>
          <p:cNvSpPr>
            <a:spLocks noChangeArrowheads="1"/>
          </p:cNvSpPr>
          <p:nvPr/>
        </p:nvSpPr>
        <p:spPr bwMode="auto">
          <a:xfrm flipV="1">
            <a:off x="1914525" y="5962650"/>
            <a:ext cx="498475" cy="295275"/>
          </a:xfrm>
          <a:prstGeom prst="downArrow">
            <a:avLst>
              <a:gd name="adj1" fmla="val 50102"/>
              <a:gd name="adj2" fmla="val 50639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>
            <a:off x="879475" y="3271838"/>
            <a:ext cx="36401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70" descr="type=label"/>
          <p:cNvSpPr txBox="1">
            <a:spLocks noChangeArrowheads="1"/>
          </p:cNvSpPr>
          <p:nvPr/>
        </p:nvSpPr>
        <p:spPr bwMode="auto">
          <a:xfrm>
            <a:off x="814388" y="3025775"/>
            <a:ext cx="6461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타이틀</a:t>
            </a:r>
            <a:endParaRPr kumimoji="0" lang="en-US" altLang="ko-KR" sz="12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161"/>
          <p:cNvSpPr>
            <a:spLocks noChangeArrowheads="1"/>
          </p:cNvSpPr>
          <p:nvPr/>
        </p:nvSpPr>
        <p:spPr bwMode="auto">
          <a:xfrm>
            <a:off x="809625" y="2952750"/>
            <a:ext cx="3776663" cy="3671888"/>
          </a:xfrm>
          <a:prstGeom prst="rect">
            <a:avLst/>
          </a:prstGeom>
          <a:noFill/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168"/>
          <p:cNvSpPr>
            <a:spLocks noChangeArrowheads="1"/>
          </p:cNvSpPr>
          <p:nvPr/>
        </p:nvSpPr>
        <p:spPr bwMode="auto">
          <a:xfrm>
            <a:off x="1495425" y="3025775"/>
            <a:ext cx="693738" cy="184150"/>
          </a:xfrm>
          <a:prstGeom prst="rect">
            <a:avLst/>
          </a:prstGeom>
          <a:solidFill>
            <a:srgbClr val="FFFF99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1022350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공통버튼</a:t>
            </a:r>
          </a:p>
        </p:txBody>
      </p:sp>
      <p:sp>
        <p:nvSpPr>
          <p:cNvPr id="91" name="Text Box 89"/>
          <p:cNvSpPr txBox="1">
            <a:spLocks noChangeArrowheads="1"/>
          </p:cNvSpPr>
          <p:nvPr/>
        </p:nvSpPr>
        <p:spPr bwMode="auto">
          <a:xfrm>
            <a:off x="522288" y="1244600"/>
            <a:ext cx="9377362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버튼은 해당영역에 영향을 주는 버튼이 오른쪽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하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단에 위치되는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것을 원칙으로 한다.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ko-KR" altLang="en-US" sz="11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그리드버튼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제외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화면 전체를 제어하는 버튼은 화면의 </a:t>
            </a:r>
            <a:r>
              <a:rPr kumimoji="0" lang="ko-KR" altLang="ko-KR" sz="11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최</a:t>
            </a:r>
            <a:r>
              <a:rPr kumimoji="0" lang="ko-KR" altLang="en-US" sz="11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하</a:t>
            </a:r>
            <a:r>
              <a:rPr kumimoji="0" lang="ko-KR" altLang="ko-KR" sz="11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우측, 개별 모듈을 제어하는 버튼은 각 모듈의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하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단 우측에 배치한다.</a:t>
            </a:r>
          </a:p>
          <a:p>
            <a:pPr marL="17780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공통버튼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은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타이틀 우측에 배치하여 화면마다의 일관성을 제공한다.</a:t>
            </a:r>
          </a:p>
          <a:p>
            <a:pPr marL="17780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버튼의 위치는 </a:t>
            </a:r>
            <a:r>
              <a:rPr kumimoji="0" lang="ko-KR" altLang="ko-KR" sz="11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우측정렬한다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(테이블이나 </a:t>
            </a:r>
            <a:r>
              <a:rPr kumimoji="0" lang="ko-KR" altLang="ko-KR" sz="11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안에 있는 </a:t>
            </a:r>
            <a:r>
              <a:rPr kumimoji="0" lang="ko-KR" altLang="ko-KR" sz="11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버튼은 예외로 함) </a:t>
            </a:r>
          </a:p>
          <a:p>
            <a:pPr marL="17780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버튼은 기능이 적용되는 범위에 따라 배치하는 것을 기본 원칙으로 한다. </a:t>
            </a:r>
          </a:p>
          <a:p>
            <a:pPr marL="17780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메뉴이동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은 필요로 하는 영역에 위치할 수 있으나 가능한 화면 우측 상단에 배치하도록 한다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105"/>
          <p:cNvSpPr>
            <a:spLocks noChangeArrowheads="1"/>
          </p:cNvSpPr>
          <p:nvPr/>
        </p:nvSpPr>
        <p:spPr bwMode="auto">
          <a:xfrm>
            <a:off x="1817688" y="6265863"/>
            <a:ext cx="2638425" cy="171450"/>
          </a:xfrm>
          <a:prstGeom prst="rect">
            <a:avLst/>
          </a:prstGeom>
          <a:solidFill>
            <a:srgbClr val="FFFF99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1022350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전체제어버튼</a:t>
            </a:r>
          </a:p>
        </p:txBody>
      </p:sp>
      <p:sp>
        <p:nvSpPr>
          <p:cNvPr id="94" name="Rectangle 105"/>
          <p:cNvSpPr>
            <a:spLocks noChangeArrowheads="1"/>
          </p:cNvSpPr>
          <p:nvPr/>
        </p:nvSpPr>
        <p:spPr bwMode="auto">
          <a:xfrm>
            <a:off x="3365500" y="3471863"/>
            <a:ext cx="1090613" cy="171450"/>
          </a:xfrm>
          <a:prstGeom prst="rect">
            <a:avLst/>
          </a:prstGeom>
          <a:solidFill>
            <a:srgbClr val="FFFF99"/>
          </a:soli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r" defTabSz="1022350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메뉴이동버튼</a:t>
            </a: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AutoShape 114"/>
          <p:cNvSpPr>
            <a:spLocks noChangeArrowheads="1"/>
          </p:cNvSpPr>
          <p:nvPr/>
        </p:nvSpPr>
        <p:spPr bwMode="auto">
          <a:xfrm flipV="1">
            <a:off x="3794125" y="4756150"/>
            <a:ext cx="498475" cy="222250"/>
          </a:xfrm>
          <a:prstGeom prst="downArrow">
            <a:avLst>
              <a:gd name="adj1" fmla="val 50102"/>
              <a:gd name="adj2" fmla="val 50639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106"/>
          <p:cNvSpPr>
            <a:spLocks noChangeArrowheads="1"/>
          </p:cNvSpPr>
          <p:nvPr/>
        </p:nvSpPr>
        <p:spPr bwMode="auto">
          <a:xfrm>
            <a:off x="2481263" y="6043613"/>
            <a:ext cx="1974850" cy="160337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1022350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모듈제어버튼</a:t>
            </a:r>
          </a:p>
        </p:txBody>
      </p:sp>
      <p:sp>
        <p:nvSpPr>
          <p:cNvPr id="97" name="AutoShape 114"/>
          <p:cNvSpPr>
            <a:spLocks noChangeArrowheads="1"/>
          </p:cNvSpPr>
          <p:nvPr/>
        </p:nvSpPr>
        <p:spPr bwMode="auto">
          <a:xfrm flipV="1">
            <a:off x="3794125" y="5822950"/>
            <a:ext cx="498475" cy="222250"/>
          </a:xfrm>
          <a:prstGeom prst="downArrow">
            <a:avLst>
              <a:gd name="adj1" fmla="val 50102"/>
              <a:gd name="adj2" fmla="val 50639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5.6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버튼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09"/>
          <p:cNvSpPr>
            <a:spLocks noChangeArrowheads="1"/>
          </p:cNvSpPr>
          <p:nvPr/>
        </p:nvSpPr>
        <p:spPr bwMode="auto">
          <a:xfrm>
            <a:off x="1085850" y="3011488"/>
            <a:ext cx="8410575" cy="176212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939" name="Rectangle 30"/>
          <p:cNvSpPr>
            <a:spLocks noChangeArrowheads="1"/>
          </p:cNvSpPr>
          <p:nvPr/>
        </p:nvSpPr>
        <p:spPr bwMode="auto">
          <a:xfrm>
            <a:off x="285750" y="676275"/>
            <a:ext cx="1492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22350"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버튼그룹정의</a:t>
            </a:r>
          </a:p>
        </p:txBody>
      </p:sp>
      <p:sp>
        <p:nvSpPr>
          <p:cNvPr id="39940" name="Text Box 89"/>
          <p:cNvSpPr txBox="1">
            <a:spLocks noChangeArrowheads="1"/>
          </p:cNvSpPr>
          <p:nvPr/>
        </p:nvSpPr>
        <p:spPr bwMode="auto">
          <a:xfrm>
            <a:off x="522288" y="939800"/>
            <a:ext cx="9377362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버튼의 성격에 기반 하여 그룹화 시키고 같은 그룹에 속해있는 버튼들은 아이콘과 형태의 통일성을 갖는다</a:t>
            </a:r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버튼의 배치는 해당 모듈의 하단 우측 정렬을 원칙으로 하되 업무의 흐름에 따른 사용자의 편의성을 고려한다</a:t>
            </a:r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도움말</a:t>
            </a:r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공통버튼으로 화면타이틀 우측에 항상 고정으로 배치된다</a:t>
            </a:r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100" i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같은 그룹의 버튼의 배치는 긍정</a:t>
            </a:r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필수적인 성격의 버튼이 왼쪽에 위치한다</a:t>
            </a:r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 개수의 상관없이 마지막 버튼이 해당 테이블 오른쪽 끝에 위치 하도록 한다</a:t>
            </a:r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 그룹 사이에는 구분자 </a:t>
            </a:r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“|”</a:t>
            </a:r>
            <a:r>
              <a: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넣도록 한다</a:t>
            </a:r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0" name="Line 6"/>
          <p:cNvSpPr>
            <a:spLocks noChangeShapeType="1"/>
          </p:cNvSpPr>
          <p:nvPr/>
        </p:nvSpPr>
        <p:spPr bwMode="auto">
          <a:xfrm>
            <a:off x="985838" y="2628900"/>
            <a:ext cx="8532812" cy="0"/>
          </a:xfrm>
          <a:prstGeom prst="line">
            <a:avLst/>
          </a:prstGeom>
          <a:noFill/>
          <a:ln w="19050">
            <a:solidFill>
              <a:srgbClr val="FFFFFF">
                <a:lumMod val="85000"/>
              </a:srgbClr>
            </a:solidFill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968375" y="2293938"/>
            <a:ext cx="869950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30" tIns="49530" rIns="49530" bIns="49530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200" ker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</a:rPr>
              <a:t>메인타이틀</a:t>
            </a:r>
            <a:endParaRPr kumimoji="0" lang="en-US" altLang="en-US" sz="1200" kern="0">
              <a:solidFill>
                <a:srgbClr val="C0C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165"/>
          <p:cNvSpPr>
            <a:spLocks noChangeArrowheads="1"/>
          </p:cNvSpPr>
          <p:nvPr/>
        </p:nvSpPr>
        <p:spPr bwMode="auto">
          <a:xfrm>
            <a:off x="1928813" y="2332038"/>
            <a:ext cx="719137" cy="19843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도움말</a:t>
            </a:r>
          </a:p>
        </p:txBody>
      </p:sp>
      <p:sp>
        <p:nvSpPr>
          <p:cNvPr id="124" name="Line 452"/>
          <p:cNvSpPr>
            <a:spLocks noChangeShapeType="1"/>
          </p:cNvSpPr>
          <p:nvPr/>
        </p:nvSpPr>
        <p:spPr bwMode="auto">
          <a:xfrm>
            <a:off x="5830888" y="6715125"/>
            <a:ext cx="257175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 Box 70" descr="type=label"/>
          <p:cNvSpPr txBox="1">
            <a:spLocks noChangeArrowheads="1"/>
          </p:cNvSpPr>
          <p:nvPr/>
        </p:nvSpPr>
        <p:spPr bwMode="auto">
          <a:xfrm>
            <a:off x="6848475" y="6726238"/>
            <a:ext cx="696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업무버튼</a:t>
            </a:r>
          </a:p>
        </p:txBody>
      </p:sp>
      <p:sp>
        <p:nvSpPr>
          <p:cNvPr id="127" name="Text Box 70" descr="type=label"/>
          <p:cNvSpPr txBox="1">
            <a:spLocks noChangeArrowheads="1"/>
          </p:cNvSpPr>
          <p:nvPr/>
        </p:nvSpPr>
        <p:spPr bwMode="auto">
          <a:xfrm>
            <a:off x="2838450" y="2301875"/>
            <a:ext cx="696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공통버튼</a:t>
            </a:r>
          </a:p>
        </p:txBody>
      </p:sp>
      <p:graphicFrame>
        <p:nvGraphicFramePr>
          <p:cNvPr id="129" name="Group 90"/>
          <p:cNvGraphicFramePr>
            <a:graphicFrameLocks noGrp="1"/>
          </p:cNvGraphicFramePr>
          <p:nvPr/>
        </p:nvGraphicFramePr>
        <p:xfrm>
          <a:off x="995363" y="3922713"/>
          <a:ext cx="8501062" cy="830307"/>
        </p:xfrm>
        <a:graphic>
          <a:graphicData uri="http://schemas.openxmlformats.org/drawingml/2006/table">
            <a:tbl>
              <a:tblPr/>
              <a:tblGrid>
                <a:gridCol w="531812"/>
                <a:gridCol w="1328738"/>
                <a:gridCol w="1327150"/>
                <a:gridCol w="1328737"/>
                <a:gridCol w="1327150"/>
                <a:gridCol w="1328738"/>
                <a:gridCol w="1328737"/>
              </a:tblGrid>
              <a:tr h="2775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763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63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0" name="직사각형 22"/>
          <p:cNvSpPr>
            <a:spLocks noChangeArrowheads="1"/>
          </p:cNvSpPr>
          <p:nvPr/>
        </p:nvSpPr>
        <p:spPr bwMode="auto">
          <a:xfrm>
            <a:off x="954088" y="3884613"/>
            <a:ext cx="8640762" cy="936625"/>
          </a:xfrm>
          <a:prstGeom prst="rect">
            <a:avLst/>
          </a:prstGeom>
          <a:solidFill>
            <a:srgbClr val="FFFFFF">
              <a:alpha val="74901"/>
            </a:srgbClr>
          </a:soli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982" name="그룹 173"/>
          <p:cNvGrpSpPr>
            <a:grpSpLocks/>
          </p:cNvGrpSpPr>
          <p:nvPr/>
        </p:nvGrpSpPr>
        <p:grpSpPr bwMode="auto">
          <a:xfrm>
            <a:off x="922338" y="3525838"/>
            <a:ext cx="858837" cy="319087"/>
            <a:chOff x="922338" y="4927600"/>
            <a:chExt cx="859284" cy="319246"/>
          </a:xfrm>
        </p:grpSpPr>
        <p:sp>
          <p:nvSpPr>
            <p:cNvPr id="128" name="Text Box 82"/>
            <p:cNvSpPr txBox="1">
              <a:spLocks noChangeArrowheads="1"/>
            </p:cNvSpPr>
            <p:nvPr/>
          </p:nvSpPr>
          <p:spPr bwMode="auto">
            <a:xfrm>
              <a:off x="927102" y="5000661"/>
              <a:ext cx="854520" cy="2461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marL="85725" indent="-85725" algn="ctr" fontAlgn="auto" latinLnBrk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l"/>
                <a:defRPr/>
              </a:pPr>
              <a:r>
                <a:rPr kumimoji="0" lang="ko-KR" altLang="en-US" sz="10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서브타이틀</a:t>
              </a:r>
            </a:p>
          </p:txBody>
        </p:sp>
        <p:sp>
          <p:nvSpPr>
            <p:cNvPr id="131" name="직사각형 22"/>
            <p:cNvSpPr>
              <a:spLocks noChangeArrowheads="1"/>
            </p:cNvSpPr>
            <p:nvPr/>
          </p:nvSpPr>
          <p:spPr bwMode="auto">
            <a:xfrm>
              <a:off x="922338" y="4927600"/>
              <a:ext cx="838636" cy="314482"/>
            </a:xfrm>
            <a:prstGeom prst="rect">
              <a:avLst/>
            </a:prstGeom>
            <a:solidFill>
              <a:srgbClr val="FFFFFF">
                <a:alpha val="74901"/>
              </a:srgbClr>
            </a:soli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8" name="Rectangle 31" descr="type=button"/>
          <p:cNvSpPr>
            <a:spLocks noChangeArrowheads="1"/>
          </p:cNvSpPr>
          <p:nvPr/>
        </p:nvSpPr>
        <p:spPr bwMode="auto">
          <a:xfrm>
            <a:off x="8928100" y="2719388"/>
            <a:ext cx="611188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prstDash val="dash"/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화면명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31" descr="type=button"/>
          <p:cNvSpPr>
            <a:spLocks noChangeArrowheads="1"/>
          </p:cNvSpPr>
          <p:nvPr/>
        </p:nvSpPr>
        <p:spPr bwMode="auto">
          <a:xfrm>
            <a:off x="8270875" y="2719388"/>
            <a:ext cx="611188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prstDash val="dash"/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화면명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Rectangle 31" descr="type=button"/>
          <p:cNvSpPr>
            <a:spLocks noChangeArrowheads="1"/>
          </p:cNvSpPr>
          <p:nvPr/>
        </p:nvSpPr>
        <p:spPr bwMode="auto">
          <a:xfrm>
            <a:off x="7167563" y="4778375"/>
            <a:ext cx="611187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152" name="Rectangle 31" descr="type=button"/>
          <p:cNvSpPr>
            <a:spLocks noChangeArrowheads="1"/>
          </p:cNvSpPr>
          <p:nvPr/>
        </p:nvSpPr>
        <p:spPr bwMode="auto">
          <a:xfrm>
            <a:off x="8472488" y="4778375"/>
            <a:ext cx="485775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158" name="Line 452"/>
          <p:cNvSpPr>
            <a:spLocks noChangeShapeType="1"/>
          </p:cNvSpPr>
          <p:nvPr/>
        </p:nvSpPr>
        <p:spPr bwMode="auto">
          <a:xfrm>
            <a:off x="7170738" y="4676775"/>
            <a:ext cx="2316162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Text Box 70" descr="type=label"/>
          <p:cNvSpPr txBox="1">
            <a:spLocks noChangeArrowheads="1"/>
          </p:cNvSpPr>
          <p:nvPr/>
        </p:nvSpPr>
        <p:spPr bwMode="auto">
          <a:xfrm>
            <a:off x="7573963" y="4414838"/>
            <a:ext cx="15192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0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그리드테이블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CUD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버튼</a:t>
            </a:r>
          </a:p>
        </p:txBody>
      </p:sp>
      <p:grpSp>
        <p:nvGrpSpPr>
          <p:cNvPr id="39989" name="그룹 172"/>
          <p:cNvGrpSpPr>
            <a:grpSpLocks/>
          </p:cNvGrpSpPr>
          <p:nvPr/>
        </p:nvGrpSpPr>
        <p:grpSpPr bwMode="auto">
          <a:xfrm>
            <a:off x="855663" y="2655888"/>
            <a:ext cx="838200" cy="314325"/>
            <a:chOff x="-152400" y="3679825"/>
            <a:chExt cx="838200" cy="314325"/>
          </a:xfrm>
        </p:grpSpPr>
        <p:sp>
          <p:nvSpPr>
            <p:cNvPr id="171" name="Text Box 82"/>
            <p:cNvSpPr txBox="1">
              <a:spLocks noChangeArrowheads="1"/>
            </p:cNvSpPr>
            <p:nvPr/>
          </p:nvSpPr>
          <p:spPr bwMode="auto">
            <a:xfrm>
              <a:off x="-84138" y="3714750"/>
              <a:ext cx="727075" cy="2460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marL="85725" indent="-85725" algn="ctr" fontAlgn="auto" latinLnBrk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l"/>
                <a:defRPr/>
              </a:pPr>
              <a:r>
                <a:rPr kumimoji="0" lang="ko-KR" altLang="en-US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검색조건</a:t>
              </a:r>
            </a:p>
          </p:txBody>
        </p:sp>
        <p:sp>
          <p:nvSpPr>
            <p:cNvPr id="172" name="직사각형 22"/>
            <p:cNvSpPr>
              <a:spLocks noChangeArrowheads="1"/>
            </p:cNvSpPr>
            <p:nvPr/>
          </p:nvSpPr>
          <p:spPr bwMode="auto">
            <a:xfrm>
              <a:off x="-152400" y="3679825"/>
              <a:ext cx="838200" cy="314325"/>
            </a:xfrm>
            <a:prstGeom prst="rect">
              <a:avLst/>
            </a:prstGeom>
            <a:solidFill>
              <a:srgbClr val="FFFFFF">
                <a:alpha val="74901"/>
              </a:srgbClr>
            </a:soli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6" name="직사각형 22"/>
          <p:cNvSpPr>
            <a:spLocks noChangeArrowheads="1"/>
          </p:cNvSpPr>
          <p:nvPr/>
        </p:nvSpPr>
        <p:spPr bwMode="auto">
          <a:xfrm>
            <a:off x="954088" y="2970213"/>
            <a:ext cx="8640762" cy="285750"/>
          </a:xfrm>
          <a:prstGeom prst="rect">
            <a:avLst/>
          </a:prstGeom>
          <a:solidFill>
            <a:srgbClr val="FFFFFF">
              <a:alpha val="74901"/>
            </a:srgbClr>
          </a:soli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Line 452"/>
          <p:cNvSpPr>
            <a:spLocks noChangeShapeType="1"/>
          </p:cNvSpPr>
          <p:nvPr/>
        </p:nvSpPr>
        <p:spPr bwMode="auto">
          <a:xfrm>
            <a:off x="8261350" y="2681288"/>
            <a:ext cx="1296988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Text Box 70" descr="type=label"/>
          <p:cNvSpPr txBox="1">
            <a:spLocks noChangeArrowheads="1"/>
          </p:cNvSpPr>
          <p:nvPr/>
        </p:nvSpPr>
        <p:spPr bwMode="auto">
          <a:xfrm>
            <a:off x="8420100" y="2424113"/>
            <a:ext cx="9540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메뉴이동버튼</a:t>
            </a:r>
          </a:p>
        </p:txBody>
      </p:sp>
      <p:sp>
        <p:nvSpPr>
          <p:cNvPr id="177" name="Rectangle 31" descr="type=button"/>
          <p:cNvSpPr>
            <a:spLocks noChangeArrowheads="1"/>
          </p:cNvSpPr>
          <p:nvPr/>
        </p:nvSpPr>
        <p:spPr bwMode="auto">
          <a:xfrm>
            <a:off x="7824788" y="4778375"/>
            <a:ext cx="611187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graphicFrame>
        <p:nvGraphicFramePr>
          <p:cNvPr id="178" name="Group 90"/>
          <p:cNvGraphicFramePr>
            <a:graphicFrameLocks noGrp="1"/>
          </p:cNvGraphicFramePr>
          <p:nvPr/>
        </p:nvGraphicFramePr>
        <p:xfrm>
          <a:off x="995363" y="5189538"/>
          <a:ext cx="8504238" cy="830307"/>
        </p:xfrm>
        <a:graphic>
          <a:graphicData uri="http://schemas.openxmlformats.org/drawingml/2006/table">
            <a:tbl>
              <a:tblPr/>
              <a:tblGrid>
                <a:gridCol w="1076380"/>
                <a:gridCol w="1842362"/>
                <a:gridCol w="1089695"/>
                <a:gridCol w="1702218"/>
                <a:gridCol w="1180682"/>
                <a:gridCol w="1612901"/>
              </a:tblGrid>
              <a:tr h="2775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3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3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" name="직사각형 22"/>
          <p:cNvSpPr>
            <a:spLocks noChangeArrowheads="1"/>
          </p:cNvSpPr>
          <p:nvPr/>
        </p:nvSpPr>
        <p:spPr bwMode="auto">
          <a:xfrm>
            <a:off x="954088" y="5162550"/>
            <a:ext cx="8640762" cy="936625"/>
          </a:xfrm>
          <a:prstGeom prst="rect">
            <a:avLst/>
          </a:prstGeom>
          <a:solidFill>
            <a:srgbClr val="FFFFFF">
              <a:alpha val="74901"/>
            </a:srgbClr>
          </a:soli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025" name="그룹 179"/>
          <p:cNvGrpSpPr>
            <a:grpSpLocks/>
          </p:cNvGrpSpPr>
          <p:nvPr/>
        </p:nvGrpSpPr>
        <p:grpSpPr bwMode="auto">
          <a:xfrm>
            <a:off x="922338" y="4792663"/>
            <a:ext cx="858837" cy="319087"/>
            <a:chOff x="922338" y="4927600"/>
            <a:chExt cx="859284" cy="319246"/>
          </a:xfrm>
        </p:grpSpPr>
        <p:sp>
          <p:nvSpPr>
            <p:cNvPr id="181" name="Text Box 82"/>
            <p:cNvSpPr txBox="1">
              <a:spLocks noChangeArrowheads="1"/>
            </p:cNvSpPr>
            <p:nvPr/>
          </p:nvSpPr>
          <p:spPr bwMode="auto">
            <a:xfrm>
              <a:off x="927102" y="5000661"/>
              <a:ext cx="854520" cy="2461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marL="85725" indent="-85725" algn="ctr" fontAlgn="auto" latinLnBrk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l"/>
                <a:defRPr/>
              </a:pPr>
              <a:r>
                <a:rPr kumimoji="0" lang="ko-KR" altLang="en-US" sz="10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서브타이틀</a:t>
              </a:r>
            </a:p>
          </p:txBody>
        </p:sp>
        <p:sp>
          <p:nvSpPr>
            <p:cNvPr id="182" name="직사각형 22"/>
            <p:cNvSpPr>
              <a:spLocks noChangeArrowheads="1"/>
            </p:cNvSpPr>
            <p:nvPr/>
          </p:nvSpPr>
          <p:spPr bwMode="auto">
            <a:xfrm>
              <a:off x="922338" y="4927600"/>
              <a:ext cx="838636" cy="314482"/>
            </a:xfrm>
            <a:prstGeom prst="rect">
              <a:avLst/>
            </a:prstGeom>
            <a:solidFill>
              <a:srgbClr val="FFFFFF">
                <a:alpha val="74901"/>
              </a:srgbClr>
            </a:soli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026" name="오른쪽 중괄호 188"/>
          <p:cNvSpPr>
            <a:spLocks/>
          </p:cNvSpPr>
          <p:nvPr/>
        </p:nvSpPr>
        <p:spPr bwMode="auto">
          <a:xfrm>
            <a:off x="2679700" y="2306638"/>
            <a:ext cx="153988" cy="238125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algn="ctr">
            <a:solidFill>
              <a:srgbClr val="FFC000"/>
            </a:solidFill>
            <a:round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endParaRPr lang="ko-KR" altLang="en-US"/>
          </a:p>
        </p:txBody>
      </p:sp>
      <p:sp>
        <p:nvSpPr>
          <p:cNvPr id="75" name="Rectangle 31" descr="type=button"/>
          <p:cNvSpPr>
            <a:spLocks noChangeArrowheads="1"/>
          </p:cNvSpPr>
          <p:nvPr/>
        </p:nvSpPr>
        <p:spPr bwMode="auto">
          <a:xfrm>
            <a:off x="7586663" y="6049963"/>
            <a:ext cx="431800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76" name="Rectangle 31" descr="type=button"/>
          <p:cNvSpPr>
            <a:spLocks noChangeArrowheads="1"/>
          </p:cNvSpPr>
          <p:nvPr/>
        </p:nvSpPr>
        <p:spPr bwMode="auto">
          <a:xfrm>
            <a:off x="8048625" y="6049963"/>
            <a:ext cx="468313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77" name="Rectangle 31" descr="type=button"/>
          <p:cNvSpPr>
            <a:spLocks noChangeArrowheads="1"/>
          </p:cNvSpPr>
          <p:nvPr/>
        </p:nvSpPr>
        <p:spPr bwMode="auto">
          <a:xfrm>
            <a:off x="7127875" y="6049963"/>
            <a:ext cx="431800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79" name="Rectangle 31" descr="type=button"/>
          <p:cNvSpPr>
            <a:spLocks noChangeArrowheads="1"/>
          </p:cNvSpPr>
          <p:nvPr/>
        </p:nvSpPr>
        <p:spPr bwMode="auto">
          <a:xfrm>
            <a:off x="8542338" y="6049963"/>
            <a:ext cx="431800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80" name="Line 99"/>
          <p:cNvSpPr>
            <a:spLocks noChangeShapeType="1"/>
          </p:cNvSpPr>
          <p:nvPr/>
        </p:nvSpPr>
        <p:spPr bwMode="auto">
          <a:xfrm>
            <a:off x="7170738" y="4511675"/>
            <a:ext cx="0" cy="623888"/>
          </a:xfrm>
          <a:prstGeom prst="line">
            <a:avLst/>
          </a:prstGeom>
          <a:noFill/>
          <a:ln w="9525">
            <a:solidFill>
              <a:srgbClr val="993366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Rectangle 31" descr="type=button"/>
          <p:cNvSpPr>
            <a:spLocks noChangeArrowheads="1"/>
          </p:cNvSpPr>
          <p:nvPr/>
        </p:nvSpPr>
        <p:spPr bwMode="auto">
          <a:xfrm>
            <a:off x="8137525" y="3675063"/>
            <a:ext cx="796925" cy="2143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엑셀다운로드</a:t>
            </a:r>
          </a:p>
        </p:txBody>
      </p:sp>
      <p:sp>
        <p:nvSpPr>
          <p:cNvPr id="155" name="Rectangle 31" descr="type=button"/>
          <p:cNvSpPr>
            <a:spLocks noChangeArrowheads="1"/>
          </p:cNvSpPr>
          <p:nvPr/>
        </p:nvSpPr>
        <p:spPr bwMode="auto">
          <a:xfrm>
            <a:off x="7361238" y="3675063"/>
            <a:ext cx="736600" cy="2143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엑셀업로드</a:t>
            </a:r>
          </a:p>
        </p:txBody>
      </p:sp>
      <p:sp>
        <p:nvSpPr>
          <p:cNvPr id="163" name="Text Box 70" descr="type=label"/>
          <p:cNvSpPr txBox="1">
            <a:spLocks noChangeArrowheads="1"/>
          </p:cNvSpPr>
          <p:nvPr/>
        </p:nvSpPr>
        <p:spPr bwMode="auto">
          <a:xfrm>
            <a:off x="7866063" y="3317875"/>
            <a:ext cx="1127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0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관련버튼</a:t>
            </a:r>
          </a:p>
        </p:txBody>
      </p:sp>
      <p:sp>
        <p:nvSpPr>
          <p:cNvPr id="165" name="Line 452"/>
          <p:cNvSpPr>
            <a:spLocks noChangeShapeType="1"/>
          </p:cNvSpPr>
          <p:nvPr/>
        </p:nvSpPr>
        <p:spPr bwMode="auto">
          <a:xfrm>
            <a:off x="7372350" y="3579813"/>
            <a:ext cx="2022475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Rectangle 31" descr="type=button"/>
          <p:cNvSpPr>
            <a:spLocks noChangeArrowheads="1"/>
          </p:cNvSpPr>
          <p:nvPr/>
        </p:nvSpPr>
        <p:spPr bwMode="auto">
          <a:xfrm>
            <a:off x="8980488" y="3683000"/>
            <a:ext cx="468312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83" name="Line 452"/>
          <p:cNvSpPr>
            <a:spLocks noChangeShapeType="1"/>
          </p:cNvSpPr>
          <p:nvPr/>
        </p:nvSpPr>
        <p:spPr bwMode="auto">
          <a:xfrm>
            <a:off x="7143750" y="5921375"/>
            <a:ext cx="23495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 Box 70" descr="type=label"/>
          <p:cNvSpPr txBox="1">
            <a:spLocks noChangeArrowheads="1"/>
          </p:cNvSpPr>
          <p:nvPr/>
        </p:nvSpPr>
        <p:spPr bwMode="auto">
          <a:xfrm>
            <a:off x="7618413" y="5659438"/>
            <a:ext cx="15192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입출력테이블 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CUD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버튼</a:t>
            </a:r>
          </a:p>
        </p:txBody>
      </p:sp>
      <p:sp>
        <p:nvSpPr>
          <p:cNvPr id="86" name="Line 363"/>
          <p:cNvSpPr>
            <a:spLocks noChangeShapeType="1"/>
          </p:cNvSpPr>
          <p:nvPr/>
        </p:nvSpPr>
        <p:spPr bwMode="auto">
          <a:xfrm>
            <a:off x="7124700" y="4772025"/>
            <a:ext cx="0" cy="215900"/>
          </a:xfrm>
          <a:prstGeom prst="line">
            <a:avLst/>
          </a:prstGeom>
          <a:noFill/>
          <a:ln w="9525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31" descr="type=button"/>
          <p:cNvSpPr>
            <a:spLocks noChangeArrowheads="1"/>
          </p:cNvSpPr>
          <p:nvPr/>
        </p:nvSpPr>
        <p:spPr bwMode="auto">
          <a:xfrm>
            <a:off x="6454775" y="4776788"/>
            <a:ext cx="611188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</a:p>
        </p:txBody>
      </p:sp>
      <p:sp>
        <p:nvSpPr>
          <p:cNvPr id="88" name="Rectangle 31" descr="type=button"/>
          <p:cNvSpPr>
            <a:spLocks noChangeArrowheads="1"/>
          </p:cNvSpPr>
          <p:nvPr/>
        </p:nvSpPr>
        <p:spPr bwMode="auto">
          <a:xfrm>
            <a:off x="5797550" y="4776788"/>
            <a:ext cx="611188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</a:p>
        </p:txBody>
      </p:sp>
      <p:sp>
        <p:nvSpPr>
          <p:cNvPr id="89" name="Line 363"/>
          <p:cNvSpPr>
            <a:spLocks noChangeShapeType="1"/>
          </p:cNvSpPr>
          <p:nvPr/>
        </p:nvSpPr>
        <p:spPr bwMode="auto">
          <a:xfrm>
            <a:off x="7073900" y="6042025"/>
            <a:ext cx="0" cy="215900"/>
          </a:xfrm>
          <a:prstGeom prst="line">
            <a:avLst/>
          </a:prstGeom>
          <a:noFill/>
          <a:ln w="9525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31" descr="type=button"/>
          <p:cNvSpPr>
            <a:spLocks noChangeArrowheads="1"/>
          </p:cNvSpPr>
          <p:nvPr/>
        </p:nvSpPr>
        <p:spPr bwMode="auto">
          <a:xfrm>
            <a:off x="6403975" y="6046788"/>
            <a:ext cx="611188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</a:p>
        </p:txBody>
      </p:sp>
      <p:sp>
        <p:nvSpPr>
          <p:cNvPr id="91" name="Rectangle 31" descr="type=button"/>
          <p:cNvSpPr>
            <a:spLocks noChangeArrowheads="1"/>
          </p:cNvSpPr>
          <p:nvPr/>
        </p:nvSpPr>
        <p:spPr bwMode="auto">
          <a:xfrm>
            <a:off x="5746750" y="6046788"/>
            <a:ext cx="611188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</a:p>
        </p:txBody>
      </p:sp>
      <p:sp>
        <p:nvSpPr>
          <p:cNvPr id="94" name="Rectangle 31" descr="type=button"/>
          <p:cNvSpPr>
            <a:spLocks noChangeArrowheads="1"/>
          </p:cNvSpPr>
          <p:nvPr/>
        </p:nvSpPr>
        <p:spPr bwMode="auto">
          <a:xfrm>
            <a:off x="8512175" y="6450013"/>
            <a:ext cx="468313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00" name="Line 363"/>
          <p:cNvSpPr>
            <a:spLocks noChangeShapeType="1"/>
          </p:cNvSpPr>
          <p:nvPr/>
        </p:nvSpPr>
        <p:spPr bwMode="auto">
          <a:xfrm>
            <a:off x="8451850" y="6442075"/>
            <a:ext cx="0" cy="215900"/>
          </a:xfrm>
          <a:prstGeom prst="line">
            <a:avLst/>
          </a:prstGeom>
          <a:noFill/>
          <a:ln w="9525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31" descr="type=button"/>
          <p:cNvSpPr>
            <a:spLocks noChangeArrowheads="1"/>
          </p:cNvSpPr>
          <p:nvPr/>
        </p:nvSpPr>
        <p:spPr bwMode="auto">
          <a:xfrm>
            <a:off x="7781925" y="6446838"/>
            <a:ext cx="611188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</a:p>
        </p:txBody>
      </p:sp>
      <p:sp>
        <p:nvSpPr>
          <p:cNvPr id="102" name="Rectangle 31" descr="type=button"/>
          <p:cNvSpPr>
            <a:spLocks noChangeArrowheads="1"/>
          </p:cNvSpPr>
          <p:nvPr/>
        </p:nvSpPr>
        <p:spPr bwMode="auto">
          <a:xfrm>
            <a:off x="7127875" y="6446838"/>
            <a:ext cx="611188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</a:p>
        </p:txBody>
      </p:sp>
      <p:sp>
        <p:nvSpPr>
          <p:cNvPr id="106" name="Line 452"/>
          <p:cNvSpPr>
            <a:spLocks noChangeShapeType="1"/>
          </p:cNvSpPr>
          <p:nvPr/>
        </p:nvSpPr>
        <p:spPr bwMode="auto">
          <a:xfrm>
            <a:off x="8499475" y="6715125"/>
            <a:ext cx="10160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 Box 70" descr="type=label"/>
          <p:cNvSpPr txBox="1">
            <a:spLocks noChangeArrowheads="1"/>
          </p:cNvSpPr>
          <p:nvPr/>
        </p:nvSpPr>
        <p:spPr bwMode="auto">
          <a:xfrm>
            <a:off x="8523288" y="6726238"/>
            <a:ext cx="99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화면제어 버튼</a:t>
            </a:r>
          </a:p>
        </p:txBody>
      </p:sp>
      <p:sp>
        <p:nvSpPr>
          <p:cNvPr id="108" name="Rectangle 31" descr="type=button"/>
          <p:cNvSpPr>
            <a:spLocks noChangeArrowheads="1"/>
          </p:cNvSpPr>
          <p:nvPr/>
        </p:nvSpPr>
        <p:spPr bwMode="auto">
          <a:xfrm>
            <a:off x="6475413" y="6446838"/>
            <a:ext cx="611187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</a:p>
        </p:txBody>
      </p:sp>
      <p:sp>
        <p:nvSpPr>
          <p:cNvPr id="113" name="Rectangle 31" descr="type=button"/>
          <p:cNvSpPr>
            <a:spLocks noChangeArrowheads="1"/>
          </p:cNvSpPr>
          <p:nvPr/>
        </p:nvSpPr>
        <p:spPr bwMode="auto">
          <a:xfrm>
            <a:off x="5821363" y="6446838"/>
            <a:ext cx="611187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</a:p>
        </p:txBody>
      </p:sp>
      <p:sp>
        <p:nvSpPr>
          <p:cNvPr id="126" name="Rectangle 31" descr="type=button"/>
          <p:cNvSpPr>
            <a:spLocks noChangeArrowheads="1"/>
          </p:cNvSpPr>
          <p:nvPr/>
        </p:nvSpPr>
        <p:spPr bwMode="auto">
          <a:xfrm>
            <a:off x="8996363" y="4778375"/>
            <a:ext cx="485775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157" name="Line 99"/>
          <p:cNvSpPr>
            <a:spLocks noChangeShapeType="1"/>
          </p:cNvSpPr>
          <p:nvPr/>
        </p:nvSpPr>
        <p:spPr bwMode="auto">
          <a:xfrm>
            <a:off x="9486900" y="4511675"/>
            <a:ext cx="0" cy="623888"/>
          </a:xfrm>
          <a:prstGeom prst="line">
            <a:avLst/>
          </a:prstGeom>
          <a:noFill/>
          <a:ln w="9525">
            <a:solidFill>
              <a:srgbClr val="993366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31" descr="type=button"/>
          <p:cNvSpPr>
            <a:spLocks noChangeArrowheads="1"/>
          </p:cNvSpPr>
          <p:nvPr/>
        </p:nvSpPr>
        <p:spPr bwMode="auto">
          <a:xfrm>
            <a:off x="8996363" y="6049963"/>
            <a:ext cx="485775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142" name="Rectangle 31" descr="type=button"/>
          <p:cNvSpPr>
            <a:spLocks noChangeArrowheads="1"/>
          </p:cNvSpPr>
          <p:nvPr/>
        </p:nvSpPr>
        <p:spPr bwMode="auto">
          <a:xfrm>
            <a:off x="8996363" y="6450013"/>
            <a:ext cx="485775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69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5.6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버튼</a:t>
            </a:r>
          </a:p>
        </p:txBody>
      </p:sp>
      <p:sp>
        <p:nvSpPr>
          <p:cNvPr id="71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0"/>
          <p:cNvSpPr>
            <a:spLocks noChangeArrowheads="1"/>
          </p:cNvSpPr>
          <p:nvPr/>
        </p:nvSpPr>
        <p:spPr bwMode="auto">
          <a:xfrm>
            <a:off x="285750" y="584200"/>
            <a:ext cx="1133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22350"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버튼목록</a:t>
            </a:r>
          </a:p>
        </p:txBody>
      </p:sp>
      <p:graphicFrame>
        <p:nvGraphicFramePr>
          <p:cNvPr id="147" name="Group 73"/>
          <p:cNvGraphicFramePr>
            <a:graphicFrameLocks noGrp="1"/>
          </p:cNvGraphicFramePr>
          <p:nvPr/>
        </p:nvGraphicFramePr>
        <p:xfrm>
          <a:off x="809625" y="995363"/>
          <a:ext cx="9477375" cy="5170246"/>
        </p:xfrm>
        <a:graphic>
          <a:graphicData uri="http://schemas.openxmlformats.org/drawingml/2006/table">
            <a:tbl>
              <a:tblPr/>
              <a:tblGrid>
                <a:gridCol w="1223963"/>
                <a:gridCol w="1152525"/>
                <a:gridCol w="1511617"/>
                <a:gridCol w="5589270"/>
              </a:tblGrid>
              <a:tr h="2762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버튼명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사용불가버튼명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정의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공통버튼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Help, Guide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페이지의 도움말을 불러오는 버튼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메뉴이동버튼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업무화면으로 바로 이동하는 버튼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9888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CRUD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찾아보기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Search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원하는 데이터를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찾아 그것의 결과를 보여주는 버튼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988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조회조건에 입력된 내용을 초기화 하는 버튼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9888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신규모드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신규작성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후 새로운 데이터를 입력하고자 하는 경우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조회결과를 초기화하여 입력 가능한 상태로 만들어주는 버튼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입출력 테이블에서 사용함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 입력 후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저장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클릭하지 않으면 입력된 데이터가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반영되지 않음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1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수정모드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후 조회 결과를 수정할 경우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가능한 항목에 대해 수정 가능한 상태로 만들어주는 버튼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입출력 테이블에서 사용함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 수정 후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저장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클릭하지 않으면 수정된 데이터가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반영되지 않음 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 작성된 내용을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저장하는 버튼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875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컨펌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 </a:t>
                      </a:r>
                      <a:r>
                        <a:rPr kumimoji="0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메시지창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 등에 주로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사용됨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 처리 후 최종적으로 완료하거나 검증하는 버튼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‘닫기’ 버튼과 같은 기능일 경우에는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클릭시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닫기 기능 제공됨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3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Cancel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진행중인 작업을 중단하는 버튼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‘닫기’ 버튼과 같은 기능일 경우에는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클릭시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닫기 기능 제공됨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830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업무수행버튼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해당페이지 또는 메뉴에 관련된 고유의 업무를 진행하며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전문 업무 성격이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레이블링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되됨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일반적인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CRUD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버튼과 구분되어 지며 업무 버튼을 통하여 사용자들은 자신의 작업을 수행 할 수 있음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전월이월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긴급편성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A/S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등록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대출규정관리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긴급승인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심의요청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심의확인 등이 있음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8" name="Rectangle 31" descr="type=button"/>
          <p:cNvSpPr>
            <a:spLocks noChangeArrowheads="1"/>
          </p:cNvSpPr>
          <p:nvPr/>
        </p:nvSpPr>
        <p:spPr bwMode="auto">
          <a:xfrm>
            <a:off x="2322513" y="2965450"/>
            <a:ext cx="611187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  <a:defRPr/>
            </a:pPr>
            <a:r>
              <a:rPr lang="ko-KR" altLang="en-US">
                <a:latin typeface="+mn-lt"/>
                <a:ea typeface="맑은 고딕" pitchFamily="50" charset="-127"/>
              </a:rPr>
              <a:t>신규</a:t>
            </a:r>
          </a:p>
        </p:txBody>
      </p:sp>
      <p:sp>
        <p:nvSpPr>
          <p:cNvPr id="150" name="Rectangle 31" descr="type=button"/>
          <p:cNvSpPr>
            <a:spLocks noChangeArrowheads="1"/>
          </p:cNvSpPr>
          <p:nvPr/>
        </p:nvSpPr>
        <p:spPr bwMode="auto">
          <a:xfrm>
            <a:off x="2322513" y="4223368"/>
            <a:ext cx="611187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  <a:defRPr/>
            </a:pPr>
            <a:r>
              <a:rPr lang="ko-KR" altLang="en-US">
                <a:latin typeface="+mn-lt"/>
                <a:ea typeface="맑은 고딕" pitchFamily="50" charset="-127"/>
              </a:rPr>
              <a:t> 저장</a:t>
            </a:r>
          </a:p>
        </p:txBody>
      </p:sp>
      <p:sp>
        <p:nvSpPr>
          <p:cNvPr id="151" name="Rectangle 31" descr="type=button"/>
          <p:cNvSpPr>
            <a:spLocks noChangeArrowheads="1"/>
          </p:cNvSpPr>
          <p:nvPr/>
        </p:nvSpPr>
        <p:spPr bwMode="auto">
          <a:xfrm>
            <a:off x="2322513" y="4582143"/>
            <a:ext cx="611187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  <a:defRPr/>
            </a:pPr>
            <a:r>
              <a:rPr lang="ko-KR" altLang="en-US" dirty="0">
                <a:latin typeface="+mn-lt"/>
                <a:ea typeface="맑은 고딕" pitchFamily="50" charset="-127"/>
              </a:rPr>
              <a:t>확인</a:t>
            </a:r>
          </a:p>
        </p:txBody>
      </p:sp>
      <p:sp>
        <p:nvSpPr>
          <p:cNvPr id="153" name="Rectangle 31" descr="type=button"/>
          <p:cNvSpPr>
            <a:spLocks noChangeArrowheads="1"/>
          </p:cNvSpPr>
          <p:nvPr/>
        </p:nvSpPr>
        <p:spPr bwMode="auto">
          <a:xfrm>
            <a:off x="2322513" y="4998068"/>
            <a:ext cx="611187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  <a:defRPr/>
            </a:pPr>
            <a:r>
              <a:rPr lang="ko-KR" altLang="en-US">
                <a:latin typeface="+mn-lt"/>
                <a:ea typeface="맑은 고딕" pitchFamily="50" charset="-127"/>
              </a:rPr>
              <a:t>취소</a:t>
            </a:r>
          </a:p>
        </p:txBody>
      </p:sp>
      <p:sp>
        <p:nvSpPr>
          <p:cNvPr id="193" name="Rectangle 165"/>
          <p:cNvSpPr>
            <a:spLocks noChangeArrowheads="1"/>
          </p:cNvSpPr>
          <p:nvPr/>
        </p:nvSpPr>
        <p:spPr bwMode="auto">
          <a:xfrm>
            <a:off x="2259013" y="1357313"/>
            <a:ext cx="719137" cy="19843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도움말</a:t>
            </a:r>
          </a:p>
        </p:txBody>
      </p:sp>
      <p:sp>
        <p:nvSpPr>
          <p:cNvPr id="194" name="Rectangle 31" descr="type=button"/>
          <p:cNvSpPr>
            <a:spLocks noChangeArrowheads="1"/>
          </p:cNvSpPr>
          <p:nvPr/>
        </p:nvSpPr>
        <p:spPr bwMode="auto">
          <a:xfrm>
            <a:off x="2314575" y="1719263"/>
            <a:ext cx="611188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prstDash val="dash"/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화면명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31" descr="type=button"/>
          <p:cNvSpPr>
            <a:spLocks noChangeArrowheads="1"/>
          </p:cNvSpPr>
          <p:nvPr/>
        </p:nvSpPr>
        <p:spPr bwMode="auto">
          <a:xfrm>
            <a:off x="2322513" y="2103438"/>
            <a:ext cx="611187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  <a:defRPr/>
            </a:pPr>
            <a:r>
              <a:rPr lang="ko-KR" altLang="en-US">
                <a:latin typeface="+mn-lt"/>
                <a:ea typeface="맑은 고딕" pitchFamily="50" charset="-127"/>
              </a:rPr>
              <a:t>조회</a:t>
            </a:r>
            <a:endParaRPr lang="ko-KR" altLang="en-US" dirty="0">
              <a:latin typeface="+mn-lt"/>
              <a:ea typeface="맑은 고딕" pitchFamily="50" charset="-127"/>
            </a:endParaRPr>
          </a:p>
        </p:txBody>
      </p:sp>
      <p:sp>
        <p:nvSpPr>
          <p:cNvPr id="198" name="Rectangle 31" descr="type=button"/>
          <p:cNvSpPr>
            <a:spLocks noChangeArrowheads="1"/>
          </p:cNvSpPr>
          <p:nvPr/>
        </p:nvSpPr>
        <p:spPr bwMode="auto">
          <a:xfrm>
            <a:off x="2322513" y="2466975"/>
            <a:ext cx="611187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  <a:defRPr/>
            </a:pPr>
            <a:r>
              <a:rPr lang="ko-KR" altLang="en-US" dirty="0">
                <a:latin typeface="+mn-lt"/>
                <a:ea typeface="맑은 고딕" pitchFamily="50" charset="-127"/>
              </a:rPr>
              <a:t>조건초기화</a:t>
            </a:r>
          </a:p>
        </p:txBody>
      </p:sp>
      <p:sp>
        <p:nvSpPr>
          <p:cNvPr id="200" name="Rectangle 31" descr="type=button"/>
          <p:cNvSpPr>
            <a:spLocks noChangeArrowheads="1"/>
          </p:cNvSpPr>
          <p:nvPr/>
        </p:nvSpPr>
        <p:spPr bwMode="auto">
          <a:xfrm>
            <a:off x="2322513" y="3673475"/>
            <a:ext cx="611187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  <a:defRPr/>
            </a:pPr>
            <a:r>
              <a:rPr lang="ko-KR" altLang="en-US" dirty="0">
                <a:latin typeface="+mn-lt"/>
                <a:ea typeface="맑은 고딕" pitchFamily="50" charset="-127"/>
              </a:rPr>
              <a:t>수정</a:t>
            </a:r>
          </a:p>
        </p:txBody>
      </p:sp>
      <p:sp>
        <p:nvSpPr>
          <p:cNvPr id="213" name="Rectangle 31" descr="type=button"/>
          <p:cNvSpPr>
            <a:spLocks noChangeArrowheads="1"/>
          </p:cNvSpPr>
          <p:nvPr/>
        </p:nvSpPr>
        <p:spPr bwMode="auto">
          <a:xfrm>
            <a:off x="2322513" y="5418755"/>
            <a:ext cx="611187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  <a:defRPr/>
            </a:pPr>
            <a:r>
              <a:rPr lang="ko-KR" altLang="en-US">
                <a:latin typeface="+mn-lt"/>
                <a:ea typeface="맑은 고딕" pitchFamily="50" charset="-127"/>
              </a:rPr>
              <a:t>심의요청</a:t>
            </a:r>
            <a:endParaRPr lang="ko-KR" altLang="en-US" dirty="0">
              <a:latin typeface="+mn-lt"/>
              <a:ea typeface="맑은 고딕" pitchFamily="50" charset="-127"/>
            </a:endParaRPr>
          </a:p>
        </p:txBody>
      </p:sp>
      <p:sp>
        <p:nvSpPr>
          <p:cNvPr id="214" name="Rectangle 31" descr="type=button"/>
          <p:cNvSpPr>
            <a:spLocks noChangeArrowheads="1"/>
          </p:cNvSpPr>
          <p:nvPr/>
        </p:nvSpPr>
        <p:spPr bwMode="auto">
          <a:xfrm>
            <a:off x="2322513" y="5666405"/>
            <a:ext cx="611187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  <a:defRPr/>
            </a:pPr>
            <a:r>
              <a:rPr lang="ko-KR" altLang="en-US" dirty="0">
                <a:latin typeface="+mn-lt"/>
                <a:ea typeface="맑은 고딕" pitchFamily="50" charset="-127"/>
              </a:rPr>
              <a:t>반품</a:t>
            </a:r>
          </a:p>
        </p:txBody>
      </p:sp>
      <p:sp>
        <p:nvSpPr>
          <p:cNvPr id="215" name="Rectangle 31" descr="type=button"/>
          <p:cNvSpPr>
            <a:spLocks noChangeArrowheads="1"/>
          </p:cNvSpPr>
          <p:nvPr/>
        </p:nvSpPr>
        <p:spPr bwMode="auto">
          <a:xfrm>
            <a:off x="2322513" y="5898180"/>
            <a:ext cx="611187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buFontTx/>
              <a:buNone/>
              <a:defRPr/>
            </a:pPr>
            <a:r>
              <a:rPr lang="ko-KR" altLang="en-US" dirty="0">
                <a:latin typeface="+mn-lt"/>
                <a:ea typeface="맑은 고딕" pitchFamily="50" charset="-127"/>
              </a:rPr>
              <a:t>주문</a:t>
            </a:r>
          </a:p>
        </p:txBody>
      </p:sp>
      <p:sp>
        <p:nvSpPr>
          <p:cNvPr id="19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5.6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버튼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roup 73"/>
          <p:cNvGraphicFramePr>
            <a:graphicFrameLocks noGrp="1"/>
          </p:cNvGraphicFramePr>
          <p:nvPr/>
        </p:nvGraphicFramePr>
        <p:xfrm>
          <a:off x="809625" y="838200"/>
          <a:ext cx="9477375" cy="6246319"/>
        </p:xfrm>
        <a:graphic>
          <a:graphicData uri="http://schemas.openxmlformats.org/drawingml/2006/table">
            <a:tbl>
              <a:tblPr/>
              <a:tblGrid>
                <a:gridCol w="1223963"/>
                <a:gridCol w="1152525"/>
                <a:gridCol w="1511617"/>
                <a:gridCol w="5589270"/>
              </a:tblGrid>
              <a:tr h="30867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버튼명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사용불가버튼명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정의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2497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그리드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그리드테이블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에서만 사용되며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그리드에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영향을 주는 버튼임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 업로드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엑셀파일 데이터를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그리드의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데이터로 업로드 하는 버튼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249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 다운로드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그리드의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데이터를 엑셀파일로 다운로드 하는 버튼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2497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생성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그리드에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빈 행을 추가하여 신규 데이터 입력을 가능하게 하는 버튼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2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그리드에서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선택한 행을 화면상에서 삭제하는 버튼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2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프린트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그리드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데이터를 출력하는 버튼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2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그리드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데이터를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Refresh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하는 버튼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109">
                <a:tc rowSpan="6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인라인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안에 위치하는 버튼으로 주로 아이콘으로 표현됨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셀 아래로 모든 데이터를 일시에 변경하는 버튼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10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달력창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팝업생성버튼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10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어떤 정보를 찾기 위해 별도의 팝업을 생성하는 버튼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10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셀의 정보를 삭제하는 버튼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중복여부를 확인하는 버튼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10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지시문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생성 버튼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109"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셔틀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리스트의 데이터를 우측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리스트로 이동 혹은 복사하는 버튼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8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삭제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우측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리스트의 데이터를 좌측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리스트로 이동하거나 우측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리스트에서 삭제하는 버튼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867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전체이동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리스트의 데이터를 전체 선택하여 우측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리스트로 이동 혹은 복사하는 버튼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867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전체삭제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우측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리스트의 데이터를 전체 선택하여 좌측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리스트로 이동하거나 우측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리스트에서 삭제하는 버튼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팝업닫기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종료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Close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작업을 중단하고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팝업창을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닫는 버튼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 창의 가장 우측 하단에 위치하도록 함</a:t>
                      </a: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31" descr="type=button"/>
          <p:cNvSpPr>
            <a:spLocks noChangeArrowheads="1"/>
          </p:cNvSpPr>
          <p:nvPr/>
        </p:nvSpPr>
        <p:spPr bwMode="auto">
          <a:xfrm>
            <a:off x="2292350" y="1984375"/>
            <a:ext cx="611188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sp>
        <p:nvSpPr>
          <p:cNvPr id="21" name="Rectangle 31" descr="type=button"/>
          <p:cNvSpPr>
            <a:spLocks noChangeArrowheads="1"/>
          </p:cNvSpPr>
          <p:nvPr/>
        </p:nvSpPr>
        <p:spPr bwMode="auto">
          <a:xfrm>
            <a:off x="2292350" y="2347912"/>
            <a:ext cx="611188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2" name="Rectangle 31" descr="type=button"/>
          <p:cNvSpPr>
            <a:spLocks noChangeArrowheads="1"/>
          </p:cNvSpPr>
          <p:nvPr/>
        </p:nvSpPr>
        <p:spPr bwMode="auto">
          <a:xfrm>
            <a:off x="2198688" y="1606550"/>
            <a:ext cx="796925" cy="2143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엑셀다운로드</a:t>
            </a:r>
          </a:p>
        </p:txBody>
      </p:sp>
      <p:sp>
        <p:nvSpPr>
          <p:cNvPr id="23" name="Rectangle 31" descr="type=button"/>
          <p:cNvSpPr>
            <a:spLocks noChangeArrowheads="1"/>
          </p:cNvSpPr>
          <p:nvPr/>
        </p:nvSpPr>
        <p:spPr bwMode="auto">
          <a:xfrm>
            <a:off x="2228850" y="1231900"/>
            <a:ext cx="736600" cy="2143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엑셀업로드</a:t>
            </a:r>
          </a:p>
        </p:txBody>
      </p:sp>
      <p:sp>
        <p:nvSpPr>
          <p:cNvPr id="24" name="Rectangle 31" descr="type=button"/>
          <p:cNvSpPr>
            <a:spLocks noChangeArrowheads="1"/>
          </p:cNvSpPr>
          <p:nvPr/>
        </p:nvSpPr>
        <p:spPr bwMode="auto">
          <a:xfrm>
            <a:off x="2363788" y="2736850"/>
            <a:ext cx="468312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41" name="Rectangle 31" descr="type=button"/>
          <p:cNvSpPr>
            <a:spLocks noChangeArrowheads="1"/>
          </p:cNvSpPr>
          <p:nvPr/>
        </p:nvSpPr>
        <p:spPr bwMode="auto">
          <a:xfrm>
            <a:off x="2363788" y="5289550"/>
            <a:ext cx="468312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kumimoji="0" lang="ko-KR" altLang="en-US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31" descr="type=button"/>
          <p:cNvSpPr>
            <a:spLocks noChangeArrowheads="1"/>
          </p:cNvSpPr>
          <p:nvPr/>
        </p:nvSpPr>
        <p:spPr bwMode="auto">
          <a:xfrm>
            <a:off x="2363788" y="5641975"/>
            <a:ext cx="468312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kumimoji="0" lang="ko-KR" altLang="en-US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31" descr="type=button"/>
          <p:cNvSpPr>
            <a:spLocks noChangeArrowheads="1"/>
          </p:cNvSpPr>
          <p:nvPr/>
        </p:nvSpPr>
        <p:spPr bwMode="auto">
          <a:xfrm>
            <a:off x="2363788" y="6013450"/>
            <a:ext cx="468312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&gt;&gt;</a:t>
            </a:r>
            <a:endParaRPr kumimoji="0" lang="ko-KR" altLang="en-US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31" descr="type=button"/>
          <p:cNvSpPr>
            <a:spLocks noChangeArrowheads="1"/>
          </p:cNvSpPr>
          <p:nvPr/>
        </p:nvSpPr>
        <p:spPr bwMode="auto">
          <a:xfrm>
            <a:off x="2363788" y="6365875"/>
            <a:ext cx="468312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&lt;&lt;</a:t>
            </a:r>
            <a:endParaRPr kumimoji="0" lang="ko-KR" altLang="en-US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174" descr="type=button"/>
          <p:cNvSpPr>
            <a:spLocks noChangeArrowheads="1"/>
          </p:cNvSpPr>
          <p:nvPr/>
        </p:nvSpPr>
        <p:spPr bwMode="auto">
          <a:xfrm>
            <a:off x="2417763" y="3732212"/>
            <a:ext cx="360362" cy="19050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달력</a:t>
            </a:r>
            <a:r>
              <a:rPr kumimoji="0" lang="en-US" altLang="ko-KR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</a:p>
        </p:txBody>
      </p:sp>
      <p:sp>
        <p:nvSpPr>
          <p:cNvPr id="53" name="Rectangle 174" descr="type=button"/>
          <p:cNvSpPr>
            <a:spLocks noChangeArrowheads="1"/>
          </p:cNvSpPr>
          <p:nvPr/>
        </p:nvSpPr>
        <p:spPr bwMode="auto">
          <a:xfrm>
            <a:off x="2417763" y="4033837"/>
            <a:ext cx="360362" cy="1920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kumimoji="0" lang="en-US" altLang="ko-KR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174" descr="type=button"/>
          <p:cNvSpPr>
            <a:spLocks noChangeArrowheads="1"/>
          </p:cNvSpPr>
          <p:nvPr/>
        </p:nvSpPr>
        <p:spPr bwMode="auto">
          <a:xfrm>
            <a:off x="2417763" y="3433762"/>
            <a:ext cx="360362" cy="19050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복사</a:t>
            </a:r>
            <a:r>
              <a:rPr kumimoji="0" lang="en-US" altLang="ko-KR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174" descr="type=button"/>
          <p:cNvSpPr>
            <a:spLocks noChangeArrowheads="1"/>
          </p:cNvSpPr>
          <p:nvPr/>
        </p:nvSpPr>
        <p:spPr bwMode="auto">
          <a:xfrm>
            <a:off x="2363788" y="4338637"/>
            <a:ext cx="468312" cy="1920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지우기</a:t>
            </a:r>
            <a:r>
              <a:rPr kumimoji="0" lang="en-US" altLang="ko-KR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174" descr="type=button"/>
          <p:cNvSpPr>
            <a:spLocks noChangeArrowheads="1"/>
          </p:cNvSpPr>
          <p:nvPr/>
        </p:nvSpPr>
        <p:spPr bwMode="auto">
          <a:xfrm>
            <a:off x="2363788" y="4976812"/>
            <a:ext cx="468312" cy="1920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kumimoji="0" lang="en-US" altLang="ko-KR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31" descr="type=button"/>
          <p:cNvSpPr>
            <a:spLocks noChangeArrowheads="1"/>
          </p:cNvSpPr>
          <p:nvPr/>
        </p:nvSpPr>
        <p:spPr bwMode="auto">
          <a:xfrm>
            <a:off x="2363788" y="6756400"/>
            <a:ext cx="468312" cy="20161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sp>
        <p:nvSpPr>
          <p:cNvPr id="25" name="Rectangle 174" descr="type=button"/>
          <p:cNvSpPr>
            <a:spLocks noChangeArrowheads="1"/>
          </p:cNvSpPr>
          <p:nvPr/>
        </p:nvSpPr>
        <p:spPr bwMode="auto">
          <a:xfrm>
            <a:off x="2363788" y="4662487"/>
            <a:ext cx="468312" cy="1920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중복확인</a:t>
            </a: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088" name="Rectangle 30"/>
          <p:cNvSpPr>
            <a:spLocks noChangeArrowheads="1"/>
          </p:cNvSpPr>
          <p:nvPr/>
        </p:nvSpPr>
        <p:spPr bwMode="auto">
          <a:xfrm>
            <a:off x="285750" y="584200"/>
            <a:ext cx="1133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22350"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버튼목록</a:t>
            </a:r>
          </a:p>
        </p:txBody>
      </p:sp>
      <p:sp>
        <p:nvSpPr>
          <p:cNvPr id="26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5.6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버튼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  <p:sp>
        <p:nvSpPr>
          <p:cNvPr id="30" name="Rectangle 31" descr="type=button"/>
          <p:cNvSpPr>
            <a:spLocks noChangeArrowheads="1"/>
          </p:cNvSpPr>
          <p:nvPr/>
        </p:nvSpPr>
        <p:spPr bwMode="auto">
          <a:xfrm>
            <a:off x="2292350" y="3090862"/>
            <a:ext cx="611188" cy="2016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새로고침</a:t>
            </a: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0"/>
          <p:cNvSpPr>
            <a:spLocks noChangeArrowheads="1"/>
          </p:cNvSpPr>
          <p:nvPr/>
        </p:nvSpPr>
        <p:spPr bwMode="auto">
          <a:xfrm>
            <a:off x="285750" y="584200"/>
            <a:ext cx="1133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22350"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버튼목록</a:t>
            </a:r>
          </a:p>
        </p:txBody>
      </p:sp>
      <p:graphicFrame>
        <p:nvGraphicFramePr>
          <p:cNvPr id="9" name="Group 73"/>
          <p:cNvGraphicFramePr>
            <a:graphicFrameLocks noGrp="1"/>
          </p:cNvGraphicFramePr>
          <p:nvPr/>
        </p:nvGraphicFramePr>
        <p:xfrm>
          <a:off x="809625" y="995363"/>
          <a:ext cx="9477375" cy="2884084"/>
        </p:xfrm>
        <a:graphic>
          <a:graphicData uri="http://schemas.openxmlformats.org/drawingml/2006/table">
            <a:tbl>
              <a:tblPr/>
              <a:tblGrid>
                <a:gridCol w="1223963"/>
                <a:gridCol w="1152525"/>
                <a:gridCol w="1511617"/>
                <a:gridCol w="5589270"/>
              </a:tblGrid>
              <a:tr h="30867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버튼명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사용불가버튼명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정의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2497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찾아보기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찾기</a:t>
                      </a: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검색기능버튼</a:t>
                      </a:r>
                    </a:p>
                  </a:txBody>
                  <a:tcPr marL="72000" marR="0" marT="0" marB="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249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선택기능버튼</a:t>
                      </a:r>
                    </a:p>
                  </a:txBody>
                  <a:tcPr marL="72000" marR="0" marT="0" marB="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2497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찾아보기</a:t>
                      </a: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데스크 탑에 있는 파일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등 찾기를 수행하는 버튼</a:t>
                      </a: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 내에서는 사용하지 않으며 아이콘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또는 아이콘으로 사용함</a:t>
                      </a:r>
                    </a:p>
                  </a:txBody>
                  <a:tcPr marL="72000" marR="0" marT="0" marB="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2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Import, Upload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8" marB="359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데스크 탑에 있는 파일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등을 찾아 시스템으로 불러오기를 수행하는 버튼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109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내용을 실행하기 전에 확인하는 버튼</a:t>
                      </a:r>
                    </a:p>
                  </a:txBody>
                  <a:tcPr marL="72000" marR="0" marT="0" marB="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10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같은 페이지 안에서 이전 항목과 같은 내용을 입력하고자 할 때 현 항목에 내용을 똑같이 입력해주는 버튼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 테이블의 입력 값을 하단테이블에 복사할 경우 하단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페이블의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상단오른쪽에 배치함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10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98" marB="46798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46803" marB="468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페이지의 모든 항목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입력된 내용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조회결과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초기화 하는 버튼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우측 하단에 위치하도록 함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053" name="Rectangle 75"/>
          <p:cNvSpPr>
            <a:spLocks noChangeArrowheads="1"/>
          </p:cNvSpPr>
          <p:nvPr/>
        </p:nvSpPr>
        <p:spPr bwMode="auto">
          <a:xfrm>
            <a:off x="2301875" y="1393825"/>
            <a:ext cx="609600" cy="187325"/>
          </a:xfrm>
          <a:prstGeom prst="rect">
            <a:avLst/>
          </a:prstGeom>
          <a:solidFill>
            <a:srgbClr val="DCF0F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0" tIns="45717" rIns="0" bIns="45717" anchor="ctr"/>
          <a:lstStyle/>
          <a:p>
            <a:pPr algn="ctr">
              <a:buFontTx/>
              <a:buNone/>
            </a:pPr>
            <a:r>
              <a:rPr lang="ko-KR" altLang="en-US">
                <a:latin typeface="Arial" charset="0"/>
                <a:ea typeface="맑은 고딕" pitchFamily="50" charset="-127"/>
              </a:rPr>
              <a:t>검색</a:t>
            </a:r>
          </a:p>
        </p:txBody>
      </p:sp>
      <p:sp>
        <p:nvSpPr>
          <p:cNvPr id="43054" name="Rectangle 76"/>
          <p:cNvSpPr>
            <a:spLocks noChangeArrowheads="1"/>
          </p:cNvSpPr>
          <p:nvPr/>
        </p:nvSpPr>
        <p:spPr bwMode="auto">
          <a:xfrm>
            <a:off x="2300288" y="1782763"/>
            <a:ext cx="608012" cy="187325"/>
          </a:xfrm>
          <a:prstGeom prst="rect">
            <a:avLst/>
          </a:prstGeom>
          <a:solidFill>
            <a:srgbClr val="DCF0F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0" tIns="45717" rIns="0" bIns="45717" anchor="ctr"/>
          <a:lstStyle/>
          <a:p>
            <a:pPr algn="ctr">
              <a:buFontTx/>
              <a:buNone/>
            </a:pPr>
            <a:r>
              <a:rPr lang="ko-KR" altLang="en-US">
                <a:latin typeface="Arial" charset="0"/>
                <a:ea typeface="맑은 고딕" pitchFamily="50" charset="-127"/>
              </a:rPr>
              <a:t>선택</a:t>
            </a:r>
          </a:p>
        </p:txBody>
      </p:sp>
      <p:sp>
        <p:nvSpPr>
          <p:cNvPr id="43055" name="Rectangle 77"/>
          <p:cNvSpPr>
            <a:spLocks noChangeArrowheads="1"/>
          </p:cNvSpPr>
          <p:nvPr/>
        </p:nvSpPr>
        <p:spPr bwMode="auto">
          <a:xfrm>
            <a:off x="2300288" y="2138363"/>
            <a:ext cx="608012" cy="187325"/>
          </a:xfrm>
          <a:prstGeom prst="rect">
            <a:avLst/>
          </a:prstGeom>
          <a:solidFill>
            <a:srgbClr val="DCF0F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0" tIns="45717" rIns="0" bIns="45717" anchor="ctr"/>
          <a:lstStyle/>
          <a:p>
            <a:pPr algn="ctr">
              <a:buFontTx/>
              <a:buNone/>
            </a:pPr>
            <a:r>
              <a:rPr lang="ko-KR" altLang="en-US">
                <a:latin typeface="Arial" charset="0"/>
                <a:ea typeface="맑은 고딕" pitchFamily="50" charset="-127"/>
              </a:rPr>
              <a:t>찾기</a:t>
            </a:r>
          </a:p>
        </p:txBody>
      </p:sp>
      <p:sp>
        <p:nvSpPr>
          <p:cNvPr id="43056" name="Rectangle 78"/>
          <p:cNvSpPr>
            <a:spLocks noChangeArrowheads="1"/>
          </p:cNvSpPr>
          <p:nvPr/>
        </p:nvSpPr>
        <p:spPr bwMode="auto">
          <a:xfrm>
            <a:off x="2300288" y="2514600"/>
            <a:ext cx="608012" cy="187325"/>
          </a:xfrm>
          <a:prstGeom prst="rect">
            <a:avLst/>
          </a:prstGeom>
          <a:solidFill>
            <a:srgbClr val="DCF0F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0" tIns="45717" rIns="0" bIns="45717" anchor="ctr"/>
          <a:lstStyle/>
          <a:p>
            <a:pPr algn="ctr">
              <a:buFontTx/>
              <a:buNone/>
            </a:pPr>
            <a:r>
              <a:rPr lang="ko-KR" altLang="en-US">
                <a:latin typeface="Arial" charset="0"/>
                <a:ea typeface="맑은 고딕" pitchFamily="50" charset="-127"/>
              </a:rPr>
              <a:t>불러오기</a:t>
            </a:r>
          </a:p>
        </p:txBody>
      </p:sp>
      <p:sp>
        <p:nvSpPr>
          <p:cNvPr id="43057" name="Rectangle 81"/>
          <p:cNvSpPr>
            <a:spLocks noChangeArrowheads="1"/>
          </p:cNvSpPr>
          <p:nvPr/>
        </p:nvSpPr>
        <p:spPr bwMode="auto">
          <a:xfrm>
            <a:off x="2300288" y="2854325"/>
            <a:ext cx="608012" cy="187325"/>
          </a:xfrm>
          <a:prstGeom prst="rect">
            <a:avLst/>
          </a:prstGeom>
          <a:solidFill>
            <a:srgbClr val="DCF0F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0" tIns="45717" rIns="0" bIns="45717" anchor="ctr"/>
          <a:lstStyle/>
          <a:p>
            <a:pPr algn="ctr">
              <a:buFontTx/>
              <a:buNone/>
            </a:pPr>
            <a:r>
              <a:rPr lang="ko-KR" altLang="en-US">
                <a:latin typeface="Arial" charset="0"/>
                <a:ea typeface="맑은 고딕" pitchFamily="50" charset="-127"/>
              </a:rPr>
              <a:t>미리보기</a:t>
            </a:r>
          </a:p>
        </p:txBody>
      </p:sp>
      <p:sp>
        <p:nvSpPr>
          <p:cNvPr id="43058" name="Rectangle 82"/>
          <p:cNvSpPr>
            <a:spLocks noChangeArrowheads="1"/>
          </p:cNvSpPr>
          <p:nvPr/>
        </p:nvSpPr>
        <p:spPr bwMode="auto">
          <a:xfrm>
            <a:off x="2300288" y="3236913"/>
            <a:ext cx="608012" cy="187325"/>
          </a:xfrm>
          <a:prstGeom prst="rect">
            <a:avLst/>
          </a:prstGeom>
          <a:solidFill>
            <a:srgbClr val="DCF0F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0" tIns="45717" rIns="0" bIns="45717" anchor="ctr"/>
          <a:lstStyle/>
          <a:p>
            <a:pPr algn="ctr">
              <a:buFontTx/>
              <a:buNone/>
            </a:pPr>
            <a:r>
              <a:rPr lang="ko-KR" altLang="en-US">
                <a:latin typeface="Arial" charset="0"/>
                <a:ea typeface="맑은 고딕" pitchFamily="50" charset="-127"/>
              </a:rPr>
              <a:t>복사</a:t>
            </a:r>
          </a:p>
        </p:txBody>
      </p:sp>
      <p:sp>
        <p:nvSpPr>
          <p:cNvPr id="43059" name="Rectangle 82"/>
          <p:cNvSpPr>
            <a:spLocks noChangeArrowheads="1"/>
          </p:cNvSpPr>
          <p:nvPr/>
        </p:nvSpPr>
        <p:spPr bwMode="auto">
          <a:xfrm>
            <a:off x="2300288" y="3636963"/>
            <a:ext cx="608012" cy="187325"/>
          </a:xfrm>
          <a:prstGeom prst="rect">
            <a:avLst/>
          </a:prstGeom>
          <a:solidFill>
            <a:srgbClr val="DCF0F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0" tIns="45717" rIns="0" bIns="45717" anchor="ctr"/>
          <a:lstStyle/>
          <a:p>
            <a:pPr algn="ctr">
              <a:buFontTx/>
              <a:buNone/>
            </a:pPr>
            <a:r>
              <a:rPr lang="ko-KR" altLang="en-US">
                <a:latin typeface="Arial" charset="0"/>
                <a:ea typeface="맑은 고딕" pitchFamily="50" charset="-127"/>
              </a:rPr>
              <a:t>초기화</a:t>
            </a:r>
          </a:p>
        </p:txBody>
      </p:sp>
      <p:sp>
        <p:nvSpPr>
          <p:cNvPr id="14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5.6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버튼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0"/>
          <p:cNvSpPr>
            <a:spLocks noChangeArrowheads="1"/>
          </p:cNvSpPr>
          <p:nvPr/>
        </p:nvSpPr>
        <p:spPr bwMode="auto">
          <a:xfrm>
            <a:off x="285750" y="803275"/>
            <a:ext cx="1492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22350"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버튼레이블링</a:t>
            </a:r>
          </a:p>
        </p:txBody>
      </p:sp>
      <p:sp>
        <p:nvSpPr>
          <p:cNvPr id="44035" name="Rectangle 3"/>
          <p:cNvSpPr txBox="1">
            <a:spLocks noChangeArrowheads="1"/>
          </p:cNvSpPr>
          <p:nvPr/>
        </p:nvSpPr>
        <p:spPr bwMode="auto">
          <a:xfrm>
            <a:off x="415925" y="1247775"/>
            <a:ext cx="971867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레이블링은 사용자들이 인지하게 쉽게 간단하고 명료하게 구성한다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가능한 </a:t>
            </a:r>
            <a:r>
              <a:rPr kumimoji="0" lang="en-US" altLang="ko-KR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0" lang="ko-KR" altLang="en-US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 이내로 구성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구체적인 내용을 명시 해야 할 경우에는 예외로 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가능한 명사로 구성한다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(O), 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저장하기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(X))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행위가 인지되어야 하는 경우 ‘명사형 어미’를 사용한다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불러오기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(O))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일관성 있는 버튼명 유지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동일 행위와 관련하여 여러 용어를 혼용하지 않도록 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2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버튼명은 한글을 위주로 구성한다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약어 등으로 이루어져 한글로는 의미 전달이 어렵다고 판단될 경우에는 영문 또는 한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영문 혼합 표현이 가능하다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mail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발송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(X), 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메일발송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(O) / 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에스엠에스전송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(X), SMS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(O))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개 이상의 단어가 결합되는 경우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가독성과 정확한 의미 전달에 영향을 미치지 않는 한 띄어쓰기를 생략한다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메일 발송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(X), </a:t>
            </a:r>
            <a:r>
              <a:rPr kumimoji="0"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메일발송</a:t>
            </a:r>
            <a:r>
              <a:rPr kumimoji="0"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(O))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화면에서 유사한 업무 행위를 수행하는 버튼이 여러 개일 때는 각각 ‘업무주제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목적어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)+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업무행위’의 형태로 지정하여 버튼 간 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구분이 명확하도록 작성한다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일지작성 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문서작성 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회의작성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5.6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버튼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5"/>
          <p:cNvSpPr>
            <a:spLocks noGrp="1"/>
          </p:cNvSpPr>
          <p:nvPr>
            <p:ph type="title" idx="4294967295"/>
          </p:nvPr>
        </p:nvSpPr>
        <p:spPr bwMode="auto">
          <a:xfrm>
            <a:off x="152400" y="87313"/>
            <a:ext cx="2933700" cy="407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개요</a:t>
            </a:r>
          </a:p>
        </p:txBody>
      </p:sp>
      <p:sp>
        <p:nvSpPr>
          <p:cNvPr id="8" name="Text Box 89"/>
          <p:cNvSpPr txBox="1">
            <a:spLocks noChangeArrowheads="1"/>
          </p:cNvSpPr>
          <p:nvPr/>
        </p:nvSpPr>
        <p:spPr bwMode="auto">
          <a:xfrm>
            <a:off x="736600" y="1150938"/>
            <a:ext cx="8193088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본 문서는 분석/설계자들이 화면 설계 시 준수하여야 하는 </a:t>
            </a:r>
            <a:r>
              <a:rPr kumimoji="0" lang="ko-KR" altLang="ko-KR" sz="1100" u="sng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UI 규칙을 기술하여 놓은 </a:t>
            </a:r>
            <a:r>
              <a:rPr kumimoji="0" lang="ko-KR" altLang="en-US" sz="1100" u="sng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표준가이드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설계자들은 본 문서에 기술되어 있는 화면 구성 규칙, 배치 기준, 화면세부요소에 대한 규칙 등에 따라서 화면정의서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및 설계서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를 작성해야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표준에 대한 이견이 존재하거나 준수하기에 불가한 상황이 발생할 경우에는 UI 담당자와 협의하여 적절한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대안을 찾도록 한다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273050" y="2952750"/>
            <a:ext cx="2305050" cy="360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46800" rIns="90000" bIns="46800">
            <a:spAutoFit/>
          </a:bodyPr>
          <a:lstStyle/>
          <a:p>
            <a:pPr marL="179388" lvl="1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358775" algn="l"/>
              </a:tabLst>
              <a:defRPr/>
            </a:pPr>
            <a:r>
              <a:rPr kumimoji="0" lang="en-US" altLang="ko-KR" sz="1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목적 및 대상</a:t>
            </a:r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733425" y="3319463"/>
            <a:ext cx="8180388" cy="1501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본 UI 표준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가이드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GS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홈쇼핑 </a:t>
            </a:r>
            <a:r>
              <a:rPr kumimoji="0" lang="en-US" altLang="ko-KR" sz="11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Salesone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시스템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의 UI표준을 명시하고 있으며 </a:t>
            </a:r>
            <a:r>
              <a:rPr kumimoji="0" lang="ko-KR" altLang="ko-KR" sz="1100" u="sng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일관된 화면구현을 위한 방법을 제시하고, 구현되는 화면의 품질을 보증하는데 그 목적이 있다.</a:t>
            </a:r>
            <a:endParaRPr kumimoji="0" lang="ko-KR" altLang="en-US" sz="1100" u="sng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화면패턴 가이드에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따라 일관되고 패턴화 된 화면정의/설계/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구현을</a:t>
            </a: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함으로써 UI 품질 및 화면 개발 생산성을 향상시켜 줄 수 있으며, 시스템 구축 이후 실사용자가 업무를 수행함에 있어 시스템 사용법을 쉽게 학습하고 UI패턴에 빠르게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적응할 수 있다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 편의성과 효율성을 향상시킴으로써 결과적으로 연령층이나 사용숙련도에 관계 없이 모든 사용자가 업그레이드 된 사용자 환경을 체험할 수 있도록 하는 것이 가장 본질적이며 중요한 목적이다.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273050" y="742950"/>
            <a:ext cx="23050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46800" rIns="90000" bIns="46800">
            <a:spAutoFit/>
          </a:bodyPr>
          <a:lstStyle/>
          <a:p>
            <a:pPr marL="179388" lvl="1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358775" algn="l"/>
              </a:tabLst>
              <a:defRPr/>
            </a:pPr>
            <a:r>
              <a:rPr kumimoji="0" lang="en-US" altLang="ko-KR" sz="1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kumimoji="0" lang="ko-KR" altLang="en-US" sz="1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0"/>
          <p:cNvSpPr>
            <a:spLocks noChangeArrowheads="1"/>
          </p:cNvSpPr>
          <p:nvPr/>
        </p:nvSpPr>
        <p:spPr bwMode="auto">
          <a:xfrm>
            <a:off x="285750" y="803275"/>
            <a:ext cx="954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22350"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입력폼</a:t>
            </a:r>
          </a:p>
        </p:txBody>
      </p:sp>
      <p:graphicFrame>
        <p:nvGraphicFramePr>
          <p:cNvPr id="5" name="Group 53"/>
          <p:cNvGraphicFramePr>
            <a:graphicFrameLocks noGrp="1"/>
          </p:cNvGraphicFramePr>
          <p:nvPr/>
        </p:nvGraphicFramePr>
        <p:xfrm>
          <a:off x="508000" y="1282700"/>
          <a:ext cx="9525000" cy="554686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63246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입력폼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종류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76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한 줄에 입력하기 위해 쓰이는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입력폼을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의미한다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입력필드의 폭은 기본적으로 입력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데이타의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길이에 맞추어 지정한다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라디오버튼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여러 개의 선택 안 중에 하나만 선택할 수 있는 폼이다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선택하는 그룹이 많을 경우에는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콤보박스로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표현하는 것이 바람직하다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초기 선택 항목은 가장 선택 빈도가 높거나 중요한 항목으로 하며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왼쪽 혹은 상단에 위치시킨다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체크박스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다중선택을 허용하는 경우에는 체크박스를 사용한다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디폴트 값을 설정하지 않는다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목록에서의 헤더 영역 체크박스는 전체선택을 사용한다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 기능은 체크박스 열의 상단에 위치하며 한번 클릭하면 전체선택이 되고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다시 한번 선택하면 전체취소가 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콤보박스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다중 리스트 중 하나의 항목을 선택할 경우 사용한다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전체 리스트의 개수는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개가 넘지 않도록 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사용자가 직접 입력 가능 하다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선택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항목에서 값을 선택하지 않을 경우, </a:t>
                      </a:r>
                      <a:r>
                        <a:rPr kumimoji="1" lang="ko-KR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::</a:t>
                      </a:r>
                      <a:r>
                        <a:rPr kumimoji="1" lang="ko-KR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전체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::</a:t>
                      </a:r>
                      <a:r>
                        <a:rPr kumimoji="1" lang="ko-KR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혹은</a:t>
                      </a:r>
                      <a:r>
                        <a:rPr kumimoji="1" lang="ko-KR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“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::</a:t>
                      </a:r>
                      <a:r>
                        <a:rPr kumimoji="1" lang="ko-KR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선택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::</a:t>
                      </a:r>
                      <a:r>
                        <a:rPr kumimoji="1" lang="ko-KR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라는 기본 문구가 보이도록 한다. 주로 “전체” 라는 문구는 검색조건에 많이 쓰이고 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::</a:t>
                      </a:r>
                      <a:r>
                        <a:rPr kumimoji="1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선택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::</a:t>
                      </a:r>
                      <a:r>
                        <a:rPr kumimoji="1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”은 입력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항목일 경우 많이 쓰인다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텍스트 입력 시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한칸이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띄워진 상태에서 입력이 가능하도록 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예외 사항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업무에 따라 선택 빈도가 높거나 중요한 항목이 디폴트로 올 수 있다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텍스트 영역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여러 줄의 데이터를 입력하기 위한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입력폼을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의미한다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입력에 대한 설명이 필요한 경우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별도의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지시문을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이용하도록 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89" name="Text Box 34"/>
          <p:cNvSpPr txBox="1">
            <a:spLocks noChangeArrowheads="1"/>
          </p:cNvSpPr>
          <p:nvPr/>
        </p:nvSpPr>
        <p:spPr bwMode="auto">
          <a:xfrm>
            <a:off x="2552700" y="2498725"/>
            <a:ext cx="1270000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539" tIns="49269" rIns="98539" bIns="49269">
            <a:spAutoFit/>
          </a:bodyPr>
          <a:lstStyle/>
          <a:p>
            <a:pPr defTabSz="985838" latinLnBrk="0">
              <a:spcBef>
                <a:spcPct val="50000"/>
              </a:spcBef>
              <a:buFontTx/>
              <a:buNone/>
            </a:pPr>
            <a:r>
              <a:rPr lang="en-US" altLang="ko-KR" sz="1200">
                <a:latin typeface="Arial" charset="0"/>
                <a:ea typeface="맑은 고딕" pitchFamily="50" charset="-127"/>
              </a:rPr>
              <a:t>⊙ </a:t>
            </a:r>
            <a:r>
              <a:rPr lang="ko-KR" altLang="en-US" sz="1200">
                <a:latin typeface="Arial" charset="0"/>
                <a:ea typeface="맑은 고딕" pitchFamily="50" charset="-127"/>
              </a:rPr>
              <a:t>디폴트</a:t>
            </a:r>
          </a:p>
          <a:p>
            <a:pPr defTabSz="985838" latinLnBrk="0">
              <a:spcBef>
                <a:spcPct val="50000"/>
              </a:spcBef>
              <a:buFontTx/>
              <a:buNone/>
            </a:pPr>
            <a:r>
              <a:rPr lang="ko-KR" altLang="en-US" sz="1200">
                <a:latin typeface="Arial" charset="0"/>
                <a:ea typeface="맑은 고딕" pitchFamily="50" charset="-127"/>
              </a:rPr>
              <a:t>○ 선택가능</a:t>
            </a:r>
          </a:p>
        </p:txBody>
      </p:sp>
      <p:grpSp>
        <p:nvGrpSpPr>
          <p:cNvPr id="45090" name="Group 35"/>
          <p:cNvGrpSpPr>
            <a:grpSpLocks/>
          </p:cNvGrpSpPr>
          <p:nvPr/>
        </p:nvGrpSpPr>
        <p:grpSpPr bwMode="auto">
          <a:xfrm>
            <a:off x="2754313" y="3492500"/>
            <a:ext cx="333375" cy="368300"/>
            <a:chOff x="5113" y="3183"/>
            <a:chExt cx="108" cy="119"/>
          </a:xfrm>
        </p:grpSpPr>
        <p:sp>
          <p:nvSpPr>
            <p:cNvPr id="45106" name="Rectangle 36"/>
            <p:cNvSpPr>
              <a:spLocks noChangeArrowheads="1"/>
            </p:cNvSpPr>
            <p:nvPr/>
          </p:nvSpPr>
          <p:spPr bwMode="auto">
            <a:xfrm>
              <a:off x="5161" y="3246"/>
              <a:ext cx="60" cy="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49269" rIns="98539" bIns="49269">
              <a:spAutoFit/>
            </a:bodyPr>
            <a:lstStyle/>
            <a:p>
              <a:endParaRPr lang="ko-KR" altLang="en-US"/>
            </a:p>
          </p:txBody>
        </p:sp>
        <p:sp>
          <p:nvSpPr>
            <p:cNvPr id="45107" name="Text Box 37"/>
            <p:cNvSpPr txBox="1">
              <a:spLocks noChangeArrowheads="1"/>
            </p:cNvSpPr>
            <p:nvPr/>
          </p:nvSpPr>
          <p:spPr bwMode="auto">
            <a:xfrm>
              <a:off x="5113" y="3183"/>
              <a:ext cx="64" cy="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8539" tIns="49269" rIns="98539" bIns="49269">
              <a:spAutoFit/>
            </a:bodyPr>
            <a:lstStyle/>
            <a:p>
              <a:pPr defTabSz="985838" latinLnBrk="0">
                <a:spcBef>
                  <a:spcPct val="50000"/>
                </a:spcBef>
                <a:buFontTx/>
                <a:buNone/>
              </a:pPr>
              <a:endParaRPr lang="ko-KR" altLang="ko-KR" sz="1200" b="1">
                <a:latin typeface="Arial" charset="0"/>
                <a:ea typeface="맑은 고딕" pitchFamily="50" charset="-127"/>
              </a:endParaRPr>
            </a:p>
          </p:txBody>
        </p:sp>
      </p:grpSp>
      <p:sp>
        <p:nvSpPr>
          <p:cNvPr id="45091" name="Rectangle 38"/>
          <p:cNvSpPr>
            <a:spLocks noChangeArrowheads="1"/>
          </p:cNvSpPr>
          <p:nvPr/>
        </p:nvSpPr>
        <p:spPr bwMode="auto">
          <a:xfrm>
            <a:off x="2603500" y="1816100"/>
            <a:ext cx="736600" cy="171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8539" tIns="11638" rIns="98539" bIns="49269" anchor="ctr"/>
          <a:lstStyle/>
          <a:p>
            <a:pPr algn="ctr" defTabSz="985838" latinLnBrk="0">
              <a:buFontTx/>
              <a:buNone/>
            </a:pPr>
            <a:r>
              <a:rPr lang="en-US" altLang="ko-KR" sz="1200">
                <a:latin typeface="Arial" charset="0"/>
                <a:ea typeface="맑은 고딕" pitchFamily="50" charset="-127"/>
              </a:rPr>
              <a:t> </a:t>
            </a:r>
          </a:p>
        </p:txBody>
      </p:sp>
      <p:grpSp>
        <p:nvGrpSpPr>
          <p:cNvPr id="45092" name="Group 39"/>
          <p:cNvGrpSpPr>
            <a:grpSpLocks/>
          </p:cNvGrpSpPr>
          <p:nvPr/>
        </p:nvGrpSpPr>
        <p:grpSpPr bwMode="auto">
          <a:xfrm>
            <a:off x="2501900" y="4403725"/>
            <a:ext cx="914400" cy="473075"/>
            <a:chOff x="1584" y="2784"/>
            <a:chExt cx="576" cy="298"/>
          </a:xfrm>
        </p:grpSpPr>
        <p:sp>
          <p:nvSpPr>
            <p:cNvPr id="45102" name="Rectangle 40"/>
            <p:cNvSpPr>
              <a:spLocks noChangeArrowheads="1"/>
            </p:cNvSpPr>
            <p:nvPr/>
          </p:nvSpPr>
          <p:spPr bwMode="auto">
            <a:xfrm>
              <a:off x="1584" y="2784"/>
              <a:ext cx="462" cy="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36000" rIns="98533" bIns="36000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::</a:t>
              </a:r>
              <a:r>
                <a:rPr lang="ko-KR" altLang="en-US" sz="1200">
                  <a:latin typeface="Arial" charset="0"/>
                  <a:ea typeface="맑은 고딕" pitchFamily="50" charset="-127"/>
                </a:rPr>
                <a:t>전체</a:t>
              </a:r>
              <a:r>
                <a:rPr lang="en-US" altLang="ko-KR" sz="1200">
                  <a:latin typeface="Arial" charset="0"/>
                  <a:ea typeface="맑은 고딕" pitchFamily="50" charset="-127"/>
                </a:rPr>
                <a:t>::</a:t>
              </a:r>
            </a:p>
          </p:txBody>
        </p:sp>
        <p:sp>
          <p:nvSpPr>
            <p:cNvPr id="45103" name="Rectangle 41"/>
            <p:cNvSpPr>
              <a:spLocks noChangeArrowheads="1"/>
            </p:cNvSpPr>
            <p:nvPr/>
          </p:nvSpPr>
          <p:spPr bwMode="auto">
            <a:xfrm>
              <a:off x="2016" y="2784"/>
              <a:ext cx="144" cy="13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algn="ctr"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45104" name="Rectangle 42"/>
            <p:cNvSpPr>
              <a:spLocks noChangeArrowheads="1"/>
            </p:cNvSpPr>
            <p:nvPr/>
          </p:nvSpPr>
          <p:spPr bwMode="auto">
            <a:xfrm>
              <a:off x="1584" y="2952"/>
              <a:ext cx="462" cy="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36000" rIns="98533" bIns="36000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::</a:t>
              </a:r>
              <a:r>
                <a:rPr lang="ko-KR" altLang="en-US" sz="1200">
                  <a:latin typeface="Arial" charset="0"/>
                  <a:ea typeface="맑은 고딕" pitchFamily="50" charset="-127"/>
                </a:rPr>
                <a:t>선택</a:t>
              </a:r>
              <a:r>
                <a:rPr lang="en-US" altLang="ko-KR" sz="1200">
                  <a:latin typeface="Arial" charset="0"/>
                  <a:ea typeface="맑은 고딕" pitchFamily="50" charset="-127"/>
                </a:rPr>
                <a:t>::</a:t>
              </a:r>
            </a:p>
          </p:txBody>
        </p:sp>
        <p:sp>
          <p:nvSpPr>
            <p:cNvPr id="45105" name="Rectangle 43"/>
            <p:cNvSpPr>
              <a:spLocks noChangeArrowheads="1"/>
            </p:cNvSpPr>
            <p:nvPr/>
          </p:nvSpPr>
          <p:spPr bwMode="auto">
            <a:xfrm>
              <a:off x="2016" y="2952"/>
              <a:ext cx="144" cy="13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algn="ctr"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45093" name="Group 44"/>
          <p:cNvGrpSpPr>
            <a:grpSpLocks/>
          </p:cNvGrpSpPr>
          <p:nvPr/>
        </p:nvGrpSpPr>
        <p:grpSpPr bwMode="auto">
          <a:xfrm>
            <a:off x="2590800" y="6134100"/>
            <a:ext cx="763588" cy="533400"/>
            <a:chOff x="1632" y="3264"/>
            <a:chExt cx="481" cy="336"/>
          </a:xfrm>
        </p:grpSpPr>
        <p:grpSp>
          <p:nvGrpSpPr>
            <p:cNvPr id="45097" name="Group 45"/>
            <p:cNvGrpSpPr>
              <a:grpSpLocks/>
            </p:cNvGrpSpPr>
            <p:nvPr/>
          </p:nvGrpSpPr>
          <p:grpSpPr bwMode="auto">
            <a:xfrm>
              <a:off x="1632" y="3264"/>
              <a:ext cx="480" cy="336"/>
              <a:chOff x="1632" y="3264"/>
              <a:chExt cx="480" cy="336"/>
            </a:xfrm>
          </p:grpSpPr>
          <p:sp>
            <p:nvSpPr>
              <p:cNvPr id="45099" name="Rectangle 46"/>
              <p:cNvSpPr>
                <a:spLocks noChangeArrowheads="1"/>
              </p:cNvSpPr>
              <p:nvPr/>
            </p:nvSpPr>
            <p:spPr bwMode="auto">
              <a:xfrm>
                <a:off x="1632" y="3266"/>
                <a:ext cx="480" cy="33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10800" anchor="ctr"/>
              <a:lstStyle/>
              <a:p>
                <a:pPr algn="ctr" latinLnBrk="0">
                  <a:buFontTx/>
                  <a:buNone/>
                </a:pPr>
                <a:r>
                  <a:rPr lang="en-US" altLang="ko-KR" sz="1200">
                    <a:latin typeface="Arial" charset="0"/>
                    <a:ea typeface="맑은 고딕" pitchFamily="50" charset="-127"/>
                  </a:rPr>
                  <a:t> </a:t>
                </a:r>
              </a:p>
            </p:txBody>
          </p:sp>
          <p:sp>
            <p:nvSpPr>
              <p:cNvPr id="45100" name="Rectangle 47"/>
              <p:cNvSpPr>
                <a:spLocks noChangeArrowheads="1"/>
              </p:cNvSpPr>
              <p:nvPr/>
            </p:nvSpPr>
            <p:spPr bwMode="auto">
              <a:xfrm>
                <a:off x="2033" y="3264"/>
                <a:ext cx="79" cy="79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latinLnBrk="0">
                  <a:buFontTx/>
                  <a:buNone/>
                </a:pPr>
                <a:r>
                  <a:rPr lang="en-US" altLang="ko-KR" sz="1200">
                    <a:latin typeface="Arial" charset="0"/>
                    <a:ea typeface="맑은 고딕" pitchFamily="50" charset="-127"/>
                  </a:rPr>
                  <a:t> ▲</a:t>
                </a:r>
              </a:p>
            </p:txBody>
          </p:sp>
          <p:sp>
            <p:nvSpPr>
              <p:cNvPr id="45101" name="Rectangle 48"/>
              <p:cNvSpPr>
                <a:spLocks noChangeArrowheads="1"/>
              </p:cNvSpPr>
              <p:nvPr/>
            </p:nvSpPr>
            <p:spPr bwMode="auto">
              <a:xfrm>
                <a:off x="2033" y="3521"/>
                <a:ext cx="79" cy="79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latinLnBrk="0">
                  <a:buFontTx/>
                  <a:buNone/>
                </a:pPr>
                <a:r>
                  <a:rPr lang="en-US" altLang="ko-KR" sz="1200">
                    <a:latin typeface="Arial" charset="0"/>
                    <a:ea typeface="맑은 고딕" pitchFamily="50" charset="-127"/>
                  </a:rPr>
                  <a:t> ▼</a:t>
                </a:r>
              </a:p>
            </p:txBody>
          </p:sp>
        </p:grpSp>
        <p:sp>
          <p:nvSpPr>
            <p:cNvPr id="45098" name="Rectangle 49"/>
            <p:cNvSpPr>
              <a:spLocks noChangeArrowheads="1"/>
            </p:cNvSpPr>
            <p:nvPr/>
          </p:nvSpPr>
          <p:spPr bwMode="auto">
            <a:xfrm>
              <a:off x="2034" y="3264"/>
              <a:ext cx="79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2" name="제목 5"/>
          <p:cNvSpPr txBox="1">
            <a:spLocks/>
          </p:cNvSpPr>
          <p:nvPr/>
        </p:nvSpPr>
        <p:spPr bwMode="auto">
          <a:xfrm>
            <a:off x="152400" y="100013"/>
            <a:ext cx="34544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5.7 </a:t>
            </a:r>
            <a:r>
              <a:rPr lang="ko-KR" altLang="en-US" sz="1600" kern="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입력폼</a:t>
            </a: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/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서식</a:t>
            </a: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/Date Picker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0"/>
          <p:cNvSpPr>
            <a:spLocks noChangeArrowheads="1"/>
          </p:cNvSpPr>
          <p:nvPr/>
        </p:nvSpPr>
        <p:spPr bwMode="auto">
          <a:xfrm>
            <a:off x="285750" y="752475"/>
            <a:ext cx="23637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22350"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 Date Picker (</a:t>
            </a: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날짜 입력</a:t>
            </a: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083" name="Rectangle 216"/>
          <p:cNvSpPr>
            <a:spLocks noChangeArrowheads="1"/>
          </p:cNvSpPr>
          <p:nvPr/>
        </p:nvSpPr>
        <p:spPr bwMode="auto">
          <a:xfrm>
            <a:off x="342900" y="1066800"/>
            <a:ext cx="755332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667" tIns="48834" rIns="97667" bIns="48834">
            <a:spAutoFit/>
          </a:bodyPr>
          <a:lstStyle/>
          <a:p>
            <a:pPr marL="95250" indent="-95250" latinLnBrk="0">
              <a:spcBef>
                <a:spcPct val="50000"/>
              </a:spcBef>
            </a:pPr>
            <a:r>
              <a:rPr lang="ko-KR" altLang="en-US" sz="1200" b="1">
                <a:solidFill>
                  <a:srgbClr val="333333"/>
                </a:solidFill>
                <a:latin typeface="Arial" charset="0"/>
                <a:ea typeface="맑은 고딕" pitchFamily="50" charset="-127"/>
              </a:rPr>
              <a:t>사용자가 날짜 입력 폼을 사용할 때</a:t>
            </a:r>
            <a:r>
              <a:rPr lang="en-US" altLang="ko-KR" sz="1200" b="1">
                <a:solidFill>
                  <a:srgbClr val="333333"/>
                </a:solidFill>
                <a:latin typeface="Arial" charset="0"/>
                <a:ea typeface="맑은 고딕" pitchFamily="50" charset="-127"/>
              </a:rPr>
              <a:t>,</a:t>
            </a:r>
            <a:r>
              <a:rPr lang="en-US" altLang="ko-KR" sz="1200">
                <a:solidFill>
                  <a:srgbClr val="333333"/>
                </a:solidFill>
                <a:latin typeface="Arial" charset="0"/>
                <a:ea typeface="맑은 고딕" pitchFamily="50" charset="-127"/>
              </a:rPr>
              <a:t> </a:t>
            </a:r>
            <a:br>
              <a:rPr lang="en-US" altLang="ko-KR" sz="1200">
                <a:solidFill>
                  <a:srgbClr val="333333"/>
                </a:solidFill>
                <a:latin typeface="Arial" charset="0"/>
                <a:ea typeface="맑은 고딕" pitchFamily="50" charset="-127"/>
              </a:rPr>
            </a:br>
            <a:r>
              <a:rPr lang="ko-KR" altLang="en-US" sz="1200">
                <a:latin typeface="Arial" charset="0"/>
                <a:ea typeface="맑은 고딕" pitchFamily="50" charset="-127"/>
              </a:rPr>
              <a:t>아이콘을 클릭하면 뜨는 달력형태의 팝업으로</a:t>
            </a:r>
            <a:r>
              <a:rPr lang="en-US" altLang="ko-KR" sz="1200">
                <a:latin typeface="Arial" charset="0"/>
                <a:ea typeface="맑은 고딕" pitchFamily="50" charset="-127"/>
              </a:rPr>
              <a:t>, </a:t>
            </a:r>
            <a:r>
              <a:rPr lang="ko-KR" altLang="en-US" sz="1200">
                <a:latin typeface="Arial" charset="0"/>
                <a:ea typeface="맑은 고딕" pitchFamily="50" charset="-127"/>
              </a:rPr>
              <a:t>익숙한 달력의 메타포를 통해 편리하게 날짜를 선택하거나</a:t>
            </a:r>
            <a:r>
              <a:rPr lang="en-US" altLang="ko-KR" sz="1200">
                <a:latin typeface="Arial" charset="0"/>
                <a:ea typeface="맑은 고딕" pitchFamily="50" charset="-127"/>
              </a:rPr>
              <a:t>,</a:t>
            </a:r>
            <a:br>
              <a:rPr lang="en-US" altLang="ko-KR" sz="1200">
                <a:latin typeface="Arial" charset="0"/>
                <a:ea typeface="맑은 고딕" pitchFamily="50" charset="-127"/>
              </a:rPr>
            </a:br>
            <a:r>
              <a:rPr lang="ko-KR" altLang="en-US" sz="1200">
                <a:latin typeface="Arial" charset="0"/>
                <a:ea typeface="맑은 고딕" pitchFamily="50" charset="-127"/>
              </a:rPr>
              <a:t>직접 텍스트를 </a:t>
            </a:r>
            <a:r>
              <a:rPr lang="ko-KR" altLang="ko-KR" sz="1200">
                <a:latin typeface="Arial" charset="0"/>
                <a:ea typeface="맑은 고딕" pitchFamily="50" charset="-127"/>
              </a:rPr>
              <a:t>해당 날짜</a:t>
            </a:r>
            <a:r>
              <a:rPr lang="ko-KR" altLang="en-US" sz="1200">
                <a:latin typeface="Arial" charset="0"/>
                <a:ea typeface="맑은 고딕" pitchFamily="50" charset="-127"/>
              </a:rPr>
              <a:t>를</a:t>
            </a:r>
            <a:r>
              <a:rPr lang="ko-KR" altLang="ko-KR" sz="1200">
                <a:latin typeface="Arial" charset="0"/>
                <a:ea typeface="맑은 고딕" pitchFamily="50" charset="-127"/>
              </a:rPr>
              <a:t> </a:t>
            </a:r>
            <a:r>
              <a:rPr lang="ko-KR" altLang="en-US" sz="1200">
                <a:latin typeface="Arial" charset="0"/>
                <a:ea typeface="맑은 고딕" pitchFamily="50" charset="-127"/>
              </a:rPr>
              <a:t>입력 할 수 있도록 한다</a:t>
            </a:r>
            <a:r>
              <a:rPr lang="en-US" altLang="ko-KR" sz="1200">
                <a:latin typeface="Arial" charset="0"/>
                <a:ea typeface="맑은 고딕" pitchFamily="50" charset="-127"/>
              </a:rPr>
              <a:t>.</a:t>
            </a:r>
          </a:p>
          <a:p>
            <a:pPr marL="95250" indent="-95250" latinLnBrk="0">
              <a:spcBef>
                <a:spcPct val="50000"/>
              </a:spcBef>
            </a:pPr>
            <a:r>
              <a:rPr lang="ko-KR" altLang="en-US" sz="1200" b="1">
                <a:latin typeface="Arial" charset="0"/>
                <a:ea typeface="맑은 고딕" pitchFamily="50" charset="-127"/>
              </a:rPr>
              <a:t>특정일</a:t>
            </a:r>
            <a:r>
              <a:rPr lang="en-US" altLang="ko-KR" sz="1200" b="1">
                <a:latin typeface="Arial" charset="0"/>
                <a:ea typeface="맑은 고딕" pitchFamily="50" charset="-127"/>
              </a:rPr>
              <a:t>/</a:t>
            </a:r>
            <a:r>
              <a:rPr lang="ko-KR" altLang="en-US" sz="1200" b="1">
                <a:latin typeface="Arial" charset="0"/>
                <a:ea typeface="맑은 고딕" pitchFamily="50" charset="-127"/>
              </a:rPr>
              <a:t>월 검색 시에도 기간조회와 같은 방법으로 사용한다</a:t>
            </a:r>
            <a:r>
              <a:rPr lang="en-US" altLang="ko-KR" sz="1200" b="1">
                <a:latin typeface="Arial" charset="0"/>
                <a:ea typeface="맑은 고딕" pitchFamily="50" charset="-127"/>
              </a:rPr>
              <a:t>.</a:t>
            </a:r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685800" y="2678113"/>
            <a:ext cx="3994150" cy="62388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b="1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 Box 91"/>
          <p:cNvSpPr txBox="1">
            <a:spLocks noChangeArrowheads="1"/>
          </p:cNvSpPr>
          <p:nvPr/>
        </p:nvSpPr>
        <p:spPr bwMode="auto">
          <a:xfrm>
            <a:off x="773113" y="2762250"/>
            <a:ext cx="64611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조회기간</a:t>
            </a:r>
          </a:p>
        </p:txBody>
      </p:sp>
      <p:sp>
        <p:nvSpPr>
          <p:cNvPr id="40" name="Rectangle 92"/>
          <p:cNvSpPr>
            <a:spLocks noChangeArrowheads="1"/>
          </p:cNvSpPr>
          <p:nvPr/>
        </p:nvSpPr>
        <p:spPr bwMode="auto">
          <a:xfrm>
            <a:off x="1366838" y="2771775"/>
            <a:ext cx="744537" cy="203200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2012-06-01</a:t>
            </a:r>
          </a:p>
        </p:txBody>
      </p:sp>
      <p:sp>
        <p:nvSpPr>
          <p:cNvPr id="41" name="Text Box 91"/>
          <p:cNvSpPr txBox="1">
            <a:spLocks noChangeArrowheads="1"/>
          </p:cNvSpPr>
          <p:nvPr/>
        </p:nvSpPr>
        <p:spPr bwMode="auto">
          <a:xfrm>
            <a:off x="2368550" y="2762250"/>
            <a:ext cx="26511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42" name="Rectangle 92"/>
          <p:cNvSpPr>
            <a:spLocks noChangeArrowheads="1"/>
          </p:cNvSpPr>
          <p:nvPr/>
        </p:nvSpPr>
        <p:spPr bwMode="auto">
          <a:xfrm>
            <a:off x="2565400" y="2771775"/>
            <a:ext cx="744538" cy="203200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2012-07-01</a:t>
            </a:r>
          </a:p>
        </p:txBody>
      </p:sp>
      <p:sp>
        <p:nvSpPr>
          <p:cNvPr id="43" name="Rectangle 174" descr="type=button"/>
          <p:cNvSpPr>
            <a:spLocks noChangeArrowheads="1"/>
          </p:cNvSpPr>
          <p:nvPr/>
        </p:nvSpPr>
        <p:spPr bwMode="auto">
          <a:xfrm>
            <a:off x="2097088" y="2771775"/>
            <a:ext cx="331787" cy="201613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달력</a:t>
            </a:r>
            <a:r>
              <a:rPr kumimoji="0" lang="en-US" altLang="ko-KR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174" descr="type=button"/>
          <p:cNvSpPr>
            <a:spLocks noChangeArrowheads="1"/>
          </p:cNvSpPr>
          <p:nvPr/>
        </p:nvSpPr>
        <p:spPr bwMode="auto">
          <a:xfrm>
            <a:off x="3294063" y="2771775"/>
            <a:ext cx="331787" cy="201613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달력</a:t>
            </a:r>
            <a:r>
              <a:rPr kumimoji="0" lang="en-US" altLang="ko-KR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74" descr="type=button"/>
          <p:cNvSpPr>
            <a:spLocks noChangeArrowheads="1"/>
          </p:cNvSpPr>
          <p:nvPr/>
        </p:nvSpPr>
        <p:spPr bwMode="auto">
          <a:xfrm>
            <a:off x="1354138" y="3019425"/>
            <a:ext cx="449262" cy="192088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6" name="Rectangle 174" descr="type=button"/>
          <p:cNvSpPr>
            <a:spLocks noChangeArrowheads="1"/>
          </p:cNvSpPr>
          <p:nvPr/>
        </p:nvSpPr>
        <p:spPr bwMode="auto">
          <a:xfrm>
            <a:off x="1839913" y="3019425"/>
            <a:ext cx="449262" cy="192088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47" name="Rectangle 174" descr="type=button"/>
          <p:cNvSpPr>
            <a:spLocks noChangeArrowheads="1"/>
          </p:cNvSpPr>
          <p:nvPr/>
        </p:nvSpPr>
        <p:spPr bwMode="auto">
          <a:xfrm>
            <a:off x="2325688" y="3019425"/>
            <a:ext cx="449262" cy="192088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48" name="Rectangle 174" descr="type=button"/>
          <p:cNvSpPr>
            <a:spLocks noChangeArrowheads="1"/>
          </p:cNvSpPr>
          <p:nvPr/>
        </p:nvSpPr>
        <p:spPr bwMode="auto">
          <a:xfrm>
            <a:off x="2801938" y="3019425"/>
            <a:ext cx="449262" cy="192088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49" name="Rectangle 174" descr="type=button"/>
          <p:cNvSpPr>
            <a:spLocks noChangeArrowheads="1"/>
          </p:cNvSpPr>
          <p:nvPr/>
        </p:nvSpPr>
        <p:spPr bwMode="auto">
          <a:xfrm>
            <a:off x="3287713" y="3019425"/>
            <a:ext cx="449262" cy="192088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년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5299075" y="2727325"/>
            <a:ext cx="4883150" cy="3646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달력콤포넌트를</a:t>
            </a:r>
            <a:r>
              <a:rPr lang="ko-KR" altLang="en-US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선택시에</a:t>
            </a:r>
            <a:r>
              <a:rPr lang="ko-KR" altLang="en-US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개월 단위로</a:t>
            </a: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내용이 나올 수 있도록 한다</a:t>
            </a: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endParaRPr lang="en-US" altLang="ko-KR" sz="11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기간 조회 버튼을 사용할 수 있다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필요한 경우 기간 조회에 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주일 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/1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개월 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 2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개월 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 3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개월 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 1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년 등 기간단위 버튼을 제공함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기간 조회의 기간단위는 관련정보에 따라 달라질 수 있음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필수사항이 아니며 생략 가능함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조회영역의 기간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(from-to)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데이터가 뒤보다 앞의 수가 </a:t>
            </a:r>
            <a:r>
              <a:rPr kumimoji="0" lang="ko-KR" altLang="en-US" sz="11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큰경우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u="sng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조회버튼을 누르면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메시지 박스 출력한다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ko-KR" altLang="en-US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날짜 이동 버튼을 사용할 수 있다</a:t>
            </a: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날짜 입력 폼의 끝자리에 따라 앞</a:t>
            </a: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뒤로 이동 함</a:t>
            </a: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 단위일 경우 하루씩</a:t>
            </a: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단위일 경우 </a:t>
            </a:r>
            <a:r>
              <a:rPr lang="ko-KR" altLang="en-US" sz="11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한달씩</a:t>
            </a:r>
            <a:r>
              <a:rPr lang="ko-KR" altLang="en-US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이동 함</a:t>
            </a:r>
            <a:endParaRPr lang="en-US" altLang="ko-KR" sz="11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Oval 57"/>
          <p:cNvSpPr>
            <a:spLocks noChangeArrowheads="1"/>
          </p:cNvSpPr>
          <p:nvPr/>
        </p:nvSpPr>
        <p:spPr bwMode="auto">
          <a:xfrm>
            <a:off x="2020888" y="2624138"/>
            <a:ext cx="193675" cy="193675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Oval 57"/>
          <p:cNvSpPr>
            <a:spLocks noChangeArrowheads="1"/>
          </p:cNvSpPr>
          <p:nvPr/>
        </p:nvSpPr>
        <p:spPr bwMode="auto">
          <a:xfrm>
            <a:off x="1135063" y="3033713"/>
            <a:ext cx="193675" cy="193675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pSp>
        <p:nvGrpSpPr>
          <p:cNvPr id="46099" name="그룹 59"/>
          <p:cNvGrpSpPr>
            <a:grpSpLocks/>
          </p:cNvGrpSpPr>
          <p:nvPr/>
        </p:nvGrpSpPr>
        <p:grpSpPr bwMode="auto">
          <a:xfrm>
            <a:off x="7800975" y="1066800"/>
            <a:ext cx="2571750" cy="1311275"/>
            <a:chOff x="6007100" y="2133600"/>
            <a:chExt cx="2571750" cy="1457325"/>
          </a:xfrm>
        </p:grpSpPr>
        <p:pic>
          <p:nvPicPr>
            <p:cNvPr id="4613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07100" y="2133600"/>
              <a:ext cx="2019300" cy="2095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pic>
          <p:nvPicPr>
            <p:cNvPr id="4613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31050" y="2333625"/>
              <a:ext cx="1447800" cy="12573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</p:grpSp>
      <p:sp>
        <p:nvSpPr>
          <p:cNvPr id="69" name="Oval 57"/>
          <p:cNvSpPr>
            <a:spLocks noChangeArrowheads="1"/>
          </p:cNvSpPr>
          <p:nvPr/>
        </p:nvSpPr>
        <p:spPr bwMode="auto">
          <a:xfrm>
            <a:off x="1663700" y="4767263"/>
            <a:ext cx="193675" cy="193675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Rectangle 79"/>
          <p:cNvSpPr>
            <a:spLocks noChangeArrowheads="1"/>
          </p:cNvSpPr>
          <p:nvPr/>
        </p:nvSpPr>
        <p:spPr bwMode="auto">
          <a:xfrm>
            <a:off x="685800" y="3746500"/>
            <a:ext cx="3925888" cy="452438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b="1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 Box 91"/>
          <p:cNvSpPr txBox="1">
            <a:spLocks noChangeArrowheads="1"/>
          </p:cNvSpPr>
          <p:nvPr/>
        </p:nvSpPr>
        <p:spPr bwMode="auto">
          <a:xfrm>
            <a:off x="773113" y="3849688"/>
            <a:ext cx="646112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조회기간</a:t>
            </a:r>
          </a:p>
        </p:txBody>
      </p:sp>
      <p:sp>
        <p:nvSpPr>
          <p:cNvPr id="79" name="Rectangle 148"/>
          <p:cNvSpPr>
            <a:spLocks noChangeArrowheads="1"/>
          </p:cNvSpPr>
          <p:nvPr/>
        </p:nvSpPr>
        <p:spPr bwMode="auto">
          <a:xfrm>
            <a:off x="1935163" y="4849813"/>
            <a:ext cx="2517775" cy="6937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149"/>
          <p:cNvSpPr>
            <a:spLocks noChangeArrowheads="1"/>
          </p:cNvSpPr>
          <p:nvPr/>
        </p:nvSpPr>
        <p:spPr bwMode="auto">
          <a:xfrm>
            <a:off x="1935163" y="4678363"/>
            <a:ext cx="2517775" cy="1889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5400000" scaled="1"/>
          </a:gra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알림</a:t>
            </a:r>
          </a:p>
        </p:txBody>
      </p:sp>
      <p:sp>
        <p:nvSpPr>
          <p:cNvPr id="81" name="Rectangle 150" descr="type=button"/>
          <p:cNvSpPr>
            <a:spLocks noChangeArrowheads="1"/>
          </p:cNvSpPr>
          <p:nvPr/>
        </p:nvSpPr>
        <p:spPr bwMode="auto">
          <a:xfrm>
            <a:off x="2965450" y="5299075"/>
            <a:ext cx="533400" cy="15875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82" name="Text Box 154"/>
          <p:cNvSpPr txBox="1">
            <a:spLocks noChangeArrowheads="1"/>
          </p:cNvSpPr>
          <p:nvPr/>
        </p:nvSpPr>
        <p:spPr bwMode="auto">
          <a:xfrm>
            <a:off x="2033588" y="4992688"/>
            <a:ext cx="2338387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시작날짜는 종료날짜보다 이전이어야 합니다</a:t>
            </a:r>
            <a:r>
              <a:rPr kumimoji="0" lang="en-US" altLang="ko-KR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107" name="Picture 2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4975" y="470217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108" name="AutoShape 191"/>
          <p:cNvCxnSpPr>
            <a:cxnSpLocks noChangeShapeType="1"/>
            <a:stCxn id="78" idx="4"/>
            <a:endCxn id="80" idx="0"/>
          </p:cNvCxnSpPr>
          <p:nvPr/>
        </p:nvCxnSpPr>
        <p:spPr bwMode="auto">
          <a:xfrm rot="16200000" flipH="1">
            <a:off x="2275681" y="3759994"/>
            <a:ext cx="522288" cy="13144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89" name="Rectangle 92"/>
          <p:cNvSpPr>
            <a:spLocks noChangeArrowheads="1"/>
          </p:cNvSpPr>
          <p:nvPr/>
        </p:nvSpPr>
        <p:spPr bwMode="auto">
          <a:xfrm>
            <a:off x="1366838" y="3871913"/>
            <a:ext cx="744537" cy="203200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2013-06-01</a:t>
            </a:r>
          </a:p>
        </p:txBody>
      </p:sp>
      <p:sp>
        <p:nvSpPr>
          <p:cNvPr id="90" name="Text Box 91"/>
          <p:cNvSpPr txBox="1">
            <a:spLocks noChangeArrowheads="1"/>
          </p:cNvSpPr>
          <p:nvPr/>
        </p:nvSpPr>
        <p:spPr bwMode="auto">
          <a:xfrm>
            <a:off x="2368550" y="3862388"/>
            <a:ext cx="2651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2565400" y="3871913"/>
            <a:ext cx="744538" cy="203200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2012-07-01</a:t>
            </a:r>
          </a:p>
        </p:txBody>
      </p:sp>
      <p:sp>
        <p:nvSpPr>
          <p:cNvPr id="92" name="Rectangle 174" descr="type=button"/>
          <p:cNvSpPr>
            <a:spLocks noChangeArrowheads="1"/>
          </p:cNvSpPr>
          <p:nvPr/>
        </p:nvSpPr>
        <p:spPr bwMode="auto">
          <a:xfrm>
            <a:off x="2097088" y="3871913"/>
            <a:ext cx="331787" cy="201612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달력</a:t>
            </a:r>
            <a:r>
              <a:rPr kumimoji="0" lang="en-US" altLang="ko-KR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174" descr="type=button"/>
          <p:cNvSpPr>
            <a:spLocks noChangeArrowheads="1"/>
          </p:cNvSpPr>
          <p:nvPr/>
        </p:nvSpPr>
        <p:spPr bwMode="auto">
          <a:xfrm>
            <a:off x="3294063" y="3871913"/>
            <a:ext cx="331787" cy="201612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달력</a:t>
            </a:r>
            <a:r>
              <a:rPr kumimoji="0" lang="en-US" altLang="ko-KR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Oval 11"/>
          <p:cNvSpPr>
            <a:spLocks noChangeArrowheads="1"/>
          </p:cNvSpPr>
          <p:nvPr/>
        </p:nvSpPr>
        <p:spPr bwMode="auto">
          <a:xfrm>
            <a:off x="1689100" y="3775075"/>
            <a:ext cx="381000" cy="381000"/>
          </a:xfrm>
          <a:prstGeom prst="ellipse">
            <a:avLst/>
          </a:prstGeom>
          <a:solidFill>
            <a:srgbClr val="FF0000">
              <a:alpha val="30196"/>
            </a:srgbClr>
          </a:soli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115" name="TextBox 94"/>
          <p:cNvSpPr txBox="1">
            <a:spLocks noChangeArrowheads="1"/>
          </p:cNvSpPr>
          <p:nvPr/>
        </p:nvSpPr>
        <p:spPr bwMode="auto">
          <a:xfrm>
            <a:off x="8048625" y="857250"/>
            <a:ext cx="1143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28600" algn="ctr" defTabSz="936625" eaLnBrk="0" latinLnBrk="0" hangingPunct="0">
              <a:spcBef>
                <a:spcPts val="300"/>
              </a:spcBef>
              <a:buFontTx/>
              <a:buNone/>
            </a:pP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화면예시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kumimoji="0"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79"/>
          <p:cNvSpPr>
            <a:spLocks noChangeArrowheads="1"/>
          </p:cNvSpPr>
          <p:nvPr/>
        </p:nvSpPr>
        <p:spPr bwMode="auto">
          <a:xfrm>
            <a:off x="685800" y="5818188"/>
            <a:ext cx="3925888" cy="4524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b="1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 Box 91"/>
          <p:cNvSpPr txBox="1">
            <a:spLocks noChangeArrowheads="1"/>
          </p:cNvSpPr>
          <p:nvPr/>
        </p:nvSpPr>
        <p:spPr bwMode="auto">
          <a:xfrm>
            <a:off x="773113" y="5921375"/>
            <a:ext cx="64611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조회기간</a:t>
            </a:r>
          </a:p>
        </p:txBody>
      </p:sp>
      <p:sp>
        <p:nvSpPr>
          <p:cNvPr id="30" name="Rectangle 135"/>
          <p:cNvSpPr>
            <a:spLocks noChangeArrowheads="1"/>
          </p:cNvSpPr>
          <p:nvPr/>
        </p:nvSpPr>
        <p:spPr bwMode="auto">
          <a:xfrm>
            <a:off x="2451100" y="5940425"/>
            <a:ext cx="200025" cy="201613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◀</a:t>
            </a:r>
          </a:p>
        </p:txBody>
      </p:sp>
      <p:sp>
        <p:nvSpPr>
          <p:cNvPr id="31" name="Rectangle 135"/>
          <p:cNvSpPr>
            <a:spLocks noChangeArrowheads="1"/>
          </p:cNvSpPr>
          <p:nvPr/>
        </p:nvSpPr>
        <p:spPr bwMode="auto">
          <a:xfrm>
            <a:off x="2670175" y="5940425"/>
            <a:ext cx="200025" cy="201613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</a:p>
        </p:txBody>
      </p:sp>
      <p:sp>
        <p:nvSpPr>
          <p:cNvPr id="36" name="직사각형 79"/>
          <p:cNvSpPr>
            <a:spLocks noChangeArrowheads="1"/>
          </p:cNvSpPr>
          <p:nvPr/>
        </p:nvSpPr>
        <p:spPr bwMode="auto">
          <a:xfrm>
            <a:off x="2435225" y="5919788"/>
            <a:ext cx="454025" cy="242887"/>
          </a:xfrm>
          <a:prstGeom prst="rect">
            <a:avLst/>
          </a:prstGeom>
          <a:noFill/>
          <a:ln w="9525" algn="ctr">
            <a:solidFill>
              <a:srgbClr val="D42A0E"/>
            </a:solidFill>
            <a:miter lim="800000"/>
            <a:headEnd/>
            <a:tailEnd/>
          </a:ln>
        </p:spPr>
        <p:txBody>
          <a:bodyPr lIns="49530" tIns="49530" rIns="49530" bIns="4953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92"/>
          <p:cNvSpPr>
            <a:spLocks noChangeArrowheads="1"/>
          </p:cNvSpPr>
          <p:nvPr/>
        </p:nvSpPr>
        <p:spPr bwMode="auto">
          <a:xfrm>
            <a:off x="1366838" y="5940425"/>
            <a:ext cx="744537" cy="203200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2012-06-01</a:t>
            </a:r>
          </a:p>
        </p:txBody>
      </p:sp>
      <p:sp>
        <p:nvSpPr>
          <p:cNvPr id="62" name="Text Box 91"/>
          <p:cNvSpPr txBox="1">
            <a:spLocks noChangeArrowheads="1"/>
          </p:cNvSpPr>
          <p:nvPr/>
        </p:nvSpPr>
        <p:spPr bwMode="auto">
          <a:xfrm>
            <a:off x="2797175" y="5930900"/>
            <a:ext cx="26511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2994025" y="5940425"/>
            <a:ext cx="744538" cy="203200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2012-07-01</a:t>
            </a:r>
          </a:p>
        </p:txBody>
      </p:sp>
      <p:sp>
        <p:nvSpPr>
          <p:cNvPr id="64" name="Rectangle 174" descr="type=button"/>
          <p:cNvSpPr>
            <a:spLocks noChangeArrowheads="1"/>
          </p:cNvSpPr>
          <p:nvPr/>
        </p:nvSpPr>
        <p:spPr bwMode="auto">
          <a:xfrm>
            <a:off x="2097088" y="5940425"/>
            <a:ext cx="331787" cy="201613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달력</a:t>
            </a:r>
            <a:r>
              <a:rPr kumimoji="0" lang="en-US" altLang="ko-KR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174" descr="type=button"/>
          <p:cNvSpPr>
            <a:spLocks noChangeArrowheads="1"/>
          </p:cNvSpPr>
          <p:nvPr/>
        </p:nvSpPr>
        <p:spPr bwMode="auto">
          <a:xfrm>
            <a:off x="3722688" y="5940425"/>
            <a:ext cx="331787" cy="201613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달력</a:t>
            </a:r>
            <a:r>
              <a:rPr kumimoji="0" lang="en-US" altLang="ko-KR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kumimoji="0" lang="en-US" altLang="ko-KR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135"/>
          <p:cNvSpPr>
            <a:spLocks noChangeArrowheads="1"/>
          </p:cNvSpPr>
          <p:nvPr/>
        </p:nvSpPr>
        <p:spPr bwMode="auto">
          <a:xfrm>
            <a:off x="4070350" y="5940425"/>
            <a:ext cx="200025" cy="201613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◀</a:t>
            </a:r>
          </a:p>
        </p:txBody>
      </p:sp>
      <p:sp>
        <p:nvSpPr>
          <p:cNvPr id="67" name="Rectangle 135"/>
          <p:cNvSpPr>
            <a:spLocks noChangeArrowheads="1"/>
          </p:cNvSpPr>
          <p:nvPr/>
        </p:nvSpPr>
        <p:spPr bwMode="auto">
          <a:xfrm>
            <a:off x="4289425" y="5940425"/>
            <a:ext cx="200025" cy="201613"/>
          </a:xfrm>
          <a:prstGeom prst="rect">
            <a:avLst/>
          </a:prstGeom>
          <a:solidFill>
            <a:srgbClr val="E9E7C9"/>
          </a:solidFill>
          <a:ln w="952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</a:p>
        </p:txBody>
      </p:sp>
      <p:sp>
        <p:nvSpPr>
          <p:cNvPr id="68" name="직사각형 79"/>
          <p:cNvSpPr>
            <a:spLocks noChangeArrowheads="1"/>
          </p:cNvSpPr>
          <p:nvPr/>
        </p:nvSpPr>
        <p:spPr bwMode="auto">
          <a:xfrm>
            <a:off x="4060825" y="5919788"/>
            <a:ext cx="454025" cy="242887"/>
          </a:xfrm>
          <a:prstGeom prst="rect">
            <a:avLst/>
          </a:prstGeom>
          <a:noFill/>
          <a:ln w="9525" algn="ctr">
            <a:solidFill>
              <a:srgbClr val="D42A0E"/>
            </a:solidFill>
            <a:miter lim="800000"/>
            <a:headEnd/>
            <a:tailEnd/>
          </a:ln>
        </p:spPr>
        <p:txBody>
          <a:bodyPr lIns="49530" tIns="49530" rIns="49530" bIns="4953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Oval 57"/>
          <p:cNvSpPr>
            <a:spLocks noChangeArrowheads="1"/>
          </p:cNvSpPr>
          <p:nvPr/>
        </p:nvSpPr>
        <p:spPr bwMode="auto">
          <a:xfrm>
            <a:off x="2425700" y="5710238"/>
            <a:ext cx="193675" cy="193675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49530" tIns="49530" rIns="49530" bIns="4953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제목 5"/>
          <p:cNvSpPr txBox="1">
            <a:spLocks/>
          </p:cNvSpPr>
          <p:nvPr/>
        </p:nvSpPr>
        <p:spPr bwMode="auto">
          <a:xfrm>
            <a:off x="152400" y="100013"/>
            <a:ext cx="34544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5.7 </a:t>
            </a:r>
            <a:r>
              <a:rPr lang="ko-KR" altLang="en-US" sz="1600" kern="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입력폼</a:t>
            </a: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/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서식</a:t>
            </a: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/Date Picker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0"/>
          <p:cNvSpPr>
            <a:spLocks noChangeArrowheads="1"/>
          </p:cNvSpPr>
          <p:nvPr/>
        </p:nvSpPr>
        <p:spPr bwMode="auto">
          <a:xfrm>
            <a:off x="285750" y="546100"/>
            <a:ext cx="1252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22350"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서식 </a:t>
            </a: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sz="14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75"/>
          <p:cNvGraphicFramePr>
            <a:graphicFrameLocks noGrp="1"/>
          </p:cNvGraphicFramePr>
          <p:nvPr/>
        </p:nvGraphicFramePr>
        <p:xfrm>
          <a:off x="388938" y="852488"/>
          <a:ext cx="10029825" cy="6052468"/>
        </p:xfrm>
        <a:graphic>
          <a:graphicData uri="http://schemas.openxmlformats.org/drawingml/2006/table">
            <a:tbl>
              <a:tblPr/>
              <a:tblGrid>
                <a:gridCol w="1114425"/>
                <a:gridCol w="4325937"/>
                <a:gridCol w="1617663"/>
                <a:gridCol w="2971800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표현방법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입력폼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작성방법 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방송의 특성상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24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시간제를  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00:00’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으로 표기 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Ex) 14:00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시간은 사용자가 바로 입력할 수 있도록 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단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정확한 시간을 입력해야 하는 경우에는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콤보박스를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이용할 수 있다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14:05</a:t>
                      </a:r>
                    </a:p>
                  </a:txBody>
                  <a:tcPr marL="38100" marR="3810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Date piker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참조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0000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00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00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일’로 표기하는 것을 원칙으로 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'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연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'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은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자리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'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'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과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'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'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은 각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자리의 숫자로 표기한다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날짜를 간략하게 표현할 경우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연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일의 글자는 생략하고  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-’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표기한다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요일과 함께 쓰일 경우에는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()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사용하여 요일을 표현하며 ‘요일’이라는 표현까지는 사용하지 않는다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 Ex) 2005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05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15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또는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2005-05-15 (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  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시간과 함께 쓰일 경우에는 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YYYY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MM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DD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00:00’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또는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'YYYY-MM-DD 00:00'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의 형태로 표기한다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2005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05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15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14:00</a:t>
                      </a:r>
                    </a:p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2005-05-15 14:00</a:t>
                      </a:r>
                    </a:p>
                  </a:txBody>
                  <a:tcPr marL="38100" marR="3810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Date piker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참조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성과 이름 사이에 띄워 쓰기 하지 않는 것을 원칙으로 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.Ex)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38100" marR="3810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우편번호 시 구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읍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면 동 번지 상세주소 순으로 작성한다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시 구 동 번지 상세주소</a:t>
                      </a:r>
                    </a:p>
                  </a:txBody>
                  <a:tcPr marL="38100" marR="3810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메일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이메일의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표기는 영문의 소문자만을 사용하여 표기하는 것을 원칙으로 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gildong@lgcns.com</a:t>
                      </a:r>
                    </a:p>
                  </a:txBody>
                  <a:tcPr marL="38100" marR="3810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전화번호의 각 자릿수는 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-’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를 통해서 구분한다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자동으로 다음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입력창으로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넘어가도록 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지역번호는 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-’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를 사용하여 구분한다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 Ex) 02-6363-5306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010-000-0000</a:t>
                      </a:r>
                    </a:p>
                  </a:txBody>
                  <a:tcPr marL="38100" marR="3810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핸드폰 번호는 이동통신사업자 식별번호를 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-’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구분한다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Ex) 010-9171-1937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010-1234-1234</a:t>
                      </a:r>
                    </a:p>
                  </a:txBody>
                  <a:tcPr marL="38100" marR="3810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7153" name="Group 80"/>
          <p:cNvGrpSpPr>
            <a:grpSpLocks/>
          </p:cNvGrpSpPr>
          <p:nvPr/>
        </p:nvGrpSpPr>
        <p:grpSpPr bwMode="auto">
          <a:xfrm>
            <a:off x="7624763" y="4537075"/>
            <a:ext cx="1782762" cy="676275"/>
            <a:chOff x="4803" y="2788"/>
            <a:chExt cx="1123" cy="426"/>
          </a:xfrm>
        </p:grpSpPr>
        <p:sp>
          <p:nvSpPr>
            <p:cNvPr id="47175" name="Rectangle 52"/>
            <p:cNvSpPr>
              <a:spLocks noChangeArrowheads="1"/>
            </p:cNvSpPr>
            <p:nvPr/>
          </p:nvSpPr>
          <p:spPr bwMode="auto">
            <a:xfrm>
              <a:off x="4803" y="2870"/>
              <a:ext cx="174" cy="9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7176" name="Rectangle 53"/>
            <p:cNvSpPr>
              <a:spLocks noChangeArrowheads="1"/>
            </p:cNvSpPr>
            <p:nvPr/>
          </p:nvSpPr>
          <p:spPr bwMode="auto">
            <a:xfrm>
              <a:off x="5024" y="2870"/>
              <a:ext cx="173" cy="9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7177" name="Text Box 54"/>
            <p:cNvSpPr txBox="1">
              <a:spLocks noChangeArrowheads="1"/>
            </p:cNvSpPr>
            <p:nvPr/>
          </p:nvSpPr>
          <p:spPr bwMode="auto">
            <a:xfrm>
              <a:off x="4929" y="2788"/>
              <a:ext cx="15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8539" tIns="49269" rIns="98539" bIns="49269">
              <a:spAutoFit/>
            </a:bodyPr>
            <a:lstStyle/>
            <a:p>
              <a:pPr defTabSz="985838" latinLnBrk="0">
                <a:spcBef>
                  <a:spcPct val="50000"/>
                </a:spcBef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-</a:t>
              </a:r>
            </a:p>
          </p:txBody>
        </p:sp>
        <p:sp>
          <p:nvSpPr>
            <p:cNvPr id="47178" name="Rectangle 55"/>
            <p:cNvSpPr>
              <a:spLocks noChangeArrowheads="1"/>
            </p:cNvSpPr>
            <p:nvPr/>
          </p:nvSpPr>
          <p:spPr bwMode="auto">
            <a:xfrm>
              <a:off x="4803" y="2996"/>
              <a:ext cx="1123" cy="9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7179" name="Rectangle 56"/>
            <p:cNvSpPr>
              <a:spLocks noChangeArrowheads="1"/>
            </p:cNvSpPr>
            <p:nvPr/>
          </p:nvSpPr>
          <p:spPr bwMode="auto">
            <a:xfrm>
              <a:off x="4803" y="3123"/>
              <a:ext cx="1123" cy="9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7180" name="Rectangle 57"/>
            <p:cNvSpPr>
              <a:spLocks noChangeArrowheads="1"/>
            </p:cNvSpPr>
            <p:nvPr/>
          </p:nvSpPr>
          <p:spPr bwMode="auto">
            <a:xfrm>
              <a:off x="5213" y="2865"/>
              <a:ext cx="368" cy="91"/>
            </a:xfrm>
            <a:prstGeom prst="rect">
              <a:avLst/>
            </a:prstGeom>
            <a:solidFill>
              <a:srgbClr val="FFF5E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0" rIns="98539" bIns="0" anchor="ctr"/>
            <a:lstStyle/>
            <a:p>
              <a:pPr algn="ctr"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  <a:r>
                <a:rPr lang="ko-KR" altLang="en-US" sz="1200">
                  <a:latin typeface="Arial" charset="0"/>
                  <a:ea typeface="맑은 고딕" pitchFamily="50" charset="-127"/>
                </a:rPr>
                <a:t>주소검색</a:t>
              </a:r>
            </a:p>
          </p:txBody>
        </p:sp>
      </p:grpSp>
      <p:grpSp>
        <p:nvGrpSpPr>
          <p:cNvPr id="47154" name="Group 77"/>
          <p:cNvGrpSpPr>
            <a:grpSpLocks/>
          </p:cNvGrpSpPr>
          <p:nvPr/>
        </p:nvGrpSpPr>
        <p:grpSpPr bwMode="auto">
          <a:xfrm>
            <a:off x="7637463" y="5334000"/>
            <a:ext cx="2640012" cy="284163"/>
            <a:chOff x="4811" y="2906"/>
            <a:chExt cx="1663" cy="179"/>
          </a:xfrm>
        </p:grpSpPr>
        <p:sp>
          <p:nvSpPr>
            <p:cNvPr id="47170" name="Rectangle 50"/>
            <p:cNvSpPr>
              <a:spLocks noChangeArrowheads="1"/>
            </p:cNvSpPr>
            <p:nvPr/>
          </p:nvSpPr>
          <p:spPr bwMode="auto">
            <a:xfrm>
              <a:off x="4811" y="2953"/>
              <a:ext cx="394" cy="1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7171" name="Text Box 51"/>
            <p:cNvSpPr txBox="1">
              <a:spLocks noChangeArrowheads="1"/>
            </p:cNvSpPr>
            <p:nvPr/>
          </p:nvSpPr>
          <p:spPr bwMode="auto">
            <a:xfrm>
              <a:off x="5158" y="2906"/>
              <a:ext cx="223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8539" tIns="49269" rIns="98539" bIns="49269">
              <a:spAutoFit/>
            </a:bodyPr>
            <a:lstStyle/>
            <a:p>
              <a:pPr defTabSz="985838" latinLnBrk="0">
                <a:spcBef>
                  <a:spcPct val="50000"/>
                </a:spcBef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@</a:t>
              </a:r>
            </a:p>
          </p:txBody>
        </p:sp>
        <p:sp>
          <p:nvSpPr>
            <p:cNvPr id="47172" name="Rectangle 67"/>
            <p:cNvSpPr>
              <a:spLocks noChangeArrowheads="1"/>
            </p:cNvSpPr>
            <p:nvPr/>
          </p:nvSpPr>
          <p:spPr bwMode="auto">
            <a:xfrm>
              <a:off x="5932" y="2954"/>
              <a:ext cx="415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85838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::</a:t>
              </a:r>
              <a:r>
                <a:rPr lang="ko-KR" altLang="en-US" sz="1200">
                  <a:latin typeface="Arial" charset="0"/>
                  <a:ea typeface="맑은 고딕" pitchFamily="50" charset="-127"/>
                </a:rPr>
                <a:t>선택</a:t>
              </a:r>
              <a:r>
                <a:rPr lang="en-US" altLang="ko-KR" sz="1200">
                  <a:latin typeface="Arial" charset="0"/>
                  <a:ea typeface="맑은 고딕" pitchFamily="50" charset="-127"/>
                </a:rPr>
                <a:t>::</a:t>
              </a:r>
            </a:p>
          </p:txBody>
        </p:sp>
        <p:sp>
          <p:nvSpPr>
            <p:cNvPr id="47173" name="Rectangle 68"/>
            <p:cNvSpPr>
              <a:spLocks noChangeArrowheads="1"/>
            </p:cNvSpPr>
            <p:nvPr/>
          </p:nvSpPr>
          <p:spPr bwMode="auto">
            <a:xfrm>
              <a:off x="6347" y="2954"/>
              <a:ext cx="127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985838"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Arial" charset="0"/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47174" name="Rectangle 69"/>
            <p:cNvSpPr>
              <a:spLocks noChangeArrowheads="1"/>
            </p:cNvSpPr>
            <p:nvPr/>
          </p:nvSpPr>
          <p:spPr bwMode="auto">
            <a:xfrm>
              <a:off x="5321" y="2954"/>
              <a:ext cx="576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85838">
                <a:buFontTx/>
                <a:buNone/>
              </a:pPr>
              <a:r>
                <a:rPr lang="ko-KR" altLang="en-US" sz="1200">
                  <a:latin typeface="Arial" charset="0"/>
                  <a:ea typeface="맑은 고딕" pitchFamily="50" charset="-127"/>
                </a:rPr>
                <a:t>직접입력하기</a:t>
              </a:r>
            </a:p>
          </p:txBody>
        </p:sp>
      </p:grpSp>
      <p:grpSp>
        <p:nvGrpSpPr>
          <p:cNvPr id="47155" name="Group 78"/>
          <p:cNvGrpSpPr>
            <a:grpSpLocks/>
          </p:cNvGrpSpPr>
          <p:nvPr/>
        </p:nvGrpSpPr>
        <p:grpSpPr bwMode="auto">
          <a:xfrm>
            <a:off x="7654925" y="5943600"/>
            <a:ext cx="1392238" cy="284163"/>
            <a:chOff x="4822" y="3226"/>
            <a:chExt cx="877" cy="179"/>
          </a:xfrm>
        </p:grpSpPr>
        <p:sp>
          <p:nvSpPr>
            <p:cNvPr id="47166" name="Rectangle 58"/>
            <p:cNvSpPr>
              <a:spLocks noChangeArrowheads="1"/>
            </p:cNvSpPr>
            <p:nvPr/>
          </p:nvSpPr>
          <p:spPr bwMode="auto">
            <a:xfrm>
              <a:off x="4822" y="3254"/>
              <a:ext cx="227" cy="1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7167" name="Rectangle 59"/>
            <p:cNvSpPr>
              <a:spLocks noChangeArrowheads="1"/>
            </p:cNvSpPr>
            <p:nvPr/>
          </p:nvSpPr>
          <p:spPr bwMode="auto">
            <a:xfrm>
              <a:off x="5136" y="3254"/>
              <a:ext cx="227" cy="1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7168" name="Rectangle 60"/>
            <p:cNvSpPr>
              <a:spLocks noChangeArrowheads="1"/>
            </p:cNvSpPr>
            <p:nvPr/>
          </p:nvSpPr>
          <p:spPr bwMode="auto">
            <a:xfrm>
              <a:off x="5472" y="3254"/>
              <a:ext cx="227" cy="1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7169" name="Text Box 70"/>
            <p:cNvSpPr txBox="1">
              <a:spLocks noChangeArrowheads="1"/>
            </p:cNvSpPr>
            <p:nvPr/>
          </p:nvSpPr>
          <p:spPr bwMode="auto">
            <a:xfrm>
              <a:off x="5009" y="3226"/>
              <a:ext cx="517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8539" tIns="49269" rIns="98539" bIns="49269">
              <a:spAutoFit/>
            </a:bodyPr>
            <a:lstStyle/>
            <a:p>
              <a:pPr defTabSz="985838" latinLnBrk="0">
                <a:spcBef>
                  <a:spcPct val="50000"/>
                </a:spcBef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-            -</a:t>
              </a:r>
            </a:p>
          </p:txBody>
        </p:sp>
      </p:grpSp>
      <p:grpSp>
        <p:nvGrpSpPr>
          <p:cNvPr id="47156" name="Group 79"/>
          <p:cNvGrpSpPr>
            <a:grpSpLocks/>
          </p:cNvGrpSpPr>
          <p:nvPr/>
        </p:nvGrpSpPr>
        <p:grpSpPr bwMode="auto">
          <a:xfrm>
            <a:off x="7643813" y="6511925"/>
            <a:ext cx="1489075" cy="284163"/>
            <a:chOff x="4815" y="3544"/>
            <a:chExt cx="938" cy="179"/>
          </a:xfrm>
        </p:grpSpPr>
        <p:sp>
          <p:nvSpPr>
            <p:cNvPr id="47160" name="Rectangle 61"/>
            <p:cNvSpPr>
              <a:spLocks noChangeArrowheads="1"/>
            </p:cNvSpPr>
            <p:nvPr/>
          </p:nvSpPr>
          <p:spPr bwMode="auto">
            <a:xfrm>
              <a:off x="5198" y="3573"/>
              <a:ext cx="227" cy="1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7161" name="Rectangle 62"/>
            <p:cNvSpPr>
              <a:spLocks noChangeArrowheads="1"/>
            </p:cNvSpPr>
            <p:nvPr/>
          </p:nvSpPr>
          <p:spPr bwMode="auto">
            <a:xfrm>
              <a:off x="5526" y="3573"/>
              <a:ext cx="227" cy="1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47162" name="Group 63"/>
            <p:cNvGrpSpPr>
              <a:grpSpLocks/>
            </p:cNvGrpSpPr>
            <p:nvPr/>
          </p:nvGrpSpPr>
          <p:grpSpPr bwMode="auto">
            <a:xfrm>
              <a:off x="4815" y="3573"/>
              <a:ext cx="292" cy="113"/>
              <a:chOff x="4815" y="762"/>
              <a:chExt cx="266" cy="96"/>
            </a:xfrm>
          </p:grpSpPr>
          <p:sp>
            <p:nvSpPr>
              <p:cNvPr id="47164" name="Rectangle 64"/>
              <p:cNvSpPr>
                <a:spLocks noChangeArrowheads="1"/>
              </p:cNvSpPr>
              <p:nvPr/>
            </p:nvSpPr>
            <p:spPr bwMode="auto">
              <a:xfrm>
                <a:off x="4815" y="762"/>
                <a:ext cx="176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defTabSz="985838">
                  <a:buFontTx/>
                  <a:buNone/>
                </a:pPr>
                <a:r>
                  <a:rPr lang="en-US" altLang="ko-KR" sz="1200">
                    <a:latin typeface="Arial" charset="0"/>
                    <a:ea typeface="맑은 고딕" pitchFamily="50" charset="-127"/>
                  </a:rPr>
                  <a:t> 010</a:t>
                </a:r>
              </a:p>
            </p:txBody>
          </p:sp>
          <p:sp>
            <p:nvSpPr>
              <p:cNvPr id="47165" name="Rectangle 65"/>
              <p:cNvSpPr>
                <a:spLocks noChangeArrowheads="1"/>
              </p:cNvSpPr>
              <p:nvPr/>
            </p:nvSpPr>
            <p:spPr bwMode="auto">
              <a:xfrm>
                <a:off x="4986" y="762"/>
                <a:ext cx="95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defTabSz="985838">
                  <a:buFontTx/>
                  <a:buNone/>
                </a:pPr>
                <a:r>
                  <a:rPr lang="en-US" altLang="ko-KR" sz="1200">
                    <a:solidFill>
                      <a:schemeClr val="bg2"/>
                    </a:solidFill>
                    <a:latin typeface="Arial" charset="0"/>
                    <a:ea typeface="맑은 고딕" pitchFamily="50" charset="-127"/>
                  </a:rPr>
                  <a:t>▼</a:t>
                </a:r>
              </a:p>
            </p:txBody>
          </p:sp>
        </p:grpSp>
        <p:sp>
          <p:nvSpPr>
            <p:cNvPr id="47163" name="Text Box 71"/>
            <p:cNvSpPr txBox="1">
              <a:spLocks noChangeArrowheads="1"/>
            </p:cNvSpPr>
            <p:nvPr/>
          </p:nvSpPr>
          <p:spPr bwMode="auto">
            <a:xfrm>
              <a:off x="5075" y="3544"/>
              <a:ext cx="40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8539" tIns="49269" rIns="98539" bIns="49269">
              <a:spAutoFit/>
            </a:bodyPr>
            <a:lstStyle/>
            <a:p>
              <a:pPr defTabSz="985838" latinLnBrk="0">
                <a:spcBef>
                  <a:spcPct val="50000"/>
                </a:spcBef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-        -</a:t>
              </a:r>
            </a:p>
          </p:txBody>
        </p:sp>
      </p:grpSp>
      <p:sp>
        <p:nvSpPr>
          <p:cNvPr id="31" name="제목 5"/>
          <p:cNvSpPr txBox="1">
            <a:spLocks/>
          </p:cNvSpPr>
          <p:nvPr/>
        </p:nvSpPr>
        <p:spPr bwMode="auto">
          <a:xfrm>
            <a:off x="152400" y="100013"/>
            <a:ext cx="34544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5.7 </a:t>
            </a:r>
            <a:r>
              <a:rPr lang="ko-KR" altLang="en-US" sz="1600" kern="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입력폼</a:t>
            </a: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/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서식</a:t>
            </a: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/Date Picker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roup 63"/>
          <p:cNvGraphicFramePr>
            <a:graphicFrameLocks noGrp="1"/>
          </p:cNvGraphicFramePr>
          <p:nvPr/>
        </p:nvGraphicFramePr>
        <p:xfrm>
          <a:off x="385763" y="1135063"/>
          <a:ext cx="10010775" cy="5462215"/>
        </p:xfrm>
        <a:graphic>
          <a:graphicData uri="http://schemas.openxmlformats.org/drawingml/2006/table">
            <a:tbl>
              <a:tblPr/>
              <a:tblGrid>
                <a:gridCol w="1114425"/>
                <a:gridCol w="4325937"/>
                <a:gridCol w="1684338"/>
                <a:gridCol w="288607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표현방법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입력폼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작성방법 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통화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테이블 안에서의 표기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자리마다 자릿수를 구분할 수 있도록 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,’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를 표기한다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 Ex) 1,000,000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단위 표시는 테이블 우측 상단에 별도 표기 되기에 금액만을 표기한다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국문으로 표기하는 경우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‘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금’을 앞에 표기하도록 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 Ex)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금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일백만원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숫자와 국문을 병기하는 경우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숫자를 표기하고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를 사용하여 국문을 표기한다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 Ex) 1,000,000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원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금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일백만원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1,000,000</a:t>
                      </a:r>
                    </a:p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금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일백만원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1,000,000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원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금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일백만원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8100" marR="3810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세자리 마다 자릿수 구분을 위한 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,’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를 사용한다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음수는 항상 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-’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앞에 사용하여야 하며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양수는 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+’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를 생략할 수 있다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10,000,000</a:t>
                      </a:r>
                    </a:p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-12,000,000</a:t>
                      </a:r>
                    </a:p>
                  </a:txBody>
                  <a:tcPr marL="38100" marR="3810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분수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‘/’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를 사용하여 표기한다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Ex) 3/5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가분수는 진분수 형태로 표기할 수 있다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Ex) 4/3 = 1 ⅓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3/5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100" marR="3810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사업자등록번호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각 자릿수를 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-’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구분한다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000-00-00000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100" marR="3810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주민등록번호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각 자릿수를 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-’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구분한다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조회일 경우 뒷자리를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000000-*******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처리한다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000000-0000000</a:t>
                      </a:r>
                    </a:p>
                  </a:txBody>
                  <a:tcPr marL="38100" marR="3810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8167" name="Group 59"/>
          <p:cNvGrpSpPr>
            <a:grpSpLocks/>
          </p:cNvGrpSpPr>
          <p:nvPr/>
        </p:nvGrpSpPr>
        <p:grpSpPr bwMode="auto">
          <a:xfrm>
            <a:off x="7653338" y="4926013"/>
            <a:ext cx="1524000" cy="284162"/>
            <a:chOff x="4869" y="2903"/>
            <a:chExt cx="960" cy="179"/>
          </a:xfrm>
        </p:grpSpPr>
        <p:sp>
          <p:nvSpPr>
            <p:cNvPr id="48185" name="Rectangle 40"/>
            <p:cNvSpPr>
              <a:spLocks noChangeArrowheads="1"/>
            </p:cNvSpPr>
            <p:nvPr/>
          </p:nvSpPr>
          <p:spPr bwMode="auto">
            <a:xfrm>
              <a:off x="4869" y="2958"/>
              <a:ext cx="283" cy="8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8186" name="Rectangle 41"/>
            <p:cNvSpPr>
              <a:spLocks noChangeArrowheads="1"/>
            </p:cNvSpPr>
            <p:nvPr/>
          </p:nvSpPr>
          <p:spPr bwMode="auto">
            <a:xfrm>
              <a:off x="5210" y="2958"/>
              <a:ext cx="283" cy="8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8187" name="Rectangle 42"/>
            <p:cNvSpPr>
              <a:spLocks noChangeArrowheads="1"/>
            </p:cNvSpPr>
            <p:nvPr/>
          </p:nvSpPr>
          <p:spPr bwMode="auto">
            <a:xfrm>
              <a:off x="5546" y="2958"/>
              <a:ext cx="283" cy="8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8188" name="Text Box 44"/>
            <p:cNvSpPr txBox="1">
              <a:spLocks noChangeArrowheads="1"/>
            </p:cNvSpPr>
            <p:nvPr/>
          </p:nvSpPr>
          <p:spPr bwMode="auto">
            <a:xfrm>
              <a:off x="5448" y="2903"/>
              <a:ext cx="15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8539" tIns="49269" rIns="98539" bIns="49269">
              <a:spAutoFit/>
            </a:bodyPr>
            <a:lstStyle/>
            <a:p>
              <a:pPr defTabSz="985838" latinLnBrk="0">
                <a:spcBef>
                  <a:spcPct val="50000"/>
                </a:spcBef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-</a:t>
              </a:r>
            </a:p>
          </p:txBody>
        </p:sp>
        <p:sp>
          <p:nvSpPr>
            <p:cNvPr id="48189" name="Text Box 47"/>
            <p:cNvSpPr txBox="1">
              <a:spLocks noChangeArrowheads="1"/>
            </p:cNvSpPr>
            <p:nvPr/>
          </p:nvSpPr>
          <p:spPr bwMode="auto">
            <a:xfrm>
              <a:off x="5109" y="2903"/>
              <a:ext cx="15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8539" tIns="49269" rIns="98539" bIns="49269">
              <a:spAutoFit/>
            </a:bodyPr>
            <a:lstStyle/>
            <a:p>
              <a:pPr defTabSz="985838" latinLnBrk="0">
                <a:spcBef>
                  <a:spcPct val="50000"/>
                </a:spcBef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-</a:t>
              </a:r>
            </a:p>
          </p:txBody>
        </p:sp>
      </p:grpSp>
      <p:grpSp>
        <p:nvGrpSpPr>
          <p:cNvPr id="48168" name="Group 58"/>
          <p:cNvGrpSpPr>
            <a:grpSpLocks/>
          </p:cNvGrpSpPr>
          <p:nvPr/>
        </p:nvGrpSpPr>
        <p:grpSpPr bwMode="auto">
          <a:xfrm>
            <a:off x="7653338" y="5684838"/>
            <a:ext cx="1357312" cy="587375"/>
            <a:chOff x="4869" y="3245"/>
            <a:chExt cx="855" cy="370"/>
          </a:xfrm>
        </p:grpSpPr>
        <p:sp>
          <p:nvSpPr>
            <p:cNvPr id="48179" name="Text Box 43"/>
            <p:cNvSpPr txBox="1">
              <a:spLocks noChangeArrowheads="1"/>
            </p:cNvSpPr>
            <p:nvPr/>
          </p:nvSpPr>
          <p:spPr bwMode="auto">
            <a:xfrm>
              <a:off x="5227" y="3245"/>
              <a:ext cx="15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8539" tIns="49269" rIns="98539" bIns="49269">
              <a:spAutoFit/>
            </a:bodyPr>
            <a:lstStyle/>
            <a:p>
              <a:pPr defTabSz="985838" latinLnBrk="0">
                <a:spcBef>
                  <a:spcPct val="50000"/>
                </a:spcBef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-</a:t>
              </a:r>
            </a:p>
          </p:txBody>
        </p:sp>
        <p:sp>
          <p:nvSpPr>
            <p:cNvPr id="48180" name="Rectangle 45"/>
            <p:cNvSpPr>
              <a:spLocks noChangeArrowheads="1"/>
            </p:cNvSpPr>
            <p:nvPr/>
          </p:nvSpPr>
          <p:spPr bwMode="auto">
            <a:xfrm>
              <a:off x="4869" y="3307"/>
              <a:ext cx="394" cy="8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8181" name="Rectangle 46"/>
            <p:cNvSpPr>
              <a:spLocks noChangeArrowheads="1"/>
            </p:cNvSpPr>
            <p:nvPr/>
          </p:nvSpPr>
          <p:spPr bwMode="auto">
            <a:xfrm>
              <a:off x="5332" y="3307"/>
              <a:ext cx="392" cy="8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8182" name="Text Box 48"/>
            <p:cNvSpPr txBox="1">
              <a:spLocks noChangeArrowheads="1"/>
            </p:cNvSpPr>
            <p:nvPr/>
          </p:nvSpPr>
          <p:spPr bwMode="auto">
            <a:xfrm>
              <a:off x="5227" y="3436"/>
              <a:ext cx="15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8539" tIns="49269" rIns="98539" bIns="49269" anchor="ctr">
              <a:spAutoFit/>
            </a:bodyPr>
            <a:lstStyle/>
            <a:p>
              <a:pPr defTabSz="985838" latinLnBrk="0">
                <a:spcBef>
                  <a:spcPct val="50000"/>
                </a:spcBef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-</a:t>
              </a:r>
            </a:p>
          </p:txBody>
        </p:sp>
        <p:sp>
          <p:nvSpPr>
            <p:cNvPr id="48183" name="Rectangle 49"/>
            <p:cNvSpPr>
              <a:spLocks noChangeArrowheads="1"/>
            </p:cNvSpPr>
            <p:nvPr/>
          </p:nvSpPr>
          <p:spPr bwMode="auto">
            <a:xfrm>
              <a:off x="4869" y="3498"/>
              <a:ext cx="394" cy="8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8184" name="Text Box 50"/>
            <p:cNvSpPr txBox="1">
              <a:spLocks noChangeArrowheads="1"/>
            </p:cNvSpPr>
            <p:nvPr/>
          </p:nvSpPr>
          <p:spPr bwMode="auto">
            <a:xfrm>
              <a:off x="5305" y="3458"/>
              <a:ext cx="387" cy="1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8539" tIns="49269" rIns="98539" bIns="0" anchor="ctr">
              <a:spAutoFit/>
            </a:bodyPr>
            <a:lstStyle/>
            <a:p>
              <a:pPr defTabSz="985838" latinLnBrk="0">
                <a:spcBef>
                  <a:spcPct val="50000"/>
                </a:spcBef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*******</a:t>
              </a:r>
            </a:p>
          </p:txBody>
        </p:sp>
      </p:grpSp>
      <p:grpSp>
        <p:nvGrpSpPr>
          <p:cNvPr id="48169" name="Group 61"/>
          <p:cNvGrpSpPr>
            <a:grpSpLocks/>
          </p:cNvGrpSpPr>
          <p:nvPr/>
        </p:nvGrpSpPr>
        <p:grpSpPr bwMode="auto">
          <a:xfrm>
            <a:off x="7653338" y="2281238"/>
            <a:ext cx="1884362" cy="284162"/>
            <a:chOff x="4869" y="1581"/>
            <a:chExt cx="1187" cy="179"/>
          </a:xfrm>
        </p:grpSpPr>
        <p:sp>
          <p:nvSpPr>
            <p:cNvPr id="48177" name="Rectangle 52"/>
            <p:cNvSpPr>
              <a:spLocks noChangeArrowheads="1"/>
            </p:cNvSpPr>
            <p:nvPr/>
          </p:nvSpPr>
          <p:spPr bwMode="auto">
            <a:xfrm>
              <a:off x="4869" y="1627"/>
              <a:ext cx="568" cy="1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8178" name="Text Box 53"/>
            <p:cNvSpPr txBox="1">
              <a:spLocks noChangeArrowheads="1"/>
            </p:cNvSpPr>
            <p:nvPr/>
          </p:nvSpPr>
          <p:spPr bwMode="auto">
            <a:xfrm>
              <a:off x="5409" y="1581"/>
              <a:ext cx="647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8539" tIns="49269" rIns="98539" bIns="49269">
              <a:spAutoFit/>
            </a:bodyPr>
            <a:lstStyle/>
            <a:p>
              <a:pPr algn="ctr"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(‘,’</a:t>
              </a:r>
              <a:r>
                <a:rPr lang="ko-KR" altLang="en-US" sz="1200">
                  <a:latin typeface="Arial" charset="0"/>
                  <a:ea typeface="맑은 고딕" pitchFamily="50" charset="-127"/>
                </a:rPr>
                <a:t>자동입력</a:t>
              </a:r>
              <a:r>
                <a:rPr lang="en-US" altLang="ko-KR" sz="1200">
                  <a:latin typeface="Arial" charset="0"/>
                  <a:ea typeface="맑은 고딕" pitchFamily="50" charset="-127"/>
                </a:rPr>
                <a:t>)</a:t>
              </a:r>
            </a:p>
          </p:txBody>
        </p:sp>
      </p:grpSp>
      <p:grpSp>
        <p:nvGrpSpPr>
          <p:cNvPr id="48170" name="Group 62"/>
          <p:cNvGrpSpPr>
            <a:grpSpLocks/>
          </p:cNvGrpSpPr>
          <p:nvPr/>
        </p:nvGrpSpPr>
        <p:grpSpPr bwMode="auto">
          <a:xfrm>
            <a:off x="7666038" y="3681413"/>
            <a:ext cx="1882775" cy="284162"/>
            <a:chOff x="4877" y="2223"/>
            <a:chExt cx="1186" cy="179"/>
          </a:xfrm>
        </p:grpSpPr>
        <p:sp>
          <p:nvSpPr>
            <p:cNvPr id="48175" name="Rectangle 54"/>
            <p:cNvSpPr>
              <a:spLocks noChangeArrowheads="1"/>
            </p:cNvSpPr>
            <p:nvPr/>
          </p:nvSpPr>
          <p:spPr bwMode="auto">
            <a:xfrm>
              <a:off x="4877" y="2268"/>
              <a:ext cx="567" cy="1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8539" tIns="11638" rIns="98539" bIns="49269" anchor="ctr"/>
            <a:lstStyle/>
            <a:p>
              <a:pPr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8176" name="Text Box 55"/>
            <p:cNvSpPr txBox="1">
              <a:spLocks noChangeArrowheads="1"/>
            </p:cNvSpPr>
            <p:nvPr/>
          </p:nvSpPr>
          <p:spPr bwMode="auto">
            <a:xfrm>
              <a:off x="5416" y="2223"/>
              <a:ext cx="647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8539" tIns="49269" rIns="98539" bIns="49269">
              <a:spAutoFit/>
            </a:bodyPr>
            <a:lstStyle/>
            <a:p>
              <a:pPr algn="ctr" defTabSz="985838" latinLnBrk="0">
                <a:buFontTx/>
                <a:buNone/>
              </a:pPr>
              <a:r>
                <a:rPr lang="en-US" altLang="ko-KR" sz="1200">
                  <a:latin typeface="Arial" charset="0"/>
                  <a:ea typeface="맑은 고딕" pitchFamily="50" charset="-127"/>
                </a:rPr>
                <a:t>(‘,’</a:t>
              </a:r>
              <a:r>
                <a:rPr lang="ko-KR" altLang="en-US" sz="1200">
                  <a:latin typeface="Arial" charset="0"/>
                  <a:ea typeface="맑은 고딕" pitchFamily="50" charset="-127"/>
                </a:rPr>
                <a:t>자동입력</a:t>
              </a:r>
              <a:r>
                <a:rPr lang="en-US" altLang="ko-KR" sz="1200">
                  <a:latin typeface="Arial" charset="0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48171" name="Rectangle 30"/>
          <p:cNvSpPr>
            <a:spLocks noChangeArrowheads="1"/>
          </p:cNvSpPr>
          <p:nvPr/>
        </p:nvSpPr>
        <p:spPr bwMode="auto">
          <a:xfrm>
            <a:off x="285750" y="758825"/>
            <a:ext cx="1252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22350"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서식 </a:t>
            </a: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(2/2)</a:t>
            </a:r>
            <a:endParaRPr lang="ko-KR" altLang="en-US" sz="14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제목 5"/>
          <p:cNvSpPr txBox="1">
            <a:spLocks/>
          </p:cNvSpPr>
          <p:nvPr/>
        </p:nvSpPr>
        <p:spPr bwMode="auto">
          <a:xfrm>
            <a:off x="152400" y="100013"/>
            <a:ext cx="34544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5.7 </a:t>
            </a:r>
            <a:r>
              <a:rPr lang="ko-KR" altLang="en-US" sz="1600" kern="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입력폼</a:t>
            </a: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/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서식</a:t>
            </a: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/Date Picker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5"/>
          <p:cNvSpPr txBox="1">
            <a:spLocks/>
          </p:cNvSpPr>
          <p:nvPr/>
        </p:nvSpPr>
        <p:spPr bwMode="auto">
          <a:xfrm>
            <a:off x="152400" y="100013"/>
            <a:ext cx="34544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5.8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탭</a:t>
            </a:r>
            <a:endParaRPr lang="en-US" altLang="ko-KR" sz="16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  <p:sp>
        <p:nvSpPr>
          <p:cNvPr id="49156" name="Text Box 10"/>
          <p:cNvSpPr txBox="1">
            <a:spLocks noChangeArrowheads="1"/>
          </p:cNvSpPr>
          <p:nvPr/>
        </p:nvSpPr>
        <p:spPr bwMode="auto">
          <a:xfrm>
            <a:off x="533400" y="796925"/>
            <a:ext cx="9775825" cy="2379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87313" indent="-87313" defTabSz="976313" latinLnBrk="0">
              <a:spcBef>
                <a:spcPct val="50000"/>
              </a:spcBef>
            </a:pP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화면을 여러개의 탭으로 구성할 경우에는 각각의 탭에 있는 데이타가 메모리에 상주하게 되어 사용자 시스템에 부하가 많이 걸릴 수 있으므로 꼭 필요한 경우가 아니면 사용을 자제하도록 한다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defTabSz="976313" latinLnBrk="0">
              <a:spcBef>
                <a:spcPct val="50000"/>
              </a:spcBef>
            </a:pP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함께 구성되는 각각의 탭은 인과성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일련 순서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종속 여부가 없어야 한다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defTabSz="976313" latinLnBrk="0">
              <a:spcBef>
                <a:spcPct val="50000"/>
              </a:spcBef>
            </a:pP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항상 첫 화면에 보여지는 기본으로 선택되어 있는 탭은 사용빈도에 따라  혹은 작업 흐름에 준하여 선택되어 있도록 한다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defTabSz="976313" latinLnBrk="0">
              <a:spcBef>
                <a:spcPct val="50000"/>
              </a:spcBef>
            </a:pP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를 불러올 경우에는 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을 사용해도 무관하다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defTabSz="976313" latinLnBrk="0">
              <a:spcBef>
                <a:spcPct val="50000"/>
              </a:spcBef>
            </a:pP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신규 입력해야 할 경우 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사용을 제한한다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defTabSz="976313" latinLnBrk="0">
              <a:spcBef>
                <a:spcPct val="50000"/>
              </a:spcBef>
            </a:pP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탭이 많을 경우 가로 스크롤이 생길 수 있다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defTabSz="976313" latinLnBrk="0">
              <a:spcBef>
                <a:spcPct val="50000"/>
              </a:spcBef>
            </a:pP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탭이 생성된 후 탭이 추가로 생성되는 경우이다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.(①)</a:t>
            </a:r>
          </a:p>
          <a:p>
            <a:pPr marL="87313" indent="-87313" defTabSz="976313" latinLnBrk="0">
              <a:spcBef>
                <a:spcPct val="50000"/>
              </a:spcBef>
            </a:pP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탭의 스타일은 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MIPlatform</a:t>
            </a:r>
            <a:r>
              <a:rPr lang="ko-KR" altLang="en-US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에서 지원하는 디자인 양식을 따른다</a:t>
            </a:r>
            <a:r>
              <a:rPr lang="en-US" altLang="ko-KR" sz="12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15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3433763"/>
            <a:ext cx="6381750" cy="322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3975100" y="5300663"/>
            <a:ext cx="273050" cy="265112"/>
            <a:chOff x="1118" y="1207"/>
            <a:chExt cx="154" cy="138"/>
          </a:xfrm>
        </p:grpSpPr>
        <p:sp>
          <p:nvSpPr>
            <p:cNvPr id="49160" name="Oval 7"/>
            <p:cNvSpPr>
              <a:spLocks noChangeArrowheads="1"/>
            </p:cNvSpPr>
            <p:nvPr/>
          </p:nvSpPr>
          <p:spPr bwMode="auto">
            <a:xfrm>
              <a:off x="1140" y="1230"/>
              <a:ext cx="108" cy="108"/>
            </a:xfrm>
            <a:prstGeom prst="ellipse">
              <a:avLst/>
            </a:prstGeom>
            <a:solidFill>
              <a:srgbClr val="A50021"/>
            </a:solidFill>
            <a:ln w="12700">
              <a:noFill/>
              <a:round/>
              <a:headEnd/>
              <a:tailEnd/>
            </a:ln>
          </p:spPr>
          <p:txBody>
            <a:bodyPr lIns="98539" tIns="49269" rIns="98539" bIns="49269">
              <a:spAutoFit/>
            </a:bodyPr>
            <a:lstStyle/>
            <a:p>
              <a:endParaRPr lang="ko-KR" altLang="en-US"/>
            </a:p>
          </p:txBody>
        </p:sp>
        <p:sp>
          <p:nvSpPr>
            <p:cNvPr id="49161" name="Text Box 8"/>
            <p:cNvSpPr txBox="1">
              <a:spLocks noChangeArrowheads="1"/>
            </p:cNvSpPr>
            <p:nvPr/>
          </p:nvSpPr>
          <p:spPr bwMode="auto">
            <a:xfrm>
              <a:off x="1118" y="1207"/>
              <a:ext cx="154" cy="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8539" tIns="49269" rIns="98539" bIns="49269">
              <a:spAutoFit/>
            </a:bodyPr>
            <a:lstStyle/>
            <a:p>
              <a:pPr defTabSz="985838" latinLnBrk="0">
                <a:spcBef>
                  <a:spcPct val="50000"/>
                </a:spcBef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Arial" charset="0"/>
                  <a:ea typeface="굴림" charset="-127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5"/>
          <p:cNvSpPr txBox="1">
            <a:spLocks/>
          </p:cNvSpPr>
          <p:nvPr/>
        </p:nvSpPr>
        <p:spPr bwMode="auto">
          <a:xfrm>
            <a:off x="152400" y="100013"/>
            <a:ext cx="34544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5.9 </a:t>
            </a:r>
            <a:r>
              <a:rPr lang="ko-KR" altLang="en-US" sz="1600" kern="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팝업창</a:t>
            </a:r>
            <a:endParaRPr lang="en-US" altLang="ko-KR" sz="16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  <p:sp>
        <p:nvSpPr>
          <p:cNvPr id="50180" name="Text Box 358"/>
          <p:cNvSpPr txBox="1">
            <a:spLocks noChangeArrowheads="1"/>
          </p:cNvSpPr>
          <p:nvPr/>
        </p:nvSpPr>
        <p:spPr bwMode="auto">
          <a:xfrm>
            <a:off x="342900" y="1184275"/>
            <a:ext cx="5456238" cy="3419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95250" indent="-95250" latinLnBrk="0">
              <a:lnSpc>
                <a:spcPct val="120000"/>
              </a:lnSpc>
              <a:spcBef>
                <a:spcPct val="50000"/>
              </a:spcBef>
            </a:pPr>
            <a:r>
              <a:rPr lang="ko-KR" altLang="en-US" sz="1200" b="1">
                <a:latin typeface="돋움" pitchFamily="50" charset="-127"/>
                <a:ea typeface="돋움" pitchFamily="50" charset="-127"/>
              </a:rPr>
              <a:t>단순 팝업창</a:t>
            </a:r>
            <a:r>
              <a:rPr lang="en-US" altLang="ko-KR" sz="1200" b="1">
                <a:latin typeface="돋움" pitchFamily="50" charset="-127"/>
                <a:ea typeface="돋움" pitchFamily="50" charset="-127"/>
              </a:rPr>
              <a:t>(①)</a:t>
            </a:r>
            <a:br>
              <a:rPr lang="en-US" altLang="ko-KR" sz="1200" b="1">
                <a:latin typeface="돋움" pitchFamily="50" charset="-127"/>
                <a:ea typeface="돋움" pitchFamily="50" charset="-127"/>
              </a:rPr>
            </a:br>
            <a:r>
              <a:rPr lang="ko-KR" altLang="en-US" sz="1200">
                <a:latin typeface="돋움" pitchFamily="50" charset="-127"/>
                <a:ea typeface="돋움" pitchFamily="50" charset="-127"/>
              </a:rPr>
              <a:t>상단의 파란색 라인과 회색 팝업 라인을 준수한다</a:t>
            </a:r>
            <a:r>
              <a:rPr lang="en-US" altLang="ko-KR" sz="120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5250" indent="-95250" latinLnBrk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200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200" b="1">
                <a:latin typeface="돋움" pitchFamily="50" charset="-127"/>
                <a:ea typeface="돋움" pitchFamily="50" charset="-127"/>
              </a:rPr>
              <a:t>입력 팝업창</a:t>
            </a:r>
            <a:r>
              <a:rPr lang="en-US" altLang="ko-KR" sz="1200" b="1">
                <a:latin typeface="돋움" pitchFamily="50" charset="-127"/>
                <a:ea typeface="돋움" pitchFamily="50" charset="-127"/>
              </a:rPr>
              <a:t>(②)</a:t>
            </a:r>
            <a:br>
              <a:rPr lang="en-US" altLang="ko-KR" sz="1200" b="1">
                <a:latin typeface="돋움" pitchFamily="50" charset="-127"/>
                <a:ea typeface="돋움" pitchFamily="50" charset="-127"/>
              </a:rPr>
            </a:br>
            <a:r>
              <a:rPr lang="ko-KR" altLang="en-US" sz="1200">
                <a:latin typeface="돋움" pitchFamily="50" charset="-127"/>
                <a:ea typeface="돋움" pitchFamily="50" charset="-127"/>
              </a:rPr>
              <a:t>화면하단 오른쪽에 닫기 버튼은 필수로 배치해야 한다</a:t>
            </a:r>
            <a:r>
              <a:rPr lang="en-US" altLang="ko-KR" sz="1200">
                <a:latin typeface="돋움" pitchFamily="50" charset="-127"/>
                <a:ea typeface="돋움" pitchFamily="50" charset="-127"/>
              </a:rPr>
              <a:t>.</a:t>
            </a:r>
            <a:br>
              <a:rPr lang="en-US" altLang="ko-KR" sz="1200">
                <a:latin typeface="돋움" pitchFamily="50" charset="-127"/>
                <a:ea typeface="돋움" pitchFamily="50" charset="-127"/>
              </a:rPr>
            </a:br>
            <a:r>
              <a:rPr lang="ko-KR" altLang="en-US" sz="1200">
                <a:latin typeface="돋움" pitchFamily="50" charset="-127"/>
                <a:ea typeface="돋움" pitchFamily="50" charset="-127"/>
              </a:rPr>
              <a:t>윈도우 타이틀 영역은 존재하지 않는다</a:t>
            </a:r>
            <a:r>
              <a:rPr lang="en-US" altLang="ko-KR" sz="1200">
                <a:latin typeface="돋움" pitchFamily="50" charset="-127"/>
                <a:ea typeface="돋움" pitchFamily="50" charset="-127"/>
              </a:rPr>
              <a:t>.</a:t>
            </a:r>
            <a:br>
              <a:rPr lang="en-US" altLang="ko-KR" sz="1200">
                <a:latin typeface="돋움" pitchFamily="50" charset="-127"/>
                <a:ea typeface="돋움" pitchFamily="50" charset="-127"/>
              </a:rPr>
            </a:br>
            <a:r>
              <a:rPr lang="en-US" altLang="ko-KR" sz="120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sz="1200">
                <a:latin typeface="돋움" pitchFamily="50" charset="-127"/>
                <a:ea typeface="돋움" pitchFamily="50" charset="-127"/>
              </a:rPr>
              <a:t>닫기”버튼은 꼭 위치해야 한다</a:t>
            </a:r>
            <a:r>
              <a:rPr lang="en-US" altLang="ko-KR" sz="1200">
                <a:latin typeface="돋움" pitchFamily="50" charset="-127"/>
                <a:ea typeface="돋움" pitchFamily="50" charset="-127"/>
              </a:rPr>
              <a:t>.</a:t>
            </a:r>
            <a:br>
              <a:rPr lang="en-US" altLang="ko-KR" sz="1200">
                <a:latin typeface="돋움" pitchFamily="50" charset="-127"/>
                <a:ea typeface="돋움" pitchFamily="50" charset="-127"/>
              </a:rPr>
            </a:br>
            <a:r>
              <a:rPr lang="ko-KR" altLang="en-US" sz="1200">
                <a:latin typeface="돋움" pitchFamily="50" charset="-127"/>
                <a:ea typeface="돋움" pitchFamily="50" charset="-127"/>
              </a:rPr>
              <a:t>조회영역에서 조건 초기화 버튼은 넣지 않는다</a:t>
            </a:r>
            <a:r>
              <a:rPr lang="en-US" altLang="ko-KR" sz="1200">
                <a:latin typeface="돋움" pitchFamily="50" charset="-127"/>
                <a:ea typeface="돋움" pitchFamily="50" charset="-127"/>
              </a:rPr>
              <a:t>.</a:t>
            </a:r>
            <a:br>
              <a:rPr lang="en-US" altLang="ko-KR" sz="1200">
                <a:latin typeface="돋움" pitchFamily="50" charset="-127"/>
                <a:ea typeface="돋움" pitchFamily="50" charset="-127"/>
              </a:rPr>
            </a:br>
            <a:r>
              <a:rPr lang="en-US" altLang="ko-KR" sz="120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sz="1200">
                <a:latin typeface="돋움" pitchFamily="50" charset="-127"/>
                <a:ea typeface="돋움" pitchFamily="50" charset="-127"/>
              </a:rPr>
              <a:t>저장”과 “닫기”버튼 사이에 점선은 넣지 않는다</a:t>
            </a:r>
            <a:r>
              <a:rPr lang="en-US" altLang="ko-KR" sz="1200">
                <a:latin typeface="돋움" pitchFamily="50" charset="-127"/>
                <a:ea typeface="돋움" pitchFamily="50" charset="-127"/>
              </a:rPr>
              <a:t>.</a:t>
            </a:r>
            <a:br>
              <a:rPr lang="en-US" altLang="ko-KR" sz="1200">
                <a:latin typeface="돋움" pitchFamily="50" charset="-127"/>
                <a:ea typeface="돋움" pitchFamily="50" charset="-127"/>
              </a:rPr>
            </a:br>
            <a:r>
              <a:rPr lang="ko-KR" altLang="en-US" sz="1200">
                <a:latin typeface="돋움" pitchFamily="50" charset="-127"/>
                <a:ea typeface="돋움" pitchFamily="50" charset="-127"/>
              </a:rPr>
              <a:t>위 내용을 제외한 팝업창 내 컨텐츠 영역의 가이드는 일반 화면 가이드와 동일하다</a:t>
            </a:r>
            <a:r>
              <a:rPr lang="en-US" altLang="ko-KR" sz="120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5250" indent="-95250" latinLnBrk="0">
              <a:lnSpc>
                <a:spcPct val="120000"/>
              </a:lnSpc>
              <a:spcBef>
                <a:spcPct val="50000"/>
              </a:spcBef>
            </a:pPr>
            <a:r>
              <a:rPr lang="ko-KR" altLang="en-US" sz="1200" b="1">
                <a:latin typeface="돋움" pitchFamily="50" charset="-127"/>
                <a:ea typeface="돋움" pitchFamily="50" charset="-127"/>
              </a:rPr>
              <a:t>공지사항 팝업</a:t>
            </a:r>
            <a:br>
              <a:rPr lang="ko-KR" altLang="en-US" sz="1200" b="1">
                <a:latin typeface="돋움" pitchFamily="50" charset="-127"/>
                <a:ea typeface="돋움" pitchFamily="50" charset="-127"/>
              </a:rPr>
            </a:br>
            <a:r>
              <a:rPr lang="ko-KR" altLang="en-US" sz="1200">
                <a:latin typeface="돋움" pitchFamily="50" charset="-127"/>
                <a:ea typeface="돋움" pitchFamily="50" charset="-127"/>
              </a:rPr>
              <a:t>디자인은 동일하며 “오늘 하루 이 창 열지 않음” 을 표기한다</a:t>
            </a:r>
            <a:r>
              <a:rPr lang="en-US" altLang="ko-KR" sz="120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pic>
        <p:nvPicPr>
          <p:cNvPr id="50181" name="Picture 3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3163" y="960438"/>
            <a:ext cx="3741737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5"/>
          <p:cNvSpPr txBox="1">
            <a:spLocks/>
          </p:cNvSpPr>
          <p:nvPr/>
        </p:nvSpPr>
        <p:spPr bwMode="auto">
          <a:xfrm>
            <a:off x="152400" y="100013"/>
            <a:ext cx="34544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5.10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파일첨부</a:t>
            </a:r>
            <a:endParaRPr lang="en-US" altLang="ko-KR" sz="16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520700" y="946150"/>
            <a:ext cx="93472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667" tIns="48834" rIns="97667" bIns="48834">
            <a:spAutoFit/>
          </a:bodyPr>
          <a:lstStyle/>
          <a:p>
            <a:pPr marL="95250" indent="-95250">
              <a:lnSpc>
                <a:spcPct val="130000"/>
              </a:lnSpc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버튼은 테이블 하단 우측에 위치한다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5250" indent="-95250">
              <a:lnSpc>
                <a:spcPct val="130000"/>
              </a:lnSpc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파일 이미지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미리보기는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우측에 위치한다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5250" indent="-95250">
              <a:lnSpc>
                <a:spcPct val="130000"/>
              </a:lnSpc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버튼 순서는 “파일등록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저장” 순서이다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5250" indent="-95250">
              <a:lnSpc>
                <a:spcPct val="130000"/>
              </a:lnSpc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다운로드가 필요할 경우 “파일추가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다운로드” 순서이다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5250" indent="-95250">
              <a:lnSpc>
                <a:spcPct val="130000"/>
              </a:lnSpc>
            </a:pP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미리보기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크기는 가변적으로 상황에 맞게 크기를 정한다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03" name="Group 4"/>
          <p:cNvGrpSpPr>
            <a:grpSpLocks/>
          </p:cNvGrpSpPr>
          <p:nvPr/>
        </p:nvGrpSpPr>
        <p:grpSpPr bwMode="auto">
          <a:xfrm>
            <a:off x="5562600" y="2595563"/>
            <a:ext cx="320675" cy="587375"/>
            <a:chOff x="1746" y="1617"/>
            <a:chExt cx="76" cy="370"/>
          </a:xfrm>
        </p:grpSpPr>
        <p:grpSp>
          <p:nvGrpSpPr>
            <p:cNvPr id="4107" name="Group 5"/>
            <p:cNvGrpSpPr>
              <a:grpSpLocks/>
            </p:cNvGrpSpPr>
            <p:nvPr/>
          </p:nvGrpSpPr>
          <p:grpSpPr bwMode="auto">
            <a:xfrm>
              <a:off x="1770" y="1737"/>
              <a:ext cx="27" cy="250"/>
              <a:chOff x="1221" y="1404"/>
              <a:chExt cx="4032" cy="176"/>
            </a:xfrm>
          </p:grpSpPr>
          <p:sp>
            <p:nvSpPr>
              <p:cNvPr id="4109" name="Line 6"/>
              <p:cNvSpPr>
                <a:spLocks noChangeShapeType="1"/>
              </p:cNvSpPr>
              <p:nvPr/>
            </p:nvSpPr>
            <p:spPr bwMode="auto">
              <a:xfrm>
                <a:off x="1221" y="1404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110" name="Line 7"/>
              <p:cNvSpPr>
                <a:spLocks noChangeShapeType="1"/>
              </p:cNvSpPr>
              <p:nvPr/>
            </p:nvSpPr>
            <p:spPr bwMode="auto">
              <a:xfrm>
                <a:off x="5253" y="1404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108" name="Text Box 8"/>
            <p:cNvSpPr txBox="1">
              <a:spLocks noChangeArrowheads="1"/>
            </p:cNvSpPr>
            <p:nvPr/>
          </p:nvSpPr>
          <p:spPr bwMode="auto">
            <a:xfrm>
              <a:off x="1746" y="1617"/>
              <a:ext cx="76" cy="11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marL="457200" indent="-457200" algn="ctr" defTabSz="976313">
                <a:lnSpc>
                  <a:spcPct val="130000"/>
                </a:lnSpc>
                <a:spcBef>
                  <a:spcPct val="50000"/>
                </a:spcBef>
                <a:buFont typeface="Wingdings 2" pitchFamily="18" charset="2"/>
                <a:buNone/>
              </a:pPr>
              <a:r>
                <a:rPr lang="en-US" altLang="ko-KR" sz="800">
                  <a:solidFill>
                    <a:srgbClr val="FF0000"/>
                  </a:solidFill>
                </a:rPr>
                <a:t>12px</a:t>
              </a:r>
            </a:p>
          </p:txBody>
        </p:sp>
      </p:grpSp>
      <p:grpSp>
        <p:nvGrpSpPr>
          <p:cNvPr id="4104" name="Group 12"/>
          <p:cNvGrpSpPr>
            <a:grpSpLocks/>
          </p:cNvGrpSpPr>
          <p:nvPr/>
        </p:nvGrpSpPr>
        <p:grpSpPr bwMode="auto">
          <a:xfrm>
            <a:off x="2738438" y="2552700"/>
            <a:ext cx="6811962" cy="4133850"/>
            <a:chOff x="1725" y="1608"/>
            <a:chExt cx="4291" cy="2604"/>
          </a:xfrm>
        </p:grpSpPr>
        <p:graphicFrame>
          <p:nvGraphicFramePr>
            <p:cNvPr id="4098" name="Object 13"/>
            <p:cNvGraphicFramePr>
              <a:graphicFrameLocks noChangeAspect="1"/>
            </p:cNvGraphicFramePr>
            <p:nvPr/>
          </p:nvGraphicFramePr>
          <p:xfrm>
            <a:off x="1725" y="1608"/>
            <a:ext cx="4291" cy="2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비트맵 이미지" r:id="rId3" imgW="6811326" imgH="4133333" progId="PBrush">
                    <p:embed/>
                  </p:oleObj>
                </mc:Choice>
                <mc:Fallback>
                  <p:oleObj name="비트맵 이미지" r:id="rId3" imgW="6811326" imgH="4133333" progId="PBrush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" y="1608"/>
                          <a:ext cx="4291" cy="2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EAEAE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Line 14"/>
            <p:cNvSpPr>
              <a:spLocks noChangeShapeType="1"/>
            </p:cNvSpPr>
            <p:nvPr/>
          </p:nvSpPr>
          <p:spPr bwMode="auto">
            <a:xfrm>
              <a:off x="1872" y="2634"/>
              <a:ext cx="1698" cy="0"/>
            </a:xfrm>
            <a:prstGeom prst="line">
              <a:avLst/>
            </a:prstGeom>
            <a:noFill/>
            <a:ln w="19050">
              <a:solidFill>
                <a:srgbClr val="E1EAEB"/>
              </a:solidFill>
              <a:round/>
              <a:headEnd/>
              <a:tailEnd/>
            </a:ln>
          </p:spPr>
          <p:txBody>
            <a:bodyPr wrap="none" lIns="91434" tIns="45717" rIns="91434" bIns="45717">
              <a:spAutoFit/>
            </a:bodyPr>
            <a:lstStyle/>
            <a:p>
              <a:endParaRPr lang="ko-KR" altLang="en-US"/>
            </a:p>
          </p:txBody>
        </p:sp>
        <p:sp>
          <p:nvSpPr>
            <p:cNvPr id="4106" name="Line 15"/>
            <p:cNvSpPr>
              <a:spLocks noChangeShapeType="1"/>
            </p:cNvSpPr>
            <p:nvPr/>
          </p:nvSpPr>
          <p:spPr bwMode="auto">
            <a:xfrm>
              <a:off x="1872" y="3882"/>
              <a:ext cx="2220" cy="0"/>
            </a:xfrm>
            <a:prstGeom prst="line">
              <a:avLst/>
            </a:prstGeom>
            <a:noFill/>
            <a:ln w="19050">
              <a:solidFill>
                <a:srgbClr val="E1EAEB"/>
              </a:solidFill>
              <a:round/>
              <a:headEnd/>
              <a:tailEnd/>
            </a:ln>
          </p:spPr>
          <p:txBody>
            <a:bodyPr lIns="91434" tIns="45717" rIns="91434" bIns="45717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5"/>
          <p:cNvSpPr txBox="1">
            <a:spLocks/>
          </p:cNvSpPr>
          <p:nvPr/>
        </p:nvSpPr>
        <p:spPr bwMode="auto">
          <a:xfrm>
            <a:off x="152400" y="100013"/>
            <a:ext cx="34544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5.11 </a:t>
            </a:r>
            <a:r>
              <a:rPr lang="ko-KR" altLang="en-US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알림</a:t>
            </a:r>
            <a:endParaRPr lang="en-US" altLang="ko-KR" sz="16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  <p:sp>
        <p:nvSpPr>
          <p:cNvPr id="33" name="Text Box 89"/>
          <p:cNvSpPr txBox="1">
            <a:spLocks noChangeArrowheads="1"/>
          </p:cNvSpPr>
          <p:nvPr/>
        </p:nvSpPr>
        <p:spPr bwMode="auto">
          <a:xfrm>
            <a:off x="483394" y="838200"/>
            <a:ext cx="9377362" cy="135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marR="0" lvl="0" indent="-17780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UI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상에서 처리되는 메시지는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Windows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에서 기본으로 제공되는 메시지 창을 이용한다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marR="0" lvl="0" indent="-17780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에서 코드화되어 처리되는 메시지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시스템 오류 메시지 등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는 기존의 팝업창 스타일로 제공한다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marR="0" lvl="0" indent="-17780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메시지 창의 타이틀은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화면명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또는 버튼명과 동일하게 작성한다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marR="0" lvl="0" indent="-17780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다음 단계로의 진행 여부를 확인하는 확인 메시지의 경우 ‘확인’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‘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취소’ 버튼을 함께 배치한다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marR="0" lvl="0" indent="-17780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사용자에게 단순한 알림을 목적으로 하는 설명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알림메시지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등의 경우 ‘확인’ 버튼만 배치한다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4" name="Group 93"/>
          <p:cNvGraphicFramePr>
            <a:graphicFrameLocks noGrp="1"/>
          </p:cNvGraphicFramePr>
          <p:nvPr/>
        </p:nvGraphicFramePr>
        <p:xfrm>
          <a:off x="593725" y="2376488"/>
          <a:ext cx="9590405" cy="4488449"/>
        </p:xfrm>
        <a:graphic>
          <a:graphicData uri="http://schemas.openxmlformats.org/drawingml/2006/table">
            <a:tbl>
              <a:tblPr/>
              <a:tblGrid>
                <a:gridCol w="1098586"/>
                <a:gridCol w="5140338"/>
                <a:gridCol w="3351481"/>
              </a:tblGrid>
              <a:tr h="2701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72000" marR="72000" marT="35998" marB="35998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72000" marR="72000" marT="35998" marB="35998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사례</a:t>
                      </a:r>
                    </a:p>
                  </a:txBody>
                  <a:tcPr marL="72000" marR="72000" marT="35998" marB="35998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13143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메시지 </a:t>
                      </a:r>
                    </a:p>
                  </a:txBody>
                  <a:tcPr marL="72000" marR="72000" marT="35998" marB="35998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프로세스를 처리함에 있어 확인이 필요하거나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 처리 후 최종적으로 검토가 필요한 경우에 이를 확인하는 메시지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문장은 의문형으로 마무리한다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.(‘~(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취하고자 하는 액션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하시겠습니까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?’ )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기본적으로 간단히 전달하도록 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 </a:t>
                      </a:r>
                    </a:p>
                  </a:txBody>
                  <a:tcPr marL="72000" marR="72000" marT="35998" marB="35998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114300" marR="0" lvl="0" indent="-114300" algn="l" defTabSz="936625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5998" marB="35998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 메시지</a:t>
                      </a:r>
                    </a:p>
                  </a:txBody>
                  <a:tcPr marL="72000" marR="72000" marT="35998" marB="35998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사용자에게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상태나 프로세스 수행 방식에 대해 안내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하는 메시지이다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문장은 서술형으로 마무리한다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.(~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합니다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72000" marT="35998" marB="35998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114300" marR="0" lvl="0" indent="-114300" algn="l" defTabSz="936625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5998" marB="35998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87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메시지</a:t>
                      </a:r>
                    </a:p>
                  </a:txBody>
                  <a:tcPr marL="72000" marR="72000" marT="35998" marB="35998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179388" marR="0" lvl="0" indent="-179388" algn="l" defTabSz="9366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 수행 중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오류를 범하거나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리턴값이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없을 때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알려주는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메시지이다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179388" marR="0" lvl="0" indent="-179388" algn="l" defTabSz="9366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 수행 중 사용자가 오류를 범하거나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리턴값이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없을 때 알려주는 메시지이다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179388" marR="0" lvl="0" indent="-179388" algn="l" defTabSz="9366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조회조건이나 정보를 입력하는 화면에서 오류를 범한 경우 기본적으로 최소한의 정보만 간단하게 전달하도록 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179388" marR="0" lvl="0" indent="-179388" algn="l" defTabSz="9366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문장은 서술형으로 마무리한다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.(‘~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선택하세요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.’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혹은 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입력하세요’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79388" marR="0" lvl="0" indent="-179388" algn="l" defTabSz="9366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그리드</a:t>
                      </a:r>
                      <a:r>
                        <a:rPr kumimoji="0" lang="ko-KR" altLang="en-U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테이블에서 검색결과가 없을 경우</a:t>
                      </a:r>
                      <a:r>
                        <a:rPr kumimoji="0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그리드</a:t>
                      </a:r>
                      <a:r>
                        <a:rPr kumimoji="0" lang="ko-KR" altLang="en-U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내부에 표현</a:t>
                      </a:r>
                      <a:r>
                        <a:rPr kumimoji="0" lang="ko-KR" altLang="en-U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되며</a:t>
                      </a:r>
                      <a:r>
                        <a:rPr kumimoji="0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</a:t>
                      </a:r>
                      <a:r>
                        <a:rPr kumimoji="0" lang="ko-KR" altLang="en-US" sz="11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입력값을</a:t>
                      </a:r>
                      <a:r>
                        <a:rPr kumimoji="0" lang="ko-KR" altLang="en-U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통한 조회가 일어나기 전까지 남아있는다</a:t>
                      </a:r>
                      <a:r>
                        <a:rPr kumimoji="0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1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</a:t>
                      </a:r>
                    </a:p>
                  </a:txBody>
                  <a:tcPr marL="72000" marR="72000" marT="35998" marB="35998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114300" marR="0" lvl="0" indent="-114300" algn="l" defTabSz="936625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입력하세요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14300" marR="0" lvl="0" indent="-114300" algn="l" defTabSz="936625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선택하세요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14300" marR="0" lvl="0" indent="-114300" algn="l" defTabSz="936625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OOOO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올바르게 입력하세요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14300" marR="0" lvl="0" indent="-114300" algn="l" defTabSz="936625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일치하지 않습니다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72000" marT="35998" marB="35998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Group 99"/>
          <p:cNvGraphicFramePr>
            <a:graphicFrameLocks noGrp="1"/>
          </p:cNvGraphicFramePr>
          <p:nvPr/>
        </p:nvGraphicFramePr>
        <p:xfrm>
          <a:off x="6918220" y="6283870"/>
          <a:ext cx="3095625" cy="472440"/>
        </p:xfrm>
        <a:graphic>
          <a:graphicData uri="http://schemas.openxmlformats.org/drawingml/2006/table">
            <a:tbl>
              <a:tblPr/>
              <a:tblGrid>
                <a:gridCol w="676275"/>
                <a:gridCol w="1454150"/>
                <a:gridCol w="965200"/>
              </a:tblGrid>
              <a:tr h="15550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칼럼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칼럼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칼럼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1685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조회된 결과가 없습니다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52"/>
          <p:cNvSpPr>
            <a:spLocks noChangeArrowheads="1"/>
          </p:cNvSpPr>
          <p:nvPr/>
        </p:nvSpPr>
        <p:spPr bwMode="auto">
          <a:xfrm>
            <a:off x="7086704" y="4229100"/>
            <a:ext cx="2844800" cy="84582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53"/>
          <p:cNvSpPr>
            <a:spLocks noChangeArrowheads="1"/>
          </p:cNvSpPr>
          <p:nvPr/>
        </p:nvSpPr>
        <p:spPr bwMode="auto">
          <a:xfrm>
            <a:off x="7085330" y="4070350"/>
            <a:ext cx="2844800" cy="1762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162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 Box 55" descr="type=label"/>
          <p:cNvSpPr txBox="1">
            <a:spLocks noChangeArrowheads="1"/>
          </p:cNvSpPr>
          <p:nvPr/>
        </p:nvSpPr>
        <p:spPr bwMode="auto">
          <a:xfrm>
            <a:off x="7152432" y="4090988"/>
            <a:ext cx="7325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메시지 타이틀</a:t>
            </a:r>
          </a:p>
        </p:txBody>
      </p:sp>
      <p:sp>
        <p:nvSpPr>
          <p:cNvPr id="40" name="Text Box 56" descr="type=label"/>
          <p:cNvSpPr txBox="1">
            <a:spLocks noChangeArrowheads="1"/>
          </p:cNvSpPr>
          <p:nvPr/>
        </p:nvSpPr>
        <p:spPr bwMode="auto">
          <a:xfrm>
            <a:off x="7112685" y="4325938"/>
            <a:ext cx="2773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사용기간이 만료되었습니다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 후에는 정상적으로 동작하지 않을 수 있습니다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Rectangle 59" descr="type=button"/>
          <p:cNvSpPr>
            <a:spLocks noChangeArrowheads="1"/>
          </p:cNvSpPr>
          <p:nvPr/>
        </p:nvSpPr>
        <p:spPr bwMode="auto">
          <a:xfrm>
            <a:off x="8333105" y="4774769"/>
            <a:ext cx="523665" cy="211203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FFFFFF">
                <a:lumMod val="65000"/>
              </a:srgbClr>
            </a:solidFill>
            <a:miter lim="800000"/>
            <a:headEnd/>
            <a:tailEnd/>
          </a:ln>
          <a:effectLst/>
        </p:spPr>
        <p:txBody>
          <a:bodyPr wrap="square" lIns="108000" tIns="36000" rIns="108000" bIns="36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7101205" y="2908300"/>
            <a:ext cx="2844800" cy="93599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>
            <a:off x="7101205" y="2749550"/>
            <a:ext cx="2844800" cy="1762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162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 Box 50" descr="type=label"/>
          <p:cNvSpPr txBox="1">
            <a:spLocks noChangeArrowheads="1"/>
          </p:cNvSpPr>
          <p:nvPr/>
        </p:nvSpPr>
        <p:spPr bwMode="auto">
          <a:xfrm>
            <a:off x="7168307" y="2770188"/>
            <a:ext cx="7325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메시지 타이틀</a:t>
            </a:r>
          </a:p>
        </p:txBody>
      </p:sp>
      <p:sp>
        <p:nvSpPr>
          <p:cNvPr id="46" name="Text Box 51" descr="type=label"/>
          <p:cNvSpPr txBox="1">
            <a:spLocks noChangeArrowheads="1"/>
          </p:cNvSpPr>
          <p:nvPr/>
        </p:nvSpPr>
        <p:spPr bwMode="auto">
          <a:xfrm>
            <a:off x="7589078" y="3092325"/>
            <a:ext cx="186429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선택한 데이터를 삭제하시겠습니까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7" name="Rectangle 57" descr="type=button"/>
          <p:cNvSpPr>
            <a:spLocks noChangeArrowheads="1"/>
          </p:cNvSpPr>
          <p:nvPr/>
        </p:nvSpPr>
        <p:spPr bwMode="auto">
          <a:xfrm>
            <a:off x="8030846" y="3447098"/>
            <a:ext cx="448943" cy="211203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FFFFFF">
                <a:lumMod val="65000"/>
              </a:srgbClr>
            </a:solidFill>
            <a:miter lim="800000"/>
            <a:headEnd/>
            <a:tailEnd/>
          </a:ln>
          <a:effectLst/>
        </p:spPr>
        <p:txBody>
          <a:bodyPr wrap="none" lIns="108000" tIns="36000" rIns="108000" bIns="36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48" name="Rectangle 58" descr="type=button"/>
          <p:cNvSpPr>
            <a:spLocks noChangeArrowheads="1"/>
          </p:cNvSpPr>
          <p:nvPr/>
        </p:nvSpPr>
        <p:spPr bwMode="auto">
          <a:xfrm>
            <a:off x="8554721" y="3447098"/>
            <a:ext cx="448943" cy="211203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FFFFFF">
                <a:lumMod val="65000"/>
              </a:srgbClr>
            </a:solidFill>
            <a:miter lim="800000"/>
            <a:headEnd/>
            <a:tailEnd/>
          </a:ln>
          <a:effectLst/>
        </p:spPr>
        <p:txBody>
          <a:bodyPr wrap="none" lIns="108000" tIns="36000" rIns="108000" bIns="36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pic>
        <p:nvPicPr>
          <p:cNvPr id="49" name="Picture 2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190" y="4086861"/>
            <a:ext cx="142240" cy="14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190" y="2776221"/>
            <a:ext cx="142240" cy="14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 bwMode="auto">
          <a:xfrm>
            <a:off x="1838325" y="6894512"/>
            <a:ext cx="2219325" cy="153888"/>
          </a:xfrm>
          <a:prstGeom prst="rect">
            <a:avLst/>
          </a:prstGeom>
          <a:solidFill>
            <a:srgbClr val="FFFF00">
              <a:alpha val="50196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28600" indent="-228600" defTabSz="936625" eaLnBrk="0" latinLnBrk="0" hangingPunct="0">
              <a:spcBef>
                <a:spcPts val="300"/>
              </a:spcBef>
              <a:buNone/>
            </a:pPr>
            <a:r>
              <a:rPr kumimoji="0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kumimoji="0" lang="ko-KR" altLang="en-US" sz="1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아키에서</a:t>
            </a:r>
            <a:r>
              <a:rPr kumimoji="0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기술 검토 후 </a:t>
            </a:r>
            <a:r>
              <a:rPr kumimoji="0"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 정의 예정</a:t>
            </a:r>
            <a:endParaRPr kumimoji="0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5"/>
          <p:cNvSpPr txBox="1">
            <a:spLocks/>
          </p:cNvSpPr>
          <p:nvPr/>
        </p:nvSpPr>
        <p:spPr bwMode="auto">
          <a:xfrm>
            <a:off x="152400" y="100013"/>
            <a:ext cx="34544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5.11 </a:t>
            </a:r>
            <a:r>
              <a:rPr lang="ko-KR" altLang="en-US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알림</a:t>
            </a:r>
            <a:endParaRPr lang="en-US" altLang="ko-KR" sz="16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  <p:sp>
        <p:nvSpPr>
          <p:cNvPr id="74" name="Rectangle 159" descr="밝은 상향 대각선"/>
          <p:cNvSpPr>
            <a:spLocks noChangeArrowheads="1"/>
          </p:cNvSpPr>
          <p:nvPr/>
        </p:nvSpPr>
        <p:spPr bwMode="auto">
          <a:xfrm>
            <a:off x="838200" y="947738"/>
            <a:ext cx="1489075" cy="1208087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160"/>
          <p:cNvSpPr>
            <a:spLocks noChangeArrowheads="1"/>
          </p:cNvSpPr>
          <p:nvPr/>
        </p:nvSpPr>
        <p:spPr bwMode="auto">
          <a:xfrm>
            <a:off x="936625" y="1312863"/>
            <a:ext cx="1279525" cy="5413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161"/>
          <p:cNvSpPr>
            <a:spLocks noChangeArrowheads="1"/>
          </p:cNvSpPr>
          <p:nvPr/>
        </p:nvSpPr>
        <p:spPr bwMode="auto">
          <a:xfrm>
            <a:off x="1957388" y="1943100"/>
            <a:ext cx="241300" cy="115888"/>
          </a:xfrm>
          <a:prstGeom prst="rect">
            <a:avLst/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77" name="Text Box 162"/>
          <p:cNvSpPr txBox="1">
            <a:spLocks noChangeArrowheads="1"/>
          </p:cNvSpPr>
          <p:nvPr/>
        </p:nvSpPr>
        <p:spPr bwMode="auto">
          <a:xfrm>
            <a:off x="1379538" y="1466850"/>
            <a:ext cx="4064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Data</a:t>
            </a:r>
          </a:p>
        </p:txBody>
      </p:sp>
      <p:sp>
        <p:nvSpPr>
          <p:cNvPr id="78" name="Rectangle 164"/>
          <p:cNvSpPr>
            <a:spLocks noChangeArrowheads="1"/>
          </p:cNvSpPr>
          <p:nvPr/>
        </p:nvSpPr>
        <p:spPr bwMode="auto">
          <a:xfrm>
            <a:off x="923925" y="1042988"/>
            <a:ext cx="1279525" cy="2238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 Box 165"/>
          <p:cNvSpPr txBox="1">
            <a:spLocks noChangeArrowheads="1"/>
          </p:cNvSpPr>
          <p:nvPr/>
        </p:nvSpPr>
        <p:spPr bwMode="auto">
          <a:xfrm>
            <a:off x="1189038" y="1044575"/>
            <a:ext cx="49244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80" name="Rectangle 166"/>
          <p:cNvSpPr>
            <a:spLocks noChangeArrowheads="1"/>
          </p:cNvSpPr>
          <p:nvPr/>
        </p:nvSpPr>
        <p:spPr bwMode="auto">
          <a:xfrm>
            <a:off x="1914525" y="1093788"/>
            <a:ext cx="239713" cy="115887"/>
          </a:xfrm>
          <a:prstGeom prst="rect">
            <a:avLst/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81" name="Rectangle 167"/>
          <p:cNvSpPr>
            <a:spLocks noChangeArrowheads="1"/>
          </p:cNvSpPr>
          <p:nvPr/>
        </p:nvSpPr>
        <p:spPr bwMode="auto">
          <a:xfrm>
            <a:off x="750888" y="612775"/>
            <a:ext cx="4442242" cy="3462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marR="0" lvl="0" indent="-85725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1: </a:t>
            </a:r>
            <a:r>
              <a: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신규데이터를 입력</a:t>
            </a:r>
            <a:r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기존데이타를 수정 한 후 저장할 경우</a:t>
            </a:r>
            <a:r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2" name="Oval 48"/>
          <p:cNvSpPr>
            <a:spLocks noChangeArrowheads="1"/>
          </p:cNvSpPr>
          <p:nvPr/>
        </p:nvSpPr>
        <p:spPr bwMode="auto">
          <a:xfrm>
            <a:off x="1970088" y="1878013"/>
            <a:ext cx="236537" cy="23653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148"/>
          <p:cNvSpPr>
            <a:spLocks noChangeArrowheads="1"/>
          </p:cNvSpPr>
          <p:nvPr/>
        </p:nvSpPr>
        <p:spPr bwMode="auto">
          <a:xfrm>
            <a:off x="2928938" y="1173163"/>
            <a:ext cx="2517775" cy="6937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149"/>
          <p:cNvSpPr>
            <a:spLocks noChangeArrowheads="1"/>
          </p:cNvSpPr>
          <p:nvPr/>
        </p:nvSpPr>
        <p:spPr bwMode="auto">
          <a:xfrm>
            <a:off x="2928938" y="1001713"/>
            <a:ext cx="2517775" cy="1889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5400000" scaled="1"/>
          </a:gra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저장 확인</a:t>
            </a:r>
          </a:p>
        </p:txBody>
      </p:sp>
      <p:sp>
        <p:nvSpPr>
          <p:cNvPr id="85" name="Rectangle 150" descr="type=button"/>
          <p:cNvSpPr>
            <a:spLocks noChangeArrowheads="1"/>
          </p:cNvSpPr>
          <p:nvPr/>
        </p:nvSpPr>
        <p:spPr bwMode="auto">
          <a:xfrm>
            <a:off x="3692525" y="1622425"/>
            <a:ext cx="533400" cy="158750"/>
          </a:xfrm>
          <a:prstGeom prst="rect">
            <a:avLst/>
          </a:prstGeom>
          <a:solidFill>
            <a:srgbClr val="C0C0C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86" name="Text Box 154"/>
          <p:cNvSpPr txBox="1">
            <a:spLocks noChangeArrowheads="1"/>
          </p:cNvSpPr>
          <p:nvPr/>
        </p:nvSpPr>
        <p:spPr bwMode="auto">
          <a:xfrm>
            <a:off x="3351213" y="1316038"/>
            <a:ext cx="1748877" cy="13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작성한 항목을 저장하시겠습니까</a:t>
            </a:r>
            <a:r>
              <a:rPr kumimoji="0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7" name="Rectangle 155" descr="type=button"/>
          <p:cNvSpPr>
            <a:spLocks noChangeArrowheads="1"/>
          </p:cNvSpPr>
          <p:nvPr/>
        </p:nvSpPr>
        <p:spPr bwMode="auto">
          <a:xfrm>
            <a:off x="4252913" y="1622425"/>
            <a:ext cx="533400" cy="15875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pic>
        <p:nvPicPr>
          <p:cNvPr id="88" name="Picture 2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0" y="102552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9" name="AutoShape 161"/>
          <p:cNvCxnSpPr>
            <a:cxnSpLocks noChangeShapeType="1"/>
            <a:stCxn id="82" idx="6"/>
            <a:endCxn id="83" idx="1"/>
          </p:cNvCxnSpPr>
          <p:nvPr/>
        </p:nvCxnSpPr>
        <p:spPr bwMode="auto">
          <a:xfrm flipV="1">
            <a:off x="2220913" y="1520825"/>
            <a:ext cx="708025" cy="476250"/>
          </a:xfrm>
          <a:prstGeom prst="bentConnector3">
            <a:avLst>
              <a:gd name="adj1" fmla="val 4888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91" name="Rectangle 148"/>
          <p:cNvSpPr>
            <a:spLocks noChangeArrowheads="1"/>
          </p:cNvSpPr>
          <p:nvPr/>
        </p:nvSpPr>
        <p:spPr bwMode="auto">
          <a:xfrm>
            <a:off x="2949575" y="2828246"/>
            <a:ext cx="2517775" cy="6937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149"/>
          <p:cNvSpPr>
            <a:spLocks noChangeArrowheads="1"/>
          </p:cNvSpPr>
          <p:nvPr/>
        </p:nvSpPr>
        <p:spPr bwMode="auto">
          <a:xfrm>
            <a:off x="2949575" y="2656796"/>
            <a:ext cx="2517775" cy="1889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5400000" scaled="1"/>
          </a:gra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삭제 확인</a:t>
            </a:r>
          </a:p>
        </p:txBody>
      </p:sp>
      <p:sp>
        <p:nvSpPr>
          <p:cNvPr id="93" name="Rectangle 150" descr="type=button"/>
          <p:cNvSpPr>
            <a:spLocks noChangeArrowheads="1"/>
          </p:cNvSpPr>
          <p:nvPr/>
        </p:nvSpPr>
        <p:spPr bwMode="auto">
          <a:xfrm>
            <a:off x="3713163" y="3277508"/>
            <a:ext cx="533400" cy="158750"/>
          </a:xfrm>
          <a:prstGeom prst="rect">
            <a:avLst/>
          </a:prstGeom>
          <a:solidFill>
            <a:srgbClr val="C0C0C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94" name="Text Box 154"/>
          <p:cNvSpPr txBox="1">
            <a:spLocks noChangeArrowheads="1"/>
          </p:cNvSpPr>
          <p:nvPr/>
        </p:nvSpPr>
        <p:spPr bwMode="auto">
          <a:xfrm>
            <a:off x="3371850" y="2971121"/>
            <a:ext cx="1864293" cy="13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선택한 데이터를 삭제하시겠습니까</a:t>
            </a:r>
            <a:r>
              <a:rPr kumimoji="0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5" name="Rectangle 155" descr="type=button"/>
          <p:cNvSpPr>
            <a:spLocks noChangeArrowheads="1"/>
          </p:cNvSpPr>
          <p:nvPr/>
        </p:nvSpPr>
        <p:spPr bwMode="auto">
          <a:xfrm>
            <a:off x="4288064" y="3277508"/>
            <a:ext cx="533400" cy="15875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96" name="Rectangle 156" descr="밝은 상향 대각선"/>
          <p:cNvSpPr>
            <a:spLocks noChangeArrowheads="1"/>
          </p:cNvSpPr>
          <p:nvPr/>
        </p:nvSpPr>
        <p:spPr bwMode="auto">
          <a:xfrm>
            <a:off x="838200" y="2537733"/>
            <a:ext cx="1489075" cy="1201738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157"/>
          <p:cNvSpPr>
            <a:spLocks noChangeArrowheads="1"/>
          </p:cNvSpPr>
          <p:nvPr/>
        </p:nvSpPr>
        <p:spPr bwMode="auto">
          <a:xfrm>
            <a:off x="936625" y="2863171"/>
            <a:ext cx="1279525" cy="5905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 Box 159"/>
          <p:cNvSpPr txBox="1">
            <a:spLocks noChangeArrowheads="1"/>
          </p:cNvSpPr>
          <p:nvPr/>
        </p:nvSpPr>
        <p:spPr bwMode="auto">
          <a:xfrm>
            <a:off x="1379538" y="3061608"/>
            <a:ext cx="4064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Data</a:t>
            </a:r>
          </a:p>
        </p:txBody>
      </p:sp>
      <p:cxnSp>
        <p:nvCxnSpPr>
          <p:cNvPr id="99" name="AutoShape 161"/>
          <p:cNvCxnSpPr>
            <a:cxnSpLocks noChangeShapeType="1"/>
            <a:stCxn id="104" idx="6"/>
            <a:endCxn id="91" idx="1"/>
          </p:cNvCxnSpPr>
          <p:nvPr/>
        </p:nvCxnSpPr>
        <p:spPr bwMode="auto">
          <a:xfrm flipV="1">
            <a:off x="2212975" y="3175908"/>
            <a:ext cx="736600" cy="371475"/>
          </a:xfrm>
          <a:prstGeom prst="bentConnector3">
            <a:avLst>
              <a:gd name="adj1" fmla="val 48921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100" name="Rectangle 162"/>
          <p:cNvSpPr>
            <a:spLocks noChangeArrowheads="1"/>
          </p:cNvSpPr>
          <p:nvPr/>
        </p:nvSpPr>
        <p:spPr bwMode="auto">
          <a:xfrm>
            <a:off x="936625" y="2599646"/>
            <a:ext cx="1279525" cy="2238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 Box 163"/>
          <p:cNvSpPr txBox="1">
            <a:spLocks noChangeArrowheads="1"/>
          </p:cNvSpPr>
          <p:nvPr/>
        </p:nvSpPr>
        <p:spPr bwMode="auto">
          <a:xfrm>
            <a:off x="1201738" y="2601233"/>
            <a:ext cx="49244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pic>
        <p:nvPicPr>
          <p:cNvPr id="102" name="Picture 2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9388" y="268060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Rectangle 158"/>
          <p:cNvSpPr>
            <a:spLocks noChangeArrowheads="1"/>
          </p:cNvSpPr>
          <p:nvPr/>
        </p:nvSpPr>
        <p:spPr bwMode="auto">
          <a:xfrm>
            <a:off x="1979613" y="3496583"/>
            <a:ext cx="241300" cy="115888"/>
          </a:xfrm>
          <a:prstGeom prst="rect">
            <a:avLst/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104" name="Oval 160"/>
          <p:cNvSpPr>
            <a:spLocks noChangeArrowheads="1"/>
          </p:cNvSpPr>
          <p:nvPr/>
        </p:nvSpPr>
        <p:spPr bwMode="auto">
          <a:xfrm>
            <a:off x="1962150" y="3428321"/>
            <a:ext cx="236538" cy="23653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164"/>
          <p:cNvSpPr>
            <a:spLocks noChangeArrowheads="1"/>
          </p:cNvSpPr>
          <p:nvPr/>
        </p:nvSpPr>
        <p:spPr bwMode="auto">
          <a:xfrm>
            <a:off x="1927225" y="2650446"/>
            <a:ext cx="239713" cy="115887"/>
          </a:xfrm>
          <a:prstGeom prst="rect">
            <a:avLst/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106" name="Rectangle 166"/>
          <p:cNvSpPr>
            <a:spLocks noChangeArrowheads="1"/>
          </p:cNvSpPr>
          <p:nvPr/>
        </p:nvSpPr>
        <p:spPr bwMode="auto">
          <a:xfrm>
            <a:off x="771525" y="2213883"/>
            <a:ext cx="2206053" cy="3462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marR="0" lvl="0" indent="-85725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2: </a:t>
            </a:r>
            <a:r>
              <a: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데이터를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삭제할 경우</a:t>
            </a:r>
            <a:r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07" name="Text Box 210"/>
          <p:cNvSpPr txBox="1">
            <a:spLocks noChangeArrowheads="1"/>
          </p:cNvSpPr>
          <p:nvPr/>
        </p:nvSpPr>
        <p:spPr bwMode="auto">
          <a:xfrm>
            <a:off x="5629275" y="1249363"/>
            <a:ext cx="3876675" cy="261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7313" marR="0" lvl="0" indent="-87313" algn="l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버튼에 디폴트 포커스를 둠</a:t>
            </a:r>
          </a:p>
        </p:txBody>
      </p:sp>
      <p:sp>
        <p:nvSpPr>
          <p:cNvPr id="159" name="Rectangle 176"/>
          <p:cNvSpPr>
            <a:spLocks noChangeArrowheads="1"/>
          </p:cNvSpPr>
          <p:nvPr/>
        </p:nvSpPr>
        <p:spPr bwMode="auto">
          <a:xfrm>
            <a:off x="2933700" y="4353156"/>
            <a:ext cx="2940050" cy="84296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Rectangle 177"/>
          <p:cNvSpPr>
            <a:spLocks noChangeArrowheads="1"/>
          </p:cNvSpPr>
          <p:nvPr/>
        </p:nvSpPr>
        <p:spPr bwMode="auto">
          <a:xfrm>
            <a:off x="2933700" y="4181706"/>
            <a:ext cx="2940050" cy="1889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5400000" scaled="1"/>
          </a:gra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메시지 타이틀</a:t>
            </a:r>
          </a:p>
        </p:txBody>
      </p:sp>
      <p:sp>
        <p:nvSpPr>
          <p:cNvPr id="161" name="Rectangle 178" descr="type=button"/>
          <p:cNvSpPr>
            <a:spLocks noChangeArrowheads="1"/>
          </p:cNvSpPr>
          <p:nvPr/>
        </p:nvSpPr>
        <p:spPr bwMode="auto">
          <a:xfrm>
            <a:off x="3876675" y="4899256"/>
            <a:ext cx="533400" cy="158750"/>
          </a:xfrm>
          <a:prstGeom prst="rect">
            <a:avLst/>
          </a:prstGeom>
          <a:solidFill>
            <a:srgbClr val="C0C0C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62" name="Text Box 181"/>
          <p:cNvSpPr txBox="1">
            <a:spLocks noChangeArrowheads="1"/>
          </p:cNvSpPr>
          <p:nvPr/>
        </p:nvSpPr>
        <p:spPr bwMode="auto">
          <a:xfrm>
            <a:off x="3355975" y="4486506"/>
            <a:ext cx="1992533" cy="29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변경된 데이터가 저장되지 않았습니다</a:t>
            </a:r>
            <a:r>
              <a:rPr kumimoji="0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그래도 화면을 닫으시겠습니까</a:t>
            </a:r>
            <a:r>
              <a:rPr kumimoji="0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63" name="Rectangle 182" descr="type=button"/>
          <p:cNvSpPr>
            <a:spLocks noChangeArrowheads="1"/>
          </p:cNvSpPr>
          <p:nvPr/>
        </p:nvSpPr>
        <p:spPr bwMode="auto">
          <a:xfrm>
            <a:off x="4437063" y="4899256"/>
            <a:ext cx="533400" cy="15875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164" name="Rectangle 183" descr="밝은 상향 대각선"/>
          <p:cNvSpPr>
            <a:spLocks noChangeArrowheads="1"/>
          </p:cNvSpPr>
          <p:nvPr/>
        </p:nvSpPr>
        <p:spPr bwMode="auto">
          <a:xfrm>
            <a:off x="838200" y="4116619"/>
            <a:ext cx="1489075" cy="1201737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Rectangle 184"/>
          <p:cNvSpPr>
            <a:spLocks noChangeArrowheads="1"/>
          </p:cNvSpPr>
          <p:nvPr/>
        </p:nvSpPr>
        <p:spPr bwMode="auto">
          <a:xfrm>
            <a:off x="936625" y="4434119"/>
            <a:ext cx="1279525" cy="5905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Text Box 185"/>
          <p:cNvSpPr txBox="1">
            <a:spLocks noChangeArrowheads="1"/>
          </p:cNvSpPr>
          <p:nvPr/>
        </p:nvSpPr>
        <p:spPr bwMode="auto">
          <a:xfrm>
            <a:off x="1238250" y="4599219"/>
            <a:ext cx="6858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Single Edit</a:t>
            </a:r>
          </a:p>
        </p:txBody>
      </p:sp>
      <p:sp>
        <p:nvSpPr>
          <p:cNvPr id="167" name="Rectangle 186"/>
          <p:cNvSpPr>
            <a:spLocks noChangeArrowheads="1"/>
          </p:cNvSpPr>
          <p:nvPr/>
        </p:nvSpPr>
        <p:spPr bwMode="auto">
          <a:xfrm>
            <a:off x="936625" y="4184881"/>
            <a:ext cx="1279525" cy="2238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Text Box 187"/>
          <p:cNvSpPr txBox="1">
            <a:spLocks noChangeArrowheads="1"/>
          </p:cNvSpPr>
          <p:nvPr/>
        </p:nvSpPr>
        <p:spPr bwMode="auto">
          <a:xfrm>
            <a:off x="1201738" y="4186469"/>
            <a:ext cx="49244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169" name="Rectangle 188"/>
          <p:cNvSpPr>
            <a:spLocks noChangeArrowheads="1"/>
          </p:cNvSpPr>
          <p:nvPr/>
        </p:nvSpPr>
        <p:spPr bwMode="auto">
          <a:xfrm>
            <a:off x="1927225" y="4235681"/>
            <a:ext cx="239713" cy="115888"/>
          </a:xfrm>
          <a:prstGeom prst="rect">
            <a:avLst/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170" name="Rectangle 189"/>
          <p:cNvSpPr>
            <a:spLocks noChangeArrowheads="1"/>
          </p:cNvSpPr>
          <p:nvPr/>
        </p:nvSpPr>
        <p:spPr bwMode="auto">
          <a:xfrm>
            <a:off x="1974850" y="5092931"/>
            <a:ext cx="241300" cy="115888"/>
          </a:xfrm>
          <a:prstGeom prst="rect">
            <a:avLst/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sp>
        <p:nvSpPr>
          <p:cNvPr id="171" name="Oval 190"/>
          <p:cNvSpPr>
            <a:spLocks noChangeArrowheads="1"/>
          </p:cNvSpPr>
          <p:nvPr/>
        </p:nvSpPr>
        <p:spPr bwMode="auto">
          <a:xfrm>
            <a:off x="1968500" y="5032606"/>
            <a:ext cx="236538" cy="23653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2" name="AutoShape 191"/>
          <p:cNvCxnSpPr>
            <a:cxnSpLocks noChangeShapeType="1"/>
            <a:stCxn id="171" idx="6"/>
            <a:endCxn id="159" idx="1"/>
          </p:cNvCxnSpPr>
          <p:nvPr/>
        </p:nvCxnSpPr>
        <p:spPr bwMode="auto">
          <a:xfrm flipV="1">
            <a:off x="2219325" y="4775431"/>
            <a:ext cx="714375" cy="376238"/>
          </a:xfrm>
          <a:prstGeom prst="bentConnector3">
            <a:avLst>
              <a:gd name="adj1" fmla="val 48889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173" name="Rectangle 192"/>
          <p:cNvSpPr>
            <a:spLocks noChangeArrowheads="1"/>
          </p:cNvSpPr>
          <p:nvPr/>
        </p:nvSpPr>
        <p:spPr bwMode="auto">
          <a:xfrm>
            <a:off x="741363" y="3777120"/>
            <a:ext cx="3010761" cy="3462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marR="0" lvl="0" indent="-85725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3: </a:t>
            </a:r>
            <a:r>
              <a: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데이터를 저장하지 않고 닫을 경우</a:t>
            </a:r>
            <a:r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174" name="Picture 1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5313" y="419758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" name="Rectangle 50"/>
          <p:cNvSpPr>
            <a:spLocks noChangeArrowheads="1"/>
          </p:cNvSpPr>
          <p:nvPr/>
        </p:nvSpPr>
        <p:spPr bwMode="auto">
          <a:xfrm>
            <a:off x="752475" y="5319497"/>
            <a:ext cx="3047629" cy="313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marR="0" lvl="0" indent="-85725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4: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 재입력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확인이 필요한 경우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95" name="Text Box 210"/>
          <p:cNvSpPr txBox="1">
            <a:spLocks noChangeArrowheads="1"/>
          </p:cNvSpPr>
          <p:nvPr/>
        </p:nvSpPr>
        <p:spPr bwMode="auto">
          <a:xfrm>
            <a:off x="5032375" y="6097145"/>
            <a:ext cx="3479800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확인버튼을 제공하며 별도로 취소 버튼을 두지 않음</a:t>
            </a:r>
          </a:p>
        </p:txBody>
      </p:sp>
      <p:sp>
        <p:nvSpPr>
          <p:cNvPr id="196" name="Rectangle 41" descr="밝은 상향 대각선"/>
          <p:cNvSpPr>
            <a:spLocks noChangeArrowheads="1"/>
          </p:cNvSpPr>
          <p:nvPr/>
        </p:nvSpPr>
        <p:spPr bwMode="auto">
          <a:xfrm>
            <a:off x="838200" y="5655820"/>
            <a:ext cx="1489075" cy="1230313"/>
          </a:xfrm>
          <a:prstGeom prst="rect">
            <a:avLst/>
          </a:prstGeom>
          <a:pattFill prst="ltUpDiag">
            <a:fgClr>
              <a:srgbClr val="DDDDDD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42"/>
          <p:cNvSpPr>
            <a:spLocks noChangeArrowheads="1"/>
          </p:cNvSpPr>
          <p:nvPr/>
        </p:nvSpPr>
        <p:spPr bwMode="auto">
          <a:xfrm>
            <a:off x="936625" y="6033645"/>
            <a:ext cx="1279525" cy="5667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Text Box 43"/>
          <p:cNvSpPr txBox="1">
            <a:spLocks noChangeArrowheads="1"/>
          </p:cNvSpPr>
          <p:nvPr/>
        </p:nvSpPr>
        <p:spPr bwMode="auto">
          <a:xfrm>
            <a:off x="1238250" y="6184458"/>
            <a:ext cx="6858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Single Edit</a:t>
            </a:r>
          </a:p>
        </p:txBody>
      </p:sp>
      <p:sp>
        <p:nvSpPr>
          <p:cNvPr id="199" name="Rectangle 44"/>
          <p:cNvSpPr>
            <a:spLocks noChangeArrowheads="1"/>
          </p:cNvSpPr>
          <p:nvPr/>
        </p:nvSpPr>
        <p:spPr bwMode="auto">
          <a:xfrm>
            <a:off x="936625" y="5770120"/>
            <a:ext cx="1279525" cy="2238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Text Box 45"/>
          <p:cNvSpPr txBox="1">
            <a:spLocks noChangeArrowheads="1"/>
          </p:cNvSpPr>
          <p:nvPr/>
        </p:nvSpPr>
        <p:spPr bwMode="auto">
          <a:xfrm>
            <a:off x="1201738" y="5771708"/>
            <a:ext cx="49244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Search</a:t>
            </a:r>
          </a:p>
        </p:txBody>
      </p:sp>
      <p:sp>
        <p:nvSpPr>
          <p:cNvPr id="201" name="Rectangle 46"/>
          <p:cNvSpPr>
            <a:spLocks noChangeArrowheads="1"/>
          </p:cNvSpPr>
          <p:nvPr/>
        </p:nvSpPr>
        <p:spPr bwMode="auto">
          <a:xfrm>
            <a:off x="1927225" y="5820920"/>
            <a:ext cx="239713" cy="115888"/>
          </a:xfrm>
          <a:prstGeom prst="rect">
            <a:avLst/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202" name="Rectangle 47"/>
          <p:cNvSpPr>
            <a:spLocks noChangeArrowheads="1"/>
          </p:cNvSpPr>
          <p:nvPr/>
        </p:nvSpPr>
        <p:spPr bwMode="auto">
          <a:xfrm>
            <a:off x="1974850" y="6682933"/>
            <a:ext cx="241300" cy="115887"/>
          </a:xfrm>
          <a:prstGeom prst="rect">
            <a:avLst/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sp>
        <p:nvSpPr>
          <p:cNvPr id="203" name="Oval 48"/>
          <p:cNvSpPr>
            <a:spLocks noChangeArrowheads="1"/>
          </p:cNvSpPr>
          <p:nvPr/>
        </p:nvSpPr>
        <p:spPr bwMode="auto">
          <a:xfrm>
            <a:off x="1924050" y="5773295"/>
            <a:ext cx="236538" cy="23653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4" name="AutoShape 49"/>
          <p:cNvCxnSpPr>
            <a:cxnSpLocks noChangeShapeType="1"/>
            <a:stCxn id="203" idx="6"/>
            <a:endCxn id="205" idx="1"/>
          </p:cNvCxnSpPr>
          <p:nvPr/>
        </p:nvCxnSpPr>
        <p:spPr bwMode="auto">
          <a:xfrm>
            <a:off x="2174875" y="5892358"/>
            <a:ext cx="750888" cy="438150"/>
          </a:xfrm>
          <a:prstGeom prst="bentConnector3">
            <a:avLst>
              <a:gd name="adj1" fmla="val 48838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205" name="Rectangle 52"/>
          <p:cNvSpPr>
            <a:spLocks noChangeArrowheads="1"/>
          </p:cNvSpPr>
          <p:nvPr/>
        </p:nvSpPr>
        <p:spPr bwMode="auto">
          <a:xfrm>
            <a:off x="2925763" y="5982845"/>
            <a:ext cx="2033587" cy="6937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Rectangle 53"/>
          <p:cNvSpPr>
            <a:spLocks noChangeArrowheads="1"/>
          </p:cNvSpPr>
          <p:nvPr/>
        </p:nvSpPr>
        <p:spPr bwMode="auto">
          <a:xfrm>
            <a:off x="2925763" y="5811395"/>
            <a:ext cx="2033587" cy="1889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5400000" scaled="1"/>
          </a:gra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메시지 타이틀</a:t>
            </a:r>
          </a:p>
        </p:txBody>
      </p:sp>
      <p:sp>
        <p:nvSpPr>
          <p:cNvPr id="207" name="Rectangle 54" descr="type=button"/>
          <p:cNvSpPr>
            <a:spLocks noChangeArrowheads="1"/>
          </p:cNvSpPr>
          <p:nvPr/>
        </p:nvSpPr>
        <p:spPr bwMode="auto">
          <a:xfrm>
            <a:off x="3690938" y="6432108"/>
            <a:ext cx="533400" cy="158750"/>
          </a:xfrm>
          <a:prstGeom prst="rect">
            <a:avLst/>
          </a:prstGeom>
          <a:solidFill>
            <a:srgbClr val="C0C0C0"/>
          </a:solidFill>
          <a:ln w="1587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208" name="Text Box 58"/>
          <p:cNvSpPr txBox="1">
            <a:spLocks noChangeArrowheads="1"/>
          </p:cNvSpPr>
          <p:nvPr/>
        </p:nvSpPr>
        <p:spPr bwMode="auto">
          <a:xfrm>
            <a:off x="3348038" y="6125720"/>
            <a:ext cx="1450718" cy="13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잘못된 주민등록번호입니다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9" name="Picture 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75" y="583520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5"/>
          <p:cNvSpPr txBox="1">
            <a:spLocks/>
          </p:cNvSpPr>
          <p:nvPr/>
        </p:nvSpPr>
        <p:spPr bwMode="auto">
          <a:xfrm>
            <a:off x="152400" y="100013"/>
            <a:ext cx="34544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5.12 </a:t>
            </a:r>
            <a:r>
              <a:rPr lang="ko-KR" altLang="en-US" sz="1600" kern="0" dirty="0" err="1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지시문</a:t>
            </a:r>
            <a:endParaRPr lang="en-US" altLang="ko-KR" sz="16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483393" y="838200"/>
            <a:ext cx="10016331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lvl="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사용자의 이해를 돕기 위한 설명이 필요한 경우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지시문을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작성한다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lvl="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지시문은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간단명료해야 하며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지시문이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지시하는 영역을 명확하게 해야 한다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lvl="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문장앞에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참고표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(※)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를 사용하고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문장은 서술형으로 마무리한다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함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-&gt;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</a:p>
          <a:p>
            <a:pPr marL="177800" lvl="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페이지전체 주의사항은 페이지 하단에 작성 한다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일반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지시문은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보통체로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지시문은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적용한다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lvl="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모듈 주의사항 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서브타이틀 우측에 위치하거나 테이블 좌측하단에 작성한다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lvl="0" indent="-177800" fontAlgn="auto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중요한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지시문이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아닐 경우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영역확보를 위해 아이콘 형태로 제공하며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사용자가 클릭을 하여 </a:t>
            </a:r>
            <a:r>
              <a:rPr kumimoji="0" lang="ko-KR" altLang="en-US" sz="12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내용을 열어 볼 수 있도록 한다</a:t>
            </a: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1085850" y="3409950"/>
            <a:ext cx="8410575" cy="176212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985838" y="3027362"/>
            <a:ext cx="8532812" cy="0"/>
          </a:xfrm>
          <a:prstGeom prst="line">
            <a:avLst/>
          </a:prstGeom>
          <a:noFill/>
          <a:ln w="19050">
            <a:solidFill>
              <a:srgbClr val="FFFFFF">
                <a:lumMod val="85000"/>
              </a:srgbClr>
            </a:solidFill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68375" y="2692400"/>
            <a:ext cx="869950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49530" tIns="49530" rIns="49530" bIns="49530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200" ker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</a:rPr>
              <a:t>메인타이틀</a:t>
            </a:r>
            <a:endParaRPr kumimoji="0" lang="en-US" altLang="en-US" sz="1200" kern="0">
              <a:solidFill>
                <a:srgbClr val="C0C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90"/>
          <p:cNvGraphicFramePr>
            <a:graphicFrameLocks noGrp="1"/>
          </p:cNvGraphicFramePr>
          <p:nvPr/>
        </p:nvGraphicFramePr>
        <p:xfrm>
          <a:off x="995363" y="4065588"/>
          <a:ext cx="8501062" cy="830307"/>
        </p:xfrm>
        <a:graphic>
          <a:graphicData uri="http://schemas.openxmlformats.org/drawingml/2006/table">
            <a:tbl>
              <a:tblPr/>
              <a:tblGrid>
                <a:gridCol w="531812"/>
                <a:gridCol w="1328738"/>
                <a:gridCol w="1327150"/>
                <a:gridCol w="1328737"/>
                <a:gridCol w="1327150"/>
                <a:gridCol w="1328738"/>
                <a:gridCol w="1328737"/>
              </a:tblGrid>
              <a:tr h="2775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763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63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22"/>
          <p:cNvSpPr>
            <a:spLocks noChangeArrowheads="1"/>
          </p:cNvSpPr>
          <p:nvPr/>
        </p:nvSpPr>
        <p:spPr bwMode="auto">
          <a:xfrm>
            <a:off x="954088" y="4027488"/>
            <a:ext cx="8640762" cy="936625"/>
          </a:xfrm>
          <a:prstGeom prst="rect">
            <a:avLst/>
          </a:prstGeom>
          <a:solidFill>
            <a:srgbClr val="FFFFFF">
              <a:alpha val="74901"/>
            </a:srgbClr>
          </a:soli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73"/>
          <p:cNvGrpSpPr>
            <a:grpSpLocks/>
          </p:cNvGrpSpPr>
          <p:nvPr/>
        </p:nvGrpSpPr>
        <p:grpSpPr bwMode="auto">
          <a:xfrm>
            <a:off x="922338" y="3668713"/>
            <a:ext cx="858837" cy="319087"/>
            <a:chOff x="922338" y="4927600"/>
            <a:chExt cx="859284" cy="319246"/>
          </a:xfrm>
        </p:grpSpPr>
        <p:sp>
          <p:nvSpPr>
            <p:cNvPr id="18" name="Text Box 82"/>
            <p:cNvSpPr txBox="1">
              <a:spLocks noChangeArrowheads="1"/>
            </p:cNvSpPr>
            <p:nvPr/>
          </p:nvSpPr>
          <p:spPr bwMode="auto">
            <a:xfrm>
              <a:off x="927102" y="5000661"/>
              <a:ext cx="854520" cy="2461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marL="85725" indent="-85725" algn="ctr" fontAlgn="auto" latinLnBrk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l"/>
                <a:defRPr/>
              </a:pPr>
              <a:r>
                <a:rPr kumimoji="0" lang="ko-KR" altLang="en-US" sz="10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서브타이틀</a:t>
              </a:r>
            </a:p>
          </p:txBody>
        </p:sp>
        <p:sp>
          <p:nvSpPr>
            <p:cNvPr id="19" name="직사각형 22"/>
            <p:cNvSpPr>
              <a:spLocks noChangeArrowheads="1"/>
            </p:cNvSpPr>
            <p:nvPr/>
          </p:nvSpPr>
          <p:spPr bwMode="auto">
            <a:xfrm>
              <a:off x="922338" y="4927600"/>
              <a:ext cx="838636" cy="314482"/>
            </a:xfrm>
            <a:prstGeom prst="rect">
              <a:avLst/>
            </a:prstGeom>
            <a:solidFill>
              <a:srgbClr val="FFFFFF">
                <a:alpha val="74901"/>
              </a:srgbClr>
            </a:soli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그룹 172"/>
          <p:cNvGrpSpPr>
            <a:grpSpLocks/>
          </p:cNvGrpSpPr>
          <p:nvPr/>
        </p:nvGrpSpPr>
        <p:grpSpPr bwMode="auto">
          <a:xfrm>
            <a:off x="855663" y="3054350"/>
            <a:ext cx="838200" cy="314325"/>
            <a:chOff x="-152400" y="3679825"/>
            <a:chExt cx="838200" cy="314325"/>
          </a:xfrm>
        </p:grpSpPr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-84138" y="3714750"/>
              <a:ext cx="727075" cy="2460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marL="85725" indent="-85725" algn="ctr" fontAlgn="auto" latinLnBrk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l"/>
                <a:defRPr/>
              </a:pPr>
              <a:r>
                <a:rPr kumimoji="0" lang="ko-KR" altLang="en-US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검색조건</a:t>
              </a:r>
            </a:p>
          </p:txBody>
        </p:sp>
        <p:sp>
          <p:nvSpPr>
            <p:cNvPr id="30" name="직사각형 22"/>
            <p:cNvSpPr>
              <a:spLocks noChangeArrowheads="1"/>
            </p:cNvSpPr>
            <p:nvPr/>
          </p:nvSpPr>
          <p:spPr bwMode="auto">
            <a:xfrm>
              <a:off x="-152400" y="3679825"/>
              <a:ext cx="838200" cy="314325"/>
            </a:xfrm>
            <a:prstGeom prst="rect">
              <a:avLst/>
            </a:prstGeom>
            <a:solidFill>
              <a:srgbClr val="FFFFFF">
                <a:alpha val="74901"/>
              </a:srgbClr>
            </a:soli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" name="직사각형 22"/>
          <p:cNvSpPr>
            <a:spLocks noChangeArrowheads="1"/>
          </p:cNvSpPr>
          <p:nvPr/>
        </p:nvSpPr>
        <p:spPr bwMode="auto">
          <a:xfrm>
            <a:off x="954088" y="3368675"/>
            <a:ext cx="8640762" cy="285750"/>
          </a:xfrm>
          <a:prstGeom prst="rect">
            <a:avLst/>
          </a:prstGeom>
          <a:solidFill>
            <a:srgbClr val="FFFFFF">
              <a:alpha val="74901"/>
            </a:srgbClr>
          </a:soli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/>
        </p:nvGraphicFramePr>
        <p:xfrm>
          <a:off x="995363" y="5332413"/>
          <a:ext cx="8504238" cy="830307"/>
        </p:xfrm>
        <a:graphic>
          <a:graphicData uri="http://schemas.openxmlformats.org/drawingml/2006/table">
            <a:tbl>
              <a:tblPr/>
              <a:tblGrid>
                <a:gridCol w="1076380"/>
                <a:gridCol w="1842362"/>
                <a:gridCol w="1089695"/>
                <a:gridCol w="1702218"/>
                <a:gridCol w="1180682"/>
                <a:gridCol w="1612901"/>
              </a:tblGrid>
              <a:tr h="2775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3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3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53" marB="46753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직사각형 22"/>
          <p:cNvSpPr>
            <a:spLocks noChangeArrowheads="1"/>
          </p:cNvSpPr>
          <p:nvPr/>
        </p:nvSpPr>
        <p:spPr bwMode="auto">
          <a:xfrm>
            <a:off x="954088" y="5305425"/>
            <a:ext cx="8640762" cy="936625"/>
          </a:xfrm>
          <a:prstGeom prst="rect">
            <a:avLst/>
          </a:prstGeom>
          <a:solidFill>
            <a:srgbClr val="FFFFFF">
              <a:alpha val="74901"/>
            </a:srgbClr>
          </a:soli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179"/>
          <p:cNvGrpSpPr>
            <a:grpSpLocks/>
          </p:cNvGrpSpPr>
          <p:nvPr/>
        </p:nvGrpSpPr>
        <p:grpSpPr bwMode="auto">
          <a:xfrm>
            <a:off x="922338" y="4935538"/>
            <a:ext cx="858837" cy="319087"/>
            <a:chOff x="922338" y="4927600"/>
            <a:chExt cx="859284" cy="319246"/>
          </a:xfrm>
        </p:grpSpPr>
        <p:sp>
          <p:nvSpPr>
            <p:cNvPr id="38" name="Text Box 82"/>
            <p:cNvSpPr txBox="1">
              <a:spLocks noChangeArrowheads="1"/>
            </p:cNvSpPr>
            <p:nvPr/>
          </p:nvSpPr>
          <p:spPr bwMode="auto">
            <a:xfrm>
              <a:off x="927102" y="5000661"/>
              <a:ext cx="854520" cy="2461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marL="85725" indent="-85725" algn="ctr" fontAlgn="auto" latinLnBrk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l"/>
                <a:defRPr/>
              </a:pPr>
              <a:r>
                <a:rPr kumimoji="0" lang="ko-KR" altLang="en-US" sz="1000" ker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서브타이틀</a:t>
              </a:r>
            </a:p>
          </p:txBody>
        </p:sp>
        <p:sp>
          <p:nvSpPr>
            <p:cNvPr id="39" name="직사각형 22"/>
            <p:cNvSpPr>
              <a:spLocks noChangeArrowheads="1"/>
            </p:cNvSpPr>
            <p:nvPr/>
          </p:nvSpPr>
          <p:spPr bwMode="auto">
            <a:xfrm>
              <a:off x="922338" y="4927600"/>
              <a:ext cx="838636" cy="314482"/>
            </a:xfrm>
            <a:prstGeom prst="rect">
              <a:avLst/>
            </a:prstGeom>
            <a:solidFill>
              <a:srgbClr val="FFFFFF">
                <a:alpha val="74901"/>
              </a:srgbClr>
            </a:soli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Rectangle 174" descr="type=button"/>
          <p:cNvSpPr>
            <a:spLocks noChangeArrowheads="1"/>
          </p:cNvSpPr>
          <p:nvPr/>
        </p:nvSpPr>
        <p:spPr bwMode="auto">
          <a:xfrm>
            <a:off x="1811020" y="5048885"/>
            <a:ext cx="503238" cy="19050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</a:t>
            </a:r>
          </a:p>
        </p:txBody>
      </p:sp>
      <p:sp>
        <p:nvSpPr>
          <p:cNvPr id="81" name="Rectangle 21" descr="type=label"/>
          <p:cNvSpPr>
            <a:spLocks noChangeArrowheads="1"/>
          </p:cNvSpPr>
          <p:nvPr/>
        </p:nvSpPr>
        <p:spPr bwMode="auto">
          <a:xfrm>
            <a:off x="982663" y="6242050"/>
            <a:ext cx="7608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102235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※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전체 페이지 </a:t>
            </a:r>
            <a:r>
              <a:rPr kumimoji="0" lang="ko-KR" alt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예시입니다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kumimoji="0" lang="ko-KR" alt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중대한 에러에 대한 경고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필독사항 등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대해 기술합니다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102235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※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지시문은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화면 하단에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위치하는것을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기본으로 합니다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일반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작성에 대해 기술합니다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Rectangle 21" descr="type=label"/>
          <p:cNvSpPr>
            <a:spLocks noChangeArrowheads="1"/>
          </p:cNvSpPr>
          <p:nvPr/>
        </p:nvSpPr>
        <p:spPr bwMode="auto">
          <a:xfrm>
            <a:off x="1828483" y="3742691"/>
            <a:ext cx="58804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102235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※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모듈 주의사항 예시입니다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한 줄일 경우 타이틀 우측에 위치합니다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Rectangle 21" descr="type=label"/>
          <p:cNvSpPr>
            <a:spLocks noChangeArrowheads="1"/>
          </p:cNvSpPr>
          <p:nvPr/>
        </p:nvSpPr>
        <p:spPr bwMode="auto">
          <a:xfrm>
            <a:off x="1813243" y="5267642"/>
            <a:ext cx="6012497" cy="4247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102235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※ </a:t>
            </a:r>
            <a:r>
              <a:rPr kumimoji="0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kumimoji="0" lang="ko-KR" altLang="en-US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주희사항</a:t>
            </a:r>
            <a:r>
              <a:rPr kumimoji="0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예시입니다</a:t>
            </a:r>
            <a:r>
              <a:rPr kumimoji="0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102235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※ </a:t>
            </a:r>
            <a:r>
              <a:rPr kumimoji="0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다른 페이지와의 레이아웃 일관성을 해치지 않게 </a:t>
            </a:r>
            <a:r>
              <a:rPr kumimoji="0" lang="ko-KR" altLang="en-US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지시문을</a:t>
            </a:r>
            <a:r>
              <a:rPr kumimoji="0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배치합니다</a:t>
            </a:r>
            <a:r>
              <a:rPr kumimoji="0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4" name="Group 26"/>
          <p:cNvGraphicFramePr>
            <a:graphicFrameLocks noGrp="1"/>
          </p:cNvGraphicFramePr>
          <p:nvPr/>
        </p:nvGraphicFramePr>
        <p:xfrm>
          <a:off x="579438" y="1052513"/>
          <a:ext cx="9540385" cy="2555254"/>
        </p:xfrm>
        <a:graphic>
          <a:graphicData uri="http://schemas.openxmlformats.org/drawingml/2006/table">
            <a:tbl>
              <a:tblPr/>
              <a:tblGrid>
                <a:gridCol w="1771876"/>
                <a:gridCol w="7768509"/>
              </a:tblGrid>
              <a:tr h="1144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해상도</a:t>
                      </a:r>
                    </a:p>
                  </a:txBody>
                  <a:tcPr marL="89786" marR="89786" marT="47048" marB="470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1280px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1024px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786" marR="89786" marT="47048" marB="4704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8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전체스크롤</a:t>
                      </a:r>
                    </a:p>
                  </a:txBody>
                  <a:tcPr marL="89786" marR="89786" marT="47048" marB="470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Scroll bar :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불가  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5738" marR="0" lvl="0" indent="-185738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Scroll bar :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지양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지정된 해상도 내에서 브라우저에 가로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 스크롤 발생하지 않도록 구성함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그리드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제외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화면에 보여줘야 하는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컨텐츠가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많고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한눈에 보지 않아도 되는 정보화면이라면 세로 스크롤을 </a:t>
                      </a:r>
                      <a:b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예외적으로 적용함</a:t>
                      </a:r>
                    </a:p>
                  </a:txBody>
                  <a:tcPr marL="89786" marR="89786" marT="47048" marB="4704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1" name="제목 5"/>
          <p:cNvSpPr>
            <a:spLocks noGrp="1"/>
          </p:cNvSpPr>
          <p:nvPr>
            <p:ph type="title" idx="4294967295"/>
          </p:nvPr>
        </p:nvSpPr>
        <p:spPr bwMode="auto">
          <a:xfrm>
            <a:off x="152400" y="87313"/>
            <a:ext cx="2933700" cy="407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기본환경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5"/>
          <p:cNvSpPr txBox="1">
            <a:spLocks/>
          </p:cNvSpPr>
          <p:nvPr/>
        </p:nvSpPr>
        <p:spPr bwMode="auto">
          <a:xfrm>
            <a:off x="152400" y="100013"/>
            <a:ext cx="34544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5.13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보고서 레이아웃</a:t>
            </a:r>
            <a:endParaRPr lang="en-US" altLang="ko-KR" sz="16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5.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화면세부요소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38125" y="681038"/>
            <a:ext cx="9499600" cy="57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88900" indent="-88900">
              <a:lnSpc>
                <a:spcPct val="130000"/>
              </a:lnSpc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출력용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레포트의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일관성을 위해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레포트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레이아웃의 표준을 정한다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88900" indent="-88900">
              <a:lnSpc>
                <a:spcPct val="130000"/>
              </a:lnSpc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이는 기본적인 준거에 활용하고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개별 업무별 요구사항에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충실한다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" name="Group 75"/>
          <p:cNvGraphicFramePr>
            <a:graphicFrameLocks noGrp="1"/>
          </p:cNvGraphicFramePr>
          <p:nvPr/>
        </p:nvGraphicFramePr>
        <p:xfrm>
          <a:off x="293688" y="1620838"/>
          <a:ext cx="10037597" cy="4187057"/>
        </p:xfrm>
        <a:graphic>
          <a:graphicData uri="http://schemas.openxmlformats.org/drawingml/2006/table">
            <a:tbl>
              <a:tblPr/>
              <a:tblGrid>
                <a:gridCol w="1114425"/>
                <a:gridCol w="8923172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보고서에 모든 항목은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짤림이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없도록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줄이 넘어가지 않도록 공간을 확보해야 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보고서에 제목은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 이상 크기 조정이 가능하며 구현은 자동 크기 조정 옵션과 자동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줄바꾸기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옵션을 사용한다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라인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제목일 경우 위 아래 바깥선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1.300 ,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사이 실선은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0.125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본문일 경우 위 아래 바깥선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0.125(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사이 실선은 없음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폰트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중앙 정렬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굴림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조건영역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좌측배치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좌측정렬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출력정보영역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우측배치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좌측정렬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본문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좌측 정렬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순번 중앙 정렬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금액은 우측 정렬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굴림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9pt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2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굴림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8pt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높이</a:t>
                      </a: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0.5cm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~: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0.45cm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출력정보영역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출력일시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사번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 페이지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39" marR="98539" marT="49269" marB="49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9601200" cy="566738"/>
          </a:xfrm>
          <a:noFill/>
          <a:ln>
            <a:miter lim="800000"/>
            <a:headEnd/>
            <a:tailEnd/>
          </a:ln>
        </p:spPr>
        <p:txBody>
          <a:bodyPr vert="horz" wrap="square" lIns="97667" tIns="48834" rIns="97667" bIns="4883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※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별첨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– UI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표준 변경 전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후 목차 비교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20700" y="887100"/>
          <a:ext cx="9196506" cy="5774618"/>
        </p:xfrm>
        <a:graphic>
          <a:graphicData uri="http://schemas.openxmlformats.org/drawingml/2006/table">
            <a:tbl>
              <a:tblPr/>
              <a:tblGrid>
                <a:gridCol w="506766"/>
                <a:gridCol w="2568866"/>
                <a:gridCol w="792859"/>
                <a:gridCol w="792859"/>
                <a:gridCol w="1157574"/>
                <a:gridCol w="570859"/>
                <a:gridCol w="2806723"/>
              </a:tblGrid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기존가이드 목차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바뀐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변경가이드 목차</a:t>
                      </a:r>
                    </a:p>
                  </a:txBody>
                  <a:tcPr marL="72000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기본환경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       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Grid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Contents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영역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Header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목적 및 대상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Contents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영역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기본환경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레이아웃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정렬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27~33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3.1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기본영역구분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비율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27~33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3.2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컨텐츠영역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배치원칙 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 유형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27~33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화면패턴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파일첨부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4.1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패턴개요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예외화면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4.2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패턴상세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Tab)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4.3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세부배치원칙 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화면세부요소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5.1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레이블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레이블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5.2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조회영역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 및 레이블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5.3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입출력 테이블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 및 레이블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5.4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그리드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테이블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 및 레이블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5.5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 및 레이블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5.6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 Picker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업무수행버튼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5.7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액션버튼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5.8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액션버튼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5.9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파일첨부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액션버튼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5.10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보고서 레이아웃 </a:t>
                      </a:r>
                    </a:p>
                  </a:txBody>
                  <a:tcPr marL="72000" marR="6952" marT="6952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네비게이션버튼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108000" marT="69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컨펌버튼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108000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메뉴이동버튼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108000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 Piker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108000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108000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108000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33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108000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7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</a:p>
                  </a:txBody>
                  <a:tcPr marL="6952" marR="108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보고서 레이아웃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108000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 bwMode="auto">
          <a:xfrm>
            <a:off x="6342140" y="5363570"/>
            <a:ext cx="3551160" cy="63094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28600" indent="-228600" defTabSz="936625" eaLnBrk="0" latinLnBrk="0" hangingPunct="0">
              <a:spcBef>
                <a:spcPts val="300"/>
              </a:spcBef>
              <a:buNone/>
            </a:pP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화면패턴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테이블 기능들이 추가됨</a:t>
            </a:r>
            <a:endParaRPr kumimoji="0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936625" eaLnBrk="0" latinLnBrk="0" hangingPunct="0">
              <a:spcBef>
                <a:spcPts val="300"/>
              </a:spcBef>
              <a:buNone/>
            </a:pP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오해의 소지가 있는 내용들 명확하게 정리함</a:t>
            </a:r>
            <a:endParaRPr kumimoji="0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936625" eaLnBrk="0" latinLnBrk="0" hangingPunct="0">
              <a:spcBef>
                <a:spcPts val="300"/>
              </a:spcBef>
              <a:buNone/>
            </a:pP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불필요한 정보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디자인가이드에 담길 내용 삭제함</a:t>
            </a: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3217863" y="1587500"/>
            <a:ext cx="4144962" cy="1927225"/>
          </a:xfrm>
          <a:prstGeom prst="rect">
            <a:avLst/>
          </a:prstGeom>
          <a:solidFill>
            <a:srgbClr val="F8F8F8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Arial" charset="0"/>
                <a:ea typeface="맑은 고딕" pitchFamily="50" charset="-127"/>
              </a:rPr>
              <a:t>Contents</a:t>
            </a:r>
          </a:p>
          <a:p>
            <a:pPr algn="ctr"/>
            <a:endParaRPr lang="en-US" altLang="ko-KR"/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221038" y="1030288"/>
            <a:ext cx="4135437" cy="561975"/>
          </a:xfrm>
          <a:prstGeom prst="rect">
            <a:avLst/>
          </a:prstGeom>
          <a:solidFill>
            <a:srgbClr val="9DC0C7">
              <a:alpha val="56862"/>
            </a:srgbClr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Arial" charset="0"/>
                <a:ea typeface="맑은 고딕" pitchFamily="50" charset="-127"/>
              </a:rPr>
              <a:t>Top Frame</a:t>
            </a:r>
            <a:endParaRPr lang="en-US" altLang="ko-KR"/>
          </a:p>
        </p:txBody>
      </p:sp>
      <p:graphicFrame>
        <p:nvGraphicFramePr>
          <p:cNvPr id="664582" name="Group 6"/>
          <p:cNvGraphicFramePr>
            <a:graphicFrameLocks noGrp="1"/>
          </p:cNvGraphicFramePr>
          <p:nvPr/>
        </p:nvGraphicFramePr>
        <p:xfrm>
          <a:off x="722313" y="4210050"/>
          <a:ext cx="9299699" cy="2237973"/>
        </p:xfrm>
        <a:graphic>
          <a:graphicData uri="http://schemas.openxmlformats.org/drawingml/2006/table">
            <a:tbl>
              <a:tblPr/>
              <a:tblGrid>
                <a:gridCol w="1725613"/>
                <a:gridCol w="7574086"/>
              </a:tblGrid>
              <a:tr h="380694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1434" marR="91434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내용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1434" marR="91434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1909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1019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Top Frame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019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시스템로고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메뉴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네비게이션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도움말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메뉴검색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정보 제공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88900" marR="0" lvl="0" indent="-88900" algn="l" defTabSz="1019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1Depth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메뉴 클릭 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2Depth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메뉴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마우스오버시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3~4Depth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메뉴가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리스트업됨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09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1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Contents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019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Top Frame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에서 제공되는 메뉴들의 상세페이지 제공</a:t>
                      </a:r>
                    </a:p>
                    <a:p>
                      <a:pPr marL="88900" marR="0" lvl="0" indent="-88900" algn="l" defTabSz="1019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 문서에서 제공하는 가이드는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Contents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영역에 해당됨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09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1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Bottom Frame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019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Taskbar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영역으로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열린화면을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하단에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탭버튼으로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나열하여 배치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88900" marR="0" lvl="0" indent="-88900" algn="l" defTabSz="1019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열린화면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탭버튼마다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우측에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닫기버튼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배치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(Contents &gt; Footer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의 공통버튼에서의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닫기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버튼을 대체함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 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3" name="Rectangle 5"/>
          <p:cNvSpPr>
            <a:spLocks noChangeArrowheads="1"/>
          </p:cNvSpPr>
          <p:nvPr/>
        </p:nvSpPr>
        <p:spPr bwMode="auto">
          <a:xfrm>
            <a:off x="3221038" y="3513138"/>
            <a:ext cx="4135437" cy="334962"/>
          </a:xfrm>
          <a:prstGeom prst="rect">
            <a:avLst/>
          </a:prstGeom>
          <a:solidFill>
            <a:srgbClr val="B8B8B8">
              <a:alpha val="56862"/>
            </a:srgbClr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Arial" charset="0"/>
                <a:ea typeface="맑은 고딕" pitchFamily="50" charset="-127"/>
              </a:rPr>
              <a:t>Bottom Frame</a:t>
            </a:r>
            <a:endParaRPr lang="en-US" altLang="ko-KR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43525" y="0"/>
            <a:ext cx="5181600" cy="56673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3.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레이아웃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3335" name="제목 5"/>
          <p:cNvSpPr>
            <a:spLocks noGrp="1"/>
          </p:cNvSpPr>
          <p:nvPr>
            <p:ph type="title" idx="4294967295"/>
          </p:nvPr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3.1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기본영역구분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2778125" y="2190750"/>
          <a:ext cx="5986463" cy="381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비트맵 이미지" r:id="rId3" imgW="7800000" imgH="4544059" progId="PBrush">
                  <p:embed/>
                </p:oleObj>
              </mc:Choice>
              <mc:Fallback>
                <p:oleObj name="비트맵 이미지" r:id="rId3" imgW="7800000" imgH="4544059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2190750"/>
                        <a:ext cx="5986463" cy="381793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808080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25"/>
          <p:cNvSpPr>
            <a:spLocks noChangeArrowheads="1"/>
          </p:cNvSpPr>
          <p:nvPr/>
        </p:nvSpPr>
        <p:spPr bwMode="auto">
          <a:xfrm>
            <a:off x="2708275" y="2100263"/>
            <a:ext cx="6081713" cy="4038600"/>
          </a:xfrm>
          <a:prstGeom prst="rect">
            <a:avLst/>
          </a:prstGeom>
          <a:solidFill>
            <a:schemeClr val="bg1">
              <a:alpha val="54117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8" name="Group 79"/>
          <p:cNvGrpSpPr>
            <a:grpSpLocks/>
          </p:cNvGrpSpPr>
          <p:nvPr/>
        </p:nvGrpSpPr>
        <p:grpSpPr bwMode="auto">
          <a:xfrm>
            <a:off x="285750" y="3282950"/>
            <a:ext cx="2049463" cy="1563688"/>
            <a:chOff x="487" y="2019"/>
            <a:chExt cx="1295" cy="980"/>
          </a:xfrm>
        </p:grpSpPr>
        <p:sp>
          <p:nvSpPr>
            <p:cNvPr id="1050" name="Rectangle 80"/>
            <p:cNvSpPr>
              <a:spLocks noChangeArrowheads="1"/>
            </p:cNvSpPr>
            <p:nvPr/>
          </p:nvSpPr>
          <p:spPr bwMode="auto">
            <a:xfrm>
              <a:off x="487" y="2183"/>
              <a:ext cx="1295" cy="8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업무화면 영역</a:t>
              </a:r>
            </a:p>
          </p:txBody>
        </p:sp>
        <p:sp>
          <p:nvSpPr>
            <p:cNvPr id="1051" name="Rectangle 82"/>
            <p:cNvSpPr>
              <a:spLocks noChangeArrowheads="1"/>
            </p:cNvSpPr>
            <p:nvPr/>
          </p:nvSpPr>
          <p:spPr bwMode="auto">
            <a:xfrm>
              <a:off x="489" y="2019"/>
              <a:ext cx="1293" cy="1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altLang="ko-KR" sz="1200">
                  <a:solidFill>
                    <a:srgbClr val="B2B2B2"/>
                  </a:solidFill>
                  <a:latin typeface="맑은 고딕" pitchFamily="50" charset="-127"/>
                  <a:ea typeface="맑은 고딕" pitchFamily="50" charset="-127"/>
                </a:rPr>
                <a:t>TOP </a:t>
              </a:r>
              <a:r>
                <a:rPr lang="ko-KR" altLang="en-US" sz="1200">
                  <a:solidFill>
                    <a:srgbClr val="B2B2B2"/>
                  </a:solidFill>
                  <a:latin typeface="맑은 고딕" pitchFamily="50" charset="-127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1052" name="Rectangle 83"/>
            <p:cNvSpPr>
              <a:spLocks noChangeArrowheads="1"/>
            </p:cNvSpPr>
            <p:nvPr/>
          </p:nvSpPr>
          <p:spPr bwMode="auto">
            <a:xfrm>
              <a:off x="539" y="2228"/>
              <a:ext cx="1189" cy="709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9" name="AutoShape 106"/>
          <p:cNvSpPr>
            <a:spLocks noChangeArrowheads="1"/>
          </p:cNvSpPr>
          <p:nvPr/>
        </p:nvSpPr>
        <p:spPr bwMode="auto">
          <a:xfrm rot="5400000">
            <a:off x="678657" y="3944144"/>
            <a:ext cx="3627437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411 w 21600"/>
              <a:gd name="T13" fmla="*/ 5411 h 21600"/>
              <a:gd name="T14" fmla="*/ 16189 w 21600"/>
              <a:gd name="T15" fmla="*/ 161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222" y="21600"/>
                </a:lnTo>
                <a:lnTo>
                  <a:pt x="14378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B2B2B2">
                  <a:alpha val="0"/>
                </a:srgbClr>
              </a:gs>
              <a:gs pos="100000">
                <a:srgbClr val="525252">
                  <a:alpha val="48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1" name="Text Box 111"/>
          <p:cNvSpPr txBox="1">
            <a:spLocks noChangeArrowheads="1"/>
          </p:cNvSpPr>
          <p:nvPr/>
        </p:nvSpPr>
        <p:spPr bwMode="auto">
          <a:xfrm>
            <a:off x="8802688" y="2251075"/>
            <a:ext cx="16589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1022350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화면 타이틀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경로표시</a:t>
            </a:r>
          </a:p>
        </p:txBody>
      </p:sp>
      <p:sp>
        <p:nvSpPr>
          <p:cNvPr id="61552" name="Text Box 112"/>
          <p:cNvSpPr txBox="1">
            <a:spLocks noChangeArrowheads="1"/>
          </p:cNvSpPr>
          <p:nvPr/>
        </p:nvSpPr>
        <p:spPr bwMode="auto">
          <a:xfrm>
            <a:off x="8802688" y="5732463"/>
            <a:ext cx="18938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1022350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전체화면 버튼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공통 버튼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555" name="Text Box 115"/>
          <p:cNvSpPr txBox="1">
            <a:spLocks noChangeArrowheads="1"/>
          </p:cNvSpPr>
          <p:nvPr/>
        </p:nvSpPr>
        <p:spPr bwMode="auto">
          <a:xfrm>
            <a:off x="8802688" y="3146425"/>
            <a:ext cx="908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1022350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조회 영역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59" name="Text Box 119"/>
          <p:cNvSpPr txBox="1">
            <a:spLocks noChangeArrowheads="1"/>
          </p:cNvSpPr>
          <p:nvPr/>
        </p:nvSpPr>
        <p:spPr bwMode="auto">
          <a:xfrm>
            <a:off x="8802688" y="4071938"/>
            <a:ext cx="17129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1022350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상세정보 조회 및 입력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61" name="Text Box 121"/>
          <p:cNvSpPr txBox="1">
            <a:spLocks noChangeArrowheads="1"/>
          </p:cNvSpPr>
          <p:nvPr/>
        </p:nvSpPr>
        <p:spPr bwMode="auto">
          <a:xfrm>
            <a:off x="8802688" y="5346700"/>
            <a:ext cx="11890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1022350"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상세정보 버튼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5" name="Rectangle 132"/>
          <p:cNvSpPr>
            <a:spLocks noChangeArrowheads="1"/>
          </p:cNvSpPr>
          <p:nvPr/>
        </p:nvSpPr>
        <p:spPr bwMode="auto">
          <a:xfrm>
            <a:off x="2703513" y="2162175"/>
            <a:ext cx="6099175" cy="3941763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6" name="Line 136"/>
          <p:cNvSpPr>
            <a:spLocks noChangeShapeType="1"/>
          </p:cNvSpPr>
          <p:nvPr/>
        </p:nvSpPr>
        <p:spPr bwMode="auto">
          <a:xfrm>
            <a:off x="2703513" y="2162175"/>
            <a:ext cx="6529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37" name="Line 137"/>
          <p:cNvSpPr>
            <a:spLocks noChangeShapeType="1"/>
          </p:cNvSpPr>
          <p:nvPr/>
        </p:nvSpPr>
        <p:spPr bwMode="auto">
          <a:xfrm>
            <a:off x="2703513" y="2579688"/>
            <a:ext cx="6529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38" name="Line 138"/>
          <p:cNvSpPr>
            <a:spLocks noChangeShapeType="1"/>
          </p:cNvSpPr>
          <p:nvPr/>
        </p:nvSpPr>
        <p:spPr bwMode="auto">
          <a:xfrm>
            <a:off x="2703513" y="2873375"/>
            <a:ext cx="6529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39" name="Line 140"/>
          <p:cNvSpPr>
            <a:spLocks noChangeShapeType="1"/>
          </p:cNvSpPr>
          <p:nvPr/>
        </p:nvSpPr>
        <p:spPr bwMode="auto">
          <a:xfrm>
            <a:off x="2703513" y="5294313"/>
            <a:ext cx="6529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40" name="Line 141"/>
          <p:cNvSpPr>
            <a:spLocks noChangeShapeType="1"/>
          </p:cNvSpPr>
          <p:nvPr/>
        </p:nvSpPr>
        <p:spPr bwMode="auto">
          <a:xfrm>
            <a:off x="2703513" y="5659438"/>
            <a:ext cx="6529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41" name="Rectangle 3"/>
          <p:cNvSpPr txBox="1">
            <a:spLocks noChangeArrowheads="1"/>
          </p:cNvSpPr>
          <p:nvPr/>
        </p:nvSpPr>
        <p:spPr bwMode="auto">
          <a:xfrm>
            <a:off x="415925" y="1247775"/>
            <a:ext cx="97186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업무화면 영역의 기본적인 구성원칙은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작업 순서에 따라 화면 내 구성요소</a:t>
            </a:r>
            <a:r>
              <a:rPr kumimoji="0" lang="en-US" altLang="ko-KR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기능을 상</a:t>
            </a:r>
            <a:r>
              <a:rPr kumimoji="0" lang="en-US" altLang="ko-KR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kumimoji="0" lang="ko-KR" altLang="en-US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</a:t>
            </a:r>
            <a:r>
              <a:rPr kumimoji="0" lang="en-US" altLang="ko-KR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좌</a:t>
            </a:r>
            <a:r>
              <a:rPr kumimoji="0" lang="en-US" altLang="ko-KR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kumimoji="0" lang="ko-KR" altLang="en-US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우의 순서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배열하는 것이다</a:t>
            </a:r>
            <a:r>
              <a:rPr kumimoji="0" lang="ko-KR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페이지타이틀과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경로표시는</a:t>
            </a:r>
            <a:r>
              <a:rPr kumimoji="0" lang="ko-KR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업무화면 영역 상단에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고정시켜 세로 스크롤에 영향을 받지 않게 설계한다.</a:t>
            </a:r>
            <a:endParaRPr kumimoji="0" lang="en-US" altLang="ko-KR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2" name="Picture 24" descr="sel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49900" y="3770313"/>
            <a:ext cx="51435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24" descr="sel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49900" y="5307013"/>
            <a:ext cx="51435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5343525" y="0"/>
            <a:ext cx="5181600" cy="56673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3.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레이아웃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45" name="Line 141"/>
          <p:cNvSpPr>
            <a:spLocks noChangeShapeType="1"/>
          </p:cNvSpPr>
          <p:nvPr/>
        </p:nvSpPr>
        <p:spPr bwMode="auto">
          <a:xfrm>
            <a:off x="2703513" y="6108700"/>
            <a:ext cx="6529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46" name="Line 139"/>
          <p:cNvSpPr>
            <a:spLocks noChangeShapeType="1"/>
          </p:cNvSpPr>
          <p:nvPr/>
        </p:nvSpPr>
        <p:spPr bwMode="auto">
          <a:xfrm>
            <a:off x="2703513" y="3762375"/>
            <a:ext cx="6529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8802688" y="2619375"/>
            <a:ext cx="16589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1022350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서브 타이틀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메뉴버튼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3.2 </a:t>
            </a:r>
            <a:r>
              <a:rPr lang="ko-KR" altLang="en-US" sz="1600" kern="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컨텐츠영역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 배치원칙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415925" y="1187450"/>
            <a:ext cx="9718675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 패턴은 </a:t>
            </a:r>
            <a:r>
              <a:rPr kumimoji="0" lang="ko-KR" altLang="en-US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효율적인 인터페이스의 구축과 일관된 정보전달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위하여 업무화면의 레이아웃 및 화면 네비게이션과 관련한 공통사항을 유형화한 것이다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936625" eaLnBrk="0" latinLnBrk="0" hangingPunct="0">
              <a:spcBef>
                <a:spcPts val="300"/>
              </a:spcBef>
              <a:buFont typeface="Arial" charset="0"/>
              <a:buChar char="•"/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데이터의 </a:t>
            </a:r>
            <a:r>
              <a:rPr kumimoji="0" lang="en-US" altLang="ko-KR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 </a:t>
            </a:r>
            <a:r>
              <a:rPr kumimoji="0" lang="ko-KR" altLang="en-US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과정을 도식화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한 기본패턴과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시스템의 </a:t>
            </a:r>
            <a:r>
              <a:rPr kumimoji="0" lang="ko-KR" altLang="en-US" sz="1200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업무형태를 반영</a:t>
            </a: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추가패턴으로 구성된다</a:t>
            </a:r>
            <a:r>
              <a:rPr kumimoji="0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graphicFrame>
        <p:nvGraphicFramePr>
          <p:cNvPr id="5" name="Group 138"/>
          <p:cNvGraphicFramePr>
            <a:graphicFrameLocks noGrp="1"/>
          </p:cNvGraphicFramePr>
          <p:nvPr/>
        </p:nvGraphicFramePr>
        <p:xfrm>
          <a:off x="838200" y="2141538"/>
          <a:ext cx="8667750" cy="3854451"/>
        </p:xfrm>
        <a:graphic>
          <a:graphicData uri="http://schemas.openxmlformats.org/drawingml/2006/table">
            <a:tbl>
              <a:tblPr/>
              <a:tblGrid>
                <a:gridCol w="1133475"/>
                <a:gridCol w="5476875"/>
                <a:gridCol w="20574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Single Pattern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 대상 데이터가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건인 화면에 대한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CRUD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처리하는 패턴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Pattern1 : Single Detail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Multi Pattern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 대상 데이터가 다 건인 화면에 대한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CRUD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처리하는 패턴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Pattern2 : Multi Detail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 rowSpan="2"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Pattern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 건의 데이터 각각의 상세 데이터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(Detail) 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건에 대한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CRUD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처리하는 패턴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Pattern3-1 : List/Detail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화면에서 일련의 과정을 처리할 수 있으며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 화면을 분기하여 상세 데이터에 대한 처리를 할 수도 있음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Pattern3-2 : List to Detail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4"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Master/Detail</a:t>
                      </a:r>
                      <a:b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Pattern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상위의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1건 및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관계에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있는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하위의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1건에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CRUD를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화면에서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하는 패턴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Pattern4-1 : Master/Detail(1:1)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상위의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1건 및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관계에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있는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하위의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N건에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CRUD를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화면에서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하는 패턴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Pattern4-2 : Master/Detail(1:n)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상위의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N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 및 종속 관계에 있는 하위의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건에 대한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CRUD를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화면에서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하는 패턴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Pattern4-3 : Master/Detail(n:1)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상위 데이터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(Master)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종속 관계에 있는 하위 데이터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(Detail)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대한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CRUD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한 화면에서 처리하는 고밀도의 패턴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Pattern4-4 : Master/Detail(n:n)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Shuttle Pattern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Multi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또는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패턴의 변형으로써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 데이터를 상호 이동시키는 패턴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Pattern5 : Shuttle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Tab Pattern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 대상 데이터를 동일한 레벨의 그룹으로 나누어 처리하는 패턴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Pattern6 : Tab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4.1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패턴개요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6"/>
          <p:cNvSpPr>
            <a:spLocks noChangeShapeType="1"/>
          </p:cNvSpPr>
          <p:nvPr/>
        </p:nvSpPr>
        <p:spPr bwMode="auto">
          <a:xfrm>
            <a:off x="1397000" y="1574800"/>
            <a:ext cx="716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1433" tIns="45717" rIns="91433" bIns="45717"/>
          <a:lstStyle/>
          <a:p>
            <a:endParaRPr lang="ko-KR" altLang="en-US"/>
          </a:p>
        </p:txBody>
      </p:sp>
      <p:sp>
        <p:nvSpPr>
          <p:cNvPr id="15363" name="Text Box 28" descr="type=label"/>
          <p:cNvSpPr txBox="1">
            <a:spLocks noChangeArrowheads="1"/>
          </p:cNvSpPr>
          <p:nvPr/>
        </p:nvSpPr>
        <p:spPr bwMode="auto">
          <a:xfrm>
            <a:off x="1309688" y="1316038"/>
            <a:ext cx="187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Pattern 1. Single Detail</a:t>
            </a:r>
          </a:p>
        </p:txBody>
      </p:sp>
      <p:graphicFrame>
        <p:nvGraphicFramePr>
          <p:cNvPr id="7" name="Group 30"/>
          <p:cNvGraphicFramePr>
            <a:graphicFrameLocks noGrp="1"/>
          </p:cNvGraphicFramePr>
          <p:nvPr/>
        </p:nvGraphicFramePr>
        <p:xfrm>
          <a:off x="1404938" y="2117725"/>
          <a:ext cx="7179571" cy="303213"/>
        </p:xfrm>
        <a:graphic>
          <a:graphicData uri="http://schemas.openxmlformats.org/drawingml/2006/table">
            <a:tbl>
              <a:tblPr/>
              <a:tblGrid>
                <a:gridCol w="1445746"/>
                <a:gridCol w="5733825"/>
              </a:tblGrid>
              <a:tr h="3032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0" name="Rectangle 38" descr="type=button&#10;&amp;&amp;event=사원상세검색[s]"/>
          <p:cNvSpPr>
            <a:spLocks noChangeArrowheads="1"/>
          </p:cNvSpPr>
          <p:nvPr/>
        </p:nvSpPr>
        <p:spPr bwMode="auto">
          <a:xfrm>
            <a:off x="4156075" y="2170113"/>
            <a:ext cx="611188" cy="201612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15371" name="Rectangle 39" descr="type=input"/>
          <p:cNvSpPr>
            <a:spLocks noChangeArrowheads="1"/>
          </p:cNvSpPr>
          <p:nvPr/>
        </p:nvSpPr>
        <p:spPr bwMode="auto">
          <a:xfrm>
            <a:off x="2886075" y="216693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graphicFrame>
        <p:nvGraphicFramePr>
          <p:cNvPr id="11" name="Group 53"/>
          <p:cNvGraphicFramePr>
            <a:graphicFrameLocks noGrp="1"/>
          </p:cNvGraphicFramePr>
          <p:nvPr/>
        </p:nvGraphicFramePr>
        <p:xfrm>
          <a:off x="1382713" y="3187700"/>
          <a:ext cx="7189788" cy="1512890"/>
        </p:xfrm>
        <a:graphic>
          <a:graphicData uri="http://schemas.openxmlformats.org/drawingml/2006/table">
            <a:tbl>
              <a:tblPr/>
              <a:tblGrid>
                <a:gridCol w="1446213"/>
                <a:gridCol w="2162175"/>
                <a:gridCol w="1430337"/>
                <a:gridCol w="2151063"/>
              </a:tblGrid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사원명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주민등록번호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[~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07" name="Rectangle 57" descr="type=input"/>
          <p:cNvSpPr>
            <a:spLocks noChangeArrowheads="1"/>
          </p:cNvSpPr>
          <p:nvPr/>
        </p:nvSpPr>
        <p:spPr bwMode="auto">
          <a:xfrm>
            <a:off x="2863850" y="3206750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10001</a:t>
            </a:r>
          </a:p>
        </p:txBody>
      </p:sp>
      <p:sp>
        <p:nvSpPr>
          <p:cNvPr id="15408" name="Rectangle 58" descr="type=input"/>
          <p:cNvSpPr>
            <a:spLocks noChangeArrowheads="1"/>
          </p:cNvSpPr>
          <p:nvPr/>
        </p:nvSpPr>
        <p:spPr bwMode="auto">
          <a:xfrm>
            <a:off x="2863850" y="3467100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홍길동</a:t>
            </a:r>
          </a:p>
        </p:txBody>
      </p:sp>
      <p:sp>
        <p:nvSpPr>
          <p:cNvPr id="15409" name="Rectangle 59" descr="type=input&#10;&amp;&amp;event=달력팝업[c]"/>
          <p:cNvSpPr>
            <a:spLocks noChangeArrowheads="1"/>
          </p:cNvSpPr>
          <p:nvPr/>
        </p:nvSpPr>
        <p:spPr bwMode="auto">
          <a:xfrm>
            <a:off x="2863850" y="3719513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1960-03-09</a:t>
            </a:r>
          </a:p>
        </p:txBody>
      </p:sp>
      <p:grpSp>
        <p:nvGrpSpPr>
          <p:cNvPr id="15410" name="Group 61" descr="type=radio"/>
          <p:cNvGrpSpPr>
            <a:grpSpLocks/>
          </p:cNvGrpSpPr>
          <p:nvPr/>
        </p:nvGrpSpPr>
        <p:grpSpPr bwMode="auto">
          <a:xfrm>
            <a:off x="6492875" y="3698875"/>
            <a:ext cx="711200" cy="236538"/>
            <a:chOff x="1892" y="3235"/>
            <a:chExt cx="448" cy="149"/>
          </a:xfrm>
        </p:grpSpPr>
        <p:sp>
          <p:nvSpPr>
            <p:cNvPr id="15444" name="Oval 62"/>
            <p:cNvSpPr>
              <a:spLocks noChangeArrowheads="1"/>
            </p:cNvSpPr>
            <p:nvPr/>
          </p:nvSpPr>
          <p:spPr bwMode="auto">
            <a:xfrm>
              <a:off x="1892" y="3278"/>
              <a:ext cx="66" cy="6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45" name="Text Box 63"/>
            <p:cNvSpPr txBox="1">
              <a:spLocks noChangeArrowheads="1"/>
            </p:cNvSpPr>
            <p:nvPr/>
          </p:nvSpPr>
          <p:spPr bwMode="auto">
            <a:xfrm>
              <a:off x="1965" y="3235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남</a:t>
              </a:r>
            </a:p>
          </p:txBody>
        </p:sp>
        <p:sp>
          <p:nvSpPr>
            <p:cNvPr id="15446" name="Oval 64"/>
            <p:cNvSpPr>
              <a:spLocks noChangeArrowheads="1"/>
            </p:cNvSpPr>
            <p:nvPr/>
          </p:nvSpPr>
          <p:spPr bwMode="auto">
            <a:xfrm>
              <a:off x="2148" y="3282"/>
              <a:ext cx="66" cy="6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>
                <a:buFontTx/>
                <a:buNone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47" name="Text Box 65"/>
            <p:cNvSpPr txBox="1">
              <a:spLocks noChangeArrowheads="1"/>
            </p:cNvSpPr>
            <p:nvPr/>
          </p:nvSpPr>
          <p:spPr bwMode="auto">
            <a:xfrm>
              <a:off x="2221" y="3239"/>
              <a:ext cx="119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>
                <a:buFontTx/>
                <a:buNone/>
              </a:pPr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여</a:t>
              </a:r>
            </a:p>
          </p:txBody>
        </p:sp>
      </p:grpSp>
      <p:sp>
        <p:nvSpPr>
          <p:cNvPr id="15411" name="Rectangle 107" descr="type=input"/>
          <p:cNvSpPr>
            <a:spLocks noChangeArrowheads="1"/>
          </p:cNvSpPr>
          <p:nvPr/>
        </p:nvSpPr>
        <p:spPr bwMode="auto">
          <a:xfrm>
            <a:off x="2860675" y="3970338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600309-1234567</a:t>
            </a:r>
          </a:p>
        </p:txBody>
      </p:sp>
      <p:sp>
        <p:nvSpPr>
          <p:cNvPr id="15412" name="Rectangle 108" descr="type=input"/>
          <p:cNvSpPr>
            <a:spLocks noChangeArrowheads="1"/>
          </p:cNvSpPr>
          <p:nvPr/>
        </p:nvSpPr>
        <p:spPr bwMode="auto">
          <a:xfrm>
            <a:off x="2860675" y="4214813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100-725</a:t>
            </a:r>
          </a:p>
        </p:txBody>
      </p:sp>
      <p:sp>
        <p:nvSpPr>
          <p:cNvPr id="15413" name="Rectangle 110" descr="type=input"/>
          <p:cNvSpPr>
            <a:spLocks noChangeArrowheads="1"/>
          </p:cNvSpPr>
          <p:nvPr/>
        </p:nvSpPr>
        <p:spPr bwMode="auto">
          <a:xfrm>
            <a:off x="6453188" y="3971925"/>
            <a:ext cx="1222375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010-7686-4212</a:t>
            </a:r>
          </a:p>
        </p:txBody>
      </p:sp>
      <p:sp>
        <p:nvSpPr>
          <p:cNvPr id="15414" name="Rectangle 111" descr="type=input"/>
          <p:cNvSpPr>
            <a:spLocks noChangeArrowheads="1"/>
          </p:cNvSpPr>
          <p:nvPr/>
        </p:nvSpPr>
        <p:spPr bwMode="auto">
          <a:xfrm>
            <a:off x="2862263" y="4473575"/>
            <a:ext cx="4597400" cy="2032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45717" rIns="35997" bIns="45717" anchor="ctr"/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서울시 중구 회현동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15415" name="Text Box 114" descr="type=subtitle"/>
          <p:cNvSpPr txBox="1">
            <a:spLocks noChangeArrowheads="1"/>
          </p:cNvSpPr>
          <p:nvPr/>
        </p:nvSpPr>
        <p:spPr bwMode="auto">
          <a:xfrm>
            <a:off x="1465263" y="1833563"/>
            <a:ext cx="534987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검색조건</a:t>
            </a:r>
          </a:p>
        </p:txBody>
      </p:sp>
      <p:sp>
        <p:nvSpPr>
          <p:cNvPr id="15416" name="Text Box 114" descr="type=subtitle"/>
          <p:cNvSpPr txBox="1">
            <a:spLocks noChangeArrowheads="1"/>
          </p:cNvSpPr>
          <p:nvPr/>
        </p:nvSpPr>
        <p:spPr bwMode="auto">
          <a:xfrm>
            <a:off x="1404938" y="2947988"/>
            <a:ext cx="765175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0" rIns="35997" bIns="0">
            <a:spAutoFit/>
          </a:bodyPr>
          <a:lstStyle/>
          <a:p>
            <a:pPr>
              <a:buFontTx/>
              <a:buNone/>
            </a:pPr>
            <a:r>
              <a:rPr lang="ko-KR" altLang="en-US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상세내역조회</a:t>
            </a:r>
          </a:p>
        </p:txBody>
      </p:sp>
      <p:sp>
        <p:nvSpPr>
          <p:cNvPr id="15417" name="Rectangle 37" descr="type=button&#10;"/>
          <p:cNvSpPr>
            <a:spLocks noChangeArrowheads="1"/>
          </p:cNvSpPr>
          <p:nvPr/>
        </p:nvSpPr>
        <p:spPr bwMode="auto">
          <a:xfrm>
            <a:off x="7553325" y="1812925"/>
            <a:ext cx="1008063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예산불러오기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-&gt;</a:t>
            </a:r>
          </a:p>
        </p:txBody>
      </p:sp>
      <p:sp>
        <p:nvSpPr>
          <p:cNvPr id="15418" name="Rectangle 38" descr="type=button&#10;"/>
          <p:cNvSpPr>
            <a:spLocks noChangeArrowheads="1"/>
          </p:cNvSpPr>
          <p:nvPr/>
        </p:nvSpPr>
        <p:spPr bwMode="auto">
          <a:xfrm>
            <a:off x="7980363" y="5035550"/>
            <a:ext cx="611187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15419" name="Rectangle 30"/>
          <p:cNvSpPr>
            <a:spLocks noChangeArrowheads="1"/>
          </p:cNvSpPr>
          <p:nvPr/>
        </p:nvSpPr>
        <p:spPr bwMode="auto">
          <a:xfrm>
            <a:off x="1309688" y="835025"/>
            <a:ext cx="864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22350"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(P1 : Single Detail) :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건의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Single)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데이터에 대한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CRUD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모두 이루어지는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화면패턴이다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78"/>
          <p:cNvGraphicFramePr>
            <a:graphicFrameLocks noGrp="1"/>
          </p:cNvGraphicFramePr>
          <p:nvPr/>
        </p:nvGraphicFramePr>
        <p:xfrm>
          <a:off x="9534525" y="1339850"/>
          <a:ext cx="647700" cy="246000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Sample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424" name="그룹 44"/>
          <p:cNvGrpSpPr>
            <a:grpSpLocks/>
          </p:cNvGrpSpPr>
          <p:nvPr/>
        </p:nvGrpSpPr>
        <p:grpSpPr bwMode="auto">
          <a:xfrm>
            <a:off x="6478588" y="3489325"/>
            <a:ext cx="600075" cy="142875"/>
            <a:chOff x="9107261" y="3302000"/>
            <a:chExt cx="754289" cy="165100"/>
          </a:xfrm>
        </p:grpSpPr>
        <p:sp>
          <p:nvSpPr>
            <p:cNvPr id="46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6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ectangle 55"/>
            <p:cNvSpPr>
              <a:spLocks noChangeArrowheads="1"/>
            </p:cNvSpPr>
            <p:nvPr/>
          </p:nvSpPr>
          <p:spPr bwMode="auto">
            <a:xfrm>
              <a:off x="9709894" y="3302000"/>
              <a:ext cx="15165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5425" name="그룹 52"/>
          <p:cNvGrpSpPr>
            <a:grpSpLocks/>
          </p:cNvGrpSpPr>
          <p:nvPr/>
        </p:nvGrpSpPr>
        <p:grpSpPr bwMode="auto">
          <a:xfrm>
            <a:off x="7183438" y="3489325"/>
            <a:ext cx="600075" cy="142875"/>
            <a:chOff x="9107261" y="3302000"/>
            <a:chExt cx="754289" cy="165100"/>
          </a:xfrm>
        </p:grpSpPr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6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9709894" y="3302000"/>
              <a:ext cx="15165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5426" name="그룹 55"/>
          <p:cNvGrpSpPr>
            <a:grpSpLocks/>
          </p:cNvGrpSpPr>
          <p:nvPr/>
        </p:nvGrpSpPr>
        <p:grpSpPr bwMode="auto">
          <a:xfrm>
            <a:off x="6478588" y="4251325"/>
            <a:ext cx="600075" cy="142875"/>
            <a:chOff x="9107261" y="3302000"/>
            <a:chExt cx="754289" cy="165100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633" cy="16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9709894" y="3302000"/>
              <a:ext cx="15165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5427" name="그룹 58"/>
          <p:cNvGrpSpPr>
            <a:grpSpLocks/>
          </p:cNvGrpSpPr>
          <p:nvPr/>
        </p:nvGrpSpPr>
        <p:grpSpPr bwMode="auto">
          <a:xfrm>
            <a:off x="6478588" y="3236913"/>
            <a:ext cx="600075" cy="141287"/>
            <a:chOff x="9107261" y="3302000"/>
            <a:chExt cx="754289" cy="165100"/>
          </a:xfrm>
        </p:grpSpPr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9107261" y="3302000"/>
              <a:ext cx="602633" cy="16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9709894" y="3302000"/>
              <a:ext cx="151656" cy="1651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7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5428" name="Text Box 109"/>
          <p:cNvSpPr txBox="1">
            <a:spLocks noChangeArrowheads="1"/>
          </p:cNvSpPr>
          <p:nvPr/>
        </p:nvSpPr>
        <p:spPr bwMode="auto">
          <a:xfrm>
            <a:off x="6464300" y="3455988"/>
            <a:ext cx="368300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OO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</a:t>
            </a:r>
          </a:p>
        </p:txBody>
      </p:sp>
      <p:sp>
        <p:nvSpPr>
          <p:cNvPr id="15429" name="Text Box 108"/>
          <p:cNvSpPr txBox="1">
            <a:spLocks noChangeArrowheads="1"/>
          </p:cNvSpPr>
          <p:nvPr/>
        </p:nvSpPr>
        <p:spPr bwMode="auto">
          <a:xfrm>
            <a:off x="6459538" y="3189288"/>
            <a:ext cx="303212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임원</a:t>
            </a:r>
          </a:p>
        </p:txBody>
      </p:sp>
      <p:sp>
        <p:nvSpPr>
          <p:cNvPr id="15430" name="Text Box 111"/>
          <p:cNvSpPr txBox="1">
            <a:spLocks noChangeArrowheads="1"/>
          </p:cNvSpPr>
          <p:nvPr/>
        </p:nvSpPr>
        <p:spPr bwMode="auto">
          <a:xfrm>
            <a:off x="6469063" y="4206875"/>
            <a:ext cx="30321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5997" tIns="45717" rIns="35997" bIns="45717">
            <a:spAutoFit/>
          </a:bodyPr>
          <a:lstStyle/>
          <a:p>
            <a:pPr>
              <a:buFontTx/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고급</a:t>
            </a:r>
          </a:p>
        </p:txBody>
      </p:sp>
      <p:sp>
        <p:nvSpPr>
          <p:cNvPr id="48" name="제목 5"/>
          <p:cNvSpPr txBox="1">
            <a:spLocks/>
          </p:cNvSpPr>
          <p:nvPr/>
        </p:nvSpPr>
        <p:spPr bwMode="auto">
          <a:xfrm>
            <a:off x="152400" y="100013"/>
            <a:ext cx="2933700" cy="4079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defTabSz="1019175" eaLnBrk="0" hangingPunct="0">
              <a:buFontTx/>
              <a:buNone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4.2 </a:t>
            </a:r>
            <a:r>
              <a:rPr lang="ko-KR" altLang="en-US" sz="16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패턴상세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5341938" y="0"/>
            <a:ext cx="5191125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667" tIns="48834" rIns="97667" bIns="48834" anchor="ctr"/>
          <a:lstStyle/>
          <a:p>
            <a:pPr algn="r" defTabSz="1019175">
              <a:buFontTx/>
              <a:buNone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4. </a:t>
            </a:r>
            <a:r>
              <a:rPr lang="ko-KR" altLang="en-US" sz="2000" kern="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화면패턴</a:t>
            </a:r>
            <a:endParaRPr lang="en-US" altLang="ko-KR" sz="20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5433" name="Rectangle 38" descr="type=button&#10;"/>
          <p:cNvSpPr>
            <a:spLocks noChangeArrowheads="1"/>
          </p:cNvSpPr>
          <p:nvPr/>
        </p:nvSpPr>
        <p:spPr bwMode="auto">
          <a:xfrm>
            <a:off x="7315200" y="5035550"/>
            <a:ext cx="611188" cy="2016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35997" tIns="35997" rIns="35997" bIns="35997" anchor="ctr"/>
          <a:lstStyle/>
          <a:p>
            <a:pPr algn="ctr">
              <a:buFontTx/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1422400" y="5878850"/>
            <a:ext cx="716915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92075" lvl="0" indent="-92075" defTabSz="936625" eaLnBrk="0" latinLnBrk="0" hangingPunct="0"/>
            <a:r>
              <a:rPr kumimoji="0" lang="ko-KR" altLang="en-US" sz="1100" dirty="0" smtClean="0">
                <a:latin typeface="+mn-ea"/>
                <a:ea typeface="+mn-ea"/>
              </a:rPr>
              <a:t>조회 조건은 </a:t>
            </a:r>
            <a:r>
              <a:rPr kumimoji="0" lang="en-US" altLang="ko-KR" sz="1100" dirty="0" smtClean="0">
                <a:latin typeface="+mn-ea"/>
                <a:ea typeface="+mn-ea"/>
              </a:rPr>
              <a:t>1</a:t>
            </a:r>
            <a:r>
              <a:rPr kumimoji="0" lang="ko-KR" altLang="en-US" sz="1100" dirty="0" smtClean="0">
                <a:latin typeface="+mn-ea"/>
                <a:ea typeface="+mn-ea"/>
              </a:rPr>
              <a:t>건의 검색결과가 표시되도록 </a:t>
            </a:r>
            <a:r>
              <a:rPr kumimoji="0" lang="ko-KR" altLang="en-US" sz="1100" dirty="0" err="1" smtClean="0">
                <a:latin typeface="+mn-ea"/>
                <a:ea typeface="+mn-ea"/>
              </a:rPr>
              <a:t>유니크한</a:t>
            </a:r>
            <a:r>
              <a:rPr kumimoji="0" lang="ko-KR" altLang="en-US" sz="1100" dirty="0" smtClean="0">
                <a:latin typeface="+mn-ea"/>
                <a:ea typeface="+mn-ea"/>
              </a:rPr>
              <a:t> 속성이어야 함</a:t>
            </a:r>
          </a:p>
          <a:p>
            <a:pPr marL="92075" lvl="0" indent="-92075" defTabSz="936625" eaLnBrk="0" latinLnBrk="0" hangingPunct="0"/>
            <a:r>
              <a:rPr kumimoji="0" lang="ko-KR" altLang="en-US" sz="1100" dirty="0" smtClean="0">
                <a:latin typeface="+mn-ea"/>
                <a:ea typeface="+mn-ea"/>
              </a:rPr>
              <a:t>등록전용 화면일 경우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조회조건 </a:t>
            </a:r>
            <a:r>
              <a:rPr kumimoji="0" lang="ko-KR" altLang="en-US" sz="1100" dirty="0" err="1" smtClean="0">
                <a:latin typeface="+mn-ea"/>
                <a:ea typeface="+mn-ea"/>
              </a:rPr>
              <a:t>생략가능함</a:t>
            </a:r>
            <a:endParaRPr kumimoji="0" lang="en-US" altLang="ko-KR" sz="1100" dirty="0" smtClean="0">
              <a:latin typeface="+mn-ea"/>
              <a:ea typeface="+mn-ea"/>
            </a:endParaRPr>
          </a:p>
          <a:p>
            <a:pPr marL="92075" lvl="0" indent="-92075" defTabSz="936625" eaLnBrk="0" latinLnBrk="0" hangingPunct="0"/>
            <a:r>
              <a:rPr kumimoji="0" lang="ko-KR" altLang="en-US" sz="1100" dirty="0" smtClean="0">
                <a:latin typeface="+mn-ea"/>
                <a:ea typeface="+mn-ea"/>
              </a:rPr>
              <a:t>조회 후 별도의 모드전환 없이 편집모드로 보여지며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latin typeface="+mn-ea"/>
                <a:ea typeface="+mn-ea"/>
              </a:rPr>
              <a:t>수정이 불가능한 데이터의 경우 </a:t>
            </a:r>
            <a:r>
              <a:rPr kumimoji="0" lang="en-US" altLang="ko-KR" sz="1100" dirty="0" smtClean="0">
                <a:latin typeface="+mn-ea"/>
                <a:ea typeface="+mn-ea"/>
              </a:rPr>
              <a:t>Read Only </a:t>
            </a:r>
            <a:r>
              <a:rPr kumimoji="0" lang="ko-KR" altLang="en-US" sz="1100" dirty="0" smtClean="0">
                <a:latin typeface="+mn-ea"/>
                <a:ea typeface="+mn-ea"/>
              </a:rPr>
              <a:t>모드로 보여짐</a:t>
            </a:r>
            <a:endParaRPr kumimoji="0" lang="en-US" altLang="ko-KR" sz="1100" dirty="0" smtClean="0">
              <a:latin typeface="+mn-ea"/>
              <a:ea typeface="+mn-ea"/>
            </a:endParaRPr>
          </a:p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신규</a:t>
            </a:r>
            <a:r>
              <a:rPr kumimoji="0" lang="en-US" altLang="ko-KR" sz="1100" dirty="0" smtClean="0">
                <a:latin typeface="+mn-ea"/>
                <a:ea typeface="+mn-ea"/>
              </a:rPr>
              <a:t>] : Detail </a:t>
            </a:r>
            <a:r>
              <a:rPr kumimoji="0" lang="ko-KR" altLang="en-US" sz="1100" dirty="0" smtClean="0">
                <a:latin typeface="+mn-ea"/>
                <a:ea typeface="+mn-ea"/>
              </a:rPr>
              <a:t>영역을 초기화하여 신규 데이터 입력을 가능하게 함</a:t>
            </a:r>
            <a:endParaRPr kumimoji="0" lang="en-US" altLang="ko-KR" sz="1100" dirty="0" smtClean="0">
              <a:latin typeface="+mn-ea"/>
              <a:ea typeface="+mn-ea"/>
            </a:endParaRPr>
          </a:p>
          <a:p>
            <a:pPr marL="92075" lvl="0" indent="-92075" defTabSz="936625" eaLnBrk="0" latinLnBrk="0" hangingPunct="0"/>
            <a:r>
              <a:rPr kumimoji="0" lang="en-US" altLang="ko-KR" sz="1100" dirty="0" smtClean="0">
                <a:latin typeface="+mn-ea"/>
                <a:ea typeface="+mn-ea"/>
              </a:rPr>
              <a:t>[</a:t>
            </a:r>
            <a:r>
              <a:rPr kumimoji="0" lang="ko-KR" altLang="en-US" sz="1100" dirty="0" smtClean="0">
                <a:latin typeface="+mn-ea"/>
                <a:ea typeface="+mn-ea"/>
              </a:rPr>
              <a:t>저장</a:t>
            </a:r>
            <a:r>
              <a:rPr kumimoji="0" lang="en-US" altLang="ko-KR" sz="1100" dirty="0" smtClean="0">
                <a:latin typeface="+mn-ea"/>
                <a:ea typeface="+mn-ea"/>
              </a:rPr>
              <a:t>] : </a:t>
            </a:r>
            <a:r>
              <a:rPr kumimoji="0" lang="ko-KR" altLang="en-US" sz="1100" dirty="0" smtClean="0">
                <a:latin typeface="+mn-ea"/>
                <a:ea typeface="+mn-ea"/>
              </a:rPr>
              <a:t>입력한 내용을 </a:t>
            </a:r>
            <a:r>
              <a:rPr kumimoji="0" lang="en-US" altLang="ko-KR" sz="1100" dirty="0" smtClean="0">
                <a:latin typeface="+mn-ea"/>
                <a:ea typeface="+mn-ea"/>
              </a:rPr>
              <a:t>DB</a:t>
            </a:r>
            <a:r>
              <a:rPr kumimoji="0" lang="ko-KR" altLang="en-US" sz="1100" dirty="0" smtClean="0">
                <a:latin typeface="+mn-ea"/>
                <a:ea typeface="+mn-ea"/>
              </a:rPr>
              <a:t>에 저장함</a:t>
            </a:r>
            <a:endParaRPr kumimoji="0"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noFill/>
          <a:miter lim="800000"/>
          <a:headEnd/>
          <a:tailEnd/>
        </a:ln>
      </a:spPr>
      <a:bodyPr tIns="46800" rIns="90000" bIns="46800">
        <a:spAutoFit/>
      </a:bodyPr>
      <a:lstStyle>
        <a:defPPr marL="179388" marR="0" indent="0" algn="l" defTabSz="91440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8775" algn="l"/>
          </a:tabLst>
          <a:defRPr kumimoji="0" sz="1200" b="1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34" tIns="45717" rIns="91434" bIns="4571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" pitchFamily="18" charset="-127"/>
            <a:ea typeface="바탕" pitchFamily="18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square" lIns="0" tIns="0" rIns="0" bIns="0" rtlCol="0">
        <a:spAutoFit/>
      </a:bodyPr>
      <a:lstStyle>
        <a:defPPr marL="228600" indent="-228600" defTabSz="936625" eaLnBrk="0" latinLnBrk="0" hangingPunct="0">
          <a:spcBef>
            <a:spcPts val="300"/>
          </a:spcBef>
          <a:buNone/>
          <a:defRPr kumimoji="0" sz="1200" dirty="0">
            <a:solidFill>
              <a:srgbClr val="00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61928</TotalTime>
  <Words>7075</Words>
  <Application>Microsoft Office PowerPoint</Application>
  <PresentationFormat>사용자 지정</PresentationFormat>
  <Paragraphs>2372</Paragraphs>
  <Slides>51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기본 디자인</vt:lpstr>
      <vt:lpstr>비트맵 이미지</vt:lpstr>
      <vt:lpstr>Image</vt:lpstr>
      <vt:lpstr>PowerPoint 프레젠테이션</vt:lpstr>
      <vt:lpstr>개정이력</vt:lpstr>
      <vt:lpstr>목차</vt:lpstr>
      <vt:lpstr>1. 개요</vt:lpstr>
      <vt:lpstr>2. 기본환경</vt:lpstr>
      <vt:lpstr>3.1 기본영역구분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※ 별첨 – UI표준 변경 전/후 목차 비교</vt:lpstr>
    </vt:vector>
  </TitlesOfParts>
  <Company>현대자동차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정지한</dc:creator>
  <cp:lastModifiedBy>sujlee</cp:lastModifiedBy>
  <cp:revision>4402</cp:revision>
  <dcterms:created xsi:type="dcterms:W3CDTF">2004-03-16T04:41:28Z</dcterms:created>
  <dcterms:modified xsi:type="dcterms:W3CDTF">2012-09-27T09:49:54Z</dcterms:modified>
</cp:coreProperties>
</file>