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395" r:id="rId3"/>
    <p:sldId id="445" r:id="rId4"/>
    <p:sldId id="430" r:id="rId5"/>
    <p:sldId id="433" r:id="rId6"/>
    <p:sldId id="429" r:id="rId7"/>
    <p:sldId id="435" r:id="rId8"/>
    <p:sldId id="444" r:id="rId9"/>
    <p:sldId id="434" r:id="rId10"/>
    <p:sldId id="436" r:id="rId11"/>
    <p:sldId id="437" r:id="rId12"/>
    <p:sldId id="407" r:id="rId13"/>
    <p:sldId id="438" r:id="rId14"/>
    <p:sldId id="439" r:id="rId15"/>
    <p:sldId id="440" r:id="rId16"/>
    <p:sldId id="441" r:id="rId17"/>
    <p:sldId id="442" r:id="rId18"/>
    <p:sldId id="443" r:id="rId19"/>
    <p:sldId id="396" r:id="rId20"/>
    <p:sldId id="397" r:id="rId21"/>
    <p:sldId id="398" r:id="rId22"/>
    <p:sldId id="399" r:id="rId23"/>
    <p:sldId id="402" r:id="rId24"/>
    <p:sldId id="427" r:id="rId25"/>
    <p:sldId id="420" r:id="rId26"/>
    <p:sldId id="408" r:id="rId27"/>
    <p:sldId id="412" r:id="rId28"/>
    <p:sldId id="413" r:id="rId29"/>
    <p:sldId id="419" r:id="rId30"/>
    <p:sldId id="431" r:id="rId31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맑은 고딕" panose="020B0503020000020004" pitchFamily="34" charset="-127"/>
        <a:ea typeface="맑은 고딕" panose="020B0503020000020004" pitchFamily="34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55A8DFD-99C2-4A99-89B4-AE141EF383A7}">
          <p14:sldIdLst>
            <p14:sldId id="257"/>
            <p14:sldId id="395"/>
            <p14:sldId id="445"/>
            <p14:sldId id="430"/>
            <p14:sldId id="433"/>
            <p14:sldId id="429"/>
            <p14:sldId id="435"/>
            <p14:sldId id="444"/>
            <p14:sldId id="434"/>
            <p14:sldId id="436"/>
            <p14:sldId id="437"/>
            <p14:sldId id="407"/>
          </p14:sldIdLst>
        </p14:section>
        <p14:section name="데이터레이크 1단계 구축" id="{2A0251FF-D316-44B2-B74A-3D9C14B06ABD}">
          <p14:sldIdLst>
            <p14:sldId id="438"/>
            <p14:sldId id="439"/>
            <p14:sldId id="440"/>
            <p14:sldId id="441"/>
            <p14:sldId id="442"/>
            <p14:sldId id="443"/>
          </p14:sldIdLst>
        </p14:section>
        <p14:section name="별첨-데이터거버넌스 1단계 구축" id="{1398E72A-774B-446F-AFB3-9CB73F7685D2}">
          <p14:sldIdLst>
            <p14:sldId id="396"/>
            <p14:sldId id="397"/>
            <p14:sldId id="398"/>
            <p14:sldId id="399"/>
            <p14:sldId id="402"/>
            <p14:sldId id="427"/>
            <p14:sldId id="420"/>
          </p14:sldIdLst>
        </p14:section>
        <p14:section name="데이터거버넌스 2단계 추진 방향" id="{469DDF22-26F7-4240-8611-E19A51F6F8F8}">
          <p14:sldIdLst>
            <p14:sldId id="408"/>
            <p14:sldId id="412"/>
            <p14:sldId id="413"/>
            <p14:sldId id="419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97">
          <p15:clr>
            <a:srgbClr val="A4A3A4"/>
          </p15:clr>
        </p15:guide>
        <p15:guide id="4" pos="172">
          <p15:clr>
            <a:srgbClr val="A4A3A4"/>
          </p15:clr>
        </p15:guide>
        <p15:guide id="5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CCCC"/>
    <a:srgbClr val="CC9900"/>
    <a:srgbClr val="CCECFF"/>
    <a:srgbClr val="BFBFBF"/>
    <a:srgbClr val="E5E5E5"/>
    <a:srgbClr val="72C081"/>
    <a:srgbClr val="D9D9D9"/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3134" autoAdjust="0"/>
  </p:normalViewPr>
  <p:slideViewPr>
    <p:cSldViewPr>
      <p:cViewPr varScale="1">
        <p:scale>
          <a:sx n="111" d="100"/>
          <a:sy n="111" d="100"/>
        </p:scale>
        <p:origin x="1404" y="114"/>
      </p:cViewPr>
      <p:guideLst>
        <p:guide orient="horz" pos="2160"/>
        <p:guide pos="2880"/>
        <p:guide orient="horz" pos="1797"/>
        <p:guide pos="172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954" y="-7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F29FB0-9E71-42C5-B7A1-AF4A9DB4409F}" type="doc">
      <dgm:prSet loTypeId="urn:microsoft.com/office/officeart/2005/8/layout/radial6" loCatId="cycl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pPr latinLnBrk="1"/>
          <a:endParaRPr lang="ko-KR" altLang="en-US"/>
        </a:p>
      </dgm:t>
    </dgm:pt>
    <dgm:pt modelId="{41529080-6F52-4B48-889F-035B430EB81D}">
      <dgm:prSet phldrT="[텍스트]"/>
      <dgm:spPr/>
      <dgm:t>
        <a:bodyPr/>
        <a:lstStyle/>
        <a:p>
          <a:pPr latinLnBrk="1"/>
          <a:r>
            <a: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활용 강화 프로세스</a:t>
          </a:r>
        </a:p>
      </dgm:t>
    </dgm:pt>
    <dgm:pt modelId="{BD976615-3000-4EB6-85D1-57F4B749EEF3}" type="parTrans" cxnId="{53E35E86-EF2D-4960-80F6-4B39B9C17163}">
      <dgm:prSet/>
      <dgm:spPr/>
      <dgm:t>
        <a:bodyPr/>
        <a:lstStyle/>
        <a:p>
          <a:pPr latinLnBrk="1"/>
          <a:endParaRPr lang="ko-KR" altLang="en-US"/>
        </a:p>
      </dgm:t>
    </dgm:pt>
    <dgm:pt modelId="{6F2B1055-A84A-491D-86DA-A46D3D5D8957}" type="sibTrans" cxnId="{53E35E86-EF2D-4960-80F6-4B39B9C17163}">
      <dgm:prSet/>
      <dgm:spPr/>
      <dgm:t>
        <a:bodyPr/>
        <a:lstStyle/>
        <a:p>
          <a:pPr latinLnBrk="1"/>
          <a:endParaRPr lang="ko-KR" altLang="en-US"/>
        </a:p>
      </dgm:t>
    </dgm:pt>
    <dgm:pt modelId="{916B1430-6298-4FD5-96C5-3942721C5CB5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Plan</a:t>
          </a:r>
          <a:endParaRPr lang="ko-KR" altLang="en-US" sz="1000" b="1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38F9A2FC-08B5-4C5E-B08A-0D61A4EAF622}" type="parTrans" cxnId="{1791A2D2-23E3-4C4F-9BB2-960F17E7A3F8}">
      <dgm:prSet/>
      <dgm:spPr/>
      <dgm:t>
        <a:bodyPr/>
        <a:lstStyle/>
        <a:p>
          <a:pPr latinLnBrk="1"/>
          <a:endParaRPr lang="ko-KR" altLang="en-US"/>
        </a:p>
      </dgm:t>
    </dgm:pt>
    <dgm:pt modelId="{84D6E47E-FFBE-4898-9622-BA915D61F7EE}" type="sibTrans" cxnId="{1791A2D2-23E3-4C4F-9BB2-960F17E7A3F8}">
      <dgm:prSet/>
      <dgm:spPr/>
      <dgm:t>
        <a:bodyPr/>
        <a:lstStyle/>
        <a:p>
          <a:pPr latinLnBrk="1"/>
          <a:endParaRPr lang="ko-KR" altLang="en-US"/>
        </a:p>
      </dgm:t>
    </dgm:pt>
    <dgm:pt modelId="{4A67F3A0-4E99-4B32-A125-285AC98C8D9E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Do</a:t>
          </a:r>
          <a:endParaRPr lang="ko-KR" altLang="en-US" sz="1000" b="1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CB9EA0FC-ACDE-4E69-94AE-BD232FD98DA0}" type="parTrans" cxnId="{7B6E1362-E2B4-40D7-9479-497E91EEE9A4}">
      <dgm:prSet/>
      <dgm:spPr/>
      <dgm:t>
        <a:bodyPr/>
        <a:lstStyle/>
        <a:p>
          <a:pPr latinLnBrk="1"/>
          <a:endParaRPr lang="ko-KR" altLang="en-US"/>
        </a:p>
      </dgm:t>
    </dgm:pt>
    <dgm:pt modelId="{1C224738-723A-45FE-9215-0E16824781C8}" type="sibTrans" cxnId="{7B6E1362-E2B4-40D7-9479-497E91EEE9A4}">
      <dgm:prSet/>
      <dgm:spPr/>
      <dgm:t>
        <a:bodyPr/>
        <a:lstStyle/>
        <a:p>
          <a:pPr latinLnBrk="1"/>
          <a:endParaRPr lang="ko-KR" altLang="en-US"/>
        </a:p>
      </dgm:t>
    </dgm:pt>
    <dgm:pt modelId="{273AE293-C2D0-4D7D-A77A-7B6C0E5E9779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See</a:t>
          </a:r>
          <a:endParaRPr lang="ko-KR" altLang="en-US" sz="1000" b="1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4D4CFAC3-A1DE-4668-9C77-07C37C6A8251}" type="parTrans" cxnId="{BE83B28E-78FC-469C-A522-616E2E69E8EE}">
      <dgm:prSet/>
      <dgm:spPr/>
      <dgm:t>
        <a:bodyPr/>
        <a:lstStyle/>
        <a:p>
          <a:pPr latinLnBrk="1"/>
          <a:endParaRPr lang="ko-KR" altLang="en-US"/>
        </a:p>
      </dgm:t>
    </dgm:pt>
    <dgm:pt modelId="{CA27FB8E-B76D-4A63-998B-FBE5810FD47B}" type="sibTrans" cxnId="{BE83B28E-78FC-469C-A522-616E2E69E8EE}">
      <dgm:prSet/>
      <dgm:spPr/>
      <dgm:t>
        <a:bodyPr/>
        <a:lstStyle/>
        <a:p>
          <a:pPr latinLnBrk="1"/>
          <a:endParaRPr lang="ko-KR" altLang="en-US"/>
        </a:p>
      </dgm:t>
    </dgm:pt>
    <dgm:pt modelId="{29C01007-9649-4DE6-9171-10B3208F145C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Check</a:t>
          </a:r>
          <a:endParaRPr lang="ko-KR" altLang="en-US" sz="1000" b="1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gm:t>
    </dgm:pt>
    <dgm:pt modelId="{E9938040-6EA2-481A-8664-341682195195}" type="parTrans" cxnId="{DA263703-BE49-45EC-BEAE-4103CBC23D7D}">
      <dgm:prSet/>
      <dgm:spPr/>
      <dgm:t>
        <a:bodyPr/>
        <a:lstStyle/>
        <a:p>
          <a:pPr latinLnBrk="1"/>
          <a:endParaRPr lang="ko-KR" altLang="en-US"/>
        </a:p>
      </dgm:t>
    </dgm:pt>
    <dgm:pt modelId="{9EFA0963-BEE8-4814-A32E-B181916015AB}" type="sibTrans" cxnId="{DA263703-BE49-45EC-BEAE-4103CBC23D7D}">
      <dgm:prSet/>
      <dgm:spPr/>
      <dgm:t>
        <a:bodyPr/>
        <a:lstStyle/>
        <a:p>
          <a:pPr latinLnBrk="1"/>
          <a:endParaRPr lang="ko-KR" altLang="en-US"/>
        </a:p>
      </dgm:t>
    </dgm:pt>
    <dgm:pt modelId="{BF887049-2A08-47AF-9A40-B8779DF596C1}" type="pres">
      <dgm:prSet presAssocID="{58F29FB0-9E71-42C5-B7A1-AF4A9DB4409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7E4D98E-EF53-4F48-818A-A4FEB86EA5A2}" type="pres">
      <dgm:prSet presAssocID="{41529080-6F52-4B48-889F-035B430EB81D}" presName="centerShape" presStyleLbl="node0" presStyleIdx="0" presStyleCnt="1"/>
      <dgm:spPr/>
    </dgm:pt>
    <dgm:pt modelId="{F7CF286C-3052-4B77-A908-55BA92C26D22}" type="pres">
      <dgm:prSet presAssocID="{916B1430-6298-4FD5-96C5-3942721C5CB5}" presName="node" presStyleLbl="node1" presStyleIdx="0" presStyleCnt="4">
        <dgm:presLayoutVars>
          <dgm:bulletEnabled val="1"/>
        </dgm:presLayoutVars>
      </dgm:prSet>
      <dgm:spPr/>
    </dgm:pt>
    <dgm:pt modelId="{C93C8BF3-5894-4350-A990-6CB955AB9D1F}" type="pres">
      <dgm:prSet presAssocID="{916B1430-6298-4FD5-96C5-3942721C5CB5}" presName="dummy" presStyleCnt="0"/>
      <dgm:spPr/>
    </dgm:pt>
    <dgm:pt modelId="{630E9AA2-9024-4D6F-A07D-7BACE0308CC0}" type="pres">
      <dgm:prSet presAssocID="{84D6E47E-FFBE-4898-9622-BA915D61F7EE}" presName="sibTrans" presStyleLbl="sibTrans2D1" presStyleIdx="0" presStyleCnt="4"/>
      <dgm:spPr/>
    </dgm:pt>
    <dgm:pt modelId="{C9F293E7-95AB-40C8-A326-541F6C884D19}" type="pres">
      <dgm:prSet presAssocID="{4A67F3A0-4E99-4B32-A125-285AC98C8D9E}" presName="node" presStyleLbl="node1" presStyleIdx="1" presStyleCnt="4">
        <dgm:presLayoutVars>
          <dgm:bulletEnabled val="1"/>
        </dgm:presLayoutVars>
      </dgm:prSet>
      <dgm:spPr/>
    </dgm:pt>
    <dgm:pt modelId="{B615F8CD-CE47-4C33-957B-036E19658576}" type="pres">
      <dgm:prSet presAssocID="{4A67F3A0-4E99-4B32-A125-285AC98C8D9E}" presName="dummy" presStyleCnt="0"/>
      <dgm:spPr/>
    </dgm:pt>
    <dgm:pt modelId="{20948A6F-48FD-4587-A19E-9CE17BF9C86F}" type="pres">
      <dgm:prSet presAssocID="{1C224738-723A-45FE-9215-0E16824781C8}" presName="sibTrans" presStyleLbl="sibTrans2D1" presStyleIdx="1" presStyleCnt="4"/>
      <dgm:spPr/>
    </dgm:pt>
    <dgm:pt modelId="{C358A71C-7CCD-4631-AC6C-A775B8B436FE}" type="pres">
      <dgm:prSet presAssocID="{273AE293-C2D0-4D7D-A77A-7B6C0E5E9779}" presName="node" presStyleLbl="node1" presStyleIdx="2" presStyleCnt="4">
        <dgm:presLayoutVars>
          <dgm:bulletEnabled val="1"/>
        </dgm:presLayoutVars>
      </dgm:prSet>
      <dgm:spPr/>
    </dgm:pt>
    <dgm:pt modelId="{7757A94B-BD01-4F64-A64A-DCD2D504DF93}" type="pres">
      <dgm:prSet presAssocID="{273AE293-C2D0-4D7D-A77A-7B6C0E5E9779}" presName="dummy" presStyleCnt="0"/>
      <dgm:spPr/>
    </dgm:pt>
    <dgm:pt modelId="{00C92835-8102-4406-9FE6-6498A3ED102C}" type="pres">
      <dgm:prSet presAssocID="{CA27FB8E-B76D-4A63-998B-FBE5810FD47B}" presName="sibTrans" presStyleLbl="sibTrans2D1" presStyleIdx="2" presStyleCnt="4"/>
      <dgm:spPr/>
    </dgm:pt>
    <dgm:pt modelId="{8C24A904-D249-4EAE-B784-782D516D6BB2}" type="pres">
      <dgm:prSet presAssocID="{29C01007-9649-4DE6-9171-10B3208F145C}" presName="node" presStyleLbl="node1" presStyleIdx="3" presStyleCnt="4">
        <dgm:presLayoutVars>
          <dgm:bulletEnabled val="1"/>
        </dgm:presLayoutVars>
      </dgm:prSet>
      <dgm:spPr/>
    </dgm:pt>
    <dgm:pt modelId="{22C642C9-09C8-4001-A2EE-AAB14CD5E4FD}" type="pres">
      <dgm:prSet presAssocID="{29C01007-9649-4DE6-9171-10B3208F145C}" presName="dummy" presStyleCnt="0"/>
      <dgm:spPr/>
    </dgm:pt>
    <dgm:pt modelId="{657879DA-F46D-4872-BA08-80AA71C8FE8C}" type="pres">
      <dgm:prSet presAssocID="{9EFA0963-BEE8-4814-A32E-B181916015AB}" presName="sibTrans" presStyleLbl="sibTrans2D1" presStyleIdx="3" presStyleCnt="4"/>
      <dgm:spPr/>
    </dgm:pt>
  </dgm:ptLst>
  <dgm:cxnLst>
    <dgm:cxn modelId="{DA263703-BE49-45EC-BEAE-4103CBC23D7D}" srcId="{41529080-6F52-4B48-889F-035B430EB81D}" destId="{29C01007-9649-4DE6-9171-10B3208F145C}" srcOrd="3" destOrd="0" parTransId="{E9938040-6EA2-481A-8664-341682195195}" sibTransId="{9EFA0963-BEE8-4814-A32E-B181916015AB}"/>
    <dgm:cxn modelId="{7B6E1362-E2B4-40D7-9479-497E91EEE9A4}" srcId="{41529080-6F52-4B48-889F-035B430EB81D}" destId="{4A67F3A0-4E99-4B32-A125-285AC98C8D9E}" srcOrd="1" destOrd="0" parTransId="{CB9EA0FC-ACDE-4E69-94AE-BD232FD98DA0}" sibTransId="{1C224738-723A-45FE-9215-0E16824781C8}"/>
    <dgm:cxn modelId="{F6883045-5963-4838-B8E1-6EA1A01200D5}" type="presOf" srcId="{4A67F3A0-4E99-4B32-A125-285AC98C8D9E}" destId="{C9F293E7-95AB-40C8-A326-541F6C884D19}" srcOrd="0" destOrd="0" presId="urn:microsoft.com/office/officeart/2005/8/layout/radial6"/>
    <dgm:cxn modelId="{DD267275-9399-49DD-9543-BB6A5B6C6047}" type="presOf" srcId="{916B1430-6298-4FD5-96C5-3942721C5CB5}" destId="{F7CF286C-3052-4B77-A908-55BA92C26D22}" srcOrd="0" destOrd="0" presId="urn:microsoft.com/office/officeart/2005/8/layout/radial6"/>
    <dgm:cxn modelId="{EECF3778-C119-4FAA-975A-11A7C8E41DE4}" type="presOf" srcId="{9EFA0963-BEE8-4814-A32E-B181916015AB}" destId="{657879DA-F46D-4872-BA08-80AA71C8FE8C}" srcOrd="0" destOrd="0" presId="urn:microsoft.com/office/officeart/2005/8/layout/radial6"/>
    <dgm:cxn modelId="{04DFE878-F898-4ECA-8DDA-B6998FA83475}" type="presOf" srcId="{1C224738-723A-45FE-9215-0E16824781C8}" destId="{20948A6F-48FD-4587-A19E-9CE17BF9C86F}" srcOrd="0" destOrd="0" presId="urn:microsoft.com/office/officeart/2005/8/layout/radial6"/>
    <dgm:cxn modelId="{53E35E86-EF2D-4960-80F6-4B39B9C17163}" srcId="{58F29FB0-9E71-42C5-B7A1-AF4A9DB4409F}" destId="{41529080-6F52-4B48-889F-035B430EB81D}" srcOrd="0" destOrd="0" parTransId="{BD976615-3000-4EB6-85D1-57F4B749EEF3}" sibTransId="{6F2B1055-A84A-491D-86DA-A46D3D5D8957}"/>
    <dgm:cxn modelId="{C50BAA89-9F22-4802-BDAC-B8EDFB9B47BF}" type="presOf" srcId="{273AE293-C2D0-4D7D-A77A-7B6C0E5E9779}" destId="{C358A71C-7CCD-4631-AC6C-A775B8B436FE}" srcOrd="0" destOrd="0" presId="urn:microsoft.com/office/officeart/2005/8/layout/radial6"/>
    <dgm:cxn modelId="{BE83B28E-78FC-469C-A522-616E2E69E8EE}" srcId="{41529080-6F52-4B48-889F-035B430EB81D}" destId="{273AE293-C2D0-4D7D-A77A-7B6C0E5E9779}" srcOrd="2" destOrd="0" parTransId="{4D4CFAC3-A1DE-4668-9C77-07C37C6A8251}" sibTransId="{CA27FB8E-B76D-4A63-998B-FBE5810FD47B}"/>
    <dgm:cxn modelId="{27CD2E95-89C3-4DC9-BED8-996F333C37DF}" type="presOf" srcId="{29C01007-9649-4DE6-9171-10B3208F145C}" destId="{8C24A904-D249-4EAE-B784-782D516D6BB2}" srcOrd="0" destOrd="0" presId="urn:microsoft.com/office/officeart/2005/8/layout/radial6"/>
    <dgm:cxn modelId="{1F2AC198-9C2E-4A3D-9B05-6AB60755DABF}" type="presOf" srcId="{84D6E47E-FFBE-4898-9622-BA915D61F7EE}" destId="{630E9AA2-9024-4D6F-A07D-7BACE0308CC0}" srcOrd="0" destOrd="0" presId="urn:microsoft.com/office/officeart/2005/8/layout/radial6"/>
    <dgm:cxn modelId="{2B1C57B0-C5D2-409F-A838-EAA735143E07}" type="presOf" srcId="{58F29FB0-9E71-42C5-B7A1-AF4A9DB4409F}" destId="{BF887049-2A08-47AF-9A40-B8779DF596C1}" srcOrd="0" destOrd="0" presId="urn:microsoft.com/office/officeart/2005/8/layout/radial6"/>
    <dgm:cxn modelId="{610762BA-25E6-42B4-9ACA-212EDA1E0AA4}" type="presOf" srcId="{41529080-6F52-4B48-889F-035B430EB81D}" destId="{17E4D98E-EF53-4F48-818A-A4FEB86EA5A2}" srcOrd="0" destOrd="0" presId="urn:microsoft.com/office/officeart/2005/8/layout/radial6"/>
    <dgm:cxn modelId="{04F78FBB-801E-431B-8807-3D8293987189}" type="presOf" srcId="{CA27FB8E-B76D-4A63-998B-FBE5810FD47B}" destId="{00C92835-8102-4406-9FE6-6498A3ED102C}" srcOrd="0" destOrd="0" presId="urn:microsoft.com/office/officeart/2005/8/layout/radial6"/>
    <dgm:cxn modelId="{1791A2D2-23E3-4C4F-9BB2-960F17E7A3F8}" srcId="{41529080-6F52-4B48-889F-035B430EB81D}" destId="{916B1430-6298-4FD5-96C5-3942721C5CB5}" srcOrd="0" destOrd="0" parTransId="{38F9A2FC-08B5-4C5E-B08A-0D61A4EAF622}" sibTransId="{84D6E47E-FFBE-4898-9622-BA915D61F7EE}"/>
    <dgm:cxn modelId="{4BC36A4C-3290-4210-917F-ED9A4C25C0FD}" type="presParOf" srcId="{BF887049-2A08-47AF-9A40-B8779DF596C1}" destId="{17E4D98E-EF53-4F48-818A-A4FEB86EA5A2}" srcOrd="0" destOrd="0" presId="urn:microsoft.com/office/officeart/2005/8/layout/radial6"/>
    <dgm:cxn modelId="{2C2DBC3A-C573-4626-80ED-77B8ACCF0D09}" type="presParOf" srcId="{BF887049-2A08-47AF-9A40-B8779DF596C1}" destId="{F7CF286C-3052-4B77-A908-55BA92C26D22}" srcOrd="1" destOrd="0" presId="urn:microsoft.com/office/officeart/2005/8/layout/radial6"/>
    <dgm:cxn modelId="{E82064F0-5115-40D9-973D-C809DDDEF6EB}" type="presParOf" srcId="{BF887049-2A08-47AF-9A40-B8779DF596C1}" destId="{C93C8BF3-5894-4350-A990-6CB955AB9D1F}" srcOrd="2" destOrd="0" presId="urn:microsoft.com/office/officeart/2005/8/layout/radial6"/>
    <dgm:cxn modelId="{B25DFEDF-2F16-4A21-A42D-62FF54A4A1C8}" type="presParOf" srcId="{BF887049-2A08-47AF-9A40-B8779DF596C1}" destId="{630E9AA2-9024-4D6F-A07D-7BACE0308CC0}" srcOrd="3" destOrd="0" presId="urn:microsoft.com/office/officeart/2005/8/layout/radial6"/>
    <dgm:cxn modelId="{915A5ABB-4B76-4DE3-B5A3-58ADD668EC05}" type="presParOf" srcId="{BF887049-2A08-47AF-9A40-B8779DF596C1}" destId="{C9F293E7-95AB-40C8-A326-541F6C884D19}" srcOrd="4" destOrd="0" presId="urn:microsoft.com/office/officeart/2005/8/layout/radial6"/>
    <dgm:cxn modelId="{5E870DDA-3A27-4512-883A-86C11A692B5B}" type="presParOf" srcId="{BF887049-2A08-47AF-9A40-B8779DF596C1}" destId="{B615F8CD-CE47-4C33-957B-036E19658576}" srcOrd="5" destOrd="0" presId="urn:microsoft.com/office/officeart/2005/8/layout/radial6"/>
    <dgm:cxn modelId="{C7720D1C-0DA9-4845-9A41-36EEAC8C6F14}" type="presParOf" srcId="{BF887049-2A08-47AF-9A40-B8779DF596C1}" destId="{20948A6F-48FD-4587-A19E-9CE17BF9C86F}" srcOrd="6" destOrd="0" presId="urn:microsoft.com/office/officeart/2005/8/layout/radial6"/>
    <dgm:cxn modelId="{85D5D7E1-1955-4E5C-A8AD-0ECA1D5B5434}" type="presParOf" srcId="{BF887049-2A08-47AF-9A40-B8779DF596C1}" destId="{C358A71C-7CCD-4631-AC6C-A775B8B436FE}" srcOrd="7" destOrd="0" presId="urn:microsoft.com/office/officeart/2005/8/layout/radial6"/>
    <dgm:cxn modelId="{DBE60568-FD6D-44FE-ADF2-E94F1A5E3A50}" type="presParOf" srcId="{BF887049-2A08-47AF-9A40-B8779DF596C1}" destId="{7757A94B-BD01-4F64-A64A-DCD2D504DF93}" srcOrd="8" destOrd="0" presId="urn:microsoft.com/office/officeart/2005/8/layout/radial6"/>
    <dgm:cxn modelId="{CB4592EA-D878-41F0-B434-8FC96D40CEB2}" type="presParOf" srcId="{BF887049-2A08-47AF-9A40-B8779DF596C1}" destId="{00C92835-8102-4406-9FE6-6498A3ED102C}" srcOrd="9" destOrd="0" presId="urn:microsoft.com/office/officeart/2005/8/layout/radial6"/>
    <dgm:cxn modelId="{7B8E7624-0FC6-4EB2-BC19-FEA2120CA633}" type="presParOf" srcId="{BF887049-2A08-47AF-9A40-B8779DF596C1}" destId="{8C24A904-D249-4EAE-B784-782D516D6BB2}" srcOrd="10" destOrd="0" presId="urn:microsoft.com/office/officeart/2005/8/layout/radial6"/>
    <dgm:cxn modelId="{3FF3B702-D02B-400F-8181-094D394583F8}" type="presParOf" srcId="{BF887049-2A08-47AF-9A40-B8779DF596C1}" destId="{22C642C9-09C8-4001-A2EE-AAB14CD5E4FD}" srcOrd="11" destOrd="0" presId="urn:microsoft.com/office/officeart/2005/8/layout/radial6"/>
    <dgm:cxn modelId="{A490C1E0-3405-4567-B138-375DC693E2D6}" type="presParOf" srcId="{BF887049-2A08-47AF-9A40-B8779DF596C1}" destId="{657879DA-F46D-4872-BA08-80AA71C8FE8C}" srcOrd="12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879DA-F46D-4872-BA08-80AA71C8FE8C}">
      <dsp:nvSpPr>
        <dsp:cNvPr id="0" name=""/>
        <dsp:cNvSpPr/>
      </dsp:nvSpPr>
      <dsp:spPr>
        <a:xfrm>
          <a:off x="1072945" y="292293"/>
          <a:ext cx="1953744" cy="1953744"/>
        </a:xfrm>
        <a:prstGeom prst="blockArc">
          <a:avLst>
            <a:gd name="adj1" fmla="val 10800000"/>
            <a:gd name="adj2" fmla="val 16200000"/>
            <a:gd name="adj3" fmla="val 4637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92835-8102-4406-9FE6-6498A3ED102C}">
      <dsp:nvSpPr>
        <dsp:cNvPr id="0" name=""/>
        <dsp:cNvSpPr/>
      </dsp:nvSpPr>
      <dsp:spPr>
        <a:xfrm>
          <a:off x="1072945" y="292293"/>
          <a:ext cx="1953744" cy="1953744"/>
        </a:xfrm>
        <a:prstGeom prst="blockArc">
          <a:avLst>
            <a:gd name="adj1" fmla="val 5400000"/>
            <a:gd name="adj2" fmla="val 10800000"/>
            <a:gd name="adj3" fmla="val 4637"/>
          </a:avLst>
        </a:prstGeom>
        <a:solidFill>
          <a:schemeClr val="accent4">
            <a:shade val="90000"/>
            <a:hueOff val="0"/>
            <a:satOff val="0"/>
            <a:lumOff val="735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48A6F-48FD-4587-A19E-9CE17BF9C86F}">
      <dsp:nvSpPr>
        <dsp:cNvPr id="0" name=""/>
        <dsp:cNvSpPr/>
      </dsp:nvSpPr>
      <dsp:spPr>
        <a:xfrm>
          <a:off x="1072945" y="292293"/>
          <a:ext cx="1953744" cy="1953744"/>
        </a:xfrm>
        <a:prstGeom prst="blockArc">
          <a:avLst>
            <a:gd name="adj1" fmla="val 0"/>
            <a:gd name="adj2" fmla="val 5400000"/>
            <a:gd name="adj3" fmla="val 4637"/>
          </a:avLst>
        </a:prstGeom>
        <a:solidFill>
          <a:schemeClr val="accent4">
            <a:shade val="90000"/>
            <a:hueOff val="0"/>
            <a:satOff val="0"/>
            <a:lumOff val="367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E9AA2-9024-4D6F-A07D-7BACE0308CC0}">
      <dsp:nvSpPr>
        <dsp:cNvPr id="0" name=""/>
        <dsp:cNvSpPr/>
      </dsp:nvSpPr>
      <dsp:spPr>
        <a:xfrm>
          <a:off x="1072945" y="292293"/>
          <a:ext cx="1953744" cy="1953744"/>
        </a:xfrm>
        <a:prstGeom prst="blockArc">
          <a:avLst>
            <a:gd name="adj1" fmla="val 16200000"/>
            <a:gd name="adj2" fmla="val 0"/>
            <a:gd name="adj3" fmla="val 4637"/>
          </a:avLst>
        </a:prstGeom>
        <a:solidFill>
          <a:schemeClr val="accent4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4D98E-EF53-4F48-818A-A4FEB86EA5A2}">
      <dsp:nvSpPr>
        <dsp:cNvPr id="0" name=""/>
        <dsp:cNvSpPr/>
      </dsp:nvSpPr>
      <dsp:spPr>
        <a:xfrm>
          <a:off x="1600419" y="819767"/>
          <a:ext cx="898796" cy="898796"/>
        </a:xfrm>
        <a:prstGeom prst="ellipse">
          <a:avLst/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b="1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활용 강화 프로세스</a:t>
          </a:r>
        </a:p>
      </dsp:txBody>
      <dsp:txXfrm>
        <a:off x="1732045" y="951393"/>
        <a:ext cx="635544" cy="635544"/>
      </dsp:txXfrm>
    </dsp:sp>
    <dsp:sp modelId="{F7CF286C-3052-4B77-A908-55BA92C26D22}">
      <dsp:nvSpPr>
        <dsp:cNvPr id="0" name=""/>
        <dsp:cNvSpPr/>
      </dsp:nvSpPr>
      <dsp:spPr>
        <a:xfrm>
          <a:off x="1735238" y="364"/>
          <a:ext cx="629157" cy="629157"/>
        </a:xfrm>
        <a:prstGeom prst="ellips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Plan</a:t>
          </a:r>
          <a:endParaRPr lang="ko-KR" altLang="en-US" sz="1000" b="1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sp:txBody>
      <dsp:txXfrm>
        <a:off x="1827376" y="92502"/>
        <a:ext cx="444881" cy="444881"/>
      </dsp:txXfrm>
    </dsp:sp>
    <dsp:sp modelId="{C9F293E7-95AB-40C8-A326-541F6C884D19}">
      <dsp:nvSpPr>
        <dsp:cNvPr id="0" name=""/>
        <dsp:cNvSpPr/>
      </dsp:nvSpPr>
      <dsp:spPr>
        <a:xfrm>
          <a:off x="2689461" y="954586"/>
          <a:ext cx="629157" cy="629157"/>
        </a:xfrm>
        <a:prstGeom prst="ellipse">
          <a:avLst/>
        </a:prstGeom>
        <a:solidFill>
          <a:schemeClr val="accent4">
            <a:shade val="50000"/>
            <a:hueOff val="0"/>
            <a:satOff val="0"/>
            <a:lumOff val="350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Do</a:t>
          </a:r>
          <a:endParaRPr lang="ko-KR" altLang="en-US" sz="1000" b="1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sp:txBody>
      <dsp:txXfrm>
        <a:off x="2781599" y="1046724"/>
        <a:ext cx="444881" cy="444881"/>
      </dsp:txXfrm>
    </dsp:sp>
    <dsp:sp modelId="{C358A71C-7CCD-4631-AC6C-A775B8B436FE}">
      <dsp:nvSpPr>
        <dsp:cNvPr id="0" name=""/>
        <dsp:cNvSpPr/>
      </dsp:nvSpPr>
      <dsp:spPr>
        <a:xfrm>
          <a:off x="1735238" y="1908809"/>
          <a:ext cx="629157" cy="629157"/>
        </a:xfrm>
        <a:prstGeom prst="ellipse">
          <a:avLst/>
        </a:prstGeom>
        <a:solidFill>
          <a:schemeClr val="accent4">
            <a:shade val="50000"/>
            <a:hueOff val="0"/>
            <a:satOff val="0"/>
            <a:lumOff val="701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See</a:t>
          </a:r>
          <a:endParaRPr lang="ko-KR" altLang="en-US" sz="1000" b="1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sp:txBody>
      <dsp:txXfrm>
        <a:off x="1827376" y="2000947"/>
        <a:ext cx="444881" cy="444881"/>
      </dsp:txXfrm>
    </dsp:sp>
    <dsp:sp modelId="{8C24A904-D249-4EAE-B784-782D516D6BB2}">
      <dsp:nvSpPr>
        <dsp:cNvPr id="0" name=""/>
        <dsp:cNvSpPr/>
      </dsp:nvSpPr>
      <dsp:spPr>
        <a:xfrm>
          <a:off x="781016" y="954586"/>
          <a:ext cx="629157" cy="629157"/>
        </a:xfrm>
        <a:prstGeom prst="ellipse">
          <a:avLst/>
        </a:prstGeom>
        <a:solidFill>
          <a:schemeClr val="accent4">
            <a:shade val="50000"/>
            <a:hueOff val="0"/>
            <a:satOff val="0"/>
            <a:lumOff val="350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latin typeface="나눔바른고딕" panose="020B0603020101020101" pitchFamily="50" charset="-127"/>
              <a:ea typeface="나눔바른고딕" panose="020B0603020101020101" pitchFamily="50" charset="-127"/>
            </a:rPr>
            <a:t>Check</a:t>
          </a:r>
          <a:endParaRPr lang="ko-KR" altLang="en-US" sz="1000" b="1" kern="1200" dirty="0">
            <a:latin typeface="나눔바른고딕" panose="020B0603020101020101" pitchFamily="50" charset="-127"/>
            <a:ea typeface="나눔바른고딕" panose="020B0603020101020101" pitchFamily="50" charset="-127"/>
          </a:endParaRPr>
        </a:p>
      </dsp:txBody>
      <dsp:txXfrm>
        <a:off x="873154" y="1046724"/>
        <a:ext cx="444881" cy="444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941" tIns="45971" rIns="91941" bIns="45971" numCol="1" anchor="t" anchorCtr="0" compatLnSpc="1">
            <a:prstTxWarp prst="textNoShape">
              <a:avLst/>
            </a:prstTxWarp>
          </a:bodyPr>
          <a:lstStyle>
            <a:lvl1pPr defTabSz="919477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941" tIns="45971" rIns="91941" bIns="45971" numCol="1" anchor="t" anchorCtr="0" compatLnSpc="1">
            <a:prstTxWarp prst="textNoShape">
              <a:avLst/>
            </a:prstTxWarp>
          </a:bodyPr>
          <a:lstStyle>
            <a:lvl1pPr algn="r" defTabSz="919477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941" tIns="45971" rIns="91941" bIns="45971" numCol="1" anchor="b" anchorCtr="0" compatLnSpc="1">
            <a:prstTxWarp prst="textNoShape">
              <a:avLst/>
            </a:prstTxWarp>
          </a:bodyPr>
          <a:lstStyle>
            <a:lvl1pPr defTabSz="919477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941" tIns="45971" rIns="91941" bIns="45971" numCol="1" anchor="b" anchorCtr="0" compatLnSpc="1">
            <a:prstTxWarp prst="textNoShape">
              <a:avLst/>
            </a:prstTxWarp>
          </a:bodyPr>
          <a:lstStyle>
            <a:lvl1pPr algn="r" defTabSz="919163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FA8ADE0A-662F-4354-A4B3-D11ED04AD9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3020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941" tIns="45971" rIns="91941" bIns="45971" numCol="1" anchor="t" anchorCtr="0" compatLnSpc="1">
            <a:prstTxWarp prst="textNoShape">
              <a:avLst/>
            </a:prstTxWarp>
          </a:bodyPr>
          <a:lstStyle>
            <a:lvl1pPr defTabSz="919477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941" tIns="45971" rIns="91941" bIns="45971" numCol="1" anchor="t" anchorCtr="0" compatLnSpc="1">
            <a:prstTxWarp prst="textNoShape">
              <a:avLst/>
            </a:prstTxWarp>
          </a:bodyPr>
          <a:lstStyle>
            <a:lvl1pPr algn="r" defTabSz="919477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14875"/>
            <a:ext cx="5432425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941" tIns="45971" rIns="91941" bIns="459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941" tIns="45971" rIns="91941" bIns="45971" numCol="1" anchor="b" anchorCtr="0" compatLnSpc="1">
            <a:prstTxWarp prst="textNoShape">
              <a:avLst/>
            </a:prstTxWarp>
          </a:bodyPr>
          <a:lstStyle>
            <a:lvl1pPr defTabSz="919477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0D978-328D-4F7F-91EC-D290D0BF9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5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4585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4685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1418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08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6584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2610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10601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4933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0041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6571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9566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812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5130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1335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7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3032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7927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4429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8769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2649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4093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0116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235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7871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12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2845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2167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141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4375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8B331CF-CE03-4010-8F4B-B321D58EBEC3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706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509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2BB480D1-3F4E-4251-AE39-8D89B5CCD81E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2219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DA3FB238-C32C-4A09-89D3-035919858DD4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16157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9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2B239380-6268-437B-8A38-93D72FEEF153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0423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884D9F53-E093-44ED-942F-7D54A95A722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8970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F0330A3A-224C-4E6A-A38B-1EFA3DFE642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874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00F55889-DEBF-4F6E-BE01-B23D2ACBE1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677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216FF156-EFB3-4C8C-9360-B5A09B5B34E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0548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BA782F3D-498C-4140-B891-7B47C6EC21A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0504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0766E41E-F33C-47C7-A43D-7EC30C454447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2286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E0497E02-F70E-4136-8B3F-FB819095E560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6196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DC572898-1FF7-4225-9FCB-609FE4BBF1F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3141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83542" y="6553200"/>
            <a:ext cx="2311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0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ADED6E73-94E7-42CD-8D7A-C4A7D035540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sp>
        <p:nvSpPr>
          <p:cNvPr id="1027" name="Line 10"/>
          <p:cNvSpPr>
            <a:spLocks noChangeShapeType="1"/>
          </p:cNvSpPr>
          <p:nvPr/>
        </p:nvSpPr>
        <p:spPr bwMode="auto">
          <a:xfrm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Line 14"/>
          <p:cNvSpPr>
            <a:spLocks noChangeShapeType="1"/>
          </p:cNvSpPr>
          <p:nvPr/>
        </p:nvSpPr>
        <p:spPr bwMode="auto">
          <a:xfrm>
            <a:off x="0" y="404813"/>
            <a:ext cx="9906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46" descr="gs리테일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61"/>
          <a:stretch>
            <a:fillRect/>
          </a:stretch>
        </p:blipFill>
        <p:spPr bwMode="auto">
          <a:xfrm>
            <a:off x="156728" y="6563768"/>
            <a:ext cx="811296" cy="24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4.png"/><Relationship Id="rId5" Type="http://schemas.openxmlformats.org/officeDocument/2006/relationships/image" Target="../media/image17.png"/><Relationship Id="rId10" Type="http://schemas.openxmlformats.org/officeDocument/2006/relationships/slide" Target="slide5.xml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slide" Target="slide6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svgsilh.com/ko/image/1752079.html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26" Type="http://schemas.openxmlformats.org/officeDocument/2006/relationships/image" Target="../media/image46.png"/><Relationship Id="rId39" Type="http://schemas.openxmlformats.org/officeDocument/2006/relationships/image" Target="../media/image57.svg"/><Relationship Id="rId21" Type="http://schemas.microsoft.com/office/2007/relationships/hdphoto" Target="../media/hdphoto2.wdp"/><Relationship Id="rId34" Type="http://schemas.openxmlformats.org/officeDocument/2006/relationships/image" Target="../media/image22.png"/><Relationship Id="rId42" Type="http://schemas.openxmlformats.org/officeDocument/2006/relationships/image" Target="../media/image60.png"/><Relationship Id="rId47" Type="http://schemas.openxmlformats.org/officeDocument/2006/relationships/image" Target="../media/image14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7.png"/><Relationship Id="rId29" Type="http://schemas.openxmlformats.org/officeDocument/2006/relationships/image" Target="../media/image4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37" Type="http://schemas.openxmlformats.org/officeDocument/2006/relationships/image" Target="../media/image55.svg"/><Relationship Id="rId40" Type="http://schemas.openxmlformats.org/officeDocument/2006/relationships/image" Target="../media/image58.png"/><Relationship Id="rId45" Type="http://schemas.openxmlformats.org/officeDocument/2006/relationships/image" Target="../media/image63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23" Type="http://schemas.openxmlformats.org/officeDocument/2006/relationships/image" Target="../media/image43.svg"/><Relationship Id="rId28" Type="http://schemas.openxmlformats.org/officeDocument/2006/relationships/image" Target="../media/image48.png"/><Relationship Id="rId36" Type="http://schemas.openxmlformats.org/officeDocument/2006/relationships/image" Target="../media/image5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1.svg"/><Relationship Id="rId44" Type="http://schemas.openxmlformats.org/officeDocument/2006/relationships/image" Target="../media/image62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Relationship Id="rId22" Type="http://schemas.openxmlformats.org/officeDocument/2006/relationships/image" Target="../media/image42.png"/><Relationship Id="rId27" Type="http://schemas.openxmlformats.org/officeDocument/2006/relationships/image" Target="../media/image47.svg"/><Relationship Id="rId30" Type="http://schemas.openxmlformats.org/officeDocument/2006/relationships/image" Target="../media/image50.png"/><Relationship Id="rId35" Type="http://schemas.openxmlformats.org/officeDocument/2006/relationships/image" Target="../media/image23.svg"/><Relationship Id="rId43" Type="http://schemas.openxmlformats.org/officeDocument/2006/relationships/image" Target="../media/image61.svg"/><Relationship Id="rId48" Type="http://schemas.openxmlformats.org/officeDocument/2006/relationships/image" Target="../media/image15.svg"/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5" Type="http://schemas.openxmlformats.org/officeDocument/2006/relationships/image" Target="../media/image45.svg"/><Relationship Id="rId33" Type="http://schemas.openxmlformats.org/officeDocument/2006/relationships/image" Target="../media/image53.svg"/><Relationship Id="rId38" Type="http://schemas.openxmlformats.org/officeDocument/2006/relationships/image" Target="../media/image56.png"/><Relationship Id="rId46" Type="http://schemas.openxmlformats.org/officeDocument/2006/relationships/slide" Target="slide6.xml"/><Relationship Id="rId20" Type="http://schemas.openxmlformats.org/officeDocument/2006/relationships/image" Target="../media/image41.png"/><Relationship Id="rId41" Type="http://schemas.openxmlformats.org/officeDocument/2006/relationships/image" Target="../media/image5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14.png"/><Relationship Id="rId3" Type="http://schemas.openxmlformats.org/officeDocument/2006/relationships/image" Target="../media/image64.png"/><Relationship Id="rId7" Type="http://schemas.openxmlformats.org/officeDocument/2006/relationships/diagramQuickStyle" Target="../diagrams/quickStyle1.xml"/><Relationship Id="rId12" Type="http://schemas.openxmlformats.org/officeDocument/2006/relationships/slide" Target="slide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23.svg"/><Relationship Id="rId5" Type="http://schemas.openxmlformats.org/officeDocument/2006/relationships/diagramData" Target="../diagrams/data1.xml"/><Relationship Id="rId10" Type="http://schemas.openxmlformats.org/officeDocument/2006/relationships/image" Target="../media/image22.png"/><Relationship Id="rId4" Type="http://schemas.openxmlformats.org/officeDocument/2006/relationships/image" Target="../media/image65.svg"/><Relationship Id="rId9" Type="http://schemas.microsoft.com/office/2007/relationships/diagramDrawing" Target="../diagrams/drawing1.xml"/><Relationship Id="rId14" Type="http://schemas.openxmlformats.org/officeDocument/2006/relationships/image" Target="../media/image1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&#45936;&#51060;&#53552;&#44144;&#48260;&#45324;&#49828;_&#54788;&#50629;_&#51064;&#53552;&#48624;%20&#45824;&#49345;_20221013.xls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4.xml"/><Relationship Id="rId4" Type="http://schemas.microsoft.com/office/2007/relationships/hdphoto" Target="../media/hdphoto3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77.png"/><Relationship Id="rId18" Type="http://schemas.microsoft.com/office/2007/relationships/hdphoto" Target="../media/hdphoto4.wdp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8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sv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svg"/><Relationship Id="rId19" Type="http://schemas.openxmlformats.org/officeDocument/2006/relationships/slide" Target="slide2.xml"/><Relationship Id="rId4" Type="http://schemas.openxmlformats.org/officeDocument/2006/relationships/image" Target="../media/image68.svg"/><Relationship Id="rId9" Type="http://schemas.openxmlformats.org/officeDocument/2006/relationships/image" Target="../media/image73.png"/><Relationship Id="rId14" Type="http://schemas.openxmlformats.org/officeDocument/2006/relationships/image" Target="../media/image7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13" Type="http://schemas.openxmlformats.org/officeDocument/2006/relationships/image" Target="../media/image90.png"/><Relationship Id="rId18" Type="http://schemas.openxmlformats.org/officeDocument/2006/relationships/image" Target="../media/image95.svg"/><Relationship Id="rId3" Type="http://schemas.openxmlformats.org/officeDocument/2006/relationships/image" Target="../media/image82.png"/><Relationship Id="rId21" Type="http://schemas.openxmlformats.org/officeDocument/2006/relationships/image" Target="../media/image96.png"/><Relationship Id="rId7" Type="http://schemas.openxmlformats.org/officeDocument/2006/relationships/image" Target="../media/image86.png"/><Relationship Id="rId12" Type="http://schemas.openxmlformats.org/officeDocument/2006/relationships/image" Target="../media/image89.svg"/><Relationship Id="rId17" Type="http://schemas.openxmlformats.org/officeDocument/2006/relationships/image" Target="../media/image94.png"/><Relationship Id="rId25" Type="http://schemas.openxmlformats.org/officeDocument/2006/relationships/slide" Target="slide2.xml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93.svg"/><Relationship Id="rId20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svg"/><Relationship Id="rId11" Type="http://schemas.openxmlformats.org/officeDocument/2006/relationships/image" Target="../media/image88.png"/><Relationship Id="rId24" Type="http://schemas.microsoft.com/office/2007/relationships/hdphoto" Target="../media/hdphoto6.wdp"/><Relationship Id="rId5" Type="http://schemas.openxmlformats.org/officeDocument/2006/relationships/image" Target="../media/image84.png"/><Relationship Id="rId15" Type="http://schemas.openxmlformats.org/officeDocument/2006/relationships/image" Target="../media/image92.png"/><Relationship Id="rId23" Type="http://schemas.openxmlformats.org/officeDocument/2006/relationships/image" Target="../media/image97.png"/><Relationship Id="rId10" Type="http://schemas.openxmlformats.org/officeDocument/2006/relationships/image" Target="../media/image78.svg"/><Relationship Id="rId19" Type="http://schemas.openxmlformats.org/officeDocument/2006/relationships/image" Target="../media/image81.png"/><Relationship Id="rId4" Type="http://schemas.openxmlformats.org/officeDocument/2006/relationships/image" Target="../media/image83.svg"/><Relationship Id="rId9" Type="http://schemas.openxmlformats.org/officeDocument/2006/relationships/image" Target="../media/image77.png"/><Relationship Id="rId14" Type="http://schemas.openxmlformats.org/officeDocument/2006/relationships/image" Target="../media/image91.svg"/><Relationship Id="rId22" Type="http://schemas.microsoft.com/office/2007/relationships/hdphoto" Target="../media/hdphoto5.wdp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svg"/><Relationship Id="rId13" Type="http://schemas.openxmlformats.org/officeDocument/2006/relationships/image" Target="../media/image107.png"/><Relationship Id="rId18" Type="http://schemas.openxmlformats.org/officeDocument/2006/relationships/image" Target="../media/image111.png"/><Relationship Id="rId3" Type="http://schemas.openxmlformats.org/officeDocument/2006/relationships/image" Target="../media/image98.png"/><Relationship Id="rId21" Type="http://schemas.openxmlformats.org/officeDocument/2006/relationships/image" Target="../media/image114.png"/><Relationship Id="rId7" Type="http://schemas.openxmlformats.org/officeDocument/2006/relationships/image" Target="../media/image102.png"/><Relationship Id="rId12" Type="http://schemas.openxmlformats.org/officeDocument/2006/relationships/image" Target="../media/image89.svg"/><Relationship Id="rId17" Type="http://schemas.openxmlformats.org/officeDocument/2006/relationships/image" Target="../media/image110.png"/><Relationship Id="rId25" Type="http://schemas.openxmlformats.org/officeDocument/2006/relationships/image" Target="../media/image118.jpe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svg"/><Relationship Id="rId11" Type="http://schemas.openxmlformats.org/officeDocument/2006/relationships/image" Target="../media/image106.png"/><Relationship Id="rId24" Type="http://schemas.openxmlformats.org/officeDocument/2006/relationships/image" Target="../media/image117.emf"/><Relationship Id="rId5" Type="http://schemas.openxmlformats.org/officeDocument/2006/relationships/image" Target="../media/image100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5.svg"/><Relationship Id="rId19" Type="http://schemas.openxmlformats.org/officeDocument/2006/relationships/image" Target="../media/image112.png"/><Relationship Id="rId4" Type="http://schemas.openxmlformats.org/officeDocument/2006/relationships/image" Target="../media/image99.svg"/><Relationship Id="rId9" Type="http://schemas.openxmlformats.org/officeDocument/2006/relationships/image" Target="../media/image104.png"/><Relationship Id="rId14" Type="http://schemas.openxmlformats.org/officeDocument/2006/relationships/image" Target="../media/image91.svg"/><Relationship Id="rId22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3404011" y="1003301"/>
            <a:ext cx="30636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/>
            <a:r>
              <a:rPr lang="ko-KR" altLang="en-US" sz="2400" b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구성 방안</a:t>
            </a:r>
            <a:endParaRPr lang="en-US" altLang="ko-KR" sz="2400" b="1" u="sng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99" name="Text Box 6"/>
          <p:cNvSpPr txBox="1">
            <a:spLocks noChangeArrowheads="1"/>
          </p:cNvSpPr>
          <p:nvPr/>
        </p:nvSpPr>
        <p:spPr bwMode="auto">
          <a:xfrm>
            <a:off x="4292348" y="5912088"/>
            <a:ext cx="11240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2022.10.24</a:t>
            </a:r>
          </a:p>
        </p:txBody>
      </p:sp>
      <p:sp>
        <p:nvSpPr>
          <p:cNvPr id="2052" name="AutoShape 7"/>
          <p:cNvSpPr>
            <a:spLocks noChangeArrowheads="1"/>
          </p:cNvSpPr>
          <p:nvPr/>
        </p:nvSpPr>
        <p:spPr bwMode="auto">
          <a:xfrm>
            <a:off x="1754188" y="2039730"/>
            <a:ext cx="6315075" cy="3782903"/>
          </a:xfrm>
          <a:prstGeom prst="roundRect">
            <a:avLst>
              <a:gd name="adj" fmla="val 740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marL="1430338" indent="-35242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1347788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개요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latin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추진 방안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latin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구성 아키텍처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latin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구축 목표 및 진행 경과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latin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지표 표준화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latin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관점 표준화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latin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활용시스템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77913" indent="0" eaLnBrk="1" latinLnBrk="1" hangingPunct="1">
              <a:lnSpc>
                <a:spcPct val="150000"/>
              </a:lnSpc>
              <a:defRPr/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구축 공수산정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77913" indent="0" eaLnBrk="1" latinLnBrk="1" hangingPunct="1">
              <a:lnSpc>
                <a:spcPct val="150000"/>
              </a:lnSpc>
              <a:defRPr/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데이터레이크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구축 공수산정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77913" indent="0" eaLnBrk="1" latinLnBrk="1" hangingPunct="1">
              <a:lnSpc>
                <a:spcPct val="150000"/>
              </a:lnSpc>
              <a:defRPr/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추진 방안     </a:t>
            </a:r>
            <a:endParaRPr lang="en-US" altLang="ko-KR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01" name="AutoShape 9"/>
          <p:cNvSpPr>
            <a:spLocks noChangeArrowheads="1"/>
          </p:cNvSpPr>
          <p:nvPr/>
        </p:nvSpPr>
        <p:spPr bwMode="auto">
          <a:xfrm>
            <a:off x="3700992" y="1726460"/>
            <a:ext cx="2421467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/>
            <a:r>
              <a:rPr lang="ko-KR" altLang="en-US" sz="19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   차</a:t>
            </a:r>
          </a:p>
        </p:txBody>
      </p:sp>
      <p:pic>
        <p:nvPicPr>
          <p:cNvPr id="7" name="Picture 46" descr="gs리테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61"/>
          <a:stretch>
            <a:fillRect/>
          </a:stretch>
        </p:blipFill>
        <p:spPr bwMode="auto">
          <a:xfrm>
            <a:off x="4268924" y="6309320"/>
            <a:ext cx="1368152" cy="321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43"/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활용 시스템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(2/3)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10956B-7355-4C35-9B11-926069FB4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 -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D15C54-407E-4C62-BD15-1D9037032718}"/>
              </a:ext>
            </a:extLst>
          </p:cNvPr>
          <p:cNvSpPr/>
          <p:nvPr/>
        </p:nvSpPr>
        <p:spPr>
          <a:xfrm>
            <a:off x="522434" y="1017252"/>
            <a:ext cx="974181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89094D-D4BC-4EFB-9794-16CB2C8AD1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4"/>
          <a:stretch/>
        </p:blipFill>
        <p:spPr>
          <a:xfrm>
            <a:off x="334641" y="945244"/>
            <a:ext cx="9236718" cy="5148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23463F-ABD4-4CC0-BE47-DA3E50A6D0F8}"/>
              </a:ext>
            </a:extLst>
          </p:cNvPr>
          <p:cNvSpPr/>
          <p:nvPr/>
        </p:nvSpPr>
        <p:spPr>
          <a:xfrm>
            <a:off x="239148" y="581876"/>
            <a:ext cx="9217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활용시스템 표준 분석 지표 상세</a:t>
            </a:r>
          </a:p>
        </p:txBody>
      </p:sp>
    </p:spTree>
    <p:extLst>
      <p:ext uri="{BB962C8B-B14F-4D97-AF65-F5344CB8AC3E}">
        <p14:creationId xmlns:p14="http://schemas.microsoft.com/office/powerpoint/2010/main" val="229389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43"/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활용 시스템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(3/3)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10956B-7355-4C35-9B11-926069FB4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 -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D15C54-407E-4C62-BD15-1D9037032718}"/>
              </a:ext>
            </a:extLst>
          </p:cNvPr>
          <p:cNvSpPr/>
          <p:nvPr/>
        </p:nvSpPr>
        <p:spPr>
          <a:xfrm>
            <a:off x="522434" y="1017252"/>
            <a:ext cx="974181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8F6FC4-E9B9-4C1A-A1F0-8E34FCA0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98" y="945244"/>
            <a:ext cx="9146803" cy="5148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4C5EBE-AF7B-401D-9C63-05CD79CE01BA}"/>
              </a:ext>
            </a:extLst>
          </p:cNvPr>
          <p:cNvSpPr/>
          <p:nvPr/>
        </p:nvSpPr>
        <p:spPr>
          <a:xfrm>
            <a:off x="239148" y="581876"/>
            <a:ext cx="9217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활용시스템 데이터흐름 화면</a:t>
            </a:r>
          </a:p>
        </p:txBody>
      </p:sp>
    </p:spTree>
    <p:extLst>
      <p:ext uri="{BB962C8B-B14F-4D97-AF65-F5344CB8AC3E}">
        <p14:creationId xmlns:p14="http://schemas.microsoft.com/office/powerpoint/2010/main" val="13339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01EF60C-C486-4515-ADDD-40342E999C24}"/>
              </a:ext>
            </a:extLst>
          </p:cNvPr>
          <p:cNvGrpSpPr/>
          <p:nvPr/>
        </p:nvGrpSpPr>
        <p:grpSpPr>
          <a:xfrm>
            <a:off x="1908048" y="2556553"/>
            <a:ext cx="6089904" cy="1260262"/>
            <a:chOff x="1828800" y="2556553"/>
            <a:chExt cx="6089904" cy="12602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6A9F39-BB39-4FF9-B09D-C266BA6AC772}"/>
                </a:ext>
              </a:extLst>
            </p:cNvPr>
            <p:cNvSpPr txBox="1"/>
            <p:nvPr/>
          </p:nvSpPr>
          <p:spPr>
            <a:xfrm>
              <a:off x="2148487" y="2556553"/>
              <a:ext cx="5450531" cy="1260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r>
                <a:rPr lang="en-US" altLang="ko-KR" sz="4800" b="1" dirty="0">
                  <a:latin typeface="맑은 고딕" panose="020B0503020000020004" pitchFamily="50" charset="-127"/>
                </a:rPr>
                <a:t>End Of Document</a:t>
              </a:r>
              <a:endParaRPr lang="ko-KR" altLang="en-US" sz="4800" b="1" dirty="0" err="1">
                <a:latin typeface="맑은 고딕" panose="020B0503020000020004" pitchFamily="50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140B44B-C354-4B65-98B7-141092D9F135}"/>
                </a:ext>
              </a:extLst>
            </p:cNvPr>
            <p:cNvCxnSpPr/>
            <p:nvPr/>
          </p:nvCxnSpPr>
          <p:spPr bwMode="auto">
            <a:xfrm>
              <a:off x="1828800" y="2578608"/>
              <a:ext cx="608990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9EA1E84-F299-4DE0-AF2B-CD7EA2D01B28}"/>
                </a:ext>
              </a:extLst>
            </p:cNvPr>
            <p:cNvCxnSpPr/>
            <p:nvPr/>
          </p:nvCxnSpPr>
          <p:spPr bwMode="auto">
            <a:xfrm>
              <a:off x="1828800" y="3794760"/>
              <a:ext cx="608990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6CEBB6-A624-43FE-B807-7AFCE78AC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59115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D40D61-8E0E-489E-91CB-6187333EE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 -</a:t>
            </a:r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C2B09144-C902-452C-8658-39A43A1B1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데이터레이크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구축 범위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(1/3)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25233F0-FA48-4364-AF02-FFA5509E2E68}"/>
              </a:ext>
            </a:extLst>
          </p:cNvPr>
          <p:cNvSpPr/>
          <p:nvPr/>
        </p:nvSpPr>
        <p:spPr>
          <a:xfrm>
            <a:off x="245122" y="641469"/>
            <a:ext cx="9523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통합 인프라 및 분석환경 구축을 시작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도입단계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데이터 포탈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거버넌스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공유 등 데이터 활용에 필요한 영역을 구축하는 전략으로 전사적 데이터 기반 인프라를 확산해갈 예정임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5049C95-39A7-45FE-9155-6383AA03BDB1}"/>
              </a:ext>
            </a:extLst>
          </p:cNvPr>
          <p:cNvSpPr/>
          <p:nvPr/>
        </p:nvSpPr>
        <p:spPr bwMode="auto">
          <a:xfrm>
            <a:off x="191960" y="1847332"/>
            <a:ext cx="1211350" cy="412231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latinLnBrk="0">
              <a:spcBef>
                <a:spcPct val="50000"/>
              </a:spcBef>
            </a:pPr>
            <a:r>
              <a:rPr lang="ko-KR" altLang="en-US" sz="975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생산자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F7AD141-FA69-4751-ABBC-D0F12A3D29C1}"/>
              </a:ext>
            </a:extLst>
          </p:cNvPr>
          <p:cNvSpPr/>
          <p:nvPr/>
        </p:nvSpPr>
        <p:spPr bwMode="auto">
          <a:xfrm>
            <a:off x="8670348" y="1844736"/>
            <a:ext cx="975745" cy="41262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latinLnBrk="0">
              <a:spcBef>
                <a:spcPct val="50000"/>
              </a:spcBef>
            </a:pPr>
            <a:r>
              <a:rPr lang="ko-KR" altLang="en-US" sz="975" b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소비자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B14550-CE58-4B3B-A025-A597629318E2}"/>
              </a:ext>
            </a:extLst>
          </p:cNvPr>
          <p:cNvSpPr txBox="1"/>
          <p:nvPr/>
        </p:nvSpPr>
        <p:spPr>
          <a:xfrm rot="5400000">
            <a:off x="9121447" y="5560778"/>
            <a:ext cx="250723" cy="5425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63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kumimoji="1" lang="ko-KR" altLang="en-US" sz="1463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모서리가 둥근 직사각형 187">
            <a:extLst>
              <a:ext uri="{FF2B5EF4-FFF2-40B4-BE49-F238E27FC236}">
                <a16:creationId xmlns:a16="http://schemas.microsoft.com/office/drawing/2014/main" id="{B2B8D953-5D98-4E57-97FA-7363E47E072A}"/>
              </a:ext>
            </a:extLst>
          </p:cNvPr>
          <p:cNvSpPr/>
          <p:nvPr/>
        </p:nvSpPr>
        <p:spPr bwMode="auto">
          <a:xfrm>
            <a:off x="8757956" y="4114343"/>
            <a:ext cx="794987" cy="1563420"/>
          </a:xfrm>
          <a:prstGeom prst="roundRect">
            <a:avLst>
              <a:gd name="adj" fmla="val 7874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8500" tIns="0" rIns="58500" bIns="585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894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</a:t>
            </a:r>
            <a:endParaRPr lang="ko-KR" altLang="en-US" sz="894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모서리가 둥근 직사각형 188">
            <a:extLst>
              <a:ext uri="{FF2B5EF4-FFF2-40B4-BE49-F238E27FC236}">
                <a16:creationId xmlns:a16="http://schemas.microsoft.com/office/drawing/2014/main" id="{D9D48681-C414-4B56-9654-26B1E85DBD35}"/>
              </a:ext>
            </a:extLst>
          </p:cNvPr>
          <p:cNvSpPr/>
          <p:nvPr/>
        </p:nvSpPr>
        <p:spPr bwMode="auto">
          <a:xfrm>
            <a:off x="8755295" y="2145986"/>
            <a:ext cx="798269" cy="1866776"/>
          </a:xfrm>
          <a:prstGeom prst="roundRect">
            <a:avLst>
              <a:gd name="adj" fmla="val 7874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8500" tIns="0" rIns="58500" bIns="585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894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Person</a:t>
            </a:r>
            <a:endParaRPr lang="ko-KR" altLang="en-US" sz="894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오른쪽 화살표[R] 194">
            <a:extLst>
              <a:ext uri="{FF2B5EF4-FFF2-40B4-BE49-F238E27FC236}">
                <a16:creationId xmlns:a16="http://schemas.microsoft.com/office/drawing/2014/main" id="{763C84B1-0691-4DEA-8059-B5870B502740}"/>
              </a:ext>
            </a:extLst>
          </p:cNvPr>
          <p:cNvSpPr/>
          <p:nvPr/>
        </p:nvSpPr>
        <p:spPr bwMode="auto">
          <a:xfrm>
            <a:off x="1427675" y="3576331"/>
            <a:ext cx="73749" cy="398033"/>
          </a:xfrm>
          <a:prstGeom prst="rightArrow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19" b="1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04AF7D0-CA36-440F-9EAC-8EC2CAD5FE32}"/>
              </a:ext>
            </a:extLst>
          </p:cNvPr>
          <p:cNvSpPr/>
          <p:nvPr/>
        </p:nvSpPr>
        <p:spPr bwMode="auto">
          <a:xfrm>
            <a:off x="1525424" y="1845974"/>
            <a:ext cx="7024715" cy="412231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 latinLnBrk="0">
              <a:spcBef>
                <a:spcPct val="50000"/>
              </a:spcBef>
            </a:pPr>
            <a:r>
              <a:rPr lang="ko-KR" altLang="en-US" sz="975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레이크</a:t>
            </a:r>
            <a:r>
              <a:rPr lang="en-US" altLang="ko-KR" sz="975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(Cloud)</a:t>
            </a:r>
            <a:endParaRPr lang="ko-KR" altLang="en-US" sz="975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55" name="오른쪽 화살표[R] 241">
            <a:extLst>
              <a:ext uri="{FF2B5EF4-FFF2-40B4-BE49-F238E27FC236}">
                <a16:creationId xmlns:a16="http://schemas.microsoft.com/office/drawing/2014/main" id="{11B6E9B6-150F-434D-B936-A91D4E2EC749}"/>
              </a:ext>
            </a:extLst>
          </p:cNvPr>
          <p:cNvSpPr/>
          <p:nvPr/>
        </p:nvSpPr>
        <p:spPr bwMode="auto">
          <a:xfrm>
            <a:off x="8571279" y="3731574"/>
            <a:ext cx="91903" cy="398033"/>
          </a:xfrm>
          <a:prstGeom prst="rightArrow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19" b="1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56" name="오각형[P] 262">
            <a:extLst>
              <a:ext uri="{FF2B5EF4-FFF2-40B4-BE49-F238E27FC236}">
                <a16:creationId xmlns:a16="http://schemas.microsoft.com/office/drawing/2014/main" id="{B0F99855-0937-49A5-A91B-070C2D287415}"/>
              </a:ext>
            </a:extLst>
          </p:cNvPr>
          <p:cNvSpPr/>
          <p:nvPr/>
        </p:nvSpPr>
        <p:spPr>
          <a:xfrm>
            <a:off x="191960" y="1540936"/>
            <a:ext cx="1242664" cy="24578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소스</a:t>
            </a:r>
            <a:endParaRPr kumimoji="1" lang="ko-KR" altLang="en-US" sz="1400" b="1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갈매기형 수장[C] 263">
            <a:extLst>
              <a:ext uri="{FF2B5EF4-FFF2-40B4-BE49-F238E27FC236}">
                <a16:creationId xmlns:a16="http://schemas.microsoft.com/office/drawing/2014/main" id="{E91E2CBE-9F77-4262-AFCB-BD22F364A1DE}"/>
              </a:ext>
            </a:extLst>
          </p:cNvPr>
          <p:cNvSpPr/>
          <p:nvPr/>
        </p:nvSpPr>
        <p:spPr>
          <a:xfrm>
            <a:off x="1384718" y="1539793"/>
            <a:ext cx="1687444" cy="24021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</a:p>
        </p:txBody>
      </p:sp>
      <p:sp>
        <p:nvSpPr>
          <p:cNvPr id="83" name="갈매기형 수장[C] 264">
            <a:extLst>
              <a:ext uri="{FF2B5EF4-FFF2-40B4-BE49-F238E27FC236}">
                <a16:creationId xmlns:a16="http://schemas.microsoft.com/office/drawing/2014/main" id="{18258E1C-778E-4604-8916-5825573ED844}"/>
              </a:ext>
            </a:extLst>
          </p:cNvPr>
          <p:cNvSpPr/>
          <p:nvPr/>
        </p:nvSpPr>
        <p:spPr>
          <a:xfrm>
            <a:off x="3016102" y="1536575"/>
            <a:ext cx="1397603" cy="24021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저장</a:t>
            </a:r>
          </a:p>
        </p:txBody>
      </p:sp>
      <p:sp>
        <p:nvSpPr>
          <p:cNvPr id="84" name="갈매기형 수장[C] 265">
            <a:extLst>
              <a:ext uri="{FF2B5EF4-FFF2-40B4-BE49-F238E27FC236}">
                <a16:creationId xmlns:a16="http://schemas.microsoft.com/office/drawing/2014/main" id="{E00D688C-3EEC-4820-8257-7424E5AD5533}"/>
              </a:ext>
            </a:extLst>
          </p:cNvPr>
          <p:cNvSpPr/>
          <p:nvPr/>
        </p:nvSpPr>
        <p:spPr>
          <a:xfrm>
            <a:off x="4359775" y="1540381"/>
            <a:ext cx="1502794" cy="24021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처리</a:t>
            </a:r>
          </a:p>
        </p:txBody>
      </p:sp>
      <p:sp>
        <p:nvSpPr>
          <p:cNvPr id="86" name="갈매기형 수장[C] 266">
            <a:extLst>
              <a:ext uri="{FF2B5EF4-FFF2-40B4-BE49-F238E27FC236}">
                <a16:creationId xmlns:a16="http://schemas.microsoft.com/office/drawing/2014/main" id="{4F1983EC-F498-4488-AA50-D7B9BE1BC82A}"/>
              </a:ext>
            </a:extLst>
          </p:cNvPr>
          <p:cNvSpPr/>
          <p:nvPr/>
        </p:nvSpPr>
        <p:spPr>
          <a:xfrm>
            <a:off x="5817927" y="1538192"/>
            <a:ext cx="1332253" cy="240210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</a:p>
        </p:txBody>
      </p:sp>
      <p:sp>
        <p:nvSpPr>
          <p:cNvPr id="87" name="갈매기형 수장[C] 267">
            <a:extLst>
              <a:ext uri="{FF2B5EF4-FFF2-40B4-BE49-F238E27FC236}">
                <a16:creationId xmlns:a16="http://schemas.microsoft.com/office/drawing/2014/main" id="{32058055-BC12-44FE-8AED-812AB92A9EAD}"/>
              </a:ext>
            </a:extLst>
          </p:cNvPr>
          <p:cNvSpPr/>
          <p:nvPr/>
        </p:nvSpPr>
        <p:spPr>
          <a:xfrm>
            <a:off x="7105539" y="1534020"/>
            <a:ext cx="2609610" cy="24021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활용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8E543EE-E9A6-48D0-A262-35D9F7E0DC15}"/>
              </a:ext>
            </a:extLst>
          </p:cNvPr>
          <p:cNvGrpSpPr/>
          <p:nvPr/>
        </p:nvGrpSpPr>
        <p:grpSpPr>
          <a:xfrm>
            <a:off x="263851" y="2150140"/>
            <a:ext cx="1071196" cy="3672921"/>
            <a:chOff x="227033" y="1999979"/>
            <a:chExt cx="1136128" cy="3005386"/>
          </a:xfrm>
        </p:grpSpPr>
        <p:sp>
          <p:nvSpPr>
            <p:cNvPr id="96" name="모서리가 둥근 직사각형 274">
              <a:extLst>
                <a:ext uri="{FF2B5EF4-FFF2-40B4-BE49-F238E27FC236}">
                  <a16:creationId xmlns:a16="http://schemas.microsoft.com/office/drawing/2014/main" id="{2E234844-820F-427F-925A-E9941B1070E9}"/>
                </a:ext>
              </a:extLst>
            </p:cNvPr>
            <p:cNvSpPr/>
            <p:nvPr/>
          </p:nvSpPr>
          <p:spPr bwMode="auto">
            <a:xfrm>
              <a:off x="227033" y="1999979"/>
              <a:ext cx="1133016" cy="959067"/>
            </a:xfrm>
            <a:prstGeom prst="roundRect">
              <a:avLst>
                <a:gd name="adj" fmla="val 7874"/>
              </a:avLst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0" rIns="58500" bIns="585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894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운영시스템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F0992D5-CE85-40B7-A182-B6C6F7859CD1}"/>
                </a:ext>
              </a:extLst>
            </p:cNvPr>
            <p:cNvSpPr/>
            <p:nvPr/>
          </p:nvSpPr>
          <p:spPr bwMode="auto">
            <a:xfrm>
              <a:off x="324935" y="2212490"/>
              <a:ext cx="937213" cy="135137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편의점</a:t>
              </a:r>
              <a:endParaRPr kumimoji="1" lang="ko-KR" altLang="en-US" sz="73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8566332-1513-4D95-9652-C234AD360826}"/>
                </a:ext>
              </a:extLst>
            </p:cNvPr>
            <p:cNvSpPr/>
            <p:nvPr/>
          </p:nvSpPr>
          <p:spPr bwMode="auto">
            <a:xfrm>
              <a:off x="324935" y="2370488"/>
              <a:ext cx="937213" cy="135137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수퍼</a:t>
              </a:r>
              <a:endParaRPr kumimoji="1" lang="ko-KR" altLang="en-US" sz="73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99" name="모서리가 둥근 직사각형 277">
              <a:extLst>
                <a:ext uri="{FF2B5EF4-FFF2-40B4-BE49-F238E27FC236}">
                  <a16:creationId xmlns:a16="http://schemas.microsoft.com/office/drawing/2014/main" id="{03124BB6-ECF6-46B6-AEF8-CBF66A84B3D6}"/>
                </a:ext>
              </a:extLst>
            </p:cNvPr>
            <p:cNvSpPr/>
            <p:nvPr/>
          </p:nvSpPr>
          <p:spPr bwMode="auto">
            <a:xfrm>
              <a:off x="227033" y="3020357"/>
              <a:ext cx="1133016" cy="1034966"/>
            </a:xfrm>
            <a:prstGeom prst="roundRect">
              <a:avLst>
                <a:gd name="adj" fmla="val 7874"/>
              </a:avLst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0" rIns="58500" bIns="585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894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외부데이터</a:t>
              </a:r>
              <a:endParaRPr lang="ko-KR" altLang="en-US" sz="894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8C8B6CF-AF0F-4317-8903-7EEB1FD83932}"/>
                </a:ext>
              </a:extLst>
            </p:cNvPr>
            <p:cNvSpPr/>
            <p:nvPr/>
          </p:nvSpPr>
          <p:spPr bwMode="auto">
            <a:xfrm>
              <a:off x="326933" y="3235977"/>
              <a:ext cx="933217" cy="121788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73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날씨</a:t>
              </a:r>
            </a:p>
          </p:txBody>
        </p:sp>
        <p:sp>
          <p:nvSpPr>
            <p:cNvPr id="101" name="모서리가 둥근 직사각형 279">
              <a:extLst>
                <a:ext uri="{FF2B5EF4-FFF2-40B4-BE49-F238E27FC236}">
                  <a16:creationId xmlns:a16="http://schemas.microsoft.com/office/drawing/2014/main" id="{CC2AC131-E918-4C69-97CC-A4BFFC13AA86}"/>
                </a:ext>
              </a:extLst>
            </p:cNvPr>
            <p:cNvSpPr/>
            <p:nvPr/>
          </p:nvSpPr>
          <p:spPr bwMode="auto">
            <a:xfrm>
              <a:off x="230145" y="4113342"/>
              <a:ext cx="1133016" cy="822568"/>
            </a:xfrm>
            <a:prstGeom prst="roundRect">
              <a:avLst>
                <a:gd name="adj" fmla="val 7874"/>
              </a:avLst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0" rIns="58500" bIns="585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894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고객행동</a:t>
              </a:r>
              <a:endParaRPr lang="ko-KR" altLang="en-US" sz="89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31FFA16-B00C-43C2-8F0F-BF76F217FAA6}"/>
                </a:ext>
              </a:extLst>
            </p:cNvPr>
            <p:cNvSpPr/>
            <p:nvPr/>
          </p:nvSpPr>
          <p:spPr bwMode="auto">
            <a:xfrm>
              <a:off x="334266" y="4324560"/>
              <a:ext cx="928994" cy="143689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73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Access-log</a:t>
              </a:r>
              <a:endParaRPr kumimoji="1" lang="ko-KR" altLang="en-US" sz="73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FF3A535-3C0D-4C8F-8FCD-EE006D3B9FCD}"/>
                </a:ext>
              </a:extLst>
            </p:cNvPr>
            <p:cNvSpPr/>
            <p:nvPr/>
          </p:nvSpPr>
          <p:spPr bwMode="auto">
            <a:xfrm>
              <a:off x="334266" y="4497926"/>
              <a:ext cx="928995" cy="143689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73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W</a:t>
              </a:r>
              <a:r>
                <a:rPr lang="en-US" altLang="ko-KR" sz="73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CS</a:t>
              </a:r>
              <a:endParaRPr kumimoji="1" lang="ko-KR" altLang="en-US" sz="73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27092D7-4FBB-4C3F-B4C0-3B144F189039}"/>
                </a:ext>
              </a:extLst>
            </p:cNvPr>
            <p:cNvSpPr/>
            <p:nvPr/>
          </p:nvSpPr>
          <p:spPr bwMode="auto">
            <a:xfrm>
              <a:off x="334266" y="4664203"/>
              <a:ext cx="928994" cy="143689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73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Amplitude</a:t>
              </a:r>
              <a:endParaRPr kumimoji="1" lang="ko-KR" altLang="en-US" sz="73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246D99D-5771-4B34-9041-E4EAD6A3F7A1}"/>
                </a:ext>
              </a:extLst>
            </p:cNvPr>
            <p:cNvSpPr txBox="1"/>
            <p:nvPr/>
          </p:nvSpPr>
          <p:spPr>
            <a:xfrm rot="5400000">
              <a:off x="739904" y="2774642"/>
              <a:ext cx="260107" cy="26114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..</a:t>
              </a:r>
              <a:endPara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F18DB37-511D-4464-9BB5-30F4F1CDE6CC}"/>
                </a:ext>
              </a:extLst>
            </p:cNvPr>
            <p:cNvSpPr/>
            <p:nvPr/>
          </p:nvSpPr>
          <p:spPr bwMode="auto">
            <a:xfrm>
              <a:off x="324935" y="2528486"/>
              <a:ext cx="937213" cy="135137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GS Shop</a:t>
              </a:r>
              <a:endParaRPr kumimoji="1" lang="ko-KR" altLang="en-US" sz="73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6D82777-59B1-485B-AA98-9A2039CEC790}"/>
                </a:ext>
              </a:extLst>
            </p:cNvPr>
            <p:cNvSpPr/>
            <p:nvPr/>
          </p:nvSpPr>
          <p:spPr bwMode="auto">
            <a:xfrm>
              <a:off x="326933" y="3386486"/>
              <a:ext cx="933217" cy="121788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sz="73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시청가구</a:t>
              </a:r>
              <a:r>
                <a:rPr lang="en-US" altLang="ko-KR" sz="73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(SK,KT)</a:t>
              </a:r>
              <a:endParaRPr kumimoji="1" lang="ko-KR" altLang="en-US" sz="73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509E451-A666-41A2-9968-E06DA80005E0}"/>
                </a:ext>
              </a:extLst>
            </p:cNvPr>
            <p:cNvSpPr/>
            <p:nvPr/>
          </p:nvSpPr>
          <p:spPr bwMode="auto">
            <a:xfrm>
              <a:off x="326933" y="3734828"/>
              <a:ext cx="933217" cy="16911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73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포탈 상품평데이터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F42A313-C8B0-4524-87C5-8E700C35323D}"/>
                </a:ext>
              </a:extLst>
            </p:cNvPr>
            <p:cNvSpPr txBox="1"/>
            <p:nvPr/>
          </p:nvSpPr>
          <p:spPr>
            <a:xfrm rot="5400000">
              <a:off x="709068" y="3861381"/>
              <a:ext cx="321777" cy="261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..</a:t>
              </a:r>
              <a:endPara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3F4A348-72F4-489B-A9F8-A33E4217CB33}"/>
                </a:ext>
              </a:extLst>
            </p:cNvPr>
            <p:cNvSpPr txBox="1"/>
            <p:nvPr/>
          </p:nvSpPr>
          <p:spPr>
            <a:xfrm rot="5400000">
              <a:off x="735033" y="4732677"/>
              <a:ext cx="276068" cy="2693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..</a:t>
              </a:r>
              <a:endParaRPr kumimoji="1"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79841E5-7527-47D6-87E8-F8CC0D06B19C}"/>
                </a:ext>
              </a:extLst>
            </p:cNvPr>
            <p:cNvSpPr/>
            <p:nvPr/>
          </p:nvSpPr>
          <p:spPr bwMode="auto">
            <a:xfrm>
              <a:off x="326933" y="3536995"/>
              <a:ext cx="933217" cy="16911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sz="73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포탈 </a:t>
              </a:r>
              <a:r>
                <a:rPr kumimoji="1" lang="ko-KR" altLang="en-US" sz="730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검색데이터</a:t>
              </a:r>
              <a:endParaRPr kumimoji="1" lang="en-US" altLang="ko-KR" sz="73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A87E4D0-6711-4A83-910C-41AAFC263AE3}"/>
                </a:ext>
              </a:extLst>
            </p:cNvPr>
            <p:cNvSpPr/>
            <p:nvPr/>
          </p:nvSpPr>
          <p:spPr bwMode="auto">
            <a:xfrm>
              <a:off x="324935" y="2686482"/>
              <a:ext cx="937213" cy="135137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731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Freshmall</a:t>
              </a:r>
              <a:endParaRPr kumimoji="1" lang="ko-KR" altLang="en-US" sz="73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B0FFBEF0-AA6B-4539-B8F7-CB52E3B35EA0}"/>
              </a:ext>
            </a:extLst>
          </p:cNvPr>
          <p:cNvSpPr txBox="1"/>
          <p:nvPr/>
        </p:nvSpPr>
        <p:spPr>
          <a:xfrm rot="5400000">
            <a:off x="9122970" y="5343692"/>
            <a:ext cx="250723" cy="5425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63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kumimoji="1" lang="ko-KR" altLang="en-US" sz="1463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82F35C7-5F54-4D03-891D-CA233FA34A8B}"/>
              </a:ext>
            </a:extLst>
          </p:cNvPr>
          <p:cNvSpPr txBox="1"/>
          <p:nvPr/>
        </p:nvSpPr>
        <p:spPr>
          <a:xfrm>
            <a:off x="245122" y="6037463"/>
            <a:ext cx="158088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MSK : Managed Service Kafka</a:t>
            </a:r>
            <a:endParaRPr kumimoji="1" lang="ko-KR" altLang="en-US" sz="800" dirty="0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603E226-4EDA-4BC4-AB31-E6C70A905B69}"/>
              </a:ext>
            </a:extLst>
          </p:cNvPr>
          <p:cNvSpPr txBox="1"/>
          <p:nvPr/>
        </p:nvSpPr>
        <p:spPr>
          <a:xfrm>
            <a:off x="2005461" y="6049196"/>
            <a:ext cx="164500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ECR : Elastic Container Registry</a:t>
            </a:r>
            <a:endParaRPr kumimoji="1" lang="ko-KR" altLang="en-US" sz="800" dirty="0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78DAA8B-696C-4657-BA97-68019E99C804}"/>
              </a:ext>
            </a:extLst>
          </p:cNvPr>
          <p:cNvSpPr txBox="1"/>
          <p:nvPr/>
        </p:nvSpPr>
        <p:spPr>
          <a:xfrm>
            <a:off x="3863597" y="6053763"/>
            <a:ext cx="16866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EKS : Elastic Kubernetes Service</a:t>
            </a:r>
            <a:endParaRPr kumimoji="1" lang="ko-KR" altLang="en-US" sz="800" dirty="0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7" name="모서리가 둥근 직사각형 78">
            <a:extLst>
              <a:ext uri="{FF2B5EF4-FFF2-40B4-BE49-F238E27FC236}">
                <a16:creationId xmlns:a16="http://schemas.microsoft.com/office/drawing/2014/main" id="{E3CD0321-F2D4-4870-A378-58F9657FC626}"/>
              </a:ext>
            </a:extLst>
          </p:cNvPr>
          <p:cNvSpPr/>
          <p:nvPr/>
        </p:nvSpPr>
        <p:spPr bwMode="auto">
          <a:xfrm>
            <a:off x="1606220" y="2302478"/>
            <a:ext cx="1305107" cy="625885"/>
          </a:xfrm>
          <a:prstGeom prst="roundRect">
            <a:avLst>
              <a:gd name="adj" fmla="val 40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 데이터 수집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(MSK)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8" name="모서리가 둥근 직사각형 78">
            <a:extLst>
              <a:ext uri="{FF2B5EF4-FFF2-40B4-BE49-F238E27FC236}">
                <a16:creationId xmlns:a16="http://schemas.microsoft.com/office/drawing/2014/main" id="{F8FB8461-2846-415A-BD7C-0CF68F2D2DCF}"/>
              </a:ext>
            </a:extLst>
          </p:cNvPr>
          <p:cNvSpPr/>
          <p:nvPr/>
        </p:nvSpPr>
        <p:spPr bwMode="auto">
          <a:xfrm>
            <a:off x="1606220" y="3019461"/>
            <a:ext cx="1305107" cy="625885"/>
          </a:xfrm>
          <a:prstGeom prst="roundRect">
            <a:avLst>
              <a:gd name="adj" fmla="val 4015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배치 데이터 수집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(Airflow)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9" name="모서리가 둥근 직사각형 78">
            <a:extLst>
              <a:ext uri="{FF2B5EF4-FFF2-40B4-BE49-F238E27FC236}">
                <a16:creationId xmlns:a16="http://schemas.microsoft.com/office/drawing/2014/main" id="{6F6BE005-2134-41CB-9EB6-3900B32C906A}"/>
              </a:ext>
            </a:extLst>
          </p:cNvPr>
          <p:cNvSpPr/>
          <p:nvPr/>
        </p:nvSpPr>
        <p:spPr bwMode="auto">
          <a:xfrm>
            <a:off x="4373254" y="2292653"/>
            <a:ext cx="1313776" cy="1360769"/>
          </a:xfrm>
          <a:prstGeom prst="roundRect">
            <a:avLst>
              <a:gd name="adj" fmla="val 2659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하둡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에코시스템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(EMR)</a:t>
            </a: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0" name="모서리가 둥근 직사각형 78">
            <a:extLst>
              <a:ext uri="{FF2B5EF4-FFF2-40B4-BE49-F238E27FC236}">
                <a16:creationId xmlns:a16="http://schemas.microsoft.com/office/drawing/2014/main" id="{A178F070-C303-4A4D-BF3B-A872BD8173E1}"/>
              </a:ext>
            </a:extLst>
          </p:cNvPr>
          <p:cNvSpPr/>
          <p:nvPr/>
        </p:nvSpPr>
        <p:spPr bwMode="auto">
          <a:xfrm>
            <a:off x="5773706" y="4452774"/>
            <a:ext cx="1305107" cy="625885"/>
          </a:xfrm>
          <a:prstGeom prst="roundRect">
            <a:avLst>
              <a:gd name="adj" fmla="val 4015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분석 환경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검토 예정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모서리가 둥근 직사각형 78">
            <a:extLst>
              <a:ext uri="{FF2B5EF4-FFF2-40B4-BE49-F238E27FC236}">
                <a16:creationId xmlns:a16="http://schemas.microsoft.com/office/drawing/2014/main" id="{4987B2E1-8268-4955-A6F2-C0F25FC7F18F}"/>
              </a:ext>
            </a:extLst>
          </p:cNvPr>
          <p:cNvSpPr/>
          <p:nvPr/>
        </p:nvSpPr>
        <p:spPr bwMode="auto">
          <a:xfrm>
            <a:off x="5762831" y="3729108"/>
            <a:ext cx="1318923" cy="636197"/>
          </a:xfrm>
          <a:prstGeom prst="roundRect">
            <a:avLst>
              <a:gd name="adj" fmla="val 4015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분석 환경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(EKS/ECR)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2" name="모서리가 둥근 직사각형 78">
            <a:extLst>
              <a:ext uri="{FF2B5EF4-FFF2-40B4-BE49-F238E27FC236}">
                <a16:creationId xmlns:a16="http://schemas.microsoft.com/office/drawing/2014/main" id="{27934C6B-EAEA-4509-A298-C9A089ABAE19}"/>
              </a:ext>
            </a:extLst>
          </p:cNvPr>
          <p:cNvSpPr/>
          <p:nvPr/>
        </p:nvSpPr>
        <p:spPr bwMode="auto">
          <a:xfrm>
            <a:off x="5766836" y="2292653"/>
            <a:ext cx="1305107" cy="1352693"/>
          </a:xfrm>
          <a:prstGeom prst="roundRect">
            <a:avLst>
              <a:gd name="adj" fmla="val 2207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en-US" altLang="ko-KR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MLOps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3" name="모서리가 둥근 직사각형 78">
            <a:extLst>
              <a:ext uri="{FF2B5EF4-FFF2-40B4-BE49-F238E27FC236}">
                <a16:creationId xmlns:a16="http://schemas.microsoft.com/office/drawing/2014/main" id="{6A1A79E7-CA4B-4722-A395-62BF80D69574}"/>
              </a:ext>
            </a:extLst>
          </p:cNvPr>
          <p:cNvSpPr/>
          <p:nvPr/>
        </p:nvSpPr>
        <p:spPr bwMode="auto">
          <a:xfrm>
            <a:off x="4370691" y="3733180"/>
            <a:ext cx="1318923" cy="634352"/>
          </a:xfrm>
          <a:prstGeom prst="roundRect">
            <a:avLst>
              <a:gd name="adj" fmla="val 4015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Warehouse</a:t>
            </a: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(Redshift)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4" name="모서리가 둥근 직사각형 78">
            <a:extLst>
              <a:ext uri="{FF2B5EF4-FFF2-40B4-BE49-F238E27FC236}">
                <a16:creationId xmlns:a16="http://schemas.microsoft.com/office/drawing/2014/main" id="{FE5459D5-42CF-499F-AC1F-C9BB1DBD51C5}"/>
              </a:ext>
            </a:extLst>
          </p:cNvPr>
          <p:cNvSpPr/>
          <p:nvPr/>
        </p:nvSpPr>
        <p:spPr bwMode="auto">
          <a:xfrm>
            <a:off x="2997910" y="2301157"/>
            <a:ext cx="1305107" cy="2779182"/>
          </a:xfrm>
          <a:prstGeom prst="roundRect">
            <a:avLst>
              <a:gd name="adj" fmla="val 203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Storage</a:t>
            </a: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(S3)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5" name="모서리가 둥근 직사각형 78">
            <a:extLst>
              <a:ext uri="{FF2B5EF4-FFF2-40B4-BE49-F238E27FC236}">
                <a16:creationId xmlns:a16="http://schemas.microsoft.com/office/drawing/2014/main" id="{34043D14-3B96-4D72-861C-6872B73C7FD3}"/>
              </a:ext>
            </a:extLst>
          </p:cNvPr>
          <p:cNvSpPr/>
          <p:nvPr/>
        </p:nvSpPr>
        <p:spPr bwMode="auto">
          <a:xfrm>
            <a:off x="4376234" y="4452775"/>
            <a:ext cx="1318286" cy="625885"/>
          </a:xfrm>
          <a:prstGeom prst="roundRect">
            <a:avLst>
              <a:gd name="adj" fmla="val 4015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Self-Service DP</a:t>
            </a: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6" name="모서리가 둥근 직사각형 78">
            <a:extLst>
              <a:ext uri="{FF2B5EF4-FFF2-40B4-BE49-F238E27FC236}">
                <a16:creationId xmlns:a16="http://schemas.microsoft.com/office/drawing/2014/main" id="{EBD8B454-FD15-4042-8B80-E3FA5EDD5392}"/>
              </a:ext>
            </a:extLst>
          </p:cNvPr>
          <p:cNvSpPr/>
          <p:nvPr/>
        </p:nvSpPr>
        <p:spPr bwMode="auto">
          <a:xfrm>
            <a:off x="1606219" y="3736390"/>
            <a:ext cx="1305107" cy="625885"/>
          </a:xfrm>
          <a:prstGeom prst="roundRect">
            <a:avLst>
              <a:gd name="adj" fmla="val 4015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가상화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검토 예정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7" name="모서리가 둥근 직사각형 100">
            <a:extLst>
              <a:ext uri="{FF2B5EF4-FFF2-40B4-BE49-F238E27FC236}">
                <a16:creationId xmlns:a16="http://schemas.microsoft.com/office/drawing/2014/main" id="{0ECE84A5-969C-4AA9-9C22-3F3FD8EE6BD6}"/>
              </a:ext>
            </a:extLst>
          </p:cNvPr>
          <p:cNvSpPr/>
          <p:nvPr/>
        </p:nvSpPr>
        <p:spPr bwMode="auto">
          <a:xfrm>
            <a:off x="1612065" y="5151894"/>
            <a:ext cx="6852724" cy="614757"/>
          </a:xfrm>
          <a:prstGeom prst="roundRect">
            <a:avLst>
              <a:gd name="adj" fmla="val 7874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4EE6CA58-4205-46F2-AEC7-B9E8C98D8D01}"/>
              </a:ext>
            </a:extLst>
          </p:cNvPr>
          <p:cNvSpPr/>
          <p:nvPr/>
        </p:nvSpPr>
        <p:spPr bwMode="auto">
          <a:xfrm>
            <a:off x="1546530" y="2224456"/>
            <a:ext cx="194733" cy="2132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1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1D84539E-A107-4C6A-9815-BDF3FDAE0019}"/>
              </a:ext>
            </a:extLst>
          </p:cNvPr>
          <p:cNvSpPr/>
          <p:nvPr/>
        </p:nvSpPr>
        <p:spPr bwMode="auto">
          <a:xfrm>
            <a:off x="1546530" y="2980834"/>
            <a:ext cx="194733" cy="213267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2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30" name="모서리가 둥근 직사각형 78">
            <a:extLst>
              <a:ext uri="{FF2B5EF4-FFF2-40B4-BE49-F238E27FC236}">
                <a16:creationId xmlns:a16="http://schemas.microsoft.com/office/drawing/2014/main" id="{2F5F5E80-0A1D-4BC0-9118-9D8840C9A058}"/>
              </a:ext>
            </a:extLst>
          </p:cNvPr>
          <p:cNvSpPr/>
          <p:nvPr/>
        </p:nvSpPr>
        <p:spPr bwMode="auto">
          <a:xfrm>
            <a:off x="1615799" y="4447081"/>
            <a:ext cx="1305107" cy="625885"/>
          </a:xfrm>
          <a:prstGeom prst="roundRect">
            <a:avLst>
              <a:gd name="adj" fmla="val 4015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디지털화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검토 예정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745E44A-FEF0-44EB-92C0-23E4E6098E1A}"/>
              </a:ext>
            </a:extLst>
          </p:cNvPr>
          <p:cNvSpPr/>
          <p:nvPr/>
        </p:nvSpPr>
        <p:spPr bwMode="auto">
          <a:xfrm>
            <a:off x="4363479" y="4418673"/>
            <a:ext cx="194733" cy="2132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3</a:t>
            </a:r>
            <a:endParaRPr kumimoji="1" lang="ko-KR" altLang="en-US" sz="12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D04A3C8-719B-43B7-AD39-497E158BE148}"/>
              </a:ext>
            </a:extLst>
          </p:cNvPr>
          <p:cNvSpPr/>
          <p:nvPr/>
        </p:nvSpPr>
        <p:spPr bwMode="auto">
          <a:xfrm>
            <a:off x="7130425" y="2241342"/>
            <a:ext cx="194733" cy="2132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3</a:t>
            </a:r>
            <a:endParaRPr kumimoji="1" lang="ko-KR" altLang="en-US" sz="12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D4475EBB-B933-45EB-BB04-10DE4560BA24}"/>
              </a:ext>
            </a:extLst>
          </p:cNvPr>
          <p:cNvGrpSpPr/>
          <p:nvPr/>
        </p:nvGrpSpPr>
        <p:grpSpPr>
          <a:xfrm>
            <a:off x="1723271" y="5431695"/>
            <a:ext cx="6627432" cy="252401"/>
            <a:chOff x="1686420" y="5153928"/>
            <a:chExt cx="6882114" cy="252401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948E3BA-C5EE-416A-AC7D-276BCB79DAE5}"/>
                </a:ext>
              </a:extLst>
            </p:cNvPr>
            <p:cNvSpPr/>
            <p:nvPr/>
          </p:nvSpPr>
          <p:spPr bwMode="auto">
            <a:xfrm>
              <a:off x="1686420" y="5164741"/>
              <a:ext cx="1314593" cy="241588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데이터레이크 관리 정책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23CC19C-702F-41CB-AC75-438DAC0F7B54}"/>
                </a:ext>
              </a:extLst>
            </p:cNvPr>
            <p:cNvSpPr/>
            <p:nvPr/>
          </p:nvSpPr>
          <p:spPr bwMode="auto">
            <a:xfrm>
              <a:off x="3079879" y="5161551"/>
              <a:ext cx="1314593" cy="241588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데이터 표준 관리</a:t>
              </a: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15E02510-323F-4337-9BF1-36D5642C7326}"/>
                </a:ext>
              </a:extLst>
            </p:cNvPr>
            <p:cNvSpPr/>
            <p:nvPr/>
          </p:nvSpPr>
          <p:spPr bwMode="auto">
            <a:xfrm>
              <a:off x="4477132" y="5161239"/>
              <a:ext cx="1314593" cy="241588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데이터 품질 관리</a:t>
              </a: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6548744-D0B8-45DC-ACF3-4CD39F39AE7B}"/>
                </a:ext>
              </a:extLst>
            </p:cNvPr>
            <p:cNvSpPr/>
            <p:nvPr/>
          </p:nvSpPr>
          <p:spPr bwMode="auto">
            <a:xfrm>
              <a:off x="5856242" y="5153928"/>
              <a:ext cx="1314593" cy="241588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데이터 생애주기 관리</a:t>
              </a: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52D07E6F-BE82-4B67-B6A6-E602CA255474}"/>
                </a:ext>
              </a:extLst>
            </p:cNvPr>
            <p:cNvSpPr/>
            <p:nvPr/>
          </p:nvSpPr>
          <p:spPr bwMode="auto">
            <a:xfrm>
              <a:off x="7253941" y="5153928"/>
              <a:ext cx="1314593" cy="241588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거버넌스 포탈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D6FCD85-ADA5-4556-B914-6C03C99E46C4}"/>
              </a:ext>
            </a:extLst>
          </p:cNvPr>
          <p:cNvGrpSpPr/>
          <p:nvPr/>
        </p:nvGrpSpPr>
        <p:grpSpPr>
          <a:xfrm>
            <a:off x="3123918" y="3016156"/>
            <a:ext cx="1035850" cy="1597015"/>
            <a:chOff x="7830232" y="3927124"/>
            <a:chExt cx="1439203" cy="2204634"/>
          </a:xfrm>
          <a:solidFill>
            <a:schemeClr val="bg1"/>
          </a:solidFill>
        </p:grpSpPr>
        <p:sp>
          <p:nvSpPr>
            <p:cNvPr id="140" name="원통 117">
              <a:extLst>
                <a:ext uri="{FF2B5EF4-FFF2-40B4-BE49-F238E27FC236}">
                  <a16:creationId xmlns:a16="http://schemas.microsoft.com/office/drawing/2014/main" id="{8AB5498F-6F0F-4C3B-A506-C52F3A3B3346}"/>
                </a:ext>
              </a:extLst>
            </p:cNvPr>
            <p:cNvSpPr/>
            <p:nvPr/>
          </p:nvSpPr>
          <p:spPr bwMode="gray">
            <a:xfrm>
              <a:off x="7830232" y="3927124"/>
              <a:ext cx="1421678" cy="482084"/>
            </a:xfrm>
            <a:prstGeom prst="can">
              <a:avLst>
                <a:gd name="adj" fmla="val 14426"/>
              </a:avLst>
            </a:prstGeom>
            <a:grp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29250" rIns="58500" bIns="2925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7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Raw Data</a:t>
              </a:r>
            </a:p>
          </p:txBody>
        </p:sp>
        <p:sp>
          <p:nvSpPr>
            <p:cNvPr id="141" name="원통 117">
              <a:extLst>
                <a:ext uri="{FF2B5EF4-FFF2-40B4-BE49-F238E27FC236}">
                  <a16:creationId xmlns:a16="http://schemas.microsoft.com/office/drawing/2014/main" id="{39B9CDF3-F833-40CD-B555-0C4A462A6346}"/>
                </a:ext>
              </a:extLst>
            </p:cNvPr>
            <p:cNvSpPr/>
            <p:nvPr/>
          </p:nvSpPr>
          <p:spPr bwMode="gray">
            <a:xfrm>
              <a:off x="7830232" y="4513557"/>
              <a:ext cx="1421678" cy="482084"/>
            </a:xfrm>
            <a:prstGeom prst="can">
              <a:avLst>
                <a:gd name="adj" fmla="val 14426"/>
              </a:avLst>
            </a:prstGeom>
            <a:grp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29250" rIns="58500" bIns="2925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7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Structured Data</a:t>
              </a:r>
            </a:p>
          </p:txBody>
        </p:sp>
        <p:sp>
          <p:nvSpPr>
            <p:cNvPr id="142" name="원통 117">
              <a:extLst>
                <a:ext uri="{FF2B5EF4-FFF2-40B4-BE49-F238E27FC236}">
                  <a16:creationId xmlns:a16="http://schemas.microsoft.com/office/drawing/2014/main" id="{58069CA6-551A-4871-BB47-B99211A9C7EE}"/>
                </a:ext>
              </a:extLst>
            </p:cNvPr>
            <p:cNvSpPr/>
            <p:nvPr/>
          </p:nvSpPr>
          <p:spPr bwMode="gray">
            <a:xfrm>
              <a:off x="7839316" y="5088165"/>
              <a:ext cx="1421678" cy="482084"/>
            </a:xfrm>
            <a:prstGeom prst="can">
              <a:avLst>
                <a:gd name="adj" fmla="val 14426"/>
              </a:avLst>
            </a:prstGeom>
            <a:grp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29250" rIns="58500" bIns="2925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7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Curated Data</a:t>
              </a:r>
            </a:p>
          </p:txBody>
        </p:sp>
        <p:sp>
          <p:nvSpPr>
            <p:cNvPr id="143" name="원통 117">
              <a:extLst>
                <a:ext uri="{FF2B5EF4-FFF2-40B4-BE49-F238E27FC236}">
                  <a16:creationId xmlns:a16="http://schemas.microsoft.com/office/drawing/2014/main" id="{EA1D4016-028E-4264-A4CF-D1864AC7949E}"/>
                </a:ext>
              </a:extLst>
            </p:cNvPr>
            <p:cNvSpPr/>
            <p:nvPr/>
          </p:nvSpPr>
          <p:spPr bwMode="gray">
            <a:xfrm>
              <a:off x="7847757" y="5649674"/>
              <a:ext cx="1421678" cy="482084"/>
            </a:xfrm>
            <a:prstGeom prst="can">
              <a:avLst>
                <a:gd name="adj" fmla="val 14426"/>
              </a:avLst>
            </a:prstGeom>
            <a:grp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29250" rIns="58500" bIns="2925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7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Consumer Data</a:t>
              </a:r>
            </a:p>
          </p:txBody>
        </p:sp>
      </p:grpSp>
      <p:cxnSp>
        <p:nvCxnSpPr>
          <p:cNvPr id="144" name="꺾인 연결선[E] 217">
            <a:extLst>
              <a:ext uri="{FF2B5EF4-FFF2-40B4-BE49-F238E27FC236}">
                <a16:creationId xmlns:a16="http://schemas.microsoft.com/office/drawing/2014/main" id="{A7B24E15-AF73-46E2-88FC-106D3C85D3A2}"/>
              </a:ext>
            </a:extLst>
          </p:cNvPr>
          <p:cNvCxnSpPr>
            <a:cxnSpLocks/>
            <a:stCxn id="140" idx="3"/>
            <a:endCxn id="141" idx="0"/>
          </p:cNvCxnSpPr>
          <p:nvPr/>
        </p:nvCxnSpPr>
        <p:spPr bwMode="auto">
          <a:xfrm rot="5400000">
            <a:off x="3572554" y="3428356"/>
            <a:ext cx="125967" cy="127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꺾인 연결선[E] 218">
            <a:extLst>
              <a:ext uri="{FF2B5EF4-FFF2-40B4-BE49-F238E27FC236}">
                <a16:creationId xmlns:a16="http://schemas.microsoft.com/office/drawing/2014/main" id="{AD328396-9412-4818-BB84-22991E886D34}"/>
              </a:ext>
            </a:extLst>
          </p:cNvPr>
          <p:cNvCxnSpPr>
            <a:cxnSpLocks/>
            <a:stCxn id="141" idx="3"/>
            <a:endCxn id="142" idx="0"/>
          </p:cNvCxnSpPr>
          <p:nvPr/>
        </p:nvCxnSpPr>
        <p:spPr bwMode="auto">
          <a:xfrm rot="16200000" flipH="1">
            <a:off x="3580105" y="3845611"/>
            <a:ext cx="117402" cy="6538"/>
          </a:xfrm>
          <a:prstGeom prst="bentConnector3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꺾인 연결선[E] 219">
            <a:extLst>
              <a:ext uri="{FF2B5EF4-FFF2-40B4-BE49-F238E27FC236}">
                <a16:creationId xmlns:a16="http://schemas.microsoft.com/office/drawing/2014/main" id="{EB997E78-A7CA-48D8-9C29-6836C2AA71E9}"/>
              </a:ext>
            </a:extLst>
          </p:cNvPr>
          <p:cNvCxnSpPr>
            <a:cxnSpLocks/>
            <a:stCxn id="142" idx="3"/>
            <a:endCxn id="143" idx="0"/>
          </p:cNvCxnSpPr>
          <p:nvPr/>
        </p:nvCxnSpPr>
        <p:spPr bwMode="auto">
          <a:xfrm rot="16200000" flipH="1">
            <a:off x="3591156" y="4257338"/>
            <a:ext cx="107912" cy="6075"/>
          </a:xfrm>
          <a:prstGeom prst="bentConnector3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C37777C-5799-4C82-A336-7A84BB393DDA}"/>
              </a:ext>
            </a:extLst>
          </p:cNvPr>
          <p:cNvGrpSpPr/>
          <p:nvPr/>
        </p:nvGrpSpPr>
        <p:grpSpPr>
          <a:xfrm>
            <a:off x="7149785" y="2292653"/>
            <a:ext cx="1317533" cy="2786006"/>
            <a:chOff x="7149785" y="2144725"/>
            <a:chExt cx="1317533" cy="3487426"/>
          </a:xfrm>
        </p:grpSpPr>
        <p:sp>
          <p:nvSpPr>
            <p:cNvPr id="148" name="모서리가 둥근 직사각형 78">
              <a:extLst>
                <a:ext uri="{FF2B5EF4-FFF2-40B4-BE49-F238E27FC236}">
                  <a16:creationId xmlns:a16="http://schemas.microsoft.com/office/drawing/2014/main" id="{A8EBF19A-7A40-444C-BC43-2FFA391BC09F}"/>
                </a:ext>
              </a:extLst>
            </p:cNvPr>
            <p:cNvSpPr/>
            <p:nvPr/>
          </p:nvSpPr>
          <p:spPr bwMode="auto">
            <a:xfrm>
              <a:off x="7151705" y="2144725"/>
              <a:ext cx="1305107" cy="642855"/>
            </a:xfrm>
            <a:prstGeom prst="roundRect">
              <a:avLst>
                <a:gd name="adj" fmla="val 4015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lg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72000" rIns="0" bIns="0" rtlCol="0" anchor="t" anchorCtr="0"/>
            <a:lstStyle/>
            <a:p>
              <a:pPr algn="ctr"/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포탈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9" name="모서리가 둥근 직사각형 78">
              <a:extLst>
                <a:ext uri="{FF2B5EF4-FFF2-40B4-BE49-F238E27FC236}">
                  <a16:creationId xmlns:a16="http://schemas.microsoft.com/office/drawing/2014/main" id="{7FDF2476-C493-459B-BCBA-5ACFB03915AC}"/>
                </a:ext>
              </a:extLst>
            </p:cNvPr>
            <p:cNvSpPr/>
            <p:nvPr/>
          </p:nvSpPr>
          <p:spPr bwMode="auto">
            <a:xfrm>
              <a:off x="7157999" y="3584289"/>
              <a:ext cx="1305107" cy="625885"/>
            </a:xfrm>
            <a:prstGeom prst="roundRect">
              <a:avLst>
                <a:gd name="adj" fmla="val 4015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lg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72000" rIns="0" bIns="0" rtlCol="0" anchor="t" anchorCtr="0"/>
            <a:lstStyle/>
            <a:p>
              <a:pPr algn="ctr"/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 모니터링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0" name="모서리가 둥근 직사각형 78">
              <a:extLst>
                <a:ext uri="{FF2B5EF4-FFF2-40B4-BE49-F238E27FC236}">
                  <a16:creationId xmlns:a16="http://schemas.microsoft.com/office/drawing/2014/main" id="{714736C8-1108-4232-B58A-D3E69B3D2C47}"/>
                </a:ext>
              </a:extLst>
            </p:cNvPr>
            <p:cNvSpPr/>
            <p:nvPr/>
          </p:nvSpPr>
          <p:spPr bwMode="auto">
            <a:xfrm>
              <a:off x="7157999" y="4297898"/>
              <a:ext cx="1305107" cy="625885"/>
            </a:xfrm>
            <a:prstGeom prst="roundRect">
              <a:avLst>
                <a:gd name="adj" fmla="val 4015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lg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72000" rIns="0" bIns="0" rtlCol="0" anchor="t" anchorCtr="0"/>
            <a:lstStyle/>
            <a:p>
              <a:pPr algn="ctr"/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공유 </a:t>
              </a:r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GW</a:t>
              </a:r>
            </a:p>
            <a:p>
              <a:pPr algn="ctr"/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(API Gateway)</a:t>
              </a:r>
            </a:p>
            <a:p>
              <a:pPr algn="ctr"/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1" name="모서리가 둥근 직사각형 78">
              <a:extLst>
                <a:ext uri="{FF2B5EF4-FFF2-40B4-BE49-F238E27FC236}">
                  <a16:creationId xmlns:a16="http://schemas.microsoft.com/office/drawing/2014/main" id="{4677FBB6-E9DA-4D66-9302-FF042E870F98}"/>
                </a:ext>
              </a:extLst>
            </p:cNvPr>
            <p:cNvSpPr/>
            <p:nvPr/>
          </p:nvSpPr>
          <p:spPr bwMode="auto">
            <a:xfrm>
              <a:off x="7149785" y="2874155"/>
              <a:ext cx="1305107" cy="625885"/>
            </a:xfrm>
            <a:prstGeom prst="roundRect">
              <a:avLst>
                <a:gd name="adj" fmla="val 4015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lg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72000" rIns="0" bIns="0" rtlCol="0" anchor="t" anchorCtr="0"/>
            <a:lstStyle/>
            <a:p>
              <a:pPr algn="ctr"/>
              <a:r>
                <a:rPr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카탈로그</a:t>
              </a:r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2" name="모서리가 둥근 직사각형 78">
              <a:extLst>
                <a:ext uri="{FF2B5EF4-FFF2-40B4-BE49-F238E27FC236}">
                  <a16:creationId xmlns:a16="http://schemas.microsoft.com/office/drawing/2014/main" id="{83BC3E0D-9B6D-47E0-8635-1A8999FABA5A}"/>
                </a:ext>
              </a:extLst>
            </p:cNvPr>
            <p:cNvSpPr/>
            <p:nvPr/>
          </p:nvSpPr>
          <p:spPr bwMode="auto">
            <a:xfrm>
              <a:off x="7162211" y="5006266"/>
              <a:ext cx="1305107" cy="625885"/>
            </a:xfrm>
            <a:prstGeom prst="roundRect">
              <a:avLst>
                <a:gd name="adj" fmla="val 4015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lgDash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tIns="72000" rIns="0" bIns="0" rtlCol="0" anchor="t" anchorCtr="0"/>
            <a:lstStyle/>
            <a:p>
              <a:pPr algn="ctr"/>
              <a:r>
                <a:rPr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Self-Service BI</a:t>
              </a:r>
            </a:p>
            <a:p>
              <a:pPr algn="ctr"/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endParaRPr lang="en-US" altLang="ko-KR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04A0B14-B55D-4B71-B418-EAEA3B868DD8}"/>
              </a:ext>
            </a:extLst>
          </p:cNvPr>
          <p:cNvSpPr/>
          <p:nvPr/>
        </p:nvSpPr>
        <p:spPr bwMode="auto">
          <a:xfrm>
            <a:off x="5837072" y="2698088"/>
            <a:ext cx="1160162" cy="1733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Code Commit</a:t>
            </a:r>
            <a:endParaRPr kumimoji="1"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86056D8-90F6-420E-9EB1-4309A6D0B332}"/>
              </a:ext>
            </a:extLst>
          </p:cNvPr>
          <p:cNvSpPr/>
          <p:nvPr/>
        </p:nvSpPr>
        <p:spPr bwMode="auto">
          <a:xfrm>
            <a:off x="5838683" y="2912288"/>
            <a:ext cx="1160162" cy="1733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Code Build</a:t>
            </a:r>
            <a:endParaRPr kumimoji="1"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C550110-9E59-4B0F-88F3-B1BC9BBB8AC3}"/>
              </a:ext>
            </a:extLst>
          </p:cNvPr>
          <p:cNvSpPr/>
          <p:nvPr/>
        </p:nvSpPr>
        <p:spPr bwMode="auto">
          <a:xfrm>
            <a:off x="5839308" y="3131829"/>
            <a:ext cx="1160162" cy="1733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Model Registry</a:t>
            </a:r>
            <a:endParaRPr kumimoji="1"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51E8007-6ECD-4BF0-9D4C-738AC2F59816}"/>
              </a:ext>
            </a:extLst>
          </p:cNvPr>
          <p:cNvSpPr/>
          <p:nvPr/>
        </p:nvSpPr>
        <p:spPr bwMode="auto">
          <a:xfrm>
            <a:off x="5839606" y="3350676"/>
            <a:ext cx="1160162" cy="1733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Sage Maker</a:t>
            </a:r>
            <a:endParaRPr kumimoji="1"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51772C4-C1B4-4AFA-A3DA-AD503EC2D071}"/>
              </a:ext>
            </a:extLst>
          </p:cNvPr>
          <p:cNvSpPr/>
          <p:nvPr/>
        </p:nvSpPr>
        <p:spPr bwMode="auto">
          <a:xfrm>
            <a:off x="4450937" y="2709238"/>
            <a:ext cx="1160162" cy="1733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Sqoop</a:t>
            </a:r>
            <a:endParaRPr kumimoji="1"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AB1F191-EE4C-40F6-99AB-B2979F137BD8}"/>
              </a:ext>
            </a:extLst>
          </p:cNvPr>
          <p:cNvSpPr/>
          <p:nvPr/>
        </p:nvSpPr>
        <p:spPr bwMode="auto">
          <a:xfrm>
            <a:off x="4452548" y="2923438"/>
            <a:ext cx="1160162" cy="1733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Spark</a:t>
            </a:r>
            <a:endParaRPr kumimoji="1"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84F2266-5FC3-4437-B25E-C59EDB2A51A2}"/>
              </a:ext>
            </a:extLst>
          </p:cNvPr>
          <p:cNvSpPr/>
          <p:nvPr/>
        </p:nvSpPr>
        <p:spPr bwMode="auto">
          <a:xfrm>
            <a:off x="4453173" y="3142979"/>
            <a:ext cx="1160162" cy="1733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Hive</a:t>
            </a:r>
            <a:endParaRPr kumimoji="1"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F1DFBD11-B971-4467-B2C3-6DF6F1982EB7}"/>
              </a:ext>
            </a:extLst>
          </p:cNvPr>
          <p:cNvSpPr/>
          <p:nvPr/>
        </p:nvSpPr>
        <p:spPr bwMode="auto">
          <a:xfrm>
            <a:off x="4453471" y="3361826"/>
            <a:ext cx="1160162" cy="17332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Oozie</a:t>
            </a:r>
            <a:endParaRPr kumimoji="1"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CCCC9079-256D-4187-BA15-A1F831101DC1}"/>
              </a:ext>
            </a:extLst>
          </p:cNvPr>
          <p:cNvSpPr/>
          <p:nvPr/>
        </p:nvSpPr>
        <p:spPr bwMode="auto">
          <a:xfrm>
            <a:off x="1578677" y="5119976"/>
            <a:ext cx="194733" cy="2132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3</a:t>
            </a:r>
            <a:endParaRPr kumimoji="1" lang="ko-KR" altLang="en-US" sz="12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F285210-3FA7-4EDC-A8CA-BBC1F423FB14}"/>
              </a:ext>
            </a:extLst>
          </p:cNvPr>
          <p:cNvSpPr txBox="1"/>
          <p:nvPr/>
        </p:nvSpPr>
        <p:spPr>
          <a:xfrm>
            <a:off x="5675558" y="6063015"/>
            <a:ext cx="136287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EMR : Elastic MapReduce</a:t>
            </a:r>
            <a:endParaRPr kumimoji="1" lang="ko-KR" altLang="en-US" sz="800" dirty="0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2ED81B0-50D0-4B62-93CC-6ADCB58A2B36}"/>
              </a:ext>
            </a:extLst>
          </p:cNvPr>
          <p:cNvGrpSpPr/>
          <p:nvPr/>
        </p:nvGrpSpPr>
        <p:grpSpPr>
          <a:xfrm>
            <a:off x="8831173" y="4361853"/>
            <a:ext cx="662937" cy="1127140"/>
            <a:chOff x="8831173" y="4228914"/>
            <a:chExt cx="662937" cy="1222833"/>
          </a:xfrm>
        </p:grpSpPr>
        <p:sp>
          <p:nvSpPr>
            <p:cNvPr id="164" name="원통 117">
              <a:extLst>
                <a:ext uri="{FF2B5EF4-FFF2-40B4-BE49-F238E27FC236}">
                  <a16:creationId xmlns:a16="http://schemas.microsoft.com/office/drawing/2014/main" id="{E5D22FC7-5F41-480F-910B-652A7C99E544}"/>
                </a:ext>
              </a:extLst>
            </p:cNvPr>
            <p:cNvSpPr/>
            <p:nvPr/>
          </p:nvSpPr>
          <p:spPr bwMode="gray">
            <a:xfrm>
              <a:off x="8831173" y="4228914"/>
              <a:ext cx="655816" cy="280806"/>
            </a:xfrm>
            <a:prstGeom prst="can">
              <a:avLst>
                <a:gd name="adj" fmla="val 14426"/>
              </a:avLst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29250" rIns="58500" bIns="2925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73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Logistics</a:t>
              </a:r>
              <a:endParaRPr lang="en-US" altLang="ko-KR" sz="569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65" name="원통 117">
              <a:extLst>
                <a:ext uri="{FF2B5EF4-FFF2-40B4-BE49-F238E27FC236}">
                  <a16:creationId xmlns:a16="http://schemas.microsoft.com/office/drawing/2014/main" id="{AE612896-9A0B-4DA0-A1E6-E5AAD028E38B}"/>
                </a:ext>
              </a:extLst>
            </p:cNvPr>
            <p:cNvSpPr/>
            <p:nvPr/>
          </p:nvSpPr>
          <p:spPr bwMode="gray">
            <a:xfrm>
              <a:off x="8836771" y="5170942"/>
              <a:ext cx="655816" cy="280805"/>
            </a:xfrm>
            <a:prstGeom prst="can">
              <a:avLst>
                <a:gd name="adj" fmla="val 14426"/>
              </a:avLst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29250" rIns="58500" bIns="2925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SMTC</a:t>
              </a:r>
              <a:endParaRPr lang="en-US" altLang="ko-KR" sz="569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66" name="원통 117">
              <a:extLst>
                <a:ext uri="{FF2B5EF4-FFF2-40B4-BE49-F238E27FC236}">
                  <a16:creationId xmlns:a16="http://schemas.microsoft.com/office/drawing/2014/main" id="{F2A37778-845C-4F91-942A-E55CD2FA8B35}"/>
                </a:ext>
              </a:extLst>
            </p:cNvPr>
            <p:cNvSpPr/>
            <p:nvPr/>
          </p:nvSpPr>
          <p:spPr bwMode="gray">
            <a:xfrm>
              <a:off x="8838294" y="4533905"/>
              <a:ext cx="655816" cy="280806"/>
            </a:xfrm>
            <a:prstGeom prst="can">
              <a:avLst>
                <a:gd name="adj" fmla="val 14426"/>
              </a:avLst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29250" rIns="58500" bIns="2925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73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CMS</a:t>
              </a:r>
              <a:endParaRPr lang="en-US" altLang="ko-KR" sz="569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67" name="원통 117">
              <a:extLst>
                <a:ext uri="{FF2B5EF4-FFF2-40B4-BE49-F238E27FC236}">
                  <a16:creationId xmlns:a16="http://schemas.microsoft.com/office/drawing/2014/main" id="{38EB534D-8ED0-476D-9AF3-2634FCD09453}"/>
                </a:ext>
              </a:extLst>
            </p:cNvPr>
            <p:cNvSpPr/>
            <p:nvPr/>
          </p:nvSpPr>
          <p:spPr bwMode="gray">
            <a:xfrm>
              <a:off x="8838294" y="4854681"/>
              <a:ext cx="655816" cy="280806"/>
            </a:xfrm>
            <a:prstGeom prst="can">
              <a:avLst>
                <a:gd name="adj" fmla="val 14426"/>
              </a:avLst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29250" rIns="58500" bIns="29250" numCol="1" rtlCol="0" anchor="ctr" anchorCtr="0" compatLnSpc="1">
              <a:prstTxWarp prst="textNoShape">
                <a:avLst/>
              </a:prstTxWarp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lang="en-US" altLang="ko-KR" sz="731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eBOS</a:t>
              </a:r>
              <a:endParaRPr lang="en-US" altLang="ko-KR" sz="569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56AB0039-26AC-4058-9036-9E77DC15FE26}"/>
              </a:ext>
            </a:extLst>
          </p:cNvPr>
          <p:cNvGrpSpPr/>
          <p:nvPr/>
        </p:nvGrpSpPr>
        <p:grpSpPr>
          <a:xfrm>
            <a:off x="8837128" y="2453823"/>
            <a:ext cx="633922" cy="1407696"/>
            <a:chOff x="8817566" y="2238531"/>
            <a:chExt cx="633922" cy="1700094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89F75523-EA08-41F3-A34A-94FCE27F521A}"/>
                </a:ext>
              </a:extLst>
            </p:cNvPr>
            <p:cNvSpPr/>
            <p:nvPr/>
          </p:nvSpPr>
          <p:spPr bwMode="auto">
            <a:xfrm>
              <a:off x="8817566" y="2238531"/>
              <a:ext cx="623754" cy="381637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73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Data </a:t>
              </a:r>
              <a:br>
                <a:rPr kumimoji="1" lang="en-US" altLang="ko-KR" sz="73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</a:br>
              <a:r>
                <a:rPr kumimoji="1" lang="en-US" altLang="ko-KR" sz="73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Scientist</a:t>
              </a: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6CCF2352-1B50-47B8-82A3-F12C6CD24CF2}"/>
                </a:ext>
              </a:extLst>
            </p:cNvPr>
            <p:cNvSpPr/>
            <p:nvPr/>
          </p:nvSpPr>
          <p:spPr bwMode="auto">
            <a:xfrm>
              <a:off x="8823678" y="2665889"/>
              <a:ext cx="623754" cy="389504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73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Data </a:t>
              </a:r>
              <a:br>
                <a:rPr kumimoji="1" lang="en-US" altLang="ko-KR" sz="73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</a:br>
              <a:r>
                <a:rPr kumimoji="1" lang="en-US" altLang="ko-KR" sz="73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Engineer</a:t>
              </a: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E5D554D1-35AF-45BC-91F8-4DF87636F92E}"/>
                </a:ext>
              </a:extLst>
            </p:cNvPr>
            <p:cNvSpPr/>
            <p:nvPr/>
          </p:nvSpPr>
          <p:spPr bwMode="auto">
            <a:xfrm>
              <a:off x="8827222" y="3101926"/>
              <a:ext cx="623754" cy="389505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73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Data</a:t>
              </a:r>
              <a:br>
                <a:rPr kumimoji="1" lang="en-US" altLang="ko-KR" sz="73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</a:br>
              <a:r>
                <a:rPr kumimoji="1" lang="en-US" altLang="ko-KR" sz="73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Analyst</a:t>
              </a: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84415D17-9F7A-4B09-8EE2-7E1F15CB43C1}"/>
                </a:ext>
              </a:extLst>
            </p:cNvPr>
            <p:cNvSpPr/>
            <p:nvPr/>
          </p:nvSpPr>
          <p:spPr bwMode="auto">
            <a:xfrm>
              <a:off x="8827734" y="3549120"/>
              <a:ext cx="623754" cy="389505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73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Normal</a:t>
              </a:r>
              <a:br>
                <a:rPr kumimoji="1" lang="en-US" altLang="ko-KR" sz="73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</a:br>
              <a:r>
                <a:rPr kumimoji="1" lang="en-US" altLang="ko-KR" sz="73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User</a:t>
              </a:r>
            </a:p>
          </p:txBody>
        </p: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D02EAF0E-E414-4652-85B3-13E0A7EE637E}"/>
              </a:ext>
            </a:extLst>
          </p:cNvPr>
          <p:cNvSpPr txBox="1"/>
          <p:nvPr/>
        </p:nvSpPr>
        <p:spPr>
          <a:xfrm>
            <a:off x="5987727" y="1236433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latin typeface="맑은 고딕" panose="020B0503020000020004" pitchFamily="50" charset="-127"/>
              </a:rPr>
              <a:t>22</a:t>
            </a:r>
            <a:r>
              <a:rPr kumimoji="1" lang="ko-KR" altLang="en-US" sz="800" dirty="0">
                <a:latin typeface="맑은 고딕" panose="020B0503020000020004" pitchFamily="50" charset="-127"/>
              </a:rPr>
              <a:t>년 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1</a:t>
            </a:r>
            <a:r>
              <a:rPr kumimoji="1" lang="ko-KR" altLang="en-US" sz="800" dirty="0">
                <a:latin typeface="맑은 고딕" panose="020B0503020000020004" pitchFamily="50" charset="-127"/>
              </a:rPr>
              <a:t>차 구축 범위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(5</a:t>
            </a:r>
            <a:r>
              <a:rPr kumimoji="1" lang="ko-KR" altLang="en-US" sz="800" dirty="0">
                <a:latin typeface="맑은 고딕" panose="020B0503020000020004" pitchFamily="50" charset="-127"/>
              </a:rPr>
              <a:t>월말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)</a:t>
            </a:r>
            <a:endParaRPr kumimoji="1" lang="ko-KR" altLang="en-US" sz="800" dirty="0">
              <a:latin typeface="맑은 고딕" panose="020B0503020000020004" pitchFamily="50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EE92302-5DFB-4829-90D8-1687123A4D57}"/>
              </a:ext>
            </a:extLst>
          </p:cNvPr>
          <p:cNvSpPr txBox="1"/>
          <p:nvPr/>
        </p:nvSpPr>
        <p:spPr>
          <a:xfrm>
            <a:off x="7561125" y="1236433"/>
            <a:ext cx="1079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" dirty="0">
                <a:latin typeface="맑은 고딕" panose="020B0503020000020004" pitchFamily="50" charset="-127"/>
              </a:rPr>
              <a:t>22</a:t>
            </a:r>
            <a:r>
              <a:rPr kumimoji="1" lang="ko-KR" altLang="en-US" sz="800" dirty="0">
                <a:latin typeface="맑은 고딕" panose="020B0503020000020004" pitchFamily="50" charset="-127"/>
              </a:rPr>
              <a:t>년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 2</a:t>
            </a:r>
            <a:r>
              <a:rPr kumimoji="1" lang="ko-KR" altLang="en-US" sz="800" dirty="0">
                <a:latin typeface="맑은 고딕" panose="020B0503020000020004" pitchFamily="50" charset="-127"/>
              </a:rPr>
              <a:t>차 구축 범위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3BD3FA9-23C0-4FD0-B15D-CA7AFE905234}"/>
              </a:ext>
            </a:extLst>
          </p:cNvPr>
          <p:cNvSpPr txBox="1"/>
          <p:nvPr/>
        </p:nvSpPr>
        <p:spPr>
          <a:xfrm>
            <a:off x="8761194" y="1247456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dirty="0">
                <a:latin typeface="맑은 고딕" panose="020B0503020000020004" pitchFamily="50" charset="-127"/>
              </a:rPr>
              <a:t>추후 구축 범위</a:t>
            </a: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64C4C664-7F86-4F89-A8DC-3B19954A5BA1}"/>
              </a:ext>
            </a:extLst>
          </p:cNvPr>
          <p:cNvSpPr/>
          <p:nvPr/>
        </p:nvSpPr>
        <p:spPr bwMode="auto">
          <a:xfrm>
            <a:off x="8571279" y="1236668"/>
            <a:ext cx="160455" cy="1642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3</a:t>
            </a:r>
            <a:endParaRPr kumimoji="1" lang="ko-KR" altLang="en-US" sz="11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C785403-2E13-45D1-AC49-25031FCFAC32}"/>
              </a:ext>
            </a:extLst>
          </p:cNvPr>
          <p:cNvSpPr/>
          <p:nvPr/>
        </p:nvSpPr>
        <p:spPr bwMode="auto">
          <a:xfrm>
            <a:off x="4363188" y="2215171"/>
            <a:ext cx="194733" cy="213267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2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78" name="모서리가 둥근 직사각형 78">
            <a:extLst>
              <a:ext uri="{FF2B5EF4-FFF2-40B4-BE49-F238E27FC236}">
                <a16:creationId xmlns:a16="http://schemas.microsoft.com/office/drawing/2014/main" id="{772B31DD-9A73-4174-8432-DB842E464FCB}"/>
              </a:ext>
            </a:extLst>
          </p:cNvPr>
          <p:cNvSpPr/>
          <p:nvPr/>
        </p:nvSpPr>
        <p:spPr bwMode="auto">
          <a:xfrm>
            <a:off x="5832267" y="1252414"/>
            <a:ext cx="207737" cy="193880"/>
          </a:xfrm>
          <a:prstGeom prst="roundRect">
            <a:avLst>
              <a:gd name="adj" fmla="val 401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2F3AB8A-15D3-4BA8-A264-45ED3A3162E6}"/>
              </a:ext>
            </a:extLst>
          </p:cNvPr>
          <p:cNvSpPr/>
          <p:nvPr/>
        </p:nvSpPr>
        <p:spPr bwMode="auto">
          <a:xfrm>
            <a:off x="5807863" y="1230072"/>
            <a:ext cx="156018" cy="1542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1</a:t>
            </a:r>
            <a:endParaRPr kumimoji="1" lang="ko-KR" altLang="en-US" sz="8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80" name="모서리가 둥근 직사각형 78">
            <a:extLst>
              <a:ext uri="{FF2B5EF4-FFF2-40B4-BE49-F238E27FC236}">
                <a16:creationId xmlns:a16="http://schemas.microsoft.com/office/drawing/2014/main" id="{475F3C86-975D-40E5-98C6-DB8865D14E80}"/>
              </a:ext>
            </a:extLst>
          </p:cNvPr>
          <p:cNvSpPr/>
          <p:nvPr/>
        </p:nvSpPr>
        <p:spPr bwMode="auto">
          <a:xfrm>
            <a:off x="7392742" y="1257580"/>
            <a:ext cx="193381" cy="181713"/>
          </a:xfrm>
          <a:prstGeom prst="roundRect">
            <a:avLst>
              <a:gd name="adj" fmla="val 4015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BA07323-9474-44AE-AE97-84587FC87142}"/>
              </a:ext>
            </a:extLst>
          </p:cNvPr>
          <p:cNvSpPr/>
          <p:nvPr/>
        </p:nvSpPr>
        <p:spPr bwMode="auto">
          <a:xfrm>
            <a:off x="7366369" y="1230072"/>
            <a:ext cx="160455" cy="154246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2</a:t>
            </a:r>
            <a:endParaRPr kumimoji="1" lang="ko-KR" altLang="en-US" sz="8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82" name="모서리가 둥근 직사각형 78">
            <a:extLst>
              <a:ext uri="{FF2B5EF4-FFF2-40B4-BE49-F238E27FC236}">
                <a16:creationId xmlns:a16="http://schemas.microsoft.com/office/drawing/2014/main" id="{5037744F-52A7-4B1F-9AFE-65FCE6DB5627}"/>
              </a:ext>
            </a:extLst>
          </p:cNvPr>
          <p:cNvSpPr/>
          <p:nvPr/>
        </p:nvSpPr>
        <p:spPr bwMode="auto">
          <a:xfrm>
            <a:off x="8595068" y="1266270"/>
            <a:ext cx="193382" cy="188174"/>
          </a:xfrm>
          <a:prstGeom prst="roundRect">
            <a:avLst>
              <a:gd name="adj" fmla="val 4015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lg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/>
            <a:endParaRPr lang="en-US" altLang="ko-KR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래픽 4" descr="주택 단색으로 채워진">
            <a:hlinkClick r:id="rId3" action="ppaction://hlinksldjump"/>
            <a:extLst>
              <a:ext uri="{FF2B5EF4-FFF2-40B4-BE49-F238E27FC236}">
                <a16:creationId xmlns:a16="http://schemas.microsoft.com/office/drawing/2014/main" id="{65FD1221-58B3-45CC-96EA-0AA0F1899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8034" y="5380"/>
            <a:ext cx="380275" cy="3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89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D40D61-8E0E-489E-91CB-6187333EE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 -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FC340E3-0B12-414C-BD1F-A8A2019F120D}"/>
              </a:ext>
            </a:extLst>
          </p:cNvPr>
          <p:cNvSpPr/>
          <p:nvPr/>
        </p:nvSpPr>
        <p:spPr>
          <a:xfrm>
            <a:off x="218770" y="586908"/>
            <a:ext cx="95231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인프라 환경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(Airflow, EKS, Redshift)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구축하여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ETL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고도화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DW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구성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검색 추천 파이프라인의 안정적인 이관 및 서비스 전환을 목표로 함 </a:t>
            </a:r>
            <a:endParaRPr lang="ko-KR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E4C852-5F0B-4ACA-8DC7-75FEB109CAC3}"/>
              </a:ext>
            </a:extLst>
          </p:cNvPr>
          <p:cNvSpPr/>
          <p:nvPr/>
        </p:nvSpPr>
        <p:spPr bwMode="auto">
          <a:xfrm>
            <a:off x="1390330" y="4300993"/>
            <a:ext cx="703123" cy="41008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Aft>
                <a:spcPct val="0"/>
              </a:spcAft>
            </a:pPr>
            <a:r>
              <a:rPr kumimoji="1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Hadoop</a:t>
            </a:r>
          </a:p>
          <a:p>
            <a:pPr algn="ctr" defTabSz="742950" fontAlgn="base">
              <a:spcAft>
                <a:spcPct val="0"/>
              </a:spcAft>
            </a:pPr>
            <a:r>
              <a:rPr kumimoji="1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(BDP)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DF5C068-5BBE-40BA-BE50-40558AAB7E2B}"/>
              </a:ext>
            </a:extLst>
          </p:cNvPr>
          <p:cNvSpPr/>
          <p:nvPr/>
        </p:nvSpPr>
        <p:spPr bwMode="auto">
          <a:xfrm>
            <a:off x="2127114" y="3917775"/>
            <a:ext cx="703123" cy="79329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Kubernetes</a:t>
            </a:r>
            <a:endParaRPr kumimoji="1" lang="ko-KR" altLang="en-US" sz="9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FDC47A3-46ED-4091-9BB5-5B8866E589A0}"/>
              </a:ext>
            </a:extLst>
          </p:cNvPr>
          <p:cNvSpPr/>
          <p:nvPr/>
        </p:nvSpPr>
        <p:spPr bwMode="auto">
          <a:xfrm>
            <a:off x="1391016" y="3917775"/>
            <a:ext cx="702437" cy="3329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Kafka</a:t>
            </a:r>
            <a:endParaRPr kumimoji="1" lang="ko-KR" altLang="en-US" sz="9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26121BA-E118-4DF1-BB5C-ABFB29D57841}"/>
              </a:ext>
            </a:extLst>
          </p:cNvPr>
          <p:cNvSpPr/>
          <p:nvPr/>
        </p:nvSpPr>
        <p:spPr bwMode="auto">
          <a:xfrm>
            <a:off x="3881988" y="4397843"/>
            <a:ext cx="5858626" cy="201194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74295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FCFBD1-FCB6-46DE-A159-0C52027EF302}"/>
              </a:ext>
            </a:extLst>
          </p:cNvPr>
          <p:cNvSpPr/>
          <p:nvPr/>
        </p:nvSpPr>
        <p:spPr bwMode="auto">
          <a:xfrm>
            <a:off x="3881988" y="4393140"/>
            <a:ext cx="5858626" cy="32188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    검색</a:t>
            </a:r>
            <a:r>
              <a:rPr kumimoji="1" lang="en-US" altLang="ko-KR" sz="105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</a:t>
            </a:r>
            <a:r>
              <a:rPr kumimoji="1" lang="ko-KR" altLang="en-US" sz="105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추천 파이프라인 </a:t>
            </a:r>
            <a:r>
              <a:rPr kumimoji="1" lang="en-US" altLang="ko-KR" sz="105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On-premise</a:t>
            </a:r>
            <a:r>
              <a:rPr kumimoji="1" lang="ko-KR" altLang="en-US" sz="105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→</a:t>
            </a:r>
            <a:r>
              <a:rPr kumimoji="1" lang="en-US" altLang="ko-KR" sz="105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AWS </a:t>
            </a:r>
            <a:r>
              <a:rPr kumimoji="1" lang="ko-KR" altLang="en-US" sz="105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이관</a:t>
            </a:r>
            <a:endParaRPr kumimoji="1"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297853-784C-4106-86E3-9FCF77B5B959}"/>
              </a:ext>
            </a:extLst>
          </p:cNvPr>
          <p:cNvSpPr txBox="1"/>
          <p:nvPr/>
        </p:nvSpPr>
        <p:spPr>
          <a:xfrm>
            <a:off x="3903422" y="4727021"/>
            <a:ext cx="5757451" cy="6617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On-premise</a:t>
            </a: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파이프라인 이관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데이터레이크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Lift &amp; Shift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범위에서 제외되었던 기능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7938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홈쇼핑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BDP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인프라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Hadoop, Kubernetes, Kafka</a:t>
            </a:r>
          </a:p>
          <a:p>
            <a:pPr marL="171450" indent="7938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On-premise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인프라 연내 일몰 예정에 따른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전환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7938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파이프라인 및 기능 약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70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865448-5E89-45AB-B94C-52DDDC69324F}"/>
              </a:ext>
            </a:extLst>
          </p:cNvPr>
          <p:cNvSpPr/>
          <p:nvPr/>
        </p:nvSpPr>
        <p:spPr bwMode="auto">
          <a:xfrm>
            <a:off x="3977336" y="5437774"/>
            <a:ext cx="1446193" cy="881018"/>
          </a:xfrm>
          <a:prstGeom prst="rect">
            <a:avLst/>
          </a:prstGeom>
          <a:solidFill>
            <a:srgbClr val="E4E7FE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71450" indent="-80963" defTabSz="742950" fontAlgn="base">
              <a:spcAft>
                <a:spcPct val="0"/>
              </a:spcAft>
            </a:pPr>
            <a:endParaRPr kumimoji="1" lang="en-US" altLang="ko-KR" sz="5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171450" indent="-80963" defTabSz="742950" fontAlgn="base">
              <a:spcAft>
                <a:spcPct val="0"/>
              </a:spcAft>
            </a:pPr>
            <a:r>
              <a:rPr kumimoji="1"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</a:t>
            </a:r>
            <a:r>
              <a:rPr kumimoji="1"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ETL (20</a:t>
            </a:r>
            <a:r>
              <a:rPr kumimoji="1"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개</a:t>
            </a:r>
            <a:r>
              <a:rPr kumimoji="1"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</a:t>
            </a:r>
          </a:p>
          <a:p>
            <a:pPr marL="171450" indent="-80963" defTabSz="7429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HDFS to S3</a:t>
            </a:r>
          </a:p>
          <a:p>
            <a:pPr marL="171450" indent="-80963" defTabSz="7429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API (</a:t>
            </a:r>
            <a:r>
              <a:rPr kumimoji="1" lang="en-US" altLang="ko-KR" sz="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bytedance</a:t>
            </a: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glue)</a:t>
            </a:r>
          </a:p>
          <a:p>
            <a:pPr marL="171450" indent="-80963" defTabSz="7429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Kafka to HDFS</a:t>
            </a:r>
          </a:p>
          <a:p>
            <a:pPr marL="90487" defTabSz="742950" fontAlgn="base">
              <a:spcAft>
                <a:spcPct val="0"/>
              </a:spcAft>
            </a:pP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</a:t>
            </a: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→ </a:t>
            </a: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MSK to S3</a:t>
            </a:r>
          </a:p>
          <a:p>
            <a:pPr marL="171450" indent="-80963" defTabSz="7429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상품 데이터 이관</a:t>
            </a:r>
            <a:endParaRPr kumimoji="1"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9E3FCC-F0F7-4BD5-8844-643F011FCB89}"/>
              </a:ext>
            </a:extLst>
          </p:cNvPr>
          <p:cNvSpPr/>
          <p:nvPr/>
        </p:nvSpPr>
        <p:spPr bwMode="auto">
          <a:xfrm>
            <a:off x="5498705" y="5432161"/>
            <a:ext cx="1465379" cy="881018"/>
          </a:xfrm>
          <a:prstGeom prst="rect">
            <a:avLst/>
          </a:prstGeom>
          <a:solidFill>
            <a:srgbClr val="E4E7FE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71450" indent="-80963" defTabSz="742950" fontAlgn="base">
              <a:spcAft>
                <a:spcPct val="0"/>
              </a:spcAft>
            </a:pPr>
            <a:endParaRPr kumimoji="1" lang="en-US" altLang="ko-KR" sz="5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171450" indent="-80963" defTabSz="742950" fontAlgn="base">
              <a:spcAft>
                <a:spcPct val="0"/>
              </a:spcAft>
            </a:pPr>
            <a:r>
              <a:rPr kumimoji="1"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검색 </a:t>
            </a:r>
            <a:r>
              <a:rPr kumimoji="1"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(5</a:t>
            </a:r>
            <a:r>
              <a:rPr kumimoji="1"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개</a:t>
            </a:r>
            <a:r>
              <a:rPr kumimoji="1"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</a:t>
            </a:r>
          </a:p>
          <a:p>
            <a:pPr marL="171450" indent="-80963" defTabSz="7429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인덱싱</a:t>
            </a:r>
            <a:endParaRPr kumimoji="1"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171450" indent="-80963" defTabSz="7429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검색</a:t>
            </a: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DB </a:t>
            </a: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이관</a:t>
            </a:r>
            <a:endParaRPr kumimoji="1"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171450" indent="-80963" defTabSz="7429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자동완성 기능</a:t>
            </a:r>
            <a:endParaRPr kumimoji="1"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171450" indent="-80963" defTabSz="7429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Spark, Hive, MySQL, Oracle</a:t>
            </a:r>
          </a:p>
          <a:p>
            <a:pPr marL="171450" indent="-80963" defTabSz="7429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Kafka, HDFS, </a:t>
            </a:r>
            <a:r>
              <a:rPr kumimoji="1" lang="en-US" altLang="ko-KR" sz="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Git</a:t>
            </a: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Scala</a:t>
            </a:r>
            <a:endParaRPr kumimoji="1"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F4F162-C039-4DCF-8C4E-B2579CE5D0E0}"/>
              </a:ext>
            </a:extLst>
          </p:cNvPr>
          <p:cNvSpPr/>
          <p:nvPr/>
        </p:nvSpPr>
        <p:spPr bwMode="auto">
          <a:xfrm>
            <a:off x="7039259" y="5432160"/>
            <a:ext cx="1389788" cy="881018"/>
          </a:xfrm>
          <a:prstGeom prst="rect">
            <a:avLst/>
          </a:prstGeom>
          <a:solidFill>
            <a:srgbClr val="E4E7FE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71450" indent="-80963" defTabSz="742950" fontAlgn="base">
              <a:spcAft>
                <a:spcPct val="0"/>
              </a:spcAft>
            </a:pPr>
            <a:endParaRPr kumimoji="1" lang="en-US" altLang="ko-KR" sz="5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171450" indent="-80963" defTabSz="742950" fontAlgn="base">
              <a:spcAft>
                <a:spcPct val="0"/>
              </a:spcAft>
            </a:pPr>
            <a:r>
              <a:rPr kumimoji="1"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추천 </a:t>
            </a:r>
            <a:r>
              <a:rPr kumimoji="1"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(40</a:t>
            </a:r>
            <a:r>
              <a:rPr kumimoji="1"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개</a:t>
            </a:r>
            <a:r>
              <a:rPr kumimoji="1"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</a:t>
            </a:r>
          </a:p>
          <a:p>
            <a:pPr marL="171450" indent="-80963" defTabSz="7429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HDFS to Oracle</a:t>
            </a:r>
          </a:p>
          <a:p>
            <a:pPr marL="90487" defTabSz="742950" fontAlgn="base">
              <a:spcAft>
                <a:spcPct val="0"/>
              </a:spcAft>
            </a:pP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</a:t>
            </a: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→ </a:t>
            </a: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HDFS to </a:t>
            </a: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추천</a:t>
            </a: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DB</a:t>
            </a:r>
          </a:p>
          <a:p>
            <a:pPr marL="171450" indent="-80963" defTabSz="7429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Docker, S3, Spark, Presto</a:t>
            </a:r>
          </a:p>
          <a:p>
            <a:pPr marL="171450" indent="-80963" defTabSz="7429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Hive, Python, Oracle, </a:t>
            </a:r>
            <a:r>
              <a:rPr kumimoji="1" lang="en-US" altLang="ko-KR" sz="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Git</a:t>
            </a:r>
            <a:endParaRPr kumimoji="1"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C445DA4-47C4-4964-B25D-80D25768A173}"/>
              </a:ext>
            </a:extLst>
          </p:cNvPr>
          <p:cNvSpPr/>
          <p:nvPr/>
        </p:nvSpPr>
        <p:spPr bwMode="auto">
          <a:xfrm>
            <a:off x="8503770" y="5426743"/>
            <a:ext cx="1155397" cy="885325"/>
          </a:xfrm>
          <a:prstGeom prst="rect">
            <a:avLst/>
          </a:prstGeom>
          <a:solidFill>
            <a:srgbClr val="E4E7FE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171450" indent="-80963" defTabSz="742950" fontAlgn="base">
              <a:spcAft>
                <a:spcPct val="0"/>
              </a:spcAft>
            </a:pPr>
            <a:endParaRPr kumimoji="1" lang="en-US" altLang="ko-KR" sz="5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171450" indent="-80963" defTabSz="742950" fontAlgn="base">
              <a:spcAft>
                <a:spcPct val="0"/>
              </a:spcAft>
            </a:pPr>
            <a:r>
              <a:rPr kumimoji="1"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분석 </a:t>
            </a:r>
            <a:r>
              <a:rPr kumimoji="1"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(6</a:t>
            </a:r>
            <a:r>
              <a:rPr kumimoji="1"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개</a:t>
            </a:r>
            <a:r>
              <a:rPr kumimoji="1"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</a:t>
            </a:r>
          </a:p>
          <a:p>
            <a:pPr marL="171450" indent="-80963" defTabSz="7429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분석 과제의 결과물 이관</a:t>
            </a:r>
            <a:endParaRPr kumimoji="1"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171450" indent="-80963" defTabSz="7429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Docker, R, Spark</a:t>
            </a:r>
          </a:p>
          <a:p>
            <a:pPr marL="171450" indent="-80963" defTabSz="742950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Hive, Oracle, </a:t>
            </a:r>
            <a:r>
              <a:rPr kumimoji="1" lang="en-US" altLang="ko-KR" sz="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Git</a:t>
            </a:r>
            <a:endParaRPr kumimoji="1"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B4D2673-065F-48EF-AF5E-62AFED0AEAB2}"/>
              </a:ext>
            </a:extLst>
          </p:cNvPr>
          <p:cNvSpPr/>
          <p:nvPr/>
        </p:nvSpPr>
        <p:spPr bwMode="auto">
          <a:xfrm>
            <a:off x="3881988" y="1189216"/>
            <a:ext cx="5858626" cy="179823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74295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4D2F469-ADBC-4321-877A-2A95FC13DE26}"/>
              </a:ext>
            </a:extLst>
          </p:cNvPr>
          <p:cNvSpPr/>
          <p:nvPr/>
        </p:nvSpPr>
        <p:spPr bwMode="auto">
          <a:xfrm>
            <a:off x="3881988" y="1189216"/>
            <a:ext cx="5858626" cy="33136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105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    ETL </a:t>
            </a:r>
            <a:r>
              <a:rPr kumimoji="1" lang="ko-KR" altLang="en-US" sz="105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파이프라인 고도화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C9EDF6-ABA7-4914-BDB8-93480E8EDCBF}"/>
              </a:ext>
            </a:extLst>
          </p:cNvPr>
          <p:cNvSpPr txBox="1"/>
          <p:nvPr/>
        </p:nvSpPr>
        <p:spPr>
          <a:xfrm>
            <a:off x="3903422" y="1524202"/>
            <a:ext cx="40774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구축된 </a:t>
            </a:r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ETL </a:t>
            </a: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솔루션 전환</a:t>
            </a:r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(Sqoop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Airflow)</a:t>
            </a:r>
          </a:p>
        </p:txBody>
      </p:sp>
      <p:sp>
        <p:nvSpPr>
          <p:cNvPr id="87" name="원통 56">
            <a:extLst>
              <a:ext uri="{FF2B5EF4-FFF2-40B4-BE49-F238E27FC236}">
                <a16:creationId xmlns:a16="http://schemas.microsoft.com/office/drawing/2014/main" id="{4624C6CA-4CF6-443C-8C16-2E7AF23FDDBB}"/>
              </a:ext>
            </a:extLst>
          </p:cNvPr>
          <p:cNvSpPr/>
          <p:nvPr/>
        </p:nvSpPr>
        <p:spPr bwMode="auto">
          <a:xfrm>
            <a:off x="129905" y="3626750"/>
            <a:ext cx="398144" cy="266480"/>
          </a:xfrm>
          <a:prstGeom prst="can">
            <a:avLst>
              <a:gd name="adj" fmla="val 14877"/>
            </a:avLst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DW</a:t>
            </a:r>
            <a:endParaRPr kumimoji="1" lang="ko-KR" altLang="en-US" sz="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1" name="원통 74">
            <a:extLst>
              <a:ext uri="{FF2B5EF4-FFF2-40B4-BE49-F238E27FC236}">
                <a16:creationId xmlns:a16="http://schemas.microsoft.com/office/drawing/2014/main" id="{FF3BC701-3A22-433A-B761-5A12BD86336E}"/>
              </a:ext>
            </a:extLst>
          </p:cNvPr>
          <p:cNvSpPr/>
          <p:nvPr/>
        </p:nvSpPr>
        <p:spPr bwMode="auto">
          <a:xfrm>
            <a:off x="129905" y="3265016"/>
            <a:ext cx="398144" cy="266480"/>
          </a:xfrm>
          <a:prstGeom prst="can">
            <a:avLst>
              <a:gd name="adj" fmla="val 14877"/>
            </a:avLst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운영</a:t>
            </a:r>
            <a:r>
              <a:rPr kumimoji="1" lang="en-US" altLang="ko-KR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DB</a:t>
            </a:r>
            <a:endParaRPr kumimoji="1" lang="ko-KR" altLang="en-US" sz="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E8FBAFF-DDDD-4616-983E-5FA87112146E}"/>
              </a:ext>
            </a:extLst>
          </p:cNvPr>
          <p:cNvSpPr/>
          <p:nvPr/>
        </p:nvSpPr>
        <p:spPr bwMode="auto">
          <a:xfrm>
            <a:off x="1390330" y="2860633"/>
            <a:ext cx="703123" cy="4199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EMR</a:t>
            </a:r>
            <a:endParaRPr kumimoji="1" lang="ko-KR" altLang="en-US" sz="9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D68FFEA-DA75-4F85-8BA7-A98D1E325276}"/>
              </a:ext>
            </a:extLst>
          </p:cNvPr>
          <p:cNvSpPr/>
          <p:nvPr/>
        </p:nvSpPr>
        <p:spPr bwMode="auto">
          <a:xfrm>
            <a:off x="1390330" y="2477405"/>
            <a:ext cx="703123" cy="33846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MSK</a:t>
            </a:r>
            <a:endParaRPr kumimoji="1" lang="ko-KR" altLang="en-US" sz="9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1E281E1-8BED-4F6D-90E3-D725DFC8A2C4}"/>
              </a:ext>
            </a:extLst>
          </p:cNvPr>
          <p:cNvSpPr/>
          <p:nvPr/>
        </p:nvSpPr>
        <p:spPr bwMode="auto">
          <a:xfrm>
            <a:off x="2127114" y="2475884"/>
            <a:ext cx="703123" cy="8046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EKS</a:t>
            </a:r>
            <a:endParaRPr kumimoji="1" lang="ko-KR" altLang="en-US" sz="9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C01F16B-1B64-4086-8E59-23358D0F8113}"/>
              </a:ext>
            </a:extLst>
          </p:cNvPr>
          <p:cNvSpPr/>
          <p:nvPr/>
        </p:nvSpPr>
        <p:spPr bwMode="auto">
          <a:xfrm>
            <a:off x="2897150" y="2475884"/>
            <a:ext cx="703123" cy="8046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Redshift</a:t>
            </a:r>
            <a:endParaRPr kumimoji="1" lang="ko-KR" altLang="en-US" sz="9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526B3B1-2614-40E1-882D-6339280232BF}"/>
              </a:ext>
            </a:extLst>
          </p:cNvPr>
          <p:cNvSpPr/>
          <p:nvPr/>
        </p:nvSpPr>
        <p:spPr bwMode="auto">
          <a:xfrm>
            <a:off x="682792" y="2123774"/>
            <a:ext cx="2993175" cy="1341305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Data Lake (</a:t>
            </a:r>
            <a:r>
              <a:rPr kumimoji="1"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Cloud)</a:t>
            </a:r>
            <a:endParaRPr kumimoji="1" lang="ko-KR" altLang="en-US" sz="11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cxnSp>
        <p:nvCxnSpPr>
          <p:cNvPr id="101" name="꺾인 연결선[E] 10">
            <a:extLst>
              <a:ext uri="{FF2B5EF4-FFF2-40B4-BE49-F238E27FC236}">
                <a16:creationId xmlns:a16="http://schemas.microsoft.com/office/drawing/2014/main" id="{1748C2EB-0963-4B0C-93E4-C6723ACC83AB}"/>
              </a:ext>
            </a:extLst>
          </p:cNvPr>
          <p:cNvCxnSpPr>
            <a:cxnSpLocks/>
            <a:stCxn id="91" idx="4"/>
          </p:cNvCxnSpPr>
          <p:nvPr/>
        </p:nvCxnSpPr>
        <p:spPr bwMode="auto">
          <a:xfrm flipV="1">
            <a:off x="528049" y="2876198"/>
            <a:ext cx="346105" cy="522058"/>
          </a:xfrm>
          <a:prstGeom prst="bentConnector3">
            <a:avLst>
              <a:gd name="adj1" fmla="val 25232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02" name="위쪽 화살표 28">
            <a:extLst>
              <a:ext uri="{FF2B5EF4-FFF2-40B4-BE49-F238E27FC236}">
                <a16:creationId xmlns:a16="http://schemas.microsoft.com/office/drawing/2014/main" id="{7D4FF8F3-5B2F-4EA2-AA7A-B0B6633C0DF0}"/>
              </a:ext>
            </a:extLst>
          </p:cNvPr>
          <p:cNvSpPr/>
          <p:nvPr/>
        </p:nvSpPr>
        <p:spPr bwMode="auto">
          <a:xfrm>
            <a:off x="1739067" y="3508273"/>
            <a:ext cx="771609" cy="260663"/>
          </a:xfrm>
          <a:prstGeom prst="upArrow">
            <a:avLst>
              <a:gd name="adj1" fmla="val 50000"/>
              <a:gd name="adj2" fmla="val 37472"/>
            </a:avLst>
          </a:prstGeom>
          <a:solidFill>
            <a:srgbClr val="E4E7FE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cxnSp>
        <p:nvCxnSpPr>
          <p:cNvPr id="103" name="꺾인 연결선[E] 61">
            <a:extLst>
              <a:ext uri="{FF2B5EF4-FFF2-40B4-BE49-F238E27FC236}">
                <a16:creationId xmlns:a16="http://schemas.microsoft.com/office/drawing/2014/main" id="{59061FC5-1CD4-4FA6-A5D6-F22A1A831C14}"/>
              </a:ext>
            </a:extLst>
          </p:cNvPr>
          <p:cNvCxnSpPr>
            <a:cxnSpLocks/>
            <a:stCxn id="87" idx="4"/>
            <a:endCxn id="48" idx="1"/>
          </p:cNvCxnSpPr>
          <p:nvPr/>
        </p:nvCxnSpPr>
        <p:spPr bwMode="auto">
          <a:xfrm>
            <a:off x="528049" y="3759990"/>
            <a:ext cx="862281" cy="746043"/>
          </a:xfrm>
          <a:prstGeom prst="bentConnector3">
            <a:avLst>
              <a:gd name="adj1" fmla="val 10233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0E5EF2A0-825F-48EB-B057-3231603325FE}"/>
              </a:ext>
            </a:extLst>
          </p:cNvPr>
          <p:cNvSpPr/>
          <p:nvPr/>
        </p:nvSpPr>
        <p:spPr bwMode="auto">
          <a:xfrm>
            <a:off x="3941399" y="1243762"/>
            <a:ext cx="194733" cy="2132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1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C92AB12-08AD-478D-8BCC-5F8D4A17DCD5}"/>
              </a:ext>
            </a:extLst>
          </p:cNvPr>
          <p:cNvSpPr/>
          <p:nvPr/>
        </p:nvSpPr>
        <p:spPr bwMode="auto">
          <a:xfrm>
            <a:off x="3947745" y="4442077"/>
            <a:ext cx="194733" cy="2132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3</a:t>
            </a:r>
            <a:endParaRPr kumimoji="1" lang="ko-KR" altLang="en-US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DD535889-B826-4CE6-8E10-91A4C71832C5}"/>
              </a:ext>
            </a:extLst>
          </p:cNvPr>
          <p:cNvSpPr/>
          <p:nvPr/>
        </p:nvSpPr>
        <p:spPr bwMode="auto">
          <a:xfrm>
            <a:off x="2892184" y="2401842"/>
            <a:ext cx="204665" cy="213267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2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02C81C5-F50C-4B10-B131-E006F939E262}"/>
              </a:ext>
            </a:extLst>
          </p:cNvPr>
          <p:cNvSpPr/>
          <p:nvPr/>
        </p:nvSpPr>
        <p:spPr bwMode="auto">
          <a:xfrm>
            <a:off x="1353188" y="2452655"/>
            <a:ext cx="1501680" cy="859125"/>
          </a:xfrm>
          <a:prstGeom prst="rect">
            <a:avLst/>
          </a:prstGeom>
          <a:noFill/>
          <a:ln w="1587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C00FDA5C-FC6D-4CCC-9DC9-C114ABA8E43C}"/>
              </a:ext>
            </a:extLst>
          </p:cNvPr>
          <p:cNvSpPr/>
          <p:nvPr/>
        </p:nvSpPr>
        <p:spPr bwMode="auto">
          <a:xfrm>
            <a:off x="2016594" y="3423387"/>
            <a:ext cx="204665" cy="213267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3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B2C3899-A34E-4BAF-AFFD-3A9DA3459D59}"/>
              </a:ext>
            </a:extLst>
          </p:cNvPr>
          <p:cNvSpPr/>
          <p:nvPr/>
        </p:nvSpPr>
        <p:spPr bwMode="auto">
          <a:xfrm>
            <a:off x="2437159" y="1954996"/>
            <a:ext cx="147035" cy="1157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9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82ECE98-1D9F-40A7-9FE7-DC3ED35CF16A}"/>
              </a:ext>
            </a:extLst>
          </p:cNvPr>
          <p:cNvSpPr txBox="1"/>
          <p:nvPr/>
        </p:nvSpPr>
        <p:spPr>
          <a:xfrm>
            <a:off x="2549034" y="1918667"/>
            <a:ext cx="125419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</a:t>
            </a:r>
            <a:r>
              <a: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신규 구축 인프라</a:t>
            </a:r>
            <a:endParaRPr lang="en-US" altLang="ko-KR" sz="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696DDEF-1CD2-4968-8420-8B268E11F0B6}"/>
              </a:ext>
            </a:extLst>
          </p:cNvPr>
          <p:cNvSpPr/>
          <p:nvPr/>
        </p:nvSpPr>
        <p:spPr bwMode="auto">
          <a:xfrm>
            <a:off x="1252555" y="3808231"/>
            <a:ext cx="1732745" cy="1202596"/>
          </a:xfrm>
          <a:prstGeom prst="rect">
            <a:avLst/>
          </a:prstGeom>
          <a:noFill/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On-premise</a:t>
            </a:r>
            <a:endParaRPr kumimoji="1" lang="ko-KR" altLang="en-US" sz="11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12" name="모서리가 둥근 사각형 설명선 8">
            <a:extLst>
              <a:ext uri="{FF2B5EF4-FFF2-40B4-BE49-F238E27FC236}">
                <a16:creationId xmlns:a16="http://schemas.microsoft.com/office/drawing/2014/main" id="{8382E07B-1EAF-4881-9225-E22E261D1FE0}"/>
              </a:ext>
            </a:extLst>
          </p:cNvPr>
          <p:cNvSpPr/>
          <p:nvPr/>
        </p:nvSpPr>
        <p:spPr bwMode="auto">
          <a:xfrm>
            <a:off x="2935108" y="4078465"/>
            <a:ext cx="876817" cy="543519"/>
          </a:xfrm>
          <a:prstGeom prst="wedgeRoundRectCallout">
            <a:avLst>
              <a:gd name="adj1" fmla="val -73213"/>
              <a:gd name="adj2" fmla="val 3392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검색</a:t>
            </a: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</a:t>
            </a: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추천</a:t>
            </a:r>
            <a:endParaRPr kumimoji="1"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파이프라인 관련</a:t>
            </a:r>
            <a:endParaRPr kumimoji="1"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이관되지 않은 기능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419F29C-603B-4984-B938-9395687891EB}"/>
              </a:ext>
            </a:extLst>
          </p:cNvPr>
          <p:cNvSpPr/>
          <p:nvPr/>
        </p:nvSpPr>
        <p:spPr bwMode="auto">
          <a:xfrm>
            <a:off x="2838265" y="5057671"/>
            <a:ext cx="147035" cy="11571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9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8ADF3A-6ED0-48BE-906E-A5AC885EF9D3}"/>
              </a:ext>
            </a:extLst>
          </p:cNvPr>
          <p:cNvSpPr txBox="1"/>
          <p:nvPr/>
        </p:nvSpPr>
        <p:spPr>
          <a:xfrm>
            <a:off x="2959603" y="5021342"/>
            <a:ext cx="8436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일몰 예정 인프라</a:t>
            </a:r>
            <a:endParaRPr lang="en-US" altLang="ko-KR" sz="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5" name="꺾인 연결선[E] 90">
            <a:extLst>
              <a:ext uri="{FF2B5EF4-FFF2-40B4-BE49-F238E27FC236}">
                <a16:creationId xmlns:a16="http://schemas.microsoft.com/office/drawing/2014/main" id="{4A29ACA9-6CCC-4DA1-86E3-EE2040D28AA2}"/>
              </a:ext>
            </a:extLst>
          </p:cNvPr>
          <p:cNvCxnSpPr>
            <a:cxnSpLocks/>
            <a:stCxn id="91" idx="4"/>
            <a:endCxn id="48" idx="1"/>
          </p:cNvCxnSpPr>
          <p:nvPr/>
        </p:nvCxnSpPr>
        <p:spPr bwMode="auto">
          <a:xfrm>
            <a:off x="528049" y="3398256"/>
            <a:ext cx="862281" cy="1107777"/>
          </a:xfrm>
          <a:prstGeom prst="bentConnector3">
            <a:avLst>
              <a:gd name="adj1" fmla="val 10233"/>
            </a:avLst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4A1AFCA-692D-4404-BD12-98DC0D84CC5C}"/>
              </a:ext>
            </a:extLst>
          </p:cNvPr>
          <p:cNvSpPr/>
          <p:nvPr/>
        </p:nvSpPr>
        <p:spPr bwMode="auto">
          <a:xfrm>
            <a:off x="3881988" y="3061577"/>
            <a:ext cx="5858626" cy="12654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defTabSz="74295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24920FC-AEE0-496D-BA81-E9FD97ADE4DF}"/>
              </a:ext>
            </a:extLst>
          </p:cNvPr>
          <p:cNvSpPr/>
          <p:nvPr/>
        </p:nvSpPr>
        <p:spPr bwMode="auto">
          <a:xfrm>
            <a:off x="3881988" y="3061577"/>
            <a:ext cx="5858626" cy="33136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105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    데이터레이크內 </a:t>
            </a:r>
            <a:r>
              <a:rPr kumimoji="1" lang="ko-KR" altLang="en-US" sz="1050" b="1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마트구성</a:t>
            </a:r>
            <a:r>
              <a:rPr kumimoji="1" lang="ko-KR" altLang="en-US" sz="105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환경 구축</a:t>
            </a:r>
            <a:endParaRPr kumimoji="1"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CBE0EC4-5D50-4503-9CCD-6ACCD2363C1D}"/>
              </a:ext>
            </a:extLst>
          </p:cNvPr>
          <p:cNvSpPr txBox="1"/>
          <p:nvPr/>
        </p:nvSpPr>
        <p:spPr>
          <a:xfrm>
            <a:off x="3903422" y="3407128"/>
            <a:ext cx="228937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분석계 기능 강화</a:t>
            </a:r>
            <a:endParaRPr lang="en-US" altLang="ko-KR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A3A3FF8-C9FC-4877-A2A4-3145B1A81AC8}"/>
              </a:ext>
            </a:extLst>
          </p:cNvPr>
          <p:cNvSpPr txBox="1"/>
          <p:nvPr/>
        </p:nvSpPr>
        <p:spPr>
          <a:xfrm>
            <a:off x="6784520" y="3587918"/>
            <a:ext cx="2793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</a:p>
          <a:p>
            <a:endParaRPr lang="en-US" altLang="ko-KR" sz="500" b="1" u="sng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AWS Redshift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기반으로 신규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DW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환경 구성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다양한 유형과 활용도에 따른 마트 생성이 가능하도록 기반 환경 구축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8E4A72C-774D-40B8-BBFF-7D7C6FF2EC45}"/>
              </a:ext>
            </a:extLst>
          </p:cNvPr>
          <p:cNvSpPr txBox="1"/>
          <p:nvPr/>
        </p:nvSpPr>
        <p:spPr>
          <a:xfrm>
            <a:off x="3993667" y="3587918"/>
            <a:ext cx="2584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</a:p>
          <a:p>
            <a:endParaRPr lang="en-US" altLang="ko-KR" sz="500" b="1" u="sng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IDC DW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용량 및 성능의 한계로 인해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GS Fresh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포함한 신규 프로젝트 진행을 위한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DW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환경이 필요한 상황임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4155CA2-23E0-49E3-8B6F-E91BBF2FD20C}"/>
              </a:ext>
            </a:extLst>
          </p:cNvPr>
          <p:cNvSpPr/>
          <p:nvPr/>
        </p:nvSpPr>
        <p:spPr bwMode="auto">
          <a:xfrm>
            <a:off x="3947745" y="3117533"/>
            <a:ext cx="194733" cy="2132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2</a:t>
            </a:r>
            <a:endParaRPr kumimoji="1" lang="ko-KR" altLang="en-US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3BEB20E-31EC-442F-9684-2EDC670D2EFE}"/>
              </a:ext>
            </a:extLst>
          </p:cNvPr>
          <p:cNvSpPr/>
          <p:nvPr/>
        </p:nvSpPr>
        <p:spPr bwMode="auto">
          <a:xfrm>
            <a:off x="846725" y="2445766"/>
            <a:ext cx="436752" cy="6639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800" b="1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Sqoop</a:t>
            </a:r>
            <a:endParaRPr kumimoji="1"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A6A3D3B-DF2B-41C3-883E-BAB71B3A717C}"/>
              </a:ext>
            </a:extLst>
          </p:cNvPr>
          <p:cNvSpPr/>
          <p:nvPr/>
        </p:nvSpPr>
        <p:spPr bwMode="auto">
          <a:xfrm>
            <a:off x="874154" y="2620737"/>
            <a:ext cx="439087" cy="6542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Airflow</a:t>
            </a:r>
            <a:r>
              <a:rPr kumimoji="1"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0359A57D-0DC0-42B5-B33C-12ECFC45C124}"/>
              </a:ext>
            </a:extLst>
          </p:cNvPr>
          <p:cNvSpPr/>
          <p:nvPr/>
        </p:nvSpPr>
        <p:spPr bwMode="auto">
          <a:xfrm>
            <a:off x="831872" y="2587639"/>
            <a:ext cx="204665" cy="213267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1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5E6922CF-DB30-4DDC-95F2-79EE3B953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15489"/>
              </p:ext>
            </p:extLst>
          </p:nvPr>
        </p:nvGraphicFramePr>
        <p:xfrm>
          <a:off x="4018029" y="1839568"/>
          <a:ext cx="558424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928">
                  <a:extLst>
                    <a:ext uri="{9D8B030D-6E8A-4147-A177-3AD203B41FA5}">
                      <a16:colId xmlns:a16="http://schemas.microsoft.com/office/drawing/2014/main" val="93455933"/>
                    </a:ext>
                  </a:extLst>
                </a:gridCol>
                <a:gridCol w="2441656">
                  <a:extLst>
                    <a:ext uri="{9D8B030D-6E8A-4147-A177-3AD203B41FA5}">
                      <a16:colId xmlns:a16="http://schemas.microsoft.com/office/drawing/2014/main" val="117159003"/>
                    </a:ext>
                  </a:extLst>
                </a:gridCol>
                <a:gridCol w="2441656">
                  <a:extLst>
                    <a:ext uri="{9D8B030D-6E8A-4147-A177-3AD203B41FA5}">
                      <a16:colId xmlns:a16="http://schemas.microsoft.com/office/drawing/2014/main" val="1552736470"/>
                    </a:ext>
                  </a:extLst>
                </a:gridCol>
              </a:tblGrid>
              <a:tr h="13967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u="sng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AS-IS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</a:t>
                      </a:r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Sqoop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u="sng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TO-BE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(Airflow)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03374"/>
                  </a:ext>
                </a:extLst>
              </a:tr>
              <a:tr h="209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통해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생산성 낮음</a:t>
                      </a:r>
                      <a:endParaRPr lang="en-US" altLang="ko-KR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기술은 성숙하나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높은 </a:t>
                      </a:r>
                      <a:r>
                        <a:rPr lang="ko-KR" altLang="en-US" sz="9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러닝커브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(Python)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높은 생산성 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유지보수성</a:t>
                      </a:r>
                      <a:endParaRPr lang="en-US" altLang="ko-KR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직관적이고 이해하기 쉬운 개발 방식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759891"/>
                  </a:ext>
                </a:extLst>
              </a:tr>
              <a:tr h="139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 가능한 워크플로우의 복잡도가 제한적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비교적 유연한 </a:t>
                      </a:r>
                      <a:r>
                        <a:rPr lang="ko-KR" altLang="en-US" sz="9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워크플로우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구성 지원</a:t>
                      </a:r>
                      <a:endParaRPr lang="en-US" altLang="ko-KR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970475"/>
                  </a:ext>
                </a:extLst>
              </a:tr>
              <a:tr h="139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EMR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클러스터 규모 유지 필요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EMR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독립적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비용절감 포인트 발굴에 유리</a:t>
                      </a:r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585488"/>
                  </a:ext>
                </a:extLst>
              </a:tr>
            </a:tbl>
          </a:graphicData>
        </a:graphic>
      </p:graphicFrame>
      <p:sp>
        <p:nvSpPr>
          <p:cNvPr id="126" name="Text Box 43">
            <a:extLst>
              <a:ext uri="{FF2B5EF4-FFF2-40B4-BE49-F238E27FC236}">
                <a16:creationId xmlns:a16="http://schemas.microsoft.com/office/drawing/2014/main" id="{55D1CCF1-1B9D-4AC6-8C1C-B95913F6F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데이터레이크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구축 범위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(2/3)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7" name="그래픽 126" descr="주택 단색으로 채워진">
            <a:hlinkClick r:id="rId3" action="ppaction://hlinksldjump"/>
            <a:extLst>
              <a:ext uri="{FF2B5EF4-FFF2-40B4-BE49-F238E27FC236}">
                <a16:creationId xmlns:a16="http://schemas.microsoft.com/office/drawing/2014/main" id="{FDAA9A08-2DFA-49B2-9709-1E2DF8415A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8034" y="5380"/>
            <a:ext cx="380275" cy="3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6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D40D61-8E0E-489E-91CB-6187333EE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 -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6FCC63-3EA4-457A-961F-2F124A3C4C7E}"/>
              </a:ext>
            </a:extLst>
          </p:cNvPr>
          <p:cNvSpPr/>
          <p:nvPr/>
        </p:nvSpPr>
        <p:spPr>
          <a:xfrm>
            <a:off x="320995" y="669721"/>
            <a:ext cx="9352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소스 데이터 공유부터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기초 분석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MLOps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분석 모델 운영 적용에 이르기까지 데이터 분석을 위해 필요한 전반적인 프로세스를 제공할 수 있는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“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 분석 환경 구축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”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endParaRPr lang="ko-KR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5D6EDC14-C3AA-4D85-9170-59C1C6E36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90820"/>
              </p:ext>
            </p:extLst>
          </p:nvPr>
        </p:nvGraphicFramePr>
        <p:xfrm>
          <a:off x="3048279" y="1349711"/>
          <a:ext cx="6496571" cy="486216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037794">
                  <a:extLst>
                    <a:ext uri="{9D8B030D-6E8A-4147-A177-3AD203B41FA5}">
                      <a16:colId xmlns:a16="http://schemas.microsoft.com/office/drawing/2014/main" val="1386271248"/>
                    </a:ext>
                  </a:extLst>
                </a:gridCol>
                <a:gridCol w="2670772">
                  <a:extLst>
                    <a:ext uri="{9D8B030D-6E8A-4147-A177-3AD203B41FA5}">
                      <a16:colId xmlns:a16="http://schemas.microsoft.com/office/drawing/2014/main" val="637935331"/>
                    </a:ext>
                  </a:extLst>
                </a:gridCol>
                <a:gridCol w="2788005">
                  <a:extLst>
                    <a:ext uri="{9D8B030D-6E8A-4147-A177-3AD203B41FA5}">
                      <a16:colId xmlns:a16="http://schemas.microsoft.com/office/drawing/2014/main" val="2577011770"/>
                    </a:ext>
                  </a:extLst>
                </a:gridCol>
              </a:tblGrid>
              <a:tr h="265247">
                <a:tc>
                  <a:txBody>
                    <a:bodyPr/>
                    <a:lstStyle/>
                    <a:p>
                      <a:pPr marL="0" indent="0" algn="ctr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Tx/>
                        <a:buNone/>
                        <a:defRPr/>
                      </a:pPr>
                      <a:endParaRPr kumimoji="0" lang="en-US" altLang="ko-KR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Tx/>
                        <a:buNone/>
                        <a:defRPr/>
                      </a:pPr>
                      <a:r>
                        <a:rPr kumimoji="0" lang="en-US" altLang="ko-KR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AS-IS</a:t>
                      </a:r>
                      <a:endParaRPr kumimoji="0" lang="en-US" altLang="ko-KR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TO-BE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898975"/>
                  </a:ext>
                </a:extLst>
              </a:tr>
              <a:tr h="963046">
                <a:tc>
                  <a:txBody>
                    <a:bodyPr/>
                    <a:lstStyle/>
                    <a:p>
                      <a:pPr marL="0" indent="0" algn="ctr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ko-KR" alt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공유</a:t>
                      </a:r>
                      <a:endParaRPr kumimoji="0" lang="en-US" altLang="ko-KR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altLang="ko-KR" sz="10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S3</a:t>
                      </a:r>
                      <a:r>
                        <a:rPr kumimoji="0" lang="en-US" altLang="ko-KR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ko-KR" altLang="en-US" sz="10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원본 데이터 공유</a:t>
                      </a:r>
                      <a:r>
                        <a:rPr kumimoji="0" lang="ko-KR" altLang="en-US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와 </a:t>
                      </a:r>
                      <a:r>
                        <a:rPr kumimoji="0" lang="en-US" altLang="ko-KR" sz="10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Data Catalog </a:t>
                      </a:r>
                      <a:r>
                        <a:rPr kumimoji="0" lang="ko-KR" altLang="en-US" sz="10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공유가 혼재 </a:t>
                      </a:r>
                      <a:r>
                        <a:rPr kumimoji="0" lang="ko-KR" altLang="en-US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되어 있음</a:t>
                      </a:r>
                      <a:endParaRPr kumimoji="0" lang="en-US" altLang="ko-KR" sz="10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171450" indent="-17145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ko-KR" altLang="en-US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데이터에 대한 데이터베이스 구조 </a:t>
                      </a:r>
                      <a:r>
                        <a:rPr kumimoji="0" lang="en-US" altLang="ko-KR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/ </a:t>
                      </a:r>
                      <a:r>
                        <a:rPr kumimoji="0" lang="ko-KR" altLang="en-US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접근 권한 </a:t>
                      </a:r>
                      <a:r>
                        <a:rPr kumimoji="0" lang="en-US" altLang="ko-KR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/</a:t>
                      </a:r>
                      <a:r>
                        <a:rPr kumimoji="0" lang="ko-KR" altLang="en-US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altLang="ko-KR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CRUD</a:t>
                      </a:r>
                      <a:r>
                        <a:rPr kumimoji="0" lang="ko-KR" altLang="en-US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ko-KR" altLang="en-US" sz="10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체계 필요 </a:t>
                      </a:r>
                      <a:endParaRPr kumimoji="0" lang="en-US" altLang="ko-KR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Lake Formation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을 통한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Data Catalog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공유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데이터에 대한 데이터베이스 구조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접근 권한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체계 정립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0055796"/>
                  </a:ext>
                </a:extLst>
              </a:tr>
              <a:tr h="963046">
                <a:tc>
                  <a:txBody>
                    <a:bodyPr/>
                    <a:lstStyle/>
                    <a:p>
                      <a:pPr marL="0" indent="0" algn="ctr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  <a:defRPr/>
                      </a:pPr>
                      <a:r>
                        <a:rPr kumimoji="0" lang="ko-KR" alt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마트 생성</a:t>
                      </a:r>
                      <a:endParaRPr kumimoji="0" lang="en-US" altLang="ko-KR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ko-KR" altLang="en-US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마트 데이터가 </a:t>
                      </a:r>
                      <a:r>
                        <a:rPr kumimoji="0" lang="ko-KR" altLang="en-US" sz="10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온프레미스</a:t>
                      </a:r>
                      <a:r>
                        <a:rPr kumimoji="0" lang="ko-KR" altLang="en-US" sz="10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ko-KR" altLang="en-US" sz="10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하둡</a:t>
                      </a:r>
                      <a:r>
                        <a:rPr kumimoji="0" lang="ko-KR" altLang="en-US" sz="1000" b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과</a:t>
                      </a:r>
                      <a:r>
                        <a:rPr kumimoji="0" lang="ko-KR" altLang="en-US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ko-KR" altLang="en-US" sz="10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클라우드</a:t>
                      </a:r>
                      <a:r>
                        <a:rPr kumimoji="0" lang="ko-KR" altLang="en-US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에 혼재 되어 있음</a:t>
                      </a:r>
                      <a:endParaRPr kumimoji="0" lang="en-US" altLang="ko-KR" sz="10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171450" indent="-17145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ko-KR" altLang="en-US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마트 생성 과정에서 수동 </a:t>
                      </a:r>
                      <a:r>
                        <a:rPr kumimoji="0" lang="en-US" altLang="ko-KR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/ </a:t>
                      </a:r>
                      <a:r>
                        <a:rPr kumimoji="0" lang="ko-KR" altLang="en-US" sz="10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자동 혼재 및 체계 미비</a:t>
                      </a:r>
                      <a:endParaRPr kumimoji="0" lang="en-US" altLang="ko-KR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84407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공유 받은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Data Catalog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데이터 기반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마트 생성 및 활용 표준 정립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마트 생성 과정 자동화 및 가이드 배포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077292"/>
                  </a:ext>
                </a:extLst>
              </a:tr>
              <a:tr h="1404442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분석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분석 환경으로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J-Hub (Kubernetes), GPU Desktop (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Jupyter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Notebook, R Studio), </a:t>
                      </a: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SageMaker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혼재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되어 있음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SageMaker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 경우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권한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이용 체계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관리 체계 미비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분석 환경으로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컨테이너 분석 환경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(EKS/ECR), </a:t>
                      </a: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SageMaker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이용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SageMaker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도메인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신규 구성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SageMaker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유저 권한 관리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비용 모니터링 체계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개발 및 배포 체계 정비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SageMaker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는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Built-in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알고리즘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</a:rPr>
                        <a:t>Tensorflow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 Caffe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…)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ML/DL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프레임워크가 존재 하며 계속 최신화 반영 됨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183096"/>
                  </a:ext>
                </a:extLst>
              </a:tr>
              <a:tr h="1257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MLOps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MLOps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환경에서 리소스 관련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운영 이슈 및 에러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존재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MLOps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 영역 중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코드 관리 및 빌드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모델 성능 트리거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모델 모니터링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영역 미비 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SageMaker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도메인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 Subnet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신규 구성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을 통한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운영 이슈 해결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MLOps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의 영역 중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코드 관리 및 빌드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(CI/CD),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모델 성능 트리거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(CT),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모델 모니터링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(CM)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영역 구축 및 가이드 제공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3525721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6F6D3913-774B-427E-9836-702506BCAC17}"/>
              </a:ext>
            </a:extLst>
          </p:cNvPr>
          <p:cNvGrpSpPr/>
          <p:nvPr/>
        </p:nvGrpSpPr>
        <p:grpSpPr>
          <a:xfrm>
            <a:off x="361150" y="1848552"/>
            <a:ext cx="2384523" cy="3899878"/>
            <a:chOff x="361150" y="1807258"/>
            <a:chExt cx="2384523" cy="3899878"/>
          </a:xfrm>
        </p:grpSpPr>
        <p:cxnSp>
          <p:nvCxnSpPr>
            <p:cNvPr id="7" name="Straight Connector 278">
              <a:extLst>
                <a:ext uri="{FF2B5EF4-FFF2-40B4-BE49-F238E27FC236}">
                  <a16:creationId xmlns:a16="http://schemas.microsoft.com/office/drawing/2014/main" id="{1152099C-F366-4822-A67D-3C7A99C33EA6}"/>
                </a:ext>
              </a:extLst>
            </p:cNvPr>
            <p:cNvCxnSpPr>
              <a:cxnSpLocks/>
            </p:cNvCxnSpPr>
            <p:nvPr/>
          </p:nvCxnSpPr>
          <p:spPr>
            <a:xfrm>
              <a:off x="1422491" y="3343276"/>
              <a:ext cx="244572" cy="0"/>
            </a:xfrm>
            <a:prstGeom prst="line">
              <a:avLst/>
            </a:prstGeom>
            <a:ln>
              <a:solidFill>
                <a:srgbClr val="414042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279">
              <a:extLst>
                <a:ext uri="{FF2B5EF4-FFF2-40B4-BE49-F238E27FC236}">
                  <a16:creationId xmlns:a16="http://schemas.microsoft.com/office/drawing/2014/main" id="{688E8410-89C7-4EE4-B77E-A0C40BDC29B0}"/>
                </a:ext>
              </a:extLst>
            </p:cNvPr>
            <p:cNvSpPr/>
            <p:nvPr/>
          </p:nvSpPr>
          <p:spPr>
            <a:xfrm>
              <a:off x="541598" y="2557343"/>
              <a:ext cx="2057557" cy="1493910"/>
            </a:xfrm>
            <a:prstGeom prst="roundRect">
              <a:avLst>
                <a:gd name="adj" fmla="val 7979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TextBox 281">
              <a:extLst>
                <a:ext uri="{FF2B5EF4-FFF2-40B4-BE49-F238E27FC236}">
                  <a16:creationId xmlns:a16="http://schemas.microsoft.com/office/drawing/2014/main" id="{CF267D0D-9A68-409B-9F24-4A3CF6266969}"/>
                </a:ext>
              </a:extLst>
            </p:cNvPr>
            <p:cNvSpPr txBox="1"/>
            <p:nvPr/>
          </p:nvSpPr>
          <p:spPr>
            <a:xfrm>
              <a:off x="875461" y="4063805"/>
              <a:ext cx="187021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컨테이너 분석 환경 </a:t>
              </a:r>
              <a:r>
                <a:rPr lang="en-US" altLang="ko-KR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EKS</a:t>
              </a:r>
              <a:r>
                <a:rPr lang="en-US" altLang="ko-KR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/ECR)</a:t>
              </a:r>
              <a:endParaRPr 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0" name="Graphic 23">
              <a:extLst>
                <a:ext uri="{FF2B5EF4-FFF2-40B4-BE49-F238E27FC236}">
                  <a16:creationId xmlns:a16="http://schemas.microsoft.com/office/drawing/2014/main" id="{0A273CCD-F821-4E23-A6C7-493024206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464" y="2329882"/>
              <a:ext cx="417997" cy="426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Graphic 26">
              <a:extLst>
                <a:ext uri="{FF2B5EF4-FFF2-40B4-BE49-F238E27FC236}">
                  <a16:creationId xmlns:a16="http://schemas.microsoft.com/office/drawing/2014/main" id="{F82D7544-ACAB-4AC0-AF73-1F2C22D205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477" y="4823202"/>
              <a:ext cx="388076" cy="355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Graphic 28">
              <a:extLst>
                <a:ext uri="{FF2B5EF4-FFF2-40B4-BE49-F238E27FC236}">
                  <a16:creationId xmlns:a16="http://schemas.microsoft.com/office/drawing/2014/main" id="{4F1B35CA-DF01-4CB8-BB20-7217C628C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087" y="4823201"/>
              <a:ext cx="388076" cy="355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Graphic 30">
              <a:extLst>
                <a:ext uri="{FF2B5EF4-FFF2-40B4-BE49-F238E27FC236}">
                  <a16:creationId xmlns:a16="http://schemas.microsoft.com/office/drawing/2014/main" id="{A8C17709-326C-4EA5-B6E5-59E09C4E6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9500" y="4817570"/>
              <a:ext cx="354559" cy="366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: Rounded Corners 289">
              <a:extLst>
                <a:ext uri="{FF2B5EF4-FFF2-40B4-BE49-F238E27FC236}">
                  <a16:creationId xmlns:a16="http://schemas.microsoft.com/office/drawing/2014/main" id="{E1FBD993-6257-4A66-B572-77D8779E713B}"/>
                </a:ext>
              </a:extLst>
            </p:cNvPr>
            <p:cNvSpPr/>
            <p:nvPr/>
          </p:nvSpPr>
          <p:spPr>
            <a:xfrm>
              <a:off x="541598" y="4717757"/>
              <a:ext cx="2057557" cy="71806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7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5" name="Graphic 22">
              <a:extLst>
                <a:ext uri="{FF2B5EF4-FFF2-40B4-BE49-F238E27FC236}">
                  <a16:creationId xmlns:a16="http://schemas.microsoft.com/office/drawing/2014/main" id="{010ECC12-557E-45E0-9F35-42720BE9C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97" y="4391166"/>
              <a:ext cx="417997" cy="426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62">
              <a:extLst>
                <a:ext uri="{FF2B5EF4-FFF2-40B4-BE49-F238E27FC236}">
                  <a16:creationId xmlns:a16="http://schemas.microsoft.com/office/drawing/2014/main" id="{79C2BCA0-D5DE-4731-9999-52BFFCDE0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32" y="2854221"/>
              <a:ext cx="181355" cy="187509"/>
            </a:xfrm>
            <a:prstGeom prst="rect">
              <a:avLst/>
            </a:prstGeom>
          </p:spPr>
        </p:pic>
        <p:sp>
          <p:nvSpPr>
            <p:cNvPr id="17" name="TextBox 281">
              <a:extLst>
                <a:ext uri="{FF2B5EF4-FFF2-40B4-BE49-F238E27FC236}">
                  <a16:creationId xmlns:a16="http://schemas.microsoft.com/office/drawing/2014/main" id="{1B7B3D68-E2AE-4CC1-B4E8-BCACBEB643AF}"/>
                </a:ext>
              </a:extLst>
            </p:cNvPr>
            <p:cNvSpPr txBox="1"/>
            <p:nvPr/>
          </p:nvSpPr>
          <p:spPr>
            <a:xfrm>
              <a:off x="1134660" y="5435825"/>
              <a:ext cx="9381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MLOps</a:t>
              </a:r>
              <a:r>
                <a:rPr lang="en-US" altLang="ko-KR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7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 환경</a:t>
              </a:r>
              <a:endParaRPr 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CC729BF-00C0-44F2-828A-E27B8E44E5AE}"/>
                </a:ext>
              </a:extLst>
            </p:cNvPr>
            <p:cNvSpPr/>
            <p:nvPr/>
          </p:nvSpPr>
          <p:spPr bwMode="auto">
            <a:xfrm>
              <a:off x="361150" y="1807258"/>
              <a:ext cx="2369975" cy="3899878"/>
            </a:xfrm>
            <a:prstGeom prst="rect">
              <a:avLst/>
            </a:prstGeom>
            <a:noFill/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2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1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통합 분석 환경 </a:t>
              </a:r>
              <a:r>
                <a:rPr kumimoji="1" lang="en-US" altLang="ko-KR" sz="11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</a:t>
              </a:r>
              <a:r>
                <a:rPr kumimoji="1" lang="en-US" altLang="ko-KR" sz="1100" b="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Cloud)</a:t>
              </a:r>
              <a:endParaRPr kumimoji="1" lang="ko-KR" altLang="en-US" sz="11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19C1F77-1013-4B5D-B6C4-5D9713CB0AA4}"/>
                </a:ext>
              </a:extLst>
            </p:cNvPr>
            <p:cNvSpPr/>
            <p:nvPr/>
          </p:nvSpPr>
          <p:spPr bwMode="auto">
            <a:xfrm>
              <a:off x="1779800" y="2810129"/>
              <a:ext cx="673228" cy="1067784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EDD0C58-8083-4D78-A2BC-8AC833DB39B8}"/>
                </a:ext>
              </a:extLst>
            </p:cNvPr>
            <p:cNvSpPr/>
            <p:nvPr/>
          </p:nvSpPr>
          <p:spPr bwMode="auto">
            <a:xfrm>
              <a:off x="680538" y="2827105"/>
              <a:ext cx="627732" cy="1067784"/>
            </a:xfrm>
            <a:prstGeom prst="rect">
              <a:avLst/>
            </a:prstGeom>
            <a:noFill/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21" name="TextBox 281">
              <a:extLst>
                <a:ext uri="{FF2B5EF4-FFF2-40B4-BE49-F238E27FC236}">
                  <a16:creationId xmlns:a16="http://schemas.microsoft.com/office/drawing/2014/main" id="{02797C0F-1175-4962-A706-0F5DBB3792DD}"/>
                </a:ext>
              </a:extLst>
            </p:cNvPr>
            <p:cNvSpPr txBox="1"/>
            <p:nvPr/>
          </p:nvSpPr>
          <p:spPr>
            <a:xfrm>
              <a:off x="703820" y="3879389"/>
              <a:ext cx="67322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Container#1</a:t>
              </a:r>
              <a:endParaRPr lang="en-US" sz="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TextBox 281">
              <a:extLst>
                <a:ext uri="{FF2B5EF4-FFF2-40B4-BE49-F238E27FC236}">
                  <a16:creationId xmlns:a16="http://schemas.microsoft.com/office/drawing/2014/main" id="{EDBDFA14-93E5-4289-9C75-1C8CCFA00336}"/>
                </a:ext>
              </a:extLst>
            </p:cNvPr>
            <p:cNvSpPr txBox="1"/>
            <p:nvPr/>
          </p:nvSpPr>
          <p:spPr>
            <a:xfrm>
              <a:off x="763970" y="3036480"/>
              <a:ext cx="5072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Airflow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4507E8-4A05-4BE6-BFCA-1BC94FE06720}"/>
                </a:ext>
              </a:extLst>
            </p:cNvPr>
            <p:cNvSpPr/>
            <p:nvPr/>
          </p:nvSpPr>
          <p:spPr bwMode="auto">
            <a:xfrm>
              <a:off x="1832816" y="2903938"/>
              <a:ext cx="563147" cy="201178"/>
            </a:xfrm>
            <a:prstGeom prst="rect">
              <a:avLst/>
            </a:prstGeom>
            <a:noFill/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Jupyter</a:t>
              </a:r>
              <a:endParaRPr kumimoji="1" lang="ko-KR" altLang="en-US" sz="7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16E05D8-F186-4B7C-A242-EC930AC97613}"/>
                </a:ext>
              </a:extLst>
            </p:cNvPr>
            <p:cNvSpPr/>
            <p:nvPr/>
          </p:nvSpPr>
          <p:spPr bwMode="auto">
            <a:xfrm>
              <a:off x="1831417" y="3142843"/>
              <a:ext cx="563147" cy="706054"/>
            </a:xfrm>
            <a:prstGeom prst="rect">
              <a:avLst/>
            </a:prstGeom>
            <a:noFill/>
            <a:ln w="63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7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ko-KR" sz="7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0A676A-F973-431F-AF10-4B5D33EBEF6E}"/>
                </a:ext>
              </a:extLst>
            </p:cNvPr>
            <p:cNvGrpSpPr/>
            <p:nvPr/>
          </p:nvGrpSpPr>
          <p:grpSpPr>
            <a:xfrm>
              <a:off x="1868953" y="3275316"/>
              <a:ext cx="488247" cy="466533"/>
              <a:chOff x="1798568" y="3072679"/>
              <a:chExt cx="483083" cy="466533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0AA5546-E58F-4180-A684-47C4827CDDF1}"/>
                  </a:ext>
                </a:extLst>
              </p:cNvPr>
              <p:cNvSpPr/>
              <p:nvPr/>
            </p:nvSpPr>
            <p:spPr bwMode="auto">
              <a:xfrm>
                <a:off x="1799551" y="3072679"/>
                <a:ext cx="482100" cy="144036"/>
              </a:xfrm>
              <a:prstGeom prst="rect">
                <a:avLst/>
              </a:prstGeom>
              <a:noFill/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6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rPr>
                  <a:t>Tensorflow</a:t>
                </a:r>
                <a:endParaRPr kumimoji="1" lang="ko-KR" altLang="en-US" sz="7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0BCA47A-266D-4B94-8E37-5C30F4E139B1}"/>
                  </a:ext>
                </a:extLst>
              </p:cNvPr>
              <p:cNvSpPr/>
              <p:nvPr/>
            </p:nvSpPr>
            <p:spPr bwMode="auto">
              <a:xfrm>
                <a:off x="1798568" y="3236877"/>
                <a:ext cx="482100" cy="144036"/>
              </a:xfrm>
              <a:prstGeom prst="rect">
                <a:avLst/>
              </a:prstGeom>
              <a:noFill/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600" i="0" u="none" strike="noStrike" cap="none" normalizeH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rPr>
                  <a:t>Pytoch</a:t>
                </a:r>
                <a:endParaRPr kumimoji="1" lang="ko-KR" altLang="en-US" sz="7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C3B4224-E4FD-4CE2-A3AD-4B092E1F71CF}"/>
                  </a:ext>
                </a:extLst>
              </p:cNvPr>
              <p:cNvSpPr/>
              <p:nvPr/>
            </p:nvSpPr>
            <p:spPr bwMode="auto">
              <a:xfrm>
                <a:off x="1798568" y="3395176"/>
                <a:ext cx="482100" cy="144036"/>
              </a:xfrm>
              <a:prstGeom prst="rect">
                <a:avLst/>
              </a:prstGeom>
              <a:noFill/>
              <a:ln w="635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600" dirty="0"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rPr>
                  <a:t>Caffe</a:t>
                </a:r>
                <a:endParaRPr kumimoji="1" lang="ko-KR" altLang="en-US" sz="7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</p:grpSp>
        <p:sp>
          <p:nvSpPr>
            <p:cNvPr id="26" name="TextBox 281">
              <a:extLst>
                <a:ext uri="{FF2B5EF4-FFF2-40B4-BE49-F238E27FC236}">
                  <a16:creationId xmlns:a16="http://schemas.microsoft.com/office/drawing/2014/main" id="{18D8AD28-3AB6-465B-B4F4-0EFA40663683}"/>
                </a:ext>
              </a:extLst>
            </p:cNvPr>
            <p:cNvSpPr txBox="1"/>
            <p:nvPr/>
          </p:nvSpPr>
          <p:spPr>
            <a:xfrm>
              <a:off x="1944674" y="3116747"/>
              <a:ext cx="44175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LIBS</a:t>
              </a:r>
            </a:p>
          </p:txBody>
        </p:sp>
        <p:sp>
          <p:nvSpPr>
            <p:cNvPr id="27" name="TextBox 281">
              <a:extLst>
                <a:ext uri="{FF2B5EF4-FFF2-40B4-BE49-F238E27FC236}">
                  <a16:creationId xmlns:a16="http://schemas.microsoft.com/office/drawing/2014/main" id="{6791AC25-6C1E-4CDD-8D63-DEA160113D08}"/>
                </a:ext>
              </a:extLst>
            </p:cNvPr>
            <p:cNvSpPr txBox="1"/>
            <p:nvPr/>
          </p:nvSpPr>
          <p:spPr>
            <a:xfrm rot="5400000">
              <a:off x="1954772" y="3746488"/>
              <a:ext cx="3216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..</a:t>
              </a:r>
            </a:p>
          </p:txBody>
        </p:sp>
        <p:sp>
          <p:nvSpPr>
            <p:cNvPr id="28" name="TextBox 281">
              <a:extLst>
                <a:ext uri="{FF2B5EF4-FFF2-40B4-BE49-F238E27FC236}">
                  <a16:creationId xmlns:a16="http://schemas.microsoft.com/office/drawing/2014/main" id="{BD41C445-7397-4BDE-ACCF-CF99F75A1313}"/>
                </a:ext>
              </a:extLst>
            </p:cNvPr>
            <p:cNvSpPr txBox="1"/>
            <p:nvPr/>
          </p:nvSpPr>
          <p:spPr>
            <a:xfrm>
              <a:off x="1799511" y="3866587"/>
              <a:ext cx="67322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Container#N</a:t>
              </a:r>
              <a:endParaRPr lang="en-US" sz="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TextBox 281">
              <a:extLst>
                <a:ext uri="{FF2B5EF4-FFF2-40B4-BE49-F238E27FC236}">
                  <a16:creationId xmlns:a16="http://schemas.microsoft.com/office/drawing/2014/main" id="{81EAD239-8E38-4F3A-952C-981E736FD3FC}"/>
                </a:ext>
              </a:extLst>
            </p:cNvPr>
            <p:cNvSpPr txBox="1"/>
            <p:nvPr/>
          </p:nvSpPr>
          <p:spPr>
            <a:xfrm>
              <a:off x="759139" y="5145454"/>
              <a:ext cx="6179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SageMaker</a:t>
              </a:r>
              <a:r>
                <a:rPr 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Notebook</a:t>
              </a:r>
            </a:p>
          </p:txBody>
        </p:sp>
        <p:sp>
          <p:nvSpPr>
            <p:cNvPr id="30" name="TextBox 281">
              <a:extLst>
                <a:ext uri="{FF2B5EF4-FFF2-40B4-BE49-F238E27FC236}">
                  <a16:creationId xmlns:a16="http://schemas.microsoft.com/office/drawing/2014/main" id="{9163F804-4B15-47A4-AC99-262F15FDA401}"/>
                </a:ext>
              </a:extLst>
            </p:cNvPr>
            <p:cNvSpPr txBox="1"/>
            <p:nvPr/>
          </p:nvSpPr>
          <p:spPr>
            <a:xfrm>
              <a:off x="1386271" y="5146386"/>
              <a:ext cx="507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Model</a:t>
              </a:r>
            </a:p>
            <a:p>
              <a:pPr algn="ctr"/>
              <a:r>
                <a:rPr 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Registry</a:t>
              </a:r>
            </a:p>
          </p:txBody>
        </p:sp>
        <p:sp>
          <p:nvSpPr>
            <p:cNvPr id="31" name="TextBox 281">
              <a:extLst>
                <a:ext uri="{FF2B5EF4-FFF2-40B4-BE49-F238E27FC236}">
                  <a16:creationId xmlns:a16="http://schemas.microsoft.com/office/drawing/2014/main" id="{24D7126B-3145-4DA7-9386-34EC1D04DD04}"/>
                </a:ext>
              </a:extLst>
            </p:cNvPr>
            <p:cNvSpPr txBox="1"/>
            <p:nvPr/>
          </p:nvSpPr>
          <p:spPr>
            <a:xfrm>
              <a:off x="1857584" y="5143542"/>
              <a:ext cx="7205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Event </a:t>
              </a:r>
            </a:p>
            <a:p>
              <a:pPr algn="ctr"/>
              <a:r>
                <a:rPr 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Bridge</a:t>
              </a:r>
            </a:p>
          </p:txBody>
        </p:sp>
      </p:grpSp>
      <p:sp>
        <p:nvSpPr>
          <p:cNvPr id="35" name="Text Box 43">
            <a:extLst>
              <a:ext uri="{FF2B5EF4-FFF2-40B4-BE49-F238E27FC236}">
                <a16:creationId xmlns:a16="http://schemas.microsoft.com/office/drawing/2014/main" id="{8340B5DD-B628-4A06-AF68-D1895E329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데이터레이크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구축 범위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(3/3)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6" name="그래픽 35" descr="주택 단색으로 채워진">
            <a:hlinkClick r:id="rId10" action="ppaction://hlinksldjump"/>
            <a:extLst>
              <a:ext uri="{FF2B5EF4-FFF2-40B4-BE49-F238E27FC236}">
                <a16:creationId xmlns:a16="http://schemas.microsoft.com/office/drawing/2014/main" id="{5D450569-5E5A-430D-A59D-8AC41264B28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08034" y="5380"/>
            <a:ext cx="380275" cy="3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16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D40D61-8E0E-489E-91CB-6187333EE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 -</a:t>
            </a:r>
          </a:p>
        </p:txBody>
      </p:sp>
      <p:sp>
        <p:nvSpPr>
          <p:cNvPr id="35" name="Text Box 43">
            <a:extLst>
              <a:ext uri="{FF2B5EF4-FFF2-40B4-BE49-F238E27FC236}">
                <a16:creationId xmlns:a16="http://schemas.microsoft.com/office/drawing/2014/main" id="{8340B5DD-B628-4A06-AF68-D1895E329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데이터레이크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구축 추진 일정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6BDEA67-F1D5-4FE9-AC21-7206F7A08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85659"/>
              </p:ext>
            </p:extLst>
          </p:nvPr>
        </p:nvGraphicFramePr>
        <p:xfrm>
          <a:off x="332508" y="1487987"/>
          <a:ext cx="8554488" cy="3421847"/>
        </p:xfrm>
        <a:graphic>
          <a:graphicData uri="http://schemas.openxmlformats.org/drawingml/2006/table">
            <a:tbl>
              <a:tblPr/>
              <a:tblGrid>
                <a:gridCol w="477981">
                  <a:extLst>
                    <a:ext uri="{9D8B030D-6E8A-4147-A177-3AD203B41FA5}">
                      <a16:colId xmlns:a16="http://schemas.microsoft.com/office/drawing/2014/main" val="3898762330"/>
                    </a:ext>
                  </a:extLst>
                </a:gridCol>
                <a:gridCol w="1262151">
                  <a:extLst>
                    <a:ext uri="{9D8B030D-6E8A-4147-A177-3AD203B41FA5}">
                      <a16:colId xmlns:a16="http://schemas.microsoft.com/office/drawing/2014/main" val="1182657740"/>
                    </a:ext>
                  </a:extLst>
                </a:gridCol>
                <a:gridCol w="1135726">
                  <a:extLst>
                    <a:ext uri="{9D8B030D-6E8A-4147-A177-3AD203B41FA5}">
                      <a16:colId xmlns:a16="http://schemas.microsoft.com/office/drawing/2014/main" val="3470351308"/>
                    </a:ext>
                  </a:extLst>
                </a:gridCol>
                <a:gridCol w="1135726">
                  <a:extLst>
                    <a:ext uri="{9D8B030D-6E8A-4147-A177-3AD203B41FA5}">
                      <a16:colId xmlns:a16="http://schemas.microsoft.com/office/drawing/2014/main" val="3617504639"/>
                    </a:ext>
                  </a:extLst>
                </a:gridCol>
                <a:gridCol w="1135726">
                  <a:extLst>
                    <a:ext uri="{9D8B030D-6E8A-4147-A177-3AD203B41FA5}">
                      <a16:colId xmlns:a16="http://schemas.microsoft.com/office/drawing/2014/main" val="4181134081"/>
                    </a:ext>
                  </a:extLst>
                </a:gridCol>
                <a:gridCol w="1135726">
                  <a:extLst>
                    <a:ext uri="{9D8B030D-6E8A-4147-A177-3AD203B41FA5}">
                      <a16:colId xmlns:a16="http://schemas.microsoft.com/office/drawing/2014/main" val="4289418415"/>
                    </a:ext>
                  </a:extLst>
                </a:gridCol>
                <a:gridCol w="1135726">
                  <a:extLst>
                    <a:ext uri="{9D8B030D-6E8A-4147-A177-3AD203B41FA5}">
                      <a16:colId xmlns:a16="http://schemas.microsoft.com/office/drawing/2014/main" val="213329107"/>
                    </a:ext>
                  </a:extLst>
                </a:gridCol>
                <a:gridCol w="1135726">
                  <a:extLst>
                    <a:ext uri="{9D8B030D-6E8A-4147-A177-3AD203B41FA5}">
                      <a16:colId xmlns:a16="http://schemas.microsoft.com/office/drawing/2014/main" val="676771255"/>
                    </a:ext>
                  </a:extLst>
                </a:gridCol>
              </a:tblGrid>
              <a:tr h="27276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23.01</a:t>
                      </a:r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625188"/>
                  </a:ext>
                </a:extLst>
              </a:tr>
              <a:tr h="66106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Milestone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653475"/>
                  </a:ext>
                </a:extLst>
              </a:tr>
              <a:tr h="41466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레이크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인프라 구성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101100"/>
                  </a:ext>
                </a:extLst>
              </a:tr>
              <a:tr h="41466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아키텍처 구성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962019"/>
                  </a:ext>
                </a:extLst>
              </a:tr>
              <a:tr h="41466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파이프라인 이관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881368"/>
                  </a:ext>
                </a:extLst>
              </a:tr>
              <a:tr h="414669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및 운영 전환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567376"/>
                  </a:ext>
                </a:extLst>
              </a:tr>
              <a:tr h="414669">
                <a:tc rowSpan="2"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" altLang="ko-K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MLOps</a:t>
                      </a:r>
                      <a:r>
                        <a:rPr lang="en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" altLang="ko-K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PoC</a:t>
                      </a:r>
                      <a:endParaRPr lang="en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00672"/>
                  </a:ext>
                </a:extLst>
              </a:tr>
              <a:tr h="41466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MLOps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환경 구축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742860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98BFA600-AFB9-457E-93E7-A251337AA165}"/>
              </a:ext>
            </a:extLst>
          </p:cNvPr>
          <p:cNvSpPr/>
          <p:nvPr/>
        </p:nvSpPr>
        <p:spPr bwMode="auto">
          <a:xfrm>
            <a:off x="7301282" y="1980608"/>
            <a:ext cx="1036099" cy="257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ko-KR" altLang="en-US" sz="900" b="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종료보고</a:t>
            </a:r>
            <a:endParaRPr lang="en-US" altLang="ko-KR" sz="900" b="0" spc="-50" dirty="0">
              <a:ln w="3175"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98CA69F-E4B8-4212-AF3E-333C010366D0}"/>
              </a:ext>
            </a:extLst>
          </p:cNvPr>
          <p:cNvGrpSpPr/>
          <p:nvPr/>
        </p:nvGrpSpPr>
        <p:grpSpPr>
          <a:xfrm>
            <a:off x="7743698" y="1788221"/>
            <a:ext cx="138333" cy="137141"/>
            <a:chOff x="2173049" y="3683452"/>
            <a:chExt cx="160830" cy="165614"/>
          </a:xfrm>
        </p:grpSpPr>
        <p:sp>
          <p:nvSpPr>
            <p:cNvPr id="39" name="눈물 방울 38">
              <a:extLst>
                <a:ext uri="{FF2B5EF4-FFF2-40B4-BE49-F238E27FC236}">
                  <a16:creationId xmlns:a16="http://schemas.microsoft.com/office/drawing/2014/main" id="{155D2BB0-8AB8-4CFF-903D-3DB5EDABBA46}"/>
                </a:ext>
              </a:extLst>
            </p:cNvPr>
            <p:cNvSpPr/>
            <p:nvPr/>
          </p:nvSpPr>
          <p:spPr bwMode="auto">
            <a:xfrm rot="8100000">
              <a:off x="2173049" y="3683452"/>
              <a:ext cx="160830" cy="165614"/>
            </a:xfrm>
            <a:prstGeom prst="teardrop">
              <a:avLst>
                <a:gd name="adj" fmla="val 157390"/>
              </a:avLst>
            </a:prstGeom>
            <a:solidFill>
              <a:srgbClr val="DD6F15"/>
            </a:solidFill>
            <a:ln w="6350" algn="ctr">
              <a:noFill/>
              <a:miter lim="800000"/>
              <a:headEnd/>
              <a:tailEnd type="none" w="sm" len="sm"/>
            </a:ln>
            <a:effectLst>
              <a:outerShdw dist="25400" dir="16200000" algn="ctr" rotWithShape="0">
                <a:srgbClr val="EAEAEA"/>
              </a:outerShdw>
            </a:effectLst>
          </p:spPr>
          <p:txBody>
            <a:bodyPr lIns="0" tIns="0" rIns="0" bIns="0" anchor="ctr"/>
            <a:lstStyle/>
            <a:p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B36CAD8-C406-4F1F-884E-F39C2F1B7B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6745" y="3722300"/>
              <a:ext cx="77437" cy="79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CDF8FF-13A5-4D0D-914E-779158D57BB2}"/>
              </a:ext>
            </a:extLst>
          </p:cNvPr>
          <p:cNvSpPr/>
          <p:nvPr/>
        </p:nvSpPr>
        <p:spPr bwMode="auto">
          <a:xfrm>
            <a:off x="2719360" y="1983222"/>
            <a:ext cx="1036099" cy="257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en-US" altLang="ko-KR" sz="90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착수보고</a:t>
            </a:r>
            <a:endParaRPr lang="en-US" altLang="ko-KR" sz="900" b="0" spc="-50" dirty="0">
              <a:ln w="3175"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48B1871-2C69-4F4D-9295-13856C885D83}"/>
              </a:ext>
            </a:extLst>
          </p:cNvPr>
          <p:cNvGrpSpPr/>
          <p:nvPr/>
        </p:nvGrpSpPr>
        <p:grpSpPr>
          <a:xfrm>
            <a:off x="3169256" y="1787408"/>
            <a:ext cx="138333" cy="137141"/>
            <a:chOff x="2173049" y="3683452"/>
            <a:chExt cx="160830" cy="165614"/>
          </a:xfrm>
        </p:grpSpPr>
        <p:sp>
          <p:nvSpPr>
            <p:cNvPr id="43" name="눈물 방울 42">
              <a:extLst>
                <a:ext uri="{FF2B5EF4-FFF2-40B4-BE49-F238E27FC236}">
                  <a16:creationId xmlns:a16="http://schemas.microsoft.com/office/drawing/2014/main" id="{8414CF94-F1AA-4EF0-B851-06364E638F93}"/>
                </a:ext>
              </a:extLst>
            </p:cNvPr>
            <p:cNvSpPr/>
            <p:nvPr/>
          </p:nvSpPr>
          <p:spPr bwMode="auto">
            <a:xfrm rot="8100000">
              <a:off x="2173049" y="3683452"/>
              <a:ext cx="160830" cy="165614"/>
            </a:xfrm>
            <a:prstGeom prst="teardrop">
              <a:avLst>
                <a:gd name="adj" fmla="val 157390"/>
              </a:avLst>
            </a:prstGeom>
            <a:solidFill>
              <a:srgbClr val="DD6F15"/>
            </a:solidFill>
            <a:ln w="6350" algn="ctr">
              <a:noFill/>
              <a:miter lim="800000"/>
              <a:headEnd/>
              <a:tailEnd type="none" w="sm" len="sm"/>
            </a:ln>
            <a:effectLst>
              <a:outerShdw dist="25400" dir="16200000" algn="ctr" rotWithShape="0">
                <a:srgbClr val="EAEAEA"/>
              </a:outerShdw>
            </a:effectLst>
          </p:spPr>
          <p:txBody>
            <a:bodyPr lIns="0" tIns="0" rIns="0" bIns="0" anchor="ctr"/>
            <a:lstStyle/>
            <a:p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7CCA198-7D83-4777-A2C2-5E0D572AFA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6745" y="3722300"/>
              <a:ext cx="77437" cy="79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04D7D3-769F-48BB-A2FE-556241B0E7B7}"/>
              </a:ext>
            </a:extLst>
          </p:cNvPr>
          <p:cNvSpPr/>
          <p:nvPr/>
        </p:nvSpPr>
        <p:spPr bwMode="auto">
          <a:xfrm>
            <a:off x="2161227" y="1947182"/>
            <a:ext cx="1036099" cy="334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ko-KR" altLang="en-US" sz="900" b="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공수산정보고</a:t>
            </a:r>
            <a:endParaRPr lang="en-US" altLang="ko-KR" sz="900" b="0" spc="-50" dirty="0">
              <a:ln w="3175"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1C0B2C5-FD89-4244-9306-4E24C1F0A13C}"/>
              </a:ext>
            </a:extLst>
          </p:cNvPr>
          <p:cNvGrpSpPr/>
          <p:nvPr/>
        </p:nvGrpSpPr>
        <p:grpSpPr>
          <a:xfrm>
            <a:off x="2610111" y="1786514"/>
            <a:ext cx="138333" cy="137141"/>
            <a:chOff x="2173049" y="3683452"/>
            <a:chExt cx="160830" cy="165614"/>
          </a:xfrm>
        </p:grpSpPr>
        <p:sp>
          <p:nvSpPr>
            <p:cNvPr id="47" name="눈물 방울 46">
              <a:extLst>
                <a:ext uri="{FF2B5EF4-FFF2-40B4-BE49-F238E27FC236}">
                  <a16:creationId xmlns:a16="http://schemas.microsoft.com/office/drawing/2014/main" id="{773618BC-03F8-4265-95CB-C403F1D2F96A}"/>
                </a:ext>
              </a:extLst>
            </p:cNvPr>
            <p:cNvSpPr/>
            <p:nvPr/>
          </p:nvSpPr>
          <p:spPr bwMode="auto">
            <a:xfrm rot="8100000">
              <a:off x="2173049" y="3683452"/>
              <a:ext cx="160830" cy="165614"/>
            </a:xfrm>
            <a:prstGeom prst="teardrop">
              <a:avLst>
                <a:gd name="adj" fmla="val 157390"/>
              </a:avLst>
            </a:prstGeom>
            <a:solidFill>
              <a:srgbClr val="DD6F15"/>
            </a:solidFill>
            <a:ln w="6350" algn="ctr">
              <a:noFill/>
              <a:miter lim="800000"/>
              <a:headEnd/>
              <a:tailEnd type="none" w="sm" len="sm"/>
            </a:ln>
            <a:effectLst>
              <a:outerShdw dist="25400" dir="16200000" algn="ctr" rotWithShape="0">
                <a:srgbClr val="EAEAEA"/>
              </a:outerShdw>
            </a:effectLst>
          </p:spPr>
          <p:txBody>
            <a:bodyPr lIns="0" tIns="0" rIns="0" bIns="0" anchor="ctr"/>
            <a:lstStyle/>
            <a:p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E3327FD-CC18-40FC-BBD3-A9203870D1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6745" y="3722300"/>
              <a:ext cx="77437" cy="79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CAA40E3-4DCB-4545-9A00-089CB72656AC}"/>
              </a:ext>
            </a:extLst>
          </p:cNvPr>
          <p:cNvSpPr/>
          <p:nvPr/>
        </p:nvSpPr>
        <p:spPr bwMode="auto">
          <a:xfrm>
            <a:off x="5081335" y="1980608"/>
            <a:ext cx="1036099" cy="257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ko-KR" altLang="en-US" sz="900" b="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중간보고</a:t>
            </a:r>
            <a:endParaRPr lang="en-US" altLang="ko-KR" sz="900" b="0" spc="-50" dirty="0">
              <a:ln w="3175"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1827BD7-B0AD-435D-8811-7CF8B82908DC}"/>
              </a:ext>
            </a:extLst>
          </p:cNvPr>
          <p:cNvGrpSpPr/>
          <p:nvPr/>
        </p:nvGrpSpPr>
        <p:grpSpPr>
          <a:xfrm>
            <a:off x="5560857" y="1794655"/>
            <a:ext cx="138333" cy="137141"/>
            <a:chOff x="2173049" y="3683452"/>
            <a:chExt cx="160830" cy="165614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7200C445-D624-48D3-AE92-55B769008A4D}"/>
                </a:ext>
              </a:extLst>
            </p:cNvPr>
            <p:cNvSpPr/>
            <p:nvPr/>
          </p:nvSpPr>
          <p:spPr bwMode="auto">
            <a:xfrm rot="8100000">
              <a:off x="2173049" y="3683452"/>
              <a:ext cx="160830" cy="165614"/>
            </a:xfrm>
            <a:prstGeom prst="teardrop">
              <a:avLst>
                <a:gd name="adj" fmla="val 157390"/>
              </a:avLst>
            </a:prstGeom>
            <a:solidFill>
              <a:srgbClr val="DD6F15"/>
            </a:solidFill>
            <a:ln w="6350" algn="ctr">
              <a:noFill/>
              <a:miter lim="800000"/>
              <a:headEnd/>
              <a:tailEnd type="none" w="sm" len="sm"/>
            </a:ln>
            <a:effectLst>
              <a:outerShdw dist="25400" dir="16200000" algn="ctr" rotWithShape="0">
                <a:srgbClr val="EAEAEA"/>
              </a:outerShdw>
            </a:effectLst>
          </p:spPr>
          <p:txBody>
            <a:bodyPr lIns="0" tIns="0" rIns="0" bIns="0" anchor="ctr"/>
            <a:lstStyle/>
            <a:p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4C5FDDC-286F-4F42-A019-CEC31C1B25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6745" y="3722300"/>
              <a:ext cx="77437" cy="79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90F02A1-DA6F-433E-A960-B558FEE57383}"/>
              </a:ext>
            </a:extLst>
          </p:cNvPr>
          <p:cNvSpPr/>
          <p:nvPr/>
        </p:nvSpPr>
        <p:spPr bwMode="auto">
          <a:xfrm>
            <a:off x="7105937" y="4258261"/>
            <a:ext cx="1499719" cy="36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ko-KR" altLang="en-US" sz="90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환경 </a:t>
            </a:r>
            <a:r>
              <a:rPr lang="en-US" altLang="ko-KR" sz="900" b="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OPEN</a:t>
            </a:r>
            <a:r>
              <a:rPr lang="ko-KR" altLang="en-US" sz="900" b="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900" b="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90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en-US" altLang="ko-KR" sz="900" b="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/31)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2422649-9B50-4670-B3D5-C358262FAD1D}"/>
              </a:ext>
            </a:extLst>
          </p:cNvPr>
          <p:cNvGrpSpPr/>
          <p:nvPr/>
        </p:nvGrpSpPr>
        <p:grpSpPr>
          <a:xfrm>
            <a:off x="7680998" y="4129347"/>
            <a:ext cx="138333" cy="137141"/>
            <a:chOff x="2173049" y="3683452"/>
            <a:chExt cx="160830" cy="165614"/>
          </a:xfrm>
        </p:grpSpPr>
        <p:sp>
          <p:nvSpPr>
            <p:cNvPr id="55" name="눈물 방울 54">
              <a:extLst>
                <a:ext uri="{FF2B5EF4-FFF2-40B4-BE49-F238E27FC236}">
                  <a16:creationId xmlns:a16="http://schemas.microsoft.com/office/drawing/2014/main" id="{BEDB3C4D-84A8-4CE7-A61A-83B09299F679}"/>
                </a:ext>
              </a:extLst>
            </p:cNvPr>
            <p:cNvSpPr/>
            <p:nvPr/>
          </p:nvSpPr>
          <p:spPr bwMode="auto">
            <a:xfrm rot="8100000">
              <a:off x="2173049" y="3683452"/>
              <a:ext cx="160830" cy="165614"/>
            </a:xfrm>
            <a:prstGeom prst="teardrop">
              <a:avLst>
                <a:gd name="adj" fmla="val 157390"/>
              </a:avLst>
            </a:prstGeom>
            <a:solidFill>
              <a:srgbClr val="DD6F15"/>
            </a:solidFill>
            <a:ln w="6350" algn="ctr">
              <a:noFill/>
              <a:miter lim="800000"/>
              <a:headEnd/>
              <a:tailEnd type="none" w="sm" len="sm"/>
            </a:ln>
            <a:effectLst>
              <a:outerShdw dist="25400" dir="16200000" algn="ctr" rotWithShape="0">
                <a:srgbClr val="EAEAEA"/>
              </a:outerShdw>
            </a:effectLst>
          </p:spPr>
          <p:txBody>
            <a:bodyPr lIns="0" tIns="0" rIns="0" bIns="0" anchor="ctr"/>
            <a:lstStyle/>
            <a:p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C652AE72-F9B3-4A12-B2B0-694119468F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6745" y="3722300"/>
              <a:ext cx="77437" cy="79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7" name="직사각형 18">
            <a:extLst>
              <a:ext uri="{FF2B5EF4-FFF2-40B4-BE49-F238E27FC236}">
                <a16:creationId xmlns:a16="http://schemas.microsoft.com/office/drawing/2014/main" id="{747A4C59-7F61-4388-9D68-6CE0C2366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927100"/>
            <a:ext cx="9227484" cy="5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개발 기간은 약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5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개월로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12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말 오픈하는 일정으로 계획하였으며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아키텍처 설계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파이프라인 이관 결과 확인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환경 구축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운영자 교육 및 안정화 후 종료 예정임</a:t>
            </a:r>
            <a:endParaRPr lang="en-US" altLang="ko-KR" sz="14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 Box 1062">
            <a:extLst>
              <a:ext uri="{FF2B5EF4-FFF2-40B4-BE49-F238E27FC236}">
                <a16:creationId xmlns:a16="http://schemas.microsoft.com/office/drawing/2014/main" id="{262BA107-E834-4138-B859-1C9598852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4" y="602467"/>
            <a:ext cx="139333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4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개발 일정</a:t>
            </a:r>
          </a:p>
        </p:txBody>
      </p:sp>
      <p:sp>
        <p:nvSpPr>
          <p:cNvPr id="59" name="갈매기형 수장 4">
            <a:extLst>
              <a:ext uri="{FF2B5EF4-FFF2-40B4-BE49-F238E27FC236}">
                <a16:creationId xmlns:a16="http://schemas.microsoft.com/office/drawing/2014/main" id="{FD03BBA9-C4C3-4751-8BEE-B3B56F3644CE}"/>
              </a:ext>
            </a:extLst>
          </p:cNvPr>
          <p:cNvSpPr/>
          <p:nvPr/>
        </p:nvSpPr>
        <p:spPr>
          <a:xfrm>
            <a:off x="2581882" y="2517278"/>
            <a:ext cx="1257507" cy="223179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latinLnBrk="0"/>
            <a:r>
              <a:rPr lang="ko-KR" altLang="en-US" sz="700" b="1" kern="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수집도구</a:t>
            </a:r>
            <a:r>
              <a:rPr lang="en-US" altLang="ko-KR" sz="7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7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7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DW</a:t>
            </a:r>
            <a:r>
              <a:rPr lang="ko-KR" altLang="en-US" sz="7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환경 구성</a:t>
            </a:r>
            <a:endParaRPr lang="en-US" altLang="ko-KR" sz="700" b="1" kern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0" name="Group 58">
            <a:extLst>
              <a:ext uri="{FF2B5EF4-FFF2-40B4-BE49-F238E27FC236}">
                <a16:creationId xmlns:a16="http://schemas.microsoft.com/office/drawing/2014/main" id="{65847EF6-61BC-4947-B71A-C8FFD1412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45049"/>
              </p:ext>
            </p:extLst>
          </p:nvPr>
        </p:nvGraphicFramePr>
        <p:xfrm>
          <a:off x="315914" y="5009239"/>
          <a:ext cx="9227484" cy="1322237"/>
        </p:xfrm>
        <a:graphic>
          <a:graphicData uri="http://schemas.openxmlformats.org/drawingml/2006/table">
            <a:tbl>
              <a:tblPr/>
              <a:tblGrid>
                <a:gridCol w="602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4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759">
                  <a:extLst>
                    <a:ext uri="{9D8B030D-6E8A-4147-A177-3AD203B41FA5}">
                      <a16:colId xmlns:a16="http://schemas.microsoft.com/office/drawing/2014/main" val="616080160"/>
                    </a:ext>
                  </a:extLst>
                </a:gridCol>
                <a:gridCol w="15723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8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5943">
                  <a:extLst>
                    <a:ext uri="{9D8B030D-6E8A-4147-A177-3AD203B41FA5}">
                      <a16:colId xmlns:a16="http://schemas.microsoft.com/office/drawing/2014/main" val="3590028973"/>
                    </a:ext>
                  </a:extLst>
                </a:gridCol>
              </a:tblGrid>
              <a:tr h="330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A5002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43200" marB="432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A5002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 및 설계</a:t>
                      </a:r>
                    </a:p>
                  </a:txBody>
                  <a:tcPr marL="36000" marR="36000" marT="43200" marB="432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A5002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3200" marB="432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A50021"/>
                        </a:buClr>
                        <a:buSzTx/>
                        <a:buFont typeface="맑은 고딕" pitchFamily="50" charset="-127"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구축</a:t>
                      </a:r>
                    </a:p>
                  </a:txBody>
                  <a:tcPr marL="36000" marR="36000" marT="43200" marB="432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A5002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 marL="36000" marR="36000" marT="43200" marB="432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A5002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 테스트</a:t>
                      </a:r>
                    </a:p>
                  </a:txBody>
                  <a:tcPr marL="36000" marR="36000" marT="43200" marB="432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A5002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오픈 및 안정화</a:t>
                      </a:r>
                    </a:p>
                  </a:txBody>
                  <a:tcPr marL="36000" marR="36000" marT="43200" marB="432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9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A5002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Task</a:t>
                      </a:r>
                    </a:p>
                  </a:txBody>
                  <a:tcPr marL="36000" marR="36000" marT="43200" marB="432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착수 보고서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요건 분석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3200" marB="43200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아키텍처 설계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3200" marB="43200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분석 환경 구축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EKS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 구축</a:t>
                      </a:r>
                    </a:p>
                  </a:txBody>
                  <a:tcPr marL="36000" marR="36000" marT="43200" marB="43200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파이프라인 이관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분석 파이프라인 개발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단위 테스트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3200" marB="43200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통합테스트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성능테스트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데이터</a:t>
                      </a: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마이그레이션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3200" marB="43200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시스템 오픈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안정화 지원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완료 보고</a:t>
                      </a:r>
                    </a:p>
                  </a:txBody>
                  <a:tcPr marL="36000" marR="36000" marT="43200" marB="43200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A5002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36000" marR="36000" marT="43200" marB="432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정의서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이관 대상 목록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3200" marB="43200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아키텍처 설계서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3200" marB="43200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아키텍처 구성도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3200" marB="43200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프로그램 소스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단위테스트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결과서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3200" marB="43200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통합 및 성능 테스트 </a:t>
                      </a:r>
                      <a:r>
                        <a:rPr kumimoji="1" lang="ko-KR" altLang="en-US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결과서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3200" marB="43200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인수인계자료 및 확인서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완료보고서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43200" marB="43200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갈매기형 수장 4">
            <a:extLst>
              <a:ext uri="{FF2B5EF4-FFF2-40B4-BE49-F238E27FC236}">
                <a16:creationId xmlns:a16="http://schemas.microsoft.com/office/drawing/2014/main" id="{95F8E18C-84E6-43BB-995C-2C1B66115670}"/>
              </a:ext>
            </a:extLst>
          </p:cNvPr>
          <p:cNvSpPr/>
          <p:nvPr/>
        </p:nvSpPr>
        <p:spPr>
          <a:xfrm>
            <a:off x="3777576" y="2905717"/>
            <a:ext cx="1045884" cy="269334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EKS </a:t>
            </a:r>
            <a:r>
              <a:rPr lang="ko-KR" altLang="en-US" sz="7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  <a:r>
              <a:rPr lang="en-US" altLang="ko-KR" sz="7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7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아키텍처 및 보안 구성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갈매기형 수장 4">
            <a:extLst>
              <a:ext uri="{FF2B5EF4-FFF2-40B4-BE49-F238E27FC236}">
                <a16:creationId xmlns:a16="http://schemas.microsoft.com/office/drawing/2014/main" id="{F7D083B4-1C41-4CB8-8A05-479826B59B84}"/>
              </a:ext>
            </a:extLst>
          </p:cNvPr>
          <p:cNvSpPr/>
          <p:nvPr/>
        </p:nvSpPr>
        <p:spPr>
          <a:xfrm>
            <a:off x="4419600" y="3317411"/>
            <a:ext cx="2880016" cy="269334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r>
              <a:rPr kumimoji="0" lang="en-US" altLang="ko-KR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 파이프라인 이관 및 단위 테스트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갈매기형 수장 4">
            <a:extLst>
              <a:ext uri="{FF2B5EF4-FFF2-40B4-BE49-F238E27FC236}">
                <a16:creationId xmlns:a16="http://schemas.microsoft.com/office/drawing/2014/main" id="{46A5ACF6-655C-4AFC-944F-58356ADDFFB1}"/>
              </a:ext>
            </a:extLst>
          </p:cNvPr>
          <p:cNvSpPr/>
          <p:nvPr/>
        </p:nvSpPr>
        <p:spPr>
          <a:xfrm>
            <a:off x="3436620" y="3321578"/>
            <a:ext cx="982980" cy="269334"/>
          </a:xfrm>
          <a:prstGeom prst="chevron">
            <a:avLst>
              <a:gd name="adj" fmla="val 1065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요건 분석</a:t>
            </a:r>
            <a:r>
              <a:rPr lang="ko-KR" altLang="en-US" sz="7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이관 대상 확정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갈매기형 수장 4">
            <a:extLst>
              <a:ext uri="{FF2B5EF4-FFF2-40B4-BE49-F238E27FC236}">
                <a16:creationId xmlns:a16="http://schemas.microsoft.com/office/drawing/2014/main" id="{6B1A8C33-691C-47BA-A364-229459FCD3DD}"/>
              </a:ext>
            </a:extLst>
          </p:cNvPr>
          <p:cNvSpPr/>
          <p:nvPr/>
        </p:nvSpPr>
        <p:spPr>
          <a:xfrm>
            <a:off x="7150972" y="3735673"/>
            <a:ext cx="609991" cy="269334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E9CE011-DBD8-488E-9A8A-06E383B7EFAC}"/>
              </a:ext>
            </a:extLst>
          </p:cNvPr>
          <p:cNvSpPr/>
          <p:nvPr/>
        </p:nvSpPr>
        <p:spPr bwMode="auto">
          <a:xfrm>
            <a:off x="7392210" y="3456245"/>
            <a:ext cx="1036099" cy="366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ko-KR" altLang="en-US" sz="90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 전환 </a:t>
            </a:r>
            <a:r>
              <a:rPr lang="en-US" altLang="ko-KR" sz="900" b="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90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r>
              <a:rPr lang="en-US" altLang="ko-KR" sz="900" b="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/31)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5EEDC92-3DBE-43E6-AE0C-ACED2DE75AFB}"/>
              </a:ext>
            </a:extLst>
          </p:cNvPr>
          <p:cNvGrpSpPr/>
          <p:nvPr/>
        </p:nvGrpSpPr>
        <p:grpSpPr>
          <a:xfrm>
            <a:off x="7689235" y="3325488"/>
            <a:ext cx="138333" cy="137141"/>
            <a:chOff x="2173049" y="3683452"/>
            <a:chExt cx="160830" cy="165614"/>
          </a:xfrm>
        </p:grpSpPr>
        <p:sp>
          <p:nvSpPr>
            <p:cNvPr id="67" name="눈물 방울 66">
              <a:extLst>
                <a:ext uri="{FF2B5EF4-FFF2-40B4-BE49-F238E27FC236}">
                  <a16:creationId xmlns:a16="http://schemas.microsoft.com/office/drawing/2014/main" id="{503917A1-D776-4F7E-AE34-3F7734A9F5F4}"/>
                </a:ext>
              </a:extLst>
            </p:cNvPr>
            <p:cNvSpPr/>
            <p:nvPr/>
          </p:nvSpPr>
          <p:spPr bwMode="auto">
            <a:xfrm rot="8100000">
              <a:off x="2173049" y="3683452"/>
              <a:ext cx="160830" cy="165614"/>
            </a:xfrm>
            <a:prstGeom prst="teardrop">
              <a:avLst>
                <a:gd name="adj" fmla="val 157390"/>
              </a:avLst>
            </a:prstGeom>
            <a:solidFill>
              <a:srgbClr val="DD6F15"/>
            </a:solidFill>
            <a:ln w="6350" algn="ctr">
              <a:noFill/>
              <a:miter lim="800000"/>
              <a:headEnd/>
              <a:tailEnd type="none" w="sm" len="sm"/>
            </a:ln>
            <a:effectLst>
              <a:outerShdw dist="25400" dir="16200000" algn="ctr" rotWithShape="0">
                <a:srgbClr val="EAEAEA"/>
              </a:outerShdw>
            </a:effectLst>
          </p:spPr>
          <p:txBody>
            <a:bodyPr lIns="0" tIns="0" rIns="0" bIns="0" anchor="ctr"/>
            <a:lstStyle/>
            <a:p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6419D24-6564-4707-8142-F74A7277151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16745" y="3722300"/>
              <a:ext cx="77437" cy="79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9" name="갈매기형 수장 4">
            <a:extLst>
              <a:ext uri="{FF2B5EF4-FFF2-40B4-BE49-F238E27FC236}">
                <a16:creationId xmlns:a16="http://schemas.microsoft.com/office/drawing/2014/main" id="{799BA349-416F-4386-939E-DB90F748A496}"/>
              </a:ext>
            </a:extLst>
          </p:cNvPr>
          <p:cNvSpPr/>
          <p:nvPr/>
        </p:nvSpPr>
        <p:spPr>
          <a:xfrm>
            <a:off x="2121082" y="4158995"/>
            <a:ext cx="2220625" cy="269334"/>
          </a:xfrm>
          <a:prstGeom prst="chevron">
            <a:avLst>
              <a:gd name="adj" fmla="val 1065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latinLnBrk="0"/>
            <a:r>
              <a:rPr lang="ko-KR" altLang="en-US" sz="700" ker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 </a:t>
            </a:r>
            <a:r>
              <a:rPr lang="en" altLang="ko-KR" sz="7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FF </a:t>
            </a:r>
            <a:r>
              <a:rPr lang="ko-KR" altLang="en-US" sz="700" ker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수요예측 모델</a:t>
            </a:r>
            <a:r>
              <a:rPr lang="en-US" altLang="ko-KR" sz="700" ker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PoC</a:t>
            </a:r>
            <a:r>
              <a:rPr lang="en-US" altLang="ko-KR" sz="7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7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ko-KR" altLang="en-US" sz="700" ker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확정</a:t>
            </a:r>
            <a:endParaRPr lang="en-US" altLang="ko-KR" sz="7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갈매기형 수장 4">
            <a:extLst>
              <a:ext uri="{FF2B5EF4-FFF2-40B4-BE49-F238E27FC236}">
                <a16:creationId xmlns:a16="http://schemas.microsoft.com/office/drawing/2014/main" id="{6B075AE6-F414-48CF-901B-3A039D5AF97A}"/>
              </a:ext>
            </a:extLst>
          </p:cNvPr>
          <p:cNvSpPr/>
          <p:nvPr/>
        </p:nvSpPr>
        <p:spPr>
          <a:xfrm>
            <a:off x="4341706" y="4563862"/>
            <a:ext cx="3397401" cy="269334"/>
          </a:xfrm>
          <a:prstGeom prst="chevron">
            <a:avLst>
              <a:gd name="adj" fmla="val 10656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MLOps</a:t>
            </a:r>
            <a:r>
              <a:rPr kumimoji="0" lang="en-US" altLang="ko-KR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환경 구축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갈매기형 수장 4">
            <a:extLst>
              <a:ext uri="{FF2B5EF4-FFF2-40B4-BE49-F238E27FC236}">
                <a16:creationId xmlns:a16="http://schemas.microsoft.com/office/drawing/2014/main" id="{4DC0F206-BE54-4520-919D-CC639AED4595}"/>
              </a:ext>
            </a:extLst>
          </p:cNvPr>
          <p:cNvSpPr/>
          <p:nvPr/>
        </p:nvSpPr>
        <p:spPr>
          <a:xfrm>
            <a:off x="7779338" y="3734658"/>
            <a:ext cx="1107658" cy="269334"/>
          </a:xfrm>
          <a:prstGeom prst="chevron">
            <a:avLst>
              <a:gd name="adj" fmla="val 1065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안정화</a:t>
            </a:r>
            <a:endParaRPr kumimoji="0" lang="en-US" altLang="ko-KR" sz="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2" name="그래픽 71" descr="주택 단색으로 채워진">
            <a:hlinkClick r:id="rId3" action="ppaction://hlinksldjump"/>
            <a:extLst>
              <a:ext uri="{FF2B5EF4-FFF2-40B4-BE49-F238E27FC236}">
                <a16:creationId xmlns:a16="http://schemas.microsoft.com/office/drawing/2014/main" id="{6BB1351E-496D-4721-89F6-777C7E465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8034" y="5380"/>
            <a:ext cx="380275" cy="3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D40D61-8E0E-489E-91CB-6187333EE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 -</a:t>
            </a:r>
          </a:p>
        </p:txBody>
      </p:sp>
      <p:sp>
        <p:nvSpPr>
          <p:cNvPr id="35" name="Text Box 43">
            <a:extLst>
              <a:ext uri="{FF2B5EF4-FFF2-40B4-BE49-F238E27FC236}">
                <a16:creationId xmlns:a16="http://schemas.microsoft.com/office/drawing/2014/main" id="{8340B5DD-B628-4A06-AF68-D1895E329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데이터레이크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구축 공수 산정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직사각형 18">
            <a:extLst>
              <a:ext uri="{FF2B5EF4-FFF2-40B4-BE49-F238E27FC236}">
                <a16:creationId xmlns:a16="http://schemas.microsoft.com/office/drawing/2014/main" id="{325A1ED1-6C3C-44FC-ADD3-13C6D1E5E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927100"/>
            <a:ext cx="9227484" cy="5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투입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비용 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6.3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lang="en-US" altLang="ko-KR" sz="9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9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 </a:t>
            </a:r>
            <a:r>
              <a:rPr lang="en-US" altLang="ko-KR" sz="9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2.1</a:t>
            </a:r>
            <a:r>
              <a:rPr lang="ko-KR" altLang="en-US" sz="9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  <a:r>
              <a:rPr lang="en-US" altLang="ko-KR" sz="9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9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b="1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</a:t>
            </a:r>
            <a:r>
              <a:rPr lang="ko-KR" altLang="en-US" sz="9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비용 </a:t>
            </a:r>
            <a:r>
              <a:rPr lang="en-US" altLang="ko-KR" sz="9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4.2</a:t>
            </a:r>
            <a:r>
              <a:rPr lang="ko-KR" altLang="en-US" sz="9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  <a:r>
              <a:rPr lang="en-US" altLang="ko-KR" sz="9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VAT </a:t>
            </a:r>
            <a:r>
              <a:rPr lang="ko-KR" altLang="en-US" sz="9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제외</a:t>
            </a:r>
            <a:r>
              <a:rPr lang="en-US" altLang="ko-KR" sz="9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TCO 35.3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lang="en-US" altLang="ko-KR" sz="12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</a:t>
            </a:r>
            <a:r>
              <a:rPr lang="en-US" altLang="ko-KR" sz="12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2.3</a:t>
            </a:r>
            <a:r>
              <a:rPr lang="ko-KR" altLang="en-US" sz="12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  <a:r>
              <a:rPr lang="en-US" altLang="ko-KR" sz="12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 </a:t>
            </a:r>
            <a:r>
              <a:rPr lang="en-US" altLang="ko-KR" sz="12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33</a:t>
            </a:r>
            <a:r>
              <a:rPr lang="ko-KR" altLang="en-US" sz="12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  <a:r>
              <a:rPr lang="en-US" altLang="ko-KR" sz="12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예상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b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1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수행사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GS</a:t>
            </a:r>
            <a:r>
              <a:rPr lang="ko-KR" altLang="en-US" sz="1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네오텍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GSITM</a:t>
            </a:r>
          </a:p>
        </p:txBody>
      </p:sp>
      <p:sp>
        <p:nvSpPr>
          <p:cNvPr id="73" name="Text Box 1062">
            <a:extLst>
              <a:ext uri="{FF2B5EF4-FFF2-40B4-BE49-F238E27FC236}">
                <a16:creationId xmlns:a16="http://schemas.microsoft.com/office/drawing/2014/main" id="{3FDB5FE5-F1A0-4B26-B722-16C577879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4" y="602467"/>
            <a:ext cx="139333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4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공수 산정</a:t>
            </a:r>
          </a:p>
        </p:txBody>
      </p:sp>
      <p:sp>
        <p:nvSpPr>
          <p:cNvPr id="74" name="모서리가 둥근 직사각형 5">
            <a:extLst>
              <a:ext uri="{FF2B5EF4-FFF2-40B4-BE49-F238E27FC236}">
                <a16:creationId xmlns:a16="http://schemas.microsoft.com/office/drawing/2014/main" id="{2B3C69AD-7546-4BEB-9C0F-B4B133E85C94}"/>
              </a:ext>
            </a:extLst>
          </p:cNvPr>
          <p:cNvSpPr/>
          <p:nvPr/>
        </p:nvSpPr>
        <p:spPr>
          <a:xfrm>
            <a:off x="8572456" y="1218431"/>
            <a:ext cx="811212" cy="266700"/>
          </a:xfrm>
          <a:prstGeom prst="roundRect">
            <a:avLst>
              <a:gd name="adj" fmla="val 35833"/>
            </a:avLst>
          </a:prstGeom>
          <a:noFill/>
          <a:ln w="9525" cap="flat" cmpd="sng" algn="ctr">
            <a:noFill/>
            <a:prstDash val="sysDot"/>
          </a:ln>
          <a:effectLst/>
        </p:spPr>
        <p:txBody>
          <a:bodyPr anchor="ctr"/>
          <a:lstStyle/>
          <a:p>
            <a:pPr defTabSz="914400" eaLnBrk="1" fontAlgn="auto" hangingPunct="1">
              <a:spcAft>
                <a:spcPts val="0"/>
              </a:spcAft>
              <a:defRPr/>
            </a:pPr>
            <a:r>
              <a:rPr kumimoji="1" lang="ko-KR" altLang="en-US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kumimoji="1" lang="en-US" altLang="ko-KR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kumimoji="1" lang="ko-KR" altLang="en-US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천원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D885AE13-EDD9-4AF7-8AAF-81EA431E5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20542"/>
              </p:ext>
            </p:extLst>
          </p:nvPr>
        </p:nvGraphicFramePr>
        <p:xfrm>
          <a:off x="475616" y="1485131"/>
          <a:ext cx="8807962" cy="2190190"/>
        </p:xfrm>
        <a:graphic>
          <a:graphicData uri="http://schemas.openxmlformats.org/drawingml/2006/table">
            <a:tbl>
              <a:tblPr/>
              <a:tblGrid>
                <a:gridCol w="943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3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15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34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2647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구분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개발용역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운영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TCO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비고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5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라이선스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용역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기타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M/M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H/W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S/W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55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데이터 레이크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고도화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및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Airflow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이관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투자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 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158,000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 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16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 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158,000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Airflow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이관 및 아키텍처 고도화 </a:t>
                      </a:r>
                      <a:r>
                        <a:rPr lang="ko-KR" altLang="en-US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용역비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비용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 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 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420,000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 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3,300,000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Cloud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월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60,000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천원 기준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(EMR, S3, Redshift, </a:t>
                      </a:r>
                      <a:r>
                        <a:rPr lang="en-US" altLang="ko-KR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SageMaker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등 포함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6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소계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 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158,000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 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16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420,000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 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3,458,000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85988"/>
                  </a:ext>
                </a:extLst>
              </a:tr>
              <a:tr h="227583">
                <a:tc rowSpan="3">
                  <a:txBody>
                    <a:bodyPr/>
                    <a:lstStyle/>
                    <a:p>
                      <a:pPr marL="0" algn="ctr" defTabSz="844078" rtl="0" eaLnBrk="1" fontAlgn="ctr" latinLnBrk="1" hangingPunct="1"/>
                      <a:r>
                        <a:rPr lang="ko-KR" altLang="en-US" sz="1000" b="1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데이터 구축</a:t>
                      </a:r>
                      <a:endParaRPr lang="en-US" altLang="ko-KR" sz="1000" b="1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투자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59,500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GSITM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운영인력 프로젝트 전환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893215"/>
                  </a:ext>
                </a:extLst>
              </a:tr>
              <a:tr h="210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비용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856027"/>
                  </a:ext>
                </a:extLst>
              </a:tr>
              <a:tr h="1943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소계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 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59,500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 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 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355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합계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207,500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20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420,000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- 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3,665,500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435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207,500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20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420,000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3,665,500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36000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6" name="TextBox 4">
            <a:extLst>
              <a:ext uri="{FF2B5EF4-FFF2-40B4-BE49-F238E27FC236}">
                <a16:creationId xmlns:a16="http://schemas.microsoft.com/office/drawing/2014/main" id="{6FEB0610-9542-4FD6-B975-972725D5C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6" y="3704084"/>
            <a:ext cx="88079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AWS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약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$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547,441.06 /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연간 약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천만원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환율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1,314.81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 기준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사용 비용 제외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b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SCV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마트 구성 및 분석 환경 구축은 내부 인력으로 수행 예정 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Text Box 681">
            <a:extLst>
              <a:ext uri="{FF2B5EF4-FFF2-40B4-BE49-F238E27FC236}">
                <a16:creationId xmlns:a16="http://schemas.microsoft.com/office/drawing/2014/main" id="{3C878612-DF43-4B6C-8714-DCFC2103B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96" y="4288343"/>
            <a:ext cx="8370887" cy="35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en-US" altLang="ko-KR" sz="1477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4.3 </a:t>
            </a:r>
            <a:r>
              <a:rPr kumimoji="1" lang="ko-KR" altLang="en-US" sz="1477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인력 투입 계획 </a:t>
            </a:r>
            <a:r>
              <a:rPr kumimoji="1" lang="en-US" altLang="ko-KR" sz="1477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477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kumimoji="1" lang="en-US" altLang="ko-KR" sz="1477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kumimoji="1" lang="ko-KR" altLang="en-US" sz="1477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</a:t>
            </a:r>
            <a:r>
              <a:rPr kumimoji="1" lang="en-US" altLang="ko-KR" sz="1477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kumimoji="1" lang="en-US" altLang="ko-KR" sz="12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20M/M </a:t>
            </a:r>
            <a:r>
              <a:rPr kumimoji="1" lang="ko-KR" altLang="en-US" sz="12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투입 예정</a:t>
            </a:r>
            <a:r>
              <a:rPr kumimoji="1" lang="en-US" altLang="ko-KR" sz="12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12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1BB79D93-A0B1-48F7-AB6F-FC6929A52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14952"/>
              </p:ext>
            </p:extLst>
          </p:nvPr>
        </p:nvGraphicFramePr>
        <p:xfrm>
          <a:off x="475616" y="4626577"/>
          <a:ext cx="8807964" cy="1510136"/>
        </p:xfrm>
        <a:graphic>
          <a:graphicData uri="http://schemas.openxmlformats.org/drawingml/2006/table">
            <a:tbl>
              <a:tblPr/>
              <a:tblGrid>
                <a:gridCol w="263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7228">
                  <a:extLst>
                    <a:ext uri="{9D8B030D-6E8A-4147-A177-3AD203B41FA5}">
                      <a16:colId xmlns:a16="http://schemas.microsoft.com/office/drawing/2014/main" val="3587226718"/>
                    </a:ext>
                  </a:extLst>
                </a:gridCol>
                <a:gridCol w="670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3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36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3638">
                  <a:extLst>
                    <a:ext uri="{9D8B030D-6E8A-4147-A177-3AD203B41FA5}">
                      <a16:colId xmlns:a16="http://schemas.microsoft.com/office/drawing/2014/main" val="40895156"/>
                    </a:ext>
                  </a:extLst>
                </a:gridCol>
                <a:gridCol w="84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678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No 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등급 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인원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합계</a:t>
                      </a:r>
                      <a:b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" sz="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M/M)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78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9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12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데이터 레이크 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고도화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및</a:t>
                      </a:r>
                      <a:endParaRPr lang="en-US" altLang="ko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Airflow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이관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Airflow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이관 및 테스트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중급 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8</a:t>
                      </a:r>
                      <a:endParaRPr lang="en-US" altLang="ko-Kore-KR" sz="10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Gothic"/>
                        <a:ea typeface="맑은 고딕" panose="020B0503020000020004" pitchFamily="34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AWS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아키텍처 설계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EKS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설정</a:t>
                      </a: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보안조치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중급 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EMR Workflow 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최적화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중급 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ore-KR" sz="10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7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7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데이터 구축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데이터 파이프라인 구축 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초급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  <a:endParaRPr lang="en-US" altLang="ko-Kore-KR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4</a:t>
                      </a:r>
                      <a:endParaRPr lang="en-US" altLang="ko-Kore-KR" sz="10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76081"/>
                  </a:ext>
                </a:extLst>
              </a:tr>
              <a:tr h="269414"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합계</a:t>
                      </a:r>
                      <a:r>
                        <a:rPr lang="en-US" altLang="ko-KR" sz="10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(M/M)</a:t>
                      </a:r>
                      <a:endParaRPr lang="en-US" altLang="ko-Kore-KR" sz="10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en-US" altLang="ko-Kore-KR" sz="1000" b="1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ore-KR" altLang="en-US" sz="1000" b="1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ko-Kore-KR" altLang="en-US" sz="1000" b="1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en-US" altLang="ko-Kore-KR" sz="1000" b="1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  <a:endParaRPr lang="en-US" altLang="ko-Kore-KR" sz="1000" b="1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20</a:t>
                      </a:r>
                      <a:endParaRPr lang="en-US" altLang="ko-Kore-KR" sz="1000" b="1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84055"/>
                  </a:ext>
                </a:extLst>
              </a:tr>
            </a:tbl>
          </a:graphicData>
        </a:graphic>
      </p:graphicFrame>
      <p:sp>
        <p:nvSpPr>
          <p:cNvPr id="79" name="모서리가 둥근 직사각형 5">
            <a:extLst>
              <a:ext uri="{FF2B5EF4-FFF2-40B4-BE49-F238E27FC236}">
                <a16:creationId xmlns:a16="http://schemas.microsoft.com/office/drawing/2014/main" id="{ADCDEF77-3EA8-4837-B990-7B06B1889994}"/>
              </a:ext>
            </a:extLst>
          </p:cNvPr>
          <p:cNvSpPr/>
          <p:nvPr/>
        </p:nvSpPr>
        <p:spPr>
          <a:xfrm>
            <a:off x="8571270" y="4359877"/>
            <a:ext cx="811212" cy="266700"/>
          </a:xfrm>
          <a:prstGeom prst="roundRect">
            <a:avLst>
              <a:gd name="adj" fmla="val 35833"/>
            </a:avLst>
          </a:prstGeom>
          <a:noFill/>
          <a:ln w="9525" cap="flat" cmpd="sng" algn="ctr">
            <a:noFill/>
            <a:prstDash val="sysDot"/>
          </a:ln>
          <a:effectLst/>
        </p:spPr>
        <p:txBody>
          <a:bodyPr anchor="ctr"/>
          <a:lstStyle/>
          <a:p>
            <a:pPr defTabSz="914400" eaLnBrk="1" fontAlgn="auto" hangingPunct="1">
              <a:spcAft>
                <a:spcPts val="0"/>
              </a:spcAft>
              <a:defRPr/>
            </a:pPr>
            <a:r>
              <a:rPr kumimoji="1" lang="ko-KR" altLang="en-US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kumimoji="1" lang="en-US" altLang="ko-KR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M/M</a:t>
            </a:r>
            <a:endParaRPr kumimoji="1" lang="ko-KR" altLang="en-US" sz="900" kern="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0" name="그래픽 79" descr="주택 단색으로 채워진">
            <a:hlinkClick r:id="rId3" action="ppaction://hlinksldjump"/>
            <a:extLst>
              <a:ext uri="{FF2B5EF4-FFF2-40B4-BE49-F238E27FC236}">
                <a16:creationId xmlns:a16="http://schemas.microsoft.com/office/drawing/2014/main" id="{D4D567F3-BADC-44FB-BEA3-7AC5BD0493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8034" y="5380"/>
            <a:ext cx="380275" cy="3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0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D40D61-8E0E-489E-91CB-6187333EE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 -</a:t>
            </a:r>
          </a:p>
        </p:txBody>
      </p:sp>
      <p:sp>
        <p:nvSpPr>
          <p:cNvPr id="35" name="Text Box 43">
            <a:extLst>
              <a:ext uri="{FF2B5EF4-FFF2-40B4-BE49-F238E27FC236}">
                <a16:creationId xmlns:a16="http://schemas.microsoft.com/office/drawing/2014/main" id="{8340B5DD-B628-4A06-AF68-D1895E329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데이터레이크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추진 조직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8CB2205-EEA3-43D5-80B9-A28C75887976}"/>
              </a:ext>
            </a:extLst>
          </p:cNvPr>
          <p:cNvSpPr/>
          <p:nvPr/>
        </p:nvSpPr>
        <p:spPr bwMode="gray">
          <a:xfrm>
            <a:off x="357448" y="1077923"/>
            <a:ext cx="9138976" cy="5051638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chemeClr val="tx1"/>
            </a:solidFill>
            <a:prstDash val="solid"/>
          </a:ln>
          <a:effectLst/>
        </p:spPr>
        <p:txBody>
          <a:bodyPr lIns="306746" tIns="30675" rIns="30675" bIns="30675" rtlCol="0" anchor="ctr"/>
          <a:lstStyle/>
          <a:p>
            <a:pPr algn="ctr" latinLnBrk="0">
              <a:buClr>
                <a:srgbClr val="AFBC36"/>
              </a:buClr>
              <a:buSzPct val="90000"/>
            </a:pPr>
            <a:endParaRPr lang="ko-KR" altLang="en-US" sz="1193" b="1" kern="0" dirty="0">
              <a:solidFill>
                <a:srgbClr val="000000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3" name="Text Box 1062">
            <a:extLst>
              <a:ext uri="{FF2B5EF4-FFF2-40B4-BE49-F238E27FC236}">
                <a16:creationId xmlns:a16="http://schemas.microsoft.com/office/drawing/2014/main" id="{0E888D2F-1B39-4E92-9F1C-F4D7A402B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4" y="602467"/>
            <a:ext cx="1874231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4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프로젝트 조직도</a:t>
            </a:r>
          </a:p>
        </p:txBody>
      </p:sp>
      <p:cxnSp>
        <p:nvCxnSpPr>
          <p:cNvPr id="14" name="꺾인 연결선 48">
            <a:extLst>
              <a:ext uri="{FF2B5EF4-FFF2-40B4-BE49-F238E27FC236}">
                <a16:creationId xmlns:a16="http://schemas.microsoft.com/office/drawing/2014/main" id="{E3F6FE5D-3013-403E-A269-AEA0BA0B549B}"/>
              </a:ext>
            </a:extLst>
          </p:cNvPr>
          <p:cNvCxnSpPr>
            <a:stCxn id="22" idx="0"/>
          </p:cNvCxnSpPr>
          <p:nvPr/>
        </p:nvCxnSpPr>
        <p:spPr>
          <a:xfrm rot="16200000" flipV="1">
            <a:off x="3482636" y="33204"/>
            <a:ext cx="173015" cy="2901478"/>
          </a:xfrm>
          <a:prstGeom prst="bentConnector2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5" name="꺾인 연결선 55">
            <a:extLst>
              <a:ext uri="{FF2B5EF4-FFF2-40B4-BE49-F238E27FC236}">
                <a16:creationId xmlns:a16="http://schemas.microsoft.com/office/drawing/2014/main" id="{22FF09AE-F5D3-442C-AE6A-FB58A9748DA4}"/>
              </a:ext>
            </a:extLst>
          </p:cNvPr>
          <p:cNvCxnSpPr>
            <a:endCxn id="17" idx="0"/>
          </p:cNvCxnSpPr>
          <p:nvPr/>
        </p:nvCxnSpPr>
        <p:spPr>
          <a:xfrm>
            <a:off x="5045406" y="2370031"/>
            <a:ext cx="2749480" cy="216024"/>
          </a:xfrm>
          <a:prstGeom prst="bentConnector2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BEC24A-4984-4C82-B6D7-7C62C6B98AFB}"/>
              </a:ext>
            </a:extLst>
          </p:cNvPr>
          <p:cNvSpPr/>
          <p:nvPr/>
        </p:nvSpPr>
        <p:spPr bwMode="auto">
          <a:xfrm>
            <a:off x="1155984" y="3666175"/>
            <a:ext cx="4439539" cy="33185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7F7F7F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업무 파트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(</a:t>
            </a:r>
            <a:r>
              <a:rPr lang="en-US" altLang="ko-KR" sz="12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PJT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. Leader,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이해인</a:t>
            </a:r>
            <a:r>
              <a:rPr lang="ko-KR" altLang="en-US" sz="12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 매니저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B3760D-63E7-4A57-BDCB-486188F4FF89}"/>
              </a:ext>
            </a:extLst>
          </p:cNvPr>
          <p:cNvSpPr/>
          <p:nvPr/>
        </p:nvSpPr>
        <p:spPr bwMode="auto">
          <a:xfrm>
            <a:off x="6701590" y="2586055"/>
            <a:ext cx="2186591" cy="334171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7F7F7F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PMO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협의체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9FFFA9-9295-4E30-85B4-0587C67A96C4}"/>
              </a:ext>
            </a:extLst>
          </p:cNvPr>
          <p:cNvGrpSpPr/>
          <p:nvPr/>
        </p:nvGrpSpPr>
        <p:grpSpPr>
          <a:xfrm>
            <a:off x="853789" y="1164487"/>
            <a:ext cx="2270119" cy="1090084"/>
            <a:chOff x="3907964" y="1375097"/>
            <a:chExt cx="2270119" cy="794324"/>
          </a:xfrm>
        </p:grpSpPr>
        <p:sp>
          <p:nvSpPr>
            <p:cNvPr id="19" name="직사각형 29">
              <a:extLst>
                <a:ext uri="{FF2B5EF4-FFF2-40B4-BE49-F238E27FC236}">
                  <a16:creationId xmlns:a16="http://schemas.microsoft.com/office/drawing/2014/main" id="{5151D46F-2B30-4974-998D-488907C5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964" y="1375097"/>
              <a:ext cx="2270119" cy="27133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solidFill>
                <a:srgbClr val="7F7F7F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Steering Committee</a:t>
              </a:r>
              <a:endPara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026532-6E4B-43A0-A519-C2A3540DB2E1}"/>
                </a:ext>
              </a:extLst>
            </p:cNvPr>
            <p:cNvSpPr/>
            <p:nvPr/>
          </p:nvSpPr>
          <p:spPr bwMode="auto">
            <a:xfrm>
              <a:off x="3907964" y="1646435"/>
              <a:ext cx="2270119" cy="52298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CEO,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전략본부장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,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</a:t>
              </a:r>
              <a:r>
                <a:rPr lang="ko-KR" altLang="en-US" sz="1100" kern="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뉴테크본부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장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311B2BD-199B-4EEE-BC9B-3B32B8303419}"/>
              </a:ext>
            </a:extLst>
          </p:cNvPr>
          <p:cNvGrpSpPr/>
          <p:nvPr/>
        </p:nvGrpSpPr>
        <p:grpSpPr>
          <a:xfrm>
            <a:off x="3885882" y="1570450"/>
            <a:ext cx="2268000" cy="625092"/>
            <a:chOff x="7431571" y="1938556"/>
            <a:chExt cx="2190679" cy="625092"/>
          </a:xfrm>
        </p:grpSpPr>
        <p:sp>
          <p:nvSpPr>
            <p:cNvPr id="22" name="직사각형 29">
              <a:extLst>
                <a:ext uri="{FF2B5EF4-FFF2-40B4-BE49-F238E27FC236}">
                  <a16:creationId xmlns:a16="http://schemas.microsoft.com/office/drawing/2014/main" id="{046397D3-DE31-477E-ABF5-A07126F9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571" y="1938556"/>
              <a:ext cx="2190679" cy="27133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solidFill>
                <a:srgbClr val="7F7F7F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책임 임원</a:t>
              </a:r>
              <a:endPara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55555D6-C328-4153-92D8-5DCBF07E93DC}"/>
                </a:ext>
              </a:extLst>
            </p:cNvPr>
            <p:cNvSpPr/>
            <p:nvPr/>
          </p:nvSpPr>
          <p:spPr bwMode="auto">
            <a:xfrm>
              <a:off x="7431572" y="2184091"/>
              <a:ext cx="2190669" cy="3795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데이터엔지니어링부문 </a:t>
              </a:r>
              <a:endParaRPr lang="en-US" altLang="ko-KR" sz="11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김남석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부문장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FAA407-DB77-4E03-B83E-01624B85809E}"/>
              </a:ext>
            </a:extLst>
          </p:cNvPr>
          <p:cNvSpPr/>
          <p:nvPr/>
        </p:nvSpPr>
        <p:spPr bwMode="auto">
          <a:xfrm>
            <a:off x="6701590" y="2924846"/>
            <a:ext cx="2186592" cy="9157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marL="3175" indent="-31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데이터전략팀</a:t>
            </a:r>
            <a:endParaRPr lang="en-US" altLang="ko-KR" sz="7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175" indent="-31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7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7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데이터거버넌스팀</a:t>
            </a:r>
            <a:endParaRPr lang="en-US" altLang="ko-KR" sz="7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175" indent="-31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데이터서비스팀</a:t>
            </a:r>
            <a:endParaRPr lang="en-US" altLang="ko-KR" sz="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175" indent="-31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7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700" b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데이터인텔리전스팀</a:t>
            </a:r>
            <a:endParaRPr lang="en-US" altLang="ko-KR" sz="7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175" indent="-31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추천서비스팀</a:t>
            </a:r>
            <a:endParaRPr lang="en-US" altLang="ko-KR" sz="7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78EC4FE-04E7-486F-AD8B-D9613B874B1C}"/>
              </a:ext>
            </a:extLst>
          </p:cNvPr>
          <p:cNvGrpSpPr/>
          <p:nvPr/>
        </p:nvGrpSpPr>
        <p:grpSpPr>
          <a:xfrm>
            <a:off x="3885882" y="2586055"/>
            <a:ext cx="2268000" cy="679750"/>
            <a:chOff x="3907964" y="2314257"/>
            <a:chExt cx="2270119" cy="679750"/>
          </a:xfrm>
        </p:grpSpPr>
        <p:sp>
          <p:nvSpPr>
            <p:cNvPr id="26" name="직사각형 29">
              <a:extLst>
                <a:ext uri="{FF2B5EF4-FFF2-40B4-BE49-F238E27FC236}">
                  <a16:creationId xmlns:a16="http://schemas.microsoft.com/office/drawing/2014/main" id="{7F5614ED-66C0-48AD-9106-2DA120250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964" y="2314257"/>
              <a:ext cx="2270119" cy="27133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solidFill>
                <a:srgbClr val="7F7F7F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데이터레이크</a:t>
              </a: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TFT</a:t>
              </a:r>
              <a:endPara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5A75728-9CFF-410D-8921-AFA5A8A93732}"/>
                </a:ext>
              </a:extLst>
            </p:cNvPr>
            <p:cNvSpPr/>
            <p:nvPr/>
          </p:nvSpPr>
          <p:spPr bwMode="auto">
            <a:xfrm>
              <a:off x="3907964" y="2585594"/>
              <a:ext cx="2270119" cy="40841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Project Manager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김주철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팀장</a:t>
              </a:r>
            </a:p>
          </p:txBody>
        </p:sp>
      </p:grpSp>
      <p:sp>
        <p:nvSpPr>
          <p:cNvPr id="28" name="직사각형 110">
            <a:extLst>
              <a:ext uri="{FF2B5EF4-FFF2-40B4-BE49-F238E27FC236}">
                <a16:creationId xmlns:a16="http://schemas.microsoft.com/office/drawing/2014/main" id="{B5F79F43-AA11-4D8B-AC68-B16284EA5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974" y="4314247"/>
            <a:ext cx="2090737" cy="15668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/>
        </p:spPr>
        <p:txBody>
          <a:bodyPr lIns="108000" tIns="36000" rIns="72000" bIns="36000" anchor="ctr"/>
          <a:lstStyle>
            <a:lvl1pPr eaLnBrk="0" hangingPunct="0">
              <a:spcBef>
                <a:spcPct val="10000"/>
              </a:spcBef>
              <a:buChar char="•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E1BA67-267D-433C-AE51-8D2D44EEFF45}"/>
              </a:ext>
            </a:extLst>
          </p:cNvPr>
          <p:cNvSpPr txBox="1"/>
          <p:nvPr/>
        </p:nvSpPr>
        <p:spPr>
          <a:xfrm>
            <a:off x="1600308" y="4393664"/>
            <a:ext cx="1360094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latinLnBrk="1">
              <a:spcBef>
                <a:spcPts val="3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이해인 매니저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,</a:t>
            </a:r>
          </a:p>
          <a:p>
            <a:pPr algn="l" defTabSz="914400" latinLnBrk="1">
              <a:spcBef>
                <a:spcPts val="3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이호진 매니저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, </a:t>
            </a:r>
          </a:p>
          <a:p>
            <a:pPr algn="l" defTabSz="914400" latinLnBrk="1">
              <a:spcBef>
                <a:spcPts val="3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노현우</a:t>
            </a:r>
            <a:r>
              <a:rPr lang="ko-KR" altLang="en-US" sz="120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매니저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,</a:t>
            </a:r>
          </a:p>
          <a:p>
            <a:pPr algn="l" defTabSz="914400" latinLnBrk="1">
              <a:spcBef>
                <a:spcPts val="300"/>
              </a:spcBef>
              <a:defRPr/>
            </a:pP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김창현 매니저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,</a:t>
            </a:r>
          </a:p>
          <a:p>
            <a:pPr algn="l" defTabSz="914400" latinLnBrk="1">
              <a:spcBef>
                <a:spcPts val="300"/>
              </a:spcBef>
              <a:defRPr/>
            </a:pPr>
            <a:r>
              <a:rPr lang="ko-KR" altLang="en-US" sz="1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황인식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 매니저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,</a:t>
            </a:r>
          </a:p>
          <a:p>
            <a:pPr algn="l" defTabSz="914400" latinLnBrk="1">
              <a:spcBef>
                <a:spcPts val="300"/>
              </a:spcBef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서기원 매니저</a:t>
            </a:r>
          </a:p>
        </p:txBody>
      </p:sp>
      <p:sp>
        <p:nvSpPr>
          <p:cNvPr id="30" name="직사각형 110">
            <a:extLst>
              <a:ext uri="{FF2B5EF4-FFF2-40B4-BE49-F238E27FC236}">
                <a16:creationId xmlns:a16="http://schemas.microsoft.com/office/drawing/2014/main" id="{9620861A-ACB8-4EA9-BA69-1DC10A9FB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467" y="4314246"/>
            <a:ext cx="2283057" cy="15668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/>
        </p:spPr>
        <p:txBody>
          <a:bodyPr lIns="108000" tIns="36000" rIns="72000" bIns="36000" anchor="ctr"/>
          <a:lstStyle>
            <a:lvl1pPr eaLnBrk="0" hangingPunct="0">
              <a:spcBef>
                <a:spcPct val="10000"/>
              </a:spcBef>
              <a:buChar char="•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sp>
        <p:nvSpPr>
          <p:cNvPr id="31" name="직사각형 47">
            <a:extLst>
              <a:ext uri="{FF2B5EF4-FFF2-40B4-BE49-F238E27FC236}">
                <a16:creationId xmlns:a16="http://schemas.microsoft.com/office/drawing/2014/main" id="{8DD67620-A977-4CD3-A423-0533E2CF8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984" y="4051826"/>
            <a:ext cx="2090737" cy="248593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7F7F7F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>
            <a:lvl1pPr eaLnBrk="0" hangingPunct="0">
              <a:spcBef>
                <a:spcPct val="10000"/>
              </a:spcBef>
              <a:buChar char="•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업무 담당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(Full Timer 6</a:t>
            </a: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명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sp>
        <p:nvSpPr>
          <p:cNvPr id="32" name="직사각형 47">
            <a:extLst>
              <a:ext uri="{FF2B5EF4-FFF2-40B4-BE49-F238E27FC236}">
                <a16:creationId xmlns:a16="http://schemas.microsoft.com/office/drawing/2014/main" id="{D748690A-58DF-4DAE-93C8-CAD6DBD18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467" y="4051826"/>
            <a:ext cx="2283057" cy="248593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7F7F7F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>
            <a:lvl1pPr eaLnBrk="0" hangingPunct="0">
              <a:spcBef>
                <a:spcPct val="10000"/>
              </a:spcBef>
              <a:buChar char="•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유관 부서 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(Part Timer)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61C584-B569-4D87-832D-23452763314F}"/>
              </a:ext>
            </a:extLst>
          </p:cNvPr>
          <p:cNvSpPr txBox="1"/>
          <p:nvPr/>
        </p:nvSpPr>
        <p:spPr>
          <a:xfrm>
            <a:off x="3403736" y="4368566"/>
            <a:ext cx="1226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900" u="sng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데이터엔지니어링부문</a:t>
            </a:r>
            <a:br>
              <a:rPr lang="en-US" altLang="ko-KR" sz="900" u="sng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9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데이터거버넌스팀</a:t>
            </a:r>
            <a:endParaRPr lang="en-US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ko-KR" altLang="en-US" sz="9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9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데이터서비스팀</a:t>
            </a:r>
            <a:endParaRPr lang="en-US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ko-KR" altLang="en-US" sz="9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9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트랜드플랫폼팀</a:t>
            </a:r>
            <a:endParaRPr lang="en-US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ko-KR" altLang="en-US" sz="900" u="sng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데이터사이언스부문</a:t>
            </a:r>
            <a:br>
              <a:rPr lang="en-US" altLang="ko-KR" sz="900" u="sng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9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추천서비스팀</a:t>
            </a:r>
            <a:endParaRPr lang="en-US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9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데이터인텔리전스팀</a:t>
            </a:r>
            <a:endParaRPr lang="en-US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ko-KR" altLang="en-US" sz="900" u="sng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뉴테크본부</a:t>
            </a:r>
            <a:endParaRPr lang="en-US" altLang="ko-KR" sz="900" u="sng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ko-KR" altLang="en-US" sz="9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클라우드팀</a:t>
            </a:r>
            <a:endParaRPr lang="en-US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defRPr/>
            </a:pPr>
            <a:r>
              <a:rPr lang="en-US" altLang="ko-KR" sz="9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9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보안정책팀</a:t>
            </a:r>
            <a:endParaRPr lang="en-US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4" name="꺾인 연결선 87">
            <a:extLst>
              <a:ext uri="{FF2B5EF4-FFF2-40B4-BE49-F238E27FC236}">
                <a16:creationId xmlns:a16="http://schemas.microsoft.com/office/drawing/2014/main" id="{876F2C6A-1118-4AD8-A7C4-C31653CBF41E}"/>
              </a:ext>
            </a:extLst>
          </p:cNvPr>
          <p:cNvCxnSpPr>
            <a:cxnSpLocks/>
            <a:stCxn id="16" idx="0"/>
            <a:endCxn id="27" idx="2"/>
          </p:cNvCxnSpPr>
          <p:nvPr/>
        </p:nvCxnSpPr>
        <p:spPr>
          <a:xfrm rot="5400000" flipH="1" flipV="1">
            <a:off x="3997633" y="2643926"/>
            <a:ext cx="400370" cy="164412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</p:cxnSp>
      <p:cxnSp>
        <p:nvCxnSpPr>
          <p:cNvPr id="36" name="꺾인 연결선 40">
            <a:extLst>
              <a:ext uri="{FF2B5EF4-FFF2-40B4-BE49-F238E27FC236}">
                <a16:creationId xmlns:a16="http://schemas.microsoft.com/office/drawing/2014/main" id="{05309D58-3F90-4575-BF55-1595CCCC100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5019878" y="2195542"/>
            <a:ext cx="4" cy="390513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94E93A-BCAF-4093-A210-1C661707F09C}"/>
              </a:ext>
            </a:extLst>
          </p:cNvPr>
          <p:cNvSpPr txBox="1"/>
          <p:nvPr/>
        </p:nvSpPr>
        <p:spPr>
          <a:xfrm>
            <a:off x="1093513" y="2279971"/>
            <a:ext cx="1702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i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※ </a:t>
            </a:r>
            <a:r>
              <a:rPr kumimoji="1" lang="ko-KR" altLang="en-US" sz="1200" b="1" i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월 </a:t>
            </a:r>
            <a:r>
              <a:rPr kumimoji="1" lang="en-US" altLang="ko-KR" sz="1200" b="1" i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1</a:t>
            </a:r>
            <a:r>
              <a:rPr kumimoji="1" lang="ko-KR" altLang="en-US" sz="1200" b="1" i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회</a:t>
            </a:r>
            <a:r>
              <a:rPr kumimoji="1" lang="en-US" altLang="ko-KR" sz="1200" b="1" i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, </a:t>
            </a:r>
            <a:r>
              <a:rPr kumimoji="1" lang="ko-KR" altLang="en-US" sz="1200" b="1" i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추진경과 보고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C7EE8D4-6AF0-40E1-BEC6-1B6D0CD952B4}"/>
              </a:ext>
            </a:extLst>
          </p:cNvPr>
          <p:cNvGrpSpPr/>
          <p:nvPr/>
        </p:nvGrpSpPr>
        <p:grpSpPr>
          <a:xfrm>
            <a:off x="6557574" y="1570450"/>
            <a:ext cx="2268000" cy="684120"/>
            <a:chOff x="7431571" y="1938556"/>
            <a:chExt cx="2190679" cy="684120"/>
          </a:xfrm>
        </p:grpSpPr>
        <p:sp>
          <p:nvSpPr>
            <p:cNvPr id="39" name="직사각형 29">
              <a:extLst>
                <a:ext uri="{FF2B5EF4-FFF2-40B4-BE49-F238E27FC236}">
                  <a16:creationId xmlns:a16="http://schemas.microsoft.com/office/drawing/2014/main" id="{2A33D3E4-8B5D-48FF-8D38-484608B55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571" y="1938556"/>
              <a:ext cx="2190679" cy="27133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solidFill>
                <a:srgbClr val="7F7F7F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간사 임원</a:t>
              </a:r>
              <a:endParaRPr kumimoji="0" lang="ko-KR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318B386-EFB7-4F0D-908A-349725C6D602}"/>
                </a:ext>
              </a:extLst>
            </p:cNvPr>
            <p:cNvSpPr/>
            <p:nvPr/>
          </p:nvSpPr>
          <p:spPr bwMode="auto">
            <a:xfrm>
              <a:off x="7431572" y="2184091"/>
              <a:ext cx="2190670" cy="43858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데이터플랫폼본부</a:t>
              </a:r>
              <a:endParaRPr lang="en-US" altLang="ko-KR" sz="11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윤영선본부장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7BACF19-107E-453F-9FB8-0DF22D8D5560}"/>
              </a:ext>
            </a:extLst>
          </p:cNvPr>
          <p:cNvCxnSpPr/>
          <p:nvPr/>
        </p:nvCxnSpPr>
        <p:spPr>
          <a:xfrm>
            <a:off x="6153881" y="1865975"/>
            <a:ext cx="403694" cy="0"/>
          </a:xfrm>
          <a:prstGeom prst="line">
            <a:avLst/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</p:cxnSp>
      <p:sp>
        <p:nvSpPr>
          <p:cNvPr id="42" name="직사각형 47">
            <a:extLst>
              <a:ext uri="{FF2B5EF4-FFF2-40B4-BE49-F238E27FC236}">
                <a16:creationId xmlns:a16="http://schemas.microsoft.com/office/drawing/2014/main" id="{249231AA-675E-4EC6-B3A4-06E54F55F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668" y="4051826"/>
            <a:ext cx="3582205" cy="248593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7F7F7F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>
            <a:lvl1pPr eaLnBrk="0" hangingPunct="0">
              <a:spcBef>
                <a:spcPct val="10000"/>
              </a:spcBef>
              <a:buChar char="•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협력 업체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sp>
        <p:nvSpPr>
          <p:cNvPr id="43" name="직사각형 110">
            <a:extLst>
              <a:ext uri="{FF2B5EF4-FFF2-40B4-BE49-F238E27FC236}">
                <a16:creationId xmlns:a16="http://schemas.microsoft.com/office/drawing/2014/main" id="{51D64B05-7EA1-4A03-95D5-968CEDD60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668" y="4314247"/>
            <a:ext cx="3582205" cy="1566886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>
                <a:lumMod val="50000"/>
                <a:lumOff val="50000"/>
              </a:srgbClr>
            </a:solidFill>
            <a:round/>
            <a:headEnd/>
            <a:tailEnd/>
          </a:ln>
          <a:effectLst/>
        </p:spPr>
        <p:txBody>
          <a:bodyPr lIns="108000" tIns="36000" rIns="72000" bIns="36000" anchor="ctr"/>
          <a:lstStyle>
            <a:lvl1pPr eaLnBrk="0" hangingPunct="0">
              <a:spcBef>
                <a:spcPct val="10000"/>
              </a:spcBef>
              <a:buChar char="•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A5B0A1-5F99-4E32-8169-5FA296FB0B91}"/>
              </a:ext>
            </a:extLst>
          </p:cNvPr>
          <p:cNvSpPr txBox="1"/>
          <p:nvPr/>
        </p:nvSpPr>
        <p:spPr>
          <a:xfrm>
            <a:off x="5692109" y="4598500"/>
            <a:ext cx="348332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ts val="600"/>
              </a:spcBef>
            </a:pPr>
            <a:r>
              <a:rPr kumimoji="1" lang="en-US" altLang="ko-KR" sz="1050" u="sng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IT </a:t>
            </a:r>
            <a:r>
              <a:rPr kumimoji="1" lang="ko-KR" altLang="en-US" sz="1050" u="sng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파트</a:t>
            </a:r>
            <a:endParaRPr kumimoji="1" lang="en-US" altLang="ko-KR" sz="1050" u="sng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  <a:p>
            <a:pPr marL="0" lvl="1">
              <a:spcBef>
                <a:spcPts val="300"/>
              </a:spcBef>
            </a:pPr>
            <a:r>
              <a:rPr kumimoji="1" lang="en-US" altLang="ko-KR" sz="105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  - GS </a:t>
            </a:r>
            <a:r>
              <a:rPr kumimoji="1" lang="ko-KR" altLang="en-US" sz="1050" b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네오텍</a:t>
            </a:r>
            <a:r>
              <a:rPr kumimoji="1" lang="en-US" altLang="ko-KR" sz="105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 :</a:t>
            </a:r>
            <a:r>
              <a:rPr kumimoji="1" lang="ko-KR" altLang="en-US" sz="105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 배지현 </a:t>
            </a:r>
            <a:r>
              <a:rPr kumimoji="1" lang="en-US" altLang="ko-KR" sz="105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M </a:t>
            </a:r>
            <a:r>
              <a:rPr kumimoji="1" lang="ko-KR" altLang="en-US" sz="105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외 </a:t>
            </a:r>
            <a:r>
              <a:rPr kumimoji="1" lang="en-US" altLang="ko-KR" sz="105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4</a:t>
            </a:r>
            <a:r>
              <a:rPr kumimoji="1" lang="ko-KR" altLang="en-US" sz="105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명 </a:t>
            </a:r>
            <a:endParaRPr kumimoji="1" lang="en-US" altLang="ko-KR" sz="1050" b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  <a:p>
            <a:pPr marL="0" lvl="1">
              <a:spcBef>
                <a:spcPts val="300"/>
              </a:spcBef>
            </a:pPr>
            <a:r>
              <a:rPr kumimoji="1" lang="en-US" altLang="ko-KR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  - GS ITM</a:t>
            </a:r>
            <a:r>
              <a:rPr kumimoji="1" lang="ko-KR" altLang="en-US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 </a:t>
            </a:r>
            <a:r>
              <a:rPr kumimoji="1" lang="en-US" altLang="ko-KR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: </a:t>
            </a:r>
            <a:r>
              <a:rPr kumimoji="1" lang="ko-KR" altLang="en-US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박성훈 </a:t>
            </a:r>
            <a:r>
              <a:rPr kumimoji="1" lang="en-US" altLang="ko-KR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M </a:t>
            </a:r>
          </a:p>
          <a:p>
            <a:pPr marL="0" lvl="1">
              <a:spcBef>
                <a:spcPts val="300"/>
              </a:spcBef>
            </a:pPr>
            <a:r>
              <a:rPr kumimoji="1" lang="ko-KR" altLang="en-US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  </a:t>
            </a:r>
            <a:r>
              <a:rPr kumimoji="1" lang="en-US" altLang="ko-KR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-</a:t>
            </a:r>
            <a:r>
              <a:rPr kumimoji="1" lang="ko-KR" altLang="en-US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 </a:t>
            </a:r>
            <a:r>
              <a:rPr kumimoji="1" lang="en-US" altLang="ko-KR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AWS </a:t>
            </a:r>
            <a:r>
              <a:rPr kumimoji="1" lang="ko-KR" altLang="en-US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코리아 </a:t>
            </a:r>
            <a:r>
              <a:rPr kumimoji="1" lang="en-US" altLang="ko-KR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:</a:t>
            </a:r>
            <a:r>
              <a:rPr kumimoji="1" lang="ko-KR" altLang="en-US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 </a:t>
            </a:r>
            <a:r>
              <a:rPr kumimoji="1" lang="ko-KR" altLang="en-US" sz="105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이일구</a:t>
            </a:r>
            <a:r>
              <a:rPr kumimoji="1" lang="ko-KR" altLang="en-US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 </a:t>
            </a:r>
            <a:r>
              <a:rPr kumimoji="1" lang="en-US" altLang="ko-KR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M </a:t>
            </a:r>
            <a:r>
              <a:rPr kumimoji="1" lang="ko-KR" altLang="en-US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외</a:t>
            </a:r>
            <a:r>
              <a:rPr kumimoji="1" lang="en-US" altLang="ko-KR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 </a:t>
            </a:r>
            <a:r>
              <a:rPr kumimoji="1" lang="ko-KR" altLang="en-US" sz="105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관련팀</a:t>
            </a:r>
            <a:endParaRPr kumimoji="1" lang="en-US" altLang="ko-KR" sz="105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sp>
        <p:nvSpPr>
          <p:cNvPr id="45" name="Rectangle 514">
            <a:extLst>
              <a:ext uri="{FF2B5EF4-FFF2-40B4-BE49-F238E27FC236}">
                <a16:creationId xmlns:a16="http://schemas.microsoft.com/office/drawing/2014/main" id="{2F36F1B6-2D6F-442E-BFBC-02738FA21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01" y="5881134"/>
            <a:ext cx="6132721" cy="31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>
            <a:lvl1pPr defTabSz="7620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10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* 기 추진 중인 프로젝트 팀과는 방향성 공유 및 업무 범위를 조율하여 추진함</a:t>
            </a:r>
          </a:p>
        </p:txBody>
      </p:sp>
      <p:pic>
        <p:nvPicPr>
          <p:cNvPr id="46" name="그래픽 45" descr="주택 단색으로 채워진">
            <a:hlinkClick r:id="rId3" action="ppaction://hlinksldjump"/>
            <a:extLst>
              <a:ext uri="{FF2B5EF4-FFF2-40B4-BE49-F238E27FC236}">
                <a16:creationId xmlns:a16="http://schemas.microsoft.com/office/drawing/2014/main" id="{2EAC0A4B-A507-4943-8096-D3CD3AEED2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8034" y="5380"/>
            <a:ext cx="380275" cy="3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3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43"/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구축 범위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(1/4)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1FFBDE-0D97-4311-A895-334063EE26FA}"/>
              </a:ext>
            </a:extLst>
          </p:cNvPr>
          <p:cNvSpPr/>
          <p:nvPr/>
        </p:nvSpPr>
        <p:spPr bwMode="auto">
          <a:xfrm>
            <a:off x="3198781" y="1593023"/>
            <a:ext cx="4661536" cy="47162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139458F-534D-4FBC-82CE-BC444BEE551B}"/>
              </a:ext>
            </a:extLst>
          </p:cNvPr>
          <p:cNvSpPr/>
          <p:nvPr/>
        </p:nvSpPr>
        <p:spPr>
          <a:xfrm>
            <a:off x="449764" y="730076"/>
            <a:ext cx="6292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목표 아키텍처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(1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표준 관리 프로세스 정의</a:t>
            </a:r>
          </a:p>
        </p:txBody>
      </p:sp>
      <p:sp>
        <p:nvSpPr>
          <p:cNvPr id="81" name="갈매기형 수장 89">
            <a:extLst>
              <a:ext uri="{FF2B5EF4-FFF2-40B4-BE49-F238E27FC236}">
                <a16:creationId xmlns:a16="http://schemas.microsoft.com/office/drawing/2014/main" id="{849DB4C1-7054-45C2-81E0-687576225182}"/>
              </a:ext>
            </a:extLst>
          </p:cNvPr>
          <p:cNvSpPr/>
          <p:nvPr/>
        </p:nvSpPr>
        <p:spPr bwMode="auto">
          <a:xfrm>
            <a:off x="174567" y="1086482"/>
            <a:ext cx="3186443" cy="450067"/>
          </a:xfrm>
          <a:prstGeom prst="chevron">
            <a:avLst>
              <a:gd name="adj" fmla="val 40571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algn="ctr">
              <a:spcBef>
                <a:spcPts val="0"/>
              </a:spcBef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정책 수립</a:t>
            </a:r>
          </a:p>
        </p:txBody>
      </p:sp>
      <p:sp>
        <p:nvSpPr>
          <p:cNvPr id="82" name="갈매기형 수장 90">
            <a:extLst>
              <a:ext uri="{FF2B5EF4-FFF2-40B4-BE49-F238E27FC236}">
                <a16:creationId xmlns:a16="http://schemas.microsoft.com/office/drawing/2014/main" id="{E1FFEC68-E6B7-4F46-A548-76F3F1721A2F}"/>
              </a:ext>
            </a:extLst>
          </p:cNvPr>
          <p:cNvSpPr/>
          <p:nvPr/>
        </p:nvSpPr>
        <p:spPr bwMode="auto">
          <a:xfrm>
            <a:off x="3296815" y="1088211"/>
            <a:ext cx="4758613" cy="455607"/>
          </a:xfrm>
          <a:prstGeom prst="chevron">
            <a:avLst>
              <a:gd name="adj" fmla="val 41340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algn="ctr">
              <a:spcBef>
                <a:spcPts val="0"/>
              </a:spcBef>
            </a:pP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카탈로그 구성</a:t>
            </a:r>
          </a:p>
        </p:txBody>
      </p:sp>
      <p:sp>
        <p:nvSpPr>
          <p:cNvPr id="83" name="갈매기형 수장 91">
            <a:extLst>
              <a:ext uri="{FF2B5EF4-FFF2-40B4-BE49-F238E27FC236}">
                <a16:creationId xmlns:a16="http://schemas.microsoft.com/office/drawing/2014/main" id="{15B4DBBE-C0D7-42B0-9719-4638DB065685}"/>
              </a:ext>
            </a:extLst>
          </p:cNvPr>
          <p:cNvSpPr/>
          <p:nvPr/>
        </p:nvSpPr>
        <p:spPr bwMode="auto">
          <a:xfrm>
            <a:off x="7907382" y="1063982"/>
            <a:ext cx="1660567" cy="502830"/>
          </a:xfrm>
          <a:prstGeom prst="chevron">
            <a:avLst>
              <a:gd name="adj" fmla="val 42131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algn="ctr">
              <a:spcBef>
                <a:spcPts val="0"/>
              </a:spcBef>
            </a:pP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활용</a:t>
            </a:r>
            <a:endParaRPr lang="en-US" altLang="ko-KR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D689500-93D9-4E29-A22B-EA39F39625BA}"/>
              </a:ext>
            </a:extLst>
          </p:cNvPr>
          <p:cNvSpPr/>
          <p:nvPr/>
        </p:nvSpPr>
        <p:spPr bwMode="auto">
          <a:xfrm>
            <a:off x="3418436" y="2736871"/>
            <a:ext cx="4288652" cy="10898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142C41D-CB4B-4245-AD86-01DDF6D0A640}"/>
              </a:ext>
            </a:extLst>
          </p:cNvPr>
          <p:cNvSpPr/>
          <p:nvPr/>
        </p:nvSpPr>
        <p:spPr bwMode="auto">
          <a:xfrm>
            <a:off x="3526966" y="5205385"/>
            <a:ext cx="1998278" cy="8173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F1F2901-4B5E-46CE-96DD-B840DFC942AE}"/>
              </a:ext>
            </a:extLst>
          </p:cNvPr>
          <p:cNvSpPr/>
          <p:nvPr/>
        </p:nvSpPr>
        <p:spPr bwMode="auto">
          <a:xfrm>
            <a:off x="7917627" y="1603776"/>
            <a:ext cx="1438456" cy="47055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46C8794B-D9B0-4A2A-BAA1-9E3DA6DFAB6E}"/>
              </a:ext>
            </a:extLst>
          </p:cNvPr>
          <p:cNvSpPr/>
          <p:nvPr/>
        </p:nvSpPr>
        <p:spPr bwMode="auto">
          <a:xfrm>
            <a:off x="3526968" y="2988273"/>
            <a:ext cx="1933303" cy="743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BD27E0A4-BB88-455D-BC32-DC3263FB9B03}"/>
              </a:ext>
            </a:extLst>
          </p:cNvPr>
          <p:cNvSpPr/>
          <p:nvPr/>
        </p:nvSpPr>
        <p:spPr bwMode="auto">
          <a:xfrm>
            <a:off x="5688758" y="2982706"/>
            <a:ext cx="1933303" cy="74337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41262D-2CFA-4356-A2D8-77DE18EC77EC}"/>
              </a:ext>
            </a:extLst>
          </p:cNvPr>
          <p:cNvSpPr txBox="1"/>
          <p:nvPr/>
        </p:nvSpPr>
        <p:spPr>
          <a:xfrm>
            <a:off x="3998023" y="2808355"/>
            <a:ext cx="90922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메타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9F5848-3A82-41CB-A19A-F39BD9367E41}"/>
              </a:ext>
            </a:extLst>
          </p:cNvPr>
          <p:cNvSpPr txBox="1"/>
          <p:nvPr/>
        </p:nvSpPr>
        <p:spPr>
          <a:xfrm>
            <a:off x="6096083" y="2808355"/>
            <a:ext cx="1047082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비지니스 메타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2474999-6D20-4EE5-A784-B47BB877C0C0}"/>
              </a:ext>
            </a:extLst>
          </p:cNvPr>
          <p:cNvSpPr/>
          <p:nvPr/>
        </p:nvSpPr>
        <p:spPr bwMode="auto">
          <a:xfrm>
            <a:off x="3570388" y="3109125"/>
            <a:ext cx="902684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DB Catalog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3C1771C-CA91-4754-9364-4CC5DB9229F3}"/>
              </a:ext>
            </a:extLst>
          </p:cNvPr>
          <p:cNvSpPr/>
          <p:nvPr/>
        </p:nvSpPr>
        <p:spPr bwMode="auto">
          <a:xfrm>
            <a:off x="4505373" y="3109125"/>
            <a:ext cx="902684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표준사전</a:t>
            </a:r>
            <a:r>
              <a:rPr kumimoji="1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</a:t>
            </a: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코드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31C63FB-AD2E-4960-B3AE-006B218753FA}"/>
              </a:ext>
            </a:extLst>
          </p:cNvPr>
          <p:cNvSpPr/>
          <p:nvPr/>
        </p:nvSpPr>
        <p:spPr bwMode="auto">
          <a:xfrm>
            <a:off x="3569833" y="3396188"/>
            <a:ext cx="902683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항목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5EF1B6F-A7BB-494B-8D94-B0E5CC61FF3C}"/>
              </a:ext>
            </a:extLst>
          </p:cNvPr>
          <p:cNvSpPr/>
          <p:nvPr/>
        </p:nvSpPr>
        <p:spPr bwMode="auto">
          <a:xfrm>
            <a:off x="4514721" y="3400457"/>
            <a:ext cx="902683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모델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6F1E4DD-753D-4038-96B7-008947B1A01C}"/>
              </a:ext>
            </a:extLst>
          </p:cNvPr>
          <p:cNvSpPr/>
          <p:nvPr/>
        </p:nvSpPr>
        <p:spPr bwMode="auto">
          <a:xfrm>
            <a:off x="5732412" y="3097986"/>
            <a:ext cx="902684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산출식</a:t>
            </a: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</a:t>
            </a:r>
            <a:r>
              <a:rPr kumimoji="1" lang="ko-KR" altLang="en-US" sz="9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기준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F2D88A9-7963-4969-95C7-E084BA9C6C2A}"/>
              </a:ext>
            </a:extLst>
          </p:cNvPr>
          <p:cNvSpPr/>
          <p:nvPr/>
        </p:nvSpPr>
        <p:spPr bwMode="auto">
          <a:xfrm>
            <a:off x="6667397" y="3097986"/>
            <a:ext cx="902684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Owner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3635026-6004-4F29-A5A7-BA05011C77F0}"/>
              </a:ext>
            </a:extLst>
          </p:cNvPr>
          <p:cNvSpPr/>
          <p:nvPr/>
        </p:nvSpPr>
        <p:spPr bwMode="auto">
          <a:xfrm>
            <a:off x="5731857" y="3385049"/>
            <a:ext cx="902683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신청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5913E54-39D7-4B94-88FD-247218A5FE22}"/>
              </a:ext>
            </a:extLst>
          </p:cNvPr>
          <p:cNvSpPr/>
          <p:nvPr/>
        </p:nvSpPr>
        <p:spPr bwMode="auto">
          <a:xfrm>
            <a:off x="6676745" y="3389318"/>
            <a:ext cx="902683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검증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0DEA72A-DDA3-434C-8B0B-1C77DB3F2CC7}"/>
              </a:ext>
            </a:extLst>
          </p:cNvPr>
          <p:cNvSpPr/>
          <p:nvPr/>
        </p:nvSpPr>
        <p:spPr bwMode="auto">
          <a:xfrm>
            <a:off x="3526967" y="4034322"/>
            <a:ext cx="1998277" cy="8663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E96CF51-FB81-416B-9A54-ACA5A2842B17}"/>
              </a:ext>
            </a:extLst>
          </p:cNvPr>
          <p:cNvSpPr/>
          <p:nvPr/>
        </p:nvSpPr>
        <p:spPr bwMode="auto">
          <a:xfrm>
            <a:off x="5638460" y="4010570"/>
            <a:ext cx="1983601" cy="89006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5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F2B7619-4555-4ADE-AFCD-A890A2D6D207}"/>
              </a:ext>
            </a:extLst>
          </p:cNvPr>
          <p:cNvSpPr/>
          <p:nvPr/>
        </p:nvSpPr>
        <p:spPr bwMode="auto">
          <a:xfrm>
            <a:off x="3601539" y="4280354"/>
            <a:ext cx="902684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대상 정의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527BC46-D98B-4C88-AD42-57947AB7527F}"/>
              </a:ext>
            </a:extLst>
          </p:cNvPr>
          <p:cNvSpPr/>
          <p:nvPr/>
        </p:nvSpPr>
        <p:spPr bwMode="auto">
          <a:xfrm>
            <a:off x="4536524" y="4280354"/>
            <a:ext cx="902684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변경 이력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7A4389-B3A2-4669-A180-7537E3A6764B}"/>
              </a:ext>
            </a:extLst>
          </p:cNvPr>
          <p:cNvSpPr/>
          <p:nvPr/>
        </p:nvSpPr>
        <p:spPr bwMode="auto">
          <a:xfrm>
            <a:off x="3600984" y="4567417"/>
            <a:ext cx="902683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검증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7171B2B-C95D-4ADB-ADA7-6A524DE920E0}"/>
              </a:ext>
            </a:extLst>
          </p:cNvPr>
          <p:cNvSpPr/>
          <p:nvPr/>
        </p:nvSpPr>
        <p:spPr bwMode="auto">
          <a:xfrm>
            <a:off x="4545872" y="4571686"/>
            <a:ext cx="902683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통합</a:t>
            </a:r>
            <a:r>
              <a:rPr kumimoji="1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</a:t>
            </a: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매핑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2623972-533D-4AFD-9EB5-B90048D4193E}"/>
              </a:ext>
            </a:extLst>
          </p:cNvPr>
          <p:cNvSpPr/>
          <p:nvPr/>
        </p:nvSpPr>
        <p:spPr bwMode="auto">
          <a:xfrm>
            <a:off x="5706898" y="4269888"/>
            <a:ext cx="688760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도메인 수집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59277EF-5D98-43C7-AC86-6D2ABD7E1AB2}"/>
              </a:ext>
            </a:extLst>
          </p:cNvPr>
          <p:cNvSpPr/>
          <p:nvPr/>
        </p:nvSpPr>
        <p:spPr bwMode="auto">
          <a:xfrm>
            <a:off x="6420305" y="4269888"/>
            <a:ext cx="688760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</a:t>
            </a:r>
            <a:br>
              <a:rPr kumimoji="1"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프로파일링</a:t>
            </a:r>
            <a:endParaRPr kumimoji="1" lang="en-US" altLang="ko-KR" sz="8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23DE658-F6A4-48FF-A1FC-77FB82604E34}"/>
              </a:ext>
            </a:extLst>
          </p:cNvPr>
          <p:cNvSpPr/>
          <p:nvPr/>
        </p:nvSpPr>
        <p:spPr bwMode="auto">
          <a:xfrm>
            <a:off x="5706475" y="4556951"/>
            <a:ext cx="688760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품질지표</a:t>
            </a:r>
            <a:br>
              <a:rPr kumimoji="1"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정의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09836A4-CD31-45A8-92A9-E2E99AF7ABAF}"/>
              </a:ext>
            </a:extLst>
          </p:cNvPr>
          <p:cNvSpPr/>
          <p:nvPr/>
        </p:nvSpPr>
        <p:spPr bwMode="auto">
          <a:xfrm>
            <a:off x="6427437" y="4561220"/>
            <a:ext cx="688760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업무규칙</a:t>
            </a:r>
            <a:br>
              <a:rPr kumimoji="1"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분석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E150B52-BD8E-4C79-B297-21A723F5EC56}"/>
              </a:ext>
            </a:extLst>
          </p:cNvPr>
          <p:cNvSpPr/>
          <p:nvPr/>
        </p:nvSpPr>
        <p:spPr bwMode="auto">
          <a:xfrm>
            <a:off x="7152747" y="4255435"/>
            <a:ext cx="426682" cy="5551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품질현황</a:t>
            </a:r>
            <a:r>
              <a:rPr kumimoji="1"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통계</a:t>
            </a:r>
            <a:endParaRPr kumimoji="1" lang="en-US" altLang="ko-KR" sz="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36E2565-9A6E-4C04-A344-BB753C4D857E}"/>
              </a:ext>
            </a:extLst>
          </p:cNvPr>
          <p:cNvSpPr txBox="1"/>
          <p:nvPr/>
        </p:nvSpPr>
        <p:spPr>
          <a:xfrm>
            <a:off x="3841269" y="3920367"/>
            <a:ext cx="122020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기준 데이터 관리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3D7CE14-4615-4541-8D7B-526AE08C50E7}"/>
              </a:ext>
            </a:extLst>
          </p:cNvPr>
          <p:cNvSpPr txBox="1"/>
          <p:nvPr/>
        </p:nvSpPr>
        <p:spPr>
          <a:xfrm>
            <a:off x="6122210" y="3920367"/>
            <a:ext cx="909223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 b="1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품질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7821D73-226F-46E5-BFC3-A846051D7B81}"/>
              </a:ext>
            </a:extLst>
          </p:cNvPr>
          <p:cNvSpPr/>
          <p:nvPr/>
        </p:nvSpPr>
        <p:spPr bwMode="auto">
          <a:xfrm>
            <a:off x="3588517" y="5407200"/>
            <a:ext cx="902684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추출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FA6129E-4B34-4025-8B5B-1E5E6F5907B0}"/>
              </a:ext>
            </a:extLst>
          </p:cNvPr>
          <p:cNvSpPr/>
          <p:nvPr/>
        </p:nvSpPr>
        <p:spPr bwMode="auto">
          <a:xfrm>
            <a:off x="4523502" y="5407200"/>
            <a:ext cx="902684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가공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C2D836C-6DFE-4B5F-9C3B-51F30E8425C4}"/>
              </a:ext>
            </a:extLst>
          </p:cNvPr>
          <p:cNvSpPr/>
          <p:nvPr/>
        </p:nvSpPr>
        <p:spPr bwMode="auto">
          <a:xfrm>
            <a:off x="3587962" y="5694263"/>
            <a:ext cx="902683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적재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F1EC895-5D98-4B08-A572-C78CED80B64F}"/>
              </a:ext>
            </a:extLst>
          </p:cNvPr>
          <p:cNvSpPr/>
          <p:nvPr/>
        </p:nvSpPr>
        <p:spPr bwMode="auto">
          <a:xfrm>
            <a:off x="4532850" y="5698532"/>
            <a:ext cx="902683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배치 </a:t>
            </a:r>
            <a:r>
              <a:rPr kumimoji="1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JOB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2107953-B5F1-40D1-9334-777F32DC10B4}"/>
              </a:ext>
            </a:extLst>
          </p:cNvPr>
          <p:cNvSpPr/>
          <p:nvPr/>
        </p:nvSpPr>
        <p:spPr bwMode="auto">
          <a:xfrm>
            <a:off x="5618404" y="5202351"/>
            <a:ext cx="1998278" cy="8203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5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8B8A63C-B12B-42D6-B68C-A288024EE538}"/>
              </a:ext>
            </a:extLst>
          </p:cNvPr>
          <p:cNvSpPr/>
          <p:nvPr/>
        </p:nvSpPr>
        <p:spPr bwMode="auto">
          <a:xfrm>
            <a:off x="5713527" y="5413151"/>
            <a:ext cx="902684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SQL</a:t>
            </a: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수집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AA71F07-F60A-4A0F-8EB4-BFB8A58A73E5}"/>
              </a:ext>
            </a:extLst>
          </p:cNvPr>
          <p:cNvSpPr/>
          <p:nvPr/>
        </p:nvSpPr>
        <p:spPr bwMode="auto">
          <a:xfrm>
            <a:off x="6648512" y="5413151"/>
            <a:ext cx="902684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소스 파싱 및 분석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48DC35B-A764-4B15-BEA5-C51AD19875DB}"/>
              </a:ext>
            </a:extLst>
          </p:cNvPr>
          <p:cNvSpPr/>
          <p:nvPr/>
        </p:nvSpPr>
        <p:spPr bwMode="auto">
          <a:xfrm>
            <a:off x="5712972" y="5700214"/>
            <a:ext cx="902683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자동 매핑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6E8616B-1843-4769-988B-8A10E97DFDF3}"/>
              </a:ext>
            </a:extLst>
          </p:cNvPr>
          <p:cNvSpPr/>
          <p:nvPr/>
        </p:nvSpPr>
        <p:spPr bwMode="auto">
          <a:xfrm>
            <a:off x="6657860" y="5704483"/>
            <a:ext cx="902683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흐름 시각화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ABA780B-E84D-4B46-8F05-72B20B66DE61}"/>
              </a:ext>
            </a:extLst>
          </p:cNvPr>
          <p:cNvSpPr txBox="1"/>
          <p:nvPr/>
        </p:nvSpPr>
        <p:spPr>
          <a:xfrm>
            <a:off x="6122210" y="5064215"/>
            <a:ext cx="90922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 b="1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흐름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1493EF4-55A7-40AF-93FC-20543EBB1D26}"/>
              </a:ext>
            </a:extLst>
          </p:cNvPr>
          <p:cNvSpPr txBox="1"/>
          <p:nvPr/>
        </p:nvSpPr>
        <p:spPr>
          <a:xfrm>
            <a:off x="3912614" y="5072560"/>
            <a:ext cx="112242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처리</a:t>
            </a:r>
            <a:r>
              <a: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(ETL)</a:t>
            </a:r>
            <a:endParaRPr lang="ko-KR" altLang="en-US" sz="1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4B562FF-CF5D-4DB4-8CB0-ECAB99B31357}"/>
              </a:ext>
            </a:extLst>
          </p:cNvPr>
          <p:cNvSpPr/>
          <p:nvPr/>
        </p:nvSpPr>
        <p:spPr bwMode="auto">
          <a:xfrm>
            <a:off x="3418438" y="1859102"/>
            <a:ext cx="4287324" cy="65446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5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387A3BE-4AEC-424F-B449-F960BEE765D4}"/>
              </a:ext>
            </a:extLst>
          </p:cNvPr>
          <p:cNvSpPr/>
          <p:nvPr/>
        </p:nvSpPr>
        <p:spPr bwMode="auto">
          <a:xfrm>
            <a:off x="3483421" y="1989386"/>
            <a:ext cx="902683" cy="164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시스템 관리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1D3DBF5-5067-4B8C-A07F-6AE03F2C0722}"/>
              </a:ext>
            </a:extLst>
          </p:cNvPr>
          <p:cNvSpPr/>
          <p:nvPr/>
        </p:nvSpPr>
        <p:spPr bwMode="auto">
          <a:xfrm>
            <a:off x="5744955" y="2019302"/>
            <a:ext cx="902683" cy="164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조회 및 검색</a:t>
            </a:r>
            <a:endParaRPr kumimoji="1" lang="ko-KR" altLang="en-US" sz="10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7379DB6-45F3-4B5A-9853-0C444D713991}"/>
              </a:ext>
            </a:extLst>
          </p:cNvPr>
          <p:cNvSpPr/>
          <p:nvPr/>
        </p:nvSpPr>
        <p:spPr bwMode="auto">
          <a:xfrm>
            <a:off x="4468325" y="1988592"/>
            <a:ext cx="902683" cy="164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모니터링 통계</a:t>
            </a:r>
            <a:endParaRPr kumimoji="1" lang="ko-KR" altLang="en-US" sz="10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9E98BBB-6FBC-4E7F-A00F-EC665DF9B316}"/>
              </a:ext>
            </a:extLst>
          </p:cNvPr>
          <p:cNvSpPr/>
          <p:nvPr/>
        </p:nvSpPr>
        <p:spPr bwMode="auto">
          <a:xfrm>
            <a:off x="6721140" y="2019302"/>
            <a:ext cx="902683" cy="164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대시보드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7A5BE69-DF4F-4E0E-9484-354F1875DA60}"/>
              </a:ext>
            </a:extLst>
          </p:cNvPr>
          <p:cNvSpPr/>
          <p:nvPr/>
        </p:nvSpPr>
        <p:spPr bwMode="auto">
          <a:xfrm>
            <a:off x="4481789" y="2209180"/>
            <a:ext cx="902683" cy="164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추적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BC53436-DCD6-48B2-ACD0-878088EEFBD4}"/>
              </a:ext>
            </a:extLst>
          </p:cNvPr>
          <p:cNvSpPr/>
          <p:nvPr/>
        </p:nvSpPr>
        <p:spPr bwMode="auto">
          <a:xfrm>
            <a:off x="3483420" y="2212386"/>
            <a:ext cx="902683" cy="164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검색 로그 분석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4D94945-8353-4BA1-B81B-8A7CF26E0E1A}"/>
              </a:ext>
            </a:extLst>
          </p:cNvPr>
          <p:cNvSpPr/>
          <p:nvPr/>
        </p:nvSpPr>
        <p:spPr bwMode="auto">
          <a:xfrm>
            <a:off x="5744955" y="2224221"/>
            <a:ext cx="1871583" cy="16433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맵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F73E543-8F9E-4955-BE60-77E9523F0B48}"/>
              </a:ext>
            </a:extLst>
          </p:cNvPr>
          <p:cNvSpPr txBox="1"/>
          <p:nvPr/>
        </p:nvSpPr>
        <p:spPr>
          <a:xfrm>
            <a:off x="4856777" y="1662388"/>
            <a:ext cx="1184940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카탈로그</a:t>
            </a:r>
          </a:p>
        </p:txBody>
      </p: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250C3A73-C949-43D2-9267-140961D657F3}"/>
              </a:ext>
            </a:extLst>
          </p:cNvPr>
          <p:cNvCxnSpPr>
            <a:cxnSpLocks/>
            <a:stCxn id="85" idx="3"/>
            <a:endCxn id="119" idx="1"/>
          </p:cNvCxnSpPr>
          <p:nvPr/>
        </p:nvCxnSpPr>
        <p:spPr bwMode="auto">
          <a:xfrm flipV="1">
            <a:off x="5525244" y="5534749"/>
            <a:ext cx="188283" cy="79294"/>
          </a:xfrm>
          <a:prstGeom prst="bentConnector3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1212DA2A-77A6-4158-AD2A-08ACF1240E68}"/>
              </a:ext>
            </a:extLst>
          </p:cNvPr>
          <p:cNvCxnSpPr>
            <a:cxnSpLocks/>
            <a:stCxn id="101" idx="2"/>
            <a:endCxn id="102" idx="2"/>
          </p:cNvCxnSpPr>
          <p:nvPr/>
        </p:nvCxnSpPr>
        <p:spPr bwMode="auto">
          <a:xfrm rot="16200000" flipH="1">
            <a:off x="5578183" y="3848560"/>
            <a:ext cx="12700" cy="2104155"/>
          </a:xfrm>
          <a:prstGeom prst="bentConnector3">
            <a:avLst>
              <a:gd name="adj1" fmla="val 97714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912EDC2C-9563-4FB1-B31C-68B053260618}"/>
              </a:ext>
            </a:extLst>
          </p:cNvPr>
          <p:cNvCxnSpPr>
            <a:cxnSpLocks/>
            <a:stCxn id="113" idx="0"/>
            <a:endCxn id="100" idx="2"/>
          </p:cNvCxnSpPr>
          <p:nvPr/>
        </p:nvCxnSpPr>
        <p:spPr bwMode="auto">
          <a:xfrm rot="5400000" flipH="1" flipV="1">
            <a:off x="6708528" y="3500809"/>
            <a:ext cx="287853" cy="55126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oval"/>
            <a:tailEnd type="triangle"/>
          </a:ln>
          <a:effectLst/>
        </p:spPr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CF96AC86-B496-4836-BC6F-202BBEAF9A39}"/>
              </a:ext>
            </a:extLst>
          </p:cNvPr>
          <p:cNvCxnSpPr>
            <a:cxnSpLocks/>
            <a:stCxn id="107" idx="0"/>
            <a:endCxn id="94" idx="2"/>
          </p:cNvCxnSpPr>
          <p:nvPr/>
        </p:nvCxnSpPr>
        <p:spPr bwMode="auto">
          <a:xfrm rot="16200000" flipV="1">
            <a:off x="4720975" y="2939584"/>
            <a:ext cx="630504" cy="2030103"/>
          </a:xfrm>
          <a:prstGeom prst="bentConnector3">
            <a:avLst>
              <a:gd name="adj1" fmla="val 6381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547E1131-EF1C-49B0-8FE4-745BD6BC6426}"/>
              </a:ext>
            </a:extLst>
          </p:cNvPr>
          <p:cNvCxnSpPr>
            <a:cxnSpLocks/>
            <a:stCxn id="92" idx="1"/>
            <a:endCxn id="85" idx="1"/>
          </p:cNvCxnSpPr>
          <p:nvPr/>
        </p:nvCxnSpPr>
        <p:spPr bwMode="auto">
          <a:xfrm rot="10800000" flipV="1">
            <a:off x="3526966" y="3230723"/>
            <a:ext cx="43422" cy="2383320"/>
          </a:xfrm>
          <a:prstGeom prst="bentConnector3">
            <a:avLst>
              <a:gd name="adj1" fmla="val 466015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39" name="타원 138">
            <a:extLst>
              <a:ext uri="{FF2B5EF4-FFF2-40B4-BE49-F238E27FC236}">
                <a16:creationId xmlns:a16="http://schemas.microsoft.com/office/drawing/2014/main" id="{38D019ED-145F-4C1A-B0ED-D1C91C69B521}"/>
              </a:ext>
            </a:extLst>
          </p:cNvPr>
          <p:cNvSpPr/>
          <p:nvPr/>
        </p:nvSpPr>
        <p:spPr>
          <a:xfrm>
            <a:off x="8238961" y="1906363"/>
            <a:ext cx="982414" cy="91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200" b="1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높은 품질의</a:t>
            </a:r>
            <a:endParaRPr lang="en-US" altLang="ko-KR" sz="1200" b="1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200" b="1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141EFB1-C41D-47F4-B85D-981D25E3DAE8}"/>
              </a:ext>
            </a:extLst>
          </p:cNvPr>
          <p:cNvSpPr/>
          <p:nvPr/>
        </p:nvSpPr>
        <p:spPr>
          <a:xfrm>
            <a:off x="8238961" y="2987162"/>
            <a:ext cx="982414" cy="91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200" b="1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신뢰할 수 있는</a:t>
            </a:r>
            <a:endParaRPr lang="en-US" altLang="ko-KR" sz="1200" b="1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200" b="1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957D89C0-FDAC-41DD-8173-4CC119820A43}"/>
              </a:ext>
            </a:extLst>
          </p:cNvPr>
          <p:cNvSpPr/>
          <p:nvPr/>
        </p:nvSpPr>
        <p:spPr>
          <a:xfrm>
            <a:off x="8238961" y="4067961"/>
            <a:ext cx="982414" cy="91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200" b="1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활용성 높은</a:t>
            </a:r>
            <a:endParaRPr lang="en-US" altLang="ko-KR" sz="1200" b="1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200" b="1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BD9E8D9-04FD-450E-9E1A-590C0A0DBC92}"/>
              </a:ext>
            </a:extLst>
          </p:cNvPr>
          <p:cNvSpPr/>
          <p:nvPr/>
        </p:nvSpPr>
        <p:spPr>
          <a:xfrm>
            <a:off x="8238961" y="5148760"/>
            <a:ext cx="982414" cy="91595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200" b="1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적시 적소</a:t>
            </a:r>
            <a:endParaRPr lang="en-US" altLang="ko-KR" sz="1200" b="1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200" b="1" kern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제공</a:t>
            </a:r>
          </a:p>
        </p:txBody>
      </p:sp>
      <p:sp>
        <p:nvSpPr>
          <p:cNvPr id="143" name="화살표: 아래쪽 142">
            <a:extLst>
              <a:ext uri="{FF2B5EF4-FFF2-40B4-BE49-F238E27FC236}">
                <a16:creationId xmlns:a16="http://schemas.microsoft.com/office/drawing/2014/main" id="{8DDD6ACA-84E3-4C25-B2D5-DFF34BED43B6}"/>
              </a:ext>
            </a:extLst>
          </p:cNvPr>
          <p:cNvSpPr/>
          <p:nvPr/>
        </p:nvSpPr>
        <p:spPr>
          <a:xfrm rot="16200000">
            <a:off x="7699631" y="2128353"/>
            <a:ext cx="550863" cy="300872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4" name="화살표: 아래쪽 143">
            <a:extLst>
              <a:ext uri="{FF2B5EF4-FFF2-40B4-BE49-F238E27FC236}">
                <a16:creationId xmlns:a16="http://schemas.microsoft.com/office/drawing/2014/main" id="{626BC980-0F81-467B-AD81-7DC0D6911D08}"/>
              </a:ext>
            </a:extLst>
          </p:cNvPr>
          <p:cNvSpPr/>
          <p:nvPr/>
        </p:nvSpPr>
        <p:spPr>
          <a:xfrm rot="16200000">
            <a:off x="7699632" y="3321951"/>
            <a:ext cx="550863" cy="300872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화살표: 아래쪽 144">
            <a:extLst>
              <a:ext uri="{FF2B5EF4-FFF2-40B4-BE49-F238E27FC236}">
                <a16:creationId xmlns:a16="http://schemas.microsoft.com/office/drawing/2014/main" id="{9581B581-FF3C-438B-8EE7-56BB4CA5637A}"/>
              </a:ext>
            </a:extLst>
          </p:cNvPr>
          <p:cNvSpPr/>
          <p:nvPr/>
        </p:nvSpPr>
        <p:spPr>
          <a:xfrm rot="16200000">
            <a:off x="7682054" y="4375503"/>
            <a:ext cx="550863" cy="300872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6" name="화살표: 아래쪽 145">
            <a:extLst>
              <a:ext uri="{FF2B5EF4-FFF2-40B4-BE49-F238E27FC236}">
                <a16:creationId xmlns:a16="http://schemas.microsoft.com/office/drawing/2014/main" id="{6238DC4B-3B65-467D-B420-B0DFFBF9DE80}"/>
              </a:ext>
            </a:extLst>
          </p:cNvPr>
          <p:cNvSpPr/>
          <p:nvPr/>
        </p:nvSpPr>
        <p:spPr>
          <a:xfrm rot="16200000">
            <a:off x="7670235" y="5476413"/>
            <a:ext cx="550863" cy="300872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7" name="그래픽 146" descr="직선 화살표 단색으로 채워진">
            <a:extLst>
              <a:ext uri="{FF2B5EF4-FFF2-40B4-BE49-F238E27FC236}">
                <a16:creationId xmlns:a16="http://schemas.microsoft.com/office/drawing/2014/main" id="{77212E92-01A2-4FCF-BDC8-A49165C00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280110" y="2489551"/>
            <a:ext cx="403655" cy="403655"/>
          </a:xfrm>
          <a:prstGeom prst="rect">
            <a:avLst/>
          </a:prstGeom>
        </p:spPr>
      </p:pic>
      <p:pic>
        <p:nvPicPr>
          <p:cNvPr id="148" name="그래픽 147" descr="직선 화살표 단색으로 채워진">
            <a:extLst>
              <a:ext uri="{FF2B5EF4-FFF2-40B4-BE49-F238E27FC236}">
                <a16:creationId xmlns:a16="http://schemas.microsoft.com/office/drawing/2014/main" id="{88D4DE99-8879-4A98-B553-B36C4EE20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454369" y="2493662"/>
            <a:ext cx="403655" cy="403655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6637A3C-9E37-4DEF-95CA-647095D29D34}"/>
              </a:ext>
            </a:extLst>
          </p:cNvPr>
          <p:cNvGrpSpPr/>
          <p:nvPr/>
        </p:nvGrpSpPr>
        <p:grpSpPr>
          <a:xfrm>
            <a:off x="379651" y="1657198"/>
            <a:ext cx="2675732" cy="978389"/>
            <a:chOff x="379651" y="1657198"/>
            <a:chExt cx="2675732" cy="978389"/>
          </a:xfrm>
        </p:grpSpPr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FC5B7C77-300B-45F3-ADE2-8727F564332C}"/>
                </a:ext>
              </a:extLst>
            </p:cNvPr>
            <p:cNvSpPr/>
            <p:nvPr/>
          </p:nvSpPr>
          <p:spPr bwMode="auto">
            <a:xfrm>
              <a:off x="388125" y="1661348"/>
              <a:ext cx="2667258" cy="97423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0"/>
                </a:spcBef>
              </a:pPr>
              <a:endParaRPr lang="en-US" altLang="ko-KR" sz="1100" u="sng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0EF4DFC-614F-4391-950B-49EF1A76D2C7}"/>
                </a:ext>
              </a:extLst>
            </p:cNvPr>
            <p:cNvSpPr/>
            <p:nvPr/>
          </p:nvSpPr>
          <p:spPr bwMode="auto">
            <a:xfrm>
              <a:off x="527487" y="1963012"/>
              <a:ext cx="2388534" cy="48434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</a:t>
              </a:r>
              <a:r>
                <a:rPr lang="en-US" altLang="ko-KR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메타</a:t>
              </a:r>
              <a:r>
                <a:rPr lang="en-US" altLang="ko-KR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비즈니스 </a:t>
              </a:r>
              <a:r>
                <a:rPr lang="ko-KR" altLang="en-US" sz="1100" u="sng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메타 표준 정의</a:t>
              </a:r>
              <a:endParaRPr lang="en-US" altLang="ko-KR" sz="1100" u="sng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 </a:t>
              </a:r>
              <a:r>
                <a:rPr lang="ko-KR" altLang="en-US" sz="1100" u="sng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표준 정책 관리 프로세스 </a:t>
              </a:r>
              <a:r>
                <a:rPr lang="ko-KR" altLang="en-US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구성 방안 수립</a:t>
              </a:r>
              <a:endParaRPr lang="en-US" altLang="ko-KR" sz="1100" u="sng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AACA2E1-FD5B-448E-8AE4-455F7271BED2}"/>
                </a:ext>
              </a:extLst>
            </p:cNvPr>
            <p:cNvSpPr/>
            <p:nvPr/>
          </p:nvSpPr>
          <p:spPr bwMode="auto">
            <a:xfrm>
              <a:off x="379651" y="1657198"/>
              <a:ext cx="278212" cy="2656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1</a:t>
              </a:r>
              <a:endPara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B3F03696-7C08-4196-96BA-FF868A69EF14}"/>
                </a:ext>
              </a:extLst>
            </p:cNvPr>
            <p:cNvSpPr/>
            <p:nvPr/>
          </p:nvSpPr>
          <p:spPr bwMode="auto">
            <a:xfrm>
              <a:off x="379652" y="1661348"/>
              <a:ext cx="2670450" cy="26565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ko-KR" sz="12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표준 관리 프로세스</a:t>
              </a:r>
              <a:endParaRPr lang="en-US" altLang="ko-KR" sz="1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BE6C57-C073-4323-9423-CE98E3988B94}"/>
              </a:ext>
            </a:extLst>
          </p:cNvPr>
          <p:cNvGrpSpPr/>
          <p:nvPr/>
        </p:nvGrpSpPr>
        <p:grpSpPr>
          <a:xfrm>
            <a:off x="379651" y="2761239"/>
            <a:ext cx="2675732" cy="1089839"/>
            <a:chOff x="379651" y="2746841"/>
            <a:chExt cx="2675732" cy="1089839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C7CBCF6-4352-466D-AEAB-35C1704F8EAC}"/>
                </a:ext>
              </a:extLst>
            </p:cNvPr>
            <p:cNvSpPr/>
            <p:nvPr/>
          </p:nvSpPr>
          <p:spPr bwMode="auto">
            <a:xfrm>
              <a:off x="388125" y="2746841"/>
              <a:ext cx="2667258" cy="10898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0"/>
                </a:spcBef>
              </a:pPr>
              <a:endParaRPr lang="en-US" altLang="ko-KR" sz="1100" u="sng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A0C9B8B-DC83-4371-9792-24614770816A}"/>
                </a:ext>
              </a:extLst>
            </p:cNvPr>
            <p:cNvSpPr/>
            <p:nvPr/>
          </p:nvSpPr>
          <p:spPr bwMode="auto">
            <a:xfrm>
              <a:off x="385411" y="2746841"/>
              <a:ext cx="278212" cy="2656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2</a:t>
              </a:r>
              <a:endPara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5201CCDE-431F-4DB1-8577-26A784792F38}"/>
                </a:ext>
              </a:extLst>
            </p:cNvPr>
            <p:cNvSpPr/>
            <p:nvPr/>
          </p:nvSpPr>
          <p:spPr bwMode="auto">
            <a:xfrm>
              <a:off x="379651" y="2746841"/>
              <a:ext cx="2673018" cy="2768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0"/>
                </a:spcBef>
              </a:pPr>
              <a:r>
                <a:rPr lang="ko-KR" altLang="en-US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품질 관리 프로세스</a:t>
              </a:r>
              <a:endPara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A0994BC8-0632-4D94-9C45-C771E8C2A7F7}"/>
                </a:ext>
              </a:extLst>
            </p:cNvPr>
            <p:cNvSpPr/>
            <p:nvPr/>
          </p:nvSpPr>
          <p:spPr bwMode="auto">
            <a:xfrm>
              <a:off x="527487" y="3036582"/>
              <a:ext cx="2388534" cy="69602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</a:t>
              </a:r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체계적인 데이터 </a:t>
              </a:r>
              <a:r>
                <a:rPr lang="ko-KR" altLang="en-US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 유지 관리 방안</a:t>
              </a:r>
              <a:endParaRPr lang="en-US" altLang="ko-KR" sz="1100" u="sng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품질 탐지 결과 </a:t>
              </a:r>
              <a:r>
                <a:rPr lang="ko-KR" altLang="en-US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개선 반영 절차 수립</a:t>
              </a:r>
              <a:endParaRPr lang="en-US" altLang="ko-KR" sz="1100" u="sng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ko-KR" altLang="en-US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라이프사이클 관리</a:t>
              </a:r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체계 구성</a:t>
              </a:r>
              <a:endParaRPr lang="en-US" altLang="ko-KR" sz="1100" u="sng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4BA75A2-3177-4584-B456-55D0566BE9AA}"/>
              </a:ext>
            </a:extLst>
          </p:cNvPr>
          <p:cNvGrpSpPr/>
          <p:nvPr/>
        </p:nvGrpSpPr>
        <p:grpSpPr>
          <a:xfrm>
            <a:off x="379651" y="3976730"/>
            <a:ext cx="2673018" cy="1098537"/>
            <a:chOff x="379651" y="3973670"/>
            <a:chExt cx="2673018" cy="109853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B7344EE-DA71-48FE-AB07-ADE266B2E359}"/>
                </a:ext>
              </a:extLst>
            </p:cNvPr>
            <p:cNvSpPr/>
            <p:nvPr/>
          </p:nvSpPr>
          <p:spPr bwMode="auto">
            <a:xfrm>
              <a:off x="379651" y="3973670"/>
              <a:ext cx="2667258" cy="1098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0"/>
                </a:spcBef>
              </a:pPr>
              <a:endPara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8D33B40-B6B0-4EDD-8F66-69B086428E4C}"/>
                </a:ext>
              </a:extLst>
            </p:cNvPr>
            <p:cNvSpPr/>
            <p:nvPr/>
          </p:nvSpPr>
          <p:spPr bwMode="auto">
            <a:xfrm>
              <a:off x="379651" y="3973670"/>
              <a:ext cx="278212" cy="2656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3</a:t>
              </a:r>
              <a:endPara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AF34F848-E888-4478-AA55-494BE6280E51}"/>
                </a:ext>
              </a:extLst>
            </p:cNvPr>
            <p:cNvSpPr/>
            <p:nvPr/>
          </p:nvSpPr>
          <p:spPr bwMode="auto">
            <a:xfrm>
              <a:off x="379651" y="3973670"/>
              <a:ext cx="2673018" cy="2768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0"/>
                </a:spcBef>
              </a:pPr>
              <a:r>
                <a:rPr lang="ko-KR" altLang="en-US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활용 정책 수립</a:t>
              </a:r>
              <a:endPara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A95BADB-B09D-4882-A6A6-AEFC18A0C4C2}"/>
                </a:ext>
              </a:extLst>
            </p:cNvPr>
            <p:cNvSpPr/>
            <p:nvPr/>
          </p:nvSpPr>
          <p:spPr bwMode="auto">
            <a:xfrm>
              <a:off x="527487" y="4372374"/>
              <a:ext cx="2388534" cy="39407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</a:t>
              </a:r>
              <a:r>
                <a: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보안</a:t>
              </a:r>
              <a:r>
                <a: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개인정보 활용 정책</a:t>
              </a:r>
              <a:endParaRPr lang="en-US" altLang="ko-KR" sz="1100" u="sng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데이터 </a:t>
              </a:r>
              <a:r>
                <a:rPr lang="ko-KR" altLang="en-US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수집</a:t>
              </a:r>
              <a:r>
                <a: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</a:t>
              </a:r>
              <a:r>
                <a: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제공 프로세스</a:t>
              </a:r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정의</a:t>
              </a:r>
              <a:endPara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2E21E1-4109-48D9-8540-B52BB862095C}"/>
              </a:ext>
            </a:extLst>
          </p:cNvPr>
          <p:cNvGrpSpPr/>
          <p:nvPr/>
        </p:nvGrpSpPr>
        <p:grpSpPr>
          <a:xfrm>
            <a:off x="379651" y="5200918"/>
            <a:ext cx="2667258" cy="1098537"/>
            <a:chOff x="385411" y="5200918"/>
            <a:chExt cx="2667258" cy="1098537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3FBE705-BD33-486F-A9E9-7E9FBFFA2072}"/>
                </a:ext>
              </a:extLst>
            </p:cNvPr>
            <p:cNvSpPr/>
            <p:nvPr/>
          </p:nvSpPr>
          <p:spPr bwMode="auto">
            <a:xfrm>
              <a:off x="385411" y="5200918"/>
              <a:ext cx="2667258" cy="1098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0"/>
                </a:spcBef>
              </a:pP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CC3A35-5B35-4F19-A376-ABD4CCF256A1}"/>
                </a:ext>
              </a:extLst>
            </p:cNvPr>
            <p:cNvSpPr/>
            <p:nvPr/>
          </p:nvSpPr>
          <p:spPr bwMode="auto">
            <a:xfrm>
              <a:off x="385411" y="5200918"/>
              <a:ext cx="278212" cy="2656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4</a:t>
              </a:r>
              <a:endPara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38F29EAF-7CB7-4DD3-BFF2-031B60900C21}"/>
                </a:ext>
              </a:extLst>
            </p:cNvPr>
            <p:cNvSpPr/>
            <p:nvPr/>
          </p:nvSpPr>
          <p:spPr bwMode="auto">
            <a:xfrm>
              <a:off x="385411" y="5200918"/>
              <a:ext cx="2667258" cy="2768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0"/>
                </a:spcBef>
              </a:pPr>
              <a:r>
                <a:rPr lang="ko-KR" altLang="en-US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활용성 강화 방안 정의</a:t>
              </a:r>
              <a:endPara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A7F11685-6417-41FB-A289-2A69A5194E70}"/>
                </a:ext>
              </a:extLst>
            </p:cNvPr>
            <p:cNvSpPr/>
            <p:nvPr/>
          </p:nvSpPr>
          <p:spPr bwMode="auto">
            <a:xfrm>
              <a:off x="533247" y="5528798"/>
              <a:ext cx="2388534" cy="6147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>
                <a:spcBef>
                  <a:spcPts val="0"/>
                </a:spcBef>
              </a:pPr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지속적인 </a:t>
              </a:r>
              <a:r>
                <a:rPr lang="ko-KR" altLang="en-US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교육 체계 </a:t>
              </a:r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수립</a:t>
              </a:r>
              <a:endPara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ko-KR" altLang="en-US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 확대</a:t>
              </a:r>
              <a:r>
                <a: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기능 요건</a:t>
              </a:r>
              <a:r>
                <a: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구축 전략</a:t>
              </a:r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수립</a:t>
              </a:r>
              <a:endPara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>
                <a:spcBef>
                  <a:spcPts val="0"/>
                </a:spcBef>
              </a:pPr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→ </a:t>
              </a:r>
              <a:r>
                <a:rPr lang="ko-KR" altLang="en-US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지원</a:t>
              </a:r>
              <a:r>
                <a: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 조직 체계</a:t>
              </a:r>
              <a:r>
                <a: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구성 방안 수립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E57D57-7076-40C9-B26E-E9AE3B4A0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 -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92EFE8E-0991-49D3-8BBF-01B04A76752E}"/>
              </a:ext>
            </a:extLst>
          </p:cNvPr>
          <p:cNvSpPr/>
          <p:nvPr/>
        </p:nvSpPr>
        <p:spPr>
          <a:xfrm>
            <a:off x="3225456" y="1556792"/>
            <a:ext cx="4634861" cy="4752528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9" name="그래픽 148" descr="주택 단색으로 채워진">
            <a:hlinkClick r:id="rId5" action="ppaction://hlinksldjump"/>
            <a:extLst>
              <a:ext uri="{FF2B5EF4-FFF2-40B4-BE49-F238E27FC236}">
                <a16:creationId xmlns:a16="http://schemas.microsoft.com/office/drawing/2014/main" id="{EA75874E-8040-43B8-9A85-42262FDF5C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08034" y="5380"/>
            <a:ext cx="380275" cy="3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8A91C39D-E9CB-4B8F-B222-CBD1912C7361}"/>
              </a:ext>
            </a:extLst>
          </p:cNvPr>
          <p:cNvSpPr/>
          <p:nvPr/>
        </p:nvSpPr>
        <p:spPr>
          <a:xfrm rot="10800000">
            <a:off x="255069" y="3795534"/>
            <a:ext cx="550133" cy="992326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화살표: 아래쪽 74">
            <a:extLst>
              <a:ext uri="{FF2B5EF4-FFF2-40B4-BE49-F238E27FC236}">
                <a16:creationId xmlns:a16="http://schemas.microsoft.com/office/drawing/2014/main" id="{8307079B-8FCE-4E84-A05F-45A554865603}"/>
              </a:ext>
            </a:extLst>
          </p:cNvPr>
          <p:cNvSpPr/>
          <p:nvPr/>
        </p:nvSpPr>
        <p:spPr>
          <a:xfrm rot="10800000">
            <a:off x="255069" y="1356554"/>
            <a:ext cx="550133" cy="1214844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35" name="Text Box 43"/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개요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1D4FA6C-19BC-4993-8267-F48CEE64BC9B}"/>
              </a:ext>
            </a:extLst>
          </p:cNvPr>
          <p:cNvSpPr/>
          <p:nvPr/>
        </p:nvSpPr>
        <p:spPr>
          <a:xfrm>
            <a:off x="1090308" y="5160835"/>
            <a:ext cx="1658370" cy="99477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인프라</a:t>
            </a:r>
            <a:endParaRPr lang="ko-KR" altLang="en-US" sz="14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820B756-4721-4838-B8C2-C8A421783726}"/>
              </a:ext>
            </a:extLst>
          </p:cNvPr>
          <p:cNvSpPr/>
          <p:nvPr/>
        </p:nvSpPr>
        <p:spPr>
          <a:xfrm>
            <a:off x="2845484" y="5160835"/>
            <a:ext cx="6434623" cy="28937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기반 확장성</a:t>
            </a:r>
            <a:r>
              <a:rPr lang="en-US" altLang="ko-KR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유연성</a:t>
            </a:r>
            <a:endParaRPr lang="ko-KR" altLang="en-US" sz="11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52F0E74-073E-4CAE-A3EB-F511FA447D84}"/>
              </a:ext>
            </a:extLst>
          </p:cNvPr>
          <p:cNvSpPr/>
          <p:nvPr/>
        </p:nvSpPr>
        <p:spPr>
          <a:xfrm>
            <a:off x="2845483" y="5513533"/>
            <a:ext cx="6434623" cy="28937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보안 체계</a:t>
            </a:r>
            <a:endParaRPr lang="ko-KR" altLang="en-US" sz="11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149A946-A86F-42B5-AE32-F77641F0CA21}"/>
              </a:ext>
            </a:extLst>
          </p:cNvPr>
          <p:cNvSpPr/>
          <p:nvPr/>
        </p:nvSpPr>
        <p:spPr>
          <a:xfrm>
            <a:off x="2845483" y="5866231"/>
            <a:ext cx="6434623" cy="28937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장애 대처</a:t>
            </a:r>
            <a:endParaRPr lang="ko-KR" altLang="en-US" sz="11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48D4D5F-3E8B-408B-B1EF-E296A0E52C1A}"/>
              </a:ext>
            </a:extLst>
          </p:cNvPr>
          <p:cNvSpPr/>
          <p:nvPr/>
        </p:nvSpPr>
        <p:spPr>
          <a:xfrm>
            <a:off x="1090308" y="3896539"/>
            <a:ext cx="1658370" cy="99477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>
              <a:lnSpc>
                <a:spcPct val="90000"/>
              </a:lnSpc>
            </a:pPr>
            <a:r>
              <a:rPr lang="ko-KR" altLang="en-US" sz="1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연결 및 수집</a:t>
            </a:r>
            <a:endParaRPr lang="en-US" altLang="ko-KR" sz="14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1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데이터레이크</a:t>
            </a:r>
            <a:r>
              <a:rPr lang="en-US" altLang="ko-KR" sz="1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CF211A8-4ADB-4DDC-9AA4-B57A4BD20A73}"/>
              </a:ext>
            </a:extLst>
          </p:cNvPr>
          <p:cNvSpPr/>
          <p:nvPr/>
        </p:nvSpPr>
        <p:spPr>
          <a:xfrm>
            <a:off x="2845484" y="3896539"/>
            <a:ext cx="4605821" cy="289379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</a:t>
            </a:r>
            <a:r>
              <a:rPr lang="en-US" altLang="ko-KR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외부 다양한 유형의 데이터의 저장 </a:t>
            </a:r>
            <a:r>
              <a:rPr lang="en-US" altLang="ko-KR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(Scalable and Storage)</a:t>
            </a:r>
            <a:endParaRPr lang="ko-KR" altLang="en-US" sz="11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AC4F247-06AE-4685-85C1-EE15599F7663}"/>
              </a:ext>
            </a:extLst>
          </p:cNvPr>
          <p:cNvSpPr/>
          <p:nvPr/>
        </p:nvSpPr>
        <p:spPr>
          <a:xfrm>
            <a:off x="2845483" y="4249237"/>
            <a:ext cx="4605821" cy="289379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수집과 </a:t>
            </a:r>
            <a:r>
              <a:rPr lang="ko-KR" altLang="en-US" sz="1100" b="1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en-US" altLang="ko-KR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</a:t>
            </a:r>
            <a:r>
              <a:rPr lang="en-US" altLang="ko-KR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(Extract/Transformation/Load)</a:t>
            </a: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8257B8B-DA2C-4DB2-A41C-B80D0B47A923}"/>
              </a:ext>
            </a:extLst>
          </p:cNvPr>
          <p:cNvSpPr/>
          <p:nvPr/>
        </p:nvSpPr>
        <p:spPr>
          <a:xfrm>
            <a:off x="2845483" y="4601935"/>
            <a:ext cx="4605821" cy="289379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다양하고 산재한 데이터 소스 연결 </a:t>
            </a:r>
            <a:r>
              <a:rPr lang="en-US" altLang="ko-KR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(Pipeline)</a:t>
            </a:r>
            <a:endParaRPr lang="ko-KR" altLang="en-US" sz="11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D07C899-7268-443D-ABF9-B5969A3B1237}"/>
              </a:ext>
            </a:extLst>
          </p:cNvPr>
          <p:cNvSpPr/>
          <p:nvPr/>
        </p:nvSpPr>
        <p:spPr>
          <a:xfrm>
            <a:off x="1090307" y="2633058"/>
            <a:ext cx="1658370" cy="99477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통합 정책</a:t>
            </a:r>
            <a:endParaRPr lang="en-US" altLang="ko-KR" sz="14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데이터거버넌스</a:t>
            </a:r>
            <a:r>
              <a:rPr lang="en-US" altLang="ko-KR" sz="14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3404BAB-6B27-4DFE-8E6E-29F69DFF3B71}"/>
              </a:ext>
            </a:extLst>
          </p:cNvPr>
          <p:cNvSpPr/>
          <p:nvPr/>
        </p:nvSpPr>
        <p:spPr>
          <a:xfrm>
            <a:off x="2845483" y="2633058"/>
            <a:ext cx="4605821" cy="289379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카탈로그</a:t>
            </a:r>
            <a:r>
              <a:rPr lang="en-US" altLang="ko-KR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(Data Catalog)</a:t>
            </a:r>
            <a:endParaRPr lang="ko-KR" altLang="en-US" sz="11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BA32E02-528F-42B8-953A-3360662A2EDE}"/>
              </a:ext>
            </a:extLst>
          </p:cNvPr>
          <p:cNvSpPr/>
          <p:nvPr/>
        </p:nvSpPr>
        <p:spPr>
          <a:xfrm>
            <a:off x="2845482" y="2985756"/>
            <a:ext cx="4605821" cy="289379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거버넌스</a:t>
            </a:r>
            <a:r>
              <a:rPr lang="en-US" altLang="ko-KR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리니지</a:t>
            </a:r>
            <a:r>
              <a:rPr lang="en-US" altLang="ko-KR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품질</a:t>
            </a:r>
            <a:endParaRPr lang="ko-KR" altLang="en-US" sz="11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2ACF846-5676-4BCE-B02C-EC39AD89FC6A}"/>
              </a:ext>
            </a:extLst>
          </p:cNvPr>
          <p:cNvSpPr/>
          <p:nvPr/>
        </p:nvSpPr>
        <p:spPr>
          <a:xfrm>
            <a:off x="2845482" y="3338454"/>
            <a:ext cx="4605821" cy="289379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오케스트레이션</a:t>
            </a:r>
            <a:endParaRPr lang="ko-KR" altLang="en-US" sz="11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90609ED-A0F7-417E-9B63-E04D5F924437}"/>
              </a:ext>
            </a:extLst>
          </p:cNvPr>
          <p:cNvSpPr/>
          <p:nvPr/>
        </p:nvSpPr>
        <p:spPr>
          <a:xfrm>
            <a:off x="1090306" y="1361622"/>
            <a:ext cx="1658370" cy="99477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소비</a:t>
            </a:r>
            <a:endParaRPr lang="en-US" altLang="ko-KR" sz="14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en-US" altLang="ko-KR" sz="1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데이터포탈</a:t>
            </a:r>
            <a:r>
              <a:rPr lang="en-US" altLang="ko-KR" sz="1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2430CEC-1537-42AE-BDB8-75C6E51568D4}"/>
              </a:ext>
            </a:extLst>
          </p:cNvPr>
          <p:cNvSpPr/>
          <p:nvPr/>
        </p:nvSpPr>
        <p:spPr>
          <a:xfrm>
            <a:off x="2845482" y="1361622"/>
            <a:ext cx="4605821" cy="289379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fontAlgn="base" latinLnBrk="0">
              <a:lnSpc>
                <a:spcPct val="90000"/>
              </a:lnSpc>
              <a:spcAft>
                <a:spcPct val="0"/>
              </a:spcAft>
            </a:pPr>
            <a:r>
              <a:rPr lang="en-US" altLang="ko-KR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ML,DL/AI </a:t>
            </a: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운영화</a:t>
            </a:r>
            <a:r>
              <a:rPr lang="en-US" altLang="ko-KR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</a:t>
            </a:r>
            <a:endParaRPr lang="ko-KR" altLang="en-US" sz="11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9915BDE-1111-4441-9ABC-373F55D3A86E}"/>
              </a:ext>
            </a:extLst>
          </p:cNvPr>
          <p:cNvSpPr/>
          <p:nvPr/>
        </p:nvSpPr>
        <p:spPr>
          <a:xfrm>
            <a:off x="2845481" y="1714320"/>
            <a:ext cx="4605821" cy="289379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fontAlgn="base" latinLnBrk="0">
              <a:lnSpc>
                <a:spcPct val="90000"/>
              </a:lnSpc>
              <a:spcAft>
                <a:spcPct val="0"/>
              </a:spcAft>
            </a:pPr>
            <a:r>
              <a:rPr lang="en-US" altLang="ko-KR" sz="1100" b="1" kern="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Advenced</a:t>
            </a:r>
            <a:r>
              <a:rPr lang="en-US" altLang="ko-KR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Analytics, ML&amp;DL/AI </a:t>
            </a: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통합 개발 환경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0F49314-01FB-46E1-BC08-562F5ABF06FB}"/>
              </a:ext>
            </a:extLst>
          </p:cNvPr>
          <p:cNvSpPr/>
          <p:nvPr/>
        </p:nvSpPr>
        <p:spPr>
          <a:xfrm>
            <a:off x="2845481" y="2067018"/>
            <a:ext cx="4605821" cy="289379"/>
          </a:xfrm>
          <a:prstGeom prst="roundRect">
            <a:avLst>
              <a:gd name="adj" fmla="val 0"/>
            </a:avLst>
          </a:prstGeom>
          <a:noFill/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시각화 </a:t>
            </a:r>
            <a:r>
              <a:rPr lang="en-US" altLang="ko-KR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Self service BI</a:t>
            </a:r>
            <a:endParaRPr lang="ko-KR" altLang="en-US" sz="11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805B90D0-840F-4C38-B31D-A42A183C9789}"/>
              </a:ext>
            </a:extLst>
          </p:cNvPr>
          <p:cNvSpPr/>
          <p:nvPr/>
        </p:nvSpPr>
        <p:spPr>
          <a:xfrm rot="10800000">
            <a:off x="1297870" y="4891314"/>
            <a:ext cx="1243239" cy="266557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38BC7DDE-F386-4AEE-8A66-63A99AED418F}"/>
              </a:ext>
            </a:extLst>
          </p:cNvPr>
          <p:cNvSpPr/>
          <p:nvPr/>
        </p:nvSpPr>
        <p:spPr>
          <a:xfrm rot="10800000">
            <a:off x="1297871" y="3628500"/>
            <a:ext cx="1243239" cy="266557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10D04B5-4DFB-4EA6-ADC3-AAECD696B7D5}"/>
              </a:ext>
            </a:extLst>
          </p:cNvPr>
          <p:cNvSpPr/>
          <p:nvPr/>
        </p:nvSpPr>
        <p:spPr>
          <a:xfrm rot="10800000">
            <a:off x="1297871" y="2356432"/>
            <a:ext cx="1243239" cy="266557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B2A7993-3535-4060-838E-33842F6DDFDF}"/>
              </a:ext>
            </a:extLst>
          </p:cNvPr>
          <p:cNvSpPr/>
          <p:nvPr/>
        </p:nvSpPr>
        <p:spPr>
          <a:xfrm>
            <a:off x="7860610" y="3896539"/>
            <a:ext cx="1419496" cy="99477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>
              <a:lnSpc>
                <a:spcPct val="90000"/>
              </a:lnSpc>
            </a:pPr>
            <a:endParaRPr lang="en-US" altLang="ko-KR" sz="11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11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11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기술</a:t>
            </a:r>
            <a:endParaRPr lang="en-US" altLang="ko-KR" sz="11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ko-KR" sz="11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생산</a:t>
            </a:r>
            <a:r>
              <a:rPr lang="en-US" altLang="ko-KR" sz="11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조달</a:t>
            </a:r>
            <a:r>
              <a:rPr lang="en-US" altLang="ko-KR" sz="11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F1FAD37-EF91-4F3C-A387-D7B7EAFBCBCC}"/>
              </a:ext>
            </a:extLst>
          </p:cNvPr>
          <p:cNvSpPr/>
          <p:nvPr/>
        </p:nvSpPr>
        <p:spPr>
          <a:xfrm>
            <a:off x="7860609" y="2632243"/>
            <a:ext cx="1419496" cy="99477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endParaRPr lang="en-US" altLang="ko-KR" sz="11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endParaRPr lang="en-US" altLang="ko-KR" sz="11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endParaRPr lang="en-US" altLang="ko-KR" sz="11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endParaRPr lang="en-US" altLang="ko-KR" sz="11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1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활용 전략</a:t>
            </a:r>
            <a:endParaRPr lang="en-US" altLang="ko-KR" sz="11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en-US" altLang="ko-KR" sz="11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관리 프로세스</a:t>
            </a:r>
            <a:r>
              <a:rPr lang="en-US" altLang="ko-KR" sz="1100" b="1" kern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b="1" kern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FA22DD42-ACF6-490F-B615-CC963D80D3E8}"/>
              </a:ext>
            </a:extLst>
          </p:cNvPr>
          <p:cNvSpPr/>
          <p:nvPr/>
        </p:nvSpPr>
        <p:spPr>
          <a:xfrm>
            <a:off x="7860608" y="1350685"/>
            <a:ext cx="1419496" cy="99477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endParaRPr lang="en-US" altLang="ko-KR" sz="11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endParaRPr lang="en-US" altLang="ko-KR" sz="11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endParaRPr lang="en-US" altLang="ko-KR" sz="11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endParaRPr lang="en-US" altLang="ko-KR" sz="11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소비</a:t>
            </a:r>
            <a:endParaRPr lang="en-US" altLang="ko-KR" sz="11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en-US" altLang="ko-KR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활용</a:t>
            </a:r>
            <a:r>
              <a:rPr lang="en-US" altLang="ko-KR" sz="11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154994D3-1683-4F71-B576-EE763F727F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30196" y="3983453"/>
            <a:ext cx="430331" cy="430331"/>
          </a:xfrm>
          <a:prstGeom prst="rect">
            <a:avLst/>
          </a:prstGeom>
        </p:spPr>
      </p:pic>
      <p:pic>
        <p:nvPicPr>
          <p:cNvPr id="52" name="그래픽 51" descr="기어 헤드 윤곽선">
            <a:extLst>
              <a:ext uri="{FF2B5EF4-FFF2-40B4-BE49-F238E27FC236}">
                <a16:creationId xmlns:a16="http://schemas.microsoft.com/office/drawing/2014/main" id="{48E50313-B118-487C-B6BA-E9C5B3B3E1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2096" y="2702119"/>
            <a:ext cx="530805" cy="530805"/>
          </a:xfrm>
          <a:prstGeom prst="rect">
            <a:avLst/>
          </a:prstGeom>
        </p:spPr>
      </p:pic>
      <p:pic>
        <p:nvPicPr>
          <p:cNvPr id="53" name="그래픽 52" descr="그룹 브레인스토밍 윤곽선">
            <a:extLst>
              <a:ext uri="{FF2B5EF4-FFF2-40B4-BE49-F238E27FC236}">
                <a16:creationId xmlns:a16="http://schemas.microsoft.com/office/drawing/2014/main" id="{8F3C9424-035A-42E5-924C-12BFE652B3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22023" y="1340768"/>
            <a:ext cx="646331" cy="646331"/>
          </a:xfrm>
          <a:prstGeom prst="rect">
            <a:avLst/>
          </a:prstGeom>
        </p:spPr>
      </p:pic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FEE9C3CC-4F0B-4011-897E-AA0363BCE83C}"/>
              </a:ext>
            </a:extLst>
          </p:cNvPr>
          <p:cNvSpPr/>
          <p:nvPr/>
        </p:nvSpPr>
        <p:spPr>
          <a:xfrm rot="10800000">
            <a:off x="6901169" y="3890989"/>
            <a:ext cx="550133" cy="992326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298F777F-3AA5-4C28-9C91-B5C3670881D9}"/>
              </a:ext>
            </a:extLst>
          </p:cNvPr>
          <p:cNvSpPr/>
          <p:nvPr/>
        </p:nvSpPr>
        <p:spPr>
          <a:xfrm rot="10800000">
            <a:off x="6901167" y="2633467"/>
            <a:ext cx="550133" cy="992326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화살표: 아래쪽 55">
            <a:extLst>
              <a:ext uri="{FF2B5EF4-FFF2-40B4-BE49-F238E27FC236}">
                <a16:creationId xmlns:a16="http://schemas.microsoft.com/office/drawing/2014/main" id="{9CFFD895-35AB-4CE0-8387-3969929AEB24}"/>
              </a:ext>
            </a:extLst>
          </p:cNvPr>
          <p:cNvSpPr/>
          <p:nvPr/>
        </p:nvSpPr>
        <p:spPr>
          <a:xfrm rot="10800000">
            <a:off x="6898725" y="1352184"/>
            <a:ext cx="550133" cy="992326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6818E58-349E-4427-B4B6-F3762A2B3865}"/>
              </a:ext>
            </a:extLst>
          </p:cNvPr>
          <p:cNvCxnSpPr>
            <a:stCxn id="35" idx="1"/>
            <a:endCxn id="21" idx="3"/>
          </p:cNvCxnSpPr>
          <p:nvPr/>
        </p:nvCxnSpPr>
        <p:spPr>
          <a:xfrm flipH="1" flipV="1">
            <a:off x="7451305" y="4041229"/>
            <a:ext cx="409305" cy="3526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B45BF4C-0435-4DB9-B9CB-9874B7C91480}"/>
              </a:ext>
            </a:extLst>
          </p:cNvPr>
          <p:cNvCxnSpPr>
            <a:cxnSpLocks/>
            <a:stCxn id="35" idx="1"/>
            <a:endCxn id="22" idx="3"/>
          </p:cNvCxnSpPr>
          <p:nvPr/>
        </p:nvCxnSpPr>
        <p:spPr>
          <a:xfrm flipH="1">
            <a:off x="7451304" y="4393927"/>
            <a:ext cx="40930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00FA66F-63D7-4FBF-AD5E-E8B07E90F315}"/>
              </a:ext>
            </a:extLst>
          </p:cNvPr>
          <p:cNvCxnSpPr>
            <a:cxnSpLocks/>
            <a:stCxn id="35" idx="1"/>
            <a:endCxn id="23" idx="3"/>
          </p:cNvCxnSpPr>
          <p:nvPr/>
        </p:nvCxnSpPr>
        <p:spPr>
          <a:xfrm flipH="1">
            <a:off x="7451304" y="4393927"/>
            <a:ext cx="409306" cy="3526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4A7A816-5B07-4A22-95AD-4AB37F18814F}"/>
              </a:ext>
            </a:extLst>
          </p:cNvPr>
          <p:cNvCxnSpPr>
            <a:cxnSpLocks/>
            <a:stCxn id="35" idx="1"/>
            <a:endCxn id="27" idx="3"/>
          </p:cNvCxnSpPr>
          <p:nvPr/>
        </p:nvCxnSpPr>
        <p:spPr>
          <a:xfrm flipH="1" flipV="1">
            <a:off x="7451303" y="3483144"/>
            <a:ext cx="409307" cy="9107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E56D795-DF25-4302-8F55-D663B9574442}"/>
              </a:ext>
            </a:extLst>
          </p:cNvPr>
          <p:cNvCxnSpPr>
            <a:cxnSpLocks/>
            <a:stCxn id="36" idx="1"/>
            <a:endCxn id="27" idx="3"/>
          </p:cNvCxnSpPr>
          <p:nvPr/>
        </p:nvCxnSpPr>
        <p:spPr>
          <a:xfrm flipH="1">
            <a:off x="7451303" y="3129631"/>
            <a:ext cx="409306" cy="3535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297DD62-1F7B-4A85-9431-8A71E59EDEAD}"/>
              </a:ext>
            </a:extLst>
          </p:cNvPr>
          <p:cNvCxnSpPr>
            <a:cxnSpLocks/>
            <a:stCxn id="36" idx="1"/>
            <a:endCxn id="26" idx="3"/>
          </p:cNvCxnSpPr>
          <p:nvPr/>
        </p:nvCxnSpPr>
        <p:spPr>
          <a:xfrm flipH="1">
            <a:off x="7451303" y="3129631"/>
            <a:ext cx="409306" cy="81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785C0B2-31E2-488C-A7C1-FF38C460FEDD}"/>
              </a:ext>
            </a:extLst>
          </p:cNvPr>
          <p:cNvCxnSpPr>
            <a:cxnSpLocks/>
            <a:stCxn id="36" idx="1"/>
            <a:endCxn id="25" idx="3"/>
          </p:cNvCxnSpPr>
          <p:nvPr/>
        </p:nvCxnSpPr>
        <p:spPr>
          <a:xfrm flipH="1" flipV="1">
            <a:off x="7451304" y="2777748"/>
            <a:ext cx="409305" cy="3518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002E7E1-4554-4AB0-9927-398DE92E1EC8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flipH="1">
            <a:off x="7451302" y="1848073"/>
            <a:ext cx="409306" cy="3636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4A922EF-C78A-451A-A152-4F2D46F8F2C0}"/>
              </a:ext>
            </a:extLst>
          </p:cNvPr>
          <p:cNvCxnSpPr>
            <a:cxnSpLocks/>
            <a:stCxn id="37" idx="1"/>
            <a:endCxn id="30" idx="3"/>
          </p:cNvCxnSpPr>
          <p:nvPr/>
        </p:nvCxnSpPr>
        <p:spPr>
          <a:xfrm flipH="1">
            <a:off x="7451302" y="1848073"/>
            <a:ext cx="409306" cy="109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D2F7DC9-8D1B-4DDB-B5F7-6A31764A1583}"/>
              </a:ext>
            </a:extLst>
          </p:cNvPr>
          <p:cNvCxnSpPr>
            <a:cxnSpLocks/>
            <a:stCxn id="37" idx="1"/>
            <a:endCxn id="29" idx="3"/>
          </p:cNvCxnSpPr>
          <p:nvPr/>
        </p:nvCxnSpPr>
        <p:spPr>
          <a:xfrm flipH="1" flipV="1">
            <a:off x="7451303" y="1506312"/>
            <a:ext cx="409305" cy="34176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D0FBDC2-3511-4149-AD17-B93271D655D0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 flipV="1">
            <a:off x="7451302" y="1859010"/>
            <a:ext cx="409308" cy="25349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D6E003D-9764-4408-AC85-5655FD3C8E7C}"/>
              </a:ext>
            </a:extLst>
          </p:cNvPr>
          <p:cNvCxnSpPr>
            <a:cxnSpLocks/>
            <a:stCxn id="36" idx="1"/>
            <a:endCxn id="31" idx="3"/>
          </p:cNvCxnSpPr>
          <p:nvPr/>
        </p:nvCxnSpPr>
        <p:spPr>
          <a:xfrm flipH="1" flipV="1">
            <a:off x="7451302" y="2211708"/>
            <a:ext cx="409307" cy="9179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12E18D4-DB57-41E5-8649-2BA30D21F8DF}"/>
              </a:ext>
            </a:extLst>
          </p:cNvPr>
          <p:cNvCxnSpPr>
            <a:cxnSpLocks/>
            <a:stCxn id="36" idx="1"/>
            <a:endCxn id="21" idx="3"/>
          </p:cNvCxnSpPr>
          <p:nvPr/>
        </p:nvCxnSpPr>
        <p:spPr>
          <a:xfrm flipH="1">
            <a:off x="7451305" y="3129631"/>
            <a:ext cx="409304" cy="91159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916CA9F-CC34-4C38-8139-132C63B6DDFC}"/>
              </a:ext>
            </a:extLst>
          </p:cNvPr>
          <p:cNvCxnSpPr>
            <a:cxnSpLocks/>
            <a:stCxn id="37" idx="1"/>
            <a:endCxn id="25" idx="3"/>
          </p:cNvCxnSpPr>
          <p:nvPr/>
        </p:nvCxnSpPr>
        <p:spPr>
          <a:xfrm flipH="1">
            <a:off x="7451304" y="1848073"/>
            <a:ext cx="409304" cy="9296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76DA345-572C-4BDD-B430-CCF26D09A5F4}"/>
              </a:ext>
            </a:extLst>
          </p:cNvPr>
          <p:cNvSpPr/>
          <p:nvPr/>
        </p:nvSpPr>
        <p:spPr>
          <a:xfrm>
            <a:off x="975148" y="2509656"/>
            <a:ext cx="8442348" cy="250351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7E82F28-F9A5-48CD-B5EC-78AD0251A4A6}"/>
              </a:ext>
            </a:extLst>
          </p:cNvPr>
          <p:cNvSpPr/>
          <p:nvPr/>
        </p:nvSpPr>
        <p:spPr>
          <a:xfrm>
            <a:off x="449764" y="529516"/>
            <a:ext cx="87965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기반의 새로운 인사이트를 제시하기 위하여 지속적인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ML/AI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모델과 데이터 라이프사이클을 지원하는 클라우드 기반의 통합 데이터 분석 플랫폼 구성 필요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DE13AC1-2071-4D66-986F-2F6074D285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1</a:t>
            </a:fld>
            <a:r>
              <a:rPr lang="en-US" altLang="ko-KR"/>
              <a:t> -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DE770C-4378-4E95-9935-80A255A5C787}"/>
              </a:ext>
            </a:extLst>
          </p:cNvPr>
          <p:cNvSpPr txBox="1"/>
          <p:nvPr/>
        </p:nvSpPr>
        <p:spPr>
          <a:xfrm>
            <a:off x="255068" y="4571836"/>
            <a:ext cx="672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CB4442-2A57-4D03-92D1-DDBB1815559D}"/>
              </a:ext>
            </a:extLst>
          </p:cNvPr>
          <p:cNvSpPr txBox="1"/>
          <p:nvPr/>
        </p:nvSpPr>
        <p:spPr>
          <a:xfrm>
            <a:off x="255068" y="1979548"/>
            <a:ext cx="672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endParaRPr lang="ko-KR" altLang="en-US" dirty="0"/>
          </a:p>
        </p:txBody>
      </p:sp>
      <p:sp>
        <p:nvSpPr>
          <p:cNvPr id="74" name="화살표: 아래쪽 73">
            <a:extLst>
              <a:ext uri="{FF2B5EF4-FFF2-40B4-BE49-F238E27FC236}">
                <a16:creationId xmlns:a16="http://schemas.microsoft.com/office/drawing/2014/main" id="{0EED4900-4787-4563-A7C5-E482AF49A169}"/>
              </a:ext>
            </a:extLst>
          </p:cNvPr>
          <p:cNvSpPr/>
          <p:nvPr/>
        </p:nvSpPr>
        <p:spPr>
          <a:xfrm rot="10800000">
            <a:off x="255068" y="2571398"/>
            <a:ext cx="550133" cy="992326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E0F5C4-BA77-4950-9132-D97A24797DFF}"/>
              </a:ext>
            </a:extLst>
          </p:cNvPr>
          <p:cNvSpPr txBox="1"/>
          <p:nvPr/>
        </p:nvSpPr>
        <p:spPr>
          <a:xfrm>
            <a:off x="255068" y="3342401"/>
            <a:ext cx="672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673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갈매기형 수장 89">
            <a:extLst>
              <a:ext uri="{FF2B5EF4-FFF2-40B4-BE49-F238E27FC236}">
                <a16:creationId xmlns:a16="http://schemas.microsoft.com/office/drawing/2014/main" id="{E40484F7-DBE3-45AF-A81C-32B08C30C944}"/>
              </a:ext>
            </a:extLst>
          </p:cNvPr>
          <p:cNvSpPr/>
          <p:nvPr/>
        </p:nvSpPr>
        <p:spPr bwMode="auto">
          <a:xfrm>
            <a:off x="174567" y="1086482"/>
            <a:ext cx="3186443" cy="457447"/>
          </a:xfrm>
          <a:prstGeom prst="chevron">
            <a:avLst>
              <a:gd name="adj" fmla="val 40571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algn="ctr">
              <a:spcBef>
                <a:spcPts val="0"/>
              </a:spcBef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정책 수립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C02D16-F66C-4090-BC6A-A98BCBE68578}"/>
              </a:ext>
            </a:extLst>
          </p:cNvPr>
          <p:cNvGrpSpPr/>
          <p:nvPr/>
        </p:nvGrpSpPr>
        <p:grpSpPr>
          <a:xfrm>
            <a:off x="3281381" y="1086482"/>
            <a:ext cx="1623681" cy="479860"/>
            <a:chOff x="3281381" y="1158490"/>
            <a:chExt cx="1623681" cy="479860"/>
          </a:xfrm>
        </p:grpSpPr>
        <p:sp>
          <p:nvSpPr>
            <p:cNvPr id="79" name="Freeform 279">
              <a:extLst>
                <a:ext uri="{FF2B5EF4-FFF2-40B4-BE49-F238E27FC236}">
                  <a16:creationId xmlns:a16="http://schemas.microsoft.com/office/drawing/2014/main" id="{E7EAD22E-C8E5-4BB3-9E33-FA7E38817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381" y="1158490"/>
              <a:ext cx="1623681" cy="479860"/>
            </a:xfrm>
            <a:custGeom>
              <a:avLst/>
              <a:gdLst>
                <a:gd name="T0" fmla="*/ 34139651 w 806"/>
                <a:gd name="T1" fmla="*/ 0 h 274"/>
                <a:gd name="T2" fmla="*/ 0 w 806"/>
                <a:gd name="T3" fmla="*/ 0 h 274"/>
                <a:gd name="T4" fmla="*/ 4135657 w 806"/>
                <a:gd name="T5" fmla="*/ 3 h 274"/>
                <a:gd name="T6" fmla="*/ 0 w 806"/>
                <a:gd name="T7" fmla="*/ 3 h 274"/>
                <a:gd name="T8" fmla="*/ 34139651 w 806"/>
                <a:gd name="T9" fmla="*/ 3 h 274"/>
                <a:gd name="T10" fmla="*/ 38339024 w 806"/>
                <a:gd name="T11" fmla="*/ 3 h 274"/>
                <a:gd name="T12" fmla="*/ 34139651 w 806"/>
                <a:gd name="T13" fmla="*/ 0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6"/>
                <a:gd name="T22" fmla="*/ 0 h 274"/>
                <a:gd name="T23" fmla="*/ 806 w 806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6" h="274">
                  <a:moveTo>
                    <a:pt x="718" y="0"/>
                  </a:moveTo>
                  <a:lnTo>
                    <a:pt x="0" y="0"/>
                  </a:lnTo>
                  <a:lnTo>
                    <a:pt x="87" y="137"/>
                  </a:lnTo>
                  <a:lnTo>
                    <a:pt x="0" y="274"/>
                  </a:lnTo>
                  <a:lnTo>
                    <a:pt x="718" y="274"/>
                  </a:lnTo>
                  <a:lnTo>
                    <a:pt x="806" y="137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-150" normalizeH="0" baseline="0" noProof="0" dirty="0">
                <a:ln>
                  <a:noFill/>
                </a:ln>
                <a:gradFill>
                  <a:gsLst>
                    <a:gs pos="83000">
                      <a:srgbClr val="006699"/>
                    </a:gs>
                    <a:gs pos="100000">
                      <a:srgbClr val="006699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Text Box 281">
              <a:extLst>
                <a:ext uri="{FF2B5EF4-FFF2-40B4-BE49-F238E27FC236}">
                  <a16:creationId xmlns:a16="http://schemas.microsoft.com/office/drawing/2014/main" id="{75655CE5-A3BA-4647-BC8E-85A1F694B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1992" y="1318269"/>
              <a:ext cx="1242125" cy="18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lvl="1" indent="0" algn="ctr" defTabSz="1042988" eaLnBrk="0" fontAlgn="base" hangingPunct="0">
                <a:lnSpc>
                  <a:spcPts val="1431"/>
                </a:lnSpc>
                <a:spcBef>
                  <a:spcPct val="0"/>
                </a:spcBef>
                <a:spcAft>
                  <a:spcPct val="0"/>
                </a:spcAft>
                <a:buClr>
                  <a:srgbClr val="595959"/>
                </a:buClr>
                <a:buSzPct val="100000"/>
                <a:tabLst>
                  <a:tab pos="6219371" algn="l"/>
                </a:tabLst>
                <a:defRPr/>
              </a:pPr>
              <a:r>
                <a:rPr lang="ko-KR" altLang="en-US" sz="1400" kern="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 검증 규칙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911B1F8-13D8-46EB-8401-086942C3F8EA}"/>
              </a:ext>
            </a:extLst>
          </p:cNvPr>
          <p:cNvGrpSpPr/>
          <p:nvPr/>
        </p:nvGrpSpPr>
        <p:grpSpPr>
          <a:xfrm>
            <a:off x="4789439" y="1086482"/>
            <a:ext cx="1623681" cy="479860"/>
            <a:chOff x="4789439" y="1158490"/>
            <a:chExt cx="1623681" cy="479860"/>
          </a:xfrm>
        </p:grpSpPr>
        <p:sp>
          <p:nvSpPr>
            <p:cNvPr id="81" name="Freeform 283">
              <a:extLst>
                <a:ext uri="{FF2B5EF4-FFF2-40B4-BE49-F238E27FC236}">
                  <a16:creationId xmlns:a16="http://schemas.microsoft.com/office/drawing/2014/main" id="{C9219886-DF4F-4870-A5DA-465589C4E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439" y="1158490"/>
              <a:ext cx="1623681" cy="479860"/>
            </a:xfrm>
            <a:custGeom>
              <a:avLst/>
              <a:gdLst>
                <a:gd name="T0" fmla="*/ 51306060 w 806"/>
                <a:gd name="T1" fmla="*/ 0 h 274"/>
                <a:gd name="T2" fmla="*/ 0 w 806"/>
                <a:gd name="T3" fmla="*/ 0 h 274"/>
                <a:gd name="T4" fmla="*/ 6736524 w 806"/>
                <a:gd name="T5" fmla="*/ 3 h 274"/>
                <a:gd name="T6" fmla="*/ 0 w 806"/>
                <a:gd name="T7" fmla="*/ 3 h 274"/>
                <a:gd name="T8" fmla="*/ 51306060 w 806"/>
                <a:gd name="T9" fmla="*/ 3 h 274"/>
                <a:gd name="T10" fmla="*/ 58065819 w 806"/>
                <a:gd name="T11" fmla="*/ 3 h 274"/>
                <a:gd name="T12" fmla="*/ 51306060 w 806"/>
                <a:gd name="T13" fmla="*/ 0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6"/>
                <a:gd name="T22" fmla="*/ 0 h 274"/>
                <a:gd name="T23" fmla="*/ 806 w 806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6" h="274">
                  <a:moveTo>
                    <a:pt x="712" y="0"/>
                  </a:moveTo>
                  <a:lnTo>
                    <a:pt x="0" y="0"/>
                  </a:lnTo>
                  <a:lnTo>
                    <a:pt x="94" y="137"/>
                  </a:lnTo>
                  <a:lnTo>
                    <a:pt x="0" y="274"/>
                  </a:lnTo>
                  <a:lnTo>
                    <a:pt x="712" y="274"/>
                  </a:lnTo>
                  <a:lnTo>
                    <a:pt x="806" y="137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-150" normalizeH="0" baseline="0" noProof="0">
                <a:ln>
                  <a:noFill/>
                </a:ln>
                <a:gradFill>
                  <a:gsLst>
                    <a:gs pos="83000">
                      <a:srgbClr val="006699"/>
                    </a:gs>
                    <a:gs pos="100000">
                      <a:srgbClr val="006699"/>
                    </a:gs>
                  </a:gsLst>
                  <a:lin ang="5400000" scaled="1"/>
                </a:gra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Text Box 285">
              <a:extLst>
                <a:ext uri="{FF2B5EF4-FFF2-40B4-BE49-F238E27FC236}">
                  <a16:creationId xmlns:a16="http://schemas.microsoft.com/office/drawing/2014/main" id="{60C52C16-A0B4-4DC0-9D92-768EB524C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6836" y="1318269"/>
              <a:ext cx="1332971" cy="18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lvl="1" indent="0" algn="ctr" defTabSz="1042988" eaLnBrk="0" fontAlgn="base" hangingPunct="0">
                <a:lnSpc>
                  <a:spcPts val="1431"/>
                </a:lnSpc>
                <a:spcBef>
                  <a:spcPct val="0"/>
                </a:spcBef>
                <a:spcAft>
                  <a:spcPct val="0"/>
                </a:spcAft>
                <a:buClr>
                  <a:srgbClr val="595959"/>
                </a:buClr>
                <a:buSzPct val="100000"/>
                <a:tabLst>
                  <a:tab pos="6219371" algn="l"/>
                </a:tabLst>
                <a:defRPr/>
              </a:pPr>
              <a:r>
                <a:rPr lang="ko-KR" altLang="en-US" sz="1400" kern="0" spc="-1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 평가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8E6B872-B9A5-456D-955F-83B1DD2F9F38}"/>
              </a:ext>
            </a:extLst>
          </p:cNvPr>
          <p:cNvGrpSpPr/>
          <p:nvPr/>
        </p:nvGrpSpPr>
        <p:grpSpPr>
          <a:xfrm>
            <a:off x="6295845" y="1086482"/>
            <a:ext cx="1623681" cy="479860"/>
            <a:chOff x="6295845" y="1158490"/>
            <a:chExt cx="1623681" cy="479860"/>
          </a:xfrm>
        </p:grpSpPr>
        <p:sp>
          <p:nvSpPr>
            <p:cNvPr id="83" name="Freeform 287">
              <a:extLst>
                <a:ext uri="{FF2B5EF4-FFF2-40B4-BE49-F238E27FC236}">
                  <a16:creationId xmlns:a16="http://schemas.microsoft.com/office/drawing/2014/main" id="{4B583C35-8FE3-4B7E-B705-82BADBF92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845" y="1158490"/>
              <a:ext cx="1623681" cy="479860"/>
            </a:xfrm>
            <a:custGeom>
              <a:avLst/>
              <a:gdLst>
                <a:gd name="T0" fmla="*/ 25617633 w 806"/>
                <a:gd name="T1" fmla="*/ 0 h 274"/>
                <a:gd name="T2" fmla="*/ 0 w 806"/>
                <a:gd name="T3" fmla="*/ 0 h 274"/>
                <a:gd name="T4" fmla="*/ 3542255 w 806"/>
                <a:gd name="T5" fmla="*/ 3 h 274"/>
                <a:gd name="T6" fmla="*/ 0 w 806"/>
                <a:gd name="T7" fmla="*/ 3 h 274"/>
                <a:gd name="T8" fmla="*/ 25617633 w 806"/>
                <a:gd name="T9" fmla="*/ 3 h 274"/>
                <a:gd name="T10" fmla="*/ 29166707 w 806"/>
                <a:gd name="T11" fmla="*/ 3 h 274"/>
                <a:gd name="T12" fmla="*/ 25617633 w 806"/>
                <a:gd name="T13" fmla="*/ 0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6"/>
                <a:gd name="T22" fmla="*/ 0 h 274"/>
                <a:gd name="T23" fmla="*/ 806 w 806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6" h="274">
                  <a:moveTo>
                    <a:pt x="707" y="0"/>
                  </a:moveTo>
                  <a:lnTo>
                    <a:pt x="0" y="0"/>
                  </a:lnTo>
                  <a:lnTo>
                    <a:pt x="98" y="137"/>
                  </a:lnTo>
                  <a:lnTo>
                    <a:pt x="0" y="274"/>
                  </a:lnTo>
                  <a:lnTo>
                    <a:pt x="707" y="274"/>
                  </a:lnTo>
                  <a:lnTo>
                    <a:pt x="806" y="13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-150" normalizeH="0" baseline="0" noProof="0">
                <a:ln>
                  <a:noFill/>
                </a:ln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glow rad="63500">
                    <a:srgbClr val="002060">
                      <a:alpha val="40000"/>
                    </a:srgbClr>
                  </a:glo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Text Box 289">
              <a:extLst>
                <a:ext uri="{FF2B5EF4-FFF2-40B4-BE49-F238E27FC236}">
                  <a16:creationId xmlns:a16="http://schemas.microsoft.com/office/drawing/2014/main" id="{FD81BCE5-5102-4B1B-98DC-876A8A98E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1478" y="1318269"/>
              <a:ext cx="1212393" cy="18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defTabSz="762000">
                <a:defRPr kumimoji="1" sz="2400"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0" lvl="1" indent="0" algn="ctr" defTabSz="1148509" eaLnBrk="0" fontAlgn="base" hangingPunct="0">
                <a:lnSpc>
                  <a:spcPts val="1431"/>
                </a:lnSpc>
                <a:spcBef>
                  <a:spcPct val="0"/>
                </a:spcBef>
                <a:buClr>
                  <a:srgbClr val="595959"/>
                </a:buClr>
                <a:buSzPct val="100000"/>
                <a:tabLst>
                  <a:tab pos="6219371" algn="l"/>
                </a:tabLst>
                <a:defRPr kumimoji="1" sz="1200" b="1" kern="0" spc="-150">
                  <a:gradFill>
                    <a:gsLst>
                      <a:gs pos="8300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>
                    <a:glow rad="63500">
                      <a:srgbClr val="002060">
                        <a:alpha val="40000"/>
                      </a:srgbClr>
                    </a:glow>
                  </a:effectLst>
                  <a:latin typeface="+mn-ea"/>
                </a:defRPr>
              </a:lvl2pPr>
              <a:lvl3pPr marL="1143000" indent="-228600" defTabSz="762000">
                <a:defRPr kumimoji="1" sz="2400"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>
                <a:defRPr kumimoji="1" sz="2400"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>
                <a:defRPr kumimoji="1" sz="2400"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1"/>
              <a:r>
                <a:rPr lang="ko-KR" altLang="en-US" sz="14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결과 관리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474C244-24DA-4E48-B141-55675D08B40A}"/>
              </a:ext>
            </a:extLst>
          </p:cNvPr>
          <p:cNvGrpSpPr/>
          <p:nvPr/>
        </p:nvGrpSpPr>
        <p:grpSpPr>
          <a:xfrm>
            <a:off x="7803904" y="1086482"/>
            <a:ext cx="1623681" cy="479860"/>
            <a:chOff x="7803904" y="1158490"/>
            <a:chExt cx="1623681" cy="479860"/>
          </a:xfrm>
        </p:grpSpPr>
        <p:sp>
          <p:nvSpPr>
            <p:cNvPr id="85" name="Freeform 291">
              <a:extLst>
                <a:ext uri="{FF2B5EF4-FFF2-40B4-BE49-F238E27FC236}">
                  <a16:creationId xmlns:a16="http://schemas.microsoft.com/office/drawing/2014/main" id="{E50203F4-7F8E-4205-B86E-346BAD7FE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3904" y="1158490"/>
              <a:ext cx="1623681" cy="479860"/>
            </a:xfrm>
            <a:custGeom>
              <a:avLst/>
              <a:gdLst>
                <a:gd name="T0" fmla="*/ 41834889 w 806"/>
                <a:gd name="T1" fmla="*/ 0 h 274"/>
                <a:gd name="T2" fmla="*/ 0 w 806"/>
                <a:gd name="T3" fmla="*/ 0 h 274"/>
                <a:gd name="T4" fmla="*/ 5535260 w 806"/>
                <a:gd name="T5" fmla="*/ 3 h 274"/>
                <a:gd name="T6" fmla="*/ 0 w 806"/>
                <a:gd name="T7" fmla="*/ 3 h 274"/>
                <a:gd name="T8" fmla="*/ 41834889 w 806"/>
                <a:gd name="T9" fmla="*/ 3 h 274"/>
                <a:gd name="T10" fmla="*/ 47357046 w 806"/>
                <a:gd name="T11" fmla="*/ 3 h 274"/>
                <a:gd name="T12" fmla="*/ 41834889 w 806"/>
                <a:gd name="T13" fmla="*/ 0 h 2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6"/>
                <a:gd name="T22" fmla="*/ 0 h 274"/>
                <a:gd name="T23" fmla="*/ 806 w 806"/>
                <a:gd name="T24" fmla="*/ 274 h 2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6" h="274">
                  <a:moveTo>
                    <a:pt x="713" y="0"/>
                  </a:moveTo>
                  <a:lnTo>
                    <a:pt x="0" y="0"/>
                  </a:lnTo>
                  <a:lnTo>
                    <a:pt x="94" y="137"/>
                  </a:lnTo>
                  <a:lnTo>
                    <a:pt x="0" y="274"/>
                  </a:lnTo>
                  <a:lnTo>
                    <a:pt x="713" y="274"/>
                  </a:lnTo>
                  <a:lnTo>
                    <a:pt x="806" y="137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00" b="0" i="0" u="none" strike="noStrike" kern="0" cap="none" spc="-150" normalizeH="0" baseline="0" noProof="0">
                <a:ln>
                  <a:noFill/>
                </a:ln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glow rad="63500">
                    <a:srgbClr val="002060">
                      <a:alpha val="40000"/>
                    </a:srgbClr>
                  </a:glow>
                </a:effectLst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Text Box 293">
              <a:extLst>
                <a:ext uri="{FF2B5EF4-FFF2-40B4-BE49-F238E27FC236}">
                  <a16:creationId xmlns:a16="http://schemas.microsoft.com/office/drawing/2014/main" id="{87D83B26-26C0-4083-9065-446693545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8941" y="1318269"/>
              <a:ext cx="1478326" cy="18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lvl="1" indent="0" algn="ctr" defTabSz="1148509" eaLnBrk="0" fontAlgn="base" hangingPunct="0">
                <a:lnSpc>
                  <a:spcPts val="1431"/>
                </a:lnSpc>
                <a:spcBef>
                  <a:spcPct val="0"/>
                </a:spcBef>
                <a:buClr>
                  <a:srgbClr val="595959"/>
                </a:buClr>
                <a:buSzPct val="100000"/>
                <a:tabLst>
                  <a:tab pos="6219371" algn="l"/>
                </a:tabLst>
                <a:defRPr/>
              </a:pPr>
              <a:r>
                <a:rPr lang="ko-KR" altLang="en-US" sz="1400" kern="0" spc="-150" dirty="0">
                  <a:gradFill>
                    <a:gsLst>
                      <a:gs pos="83000">
                        <a:prstClr val="white"/>
                      </a:gs>
                      <a:gs pos="100000">
                        <a:prstClr val="white"/>
                      </a:gs>
                    </a:gsLst>
                    <a:lin ang="5400000" scaled="1"/>
                  </a:gradFill>
                  <a:effectLst>
                    <a:glow rad="63500">
                      <a:srgbClr val="002060">
                        <a:alpha val="40000"/>
                      </a:srgbClr>
                    </a:glo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 모니터링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15E10DA-4C70-47C3-947A-FFFA5ECFCDA1}"/>
              </a:ext>
            </a:extLst>
          </p:cNvPr>
          <p:cNvGrpSpPr/>
          <p:nvPr/>
        </p:nvGrpSpPr>
        <p:grpSpPr>
          <a:xfrm>
            <a:off x="4789439" y="1633006"/>
            <a:ext cx="1467358" cy="2115829"/>
            <a:chOff x="469964" y="3099480"/>
            <a:chExt cx="2146558" cy="3086715"/>
          </a:xfrm>
        </p:grpSpPr>
        <p:sp>
          <p:nvSpPr>
            <p:cNvPr id="88" name="Text Box 277">
              <a:extLst>
                <a:ext uri="{FF2B5EF4-FFF2-40B4-BE49-F238E27FC236}">
                  <a16:creationId xmlns:a16="http://schemas.microsoft.com/office/drawing/2014/main" id="{EDBBD458-7DC3-4834-809F-97D071514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64" y="3099480"/>
              <a:ext cx="2146558" cy="3086715"/>
            </a:xfrm>
            <a:prstGeom prst="rect">
              <a:avLst/>
            </a:prstGeom>
            <a:gradFill>
              <a:gsLst>
                <a:gs pos="0">
                  <a:srgbClr val="E2E2E2"/>
                </a:gs>
                <a:gs pos="99000">
                  <a:srgbClr val="FFFFFF">
                    <a:lumMod val="93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36000" bIns="72000"/>
            <a:lstStyle>
              <a:defPPr>
                <a:defRPr lang="ko-KR"/>
              </a:defPPr>
              <a:lvl1pPr marL="92075" indent="-92075" eaLnBrk="1" latinLnBrk="0" hangingPunct="1">
                <a:spcBef>
                  <a:spcPct val="30000"/>
                </a:spcBef>
                <a:buSzPct val="80000"/>
                <a:buFontTx/>
                <a:buChar char="•"/>
                <a:defRPr sz="9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92075" marR="0" lvl="0" indent="-92075" algn="ctr" defTabSz="91440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80000"/>
                <a:buFontTx/>
                <a:buChar char="•"/>
                <a:tabLst/>
                <a:defRPr/>
              </a:pPr>
              <a:endParaRPr kumimoji="1" lang="ko-KR" altLang="ko-KR" sz="900" b="0" i="0" u="none" strike="noStrike" kern="0" cap="none" spc="-15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94FC5698-6597-47F2-A444-CB1E2C370FE5}"/>
                </a:ext>
              </a:extLst>
            </p:cNvPr>
            <p:cNvGrpSpPr/>
            <p:nvPr/>
          </p:nvGrpSpPr>
          <p:grpSpPr>
            <a:xfrm>
              <a:off x="559614" y="3742231"/>
              <a:ext cx="1967259" cy="2313336"/>
              <a:chOff x="562304" y="3742231"/>
              <a:chExt cx="1967259" cy="2313336"/>
            </a:xfrm>
          </p:grpSpPr>
          <p:sp>
            <p:nvSpPr>
              <p:cNvPr id="90" name="Rectangle 295">
                <a:extLst>
                  <a:ext uri="{FF2B5EF4-FFF2-40B4-BE49-F238E27FC236}">
                    <a16:creationId xmlns:a16="http://schemas.microsoft.com/office/drawing/2014/main" id="{6A4D0E2C-A06D-4512-AB99-0E20B9F41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304" y="3742231"/>
                <a:ext cx="1967259" cy="706854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전체 데이터  </a:t>
                </a:r>
                <a:r>
                  <a:rPr lang="en-US" altLang="ko-KR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1:1 </a:t>
                </a: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건수  검증</a:t>
                </a:r>
              </a:p>
            </p:txBody>
          </p:sp>
          <p:sp>
            <p:nvSpPr>
              <p:cNvPr id="91" name="Rectangle 296">
                <a:extLst>
                  <a:ext uri="{FF2B5EF4-FFF2-40B4-BE49-F238E27FC236}">
                    <a16:creationId xmlns:a16="http://schemas.microsoft.com/office/drawing/2014/main" id="{54EA3710-9B56-4BD8-ACEB-E68B09AC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304" y="4547364"/>
                <a:ext cx="1967259" cy="71063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정형  데이터  검증  규칙에 의한 품질 평가  수행</a:t>
                </a:r>
              </a:p>
            </p:txBody>
          </p:sp>
          <p:sp>
            <p:nvSpPr>
              <p:cNvPr id="92" name="Rectangle 297">
                <a:extLst>
                  <a:ext uri="{FF2B5EF4-FFF2-40B4-BE49-F238E27FC236}">
                    <a16:creationId xmlns:a16="http://schemas.microsoft.com/office/drawing/2014/main" id="{36ABD0B5-FC03-4C7A-8DE7-4D9E06046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304" y="5344934"/>
                <a:ext cx="1967259" cy="71063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비정형  데이터   측정  항목</a:t>
                </a:r>
                <a:endParaRPr lang="en-US" altLang="ko-KR" sz="1000" kern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검증  규칙에 의한 </a:t>
                </a:r>
                <a:endParaRPr lang="en-US" altLang="ko-KR" sz="1000" kern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품질 평가  수행</a:t>
                </a:r>
              </a:p>
            </p:txBody>
          </p:sp>
        </p:grp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C30E988E-E8E3-4B7F-8ECF-B26BBE6B4914}"/>
              </a:ext>
            </a:extLst>
          </p:cNvPr>
          <p:cNvGrpSpPr/>
          <p:nvPr/>
        </p:nvGrpSpPr>
        <p:grpSpPr>
          <a:xfrm>
            <a:off x="6295845" y="1633006"/>
            <a:ext cx="1467358" cy="2115829"/>
            <a:chOff x="469964" y="3099480"/>
            <a:chExt cx="2146558" cy="3086715"/>
          </a:xfrm>
        </p:grpSpPr>
        <p:sp>
          <p:nvSpPr>
            <p:cNvPr id="94" name="Text Box 277">
              <a:extLst>
                <a:ext uri="{FF2B5EF4-FFF2-40B4-BE49-F238E27FC236}">
                  <a16:creationId xmlns:a16="http://schemas.microsoft.com/office/drawing/2014/main" id="{483E96E7-6964-4E0E-B23D-47FC515F5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64" y="3099480"/>
              <a:ext cx="2146558" cy="3086715"/>
            </a:xfrm>
            <a:prstGeom prst="rect">
              <a:avLst/>
            </a:prstGeom>
            <a:gradFill>
              <a:gsLst>
                <a:gs pos="0">
                  <a:srgbClr val="E2E2E2"/>
                </a:gs>
                <a:gs pos="99000">
                  <a:srgbClr val="FFFFFF">
                    <a:lumMod val="93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36000" bIns="72000"/>
            <a:lstStyle>
              <a:defPPr>
                <a:defRPr lang="ko-KR"/>
              </a:defPPr>
              <a:lvl1pPr marL="92075" indent="-92075" eaLnBrk="1" latinLnBrk="0" hangingPunct="1">
                <a:spcBef>
                  <a:spcPct val="30000"/>
                </a:spcBef>
                <a:buSzPct val="80000"/>
                <a:buFontTx/>
                <a:buChar char="•"/>
                <a:defRPr sz="9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92075" marR="0" lvl="0" indent="-92075" algn="ctr" defTabSz="91440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80000"/>
                <a:buFontTx/>
                <a:buChar char="•"/>
                <a:tabLst/>
                <a:defRPr/>
              </a:pPr>
              <a:endParaRPr kumimoji="1" lang="ko-KR" altLang="ko-KR" sz="900" b="0" i="0" u="none" strike="noStrike" kern="0" cap="none" spc="-15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82F19FD0-4F33-4269-B8B3-3E6DB5C6D617}"/>
                </a:ext>
              </a:extLst>
            </p:cNvPr>
            <p:cNvGrpSpPr/>
            <p:nvPr/>
          </p:nvGrpSpPr>
          <p:grpSpPr>
            <a:xfrm>
              <a:off x="559614" y="3742231"/>
              <a:ext cx="1967259" cy="2313336"/>
              <a:chOff x="562304" y="3742231"/>
              <a:chExt cx="1967259" cy="2313336"/>
            </a:xfrm>
          </p:grpSpPr>
          <p:sp>
            <p:nvSpPr>
              <p:cNvPr id="96" name="Rectangle 295">
                <a:extLst>
                  <a:ext uri="{FF2B5EF4-FFF2-40B4-BE49-F238E27FC236}">
                    <a16:creationId xmlns:a16="http://schemas.microsoft.com/office/drawing/2014/main" id="{4F34CD54-72D4-4692-A09B-34A979694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304" y="3742231"/>
                <a:ext cx="1967259" cy="706854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품질 평가  데이터  유형 별</a:t>
                </a:r>
                <a:endParaRPr lang="en-US" altLang="ko-KR" sz="1000" kern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수행 결과  관리</a:t>
                </a:r>
              </a:p>
            </p:txBody>
          </p:sp>
          <p:sp>
            <p:nvSpPr>
              <p:cNvPr id="97" name="Rectangle 296">
                <a:extLst>
                  <a:ext uri="{FF2B5EF4-FFF2-40B4-BE49-F238E27FC236}">
                    <a16:creationId xmlns:a16="http://schemas.microsoft.com/office/drawing/2014/main" id="{ED0E1E34-F3A7-4259-A989-D2A4D0F70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304" y="4547364"/>
                <a:ext cx="1967259" cy="71063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품질 평가  수행 결과에  대한 통합   및  이력 관리</a:t>
                </a:r>
              </a:p>
            </p:txBody>
          </p:sp>
          <p:sp>
            <p:nvSpPr>
              <p:cNvPr id="98" name="Rectangle 297">
                <a:extLst>
                  <a:ext uri="{FF2B5EF4-FFF2-40B4-BE49-F238E27FC236}">
                    <a16:creationId xmlns:a16="http://schemas.microsoft.com/office/drawing/2014/main" id="{BC46455E-961C-4154-A568-43A6EC8A2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304" y="5344934"/>
                <a:ext cx="1967259" cy="71063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품질 평가 결과에 따른</a:t>
                </a:r>
                <a:endParaRPr lang="en-US" altLang="ko-KR" sz="1000" kern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개선 방안  수립  후  반영</a:t>
                </a:r>
              </a:p>
            </p:txBody>
          </p:sp>
        </p:grp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F8CAE73-825A-409B-BBE8-BF77A3436F14}"/>
              </a:ext>
            </a:extLst>
          </p:cNvPr>
          <p:cNvGrpSpPr/>
          <p:nvPr/>
        </p:nvGrpSpPr>
        <p:grpSpPr>
          <a:xfrm>
            <a:off x="7803904" y="1633006"/>
            <a:ext cx="1467358" cy="2115829"/>
            <a:chOff x="469964" y="3099480"/>
            <a:chExt cx="2146558" cy="3086715"/>
          </a:xfrm>
        </p:grpSpPr>
        <p:sp>
          <p:nvSpPr>
            <p:cNvPr id="100" name="Text Box 277">
              <a:extLst>
                <a:ext uri="{FF2B5EF4-FFF2-40B4-BE49-F238E27FC236}">
                  <a16:creationId xmlns:a16="http://schemas.microsoft.com/office/drawing/2014/main" id="{B563E033-D49E-4D29-BB0F-B487B0EA6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964" y="3099480"/>
              <a:ext cx="2146558" cy="3086715"/>
            </a:xfrm>
            <a:prstGeom prst="rect">
              <a:avLst/>
            </a:prstGeom>
            <a:gradFill>
              <a:gsLst>
                <a:gs pos="0">
                  <a:srgbClr val="E2E2E2"/>
                </a:gs>
                <a:gs pos="99000">
                  <a:srgbClr val="FFFFFF">
                    <a:lumMod val="93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72000" rIns="36000" bIns="72000"/>
            <a:lstStyle>
              <a:defPPr>
                <a:defRPr lang="ko-KR"/>
              </a:defPPr>
              <a:lvl1pPr marL="92075" indent="-92075" eaLnBrk="1" latinLnBrk="0" hangingPunct="1">
                <a:spcBef>
                  <a:spcPct val="30000"/>
                </a:spcBef>
                <a:buSzPct val="80000"/>
                <a:buFontTx/>
                <a:buChar char="•"/>
                <a:defRPr sz="9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92075" marR="0" lvl="0" indent="-92075" algn="ctr" defTabSz="91440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Pct val="80000"/>
                <a:buFontTx/>
                <a:buChar char="•"/>
                <a:tabLst/>
                <a:defRPr/>
              </a:pPr>
              <a:endParaRPr kumimoji="1" lang="ko-KR" altLang="ko-KR" sz="900" b="0" i="0" u="none" strike="noStrike" kern="0" cap="none" spc="-15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44AFEC44-5C39-4E21-9C66-BA24BE2AFF16}"/>
                </a:ext>
              </a:extLst>
            </p:cNvPr>
            <p:cNvGrpSpPr/>
            <p:nvPr/>
          </p:nvGrpSpPr>
          <p:grpSpPr>
            <a:xfrm>
              <a:off x="559614" y="3742231"/>
              <a:ext cx="1967259" cy="2313336"/>
              <a:chOff x="562304" y="3742231"/>
              <a:chExt cx="1967259" cy="2313336"/>
            </a:xfrm>
          </p:grpSpPr>
          <p:sp>
            <p:nvSpPr>
              <p:cNvPr id="102" name="Rectangle 295">
                <a:extLst>
                  <a:ext uri="{FF2B5EF4-FFF2-40B4-BE49-F238E27FC236}">
                    <a16:creationId xmlns:a16="http://schemas.microsoft.com/office/drawing/2014/main" id="{E4953A17-4ABB-4AED-9A18-262AA0357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304" y="3742231"/>
                <a:ext cx="1967259" cy="706854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품질 평가  실행  현황</a:t>
                </a:r>
                <a:b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모니터링 </a:t>
                </a:r>
              </a:p>
            </p:txBody>
          </p:sp>
          <p:sp>
            <p:nvSpPr>
              <p:cNvPr id="103" name="Rectangle 296">
                <a:extLst>
                  <a:ext uri="{FF2B5EF4-FFF2-40B4-BE49-F238E27FC236}">
                    <a16:creationId xmlns:a16="http://schemas.microsoft.com/office/drawing/2014/main" id="{7E10458B-D6B2-4539-9EAB-99E46A370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304" y="4547364"/>
                <a:ext cx="1967259" cy="71063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품질 지표  및  평가 </a:t>
                </a:r>
                <a:b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수행  모니터링</a:t>
                </a:r>
              </a:p>
            </p:txBody>
          </p:sp>
          <p:sp>
            <p:nvSpPr>
              <p:cNvPr id="104" name="Rectangle 297">
                <a:extLst>
                  <a:ext uri="{FF2B5EF4-FFF2-40B4-BE49-F238E27FC236}">
                    <a16:creationId xmlns:a16="http://schemas.microsoft.com/office/drawing/2014/main" id="{DF146293-96DC-4D1F-B1D1-45F6F8600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304" y="5344934"/>
                <a:ext cx="1967259" cy="710633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>
                <a:lvl1pPr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lvl="0" algn="ctr" fontAlgn="base" latinLnBrk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원천  데이터와   단계별</a:t>
                </a:r>
                <a:b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</a:br>
                <a:r>
                  <a:rPr lang="ko-KR" altLang="en-US" sz="10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변환  데이터   비교  현황 모니터링</a:t>
                </a:r>
              </a:p>
            </p:txBody>
          </p:sp>
        </p:grpSp>
      </p:grpSp>
      <p:sp>
        <p:nvSpPr>
          <p:cNvPr id="105" name="Text Box 277">
            <a:extLst>
              <a:ext uri="{FF2B5EF4-FFF2-40B4-BE49-F238E27FC236}">
                <a16:creationId xmlns:a16="http://schemas.microsoft.com/office/drawing/2014/main" id="{2817439A-0CFF-4A1D-B109-A83E2DE3C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81" y="1633006"/>
            <a:ext cx="1467358" cy="2115829"/>
          </a:xfrm>
          <a:prstGeom prst="rect">
            <a:avLst/>
          </a:prstGeom>
          <a:gradFill>
            <a:gsLst>
              <a:gs pos="0">
                <a:srgbClr val="E2E2E2"/>
              </a:gs>
              <a:gs pos="99000">
                <a:srgbClr val="FFFFFF">
                  <a:lumMod val="93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36000" bIns="72000"/>
          <a:lstStyle>
            <a:defPPr>
              <a:defRPr lang="ko-KR"/>
            </a:defPPr>
            <a:lvl1pPr marL="92075" indent="-92075" eaLnBrk="1" latinLnBrk="0" hangingPunct="1">
              <a:spcBef>
                <a:spcPct val="30000"/>
              </a:spcBef>
              <a:buSzPct val="80000"/>
              <a:buFontTx/>
              <a:buChar char="•"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92075" marR="0" lvl="0" indent="-92075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80000"/>
              <a:buFontTx/>
              <a:buChar char="•"/>
              <a:tabLst/>
              <a:defRPr/>
            </a:pPr>
            <a:endParaRPr kumimoji="1" lang="ko-KR" altLang="ko-KR" sz="900" b="0" i="0" u="none" strike="noStrike" kern="0" cap="none" spc="-15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9E82F63-642F-4E71-9BDD-091F9680FAD9}"/>
              </a:ext>
            </a:extLst>
          </p:cNvPr>
          <p:cNvGrpSpPr/>
          <p:nvPr/>
        </p:nvGrpSpPr>
        <p:grpSpPr>
          <a:xfrm>
            <a:off x="3342665" y="2073588"/>
            <a:ext cx="1344792" cy="1585707"/>
            <a:chOff x="562304" y="3742231"/>
            <a:chExt cx="1967259" cy="2313336"/>
          </a:xfrm>
        </p:grpSpPr>
        <p:sp>
          <p:nvSpPr>
            <p:cNvPr id="107" name="Rectangle 295">
              <a:extLst>
                <a:ext uri="{FF2B5EF4-FFF2-40B4-BE49-F238E27FC236}">
                  <a16:creationId xmlns:a16="http://schemas.microsoft.com/office/drawing/2014/main" id="{5CAAD04A-64D7-4B1A-8765-781D0B3F4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04" y="3742231"/>
              <a:ext cx="1967259" cy="706854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kern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  품질 지표  선정</a:t>
              </a:r>
            </a:p>
          </p:txBody>
        </p:sp>
        <p:sp>
          <p:nvSpPr>
            <p:cNvPr id="108" name="Rectangle 296">
              <a:extLst>
                <a:ext uri="{FF2B5EF4-FFF2-40B4-BE49-F238E27FC236}">
                  <a16:creationId xmlns:a16="http://schemas.microsoft.com/office/drawing/2014/main" id="{36349C07-92B3-4E62-91C3-DDF2D6DF5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04" y="4547364"/>
              <a:ext cx="1967259" cy="710633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kern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품질기준</a:t>
              </a:r>
              <a:r>
                <a:rPr lang="en-US" altLang="ko-KR" sz="1000" kern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000" kern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품질진단 대상</a:t>
              </a:r>
              <a:r>
                <a:rPr lang="en-US" altLang="ko-KR" sz="1000" kern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</a:p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kern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핵심  데이터  항목  정의</a:t>
              </a:r>
            </a:p>
          </p:txBody>
        </p:sp>
        <p:sp>
          <p:nvSpPr>
            <p:cNvPr id="109" name="Rectangle 297">
              <a:extLst>
                <a:ext uri="{FF2B5EF4-FFF2-40B4-BE49-F238E27FC236}">
                  <a16:creationId xmlns:a16="http://schemas.microsoft.com/office/drawing/2014/main" id="{C19A4581-D032-4F8C-90A9-A7D49FF2D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304" y="5344934"/>
              <a:ext cx="1967259" cy="710633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>
              <a:lvl1pPr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vl="0"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ko-KR" altLang="en-US" sz="1000" kern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 유형 별   검증</a:t>
              </a:r>
              <a:br>
                <a:rPr lang="ko-KR" altLang="en-US" sz="1000" kern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1000" kern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규칙   마련</a:t>
              </a:r>
            </a:p>
          </p:txBody>
        </p:sp>
      </p:grpSp>
      <p:sp>
        <p:nvSpPr>
          <p:cNvPr id="110" name="Text Box 281">
            <a:extLst>
              <a:ext uri="{FF2B5EF4-FFF2-40B4-BE49-F238E27FC236}">
                <a16:creationId xmlns:a16="http://schemas.microsoft.com/office/drawing/2014/main" id="{58820083-FE85-4814-A163-6063F4D92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898" y="1688625"/>
            <a:ext cx="1404422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1" indent="0" algn="ctr" defTabSz="1042988" eaLnBrk="0" fontAlgn="base" hangingPunct="0">
              <a:lnSpc>
                <a:spcPts val="1431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tabLst>
                <a:tab pos="6219371" algn="l"/>
              </a:tabLst>
              <a:defRPr/>
            </a:pPr>
            <a:r>
              <a:rPr lang="ko-KR" altLang="en-US" sz="115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품질</a:t>
            </a:r>
            <a:endParaRPr lang="en-US" altLang="ko-KR" sz="1150" b="1" kern="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1" indent="0" algn="ctr" defTabSz="1042988" eaLnBrk="0" fontAlgn="base" hangingPunct="0">
              <a:lnSpc>
                <a:spcPts val="1431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tabLst>
                <a:tab pos="6219371" algn="l"/>
              </a:tabLst>
              <a:defRPr/>
            </a:pPr>
            <a:r>
              <a:rPr lang="ko-KR" altLang="en-US" sz="115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 규칙 작성</a:t>
            </a:r>
          </a:p>
        </p:txBody>
      </p:sp>
      <p:sp>
        <p:nvSpPr>
          <p:cNvPr id="111" name="Text Box 281">
            <a:extLst>
              <a:ext uri="{FF2B5EF4-FFF2-40B4-BE49-F238E27FC236}">
                <a16:creationId xmlns:a16="http://schemas.microsoft.com/office/drawing/2014/main" id="{62DC7BB8-5832-4B24-B40D-8055D6D55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0956" y="1716804"/>
            <a:ext cx="1404422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1" indent="0" algn="ctr" defTabSz="1042988" eaLnBrk="0" fontAlgn="base" hangingPunct="0">
              <a:lnSpc>
                <a:spcPts val="1431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tabLst>
                <a:tab pos="6219371" algn="l"/>
              </a:tabLst>
              <a:defRPr/>
            </a:pPr>
            <a:r>
              <a:rPr lang="ko-KR" altLang="en-US" sz="115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검증 규칙 기반의</a:t>
            </a:r>
            <a:endParaRPr lang="en-US" altLang="ko-KR" sz="1150" b="1" kern="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1" indent="0" algn="ctr" defTabSz="1042988" eaLnBrk="0" fontAlgn="base" hangingPunct="0">
              <a:lnSpc>
                <a:spcPts val="1431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tabLst>
                <a:tab pos="6219371" algn="l"/>
              </a:tabLst>
              <a:defRPr/>
            </a:pPr>
            <a:r>
              <a:rPr lang="ko-KR" altLang="en-US" sz="115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평가 수행</a:t>
            </a:r>
          </a:p>
        </p:txBody>
      </p:sp>
      <p:sp>
        <p:nvSpPr>
          <p:cNvPr id="112" name="Text Box 281">
            <a:extLst>
              <a:ext uri="{FF2B5EF4-FFF2-40B4-BE49-F238E27FC236}">
                <a16:creationId xmlns:a16="http://schemas.microsoft.com/office/drawing/2014/main" id="{5CCC364F-C274-4EA0-99B6-07E348114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362" y="1716804"/>
            <a:ext cx="1404422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1" indent="0" algn="ctr" defTabSz="1042988" eaLnBrk="0" fontAlgn="base" hangingPunct="0">
              <a:lnSpc>
                <a:spcPts val="1431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tabLst>
                <a:tab pos="6219371" algn="l"/>
              </a:tabLst>
              <a:defRPr/>
            </a:pPr>
            <a:r>
              <a:rPr lang="ko-KR" altLang="en-US" sz="115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평가 수행에</a:t>
            </a:r>
            <a:endParaRPr lang="en-US" altLang="ko-KR" sz="1150" b="1" kern="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1" indent="0" algn="ctr" defTabSz="1042988" eaLnBrk="0" fontAlgn="base" hangingPunct="0">
              <a:lnSpc>
                <a:spcPts val="1431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tabLst>
                <a:tab pos="6219371" algn="l"/>
              </a:tabLst>
              <a:defRPr/>
            </a:pPr>
            <a:r>
              <a:rPr lang="ko-KR" altLang="en-US" sz="115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따른 결과 관리</a:t>
            </a:r>
          </a:p>
        </p:txBody>
      </p:sp>
      <p:sp>
        <p:nvSpPr>
          <p:cNvPr id="113" name="Text Box 281">
            <a:extLst>
              <a:ext uri="{FF2B5EF4-FFF2-40B4-BE49-F238E27FC236}">
                <a16:creationId xmlns:a16="http://schemas.microsoft.com/office/drawing/2014/main" id="{1A4BCE5C-8D26-4500-BE7B-B9F5AAD03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420" y="1716804"/>
            <a:ext cx="1404422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1" indent="0" algn="ctr" defTabSz="1042988" eaLnBrk="0" fontAlgn="base" hangingPunct="0">
              <a:lnSpc>
                <a:spcPts val="1431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tabLst>
                <a:tab pos="6219371" algn="l"/>
              </a:tabLst>
              <a:defRPr/>
            </a:pPr>
            <a:r>
              <a:rPr lang="ko-KR" altLang="en-US" sz="115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결과</a:t>
            </a:r>
            <a:endParaRPr lang="en-US" altLang="ko-KR" sz="1150" b="1" kern="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1" indent="0" algn="ctr" defTabSz="1042988" eaLnBrk="0" fontAlgn="base" hangingPunct="0">
              <a:lnSpc>
                <a:spcPts val="1431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tabLst>
                <a:tab pos="6219371" algn="l"/>
              </a:tabLst>
              <a:defRPr/>
            </a:pPr>
            <a:r>
              <a:rPr lang="ko-KR" altLang="en-US" sz="115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모니터링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7277886A-05F9-4F2E-8A4B-2D4D697F03AE}"/>
              </a:ext>
            </a:extLst>
          </p:cNvPr>
          <p:cNvGrpSpPr/>
          <p:nvPr/>
        </p:nvGrpSpPr>
        <p:grpSpPr>
          <a:xfrm>
            <a:off x="5794794" y="4701164"/>
            <a:ext cx="937260" cy="899160"/>
            <a:chOff x="5788167" y="4962676"/>
            <a:chExt cx="937260" cy="899160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F87A702-14CE-4D2D-8712-78E642453070}"/>
                </a:ext>
              </a:extLst>
            </p:cNvPr>
            <p:cNvSpPr/>
            <p:nvPr/>
          </p:nvSpPr>
          <p:spPr bwMode="auto">
            <a:xfrm>
              <a:off x="5788167" y="4962676"/>
              <a:ext cx="937260" cy="8991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31D96533-5533-404D-8423-27A474F79882}"/>
                </a:ext>
              </a:extLst>
            </p:cNvPr>
            <p:cNvSpPr/>
            <p:nvPr/>
          </p:nvSpPr>
          <p:spPr bwMode="auto">
            <a:xfrm>
              <a:off x="5864367" y="5038876"/>
              <a:ext cx="784860" cy="746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9CC0115-CD37-47E3-A8F8-4BA2F0CC28E1}"/>
              </a:ext>
            </a:extLst>
          </p:cNvPr>
          <p:cNvGrpSpPr/>
          <p:nvPr/>
        </p:nvGrpSpPr>
        <p:grpSpPr>
          <a:xfrm>
            <a:off x="3423463" y="4701164"/>
            <a:ext cx="937260" cy="899160"/>
            <a:chOff x="5788167" y="4962676"/>
            <a:chExt cx="937260" cy="89916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15A75EEA-BBB7-448D-A22B-EA9C7ED65714}"/>
                </a:ext>
              </a:extLst>
            </p:cNvPr>
            <p:cNvSpPr/>
            <p:nvPr/>
          </p:nvSpPr>
          <p:spPr bwMode="auto">
            <a:xfrm>
              <a:off x="5788167" y="4962676"/>
              <a:ext cx="937260" cy="8991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078C92A5-BB74-4657-8557-9EA014D764E5}"/>
                </a:ext>
              </a:extLst>
            </p:cNvPr>
            <p:cNvSpPr/>
            <p:nvPr/>
          </p:nvSpPr>
          <p:spPr bwMode="auto">
            <a:xfrm>
              <a:off x="5864367" y="5038876"/>
              <a:ext cx="784860" cy="746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345918A-A847-4563-9040-7FAC62327581}"/>
              </a:ext>
            </a:extLst>
          </p:cNvPr>
          <p:cNvGrpSpPr/>
          <p:nvPr/>
        </p:nvGrpSpPr>
        <p:grpSpPr>
          <a:xfrm>
            <a:off x="8356624" y="4701164"/>
            <a:ext cx="937260" cy="899160"/>
            <a:chOff x="5788167" y="4962676"/>
            <a:chExt cx="937260" cy="899160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0B782D7-C1DC-400B-9F8A-D1AC2F917F4A}"/>
                </a:ext>
              </a:extLst>
            </p:cNvPr>
            <p:cNvSpPr/>
            <p:nvPr/>
          </p:nvSpPr>
          <p:spPr bwMode="auto">
            <a:xfrm>
              <a:off x="5788167" y="4962676"/>
              <a:ext cx="937260" cy="8991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EC3B026-82D5-4394-B5BA-14CE4B255B85}"/>
                </a:ext>
              </a:extLst>
            </p:cNvPr>
            <p:cNvSpPr/>
            <p:nvPr/>
          </p:nvSpPr>
          <p:spPr bwMode="auto">
            <a:xfrm>
              <a:off x="5864367" y="5038876"/>
              <a:ext cx="784860" cy="7467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</p:grpSp>
      <p:sp>
        <p:nvSpPr>
          <p:cNvPr id="123" name="Text Box 281">
            <a:extLst>
              <a:ext uri="{FF2B5EF4-FFF2-40B4-BE49-F238E27FC236}">
                <a16:creationId xmlns:a16="http://schemas.microsoft.com/office/drawing/2014/main" id="{8DBF159F-EBC4-48CF-B03E-E3E2667A2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737" y="5087869"/>
            <a:ext cx="1404422" cy="17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1" indent="0" algn="ctr" defTabSz="1042988" eaLnBrk="0" fontAlgn="base" hangingPunct="0">
              <a:lnSpc>
                <a:spcPts val="1431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tabLst>
                <a:tab pos="6219371" algn="l"/>
              </a:tabLst>
              <a:defRPr/>
            </a:pPr>
            <a:r>
              <a:rPr lang="ko-KR" altLang="en-US" sz="115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수집</a:t>
            </a:r>
          </a:p>
        </p:txBody>
      </p:sp>
      <p:sp>
        <p:nvSpPr>
          <p:cNvPr id="124" name="Text Box 281">
            <a:extLst>
              <a:ext uri="{FF2B5EF4-FFF2-40B4-BE49-F238E27FC236}">
                <a16:creationId xmlns:a16="http://schemas.microsoft.com/office/drawing/2014/main" id="{9C72CCAD-B03B-490B-A840-D09E0C26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213" y="4949453"/>
            <a:ext cx="1404422" cy="35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1" indent="0" algn="ctr" defTabSz="1042988" eaLnBrk="0" fontAlgn="base" hangingPunct="0">
              <a:lnSpc>
                <a:spcPts val="1431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tabLst>
                <a:tab pos="6219371" algn="l"/>
              </a:tabLst>
              <a:defRPr/>
            </a:pPr>
            <a:r>
              <a:rPr lang="ko-KR" altLang="en-US" sz="115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endParaRPr lang="en-US" altLang="ko-KR" sz="1150" b="1" kern="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1" indent="0" algn="ctr" defTabSz="1042988" eaLnBrk="0" fontAlgn="base" hangingPunct="0">
              <a:lnSpc>
                <a:spcPts val="1431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tabLst>
                <a:tab pos="6219371" algn="l"/>
              </a:tabLst>
              <a:defRPr/>
            </a:pPr>
            <a:r>
              <a:rPr lang="ko-KR" altLang="en-US" sz="1150" b="1" kern="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가공</a:t>
            </a:r>
            <a:r>
              <a:rPr lang="ko-KR" altLang="en-US" sz="1150" b="1" kern="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분석</a:t>
            </a:r>
            <a:endParaRPr lang="ko-KR" altLang="en-US" sz="1150" b="1" kern="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5" name="Text Box 281">
            <a:extLst>
              <a:ext uri="{FF2B5EF4-FFF2-40B4-BE49-F238E27FC236}">
                <a16:creationId xmlns:a16="http://schemas.microsoft.com/office/drawing/2014/main" id="{58E46F9C-3998-4740-860D-EAF693D7D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543" y="5087869"/>
            <a:ext cx="1404422" cy="17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1" indent="0" algn="ctr" defTabSz="1042988" eaLnBrk="0" fontAlgn="base" hangingPunct="0">
              <a:lnSpc>
                <a:spcPts val="1431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tabLst>
                <a:tab pos="6219371" algn="l"/>
              </a:tabLst>
              <a:defRPr/>
            </a:pPr>
            <a:r>
              <a:rPr lang="ko-KR" altLang="en-US" sz="115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활용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3C6AF30-7EB7-4F89-9305-625753EDC746}"/>
              </a:ext>
            </a:extLst>
          </p:cNvPr>
          <p:cNvSpPr/>
          <p:nvPr/>
        </p:nvSpPr>
        <p:spPr bwMode="auto">
          <a:xfrm>
            <a:off x="5242560" y="4118762"/>
            <a:ext cx="2026920" cy="2763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품질기준관리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4823F34-E5D0-4878-A8E9-E5FEDE6E28EF}"/>
              </a:ext>
            </a:extLst>
          </p:cNvPr>
          <p:cNvSpPr/>
          <p:nvPr/>
        </p:nvSpPr>
        <p:spPr bwMode="auto">
          <a:xfrm>
            <a:off x="5250180" y="5878398"/>
            <a:ext cx="2026920" cy="2763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품질진단 및 개선</a:t>
            </a:r>
          </a:p>
        </p:txBody>
      </p: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65518F08-F24F-445C-9DBC-499FB0DC7E14}"/>
              </a:ext>
            </a:extLst>
          </p:cNvPr>
          <p:cNvCxnSpPr>
            <a:cxnSpLocks/>
            <a:stCxn id="126" idx="1"/>
            <a:endCxn id="118" idx="0"/>
          </p:cNvCxnSpPr>
          <p:nvPr/>
        </p:nvCxnSpPr>
        <p:spPr bwMode="auto">
          <a:xfrm rot="10800000" flipV="1">
            <a:off x="3892094" y="4256922"/>
            <a:ext cx="1350467" cy="444242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D15517A7-FFAF-45CA-86CA-E6F59FC3CC08}"/>
              </a:ext>
            </a:extLst>
          </p:cNvPr>
          <p:cNvCxnSpPr>
            <a:cxnSpLocks/>
            <a:stCxn id="127" idx="1"/>
            <a:endCxn id="118" idx="4"/>
          </p:cNvCxnSpPr>
          <p:nvPr/>
        </p:nvCxnSpPr>
        <p:spPr bwMode="auto">
          <a:xfrm rot="10800000">
            <a:off x="3892094" y="5600324"/>
            <a:ext cx="1358087" cy="416234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95E25205-3A47-46D5-8E7A-54195BDD0A7A}"/>
              </a:ext>
            </a:extLst>
          </p:cNvPr>
          <p:cNvCxnSpPr>
            <a:cxnSpLocks/>
            <a:stCxn id="127" idx="3"/>
            <a:endCxn id="121" idx="4"/>
          </p:cNvCxnSpPr>
          <p:nvPr/>
        </p:nvCxnSpPr>
        <p:spPr bwMode="auto">
          <a:xfrm flipV="1">
            <a:off x="7277100" y="5600324"/>
            <a:ext cx="1548154" cy="416234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19B96DB2-0209-42D2-AAE5-ABBAA2B971E1}"/>
              </a:ext>
            </a:extLst>
          </p:cNvPr>
          <p:cNvCxnSpPr>
            <a:cxnSpLocks/>
            <a:stCxn id="126" idx="3"/>
            <a:endCxn id="121" idx="0"/>
          </p:cNvCxnSpPr>
          <p:nvPr/>
        </p:nvCxnSpPr>
        <p:spPr bwMode="auto">
          <a:xfrm>
            <a:off x="7269480" y="4256922"/>
            <a:ext cx="1555774" cy="444242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C287911-251E-457F-9789-316AA215B236}"/>
              </a:ext>
            </a:extLst>
          </p:cNvPr>
          <p:cNvSpPr txBox="1"/>
          <p:nvPr/>
        </p:nvSpPr>
        <p:spPr>
          <a:xfrm>
            <a:off x="4606436" y="4926038"/>
            <a:ext cx="818501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800" kern="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연계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43D04D8-6D45-4EE5-8CD9-B5BE6A64D57E}"/>
              </a:ext>
            </a:extLst>
          </p:cNvPr>
          <p:cNvSpPr txBox="1"/>
          <p:nvPr/>
        </p:nvSpPr>
        <p:spPr>
          <a:xfrm>
            <a:off x="7097814" y="4926038"/>
            <a:ext cx="818501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800" kern="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연계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BD0212A-0FFA-442E-90C9-C21ED1FA0883}"/>
              </a:ext>
            </a:extLst>
          </p:cNvPr>
          <p:cNvCxnSpPr>
            <a:cxnSpLocks/>
          </p:cNvCxnSpPr>
          <p:nvPr/>
        </p:nvCxnSpPr>
        <p:spPr bwMode="auto">
          <a:xfrm>
            <a:off x="4359733" y="5134722"/>
            <a:ext cx="1435060" cy="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8DBF0B7C-74E6-4895-8469-17D291EDA30F}"/>
              </a:ext>
            </a:extLst>
          </p:cNvPr>
          <p:cNvCxnSpPr>
            <a:cxnSpLocks/>
          </p:cNvCxnSpPr>
          <p:nvPr/>
        </p:nvCxnSpPr>
        <p:spPr bwMode="auto">
          <a:xfrm flipV="1">
            <a:off x="6741994" y="5134722"/>
            <a:ext cx="1613065" cy="20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D036BB71-9685-45A7-AF44-E76CAE40D0E1}"/>
              </a:ext>
            </a:extLst>
          </p:cNvPr>
          <p:cNvCxnSpPr>
            <a:cxnSpLocks/>
            <a:stCxn id="126" idx="2"/>
            <a:endCxn id="115" idx="0"/>
          </p:cNvCxnSpPr>
          <p:nvPr/>
        </p:nvCxnSpPr>
        <p:spPr bwMode="auto">
          <a:xfrm>
            <a:off x="6256020" y="4395081"/>
            <a:ext cx="7404" cy="30608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2EC8AF6-BFFE-40B4-9771-EC1F185A1DE4}"/>
              </a:ext>
            </a:extLst>
          </p:cNvPr>
          <p:cNvCxnSpPr>
            <a:cxnSpLocks/>
            <a:stCxn id="127" idx="0"/>
            <a:endCxn id="115" idx="4"/>
          </p:cNvCxnSpPr>
          <p:nvPr/>
        </p:nvCxnSpPr>
        <p:spPr bwMode="auto">
          <a:xfrm flipH="1" flipV="1">
            <a:off x="6263424" y="5600324"/>
            <a:ext cx="216" cy="27807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643EFC7-E30B-4256-B36E-0327BA9E82E1}"/>
              </a:ext>
            </a:extLst>
          </p:cNvPr>
          <p:cNvSpPr txBox="1"/>
          <p:nvPr/>
        </p:nvSpPr>
        <p:spPr>
          <a:xfrm>
            <a:off x="3703142" y="5678003"/>
            <a:ext cx="8185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kern="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품질진단</a:t>
            </a:r>
            <a:endParaRPr lang="en-US" altLang="ko-KR" sz="800" kern="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800" kern="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05314FE-653A-4CA6-A7CA-11D186E65B44}"/>
              </a:ext>
            </a:extLst>
          </p:cNvPr>
          <p:cNvSpPr txBox="1"/>
          <p:nvPr/>
        </p:nvSpPr>
        <p:spPr>
          <a:xfrm>
            <a:off x="5561702" y="5579354"/>
            <a:ext cx="8185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kern="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품질진단</a:t>
            </a:r>
            <a:endParaRPr lang="en-US" altLang="ko-KR" sz="800" kern="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800" kern="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6A82CD0-E5F7-42F5-8D0E-151A5A45E276}"/>
              </a:ext>
            </a:extLst>
          </p:cNvPr>
          <p:cNvSpPr txBox="1"/>
          <p:nvPr/>
        </p:nvSpPr>
        <p:spPr>
          <a:xfrm>
            <a:off x="8191878" y="5681936"/>
            <a:ext cx="8185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kern="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품질진단</a:t>
            </a:r>
            <a:endParaRPr lang="en-US" altLang="ko-KR" sz="800" kern="0" spc="-150" dirty="0"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800" kern="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6FF575E-8C33-490A-905E-8AFB9A75733E}"/>
              </a:ext>
            </a:extLst>
          </p:cNvPr>
          <p:cNvSpPr txBox="1"/>
          <p:nvPr/>
        </p:nvSpPr>
        <p:spPr>
          <a:xfrm>
            <a:off x="3764102" y="4241794"/>
            <a:ext cx="5909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kern="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244AB7-9085-4A86-8E59-DF340C3AE062}"/>
              </a:ext>
            </a:extLst>
          </p:cNvPr>
          <p:cNvSpPr txBox="1"/>
          <p:nvPr/>
        </p:nvSpPr>
        <p:spPr>
          <a:xfrm>
            <a:off x="8340306" y="4241794"/>
            <a:ext cx="5909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kern="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10572A2-87C1-4574-8D4A-D35CE59CE052}"/>
              </a:ext>
            </a:extLst>
          </p:cNvPr>
          <p:cNvSpPr txBox="1"/>
          <p:nvPr/>
        </p:nvSpPr>
        <p:spPr>
          <a:xfrm>
            <a:off x="6117621" y="4378057"/>
            <a:ext cx="5909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kern="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412ED70-AC2F-4930-8BAA-5375E27AEF86}"/>
              </a:ext>
            </a:extLst>
          </p:cNvPr>
          <p:cNvSpPr txBox="1"/>
          <p:nvPr/>
        </p:nvSpPr>
        <p:spPr>
          <a:xfrm>
            <a:off x="4768868" y="3811430"/>
            <a:ext cx="29968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kern="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200" kern="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라이프사이클에 따른 품질 관리 체계 </a:t>
            </a:r>
            <a:r>
              <a:rPr lang="en-US" altLang="ko-KR" sz="1200" kern="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937D2C4-3EA5-4901-98F8-00EBA34CFBD3}"/>
              </a:ext>
            </a:extLst>
          </p:cNvPr>
          <p:cNvSpPr/>
          <p:nvPr/>
        </p:nvSpPr>
        <p:spPr>
          <a:xfrm>
            <a:off x="449764" y="730076"/>
            <a:ext cx="6292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목표 아키텍처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(1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품질 관리 프로세스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15D1E9-E258-4428-A891-5D2126400923}"/>
              </a:ext>
            </a:extLst>
          </p:cNvPr>
          <p:cNvGrpSpPr/>
          <p:nvPr/>
        </p:nvGrpSpPr>
        <p:grpSpPr>
          <a:xfrm>
            <a:off x="380051" y="1628800"/>
            <a:ext cx="2675732" cy="4642257"/>
            <a:chOff x="-2355205" y="1724558"/>
            <a:chExt cx="2675732" cy="4642257"/>
          </a:xfrm>
        </p:grpSpPr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2939BB72-9574-4904-BAAF-42AA70CAC039}"/>
                </a:ext>
              </a:extLst>
            </p:cNvPr>
            <p:cNvGrpSpPr/>
            <p:nvPr/>
          </p:nvGrpSpPr>
          <p:grpSpPr>
            <a:xfrm>
              <a:off x="-2355205" y="1724558"/>
              <a:ext cx="2675732" cy="978389"/>
              <a:chOff x="379651" y="1657198"/>
              <a:chExt cx="2675732" cy="978389"/>
            </a:xfrm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55839D4C-FD4E-4BB9-8540-D15AC93B2D94}"/>
                  </a:ext>
                </a:extLst>
              </p:cNvPr>
              <p:cNvSpPr/>
              <p:nvPr/>
            </p:nvSpPr>
            <p:spPr bwMode="auto">
              <a:xfrm>
                <a:off x="388125" y="1661348"/>
                <a:ext cx="2667258" cy="974239"/>
              </a:xfrm>
              <a:prstGeom prst="rect">
                <a:avLst/>
              </a:prstGeom>
              <a:solidFill>
                <a:srgbClr val="D9D9D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D9B13959-606A-477E-884B-88B7FF304453}"/>
                  </a:ext>
                </a:extLst>
              </p:cNvPr>
              <p:cNvSpPr/>
              <p:nvPr/>
            </p:nvSpPr>
            <p:spPr bwMode="auto">
              <a:xfrm>
                <a:off x="527487" y="1963012"/>
                <a:ext cx="2388534" cy="48434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</a:t>
                </a:r>
                <a:r>
                  <a:rPr lang="en-US" altLang="ko-KR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메타</a:t>
                </a:r>
                <a:r>
                  <a:rPr lang="en-US" altLang="ko-KR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비즈니스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메타 표준 정의</a:t>
                </a: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표준 정책 관리 협의체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구성 방안 수립</a:t>
                </a: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34395222-4BD1-4A33-983A-94A707B94D3C}"/>
                  </a:ext>
                </a:extLst>
              </p:cNvPr>
              <p:cNvSpPr/>
              <p:nvPr/>
            </p:nvSpPr>
            <p:spPr bwMode="auto">
              <a:xfrm>
                <a:off x="379651" y="1657198"/>
                <a:ext cx="278212" cy="2656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rPr>
                  <a:t>1</a:t>
                </a:r>
                <a:endPara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E2F7AFF-88DD-41C7-8FC6-B9D1004C658E}"/>
                  </a:ext>
                </a:extLst>
              </p:cNvPr>
              <p:cNvSpPr/>
              <p:nvPr/>
            </p:nvSpPr>
            <p:spPr bwMode="auto">
              <a:xfrm>
                <a:off x="379652" y="1661348"/>
                <a:ext cx="2670450" cy="26565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12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표준 관리 프로세스</a:t>
                </a:r>
                <a:endParaRPr lang="en-US" altLang="ko-KR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F7A2E750-DB09-4F3D-BC2C-913DF4CB417B}"/>
                </a:ext>
              </a:extLst>
            </p:cNvPr>
            <p:cNvGrpSpPr/>
            <p:nvPr/>
          </p:nvGrpSpPr>
          <p:grpSpPr>
            <a:xfrm>
              <a:off x="-2355205" y="2828599"/>
              <a:ext cx="2675732" cy="1089839"/>
              <a:chOff x="379651" y="2746841"/>
              <a:chExt cx="2675732" cy="1089839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8E998304-E21E-4C36-A871-8C186D6F1831}"/>
                  </a:ext>
                </a:extLst>
              </p:cNvPr>
              <p:cNvSpPr/>
              <p:nvPr/>
            </p:nvSpPr>
            <p:spPr bwMode="auto">
              <a:xfrm>
                <a:off x="388125" y="2746841"/>
                <a:ext cx="2667258" cy="1089839"/>
              </a:xfrm>
              <a:prstGeom prst="rect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0568FDC6-F440-4D0A-9146-B694FE368EB5}"/>
                  </a:ext>
                </a:extLst>
              </p:cNvPr>
              <p:cNvSpPr/>
              <p:nvPr/>
            </p:nvSpPr>
            <p:spPr bwMode="auto">
              <a:xfrm>
                <a:off x="385411" y="2746841"/>
                <a:ext cx="278212" cy="2656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rPr>
                  <a:t>2</a:t>
                </a:r>
                <a:endPara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7225C262-B1A3-4023-BD10-0C17B1A14551}"/>
                  </a:ext>
                </a:extLst>
              </p:cNvPr>
              <p:cNvSpPr/>
              <p:nvPr/>
            </p:nvSpPr>
            <p:spPr bwMode="auto">
              <a:xfrm>
                <a:off x="379651" y="2746841"/>
                <a:ext cx="2673018" cy="2768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품질 관리 프로세스</a:t>
                </a:r>
                <a:endParaRPr lang="en-US" altLang="ko-KR" sz="12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014738A9-6B24-4CAC-8B40-75EF8113EAC6}"/>
                  </a:ext>
                </a:extLst>
              </p:cNvPr>
              <p:cNvSpPr/>
              <p:nvPr/>
            </p:nvSpPr>
            <p:spPr bwMode="auto">
              <a:xfrm>
                <a:off x="527487" y="3036582"/>
                <a:ext cx="2388534" cy="69602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체계적인 데이터 </a:t>
                </a:r>
                <a:r>
                  <a:rPr lang="ko-KR" altLang="en-US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품질 유지 관리 방안</a:t>
                </a:r>
                <a:endParaRPr lang="en-US" altLang="ko-KR" sz="1100" u="sng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품질 탐지 결과 </a:t>
                </a:r>
                <a:r>
                  <a:rPr lang="ko-KR" altLang="en-US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개선 반영 절차 수립</a:t>
                </a:r>
                <a:endParaRPr lang="en-US" altLang="ko-KR" sz="1100" u="sng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</a:t>
                </a:r>
                <a:r>
                  <a:rPr lang="ko-KR" altLang="en-US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라이프사이클 관리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체계 구성</a:t>
                </a:r>
                <a:endParaRPr lang="en-US" altLang="ko-KR" sz="1100" u="sng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B2178357-314C-4E74-9657-4FCABE942952}"/>
                </a:ext>
              </a:extLst>
            </p:cNvPr>
            <p:cNvGrpSpPr/>
            <p:nvPr/>
          </p:nvGrpSpPr>
          <p:grpSpPr>
            <a:xfrm>
              <a:off x="-2355205" y="4044090"/>
              <a:ext cx="2673018" cy="1098537"/>
              <a:chOff x="379651" y="3973670"/>
              <a:chExt cx="2673018" cy="1098537"/>
            </a:xfrm>
          </p:grpSpPr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76C80D71-3889-44A0-937A-73C25C399587}"/>
                  </a:ext>
                </a:extLst>
              </p:cNvPr>
              <p:cNvSpPr/>
              <p:nvPr/>
            </p:nvSpPr>
            <p:spPr bwMode="auto">
              <a:xfrm>
                <a:off x="379651" y="3973670"/>
                <a:ext cx="2667258" cy="10985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endPara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972BD9B-10C0-4883-904F-5FF90310948A}"/>
                  </a:ext>
                </a:extLst>
              </p:cNvPr>
              <p:cNvSpPr/>
              <p:nvPr/>
            </p:nvSpPr>
            <p:spPr bwMode="auto">
              <a:xfrm>
                <a:off x="379651" y="3973670"/>
                <a:ext cx="278212" cy="2656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rPr>
                  <a:t>3</a:t>
                </a:r>
                <a:endPara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2E042022-C2CD-4D00-95D2-99B7310AD2BD}"/>
                  </a:ext>
                </a:extLst>
              </p:cNvPr>
              <p:cNvSpPr/>
              <p:nvPr/>
            </p:nvSpPr>
            <p:spPr bwMode="auto">
              <a:xfrm>
                <a:off x="379651" y="3973670"/>
                <a:ext cx="2673018" cy="2768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ko-KR" altLang="en-US" sz="12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활용 정책 수립</a:t>
                </a:r>
                <a:endParaRPr lang="en-US" altLang="ko-KR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C43CBD84-A138-4C77-809A-F4821C943E93}"/>
                  </a:ext>
                </a:extLst>
              </p:cNvPr>
              <p:cNvSpPr/>
              <p:nvPr/>
            </p:nvSpPr>
            <p:spPr bwMode="auto">
              <a:xfrm>
                <a:off x="527487" y="4372374"/>
                <a:ext cx="2388534" cy="39407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</a:t>
                </a:r>
                <a:r>
                  <a:rPr lang="en-US" altLang="ko-KR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보안</a:t>
                </a:r>
                <a:r>
                  <a:rPr lang="en-US" altLang="ko-KR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개인정보 활용 정책</a:t>
                </a: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데이터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수집</a:t>
                </a:r>
                <a:r>
                  <a:rPr lang="en-US" altLang="ko-KR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분석</a:t>
                </a:r>
                <a:r>
                  <a:rPr lang="en-US" altLang="ko-KR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제공 프로세스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정의</a:t>
                </a:r>
                <a:endPara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E978569A-AF5F-4F5B-B77B-36A8A6D7E3D5}"/>
                </a:ext>
              </a:extLst>
            </p:cNvPr>
            <p:cNvGrpSpPr/>
            <p:nvPr/>
          </p:nvGrpSpPr>
          <p:grpSpPr>
            <a:xfrm>
              <a:off x="-2355205" y="5268278"/>
              <a:ext cx="2667258" cy="1098537"/>
              <a:chOff x="385411" y="5200918"/>
              <a:chExt cx="2667258" cy="1098537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5DD88D31-E9ED-4222-9951-77D81C2C5B16}"/>
                  </a:ext>
                </a:extLst>
              </p:cNvPr>
              <p:cNvSpPr/>
              <p:nvPr/>
            </p:nvSpPr>
            <p:spPr bwMode="auto">
              <a:xfrm>
                <a:off x="385411" y="5200918"/>
                <a:ext cx="2667258" cy="10985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endPara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7C67EF34-6B20-43DF-A79C-EED6C71F3B1C}"/>
                  </a:ext>
                </a:extLst>
              </p:cNvPr>
              <p:cNvSpPr/>
              <p:nvPr/>
            </p:nvSpPr>
            <p:spPr bwMode="auto">
              <a:xfrm>
                <a:off x="385411" y="5200918"/>
                <a:ext cx="278212" cy="2656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rPr>
                  <a:t>4</a:t>
                </a:r>
                <a:endPara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6F31B344-2AA8-4153-BC60-3A7D2C0AC570}"/>
                  </a:ext>
                </a:extLst>
              </p:cNvPr>
              <p:cNvSpPr/>
              <p:nvPr/>
            </p:nvSpPr>
            <p:spPr bwMode="auto">
              <a:xfrm>
                <a:off x="385411" y="5200918"/>
                <a:ext cx="2667258" cy="2768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ko-KR" altLang="en-US" sz="12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활용성 강화 방안 정의</a:t>
                </a:r>
                <a:endParaRPr lang="en-US" altLang="ko-KR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3DC68192-FDBD-473A-ACF7-44F96CD0D9C8}"/>
                  </a:ext>
                </a:extLst>
              </p:cNvPr>
              <p:cNvSpPr/>
              <p:nvPr/>
            </p:nvSpPr>
            <p:spPr bwMode="auto">
              <a:xfrm>
                <a:off x="533247" y="5528798"/>
                <a:ext cx="2388534" cy="61471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지속적인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교육 체계 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수립</a:t>
                </a:r>
                <a:endPara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서비스 확대</a:t>
                </a:r>
                <a:r>
                  <a:rPr lang="en-US" altLang="ko-KR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기능 요건</a:t>
                </a:r>
                <a:r>
                  <a:rPr lang="en-US" altLang="ko-KR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구축 전략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수립</a:t>
                </a:r>
                <a:endPara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지원</a:t>
                </a:r>
                <a:r>
                  <a:rPr lang="en-US" altLang="ko-KR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운영 조직 체계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구성 방안 수립</a:t>
                </a:r>
              </a:p>
            </p:txBody>
          </p:sp>
        </p:grp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2E821-2E2D-4261-AD8A-1504E59E1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 -</a:t>
            </a:r>
          </a:p>
        </p:txBody>
      </p:sp>
      <p:sp>
        <p:nvSpPr>
          <p:cNvPr id="146" name="Text Box 43">
            <a:extLst>
              <a:ext uri="{FF2B5EF4-FFF2-40B4-BE49-F238E27FC236}">
                <a16:creationId xmlns:a16="http://schemas.microsoft.com/office/drawing/2014/main" id="{9735F447-2ADA-4337-9FC1-D648A8525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구축 범위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(2/4)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483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갈매기형 수장 89">
            <a:extLst>
              <a:ext uri="{FF2B5EF4-FFF2-40B4-BE49-F238E27FC236}">
                <a16:creationId xmlns:a16="http://schemas.microsoft.com/office/drawing/2014/main" id="{E40484F7-DBE3-45AF-A81C-32B08C30C944}"/>
              </a:ext>
            </a:extLst>
          </p:cNvPr>
          <p:cNvSpPr/>
          <p:nvPr/>
        </p:nvSpPr>
        <p:spPr bwMode="auto">
          <a:xfrm>
            <a:off x="174567" y="1086482"/>
            <a:ext cx="3181029" cy="457447"/>
          </a:xfrm>
          <a:prstGeom prst="chevron">
            <a:avLst>
              <a:gd name="adj" fmla="val 40571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algn="ctr">
              <a:spcBef>
                <a:spcPts val="0"/>
              </a:spcBef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정책 수립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937D2C4-3EA5-4901-98F8-00EBA34CFBD3}"/>
              </a:ext>
            </a:extLst>
          </p:cNvPr>
          <p:cNvSpPr/>
          <p:nvPr/>
        </p:nvSpPr>
        <p:spPr>
          <a:xfrm>
            <a:off x="449764" y="730076"/>
            <a:ext cx="6292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목표 아키텍처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(1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활용 정책 수립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15D1E9-E258-4428-A891-5D2126400923}"/>
              </a:ext>
            </a:extLst>
          </p:cNvPr>
          <p:cNvGrpSpPr/>
          <p:nvPr/>
        </p:nvGrpSpPr>
        <p:grpSpPr>
          <a:xfrm>
            <a:off x="380051" y="1628800"/>
            <a:ext cx="2675732" cy="4642257"/>
            <a:chOff x="-2355205" y="1724558"/>
            <a:chExt cx="2675732" cy="4642257"/>
          </a:xfrm>
        </p:grpSpPr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2939BB72-9574-4904-BAAF-42AA70CAC039}"/>
                </a:ext>
              </a:extLst>
            </p:cNvPr>
            <p:cNvGrpSpPr/>
            <p:nvPr/>
          </p:nvGrpSpPr>
          <p:grpSpPr>
            <a:xfrm>
              <a:off x="-2355205" y="1724558"/>
              <a:ext cx="2675732" cy="978389"/>
              <a:chOff x="379651" y="1657198"/>
              <a:chExt cx="2675732" cy="978389"/>
            </a:xfrm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55839D4C-FD4E-4BB9-8540-D15AC93B2D94}"/>
                  </a:ext>
                </a:extLst>
              </p:cNvPr>
              <p:cNvSpPr/>
              <p:nvPr/>
            </p:nvSpPr>
            <p:spPr bwMode="auto">
              <a:xfrm>
                <a:off x="388125" y="1661348"/>
                <a:ext cx="2667258" cy="974239"/>
              </a:xfrm>
              <a:prstGeom prst="rect">
                <a:avLst/>
              </a:prstGeom>
              <a:solidFill>
                <a:srgbClr val="D9D9D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endParaRPr lang="en-US" altLang="ko-KR" sz="1100" u="sng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D9B13959-606A-477E-884B-88B7FF304453}"/>
                  </a:ext>
                </a:extLst>
              </p:cNvPr>
              <p:cNvSpPr/>
              <p:nvPr/>
            </p:nvSpPr>
            <p:spPr bwMode="auto">
              <a:xfrm>
                <a:off x="527487" y="1963012"/>
                <a:ext cx="2388534" cy="48434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</a:t>
                </a:r>
                <a:r>
                  <a:rPr lang="en-US" altLang="ko-KR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메타</a:t>
                </a:r>
                <a:r>
                  <a:rPr lang="en-US" altLang="ko-KR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비즈니스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메타 표준 정의</a:t>
                </a: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표준 정책 관리 협의체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구성 방안 수립</a:t>
                </a: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34395222-4BD1-4A33-983A-94A707B94D3C}"/>
                  </a:ext>
                </a:extLst>
              </p:cNvPr>
              <p:cNvSpPr/>
              <p:nvPr/>
            </p:nvSpPr>
            <p:spPr bwMode="auto">
              <a:xfrm>
                <a:off x="379651" y="1657198"/>
                <a:ext cx="278212" cy="2656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rPr>
                  <a:t>1</a:t>
                </a:r>
                <a:endPara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E2F7AFF-88DD-41C7-8FC6-B9D1004C658E}"/>
                  </a:ext>
                </a:extLst>
              </p:cNvPr>
              <p:cNvSpPr/>
              <p:nvPr/>
            </p:nvSpPr>
            <p:spPr bwMode="auto">
              <a:xfrm>
                <a:off x="379652" y="1661348"/>
                <a:ext cx="2670450" cy="26565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12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표준 관리 프로세스</a:t>
                </a:r>
                <a:endParaRPr lang="en-US" altLang="ko-KR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F7A2E750-DB09-4F3D-BC2C-913DF4CB417B}"/>
                </a:ext>
              </a:extLst>
            </p:cNvPr>
            <p:cNvGrpSpPr/>
            <p:nvPr/>
          </p:nvGrpSpPr>
          <p:grpSpPr>
            <a:xfrm>
              <a:off x="-2355205" y="2828599"/>
              <a:ext cx="2675732" cy="1089839"/>
              <a:chOff x="379651" y="2746841"/>
              <a:chExt cx="2675732" cy="1089839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8E998304-E21E-4C36-A871-8C186D6F1831}"/>
                  </a:ext>
                </a:extLst>
              </p:cNvPr>
              <p:cNvSpPr/>
              <p:nvPr/>
            </p:nvSpPr>
            <p:spPr bwMode="auto">
              <a:xfrm>
                <a:off x="388125" y="2746841"/>
                <a:ext cx="2667258" cy="10898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0568FDC6-F440-4D0A-9146-B694FE368EB5}"/>
                  </a:ext>
                </a:extLst>
              </p:cNvPr>
              <p:cNvSpPr/>
              <p:nvPr/>
            </p:nvSpPr>
            <p:spPr bwMode="auto">
              <a:xfrm>
                <a:off x="385411" y="2746841"/>
                <a:ext cx="278212" cy="2656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rPr>
                  <a:t>2</a:t>
                </a:r>
                <a:endPara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7225C262-B1A3-4023-BD10-0C17B1A14551}"/>
                  </a:ext>
                </a:extLst>
              </p:cNvPr>
              <p:cNvSpPr/>
              <p:nvPr/>
            </p:nvSpPr>
            <p:spPr bwMode="auto">
              <a:xfrm>
                <a:off x="379651" y="2746841"/>
                <a:ext cx="2673018" cy="2768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ko-KR" altLang="en-US" sz="12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품질 관리 프로세스</a:t>
                </a:r>
                <a:endParaRPr lang="en-US" altLang="ko-KR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014738A9-6B24-4CAC-8B40-75EF8113EAC6}"/>
                  </a:ext>
                </a:extLst>
              </p:cNvPr>
              <p:cNvSpPr/>
              <p:nvPr/>
            </p:nvSpPr>
            <p:spPr bwMode="auto">
              <a:xfrm>
                <a:off x="527487" y="3036582"/>
                <a:ext cx="2388534" cy="69602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</a:t>
                </a:r>
                <a:r>
                  <a:rPr lang="en-US" altLang="ko-KR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체계적인 데이터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품질 유지 관리 방안</a:t>
                </a: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품질 탐지 결과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개선 반영 절차 수립</a:t>
                </a: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라이프사이클 관리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체계 구성</a:t>
                </a: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B2178357-314C-4E74-9657-4FCABE942952}"/>
                </a:ext>
              </a:extLst>
            </p:cNvPr>
            <p:cNvGrpSpPr/>
            <p:nvPr/>
          </p:nvGrpSpPr>
          <p:grpSpPr>
            <a:xfrm>
              <a:off x="-2355205" y="4044090"/>
              <a:ext cx="2673018" cy="1098537"/>
              <a:chOff x="379651" y="3973670"/>
              <a:chExt cx="2673018" cy="1098537"/>
            </a:xfrm>
          </p:grpSpPr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76C80D71-3889-44A0-937A-73C25C399587}"/>
                  </a:ext>
                </a:extLst>
              </p:cNvPr>
              <p:cNvSpPr/>
              <p:nvPr/>
            </p:nvSpPr>
            <p:spPr bwMode="auto">
              <a:xfrm>
                <a:off x="379651" y="3973670"/>
                <a:ext cx="2667258" cy="1098537"/>
              </a:xfrm>
              <a:prstGeom prst="rect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endPara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972BD9B-10C0-4883-904F-5FF90310948A}"/>
                  </a:ext>
                </a:extLst>
              </p:cNvPr>
              <p:cNvSpPr/>
              <p:nvPr/>
            </p:nvSpPr>
            <p:spPr bwMode="auto">
              <a:xfrm>
                <a:off x="379651" y="3973670"/>
                <a:ext cx="278212" cy="2656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rPr>
                  <a:t>3</a:t>
                </a:r>
                <a:endPara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2E042022-C2CD-4D00-95D2-99B7310AD2BD}"/>
                  </a:ext>
                </a:extLst>
              </p:cNvPr>
              <p:cNvSpPr/>
              <p:nvPr/>
            </p:nvSpPr>
            <p:spPr bwMode="auto">
              <a:xfrm>
                <a:off x="379651" y="3973670"/>
                <a:ext cx="2673018" cy="2768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활용 정책 수립</a:t>
                </a:r>
                <a:endParaRPr lang="en-US" altLang="ko-KR" sz="12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C43CBD84-A138-4C77-809A-F4821C943E93}"/>
                  </a:ext>
                </a:extLst>
              </p:cNvPr>
              <p:cNvSpPr/>
              <p:nvPr/>
            </p:nvSpPr>
            <p:spPr bwMode="auto">
              <a:xfrm>
                <a:off x="527487" y="4372374"/>
                <a:ext cx="2388534" cy="39407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</a:t>
                </a:r>
                <a:r>
                  <a:rPr lang="ko-KR" altLang="en-US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보안</a:t>
                </a:r>
                <a:r>
                  <a:rPr lang="en-US" altLang="ko-KR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개인정보 활용 정책</a:t>
                </a:r>
                <a:endParaRPr lang="en-US" altLang="ko-KR" sz="1100" u="sng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데이터 </a:t>
                </a:r>
                <a:r>
                  <a:rPr lang="ko-KR" altLang="en-US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수집</a:t>
                </a:r>
                <a:r>
                  <a:rPr lang="en-US" altLang="ko-KR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분석</a:t>
                </a:r>
                <a:r>
                  <a:rPr lang="en-US" altLang="ko-KR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제공 프로세스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정의</a:t>
                </a:r>
                <a:endParaRPr lang="en-US" altLang="ko-KR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E978569A-AF5F-4F5B-B77B-36A8A6D7E3D5}"/>
                </a:ext>
              </a:extLst>
            </p:cNvPr>
            <p:cNvGrpSpPr/>
            <p:nvPr/>
          </p:nvGrpSpPr>
          <p:grpSpPr>
            <a:xfrm>
              <a:off x="-2355205" y="5268278"/>
              <a:ext cx="2667258" cy="1098537"/>
              <a:chOff x="385411" y="5200918"/>
              <a:chExt cx="2667258" cy="1098537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5DD88D31-E9ED-4222-9951-77D81C2C5B16}"/>
                  </a:ext>
                </a:extLst>
              </p:cNvPr>
              <p:cNvSpPr/>
              <p:nvPr/>
            </p:nvSpPr>
            <p:spPr bwMode="auto">
              <a:xfrm>
                <a:off x="385411" y="5200918"/>
                <a:ext cx="2667258" cy="10985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endPara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7C67EF34-6B20-43DF-A79C-EED6C71F3B1C}"/>
                  </a:ext>
                </a:extLst>
              </p:cNvPr>
              <p:cNvSpPr/>
              <p:nvPr/>
            </p:nvSpPr>
            <p:spPr bwMode="auto">
              <a:xfrm>
                <a:off x="385411" y="5200918"/>
                <a:ext cx="278212" cy="2656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rPr>
                  <a:t>4</a:t>
                </a:r>
                <a:endPara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6F31B344-2AA8-4153-BC60-3A7D2C0AC570}"/>
                  </a:ext>
                </a:extLst>
              </p:cNvPr>
              <p:cNvSpPr/>
              <p:nvPr/>
            </p:nvSpPr>
            <p:spPr bwMode="auto">
              <a:xfrm>
                <a:off x="385411" y="5200918"/>
                <a:ext cx="2667258" cy="2768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ko-KR" altLang="en-US" sz="12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활용성 강화 방안 정의</a:t>
                </a:r>
                <a:endParaRPr lang="en-US" altLang="ko-KR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3DC68192-FDBD-473A-ACF7-44F96CD0D9C8}"/>
                  </a:ext>
                </a:extLst>
              </p:cNvPr>
              <p:cNvSpPr/>
              <p:nvPr/>
            </p:nvSpPr>
            <p:spPr bwMode="auto">
              <a:xfrm>
                <a:off x="533247" y="5528798"/>
                <a:ext cx="2388534" cy="61471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지속적인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교육 체계 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수립</a:t>
                </a:r>
                <a:endPara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서비스 확대</a:t>
                </a:r>
                <a:r>
                  <a:rPr lang="en-US" altLang="ko-KR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기능 요건</a:t>
                </a:r>
                <a:r>
                  <a:rPr lang="en-US" altLang="ko-KR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구축 전략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수립</a:t>
                </a:r>
                <a:endPara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지원</a:t>
                </a:r>
                <a:r>
                  <a:rPr lang="en-US" altLang="ko-KR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운영 조직 체계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구성 방안 수립</a:t>
                </a:r>
              </a:p>
            </p:txBody>
          </p:sp>
        </p:grpSp>
      </p:grpSp>
      <p:sp>
        <p:nvSpPr>
          <p:cNvPr id="146" name="Text Box 277">
            <a:extLst>
              <a:ext uri="{FF2B5EF4-FFF2-40B4-BE49-F238E27FC236}">
                <a16:creationId xmlns:a16="http://schemas.microsoft.com/office/drawing/2014/main" id="{D2410ACB-C272-4C75-8E4E-8A907EEC6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685" y="3180054"/>
            <a:ext cx="4688164" cy="3135831"/>
          </a:xfrm>
          <a:prstGeom prst="rect">
            <a:avLst/>
          </a:prstGeom>
          <a:gradFill>
            <a:gsLst>
              <a:gs pos="0">
                <a:srgbClr val="E2E2E2"/>
              </a:gs>
              <a:gs pos="99000">
                <a:srgbClr val="FFFFFF">
                  <a:lumMod val="93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36000" bIns="72000"/>
          <a:lstStyle>
            <a:defPPr>
              <a:defRPr lang="ko-KR"/>
            </a:defPPr>
            <a:lvl1pPr marL="92075" indent="-92075" eaLnBrk="1" latinLnBrk="0" hangingPunct="1">
              <a:spcBef>
                <a:spcPct val="30000"/>
              </a:spcBef>
              <a:buSzPct val="80000"/>
              <a:buFontTx/>
              <a:buChar char="•"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92075" marR="0" lvl="0" indent="-92075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80000"/>
              <a:buFontTx/>
              <a:buChar char="•"/>
              <a:tabLst/>
              <a:defRPr/>
            </a:pPr>
            <a:endParaRPr kumimoji="1" lang="ko-KR" altLang="ko-KR" sz="900" b="0" i="0" u="none" strike="noStrike" kern="0" cap="none" spc="-15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7" name="Text Box 277">
            <a:extLst>
              <a:ext uri="{FF2B5EF4-FFF2-40B4-BE49-F238E27FC236}">
                <a16:creationId xmlns:a16="http://schemas.microsoft.com/office/drawing/2014/main" id="{707DCF67-AA9D-4A83-894B-F344D9440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686" y="1662482"/>
            <a:ext cx="4688163" cy="1450719"/>
          </a:xfrm>
          <a:prstGeom prst="rect">
            <a:avLst/>
          </a:prstGeom>
          <a:gradFill>
            <a:gsLst>
              <a:gs pos="0">
                <a:srgbClr val="E2E2E2"/>
              </a:gs>
              <a:gs pos="99000">
                <a:srgbClr val="FFFFFF">
                  <a:lumMod val="93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36000" bIns="72000"/>
          <a:lstStyle>
            <a:defPPr>
              <a:defRPr lang="ko-KR"/>
            </a:defPPr>
            <a:lvl1pPr marL="92075" indent="-92075" eaLnBrk="1" latinLnBrk="0" hangingPunct="1">
              <a:spcBef>
                <a:spcPct val="30000"/>
              </a:spcBef>
              <a:buSzPct val="80000"/>
              <a:buFontTx/>
              <a:buChar char="•"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92075" marR="0" lvl="0" indent="-92075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80000"/>
              <a:buFontTx/>
              <a:buChar char="•"/>
              <a:tabLst/>
              <a:defRPr/>
            </a:pPr>
            <a:endParaRPr kumimoji="1" lang="ko-KR" altLang="ko-KR" sz="900" b="0" i="0" u="none" strike="noStrike" kern="0" cap="none" spc="-15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9" name="Freeform 279">
            <a:extLst>
              <a:ext uri="{FF2B5EF4-FFF2-40B4-BE49-F238E27FC236}">
                <a16:creationId xmlns:a16="http://schemas.microsoft.com/office/drawing/2014/main" id="{473294D2-23A5-4316-B001-7D48E0B0E73E}"/>
              </a:ext>
            </a:extLst>
          </p:cNvPr>
          <p:cNvSpPr>
            <a:spLocks/>
          </p:cNvSpPr>
          <p:nvPr/>
        </p:nvSpPr>
        <p:spPr bwMode="auto">
          <a:xfrm>
            <a:off x="3266046" y="1086482"/>
            <a:ext cx="1623681" cy="479860"/>
          </a:xfrm>
          <a:custGeom>
            <a:avLst/>
            <a:gdLst>
              <a:gd name="T0" fmla="*/ 34139651 w 806"/>
              <a:gd name="T1" fmla="*/ 0 h 274"/>
              <a:gd name="T2" fmla="*/ 0 w 806"/>
              <a:gd name="T3" fmla="*/ 0 h 274"/>
              <a:gd name="T4" fmla="*/ 4135657 w 806"/>
              <a:gd name="T5" fmla="*/ 3 h 274"/>
              <a:gd name="T6" fmla="*/ 0 w 806"/>
              <a:gd name="T7" fmla="*/ 3 h 274"/>
              <a:gd name="T8" fmla="*/ 34139651 w 806"/>
              <a:gd name="T9" fmla="*/ 3 h 274"/>
              <a:gd name="T10" fmla="*/ 38339024 w 806"/>
              <a:gd name="T11" fmla="*/ 3 h 274"/>
              <a:gd name="T12" fmla="*/ 34139651 w 806"/>
              <a:gd name="T13" fmla="*/ 0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06"/>
              <a:gd name="T22" fmla="*/ 0 h 274"/>
              <a:gd name="T23" fmla="*/ 806 w 806"/>
              <a:gd name="T24" fmla="*/ 274 h 27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06" h="274">
                <a:moveTo>
                  <a:pt x="718" y="0"/>
                </a:moveTo>
                <a:lnTo>
                  <a:pt x="0" y="0"/>
                </a:lnTo>
                <a:lnTo>
                  <a:pt x="87" y="137"/>
                </a:lnTo>
                <a:lnTo>
                  <a:pt x="0" y="274"/>
                </a:lnTo>
                <a:lnTo>
                  <a:pt x="718" y="274"/>
                </a:lnTo>
                <a:lnTo>
                  <a:pt x="806" y="137"/>
                </a:lnTo>
                <a:lnTo>
                  <a:pt x="71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400" b="0" i="0" u="none" strike="noStrike" kern="0" cap="none" spc="-150" normalizeH="0" baseline="0" noProof="0" dirty="0">
              <a:ln>
                <a:noFill/>
              </a:ln>
              <a:gradFill>
                <a:gsLst>
                  <a:gs pos="83000">
                    <a:srgbClr val="006699"/>
                  </a:gs>
                  <a:gs pos="100000">
                    <a:srgbClr val="006699"/>
                  </a:gs>
                </a:gsLst>
                <a:lin ang="5400000" scaled="1"/>
              </a:gra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0" name="Text Box 281">
            <a:extLst>
              <a:ext uri="{FF2B5EF4-FFF2-40B4-BE49-F238E27FC236}">
                <a16:creationId xmlns:a16="http://schemas.microsoft.com/office/drawing/2014/main" id="{511316D7-6348-45D8-9F37-89E02F3B0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657" y="1246261"/>
            <a:ext cx="1242125" cy="18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1" indent="0" algn="ctr" defTabSz="1042988" eaLnBrk="0" fontAlgn="base" hangingPunct="0">
              <a:lnSpc>
                <a:spcPts val="1431"/>
              </a:lnSpc>
              <a:spcBef>
                <a:spcPct val="0"/>
              </a:spcBef>
              <a:spcAft>
                <a:spcPct val="0"/>
              </a:spcAft>
              <a:buClr>
                <a:srgbClr val="595959"/>
              </a:buClr>
              <a:buSzPct val="100000"/>
              <a:tabLst>
                <a:tab pos="6219371" algn="l"/>
              </a:tabLst>
              <a:defRPr/>
            </a:pPr>
            <a:r>
              <a:rPr lang="ko-KR" altLang="en-US" sz="1400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생산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5F8953E-C209-4DF1-A898-B4792AC8150D}"/>
              </a:ext>
            </a:extLst>
          </p:cNvPr>
          <p:cNvGrpSpPr/>
          <p:nvPr/>
        </p:nvGrpSpPr>
        <p:grpSpPr>
          <a:xfrm>
            <a:off x="3224808" y="1638743"/>
            <a:ext cx="1466556" cy="4618553"/>
            <a:chOff x="609936" y="1840780"/>
            <a:chExt cx="1395203" cy="4925780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87F156C5-E4C9-4079-901E-1964ED625E23}"/>
                </a:ext>
              </a:extLst>
            </p:cNvPr>
            <p:cNvGrpSpPr/>
            <p:nvPr/>
          </p:nvGrpSpPr>
          <p:grpSpPr>
            <a:xfrm>
              <a:off x="937185" y="1977898"/>
              <a:ext cx="788614" cy="359859"/>
              <a:chOff x="877241" y="2031553"/>
              <a:chExt cx="954223" cy="435429"/>
            </a:xfrm>
          </p:grpSpPr>
          <p:pic>
            <p:nvPicPr>
              <p:cNvPr id="173" name="Picture 2" descr="기획자가 왜 데이터베이스를 알아야 하나 | Hyeyeon">
                <a:extLst>
                  <a:ext uri="{FF2B5EF4-FFF2-40B4-BE49-F238E27FC236}">
                    <a16:creationId xmlns:a16="http://schemas.microsoft.com/office/drawing/2014/main" id="{4FB33252-C352-4169-B771-32B5DDB6B0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77241" y="2031553"/>
                <a:ext cx="506605" cy="4354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4" name="Picture 2" descr="기획자가 왜 데이터베이스를 알아야 하나 | Hyeyeon">
                <a:extLst>
                  <a:ext uri="{FF2B5EF4-FFF2-40B4-BE49-F238E27FC236}">
                    <a16:creationId xmlns:a16="http://schemas.microsoft.com/office/drawing/2014/main" id="{0FAFA1C0-F293-449E-93D0-6B006A0F1F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4859" y="2031553"/>
                <a:ext cx="506605" cy="4354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0FB1D402-2B16-44DA-9C0D-DE5DC9D514B8}"/>
                </a:ext>
              </a:extLst>
            </p:cNvPr>
            <p:cNvSpPr/>
            <p:nvPr/>
          </p:nvSpPr>
          <p:spPr>
            <a:xfrm>
              <a:off x="637752" y="1840780"/>
              <a:ext cx="1367387" cy="4925780"/>
            </a:xfrm>
            <a:prstGeom prst="roundRect">
              <a:avLst>
                <a:gd name="adj" fmla="val 0"/>
              </a:avLst>
            </a:prstGeom>
            <a:noFill/>
            <a:ln w="3175" algn="ctr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tIns="72000" anchor="ctr"/>
            <a:lstStyle/>
            <a:p>
              <a:pPr algn="ctr" fontAlgn="base" latinLnBrk="0">
                <a:lnSpc>
                  <a:spcPct val="90000"/>
                </a:lnSpc>
                <a:spcAft>
                  <a:spcPct val="0"/>
                </a:spcAft>
              </a:pPr>
              <a:endParaRPr lang="ko-KR" altLang="en-US" sz="1200" kern="0" dirty="0">
                <a:solidFill>
                  <a:schemeClr val="tx2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C18FA33-6CE4-40F7-A81E-399413FA0AD4}"/>
                </a:ext>
              </a:extLst>
            </p:cNvPr>
            <p:cNvSpPr txBox="1"/>
            <p:nvPr/>
          </p:nvSpPr>
          <p:spPr>
            <a:xfrm>
              <a:off x="665044" y="2329822"/>
              <a:ext cx="1317235" cy="2626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Relational DB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55" name="그래픽 154" descr="자막 윤곽선">
              <a:extLst>
                <a:ext uri="{FF2B5EF4-FFF2-40B4-BE49-F238E27FC236}">
                  <a16:creationId xmlns:a16="http://schemas.microsoft.com/office/drawing/2014/main" id="{F339251F-D34C-4D9B-B761-3E0D04977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9725" y="2596795"/>
              <a:ext cx="624548" cy="624548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FE5DC83-27B6-4313-9459-DE9C0107D421}"/>
                </a:ext>
              </a:extLst>
            </p:cNvPr>
            <p:cNvSpPr txBox="1"/>
            <p:nvPr/>
          </p:nvSpPr>
          <p:spPr>
            <a:xfrm>
              <a:off x="665044" y="3098232"/>
              <a:ext cx="1317235" cy="2626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Message Queues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57" name="그래픽 156" descr="레이어 디자인 윤곽선">
              <a:extLst>
                <a:ext uri="{FF2B5EF4-FFF2-40B4-BE49-F238E27FC236}">
                  <a16:creationId xmlns:a16="http://schemas.microsoft.com/office/drawing/2014/main" id="{577BB6C7-79F4-4A02-B71D-0E31CE1D9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3786" y="3339053"/>
              <a:ext cx="457200" cy="457200"/>
            </a:xfrm>
            <a:prstGeom prst="rect">
              <a:avLst/>
            </a:prstGeom>
          </p:spPr>
        </p:pic>
        <p:pic>
          <p:nvPicPr>
            <p:cNvPr id="158" name="그래픽 157" descr="레이어 디자인 윤곽선">
              <a:extLst>
                <a:ext uri="{FF2B5EF4-FFF2-40B4-BE49-F238E27FC236}">
                  <a16:creationId xmlns:a16="http://schemas.microsoft.com/office/drawing/2014/main" id="{680D7EBB-8874-49E5-9EE5-2EC98F9CC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91385" y="3332768"/>
              <a:ext cx="457200" cy="457200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A7818BC-9A3A-4AAE-A686-76570D46553A}"/>
                </a:ext>
              </a:extLst>
            </p:cNvPr>
            <p:cNvSpPr txBox="1"/>
            <p:nvPr/>
          </p:nvSpPr>
          <p:spPr>
            <a:xfrm>
              <a:off x="665044" y="3704483"/>
              <a:ext cx="1317235" cy="2626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Files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6CCCE44C-5235-4B2C-A4DE-D27480ECCE96}"/>
                </a:ext>
              </a:extLst>
            </p:cNvPr>
            <p:cNvGrpSpPr/>
            <p:nvPr/>
          </p:nvGrpSpPr>
          <p:grpSpPr>
            <a:xfrm>
              <a:off x="638002" y="3973727"/>
              <a:ext cx="1306765" cy="352541"/>
              <a:chOff x="3169850" y="3668479"/>
              <a:chExt cx="1306765" cy="352541"/>
            </a:xfrm>
          </p:grpSpPr>
          <p:pic>
            <p:nvPicPr>
              <p:cNvPr id="169" name="그래픽 168" descr="계약 윤곽선">
                <a:extLst>
                  <a:ext uri="{FF2B5EF4-FFF2-40B4-BE49-F238E27FC236}">
                    <a16:creationId xmlns:a16="http://schemas.microsoft.com/office/drawing/2014/main" id="{C3E5C475-9712-4EDD-92CF-8F056E817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169850" y="3668479"/>
                <a:ext cx="352541" cy="352541"/>
              </a:xfrm>
              <a:prstGeom prst="rect">
                <a:avLst/>
              </a:prstGeom>
            </p:spPr>
          </p:pic>
          <p:pic>
            <p:nvPicPr>
              <p:cNvPr id="170" name="그래픽 169" descr="목록 윤곽선">
                <a:extLst>
                  <a:ext uri="{FF2B5EF4-FFF2-40B4-BE49-F238E27FC236}">
                    <a16:creationId xmlns:a16="http://schemas.microsoft.com/office/drawing/2014/main" id="{C789FF09-305A-4375-A07D-9312F929A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124074" y="3668479"/>
                <a:ext cx="352541" cy="352541"/>
              </a:xfrm>
              <a:prstGeom prst="rect">
                <a:avLst/>
              </a:prstGeom>
            </p:spPr>
          </p:pic>
          <p:pic>
            <p:nvPicPr>
              <p:cNvPr id="171" name="그래픽 170" descr="목록 윤곽선">
                <a:extLst>
                  <a:ext uri="{FF2B5EF4-FFF2-40B4-BE49-F238E27FC236}">
                    <a16:creationId xmlns:a16="http://schemas.microsoft.com/office/drawing/2014/main" id="{07A1131F-7633-4D84-BBA6-C07A4D07F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806000" y="3668479"/>
                <a:ext cx="352541" cy="352541"/>
              </a:xfrm>
              <a:prstGeom prst="rect">
                <a:avLst/>
              </a:prstGeom>
            </p:spPr>
          </p:pic>
          <p:pic>
            <p:nvPicPr>
              <p:cNvPr id="172" name="그래픽 171" descr="체크리스트 윤곽선">
                <a:extLst>
                  <a:ext uri="{FF2B5EF4-FFF2-40B4-BE49-F238E27FC236}">
                    <a16:creationId xmlns:a16="http://schemas.microsoft.com/office/drawing/2014/main" id="{D119DA37-2AA6-4DD0-955A-9787C2F39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487925" y="3668479"/>
                <a:ext cx="352541" cy="352541"/>
              </a:xfrm>
              <a:prstGeom prst="rect">
                <a:avLst/>
              </a:prstGeom>
            </p:spPr>
          </p:pic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122F95D-E33B-4C66-B0E5-8E0225A249D9}"/>
                </a:ext>
              </a:extLst>
            </p:cNvPr>
            <p:cNvSpPr txBox="1"/>
            <p:nvPr/>
          </p:nvSpPr>
          <p:spPr>
            <a:xfrm>
              <a:off x="650000" y="4314825"/>
              <a:ext cx="1317235" cy="2626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Documents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62" name="그래픽 161" descr="셀 타워 윤곽선">
              <a:extLst>
                <a:ext uri="{FF2B5EF4-FFF2-40B4-BE49-F238E27FC236}">
                  <a16:creationId xmlns:a16="http://schemas.microsoft.com/office/drawing/2014/main" id="{CD4BB438-D064-471E-AB18-2B291A905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1712" y="4577069"/>
              <a:ext cx="502920" cy="502920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704196B-41EC-478B-8393-D992586E571B}"/>
                </a:ext>
              </a:extLst>
            </p:cNvPr>
            <p:cNvSpPr txBox="1"/>
            <p:nvPr/>
          </p:nvSpPr>
          <p:spPr>
            <a:xfrm>
              <a:off x="609936" y="5000468"/>
              <a:ext cx="1317235" cy="2626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Sensor &amp; Machine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64" name="Picture 4" descr="Logs Icon #267300 - Free Icons Library">
              <a:extLst>
                <a:ext uri="{FF2B5EF4-FFF2-40B4-BE49-F238E27FC236}">
                  <a16:creationId xmlns:a16="http://schemas.microsoft.com/office/drawing/2014/main" id="{53F52EFB-4B41-4162-9E49-40DA436C9D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099" y="5287690"/>
              <a:ext cx="414909" cy="414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A8D3E00-2391-435B-B4E6-C31A57A8B9A4}"/>
                </a:ext>
              </a:extLst>
            </p:cNvPr>
            <p:cNvSpPr txBox="1"/>
            <p:nvPr/>
          </p:nvSpPr>
          <p:spPr>
            <a:xfrm>
              <a:off x="627532" y="5702599"/>
              <a:ext cx="1317235" cy="2626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Web log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166" name="Picture 6" descr="기계 학습 - 무료 여러 가지 잡다한개 아이콘">
              <a:extLst>
                <a:ext uri="{FF2B5EF4-FFF2-40B4-BE49-F238E27FC236}">
                  <a16:creationId xmlns:a16="http://schemas.microsoft.com/office/drawing/2014/main" id="{19843B2C-5349-42F1-B0DE-5C3853133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0365" y="4624904"/>
              <a:ext cx="403860" cy="403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37D094DC-64FD-4182-87B7-737F3091B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12912" y="5959680"/>
              <a:ext cx="1015887" cy="507944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5EEA4AD-38E7-4BFE-8F4D-DB35BA39B9DD}"/>
                </a:ext>
              </a:extLst>
            </p:cNvPr>
            <p:cNvSpPr txBox="1"/>
            <p:nvPr/>
          </p:nvSpPr>
          <p:spPr>
            <a:xfrm>
              <a:off x="627532" y="6459214"/>
              <a:ext cx="1317235" cy="2626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Social Media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5" name="갈매기형 수장 90">
            <a:extLst>
              <a:ext uri="{FF2B5EF4-FFF2-40B4-BE49-F238E27FC236}">
                <a16:creationId xmlns:a16="http://schemas.microsoft.com/office/drawing/2014/main" id="{F16BDBF8-9C85-444C-A51D-08733859B0CE}"/>
              </a:ext>
            </a:extLst>
          </p:cNvPr>
          <p:cNvSpPr/>
          <p:nvPr/>
        </p:nvSpPr>
        <p:spPr bwMode="auto">
          <a:xfrm>
            <a:off x="4757928" y="1080609"/>
            <a:ext cx="2366114" cy="479946"/>
          </a:xfrm>
          <a:prstGeom prst="chevron">
            <a:avLst>
              <a:gd name="adj" fmla="val 41340"/>
            </a:avLst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kern="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처리</a:t>
            </a: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E286CD6-AE2C-4E00-A59C-F0E1E47D5023}"/>
              </a:ext>
            </a:extLst>
          </p:cNvPr>
          <p:cNvSpPr/>
          <p:nvPr/>
        </p:nvSpPr>
        <p:spPr bwMode="auto">
          <a:xfrm>
            <a:off x="5230781" y="1690079"/>
            <a:ext cx="1511755" cy="3755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4E83C72-7CE5-435A-854F-F268A624DEE5}"/>
              </a:ext>
            </a:extLst>
          </p:cNvPr>
          <p:cNvSpPr/>
          <p:nvPr/>
        </p:nvSpPr>
        <p:spPr bwMode="auto">
          <a:xfrm>
            <a:off x="5230781" y="2167425"/>
            <a:ext cx="1511755" cy="37558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저장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52A739B-6C55-4569-B699-2C3F7CE48478}"/>
              </a:ext>
            </a:extLst>
          </p:cNvPr>
          <p:cNvSpPr/>
          <p:nvPr/>
        </p:nvSpPr>
        <p:spPr bwMode="auto">
          <a:xfrm>
            <a:off x="5230781" y="2673345"/>
            <a:ext cx="1511755" cy="375586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36FD7727-162F-4D40-B6B3-F6FF5C93E2BC}"/>
              </a:ext>
            </a:extLst>
          </p:cNvPr>
          <p:cNvCxnSpPr>
            <a:cxnSpLocks/>
            <a:stCxn id="176" idx="2"/>
            <a:endCxn id="177" idx="0"/>
          </p:cNvCxnSpPr>
          <p:nvPr/>
        </p:nvCxnSpPr>
        <p:spPr bwMode="auto">
          <a:xfrm>
            <a:off x="5986659" y="2065665"/>
            <a:ext cx="0" cy="10176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3F8591D0-2B83-4620-B690-5168150BCB52}"/>
              </a:ext>
            </a:extLst>
          </p:cNvPr>
          <p:cNvCxnSpPr>
            <a:cxnSpLocks/>
            <a:stCxn id="177" idx="2"/>
            <a:endCxn id="178" idx="0"/>
          </p:cNvCxnSpPr>
          <p:nvPr/>
        </p:nvCxnSpPr>
        <p:spPr bwMode="auto">
          <a:xfrm>
            <a:off x="5986659" y="2543011"/>
            <a:ext cx="0" cy="13033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sp>
        <p:nvSpPr>
          <p:cNvPr id="181" name="사각형: 둥근 모서리 180">
            <a:extLst>
              <a:ext uri="{FF2B5EF4-FFF2-40B4-BE49-F238E27FC236}">
                <a16:creationId xmlns:a16="http://schemas.microsoft.com/office/drawing/2014/main" id="{97715A9D-60E8-4EB4-BA3B-BAF1217FC85B}"/>
              </a:ext>
            </a:extLst>
          </p:cNvPr>
          <p:cNvSpPr/>
          <p:nvPr/>
        </p:nvSpPr>
        <p:spPr bwMode="auto">
          <a:xfrm>
            <a:off x="4954949" y="3502870"/>
            <a:ext cx="2012308" cy="281301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D5676DA-FB4F-4E16-9715-377D6EC7700B}"/>
              </a:ext>
            </a:extLst>
          </p:cNvPr>
          <p:cNvSpPr txBox="1"/>
          <p:nvPr/>
        </p:nvSpPr>
        <p:spPr>
          <a:xfrm>
            <a:off x="5534663" y="3514630"/>
            <a:ext cx="1011815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데이터레이크</a:t>
            </a:r>
          </a:p>
        </p:txBody>
      </p:sp>
      <p:pic>
        <p:nvPicPr>
          <p:cNvPr id="183" name="그래픽 182" descr="교사 단색으로 채워진">
            <a:extLst>
              <a:ext uri="{FF2B5EF4-FFF2-40B4-BE49-F238E27FC236}">
                <a16:creationId xmlns:a16="http://schemas.microsoft.com/office/drawing/2014/main" id="{5AFF2CB8-9AAB-4DD8-A0D9-27C50D749F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140471" y="2648209"/>
            <a:ext cx="503781" cy="479946"/>
          </a:xfrm>
          <a:prstGeom prst="rect">
            <a:avLst/>
          </a:prstGeom>
        </p:spPr>
      </p:pic>
      <p:pic>
        <p:nvPicPr>
          <p:cNvPr id="184" name="그래픽 183" descr="UFO 침입 윤곽선">
            <a:extLst>
              <a:ext uri="{FF2B5EF4-FFF2-40B4-BE49-F238E27FC236}">
                <a16:creationId xmlns:a16="http://schemas.microsoft.com/office/drawing/2014/main" id="{3AA4A182-C758-45CC-B69F-6CD433AB5D3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140471" y="1682303"/>
            <a:ext cx="503780" cy="406377"/>
          </a:xfrm>
          <a:prstGeom prst="rect">
            <a:avLst/>
          </a:prstGeom>
        </p:spPr>
      </p:pic>
      <p:pic>
        <p:nvPicPr>
          <p:cNvPr id="185" name="그래픽 184" descr="디스크 윤곽선">
            <a:extLst>
              <a:ext uri="{FF2B5EF4-FFF2-40B4-BE49-F238E27FC236}">
                <a16:creationId xmlns:a16="http://schemas.microsoft.com/office/drawing/2014/main" id="{BFB4F468-FEDE-4ECB-ADF8-8E01D6379F0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140471" y="2106510"/>
            <a:ext cx="503781" cy="503781"/>
          </a:xfrm>
          <a:prstGeom prst="rect">
            <a:avLst/>
          </a:prstGeom>
        </p:spPr>
      </p:pic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E7E8BC2A-C1EB-42FD-83F2-815E957EBFDC}"/>
              </a:ext>
            </a:extLst>
          </p:cNvPr>
          <p:cNvSpPr/>
          <p:nvPr/>
        </p:nvSpPr>
        <p:spPr bwMode="auto">
          <a:xfrm>
            <a:off x="5171675" y="4834456"/>
            <a:ext cx="1544141" cy="200988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분석 서비스 응용 및 시각화</a:t>
            </a: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22D8052-AC80-4579-86DA-D3164512A0E9}"/>
              </a:ext>
            </a:extLst>
          </p:cNvPr>
          <p:cNvSpPr/>
          <p:nvPr/>
        </p:nvSpPr>
        <p:spPr bwMode="auto">
          <a:xfrm>
            <a:off x="5171675" y="5052226"/>
            <a:ext cx="1544141" cy="200988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분석 워크플로우 시스템</a:t>
            </a: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4A7E7280-007A-4873-9F75-1C54EE535652}"/>
              </a:ext>
            </a:extLst>
          </p:cNvPr>
          <p:cNvSpPr/>
          <p:nvPr/>
        </p:nvSpPr>
        <p:spPr bwMode="auto">
          <a:xfrm>
            <a:off x="5171675" y="5269996"/>
            <a:ext cx="1544141" cy="200988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분석 서비스 컴포넌트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50D2C40F-2126-4700-BBF2-F5FD552E93F1}"/>
              </a:ext>
            </a:extLst>
          </p:cNvPr>
          <p:cNvSpPr/>
          <p:nvPr/>
        </p:nvSpPr>
        <p:spPr bwMode="auto">
          <a:xfrm>
            <a:off x="5171675" y="5487766"/>
            <a:ext cx="1544141" cy="200988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분석 기술 인프라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31655E94-B500-488C-86CE-9BE4CA6812F8}"/>
              </a:ext>
            </a:extLst>
          </p:cNvPr>
          <p:cNvSpPr/>
          <p:nvPr/>
        </p:nvSpPr>
        <p:spPr bwMode="auto">
          <a:xfrm>
            <a:off x="5171675" y="5705536"/>
            <a:ext cx="1544141" cy="200988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수집</a:t>
            </a:r>
            <a:r>
              <a:rPr kumimoji="1" lang="en-US" altLang="ko-KR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</a:t>
            </a: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통합</a:t>
            </a:r>
            <a:r>
              <a:rPr kumimoji="1" lang="en-US" altLang="ko-KR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</a:t>
            </a: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관리 인프라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3BDF50C-2644-49B6-AE7C-9F2ED1EEBA88}"/>
              </a:ext>
            </a:extLst>
          </p:cNvPr>
          <p:cNvSpPr/>
          <p:nvPr/>
        </p:nvSpPr>
        <p:spPr bwMode="auto">
          <a:xfrm>
            <a:off x="5171675" y="5923306"/>
            <a:ext cx="1544141" cy="200988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클라우드 인프라</a:t>
            </a:r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3BD3B544-2DD9-43ED-B24E-5D2DBB11F32D}"/>
              </a:ext>
            </a:extLst>
          </p:cNvPr>
          <p:cNvSpPr/>
          <p:nvPr/>
        </p:nvSpPr>
        <p:spPr bwMode="auto">
          <a:xfrm>
            <a:off x="5172535" y="4089192"/>
            <a:ext cx="1542421" cy="2431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대 내</a:t>
            </a:r>
            <a:r>
              <a:rPr kumimoji="1"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  <a:sym typeface="Wingdings" panose="05000000000000000000" pitchFamily="2" charset="2"/>
              </a:rPr>
              <a:t>/</a:t>
            </a:r>
            <a:r>
              <a:rPr kumimoji="1" lang="ko-KR" alt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외 트렌드 분석</a:t>
            </a:r>
          </a:p>
        </p:txBody>
      </p:sp>
      <p:sp>
        <p:nvSpPr>
          <p:cNvPr id="213" name="갈매기형 수장 91">
            <a:extLst>
              <a:ext uri="{FF2B5EF4-FFF2-40B4-BE49-F238E27FC236}">
                <a16:creationId xmlns:a16="http://schemas.microsoft.com/office/drawing/2014/main" id="{C6BF64A7-E446-4B3C-ACBE-B569C8E7B4AF}"/>
              </a:ext>
            </a:extLst>
          </p:cNvPr>
          <p:cNvSpPr/>
          <p:nvPr/>
        </p:nvSpPr>
        <p:spPr bwMode="auto">
          <a:xfrm>
            <a:off x="6969225" y="1080608"/>
            <a:ext cx="2568754" cy="486011"/>
          </a:xfrm>
          <a:prstGeom prst="chevron">
            <a:avLst>
              <a:gd name="adj" fmla="val 42131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kern="0" spc="-15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glow rad="63500">
                    <a:srgbClr val="002060">
                      <a:alpha val="40000"/>
                    </a:srgbClr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활용</a:t>
            </a:r>
            <a:endParaRPr kumimoji="1" lang="en-US" altLang="ko-KR" sz="1400" kern="0" spc="-150" dirty="0">
              <a:gradFill>
                <a:gsLst>
                  <a:gs pos="83000">
                    <a:prstClr val="white"/>
                  </a:gs>
                  <a:gs pos="100000">
                    <a:prstClr val="white"/>
                  </a:gs>
                </a:gsLst>
                <a:lin ang="5400000" scaled="1"/>
              </a:gradFill>
              <a:effectLst>
                <a:glow rad="63500">
                  <a:srgbClr val="002060">
                    <a:alpha val="40000"/>
                  </a:srgbClr>
                </a:glow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2EFCFC74-73EE-4BE9-A95C-08CDF47801A2}"/>
              </a:ext>
            </a:extLst>
          </p:cNvPr>
          <p:cNvSpPr/>
          <p:nvPr/>
        </p:nvSpPr>
        <p:spPr bwMode="auto">
          <a:xfrm>
            <a:off x="7298097" y="1953102"/>
            <a:ext cx="1104606" cy="3755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이용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889F1876-2943-4E68-AA74-62E19303ECCC}"/>
              </a:ext>
            </a:extLst>
          </p:cNvPr>
          <p:cNvSpPr/>
          <p:nvPr/>
        </p:nvSpPr>
        <p:spPr bwMode="auto">
          <a:xfrm>
            <a:off x="7298097" y="2483475"/>
            <a:ext cx="1104606" cy="3755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제공</a:t>
            </a: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7E5F56FC-49E6-47D4-A62A-F953A3D9F3D9}"/>
              </a:ext>
            </a:extLst>
          </p:cNvPr>
          <p:cNvSpPr/>
          <p:nvPr/>
        </p:nvSpPr>
        <p:spPr bwMode="auto">
          <a:xfrm>
            <a:off x="8556693" y="2202662"/>
            <a:ext cx="850658" cy="3755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파기</a:t>
            </a:r>
          </a:p>
        </p:txBody>
      </p:sp>
      <p:pic>
        <p:nvPicPr>
          <p:cNvPr id="217" name="그래픽 216" descr="오른쪽으로 굽은 화살표 단색으로 채워진">
            <a:extLst>
              <a:ext uri="{FF2B5EF4-FFF2-40B4-BE49-F238E27FC236}">
                <a16:creationId xmlns:a16="http://schemas.microsoft.com/office/drawing/2014/main" id="{1EAFCA35-EED3-45D7-A354-D9B6EA3EFDE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V="1">
            <a:off x="6759956" y="2671268"/>
            <a:ext cx="582900" cy="414764"/>
          </a:xfrm>
          <a:prstGeom prst="rect">
            <a:avLst/>
          </a:prstGeom>
        </p:spPr>
      </p:pic>
      <p:pic>
        <p:nvPicPr>
          <p:cNvPr id="218" name="그래픽 217" descr="오른쪽으로 굽은 화살표 단색으로 채워진">
            <a:extLst>
              <a:ext uri="{FF2B5EF4-FFF2-40B4-BE49-F238E27FC236}">
                <a16:creationId xmlns:a16="http://schemas.microsoft.com/office/drawing/2014/main" id="{3A89313F-B2AF-4B44-A06A-10EACA006DF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738888" y="1772720"/>
            <a:ext cx="582900" cy="372140"/>
          </a:xfrm>
          <a:prstGeom prst="rect">
            <a:avLst/>
          </a:prstGeom>
        </p:spPr>
      </p:pic>
      <p:sp>
        <p:nvSpPr>
          <p:cNvPr id="219" name="화살표: 아래쪽 218">
            <a:extLst>
              <a:ext uri="{FF2B5EF4-FFF2-40B4-BE49-F238E27FC236}">
                <a16:creationId xmlns:a16="http://schemas.microsoft.com/office/drawing/2014/main" id="{B0067F17-53F4-41CD-B3F3-F32288F43B7D}"/>
              </a:ext>
            </a:extLst>
          </p:cNvPr>
          <p:cNvSpPr/>
          <p:nvPr/>
        </p:nvSpPr>
        <p:spPr>
          <a:xfrm flipV="1">
            <a:off x="5448557" y="3060815"/>
            <a:ext cx="990376" cy="411435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0" name="사각형: 둥근 모서리 219">
            <a:extLst>
              <a:ext uri="{FF2B5EF4-FFF2-40B4-BE49-F238E27FC236}">
                <a16:creationId xmlns:a16="http://schemas.microsoft.com/office/drawing/2014/main" id="{3F078F3F-CBC9-442A-9C92-C7A63359F7D2}"/>
              </a:ext>
            </a:extLst>
          </p:cNvPr>
          <p:cNvSpPr/>
          <p:nvPr/>
        </p:nvSpPr>
        <p:spPr bwMode="auto">
          <a:xfrm>
            <a:off x="5171675" y="4362876"/>
            <a:ext cx="1544141" cy="2431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사업 리스크</a:t>
            </a:r>
            <a:r>
              <a:rPr kumimoji="1" lang="en-US" altLang="ko-KR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</a:t>
            </a:r>
            <a:r>
              <a:rPr kumimoji="1" lang="ko-KR" alt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부정</a:t>
            </a:r>
            <a:r>
              <a:rPr kumimoji="1" lang="en-US" altLang="ko-KR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</a:t>
            </a:r>
            <a:r>
              <a:rPr kumimoji="1" lang="ko-KR" alt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비리 감지</a:t>
            </a:r>
          </a:p>
        </p:txBody>
      </p: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7F3A2EE5-E2C8-4BC4-A56E-109C9B849551}"/>
              </a:ext>
            </a:extLst>
          </p:cNvPr>
          <p:cNvSpPr/>
          <p:nvPr/>
        </p:nvSpPr>
        <p:spPr bwMode="auto">
          <a:xfrm>
            <a:off x="5167105" y="3806699"/>
            <a:ext cx="1553280" cy="24319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고객</a:t>
            </a:r>
            <a:r>
              <a:rPr kumimoji="1" lang="en-US" altLang="ko-KR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</a:t>
            </a:r>
            <a:r>
              <a:rPr kumimoji="1"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상품</a:t>
            </a:r>
            <a:r>
              <a:rPr kumimoji="1"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</a:t>
            </a:r>
            <a:r>
              <a:rPr kumimoji="1"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서비스 분석</a:t>
            </a:r>
            <a:endParaRPr kumimoji="1" lang="ko-KR" altLang="en-US" sz="10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pic>
        <p:nvPicPr>
          <p:cNvPr id="222" name="그래픽 221" descr="이사회실 단색으로 채워진">
            <a:extLst>
              <a:ext uri="{FF2B5EF4-FFF2-40B4-BE49-F238E27FC236}">
                <a16:creationId xmlns:a16="http://schemas.microsoft.com/office/drawing/2014/main" id="{D72CCAC0-FDE6-4538-8F31-06BCF0F4CF5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312519" y="1960106"/>
            <a:ext cx="334195" cy="334195"/>
          </a:xfrm>
          <a:prstGeom prst="rect">
            <a:avLst/>
          </a:prstGeom>
        </p:spPr>
      </p:pic>
      <p:pic>
        <p:nvPicPr>
          <p:cNvPr id="223" name="그래픽 222" descr="이사회실 윤곽선">
            <a:extLst>
              <a:ext uri="{FF2B5EF4-FFF2-40B4-BE49-F238E27FC236}">
                <a16:creationId xmlns:a16="http://schemas.microsoft.com/office/drawing/2014/main" id="{F71B5D76-142C-453A-B5A9-0916AE81096F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303195" y="2474663"/>
            <a:ext cx="368098" cy="368098"/>
          </a:xfrm>
          <a:prstGeom prst="rect">
            <a:avLst/>
          </a:prstGeom>
        </p:spPr>
      </p:pic>
      <p:pic>
        <p:nvPicPr>
          <p:cNvPr id="227" name="그래픽 226" descr="직선 화살표 단색으로 채워진">
            <a:extLst>
              <a:ext uri="{FF2B5EF4-FFF2-40B4-BE49-F238E27FC236}">
                <a16:creationId xmlns:a16="http://schemas.microsoft.com/office/drawing/2014/main" id="{168EB32C-3639-4307-8356-44C4D563A5C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10800000">
            <a:off x="8193360" y="2204523"/>
            <a:ext cx="403655" cy="403655"/>
          </a:xfrm>
          <a:prstGeom prst="rect">
            <a:avLst/>
          </a:prstGeom>
        </p:spPr>
      </p:pic>
      <p:pic>
        <p:nvPicPr>
          <p:cNvPr id="234" name="그래픽 233" descr="직선 화살표 단색으로 채워진">
            <a:extLst>
              <a:ext uri="{FF2B5EF4-FFF2-40B4-BE49-F238E27FC236}">
                <a16:creationId xmlns:a16="http://schemas.microsoft.com/office/drawing/2014/main" id="{2B933706-96FD-4D8B-89CD-AFF35F728EF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5400000">
            <a:off x="5094768" y="4589260"/>
            <a:ext cx="403655" cy="403655"/>
          </a:xfrm>
          <a:prstGeom prst="rect">
            <a:avLst/>
          </a:prstGeom>
        </p:spPr>
      </p:pic>
      <p:pic>
        <p:nvPicPr>
          <p:cNvPr id="235" name="그래픽 234" descr="직선 화살표 단색으로 채워진">
            <a:extLst>
              <a:ext uri="{FF2B5EF4-FFF2-40B4-BE49-F238E27FC236}">
                <a16:creationId xmlns:a16="http://schemas.microsoft.com/office/drawing/2014/main" id="{471C0DF3-9260-409B-A2A6-28CCC43569E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5400000">
            <a:off x="6447613" y="4593371"/>
            <a:ext cx="403655" cy="403655"/>
          </a:xfrm>
          <a:prstGeom prst="rect">
            <a:avLst/>
          </a:prstGeom>
        </p:spPr>
      </p:pic>
      <p:pic>
        <p:nvPicPr>
          <p:cNvPr id="236" name="그래픽 235" descr="기어 헤드 단색으로 채워진">
            <a:extLst>
              <a:ext uri="{FF2B5EF4-FFF2-40B4-BE49-F238E27FC236}">
                <a16:creationId xmlns:a16="http://schemas.microsoft.com/office/drawing/2014/main" id="{F09D92CF-5C3A-4780-90E3-252F0A875D90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387417" y="3535816"/>
            <a:ext cx="196483" cy="23619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52E883F-62B0-43D7-96A7-6FCD1C31D491}"/>
              </a:ext>
            </a:extLst>
          </p:cNvPr>
          <p:cNvGrpSpPr/>
          <p:nvPr/>
        </p:nvGrpSpPr>
        <p:grpSpPr>
          <a:xfrm>
            <a:off x="7448736" y="3257633"/>
            <a:ext cx="2012308" cy="565049"/>
            <a:chOff x="7448736" y="3257633"/>
            <a:chExt cx="1824743" cy="565049"/>
          </a:xfrm>
        </p:grpSpPr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F89BED45-6E97-4BC6-8031-5A67291DD929}"/>
                </a:ext>
              </a:extLst>
            </p:cNvPr>
            <p:cNvSpPr/>
            <p:nvPr/>
          </p:nvSpPr>
          <p:spPr bwMode="auto">
            <a:xfrm>
              <a:off x="7448736" y="3257633"/>
              <a:ext cx="1824743" cy="5242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5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D0D62054-B8D1-46EC-8911-B917D46B0811}"/>
                </a:ext>
              </a:extLst>
            </p:cNvPr>
            <p:cNvSpPr txBox="1"/>
            <p:nvPr/>
          </p:nvSpPr>
          <p:spPr>
            <a:xfrm>
              <a:off x="7772818" y="3361017"/>
              <a:ext cx="1500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거버넌스 시스템</a:t>
              </a:r>
            </a:p>
          </p:txBody>
        </p:sp>
        <p:pic>
          <p:nvPicPr>
            <p:cNvPr id="238" name="그래픽 237" descr="가로 막대형 차트 단색으로 채워진">
              <a:extLst>
                <a:ext uri="{FF2B5EF4-FFF2-40B4-BE49-F238E27FC236}">
                  <a16:creationId xmlns:a16="http://schemas.microsoft.com/office/drawing/2014/main" id="{4F0CC058-615B-48E9-9165-F5043CC00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7547911" y="3406111"/>
              <a:ext cx="180311" cy="180311"/>
            </a:xfrm>
            <a:prstGeom prst="rect">
              <a:avLst/>
            </a:prstGeom>
          </p:spPr>
        </p:pic>
      </p:grp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B0B3E937-0A93-47EF-9F98-D85744A171CE}"/>
              </a:ext>
            </a:extLst>
          </p:cNvPr>
          <p:cNvSpPr/>
          <p:nvPr/>
        </p:nvSpPr>
        <p:spPr bwMode="auto">
          <a:xfrm>
            <a:off x="7448736" y="4084232"/>
            <a:ext cx="1960453" cy="91006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232" name="사각형: 둥근 모서리 231">
            <a:extLst>
              <a:ext uri="{FF2B5EF4-FFF2-40B4-BE49-F238E27FC236}">
                <a16:creationId xmlns:a16="http://schemas.microsoft.com/office/drawing/2014/main" id="{EAACAF61-D9A6-486F-8C0F-570E1DAE34B8}"/>
              </a:ext>
            </a:extLst>
          </p:cNvPr>
          <p:cNvSpPr/>
          <p:nvPr/>
        </p:nvSpPr>
        <p:spPr bwMode="auto">
          <a:xfrm>
            <a:off x="7554826" y="4374455"/>
            <a:ext cx="1723736" cy="2431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사업부별 접근 데이터 범위 정의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EEF78F0A-56C1-4A1C-B986-128A1D3507EC}"/>
              </a:ext>
            </a:extLst>
          </p:cNvPr>
          <p:cNvSpPr/>
          <p:nvPr/>
        </p:nvSpPr>
        <p:spPr bwMode="auto">
          <a:xfrm>
            <a:off x="7554826" y="4656948"/>
            <a:ext cx="1723736" cy="2431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조직</a:t>
            </a: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</a:t>
            </a:r>
            <a:r>
              <a:rPr kumimoji="1" lang="ko-KR" altLang="en-US" sz="9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사용자별 접근 권한 정의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AD51571-CD41-4F70-923A-90112C36CBBF}"/>
              </a:ext>
            </a:extLst>
          </p:cNvPr>
          <p:cNvGrpSpPr/>
          <p:nvPr/>
        </p:nvGrpSpPr>
        <p:grpSpPr>
          <a:xfrm>
            <a:off x="7883597" y="4098434"/>
            <a:ext cx="1066195" cy="276999"/>
            <a:chOff x="7776651" y="4073267"/>
            <a:chExt cx="1066195" cy="276999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9B81228-EF1F-490A-AC21-91976BF2CD73}"/>
                </a:ext>
              </a:extLst>
            </p:cNvPr>
            <p:cNvSpPr txBox="1"/>
            <p:nvPr/>
          </p:nvSpPr>
          <p:spPr>
            <a:xfrm>
              <a:off x="7933623" y="4073267"/>
              <a:ext cx="9092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보안</a:t>
              </a:r>
            </a:p>
          </p:txBody>
        </p:sp>
        <p:pic>
          <p:nvPicPr>
            <p:cNvPr id="239" name="그래픽 238" descr="열린 자물쇠 단색으로 채워진">
              <a:extLst>
                <a:ext uri="{FF2B5EF4-FFF2-40B4-BE49-F238E27FC236}">
                  <a16:creationId xmlns:a16="http://schemas.microsoft.com/office/drawing/2014/main" id="{E1D8E7CB-6038-4D41-9726-22644515D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7776651" y="4098810"/>
              <a:ext cx="225913" cy="225913"/>
            </a:xfrm>
            <a:prstGeom prst="rect">
              <a:avLst/>
            </a:prstGeom>
          </p:spPr>
        </p:pic>
      </p:grp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FAD5760B-AAC8-45AE-BACC-3BA080A40755}"/>
              </a:ext>
            </a:extLst>
          </p:cNvPr>
          <p:cNvSpPr/>
          <p:nvPr/>
        </p:nvSpPr>
        <p:spPr bwMode="auto">
          <a:xfrm>
            <a:off x="7448736" y="5102066"/>
            <a:ext cx="1960453" cy="117891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D93742C2-5BE7-4B22-8B47-F6734DAD7CC4}"/>
              </a:ext>
            </a:extLst>
          </p:cNvPr>
          <p:cNvSpPr/>
          <p:nvPr/>
        </p:nvSpPr>
        <p:spPr bwMode="auto">
          <a:xfrm>
            <a:off x="7554826" y="5383580"/>
            <a:ext cx="1723736" cy="2431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개인정보 수집</a:t>
            </a:r>
            <a:r>
              <a:rPr kumimoji="1" lang="en-US" altLang="ko-KR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</a:t>
            </a: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활용</a:t>
            </a:r>
            <a:r>
              <a:rPr kumimoji="1" lang="en-US" altLang="ko-KR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</a:t>
            </a: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파기 정책 수립</a:t>
            </a:r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FF985755-ABCF-48FE-B635-A468CCE0C8F7}"/>
              </a:ext>
            </a:extLst>
          </p:cNvPr>
          <p:cNvSpPr/>
          <p:nvPr/>
        </p:nvSpPr>
        <p:spPr bwMode="auto">
          <a:xfrm>
            <a:off x="7554826" y="5666073"/>
            <a:ext cx="1723736" cy="2431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분석 </a:t>
            </a: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&amp; </a:t>
            </a:r>
            <a:r>
              <a:rPr kumimoji="1" lang="ko-KR" altLang="en-US" sz="9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마케팅 활용 범위 정의</a:t>
            </a: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02D8CAA9-A1DA-4B3E-B6DE-BB2B9385274F}"/>
              </a:ext>
            </a:extLst>
          </p:cNvPr>
          <p:cNvSpPr/>
          <p:nvPr/>
        </p:nvSpPr>
        <p:spPr bwMode="auto">
          <a:xfrm>
            <a:off x="7565687" y="5964654"/>
            <a:ext cx="1723736" cy="2431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암</a:t>
            </a:r>
            <a:r>
              <a:rPr kumimoji="1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</a:t>
            </a:r>
            <a:r>
              <a:rPr kumimoji="1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복호화 대상 및 절차 정의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796F6DF-DDD8-4D58-AECE-301B48EB0A05}"/>
              </a:ext>
            </a:extLst>
          </p:cNvPr>
          <p:cNvGrpSpPr/>
          <p:nvPr/>
        </p:nvGrpSpPr>
        <p:grpSpPr>
          <a:xfrm>
            <a:off x="7795983" y="5118740"/>
            <a:ext cx="1241422" cy="276999"/>
            <a:chOff x="7661334" y="5091101"/>
            <a:chExt cx="1241422" cy="276999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B56EA66-77F0-48F8-99C7-3A0052A7E0F4}"/>
                </a:ext>
              </a:extLst>
            </p:cNvPr>
            <p:cNvSpPr txBox="1"/>
            <p:nvPr/>
          </p:nvSpPr>
          <p:spPr>
            <a:xfrm>
              <a:off x="7820408" y="5091101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개인 정보 활용</a:t>
              </a:r>
            </a:p>
          </p:txBody>
        </p:sp>
        <p:pic>
          <p:nvPicPr>
            <p:cNvPr id="240" name="그래픽 239" descr="남성 사무직 근로자 단색으로 채워진">
              <a:extLst>
                <a:ext uri="{FF2B5EF4-FFF2-40B4-BE49-F238E27FC236}">
                  <a16:creationId xmlns:a16="http://schemas.microsoft.com/office/drawing/2014/main" id="{65FA829A-9D78-4A0E-98DC-761FA08CE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7661334" y="5097878"/>
              <a:ext cx="246261" cy="246261"/>
            </a:xfrm>
            <a:prstGeom prst="rect">
              <a:avLst/>
            </a:prstGeom>
          </p:spPr>
        </p:pic>
      </p:grpSp>
      <p:pic>
        <p:nvPicPr>
          <p:cNvPr id="241" name="그래픽 240" descr="쓰레기 단색으로 채워진">
            <a:extLst>
              <a:ext uri="{FF2B5EF4-FFF2-40B4-BE49-F238E27FC236}">
                <a16:creationId xmlns:a16="http://schemas.microsoft.com/office/drawing/2014/main" id="{1CB63194-8B6B-497E-8238-DA37BF68EA90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569696" y="2296980"/>
            <a:ext cx="181279" cy="181279"/>
          </a:xfrm>
          <a:prstGeom prst="rect">
            <a:avLst/>
          </a:prstGeom>
        </p:spPr>
      </p:pic>
      <p:pic>
        <p:nvPicPr>
          <p:cNvPr id="242" name="그래픽 241" descr="직선 화살표 단색으로 채워진">
            <a:extLst>
              <a:ext uri="{FF2B5EF4-FFF2-40B4-BE49-F238E27FC236}">
                <a16:creationId xmlns:a16="http://schemas.microsoft.com/office/drawing/2014/main" id="{1F06EAEC-E5ED-4E17-A751-D4FD0C44A32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5400000">
            <a:off x="5824320" y="4510968"/>
            <a:ext cx="238851" cy="403655"/>
          </a:xfrm>
          <a:prstGeom prst="rect">
            <a:avLst/>
          </a:prstGeom>
        </p:spPr>
      </p:pic>
      <p:sp>
        <p:nvSpPr>
          <p:cNvPr id="243" name="화살표: 아래쪽 242">
            <a:extLst>
              <a:ext uri="{FF2B5EF4-FFF2-40B4-BE49-F238E27FC236}">
                <a16:creationId xmlns:a16="http://schemas.microsoft.com/office/drawing/2014/main" id="{79E7DA19-E194-4711-BE20-2F6398AAF3D4}"/>
              </a:ext>
            </a:extLst>
          </p:cNvPr>
          <p:cNvSpPr/>
          <p:nvPr/>
        </p:nvSpPr>
        <p:spPr>
          <a:xfrm rot="5400000" flipV="1">
            <a:off x="4492727" y="2125484"/>
            <a:ext cx="990376" cy="411435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4" name="그래픽 243" descr="직선 화살표 단색으로 채워진">
            <a:extLst>
              <a:ext uri="{FF2B5EF4-FFF2-40B4-BE49-F238E27FC236}">
                <a16:creationId xmlns:a16="http://schemas.microsoft.com/office/drawing/2014/main" id="{06665D21-F19D-49A0-AF5B-9FD7F2D7D4A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5400000">
            <a:off x="8277791" y="3624840"/>
            <a:ext cx="302342" cy="616445"/>
          </a:xfrm>
          <a:prstGeom prst="rect">
            <a:avLst/>
          </a:prstGeom>
        </p:spPr>
      </p:pic>
      <p:pic>
        <p:nvPicPr>
          <p:cNvPr id="245" name="그래픽 244" descr="직선 화살표 단색으로 채워진">
            <a:extLst>
              <a:ext uri="{FF2B5EF4-FFF2-40B4-BE49-F238E27FC236}">
                <a16:creationId xmlns:a16="http://schemas.microsoft.com/office/drawing/2014/main" id="{3AC8E597-8774-4C5A-9C3C-DF6BCC2A7E1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5400000">
            <a:off x="7410494" y="2817730"/>
            <a:ext cx="320993" cy="403655"/>
          </a:xfrm>
          <a:prstGeom prst="rect">
            <a:avLst/>
          </a:prstGeom>
        </p:spPr>
      </p:pic>
      <p:pic>
        <p:nvPicPr>
          <p:cNvPr id="246" name="그래픽 245" descr="직선 화살표 단색으로 채워진">
            <a:extLst>
              <a:ext uri="{FF2B5EF4-FFF2-40B4-BE49-F238E27FC236}">
                <a16:creationId xmlns:a16="http://schemas.microsoft.com/office/drawing/2014/main" id="{44FA1E78-6851-4489-9CE4-C79597156A8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5400000">
            <a:off x="8018667" y="2817730"/>
            <a:ext cx="320993" cy="403655"/>
          </a:xfrm>
          <a:prstGeom prst="rect">
            <a:avLst/>
          </a:prstGeom>
        </p:spPr>
      </p:pic>
      <p:pic>
        <p:nvPicPr>
          <p:cNvPr id="247" name="그래픽 246" descr="직선 화살표 단색으로 채워진">
            <a:extLst>
              <a:ext uri="{FF2B5EF4-FFF2-40B4-BE49-F238E27FC236}">
                <a16:creationId xmlns:a16="http://schemas.microsoft.com/office/drawing/2014/main" id="{B6C0B677-2E16-4CD9-8C06-8528EA3F872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997617" y="5373216"/>
            <a:ext cx="403655" cy="61644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DF47B7-8EAA-4DEF-8DCA-0702D6DCA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 -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EF05E33-1DF8-4329-BC5B-2AD9CB81983E}"/>
              </a:ext>
            </a:extLst>
          </p:cNvPr>
          <p:cNvSpPr/>
          <p:nvPr/>
        </p:nvSpPr>
        <p:spPr>
          <a:xfrm>
            <a:off x="7326917" y="3202118"/>
            <a:ext cx="2218932" cy="3165666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" name="Text Box 43">
            <a:extLst>
              <a:ext uri="{FF2B5EF4-FFF2-40B4-BE49-F238E27FC236}">
                <a16:creationId xmlns:a16="http://schemas.microsoft.com/office/drawing/2014/main" id="{5B65F327-2EC7-4361-8522-837A1098B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구축 범위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(3/4)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4" name="그래픽 113" descr="주택 단색으로 채워진">
            <a:hlinkClick r:id="rId46" action="ppaction://hlinksldjump"/>
            <a:extLst>
              <a:ext uri="{FF2B5EF4-FFF2-40B4-BE49-F238E27FC236}">
                <a16:creationId xmlns:a16="http://schemas.microsoft.com/office/drawing/2014/main" id="{C9B4CDF4-4FCA-49AE-8A0D-98BDF5FB5565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9008034" y="5380"/>
            <a:ext cx="380275" cy="3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갈매기형 수장 89">
            <a:extLst>
              <a:ext uri="{FF2B5EF4-FFF2-40B4-BE49-F238E27FC236}">
                <a16:creationId xmlns:a16="http://schemas.microsoft.com/office/drawing/2014/main" id="{E40484F7-DBE3-45AF-A81C-32B08C30C944}"/>
              </a:ext>
            </a:extLst>
          </p:cNvPr>
          <p:cNvSpPr/>
          <p:nvPr/>
        </p:nvSpPr>
        <p:spPr bwMode="auto">
          <a:xfrm>
            <a:off x="174567" y="1086482"/>
            <a:ext cx="3181029" cy="457447"/>
          </a:xfrm>
          <a:prstGeom prst="chevron">
            <a:avLst>
              <a:gd name="adj" fmla="val 40571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algn="ctr">
              <a:spcBef>
                <a:spcPts val="0"/>
              </a:spcBef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정책 수립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937D2C4-3EA5-4901-98F8-00EBA34CFBD3}"/>
              </a:ext>
            </a:extLst>
          </p:cNvPr>
          <p:cNvSpPr/>
          <p:nvPr/>
        </p:nvSpPr>
        <p:spPr>
          <a:xfrm>
            <a:off x="449764" y="730076"/>
            <a:ext cx="6292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목표 아키텍처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(1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활용성 강화 방안 정의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15D1E9-E258-4428-A891-5D2126400923}"/>
              </a:ext>
            </a:extLst>
          </p:cNvPr>
          <p:cNvGrpSpPr/>
          <p:nvPr/>
        </p:nvGrpSpPr>
        <p:grpSpPr>
          <a:xfrm>
            <a:off x="380051" y="1628800"/>
            <a:ext cx="2675732" cy="4642257"/>
            <a:chOff x="-2355205" y="1724558"/>
            <a:chExt cx="2675732" cy="4642257"/>
          </a:xfrm>
        </p:grpSpPr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2939BB72-9574-4904-BAAF-42AA70CAC039}"/>
                </a:ext>
              </a:extLst>
            </p:cNvPr>
            <p:cNvGrpSpPr/>
            <p:nvPr/>
          </p:nvGrpSpPr>
          <p:grpSpPr>
            <a:xfrm>
              <a:off x="-2355205" y="1724558"/>
              <a:ext cx="2675732" cy="978389"/>
              <a:chOff x="379651" y="1657198"/>
              <a:chExt cx="2675732" cy="978389"/>
            </a:xfrm>
          </p:grpSpPr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55839D4C-FD4E-4BB9-8540-D15AC93B2D94}"/>
                  </a:ext>
                </a:extLst>
              </p:cNvPr>
              <p:cNvSpPr/>
              <p:nvPr/>
            </p:nvSpPr>
            <p:spPr bwMode="auto">
              <a:xfrm>
                <a:off x="388125" y="1661348"/>
                <a:ext cx="2667258" cy="974239"/>
              </a:xfrm>
              <a:prstGeom prst="rect">
                <a:avLst/>
              </a:prstGeom>
              <a:solidFill>
                <a:srgbClr val="D9D9D9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endParaRPr lang="en-US" altLang="ko-KR" sz="1100" u="sng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D9B13959-606A-477E-884B-88B7FF304453}"/>
                  </a:ext>
                </a:extLst>
              </p:cNvPr>
              <p:cNvSpPr/>
              <p:nvPr/>
            </p:nvSpPr>
            <p:spPr bwMode="auto">
              <a:xfrm>
                <a:off x="527487" y="1963012"/>
                <a:ext cx="2388534" cy="484346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</a:t>
                </a:r>
                <a:r>
                  <a:rPr lang="en-US" altLang="ko-KR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 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메타</a:t>
                </a:r>
                <a:r>
                  <a:rPr lang="en-US" altLang="ko-KR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비즈니스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메타 표준 정의</a:t>
                </a: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표준 정책 관리 협의체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구성 방안 수립</a:t>
                </a: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34395222-4BD1-4A33-983A-94A707B94D3C}"/>
                  </a:ext>
                </a:extLst>
              </p:cNvPr>
              <p:cNvSpPr/>
              <p:nvPr/>
            </p:nvSpPr>
            <p:spPr bwMode="auto">
              <a:xfrm>
                <a:off x="379651" y="1657198"/>
                <a:ext cx="278212" cy="2656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rPr>
                  <a:t>1</a:t>
                </a:r>
                <a:endPara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EE2F7AFF-88DD-41C7-8FC6-B9D1004C658E}"/>
                  </a:ext>
                </a:extLst>
              </p:cNvPr>
              <p:cNvSpPr/>
              <p:nvPr/>
            </p:nvSpPr>
            <p:spPr bwMode="auto">
              <a:xfrm>
                <a:off x="379652" y="1661348"/>
                <a:ext cx="2670450" cy="26565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en-US" altLang="ko-KR" sz="12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2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표준 관리 프로세스</a:t>
                </a:r>
                <a:endParaRPr lang="en-US" altLang="ko-KR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F7A2E750-DB09-4F3D-BC2C-913DF4CB417B}"/>
                </a:ext>
              </a:extLst>
            </p:cNvPr>
            <p:cNvGrpSpPr/>
            <p:nvPr/>
          </p:nvGrpSpPr>
          <p:grpSpPr>
            <a:xfrm>
              <a:off x="-2355205" y="2828599"/>
              <a:ext cx="2675732" cy="1089839"/>
              <a:chOff x="379651" y="2746841"/>
              <a:chExt cx="2675732" cy="1089839"/>
            </a:xfrm>
          </p:grpSpPr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8E998304-E21E-4C36-A871-8C186D6F1831}"/>
                  </a:ext>
                </a:extLst>
              </p:cNvPr>
              <p:cNvSpPr/>
              <p:nvPr/>
            </p:nvSpPr>
            <p:spPr bwMode="auto">
              <a:xfrm>
                <a:off x="388125" y="2746841"/>
                <a:ext cx="2667258" cy="10898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0568FDC6-F440-4D0A-9146-B694FE368EB5}"/>
                  </a:ext>
                </a:extLst>
              </p:cNvPr>
              <p:cNvSpPr/>
              <p:nvPr/>
            </p:nvSpPr>
            <p:spPr bwMode="auto">
              <a:xfrm>
                <a:off x="385411" y="2746841"/>
                <a:ext cx="278212" cy="2656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rPr>
                  <a:t>2</a:t>
                </a:r>
                <a:endPara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7225C262-B1A3-4023-BD10-0C17B1A14551}"/>
                  </a:ext>
                </a:extLst>
              </p:cNvPr>
              <p:cNvSpPr/>
              <p:nvPr/>
            </p:nvSpPr>
            <p:spPr bwMode="auto">
              <a:xfrm>
                <a:off x="379651" y="2746841"/>
                <a:ext cx="2673018" cy="2768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ko-KR" altLang="en-US" sz="12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품질 관리 프로세스</a:t>
                </a:r>
                <a:endParaRPr lang="en-US" altLang="ko-KR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014738A9-6B24-4CAC-8B40-75EF8113EAC6}"/>
                  </a:ext>
                </a:extLst>
              </p:cNvPr>
              <p:cNvSpPr/>
              <p:nvPr/>
            </p:nvSpPr>
            <p:spPr bwMode="auto">
              <a:xfrm>
                <a:off x="527487" y="3036582"/>
                <a:ext cx="2388534" cy="69602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</a:t>
                </a:r>
                <a:r>
                  <a:rPr lang="en-US" altLang="ko-KR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체계적인 데이터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품질 유지 관리 방안</a:t>
                </a: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품질 탐지 결과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개선 반영 절차 수립</a:t>
                </a: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라이프사이클 관리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체계 구성</a:t>
                </a: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B2178357-314C-4E74-9657-4FCABE942952}"/>
                </a:ext>
              </a:extLst>
            </p:cNvPr>
            <p:cNvGrpSpPr/>
            <p:nvPr/>
          </p:nvGrpSpPr>
          <p:grpSpPr>
            <a:xfrm>
              <a:off x="-2355205" y="4044090"/>
              <a:ext cx="2673018" cy="1098537"/>
              <a:chOff x="379651" y="3973670"/>
              <a:chExt cx="2673018" cy="1098537"/>
            </a:xfrm>
          </p:grpSpPr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76C80D71-3889-44A0-937A-73C25C399587}"/>
                  </a:ext>
                </a:extLst>
              </p:cNvPr>
              <p:cNvSpPr/>
              <p:nvPr/>
            </p:nvSpPr>
            <p:spPr bwMode="auto">
              <a:xfrm>
                <a:off x="379651" y="3973670"/>
                <a:ext cx="2667258" cy="10985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endPara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F972BD9B-10C0-4883-904F-5FF90310948A}"/>
                  </a:ext>
                </a:extLst>
              </p:cNvPr>
              <p:cNvSpPr/>
              <p:nvPr/>
            </p:nvSpPr>
            <p:spPr bwMode="auto">
              <a:xfrm>
                <a:off x="379651" y="3973670"/>
                <a:ext cx="278212" cy="2656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rPr>
                  <a:t>3</a:t>
                </a:r>
                <a:endPara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2E042022-C2CD-4D00-95D2-99B7310AD2BD}"/>
                  </a:ext>
                </a:extLst>
              </p:cNvPr>
              <p:cNvSpPr/>
              <p:nvPr/>
            </p:nvSpPr>
            <p:spPr bwMode="auto">
              <a:xfrm>
                <a:off x="379651" y="3973670"/>
                <a:ext cx="2673018" cy="2768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ko-KR" altLang="en-US" sz="12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활용 정책 수립</a:t>
                </a:r>
                <a:endParaRPr lang="en-US" altLang="ko-KR" sz="1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C43CBD84-A138-4C77-809A-F4821C943E93}"/>
                  </a:ext>
                </a:extLst>
              </p:cNvPr>
              <p:cNvSpPr/>
              <p:nvPr/>
            </p:nvSpPr>
            <p:spPr bwMode="auto">
              <a:xfrm>
                <a:off x="527487" y="4372374"/>
                <a:ext cx="2388534" cy="39407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</a:t>
                </a:r>
                <a:r>
                  <a:rPr lang="en-US" altLang="ko-KR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데이터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보안</a:t>
                </a:r>
                <a:r>
                  <a:rPr lang="en-US" altLang="ko-KR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개인정보 활용 정책</a:t>
                </a:r>
                <a:endParaRPr lang="en-US" altLang="ko-KR" sz="1100" u="sng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데이터 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수집</a:t>
                </a:r>
                <a:r>
                  <a:rPr lang="en-US" altLang="ko-KR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분석</a:t>
                </a:r>
                <a:r>
                  <a:rPr lang="en-US" altLang="ko-KR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1100" u="sng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제공 프로세스</a:t>
                </a:r>
                <a:r>
                  <a:rPr lang="ko-KR" altLang="en-US" sz="11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정의</a:t>
                </a:r>
                <a:endParaRPr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E978569A-AF5F-4F5B-B77B-36A8A6D7E3D5}"/>
                </a:ext>
              </a:extLst>
            </p:cNvPr>
            <p:cNvGrpSpPr/>
            <p:nvPr/>
          </p:nvGrpSpPr>
          <p:grpSpPr>
            <a:xfrm>
              <a:off x="-2355205" y="5268278"/>
              <a:ext cx="2667258" cy="1098537"/>
              <a:chOff x="385411" y="5200918"/>
              <a:chExt cx="2667258" cy="1098537"/>
            </a:xfrm>
          </p:grpSpPr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5DD88D31-E9ED-4222-9951-77D81C2C5B16}"/>
                  </a:ext>
                </a:extLst>
              </p:cNvPr>
              <p:cNvSpPr/>
              <p:nvPr/>
            </p:nvSpPr>
            <p:spPr bwMode="auto">
              <a:xfrm>
                <a:off x="385411" y="5200918"/>
                <a:ext cx="2667258" cy="1098537"/>
              </a:xfrm>
              <a:prstGeom prst="rect">
                <a:avLst/>
              </a:prstGeom>
              <a:solidFill>
                <a:srgbClr val="7F7F7F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endParaRPr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7C67EF34-6B20-43DF-A79C-EED6C71F3B1C}"/>
                  </a:ext>
                </a:extLst>
              </p:cNvPr>
              <p:cNvSpPr/>
              <p:nvPr/>
            </p:nvSpPr>
            <p:spPr bwMode="auto">
              <a:xfrm>
                <a:off x="385411" y="5200918"/>
                <a:ext cx="278212" cy="26565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1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Arial" charset="0"/>
                  </a:rPr>
                  <a:t>4</a:t>
                </a:r>
                <a:endParaRPr kumimoji="1" lang="ko-KR" altLang="en-US" sz="11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6F31B344-2AA8-4153-BC60-3A7D2C0AC570}"/>
                  </a:ext>
                </a:extLst>
              </p:cNvPr>
              <p:cNvSpPr/>
              <p:nvPr/>
            </p:nvSpPr>
            <p:spPr bwMode="auto">
              <a:xfrm>
                <a:off x="385411" y="5200918"/>
                <a:ext cx="2667258" cy="2768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spcBef>
                    <a:spcPts val="0"/>
                  </a:spcBef>
                </a:pPr>
                <a:r>
                  <a:rPr lang="ko-KR" altLang="en-US" sz="12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활용성 강화 방안 정의</a:t>
                </a:r>
                <a:endParaRPr lang="en-US" altLang="ko-KR" sz="12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3DC68192-FDBD-473A-ACF7-44F96CD0D9C8}"/>
                  </a:ext>
                </a:extLst>
              </p:cNvPr>
              <p:cNvSpPr/>
              <p:nvPr/>
            </p:nvSpPr>
            <p:spPr bwMode="auto">
              <a:xfrm>
                <a:off x="533247" y="5528798"/>
                <a:ext cx="2388534" cy="614713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지속적인 </a:t>
                </a:r>
                <a:r>
                  <a:rPr lang="ko-KR" altLang="en-US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교육 체계 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수립</a:t>
                </a:r>
                <a:endParaRPr lang="en-US" altLang="ko-KR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</a:t>
                </a:r>
                <a:r>
                  <a:rPr lang="ko-KR" altLang="en-US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서비스 확대</a:t>
                </a:r>
                <a:r>
                  <a:rPr lang="en-US" altLang="ko-KR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(</a:t>
                </a:r>
                <a:r>
                  <a:rPr lang="ko-KR" altLang="en-US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기능 요건</a:t>
                </a:r>
                <a:r>
                  <a:rPr lang="en-US" altLang="ko-KR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)</a:t>
                </a:r>
                <a:r>
                  <a:rPr lang="ko-KR" altLang="en-US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구축 전략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수립</a:t>
                </a:r>
                <a:endParaRPr lang="en-US" altLang="ko-KR" sz="1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>
                  <a:spcBef>
                    <a:spcPts val="0"/>
                  </a:spcBef>
                </a:pPr>
                <a:r>
                  <a:rPr lang="ko-KR" altLang="en-US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→ </a:t>
                </a:r>
                <a:r>
                  <a:rPr lang="ko-KR" altLang="en-US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지원</a:t>
                </a:r>
                <a:r>
                  <a:rPr lang="en-US" altLang="ko-KR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/</a:t>
                </a:r>
                <a:r>
                  <a:rPr lang="ko-KR" altLang="en-US" sz="1100" u="sng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운영 조직 체계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구성 방안 수립</a:t>
                </a:r>
              </a:p>
            </p:txBody>
          </p:sp>
        </p:grpSp>
      </p:grpSp>
      <p:sp>
        <p:nvSpPr>
          <p:cNvPr id="111" name="Text Box 277">
            <a:extLst>
              <a:ext uri="{FF2B5EF4-FFF2-40B4-BE49-F238E27FC236}">
                <a16:creationId xmlns:a16="http://schemas.microsoft.com/office/drawing/2014/main" id="{6C9080D0-F9E3-4F99-AC43-5B92C74AC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1833" y="1633045"/>
            <a:ext cx="6082757" cy="3704964"/>
          </a:xfrm>
          <a:prstGeom prst="rect">
            <a:avLst/>
          </a:prstGeom>
          <a:gradFill>
            <a:gsLst>
              <a:gs pos="0">
                <a:srgbClr val="E2E2E2"/>
              </a:gs>
              <a:gs pos="99000">
                <a:srgbClr val="FFFFFF">
                  <a:lumMod val="93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36000" bIns="72000"/>
          <a:lstStyle>
            <a:defPPr>
              <a:defRPr lang="ko-KR"/>
            </a:defPPr>
            <a:lvl1pPr marL="92075" indent="-92075" eaLnBrk="1" latinLnBrk="0" hangingPunct="1">
              <a:spcBef>
                <a:spcPct val="30000"/>
              </a:spcBef>
              <a:buSzPct val="80000"/>
              <a:buFontTx/>
              <a:buChar char="•"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92075" marR="0" lvl="0" indent="-92075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80000"/>
              <a:buFontTx/>
              <a:buChar char="•"/>
              <a:tabLst/>
              <a:defRPr/>
            </a:pPr>
            <a:endParaRPr kumimoji="1" lang="ko-KR" altLang="ko-KR" sz="900" b="0" i="0" u="none" strike="noStrike" kern="0" cap="none" spc="-15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2" name="순서도: 수동 연산 111">
            <a:extLst>
              <a:ext uri="{FF2B5EF4-FFF2-40B4-BE49-F238E27FC236}">
                <a16:creationId xmlns:a16="http://schemas.microsoft.com/office/drawing/2014/main" id="{A41EEA70-62B3-4959-AC5E-BB31C7C5FDD9}"/>
              </a:ext>
            </a:extLst>
          </p:cNvPr>
          <p:cNvSpPr/>
          <p:nvPr/>
        </p:nvSpPr>
        <p:spPr bwMode="auto">
          <a:xfrm flipV="1">
            <a:off x="3205007" y="5320302"/>
            <a:ext cx="6277164" cy="412953"/>
          </a:xfrm>
          <a:prstGeom prst="flowChartManualOperation">
            <a:avLst/>
          </a:prstGeom>
          <a:gradFill>
            <a:gsLst>
              <a:gs pos="93000">
                <a:schemeClr val="bg1"/>
              </a:gs>
              <a:gs pos="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3" name="갈매기형 수장 90">
            <a:extLst>
              <a:ext uri="{FF2B5EF4-FFF2-40B4-BE49-F238E27FC236}">
                <a16:creationId xmlns:a16="http://schemas.microsoft.com/office/drawing/2014/main" id="{41A93B3D-8C0D-4BF5-A0A3-B08990FA5C16}"/>
              </a:ext>
            </a:extLst>
          </p:cNvPr>
          <p:cNvSpPr/>
          <p:nvPr/>
        </p:nvSpPr>
        <p:spPr bwMode="auto">
          <a:xfrm>
            <a:off x="3264527" y="1086482"/>
            <a:ext cx="6148451" cy="457447"/>
          </a:xfrm>
          <a:prstGeom prst="chevron">
            <a:avLst>
              <a:gd name="adj" fmla="val 41340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kern="0" spc="-150" dirty="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glow rad="63500">
                    <a:srgbClr val="002060">
                      <a:alpha val="40000"/>
                    </a:srgbClr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활용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3C2FAC9-49B0-45D3-8B05-C49004E4FCD6}"/>
              </a:ext>
            </a:extLst>
          </p:cNvPr>
          <p:cNvSpPr/>
          <p:nvPr/>
        </p:nvSpPr>
        <p:spPr bwMode="auto">
          <a:xfrm>
            <a:off x="5507960" y="1712709"/>
            <a:ext cx="2105701" cy="6891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방안 수립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커리큘럼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교재 작성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일정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확정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매거진 발행 준비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 관리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85DDC38-72EF-42E8-9186-4C8359DA2309}"/>
              </a:ext>
            </a:extLst>
          </p:cNvPr>
          <p:cNvSpPr/>
          <p:nvPr/>
        </p:nvSpPr>
        <p:spPr bwMode="auto">
          <a:xfrm>
            <a:off x="7805734" y="3260116"/>
            <a:ext cx="1783586" cy="6891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수행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조직별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역할별 교육 수행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매거진 발행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방안 조직 전파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09C18C8-FBCA-439A-B28D-6916B4787506}"/>
              </a:ext>
            </a:extLst>
          </p:cNvPr>
          <p:cNvSpPr/>
          <p:nvPr/>
        </p:nvSpPr>
        <p:spPr bwMode="auto">
          <a:xfrm>
            <a:off x="3493898" y="3331968"/>
            <a:ext cx="1783586" cy="6891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보완 및 확대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커리큘럼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교재 보완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매거진 기획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확대 방안 기획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품질 개선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F1DC468-0E7D-4164-B8D3-7B2FE2BDF1BE}"/>
              </a:ext>
            </a:extLst>
          </p:cNvPr>
          <p:cNvGrpSpPr/>
          <p:nvPr/>
        </p:nvGrpSpPr>
        <p:grpSpPr>
          <a:xfrm>
            <a:off x="3205006" y="5746797"/>
            <a:ext cx="6277164" cy="524260"/>
            <a:chOff x="3205006" y="5707744"/>
            <a:chExt cx="6277164" cy="524260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7AF2D43E-2D51-4363-88E6-B399D2952F82}"/>
                </a:ext>
              </a:extLst>
            </p:cNvPr>
            <p:cNvSpPr/>
            <p:nvPr/>
          </p:nvSpPr>
          <p:spPr bwMode="auto">
            <a:xfrm>
              <a:off x="3205006" y="5707745"/>
              <a:ext cx="1868509" cy="52425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prstMaterial="plastic"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표준 관리 협의체</a:t>
              </a:r>
              <a:br>
                <a:rPr kumimoji="1" lang="en-US" altLang="ko-KR" sz="13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</a:br>
              <a:r>
                <a:rPr kumimoji="1"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</a:t>
              </a:r>
              <a:r>
                <a:rPr kumimoji="1"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전사</a:t>
              </a:r>
              <a:r>
                <a:rPr kumimoji="1"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</a:t>
              </a:r>
              <a:endParaRPr kumimoji="1" lang="en-US" altLang="ko-KR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C739B5C5-233A-4037-BA06-838F0BBE84A2}"/>
                </a:ext>
              </a:extLst>
            </p:cNvPr>
            <p:cNvSpPr/>
            <p:nvPr/>
          </p:nvSpPr>
          <p:spPr bwMode="auto">
            <a:xfrm>
              <a:off x="5409334" y="5707745"/>
              <a:ext cx="1868509" cy="52425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prstMaterial="plastic"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변화 관리 협의체</a:t>
              </a:r>
              <a:br>
                <a:rPr kumimoji="1" lang="en-US" altLang="ko-KR" sz="13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</a:br>
              <a:r>
                <a:rPr kumimoji="1" lang="en-US" altLang="ko-KR" sz="11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</a:t>
              </a:r>
              <a:r>
                <a:rPr kumimoji="1" lang="ko-KR" altLang="en-US" sz="11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사업부</a:t>
              </a:r>
              <a:r>
                <a:rPr kumimoji="1" lang="en-US" altLang="ko-KR" sz="11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</a:t>
              </a:r>
              <a:endParaRPr kumimoji="1" lang="ko-KR" altLang="en-US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pic>
          <p:nvPicPr>
            <p:cNvPr id="119" name="그래픽 118" descr="추가 단색으로 채워진">
              <a:extLst>
                <a:ext uri="{FF2B5EF4-FFF2-40B4-BE49-F238E27FC236}">
                  <a16:creationId xmlns:a16="http://schemas.microsoft.com/office/drawing/2014/main" id="{F5368B63-940C-4CD9-9B70-93D4424EB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85736" y="5822919"/>
              <a:ext cx="308077" cy="308077"/>
            </a:xfrm>
            <a:prstGeom prst="rect">
              <a:avLst/>
            </a:prstGeom>
          </p:spPr>
        </p:pic>
        <p:sp>
          <p:nvSpPr>
            <p:cNvPr id="120" name="사각형: 둥근 모서리 119">
              <a:extLst>
                <a:ext uri="{FF2B5EF4-FFF2-40B4-BE49-F238E27FC236}">
                  <a16:creationId xmlns:a16="http://schemas.microsoft.com/office/drawing/2014/main" id="{D849C08C-800F-4656-8EFF-ED78B08198B8}"/>
                </a:ext>
              </a:extLst>
            </p:cNvPr>
            <p:cNvSpPr/>
            <p:nvPr/>
          </p:nvSpPr>
          <p:spPr bwMode="auto">
            <a:xfrm>
              <a:off x="7613661" y="5707744"/>
              <a:ext cx="1868509" cy="524259"/>
            </a:xfrm>
            <a:prstGeom prst="round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 prstMaterial="plastic"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데이터 거버넌스 관리</a:t>
              </a:r>
              <a:br>
                <a:rPr kumimoji="1" lang="en-US" altLang="ko-KR" sz="13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</a:br>
              <a:r>
                <a:rPr kumimoji="1"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</a:t>
              </a:r>
              <a:r>
                <a:rPr kumimoji="1" lang="ko-KR" altLang="en-US" sz="1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데이터플랫폼본부</a:t>
              </a:r>
              <a:r>
                <a:rPr kumimoji="1" lang="en-US" altLang="ko-KR" sz="1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)</a:t>
              </a:r>
              <a:endParaRPr kumimoji="1" lang="en-US" altLang="ko-KR" sz="11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pic>
          <p:nvPicPr>
            <p:cNvPr id="121" name="그래픽 120" descr="추가 단색으로 채워진">
              <a:extLst>
                <a:ext uri="{FF2B5EF4-FFF2-40B4-BE49-F238E27FC236}">
                  <a16:creationId xmlns:a16="http://schemas.microsoft.com/office/drawing/2014/main" id="{C0B02D62-B718-424B-BC45-B6114821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74861" y="5822919"/>
              <a:ext cx="308077" cy="308077"/>
            </a:xfrm>
            <a:prstGeom prst="rect">
              <a:avLst/>
            </a:prstGeom>
          </p:spPr>
        </p:pic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2D9D4A3-31AE-400A-BABB-45D5B41D21F3}"/>
              </a:ext>
            </a:extLst>
          </p:cNvPr>
          <p:cNvSpPr/>
          <p:nvPr/>
        </p:nvSpPr>
        <p:spPr bwMode="auto">
          <a:xfrm>
            <a:off x="5514679" y="4946475"/>
            <a:ext cx="2133862" cy="6891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결과 모니터링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평가 설문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교육 피드백 수집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 응답 대응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활용성 모니터링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확대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기회 발굴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3" name="다이어그램 122">
            <a:extLst>
              <a:ext uri="{FF2B5EF4-FFF2-40B4-BE49-F238E27FC236}">
                <a16:creationId xmlns:a16="http://schemas.microsoft.com/office/drawing/2014/main" id="{7042B8C3-F620-4F18-859A-BF2D73C9F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966458"/>
              </p:ext>
            </p:extLst>
          </p:nvPr>
        </p:nvGraphicFramePr>
        <p:xfrm>
          <a:off x="4284076" y="2412565"/>
          <a:ext cx="4099635" cy="2538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41CCAC1-D884-4FBA-A222-C7AA2C920AD0}"/>
              </a:ext>
            </a:extLst>
          </p:cNvPr>
          <p:cNvGrpSpPr/>
          <p:nvPr/>
        </p:nvGrpSpPr>
        <p:grpSpPr>
          <a:xfrm>
            <a:off x="3639583" y="1687934"/>
            <a:ext cx="1404422" cy="899160"/>
            <a:chOff x="3531160" y="2203271"/>
            <a:chExt cx="1404422" cy="89916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4FDA17AB-A35F-4833-AC59-2CB4E324309A}"/>
                </a:ext>
              </a:extLst>
            </p:cNvPr>
            <p:cNvGrpSpPr/>
            <p:nvPr/>
          </p:nvGrpSpPr>
          <p:grpSpPr>
            <a:xfrm>
              <a:off x="3764741" y="2203271"/>
              <a:ext cx="937260" cy="899160"/>
              <a:chOff x="5796573" y="4962676"/>
              <a:chExt cx="937260" cy="899160"/>
            </a:xfrm>
          </p:grpSpPr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EE255336-0E44-45B1-9FE2-26E1A897A823}"/>
                  </a:ext>
                </a:extLst>
              </p:cNvPr>
              <p:cNvSpPr/>
              <p:nvPr/>
            </p:nvSpPr>
            <p:spPr bwMode="auto">
              <a:xfrm>
                <a:off x="5796573" y="4962676"/>
                <a:ext cx="937260" cy="89916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5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C986F3F4-DA67-4A7B-AE88-A986BFC617E7}"/>
                  </a:ext>
                </a:extLst>
              </p:cNvPr>
              <p:cNvSpPr/>
              <p:nvPr/>
            </p:nvSpPr>
            <p:spPr bwMode="auto">
              <a:xfrm>
                <a:off x="5872773" y="5038876"/>
                <a:ext cx="784860" cy="7467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5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</p:grpSp>
        <p:sp>
          <p:nvSpPr>
            <p:cNvPr id="126" name="Text Box 281">
              <a:extLst>
                <a:ext uri="{FF2B5EF4-FFF2-40B4-BE49-F238E27FC236}">
                  <a16:creationId xmlns:a16="http://schemas.microsoft.com/office/drawing/2014/main" id="{6C12A48D-064C-4B36-ADB4-C6A52093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160" y="2473315"/>
              <a:ext cx="1404422" cy="35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lvl="1" indent="0" algn="ctr" defTabSz="1042988" eaLnBrk="0" fontAlgn="base" hangingPunct="0">
                <a:lnSpc>
                  <a:spcPts val="1431"/>
                </a:lnSpc>
                <a:spcBef>
                  <a:spcPct val="0"/>
                </a:spcBef>
                <a:spcAft>
                  <a:spcPct val="0"/>
                </a:spcAft>
                <a:buClr>
                  <a:srgbClr val="595959"/>
                </a:buClr>
                <a:buSzPct val="100000"/>
                <a:tabLst>
                  <a:tab pos="6219371" algn="l"/>
                </a:tabLst>
                <a:defRPr/>
              </a:pPr>
              <a:r>
                <a:rPr lang="ko-KR" altLang="en-US" sz="1150" b="1" kern="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</a:t>
              </a:r>
              <a:endParaRPr lang="en-US" altLang="ko-KR" sz="115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indent="0" algn="ctr" defTabSz="1042988" eaLnBrk="0" fontAlgn="base" hangingPunct="0">
                <a:lnSpc>
                  <a:spcPts val="1431"/>
                </a:lnSpc>
                <a:spcBef>
                  <a:spcPct val="0"/>
                </a:spcBef>
                <a:spcAft>
                  <a:spcPct val="0"/>
                </a:spcAft>
                <a:buClr>
                  <a:srgbClr val="595959"/>
                </a:buClr>
                <a:buSzPct val="100000"/>
                <a:tabLst>
                  <a:tab pos="6219371" algn="l"/>
                </a:tabLst>
                <a:defRPr/>
              </a:pPr>
              <a:r>
                <a:rPr lang="ko-KR" altLang="en-US" sz="1150" b="1" kern="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 개선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5A7B2C05-68DF-4602-9D3D-B51F147CAEB8}"/>
              </a:ext>
            </a:extLst>
          </p:cNvPr>
          <p:cNvGrpSpPr/>
          <p:nvPr/>
        </p:nvGrpSpPr>
        <p:grpSpPr>
          <a:xfrm>
            <a:off x="7679036" y="1687934"/>
            <a:ext cx="1404422" cy="899160"/>
            <a:chOff x="3531160" y="2203271"/>
            <a:chExt cx="1404422" cy="89916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D842BDA-60B5-4316-97BE-0CF78269E1EB}"/>
                </a:ext>
              </a:extLst>
            </p:cNvPr>
            <p:cNvGrpSpPr/>
            <p:nvPr/>
          </p:nvGrpSpPr>
          <p:grpSpPr>
            <a:xfrm>
              <a:off x="3764741" y="2203271"/>
              <a:ext cx="937260" cy="899160"/>
              <a:chOff x="5796573" y="4962676"/>
              <a:chExt cx="937260" cy="899160"/>
            </a:xfrm>
          </p:grpSpPr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EBA421E3-4AA8-46C2-A58C-45CABB327292}"/>
                  </a:ext>
                </a:extLst>
              </p:cNvPr>
              <p:cNvSpPr/>
              <p:nvPr/>
            </p:nvSpPr>
            <p:spPr bwMode="auto">
              <a:xfrm>
                <a:off x="5796573" y="4962676"/>
                <a:ext cx="937260" cy="89916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5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927AABE3-E78A-4B02-BCAA-7ADA51998DE1}"/>
                  </a:ext>
                </a:extLst>
              </p:cNvPr>
              <p:cNvSpPr/>
              <p:nvPr/>
            </p:nvSpPr>
            <p:spPr bwMode="auto">
              <a:xfrm>
                <a:off x="5872773" y="5038876"/>
                <a:ext cx="784860" cy="7467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5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</p:grpSp>
        <p:sp>
          <p:nvSpPr>
            <p:cNvPr id="131" name="Text Box 281">
              <a:extLst>
                <a:ext uri="{FF2B5EF4-FFF2-40B4-BE49-F238E27FC236}">
                  <a16:creationId xmlns:a16="http://schemas.microsoft.com/office/drawing/2014/main" id="{9D00E2A6-B2AE-4463-B91E-14260BCF7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160" y="2473315"/>
              <a:ext cx="1404422" cy="35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lvl="1" indent="0" algn="ctr" defTabSz="1042988" eaLnBrk="0" fontAlgn="base" hangingPunct="0">
                <a:lnSpc>
                  <a:spcPts val="1431"/>
                </a:lnSpc>
                <a:spcBef>
                  <a:spcPct val="0"/>
                </a:spcBef>
                <a:spcAft>
                  <a:spcPct val="0"/>
                </a:spcAft>
                <a:buClr>
                  <a:srgbClr val="595959"/>
                </a:buClr>
                <a:buSzPct val="100000"/>
                <a:tabLst>
                  <a:tab pos="6219371" algn="l"/>
                </a:tabLst>
                <a:defRPr/>
              </a:pPr>
              <a:r>
                <a:rPr lang="ko-KR" altLang="en-US" sz="1150" b="1" kern="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br>
                <a:rPr lang="en-US" altLang="ko-KR" sz="1150" b="1" kern="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1150" b="1" kern="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카탈로그 활용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87DF4B9-6635-46D4-9C08-C95B4EF5EE51}"/>
              </a:ext>
            </a:extLst>
          </p:cNvPr>
          <p:cNvGrpSpPr/>
          <p:nvPr/>
        </p:nvGrpSpPr>
        <p:grpSpPr>
          <a:xfrm>
            <a:off x="3640789" y="4515048"/>
            <a:ext cx="1404422" cy="899160"/>
            <a:chOff x="3531160" y="2203271"/>
            <a:chExt cx="1404422" cy="89916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F0A23F3D-95C6-406B-B0E5-FD9A59C4F68B}"/>
                </a:ext>
              </a:extLst>
            </p:cNvPr>
            <p:cNvGrpSpPr/>
            <p:nvPr/>
          </p:nvGrpSpPr>
          <p:grpSpPr>
            <a:xfrm>
              <a:off x="3764741" y="2203271"/>
              <a:ext cx="937260" cy="899160"/>
              <a:chOff x="5796573" y="4962676"/>
              <a:chExt cx="937260" cy="899160"/>
            </a:xfrm>
          </p:grpSpPr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E3550299-AC49-44E0-9111-1104DF58905D}"/>
                  </a:ext>
                </a:extLst>
              </p:cNvPr>
              <p:cNvSpPr/>
              <p:nvPr/>
            </p:nvSpPr>
            <p:spPr bwMode="auto">
              <a:xfrm>
                <a:off x="5796573" y="4962676"/>
                <a:ext cx="937260" cy="89916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5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7E3AAD40-038D-4B98-BFFE-77B1E38AA907}"/>
                  </a:ext>
                </a:extLst>
              </p:cNvPr>
              <p:cNvSpPr/>
              <p:nvPr/>
            </p:nvSpPr>
            <p:spPr bwMode="auto">
              <a:xfrm>
                <a:off x="5872773" y="5038876"/>
                <a:ext cx="784860" cy="7467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5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</p:grpSp>
        <p:sp>
          <p:nvSpPr>
            <p:cNvPr id="136" name="Text Box 281">
              <a:extLst>
                <a:ext uri="{FF2B5EF4-FFF2-40B4-BE49-F238E27FC236}">
                  <a16:creationId xmlns:a16="http://schemas.microsoft.com/office/drawing/2014/main" id="{5F9B2403-06DC-4BF5-A2AB-DD4C23C9C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160" y="2473315"/>
              <a:ext cx="1404422" cy="35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lvl="1" indent="0" algn="ctr" defTabSz="1042988" eaLnBrk="0" fontAlgn="base" hangingPunct="0">
                <a:lnSpc>
                  <a:spcPts val="1431"/>
                </a:lnSpc>
                <a:spcBef>
                  <a:spcPct val="0"/>
                </a:spcBef>
                <a:spcAft>
                  <a:spcPct val="0"/>
                </a:spcAft>
                <a:buClr>
                  <a:srgbClr val="595959"/>
                </a:buClr>
                <a:buSzPct val="100000"/>
                <a:tabLst>
                  <a:tab pos="6219371" algn="l"/>
                </a:tabLst>
                <a:defRPr/>
              </a:pPr>
              <a:r>
                <a:rPr lang="ko-KR" altLang="en-US" sz="1150" b="1" kern="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</a:t>
              </a:r>
              <a:endParaRPr lang="en-US" altLang="ko-KR" sz="115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indent="0" algn="ctr" defTabSz="1042988" eaLnBrk="0" fontAlgn="base" hangingPunct="0">
                <a:lnSpc>
                  <a:spcPts val="1431"/>
                </a:lnSpc>
                <a:spcBef>
                  <a:spcPct val="0"/>
                </a:spcBef>
                <a:spcAft>
                  <a:spcPct val="0"/>
                </a:spcAft>
                <a:buClr>
                  <a:srgbClr val="595959"/>
                </a:buClr>
                <a:buSzPct val="100000"/>
                <a:tabLst>
                  <a:tab pos="6219371" algn="l"/>
                </a:tabLst>
                <a:defRPr/>
              </a:pPr>
              <a:r>
                <a:rPr lang="ko-KR" altLang="en-US" sz="1150" b="1" kern="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활용 기법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1644F91-F40A-41DB-A4A6-85FFCE44B18C}"/>
              </a:ext>
            </a:extLst>
          </p:cNvPr>
          <p:cNvGrpSpPr/>
          <p:nvPr/>
        </p:nvGrpSpPr>
        <p:grpSpPr>
          <a:xfrm>
            <a:off x="7685231" y="4558593"/>
            <a:ext cx="1404422" cy="899160"/>
            <a:chOff x="3531160" y="2203271"/>
            <a:chExt cx="1404422" cy="89916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ECA1F144-2EE8-4C04-8E91-A4FE28CD047B}"/>
                </a:ext>
              </a:extLst>
            </p:cNvPr>
            <p:cNvGrpSpPr/>
            <p:nvPr/>
          </p:nvGrpSpPr>
          <p:grpSpPr>
            <a:xfrm>
              <a:off x="3764741" y="2203271"/>
              <a:ext cx="937260" cy="899160"/>
              <a:chOff x="5796573" y="4962676"/>
              <a:chExt cx="937260" cy="899160"/>
            </a:xfrm>
          </p:grpSpPr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B8F38D35-E01B-4496-BEC9-604467D2A337}"/>
                  </a:ext>
                </a:extLst>
              </p:cNvPr>
              <p:cNvSpPr/>
              <p:nvPr/>
            </p:nvSpPr>
            <p:spPr bwMode="auto">
              <a:xfrm>
                <a:off x="5796573" y="4962676"/>
                <a:ext cx="937260" cy="89916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5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174DA29F-2621-4F20-9507-EBB568BC66D0}"/>
                  </a:ext>
                </a:extLst>
              </p:cNvPr>
              <p:cNvSpPr/>
              <p:nvPr/>
            </p:nvSpPr>
            <p:spPr bwMode="auto">
              <a:xfrm>
                <a:off x="5872773" y="5038876"/>
                <a:ext cx="784860" cy="7467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5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endParaRPr>
              </a:p>
            </p:txBody>
          </p:sp>
        </p:grpSp>
        <p:sp>
          <p:nvSpPr>
            <p:cNvPr id="141" name="Text Box 281">
              <a:extLst>
                <a:ext uri="{FF2B5EF4-FFF2-40B4-BE49-F238E27FC236}">
                  <a16:creationId xmlns:a16="http://schemas.microsoft.com/office/drawing/2014/main" id="{134CC838-42A4-4656-A18D-CADF8ED84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160" y="2473315"/>
              <a:ext cx="1404422" cy="359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latinLnBrk="1"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lvl="1" indent="0" algn="ctr" defTabSz="1042988" eaLnBrk="0" fontAlgn="base" hangingPunct="0">
                <a:lnSpc>
                  <a:spcPts val="1431"/>
                </a:lnSpc>
                <a:spcBef>
                  <a:spcPct val="0"/>
                </a:spcBef>
                <a:spcAft>
                  <a:spcPct val="0"/>
                </a:spcAft>
                <a:buClr>
                  <a:srgbClr val="595959"/>
                </a:buClr>
                <a:buSzPct val="100000"/>
                <a:tabLst>
                  <a:tab pos="6219371" algn="l"/>
                </a:tabLst>
                <a:defRPr/>
              </a:pPr>
              <a:r>
                <a:rPr lang="ko-KR" altLang="en-US" sz="1150" b="1" kern="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endParaRPr lang="en-US" altLang="ko-KR" sz="115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0" lvl="1" indent="0" algn="ctr" defTabSz="1042988" eaLnBrk="0" fontAlgn="base" hangingPunct="0">
                <a:lnSpc>
                  <a:spcPts val="1431"/>
                </a:lnSpc>
                <a:spcBef>
                  <a:spcPct val="0"/>
                </a:spcBef>
                <a:spcAft>
                  <a:spcPct val="0"/>
                </a:spcAft>
                <a:buClr>
                  <a:srgbClr val="595959"/>
                </a:buClr>
                <a:buSzPct val="100000"/>
                <a:tabLst>
                  <a:tab pos="6219371" algn="l"/>
                </a:tabLst>
                <a:defRPr/>
              </a:pPr>
              <a:r>
                <a:rPr lang="ko-KR" altLang="en-US" sz="1150" b="1" kern="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흐름 파악</a:t>
              </a:r>
              <a:endParaRPr lang="en-US" altLang="ko-KR" sz="1150" b="1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44" name="그래픽 143" descr="직선 화살표 단색으로 채워진">
            <a:extLst>
              <a:ext uri="{FF2B5EF4-FFF2-40B4-BE49-F238E27FC236}">
                <a16:creationId xmlns:a16="http://schemas.microsoft.com/office/drawing/2014/main" id="{54B976B5-6C82-48F5-974A-E8A973AEEA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8654304">
            <a:off x="7146724" y="2481527"/>
            <a:ext cx="519393" cy="653147"/>
          </a:xfrm>
          <a:prstGeom prst="rect">
            <a:avLst/>
          </a:prstGeom>
        </p:spPr>
      </p:pic>
      <p:pic>
        <p:nvPicPr>
          <p:cNvPr id="248" name="그래픽 247" descr="직선 화살표 단색으로 채워진">
            <a:extLst>
              <a:ext uri="{FF2B5EF4-FFF2-40B4-BE49-F238E27FC236}">
                <a16:creationId xmlns:a16="http://schemas.microsoft.com/office/drawing/2014/main" id="{778F48A7-AC79-45AB-B4BF-EB410BBFC8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967772">
            <a:off x="7134031" y="4251175"/>
            <a:ext cx="519393" cy="653147"/>
          </a:xfrm>
          <a:prstGeom prst="rect">
            <a:avLst/>
          </a:prstGeom>
        </p:spPr>
      </p:pic>
      <p:pic>
        <p:nvPicPr>
          <p:cNvPr id="249" name="그래픽 248" descr="직선 화살표 단색으로 채워진">
            <a:extLst>
              <a:ext uri="{FF2B5EF4-FFF2-40B4-BE49-F238E27FC236}">
                <a16:creationId xmlns:a16="http://schemas.microsoft.com/office/drawing/2014/main" id="{286BDAE3-9274-4617-A348-93357E5614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933482">
            <a:off x="5001077" y="4251173"/>
            <a:ext cx="519393" cy="653147"/>
          </a:xfrm>
          <a:prstGeom prst="rect">
            <a:avLst/>
          </a:prstGeom>
        </p:spPr>
      </p:pic>
      <p:pic>
        <p:nvPicPr>
          <p:cNvPr id="250" name="그래픽 249" descr="직선 화살표 단색으로 채워진">
            <a:extLst>
              <a:ext uri="{FF2B5EF4-FFF2-40B4-BE49-F238E27FC236}">
                <a16:creationId xmlns:a16="http://schemas.microsoft.com/office/drawing/2014/main" id="{3DD18F7E-BD07-46A6-B001-39CF519488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730704">
            <a:off x="5001078" y="2444797"/>
            <a:ext cx="519393" cy="65314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94C48C-0948-44F6-A3DE-BD74E1478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21</a:t>
            </a:fld>
            <a:r>
              <a:rPr lang="en-US" altLang="ko-KR"/>
              <a:t> -</a:t>
            </a:r>
          </a:p>
        </p:txBody>
      </p:sp>
      <p:sp>
        <p:nvSpPr>
          <p:cNvPr id="65" name="Text Box 43">
            <a:extLst>
              <a:ext uri="{FF2B5EF4-FFF2-40B4-BE49-F238E27FC236}">
                <a16:creationId xmlns:a16="http://schemas.microsoft.com/office/drawing/2014/main" id="{0D1B385D-8361-4DF8-8004-87DD52B9F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구축 범위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(4/4)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6" name="그래픽 65" descr="주택 단색으로 채워진">
            <a:hlinkClick r:id="rId12" action="ppaction://hlinksldjump"/>
            <a:extLst>
              <a:ext uri="{FF2B5EF4-FFF2-40B4-BE49-F238E27FC236}">
                <a16:creationId xmlns:a16="http://schemas.microsoft.com/office/drawing/2014/main" id="{F78A6806-5647-43C7-951A-A74861F5436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08034" y="5380"/>
            <a:ext cx="380275" cy="3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50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090B189-3EB5-4C91-A8E0-564671EE5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83023"/>
              </p:ext>
            </p:extLst>
          </p:nvPr>
        </p:nvGraphicFramePr>
        <p:xfrm>
          <a:off x="315914" y="1337281"/>
          <a:ext cx="9102403" cy="3853221"/>
        </p:xfrm>
        <a:graphic>
          <a:graphicData uri="http://schemas.openxmlformats.org/drawingml/2006/table">
            <a:tbl>
              <a:tblPr/>
              <a:tblGrid>
                <a:gridCol w="660053">
                  <a:extLst>
                    <a:ext uri="{9D8B030D-6E8A-4147-A177-3AD203B41FA5}">
                      <a16:colId xmlns:a16="http://schemas.microsoft.com/office/drawing/2014/main" val="389876233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405410663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087977890"/>
                    </a:ext>
                  </a:extLst>
                </a:gridCol>
                <a:gridCol w="1215037">
                  <a:extLst>
                    <a:ext uri="{9D8B030D-6E8A-4147-A177-3AD203B41FA5}">
                      <a16:colId xmlns:a16="http://schemas.microsoft.com/office/drawing/2014/main" val="3470351308"/>
                    </a:ext>
                  </a:extLst>
                </a:gridCol>
                <a:gridCol w="1215037">
                  <a:extLst>
                    <a:ext uri="{9D8B030D-6E8A-4147-A177-3AD203B41FA5}">
                      <a16:colId xmlns:a16="http://schemas.microsoft.com/office/drawing/2014/main" val="3617504639"/>
                    </a:ext>
                  </a:extLst>
                </a:gridCol>
                <a:gridCol w="1215037">
                  <a:extLst>
                    <a:ext uri="{9D8B030D-6E8A-4147-A177-3AD203B41FA5}">
                      <a16:colId xmlns:a16="http://schemas.microsoft.com/office/drawing/2014/main" val="4181134081"/>
                    </a:ext>
                  </a:extLst>
                </a:gridCol>
                <a:gridCol w="1215037">
                  <a:extLst>
                    <a:ext uri="{9D8B030D-6E8A-4147-A177-3AD203B41FA5}">
                      <a16:colId xmlns:a16="http://schemas.microsoft.com/office/drawing/2014/main" val="4289418415"/>
                    </a:ext>
                  </a:extLst>
                </a:gridCol>
                <a:gridCol w="1215037">
                  <a:extLst>
                    <a:ext uri="{9D8B030D-6E8A-4147-A177-3AD203B41FA5}">
                      <a16:colId xmlns:a16="http://schemas.microsoft.com/office/drawing/2014/main" val="213329107"/>
                    </a:ext>
                  </a:extLst>
                </a:gridCol>
                <a:gridCol w="1215037">
                  <a:extLst>
                    <a:ext uri="{9D8B030D-6E8A-4147-A177-3AD203B41FA5}">
                      <a16:colId xmlns:a16="http://schemas.microsoft.com/office/drawing/2014/main" val="676771255"/>
                    </a:ext>
                  </a:extLst>
                </a:gridCol>
              </a:tblGrid>
              <a:tr h="25354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23.01</a:t>
                      </a:r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23.02</a:t>
                      </a:r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625188"/>
                  </a:ext>
                </a:extLst>
              </a:tr>
              <a:tr h="39801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Milestone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653475"/>
                  </a:ext>
                </a:extLst>
              </a:tr>
              <a:tr h="3343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분석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101100"/>
                  </a:ext>
                </a:extLst>
              </a:tr>
              <a:tr h="30835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관리활동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 적재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519879"/>
                  </a:ext>
                </a:extLst>
              </a:tr>
              <a:tr h="30835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Biz.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 수립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933562"/>
                  </a:ext>
                </a:extLst>
              </a:tr>
              <a:tr h="30835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Pilot 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품질진단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298713"/>
                  </a:ext>
                </a:extLst>
              </a:tr>
              <a:tr h="30835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 수립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464026"/>
                  </a:ext>
                </a:extLst>
              </a:tr>
              <a:tr h="30835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사업추진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로드맵 수립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966485"/>
                  </a:ext>
                </a:extLst>
              </a:tr>
              <a:tr h="30835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거버넌스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 설치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540135"/>
                  </a:ext>
                </a:extLst>
              </a:tr>
              <a:tr h="308357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거버넌스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 설계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140754"/>
                  </a:ext>
                </a:extLst>
              </a:tr>
              <a:tr h="308358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포탈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Biz. Meta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387860"/>
                  </a:ext>
                </a:extLst>
              </a:tr>
              <a:tr h="40049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SMETA,</a:t>
                      </a:r>
                    </a:p>
                    <a:p>
                      <a:pPr algn="ctr" fontAlgn="ctr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SDQ, SPORTAL</a:t>
                      </a: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049" marR="3049" marT="3049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273699"/>
                  </a:ext>
                </a:extLst>
              </a:tr>
            </a:tbl>
          </a:graphicData>
        </a:graphic>
      </p:graphicFrame>
      <p:sp>
        <p:nvSpPr>
          <p:cNvPr id="27" name="직사각형 18">
            <a:extLst>
              <a:ext uri="{FF2B5EF4-FFF2-40B4-BE49-F238E27FC236}">
                <a16:creationId xmlns:a16="http://schemas.microsoft.com/office/drawing/2014/main" id="{ECA320FA-AEB1-442A-8F5D-402429586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779845"/>
            <a:ext cx="9227484" cy="56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개발 기간은 약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5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개월로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‘23.2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중 오픈하는 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일정으로 계획하였으며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 메타 적용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품질 파일럿 수행 결과 확인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거버넌스 정책 수립 및 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추진 계획 확정</a:t>
            </a: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운영자 교육 및 안정화 후 종료 예정임</a:t>
            </a:r>
            <a:endParaRPr lang="en-US" altLang="ko-KR" sz="1400" b="1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 Box 1062">
            <a:extLst>
              <a:ext uri="{FF2B5EF4-FFF2-40B4-BE49-F238E27FC236}">
                <a16:creationId xmlns:a16="http://schemas.microsoft.com/office/drawing/2014/main" id="{D2333649-8F1C-4F3A-AF9F-AF7B4FF9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4" y="517073"/>
            <a:ext cx="1447832" cy="3196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4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/>
              <a:t>개발 일정</a:t>
            </a:r>
          </a:p>
        </p:txBody>
      </p:sp>
      <p:graphicFrame>
        <p:nvGraphicFramePr>
          <p:cNvPr id="30" name="Group 58">
            <a:extLst>
              <a:ext uri="{FF2B5EF4-FFF2-40B4-BE49-F238E27FC236}">
                <a16:creationId xmlns:a16="http://schemas.microsoft.com/office/drawing/2014/main" id="{40062D44-EED8-4FAA-BBD0-0C97C6E8D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20548"/>
              </p:ext>
            </p:extLst>
          </p:nvPr>
        </p:nvGraphicFramePr>
        <p:xfrm>
          <a:off x="315910" y="5224303"/>
          <a:ext cx="9102402" cy="1273739"/>
        </p:xfrm>
        <a:graphic>
          <a:graphicData uri="http://schemas.openxmlformats.org/drawingml/2006/table">
            <a:tbl>
              <a:tblPr/>
              <a:tblGrid>
                <a:gridCol w="67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6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79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A5002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6000" marR="36000" marT="43200" marB="432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A5002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공통</a:t>
                      </a:r>
                    </a:p>
                  </a:txBody>
                  <a:tcPr marL="36000" marR="36000" marT="43200" marB="432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A5002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관리활동</a:t>
                      </a:r>
                    </a:p>
                  </a:txBody>
                  <a:tcPr marL="36000" marR="36000" marT="43200" marB="432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A5002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관리체계</a:t>
                      </a:r>
                    </a:p>
                  </a:txBody>
                  <a:tcPr marL="36000" marR="36000" marT="43200" marB="432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A5002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거버넌스 플랫폼 구축</a:t>
                      </a:r>
                    </a:p>
                  </a:txBody>
                  <a:tcPr marL="36000" marR="36000" marT="43200" marB="432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2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1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>
                          <a:srgbClr val="A50021"/>
                        </a:buClr>
                        <a:buSzTx/>
                        <a:buFont typeface="맑은 고딕" pitchFamily="50" charset="-127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</a:t>
                      </a:r>
                    </a:p>
                  </a:txBody>
                  <a:tcPr marL="36000" marR="36000" marT="43200" marB="432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현행 데이터 분석 결과 보고서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1.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현행 데이터 분석 결과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2.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현행 데이터 메타 분석 결과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3.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현행 비즈니스 메타 분석 결과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43200" marB="43200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Meta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솔루션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Biz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표준 사전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Mapping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Pilot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 진단 보고서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진단 대상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 규칙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진단 결과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43200" marB="43200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데이터 관리체계 컨설팅 보고서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거버넌스 관리 정책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2.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추진 로드맵 및 이행 방안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(WBS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데이터 관리지침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활용성 강화 방안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거버넌스 업무 처리 프로세스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43200" marB="43200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굴림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설치계획서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설치 결과서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1. SMETA/SDQ/SPORTAL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설명서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2.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메타 솔루션 및 기능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요구사항 정의서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포탈 기능 요구사항 정의서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15000"/>
                        </a:spcBef>
                        <a:spcAft>
                          <a:spcPct val="1500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포탈 프로세스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(LV2)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개념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43200" marB="43200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201D4DD4-39FC-4892-8F14-454E1B8173E1}"/>
              </a:ext>
            </a:extLst>
          </p:cNvPr>
          <p:cNvGrpSpPr/>
          <p:nvPr/>
        </p:nvGrpSpPr>
        <p:grpSpPr>
          <a:xfrm>
            <a:off x="2792760" y="2048444"/>
            <a:ext cx="6048673" cy="3100359"/>
            <a:chOff x="2792760" y="1898204"/>
            <a:chExt cx="6048673" cy="3100359"/>
          </a:xfrm>
        </p:grpSpPr>
        <p:sp>
          <p:nvSpPr>
            <p:cNvPr id="44" name="갈매기형 수장 4">
              <a:extLst>
                <a:ext uri="{FF2B5EF4-FFF2-40B4-BE49-F238E27FC236}">
                  <a16:creationId xmlns:a16="http://schemas.microsoft.com/office/drawing/2014/main" id="{DC248C26-FD57-4686-8B01-5DB3F8E57441}"/>
                </a:ext>
              </a:extLst>
            </p:cNvPr>
            <p:cNvSpPr/>
            <p:nvPr/>
          </p:nvSpPr>
          <p:spPr>
            <a:xfrm>
              <a:off x="2792760" y="1898204"/>
              <a:ext cx="1800200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현황 파악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관리체계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Biz 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용어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</p:txBody>
        </p:sp>
        <p:sp>
          <p:nvSpPr>
            <p:cNvPr id="45" name="갈매기형 수장 4">
              <a:extLst>
                <a:ext uri="{FF2B5EF4-FFF2-40B4-BE49-F238E27FC236}">
                  <a16:creationId xmlns:a16="http://schemas.microsoft.com/office/drawing/2014/main" id="{3B358692-FB90-43E3-8F0F-B478E898CF76}"/>
                </a:ext>
              </a:extLst>
            </p:cNvPr>
            <p:cNvSpPr/>
            <p:nvPr/>
          </p:nvSpPr>
          <p:spPr>
            <a:xfrm>
              <a:off x="3352046" y="2213253"/>
              <a:ext cx="1888986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표준 점검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 구축 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IT, 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메타 시스템 적재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</a:p>
          </p:txBody>
        </p:sp>
        <p:sp>
          <p:nvSpPr>
            <p:cNvPr id="46" name="갈매기형 수장 4">
              <a:extLst>
                <a:ext uri="{FF2B5EF4-FFF2-40B4-BE49-F238E27FC236}">
                  <a16:creationId xmlns:a16="http://schemas.microsoft.com/office/drawing/2014/main" id="{55A4CA2E-F38B-4430-8BEC-E4008C51EAE5}"/>
                </a:ext>
              </a:extLst>
            </p:cNvPr>
            <p:cNvSpPr/>
            <p:nvPr/>
          </p:nvSpPr>
          <p:spPr>
            <a:xfrm>
              <a:off x="6922383" y="2526452"/>
              <a:ext cx="1919049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Biz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용어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후보  도출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확정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Packaging)</a:t>
              </a:r>
            </a:p>
          </p:txBody>
        </p:sp>
        <p:sp>
          <p:nvSpPr>
            <p:cNvPr id="48" name="갈매기형 수장 4">
              <a:extLst>
                <a:ext uri="{FF2B5EF4-FFF2-40B4-BE49-F238E27FC236}">
                  <a16:creationId xmlns:a16="http://schemas.microsoft.com/office/drawing/2014/main" id="{41C709C8-EE4B-4A8E-B0E7-388950F5B263}"/>
                </a:ext>
              </a:extLst>
            </p:cNvPr>
            <p:cNvSpPr/>
            <p:nvPr/>
          </p:nvSpPr>
          <p:spPr>
            <a:xfrm>
              <a:off x="5169024" y="2526452"/>
              <a:ext cx="1743280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원천 용어 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Parsing</a:t>
              </a:r>
            </a:p>
          </p:txBody>
        </p:sp>
        <p:sp>
          <p:nvSpPr>
            <p:cNvPr id="49" name="갈매기형 수장 4">
              <a:extLst>
                <a:ext uri="{FF2B5EF4-FFF2-40B4-BE49-F238E27FC236}">
                  <a16:creationId xmlns:a16="http://schemas.microsoft.com/office/drawing/2014/main" id="{FAFBB51C-D146-4EE7-88FE-B1A13434E424}"/>
                </a:ext>
              </a:extLst>
            </p:cNvPr>
            <p:cNvSpPr/>
            <p:nvPr/>
          </p:nvSpPr>
          <p:spPr>
            <a:xfrm>
              <a:off x="3928110" y="2834308"/>
              <a:ext cx="1312922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진단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범위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대상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규칙 정의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  <p:sp>
          <p:nvSpPr>
            <p:cNvPr id="50" name="갈매기형 수장 4">
              <a:extLst>
                <a:ext uri="{FF2B5EF4-FFF2-40B4-BE49-F238E27FC236}">
                  <a16:creationId xmlns:a16="http://schemas.microsoft.com/office/drawing/2014/main" id="{B0E36128-8757-437C-8EA9-1D8D26A1CC2D}"/>
                </a:ext>
              </a:extLst>
            </p:cNvPr>
            <p:cNvSpPr/>
            <p:nvPr/>
          </p:nvSpPr>
          <p:spPr>
            <a:xfrm>
              <a:off x="5248737" y="2834308"/>
              <a:ext cx="856391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en-US" altLang="ko-KR" sz="800" b="1" ker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Pilot 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품질진단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갈매기형 수장 4">
              <a:extLst>
                <a:ext uri="{FF2B5EF4-FFF2-40B4-BE49-F238E27FC236}">
                  <a16:creationId xmlns:a16="http://schemas.microsoft.com/office/drawing/2014/main" id="{5E40DF78-1A6B-47A6-8A1E-E8BFDEF38909}"/>
                </a:ext>
              </a:extLst>
            </p:cNvPr>
            <p:cNvSpPr/>
            <p:nvPr/>
          </p:nvSpPr>
          <p:spPr>
            <a:xfrm>
              <a:off x="6112833" y="2834308"/>
              <a:ext cx="2728599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품질진단 결과 확인  및 품질 개선 지원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갈매기형 수장 4">
              <a:extLst>
                <a:ext uri="{FF2B5EF4-FFF2-40B4-BE49-F238E27FC236}">
                  <a16:creationId xmlns:a16="http://schemas.microsoft.com/office/drawing/2014/main" id="{0B87DBE6-00D3-49BD-81C6-173BEA0B720D}"/>
                </a:ext>
              </a:extLst>
            </p:cNvPr>
            <p:cNvSpPr/>
            <p:nvPr/>
          </p:nvSpPr>
          <p:spPr>
            <a:xfrm>
              <a:off x="5173923" y="3137206"/>
              <a:ext cx="708437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관리 체계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제시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</p:txBody>
        </p:sp>
        <p:sp>
          <p:nvSpPr>
            <p:cNvPr id="53" name="갈매기형 수장 4">
              <a:extLst>
                <a:ext uri="{FF2B5EF4-FFF2-40B4-BE49-F238E27FC236}">
                  <a16:creationId xmlns:a16="http://schemas.microsoft.com/office/drawing/2014/main" id="{86559F51-39B3-467F-8A4C-E49477BE9A3B}"/>
                </a:ext>
              </a:extLst>
            </p:cNvPr>
            <p:cNvSpPr/>
            <p:nvPr/>
          </p:nvSpPr>
          <p:spPr>
            <a:xfrm>
              <a:off x="5882361" y="3137206"/>
              <a:ext cx="708437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고객사 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Tailoring</a:t>
              </a:r>
            </a:p>
          </p:txBody>
        </p:sp>
        <p:sp>
          <p:nvSpPr>
            <p:cNvPr id="54" name="갈매기형 수장 4">
              <a:extLst>
                <a:ext uri="{FF2B5EF4-FFF2-40B4-BE49-F238E27FC236}">
                  <a16:creationId xmlns:a16="http://schemas.microsoft.com/office/drawing/2014/main" id="{3DB30B89-FBAE-41FC-8598-FD9E7E4A6A9C}"/>
                </a:ext>
              </a:extLst>
            </p:cNvPr>
            <p:cNvSpPr/>
            <p:nvPr/>
          </p:nvSpPr>
          <p:spPr>
            <a:xfrm>
              <a:off x="6590798" y="3137206"/>
              <a:ext cx="810474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관리체계 수립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갈매기형 수장 4">
              <a:extLst>
                <a:ext uri="{FF2B5EF4-FFF2-40B4-BE49-F238E27FC236}">
                  <a16:creationId xmlns:a16="http://schemas.microsoft.com/office/drawing/2014/main" id="{90D91206-4A7C-4EB8-A842-777FE0E50690}"/>
                </a:ext>
              </a:extLst>
            </p:cNvPr>
            <p:cNvSpPr/>
            <p:nvPr/>
          </p:nvSpPr>
          <p:spPr>
            <a:xfrm>
              <a:off x="7393696" y="3137206"/>
              <a:ext cx="716013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관리지침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작성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6" name="갈매기형 수장 4">
              <a:extLst>
                <a:ext uri="{FF2B5EF4-FFF2-40B4-BE49-F238E27FC236}">
                  <a16:creationId xmlns:a16="http://schemas.microsoft.com/office/drawing/2014/main" id="{B7D90C40-4999-4130-9C68-216736EC5920}"/>
                </a:ext>
              </a:extLst>
            </p:cNvPr>
            <p:cNvSpPr/>
            <p:nvPr/>
          </p:nvSpPr>
          <p:spPr>
            <a:xfrm>
              <a:off x="7043265" y="3450826"/>
              <a:ext cx="934071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전체 수행 과제 </a:t>
              </a:r>
              <a:r>
                <a:rPr lang="ko-KR" altLang="en-US" sz="800" b="1" ker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정의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수립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갈매기형 수장 4">
              <a:extLst>
                <a:ext uri="{FF2B5EF4-FFF2-40B4-BE49-F238E27FC236}">
                  <a16:creationId xmlns:a16="http://schemas.microsoft.com/office/drawing/2014/main" id="{DC20BFF8-E7DA-41CF-8349-94806A22266B}"/>
                </a:ext>
              </a:extLst>
            </p:cNvPr>
            <p:cNvSpPr/>
            <p:nvPr/>
          </p:nvSpPr>
          <p:spPr>
            <a:xfrm>
              <a:off x="7977337" y="3450826"/>
              <a:ext cx="864096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사업추진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로드맵 수립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갈매기형 수장 4">
              <a:extLst>
                <a:ext uri="{FF2B5EF4-FFF2-40B4-BE49-F238E27FC236}">
                  <a16:creationId xmlns:a16="http://schemas.microsoft.com/office/drawing/2014/main" id="{1BDE439B-A327-44A2-B8B9-F3516C1DC869}"/>
                </a:ext>
              </a:extLst>
            </p:cNvPr>
            <p:cNvSpPr/>
            <p:nvPr/>
          </p:nvSpPr>
          <p:spPr>
            <a:xfrm>
              <a:off x="2792760" y="3762433"/>
              <a:ext cx="1135350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솔루션 설치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갈매기형 수장 4">
              <a:extLst>
                <a:ext uri="{FF2B5EF4-FFF2-40B4-BE49-F238E27FC236}">
                  <a16:creationId xmlns:a16="http://schemas.microsoft.com/office/drawing/2014/main" id="{3159F31E-7424-4B89-BD86-DF352E900021}"/>
                </a:ext>
              </a:extLst>
            </p:cNvPr>
            <p:cNvSpPr/>
            <p:nvPr/>
          </p:nvSpPr>
          <p:spPr>
            <a:xfrm>
              <a:off x="3928768" y="3762433"/>
              <a:ext cx="4912663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솔루션 운영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안정화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갈매기형 수장 4">
              <a:extLst>
                <a:ext uri="{FF2B5EF4-FFF2-40B4-BE49-F238E27FC236}">
                  <a16:creationId xmlns:a16="http://schemas.microsoft.com/office/drawing/2014/main" id="{C4B355F8-66D1-443E-8E86-C86765DF6F4D}"/>
                </a:ext>
              </a:extLst>
            </p:cNvPr>
            <p:cNvSpPr/>
            <p:nvPr/>
          </p:nvSpPr>
          <p:spPr>
            <a:xfrm>
              <a:off x="3928111" y="4054832"/>
              <a:ext cx="1312922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디자인 띵킹 워크샵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갈매기형 수장 4">
              <a:extLst>
                <a:ext uri="{FF2B5EF4-FFF2-40B4-BE49-F238E27FC236}">
                  <a16:creationId xmlns:a16="http://schemas.microsoft.com/office/drawing/2014/main" id="{8CBCFC98-019D-41EF-BC71-95B2B6E82CB8}"/>
                </a:ext>
              </a:extLst>
            </p:cNvPr>
            <p:cNvSpPr/>
            <p:nvPr/>
          </p:nvSpPr>
          <p:spPr>
            <a:xfrm>
              <a:off x="5258532" y="4054832"/>
              <a:ext cx="2286756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 구체화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갈매기형 수장 4">
              <a:extLst>
                <a:ext uri="{FF2B5EF4-FFF2-40B4-BE49-F238E27FC236}">
                  <a16:creationId xmlns:a16="http://schemas.microsoft.com/office/drawing/2014/main" id="{83FE9A19-E527-4974-A162-79759BA99C6A}"/>
                </a:ext>
              </a:extLst>
            </p:cNvPr>
            <p:cNvSpPr/>
            <p:nvPr/>
          </p:nvSpPr>
          <p:spPr>
            <a:xfrm>
              <a:off x="2794195" y="4371939"/>
              <a:ext cx="1135350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 </a:t>
              </a:r>
              <a:r>
                <a:rPr lang="ko-KR" altLang="en-US" sz="800" b="1" ker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설계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갈매기형 수장 4">
              <a:extLst>
                <a:ext uri="{FF2B5EF4-FFF2-40B4-BE49-F238E27FC236}">
                  <a16:creationId xmlns:a16="http://schemas.microsoft.com/office/drawing/2014/main" id="{FEC497B2-882B-45FF-95E3-F9B4245A67EC}"/>
                </a:ext>
              </a:extLst>
            </p:cNvPr>
            <p:cNvSpPr/>
            <p:nvPr/>
          </p:nvSpPr>
          <p:spPr>
            <a:xfrm>
              <a:off x="3928110" y="4380498"/>
              <a:ext cx="2479716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상세 설계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갈매기형 수장 4">
              <a:extLst>
                <a:ext uri="{FF2B5EF4-FFF2-40B4-BE49-F238E27FC236}">
                  <a16:creationId xmlns:a16="http://schemas.microsoft.com/office/drawing/2014/main" id="{8EE18412-9DE4-48EC-9E8F-1B606BBFF1F5}"/>
                </a:ext>
              </a:extLst>
            </p:cNvPr>
            <p:cNvSpPr/>
            <p:nvPr/>
          </p:nvSpPr>
          <p:spPr>
            <a:xfrm>
              <a:off x="6401910" y="4380498"/>
              <a:ext cx="1359402" cy="234652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테스트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안정화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갈매기형 수장 4">
              <a:extLst>
                <a:ext uri="{FF2B5EF4-FFF2-40B4-BE49-F238E27FC236}">
                  <a16:creationId xmlns:a16="http://schemas.microsoft.com/office/drawing/2014/main" id="{D65F7DBA-1DDC-4262-B429-1289E734E713}"/>
                </a:ext>
              </a:extLst>
            </p:cNvPr>
            <p:cNvSpPr/>
            <p:nvPr/>
          </p:nvSpPr>
          <p:spPr>
            <a:xfrm>
              <a:off x="6681192" y="4672897"/>
              <a:ext cx="1070510" cy="325666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포탈 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</a:t>
              </a:r>
              <a:r>
                <a:rPr lang="en-US" altLang="ko-KR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단계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7" name="갈매기형 수장 4">
              <a:extLst>
                <a:ext uri="{FF2B5EF4-FFF2-40B4-BE49-F238E27FC236}">
                  <a16:creationId xmlns:a16="http://schemas.microsoft.com/office/drawing/2014/main" id="{1DAB4788-BD85-4D36-AEDF-EC8EEAF51F0C}"/>
                </a:ext>
              </a:extLst>
            </p:cNvPr>
            <p:cNvSpPr/>
            <p:nvPr/>
          </p:nvSpPr>
          <p:spPr>
            <a:xfrm>
              <a:off x="7770921" y="4667985"/>
              <a:ext cx="1070510" cy="325666"/>
            </a:xfrm>
            <a:prstGeom prst="chevron">
              <a:avLst>
                <a:gd name="adj" fmla="val 10656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latinLnBrk="0"/>
              <a:r>
                <a:rPr lang="ko-KR" altLang="en-US" sz="800" b="1" kern="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안정화</a:t>
              </a:r>
              <a:endParaRPr lang="en-US" altLang="ko-KR" sz="800" b="1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D705FFB-5CA4-49BB-A73C-C63F81636B50}"/>
              </a:ext>
            </a:extLst>
          </p:cNvPr>
          <p:cNvGrpSpPr/>
          <p:nvPr/>
        </p:nvGrpSpPr>
        <p:grpSpPr>
          <a:xfrm>
            <a:off x="2620757" y="1621098"/>
            <a:ext cx="1036099" cy="414010"/>
            <a:chOff x="6085989" y="1778435"/>
            <a:chExt cx="1036099" cy="41401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4C35C5D-00E2-4F30-B98D-684C3281F500}"/>
                </a:ext>
              </a:extLst>
            </p:cNvPr>
            <p:cNvSpPr/>
            <p:nvPr/>
          </p:nvSpPr>
          <p:spPr bwMode="auto">
            <a:xfrm>
              <a:off x="6085989" y="1934589"/>
              <a:ext cx="1036099" cy="257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ko-KR" altLang="en-US" sz="900" spc="-5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착수 </a:t>
              </a:r>
              <a:r>
                <a:rPr lang="ko-KR" altLang="en-US" sz="900" b="0" spc="-5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보고</a:t>
              </a:r>
              <a:endParaRPr lang="en-US" altLang="ko-KR" sz="900" b="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8063950-B934-4AE6-8F81-7104F6B860AE}"/>
                </a:ext>
              </a:extLst>
            </p:cNvPr>
            <p:cNvGrpSpPr/>
            <p:nvPr/>
          </p:nvGrpSpPr>
          <p:grpSpPr>
            <a:xfrm>
              <a:off x="6537499" y="1778435"/>
              <a:ext cx="138333" cy="137141"/>
              <a:chOff x="2173049" y="3683452"/>
              <a:chExt cx="160830" cy="165614"/>
            </a:xfrm>
          </p:grpSpPr>
          <p:sp>
            <p:nvSpPr>
              <p:cNvPr id="87" name="눈물 방울 86">
                <a:extLst>
                  <a:ext uri="{FF2B5EF4-FFF2-40B4-BE49-F238E27FC236}">
                    <a16:creationId xmlns:a16="http://schemas.microsoft.com/office/drawing/2014/main" id="{31DCB58B-39E1-42DE-BA3E-C3FBEE075BB3}"/>
                  </a:ext>
                </a:extLst>
              </p:cNvPr>
              <p:cNvSpPr/>
              <p:nvPr/>
            </p:nvSpPr>
            <p:spPr bwMode="auto">
              <a:xfrm rot="8100000">
                <a:off x="2173049" y="3683452"/>
                <a:ext cx="160830" cy="165614"/>
              </a:xfrm>
              <a:prstGeom prst="teardrop">
                <a:avLst>
                  <a:gd name="adj" fmla="val 157390"/>
                </a:avLst>
              </a:prstGeom>
              <a:solidFill>
                <a:srgbClr val="DD6F15"/>
              </a:solidFill>
              <a:ln w="6350" algn="ctr">
                <a:noFill/>
                <a:miter lim="800000"/>
                <a:headEnd/>
                <a:tailEnd type="none" w="sm" len="sm"/>
              </a:ln>
              <a:effectLst>
                <a:outerShdw dist="25400" dir="16200000" algn="ctr" rotWithShape="0">
                  <a:srgbClr val="EAEAEA"/>
                </a:outerShdw>
              </a:effectLst>
            </p:spPr>
            <p:txBody>
              <a:bodyPr lIns="0" tIns="0" rIns="0" bIns="0" anchor="ctr"/>
              <a:lstStyle/>
              <a:p>
                <a:endParaRPr lang="ko-KR" altLang="en-US" sz="900" b="0">
                  <a:ln>
                    <a:solidFill>
                      <a:schemeClr val="bg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E7EACA7F-B1E8-427B-9FD3-1501FDD99D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16745" y="3722300"/>
                <a:ext cx="77437" cy="797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900" b="0">
                  <a:ln>
                    <a:solidFill>
                      <a:schemeClr val="bg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AD3BA9ED-2717-48E4-A4FC-3ED4D16EBCF8}"/>
              </a:ext>
            </a:extLst>
          </p:cNvPr>
          <p:cNvGrpSpPr/>
          <p:nvPr/>
        </p:nvGrpSpPr>
        <p:grpSpPr>
          <a:xfrm>
            <a:off x="8381397" y="1621098"/>
            <a:ext cx="1036099" cy="414010"/>
            <a:chOff x="5933589" y="1626035"/>
            <a:chExt cx="1036099" cy="414010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66EE97F-2D74-4E3B-A35F-E419A4AB7BA4}"/>
                </a:ext>
              </a:extLst>
            </p:cNvPr>
            <p:cNvSpPr/>
            <p:nvPr/>
          </p:nvSpPr>
          <p:spPr bwMode="auto">
            <a:xfrm>
              <a:off x="5933589" y="1782189"/>
              <a:ext cx="1036099" cy="257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ko-KR" altLang="en-US" sz="900" spc="-5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종료</a:t>
              </a:r>
              <a:r>
                <a:rPr lang="ko-KR" altLang="en-US" sz="900" b="0" spc="-50" dirty="0">
                  <a:ln w="3175">
                    <a:solidFill>
                      <a:schemeClr val="bg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보고</a:t>
              </a:r>
              <a:endParaRPr lang="en-US" altLang="ko-KR" sz="900" b="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3B44DD9C-B7BD-4EF4-8DB8-31FFEED1E914}"/>
                </a:ext>
              </a:extLst>
            </p:cNvPr>
            <p:cNvGrpSpPr/>
            <p:nvPr/>
          </p:nvGrpSpPr>
          <p:grpSpPr>
            <a:xfrm>
              <a:off x="6385099" y="1626035"/>
              <a:ext cx="138333" cy="137141"/>
              <a:chOff x="2173049" y="3683452"/>
              <a:chExt cx="160830" cy="165614"/>
            </a:xfrm>
          </p:grpSpPr>
          <p:sp>
            <p:nvSpPr>
              <p:cNvPr id="99" name="눈물 방울 98">
                <a:extLst>
                  <a:ext uri="{FF2B5EF4-FFF2-40B4-BE49-F238E27FC236}">
                    <a16:creationId xmlns:a16="http://schemas.microsoft.com/office/drawing/2014/main" id="{75EF3A35-06B2-4D79-9EAF-23ABE386C638}"/>
                  </a:ext>
                </a:extLst>
              </p:cNvPr>
              <p:cNvSpPr/>
              <p:nvPr/>
            </p:nvSpPr>
            <p:spPr bwMode="auto">
              <a:xfrm rot="8100000">
                <a:off x="2173049" y="3683452"/>
                <a:ext cx="160830" cy="165614"/>
              </a:xfrm>
              <a:prstGeom prst="teardrop">
                <a:avLst>
                  <a:gd name="adj" fmla="val 157390"/>
                </a:avLst>
              </a:prstGeom>
              <a:solidFill>
                <a:srgbClr val="DD6F15"/>
              </a:solidFill>
              <a:ln w="6350" algn="ctr">
                <a:noFill/>
                <a:miter lim="800000"/>
                <a:headEnd/>
                <a:tailEnd type="none" w="sm" len="sm"/>
              </a:ln>
              <a:effectLst>
                <a:outerShdw dist="25400" dir="16200000" algn="ctr" rotWithShape="0">
                  <a:srgbClr val="EAEAEA"/>
                </a:outerShdw>
              </a:effectLst>
            </p:spPr>
            <p:txBody>
              <a:bodyPr lIns="0" tIns="0" rIns="0" bIns="0" anchor="ctr"/>
              <a:lstStyle/>
              <a:p>
                <a:endParaRPr lang="ko-KR" altLang="en-US" sz="900" b="0">
                  <a:ln>
                    <a:solidFill>
                      <a:schemeClr val="bg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79C6F312-A369-4C7C-9B51-580B91D0BB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16745" y="3722300"/>
                <a:ext cx="77437" cy="7973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900" b="0">
                  <a:ln>
                    <a:solidFill>
                      <a:schemeClr val="bg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6694D41-3458-4297-A0BD-B0050BF6394F}"/>
              </a:ext>
            </a:extLst>
          </p:cNvPr>
          <p:cNvSpPr/>
          <p:nvPr/>
        </p:nvSpPr>
        <p:spPr bwMode="auto">
          <a:xfrm>
            <a:off x="8020726" y="4477261"/>
            <a:ext cx="1238157" cy="257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ko-KR" altLang="en-US" sz="900" spc="-50" dirty="0">
                <a:ln w="3175"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포탈 오픈</a:t>
            </a:r>
            <a:endParaRPr lang="en-US" altLang="ko-KR" sz="900" b="0" spc="-50" dirty="0">
              <a:ln w="3175"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5A8309A-6DE2-471A-B50B-524ABB71996F}"/>
              </a:ext>
            </a:extLst>
          </p:cNvPr>
          <p:cNvGrpSpPr/>
          <p:nvPr/>
        </p:nvGrpSpPr>
        <p:grpSpPr>
          <a:xfrm>
            <a:off x="7905328" y="4509120"/>
            <a:ext cx="138333" cy="137141"/>
            <a:chOff x="2350680" y="3683452"/>
            <a:chExt cx="160830" cy="165614"/>
          </a:xfrm>
        </p:grpSpPr>
        <p:sp>
          <p:nvSpPr>
            <p:cNvPr id="112" name="눈물 방울 111">
              <a:extLst>
                <a:ext uri="{FF2B5EF4-FFF2-40B4-BE49-F238E27FC236}">
                  <a16:creationId xmlns:a16="http://schemas.microsoft.com/office/drawing/2014/main" id="{8BD55FB0-EBB5-47B7-B92D-E24919FEF491}"/>
                </a:ext>
              </a:extLst>
            </p:cNvPr>
            <p:cNvSpPr/>
            <p:nvPr/>
          </p:nvSpPr>
          <p:spPr bwMode="auto">
            <a:xfrm rot="8100000">
              <a:off x="2350680" y="3683452"/>
              <a:ext cx="160830" cy="165614"/>
            </a:xfrm>
            <a:prstGeom prst="teardrop">
              <a:avLst>
                <a:gd name="adj" fmla="val 157390"/>
              </a:avLst>
            </a:prstGeom>
            <a:solidFill>
              <a:srgbClr val="DD6F15"/>
            </a:solidFill>
            <a:ln w="6350" algn="ctr">
              <a:noFill/>
              <a:miter lim="800000"/>
              <a:headEnd/>
              <a:tailEnd type="none" w="sm" len="sm"/>
            </a:ln>
            <a:effectLst>
              <a:outerShdw dist="25400" dir="16200000" algn="ctr" rotWithShape="0">
                <a:srgbClr val="EAEAEA"/>
              </a:outerShdw>
            </a:effectLst>
          </p:spPr>
          <p:txBody>
            <a:bodyPr lIns="0" tIns="0" rIns="0" bIns="0" anchor="ctr"/>
            <a:lstStyle/>
            <a:p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5534340-9CA4-44F7-A168-441E9ED8E5B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94375" y="3722300"/>
              <a:ext cx="77437" cy="79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900" b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F71BD6D1-8576-4463-BECE-3F8B0B2A9CB0}"/>
              </a:ext>
            </a:extLst>
          </p:cNvPr>
          <p:cNvSpPr txBox="1"/>
          <p:nvPr/>
        </p:nvSpPr>
        <p:spPr>
          <a:xfrm>
            <a:off x="8556078" y="2051757"/>
            <a:ext cx="8867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</a:t>
            </a:r>
            <a:r>
              <a:rPr lang="ko-KR" altLang="en-US" sz="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월간 정기보고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B53C09-B1DA-4281-B4D8-B36B6645F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22</a:t>
            </a:fld>
            <a:r>
              <a:rPr lang="en-US" altLang="ko-KR"/>
              <a:t> -</a:t>
            </a:r>
          </a:p>
        </p:txBody>
      </p:sp>
      <p:sp>
        <p:nvSpPr>
          <p:cNvPr id="47" name="Text Box 43">
            <a:extLst>
              <a:ext uri="{FF2B5EF4-FFF2-40B4-BE49-F238E27FC236}">
                <a16:creationId xmlns:a16="http://schemas.microsoft.com/office/drawing/2014/main" id="{7910DCF5-6353-4B94-826F-73D6607E7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구축 추진 일정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6" name="그래픽 65" descr="주택 단색으로 채워진">
            <a:hlinkClick r:id="rId3" action="ppaction://hlinksldjump"/>
            <a:extLst>
              <a:ext uri="{FF2B5EF4-FFF2-40B4-BE49-F238E27FC236}">
                <a16:creationId xmlns:a16="http://schemas.microsoft.com/office/drawing/2014/main" id="{184AFB79-3D77-485E-BAD8-6F6F4C233E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8034" y="5380"/>
            <a:ext cx="380275" cy="3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7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18">
            <a:extLst>
              <a:ext uri="{FF2B5EF4-FFF2-40B4-BE49-F238E27FC236}">
                <a16:creationId xmlns:a16="http://schemas.microsoft.com/office/drawing/2014/main" id="{80A16435-10D4-4986-9B07-0FCCB9A82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771242"/>
            <a:ext cx="9227484" cy="32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lnSpc>
                <a:spcPct val="110000"/>
              </a:lnSpc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ko-KR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투입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예상 비용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7.1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클라우드 비용 별도</a:t>
            </a:r>
            <a:r>
              <a:rPr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VAT </a:t>
            </a:r>
            <a:r>
              <a:rPr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제외</a:t>
            </a:r>
            <a:r>
              <a:rPr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TCO 11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억원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투자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7.1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비용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3.9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억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예상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- </a:t>
            </a:r>
            <a:r>
              <a:rPr lang="ko-KR" altLang="en-US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수행사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(B2N) 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 Box 1062">
            <a:extLst>
              <a:ext uri="{FF2B5EF4-FFF2-40B4-BE49-F238E27FC236}">
                <a16:creationId xmlns:a16="http://schemas.microsoft.com/office/drawing/2014/main" id="{8DCE827F-2B06-41CA-A953-073D72DC0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4" y="518617"/>
            <a:ext cx="1447832" cy="3196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4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공수 산정</a:t>
            </a:r>
          </a:p>
        </p:txBody>
      </p:sp>
      <p:sp>
        <p:nvSpPr>
          <p:cNvPr id="46" name="모서리가 둥근 직사각형 5">
            <a:extLst>
              <a:ext uri="{FF2B5EF4-FFF2-40B4-BE49-F238E27FC236}">
                <a16:creationId xmlns:a16="http://schemas.microsoft.com/office/drawing/2014/main" id="{978E0A70-4EEE-4BD8-A368-B10C3B84B1E2}"/>
              </a:ext>
            </a:extLst>
          </p:cNvPr>
          <p:cNvSpPr/>
          <p:nvPr/>
        </p:nvSpPr>
        <p:spPr>
          <a:xfrm>
            <a:off x="8553400" y="845101"/>
            <a:ext cx="887550" cy="266700"/>
          </a:xfrm>
          <a:prstGeom prst="roundRect">
            <a:avLst>
              <a:gd name="adj" fmla="val 35833"/>
            </a:avLst>
          </a:prstGeom>
          <a:noFill/>
          <a:ln w="9525" cap="flat" cmpd="sng" algn="ctr">
            <a:noFill/>
            <a:prstDash val="sysDot"/>
          </a:ln>
          <a:effectLst/>
        </p:spPr>
        <p:txBody>
          <a:bodyPr anchor="ctr"/>
          <a:lstStyle/>
          <a:p>
            <a:pPr algn="ctr" defTabSz="914400" eaLnBrk="1" fontAlgn="auto" hangingPunct="1">
              <a:spcAft>
                <a:spcPts val="0"/>
              </a:spcAft>
              <a:defRPr/>
            </a:pPr>
            <a:r>
              <a:rPr kumimoji="1" lang="en-US" altLang="ko-KR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(</a:t>
            </a:r>
            <a:r>
              <a:rPr kumimoji="1" lang="ko-KR" altLang="en-US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단위</a:t>
            </a:r>
            <a:r>
              <a:rPr kumimoji="1" lang="en-US" altLang="ko-KR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</a:t>
            </a:r>
            <a:r>
              <a:rPr kumimoji="1" lang="ko-KR" altLang="en-US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r>
              <a:rPr kumimoji="1" lang="en-US" altLang="ko-KR" sz="9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900" kern="0" dirty="0">
              <a:solidFill>
                <a:prstClr val="black">
                  <a:lumMod val="85000"/>
                  <a:lumOff val="1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FE9590-DF56-4E87-933C-963D6F03B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23</a:t>
            </a:fld>
            <a:r>
              <a:rPr lang="en-US" altLang="ko-KR"/>
              <a:t> -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1A21848-CBEF-4877-AB49-676AD3DE6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53858"/>
              </p:ext>
            </p:extLst>
          </p:nvPr>
        </p:nvGraphicFramePr>
        <p:xfrm>
          <a:off x="465050" y="1090881"/>
          <a:ext cx="9025713" cy="2308904"/>
        </p:xfrm>
        <a:graphic>
          <a:graphicData uri="http://schemas.openxmlformats.org/drawingml/2006/table">
            <a:tbl>
              <a:tblPr/>
              <a:tblGrid>
                <a:gridCol w="818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646">
                  <a:extLst>
                    <a:ext uri="{9D8B030D-6E8A-4147-A177-3AD203B41FA5}">
                      <a16:colId xmlns:a16="http://schemas.microsoft.com/office/drawing/2014/main" val="94383545"/>
                    </a:ext>
                  </a:extLst>
                </a:gridCol>
                <a:gridCol w="800546">
                  <a:extLst>
                    <a:ext uri="{9D8B030D-6E8A-4147-A177-3AD203B41FA5}">
                      <a16:colId xmlns:a16="http://schemas.microsoft.com/office/drawing/2014/main" val="3649817138"/>
                    </a:ext>
                  </a:extLst>
                </a:gridCol>
                <a:gridCol w="13692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6841">
                  <a:extLst>
                    <a:ext uri="{9D8B030D-6E8A-4147-A177-3AD203B41FA5}">
                      <a16:colId xmlns:a16="http://schemas.microsoft.com/office/drawing/2014/main" val="2669525854"/>
                    </a:ext>
                  </a:extLst>
                </a:gridCol>
                <a:gridCol w="679751">
                  <a:extLst>
                    <a:ext uri="{9D8B030D-6E8A-4147-A177-3AD203B41FA5}">
                      <a16:colId xmlns:a16="http://schemas.microsoft.com/office/drawing/2014/main" val="372006792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84945309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533611781"/>
                    </a:ext>
                  </a:extLst>
                </a:gridCol>
                <a:gridCol w="3025595">
                  <a:extLst>
                    <a:ext uri="{9D8B030D-6E8A-4147-A177-3AD203B41FA5}">
                      <a16:colId xmlns:a16="http://schemas.microsoft.com/office/drawing/2014/main" val="3902885963"/>
                    </a:ext>
                  </a:extLst>
                </a:gridCol>
              </a:tblGrid>
              <a:tr h="28671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용역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금액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금액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TCO</a:t>
                      </a:r>
                      <a:endParaRPr lang="en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  <a:endParaRPr lang="en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4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M/M</a:t>
                      </a:r>
                      <a:endParaRPr lang="ko-KR" alt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37228"/>
                  </a:ext>
                </a:extLst>
              </a:tr>
              <a:tr h="246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IT PM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6.0</a:t>
                      </a:r>
                      <a:endParaRPr lang="ko-KR" altLang="en-US" sz="16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86,120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메타데이터 관리 도구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150,000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H/W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35,000</a:t>
                      </a:r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175,000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H/W Cloud</a:t>
                      </a:r>
                      <a:br>
                        <a:rPr lang="en-US" altLang="ko-KR" sz="9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9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9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lang="en-US" altLang="ko-KR" sz="9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1,640</a:t>
                      </a:r>
                      <a:r>
                        <a:rPr lang="ko-KR" altLang="en-US" sz="9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천원</a:t>
                      </a:r>
                      <a:r>
                        <a:rPr lang="en-US" altLang="ko-KR" sz="9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4</a:t>
                      </a:r>
                      <a:r>
                        <a:rPr lang="ko-KR" altLang="en-US" sz="9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서버</a:t>
                      </a:r>
                      <a:r>
                        <a:rPr lang="en-US" altLang="ko-KR" sz="9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vCPU32, 256G mem, 400G Disk </a:t>
                      </a:r>
                      <a:r>
                        <a:rPr lang="ko-KR" altLang="en-US" sz="9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기준</a:t>
                      </a:r>
                      <a:r>
                        <a:rPr lang="en-US" altLang="ko-KR" sz="9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br>
                        <a:rPr lang="en-US" altLang="ko-KR" sz="9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AWS </a:t>
                      </a:r>
                      <a:r>
                        <a:rPr lang="ko-KR" altLang="en-US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비용</a:t>
                      </a:r>
                      <a:r>
                        <a:rPr lang="en-US" altLang="ko-KR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:</a:t>
                      </a:r>
                      <a:r>
                        <a:rPr lang="ko-KR" altLang="en-US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약 </a:t>
                      </a:r>
                      <a:r>
                        <a:rPr lang="en-US" altLang="ko-KR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$</a:t>
                      </a:r>
                      <a:r>
                        <a:rPr lang="ko-KR" altLang="en-US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25,926/</a:t>
                      </a:r>
                      <a:r>
                        <a:rPr lang="ko-KR" altLang="en-US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br>
                        <a:rPr lang="en-US" altLang="ko-KR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환율 </a:t>
                      </a:r>
                      <a:r>
                        <a:rPr lang="en-US" altLang="ko-KR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1,350</a:t>
                      </a:r>
                      <a:r>
                        <a:rPr lang="ko-KR" altLang="en-US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 기준</a:t>
                      </a:r>
                      <a:r>
                        <a:rPr lang="en-US" altLang="ko-KR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네트워크 사용 비용 제외</a:t>
                      </a:r>
                      <a:r>
                        <a:rPr lang="en-US" altLang="ko-KR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95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아키텍트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19.5</a:t>
                      </a:r>
                      <a:endParaRPr lang="ko-KR" altLang="en-US" sz="16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285,353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품질관리 도구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80,000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ore-KR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/>
                </a:tc>
                <a:extLst>
                  <a:ext uri="{0D108BD9-81ED-4DB2-BD59-A6C34878D82A}">
                    <a16:rowId xmlns:a16="http://schemas.microsoft.com/office/drawing/2014/main" val="326246653"/>
                  </a:ext>
                </a:extLst>
              </a:tr>
              <a:tr h="369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품질관리 도구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80,000</a:t>
                      </a:r>
                      <a:endParaRPr lang="ko-KR" altLang="en-US" dirty="0"/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ore-KR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968877"/>
                  </a:ext>
                </a:extLst>
              </a:tr>
              <a:tr h="246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UI/UX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디자이너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</a:t>
                      </a:r>
                      <a:endParaRPr lang="ko-KR" altLang="en-US" sz="16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16,137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거버넌스 포탈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60,000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ore-KR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/>
                </a:tc>
                <a:extLst>
                  <a:ext uri="{0D108BD9-81ED-4DB2-BD59-A6C34878D82A}">
                    <a16:rowId xmlns:a16="http://schemas.microsoft.com/office/drawing/2014/main" val="1122152428"/>
                  </a:ext>
                </a:extLst>
              </a:tr>
              <a:tr h="10682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응용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SW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개발자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3.0</a:t>
                      </a:r>
                      <a:endParaRPr lang="ko-KR" altLang="en-US" sz="16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32,390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ore-KR" sz="10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7" marB="0" anchor="ctr"/>
                </a:tc>
                <a:extLst>
                  <a:ext uri="{0D108BD9-81ED-4DB2-BD59-A6C34878D82A}">
                    <a16:rowId xmlns:a16="http://schemas.microsoft.com/office/drawing/2014/main" val="3195232926"/>
                  </a:ext>
                </a:extLst>
              </a:tr>
              <a:tr h="164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거버넌스 포탈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60,000</a:t>
                      </a:r>
                      <a:endParaRPr lang="ko-KR" altLang="en-US" dirty="0"/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900" b="1" i="0" u="none" strike="noStrike">
                          <a:solidFill>
                            <a:sysClr val="windowText" lastClr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43,500</a:t>
                      </a:r>
                      <a:endParaRPr lang="ko-KR" altLang="en-US" sz="900" b="1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217,500</a:t>
                      </a:r>
                      <a:endParaRPr lang="ko-KR" altLang="en-US" sz="9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</a:t>
                      </a:r>
                      <a:r>
                        <a:rPr lang="ko-KR" altLang="en-US" sz="9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유지보수</a:t>
                      </a:r>
                      <a:r>
                        <a:rPr lang="en-US" altLang="ko-KR" sz="9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(15%) / </a:t>
                      </a:r>
                      <a:r>
                        <a:rPr lang="ko-KR" altLang="en-US" sz="900" b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628762"/>
                  </a:ext>
                </a:extLst>
              </a:tr>
              <a:tr h="246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소계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30.5</a:t>
                      </a:r>
                      <a:endParaRPr lang="ko-KR" altLang="en-US" sz="16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420,000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72696"/>
                  </a:ext>
                </a:extLst>
              </a:tr>
              <a:tr h="285571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제안 금액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부가세 별도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420,000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제안 금액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부가세 별도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290,000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예상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78,500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392,500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635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710,000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788,500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1,102,500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156093"/>
                  </a:ext>
                </a:extLst>
              </a:tr>
            </a:tbl>
          </a:graphicData>
        </a:graphic>
      </p:graphicFrame>
      <p:sp>
        <p:nvSpPr>
          <p:cNvPr id="10" name="Text Box 681">
            <a:extLst>
              <a:ext uri="{FF2B5EF4-FFF2-40B4-BE49-F238E27FC236}">
                <a16:creationId xmlns:a16="http://schemas.microsoft.com/office/drawing/2014/main" id="{683B41B6-4C1B-48D2-9B9A-60098434B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4" y="3453888"/>
            <a:ext cx="8370887" cy="35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atinLnBrk="0"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en-US" altLang="ko-KR" sz="1477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4.3 </a:t>
            </a:r>
            <a:r>
              <a:rPr kumimoji="1" lang="ko-KR" altLang="en-US" sz="147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인력 투입 계획 </a:t>
            </a:r>
            <a:r>
              <a:rPr kumimoji="1" lang="en-US" altLang="ko-KR" sz="147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47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kumimoji="1" lang="en-US" altLang="ko-KR" sz="147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kumimoji="1" lang="ko-KR" altLang="en-US" sz="147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개월</a:t>
            </a:r>
            <a:r>
              <a:rPr kumimoji="1" lang="en-US" altLang="ko-KR" sz="147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관리체계 </a:t>
            </a:r>
            <a:r>
              <a:rPr kumimoji="1"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수립 </a:t>
            </a:r>
            <a:r>
              <a:rPr kumimoji="1"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19M/M, </a:t>
            </a:r>
            <a:r>
              <a:rPr kumimoji="1"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시스템구축 </a:t>
            </a:r>
            <a:r>
              <a:rPr kumimoji="1"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11.5M/M </a:t>
            </a:r>
            <a:r>
              <a:rPr kumimoji="1"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30.5</a:t>
            </a:r>
            <a:r>
              <a:rPr kumimoji="1"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M/M </a:t>
            </a:r>
            <a:r>
              <a:rPr kumimoji="1"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투입 예정</a:t>
            </a:r>
            <a:r>
              <a:rPr kumimoji="1"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C4C516D-8E06-4F18-B053-7041F2D44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62262"/>
              </p:ext>
            </p:extLst>
          </p:nvPr>
        </p:nvGraphicFramePr>
        <p:xfrm>
          <a:off x="501037" y="3823663"/>
          <a:ext cx="8989726" cy="2557665"/>
        </p:xfrm>
        <a:graphic>
          <a:graphicData uri="http://schemas.openxmlformats.org/drawingml/2006/table">
            <a:tbl>
              <a:tblPr/>
              <a:tblGrid>
                <a:gridCol w="482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785">
                  <a:extLst>
                    <a:ext uri="{9D8B030D-6E8A-4147-A177-3AD203B41FA5}">
                      <a16:colId xmlns:a16="http://schemas.microsoft.com/office/drawing/2014/main" val="3587226718"/>
                    </a:ext>
                  </a:extLst>
                </a:gridCol>
                <a:gridCol w="67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8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8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090">
                  <a:extLst>
                    <a:ext uri="{9D8B030D-6E8A-4147-A177-3AD203B41FA5}">
                      <a16:colId xmlns:a16="http://schemas.microsoft.com/office/drawing/2014/main" val="40895156"/>
                    </a:ext>
                  </a:extLst>
                </a:gridCol>
                <a:gridCol w="7980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17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No 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업무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등급 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투입인력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22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년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GothicBold"/>
                          <a:ea typeface="맑은 고딕" panose="020B0503020000020004" pitchFamily="34" charset="-127"/>
                        </a:rPr>
                        <a:t>22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GothicBold"/>
                          <a:ea typeface="맑은 고딕" panose="020B0503020000020004" pitchFamily="34" charset="-127"/>
                        </a:rPr>
                        <a:t>년</a:t>
                      </a: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GothicBold"/>
                          <a:ea typeface="맑은 고딕" panose="020B0503020000020004" pitchFamily="34" charset="-127"/>
                        </a:rPr>
                        <a:t>22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GothicBold"/>
                          <a:ea typeface="맑은 고딕" panose="020B0503020000020004" pitchFamily="34" charset="-127"/>
                        </a:rPr>
                        <a:t>년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합계</a:t>
                      </a:r>
                      <a:b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M/M)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5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1M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2M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3M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4M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5M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총괄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PM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수행사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사업총괄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현황분석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특급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오재철</a:t>
                      </a:r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PM / DA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PM,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사업관리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현황분석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특급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오주석</a:t>
                      </a:r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5.0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88415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데이터 아키텍트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현황분석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, Biz. Meta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구축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중급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최유민</a:t>
                      </a:r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5.0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64926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데이터 아키텍트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솔루션 운영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초급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박지호</a:t>
                      </a:r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0.5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4.5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130110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데이터 아키텍트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현황분석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, Biz. Meta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구축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특급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한정은</a:t>
                      </a:r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5.0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71791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데이터 아키텍트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데이터 관리체계 수립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로드맵 수립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특급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황정호</a:t>
                      </a:r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3.0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253726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데이터 아키텍트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현황분석 지원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초급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TBD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18473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UI/UX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 디자이너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데이터 거버넌스 포털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UX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디자인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고급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TBD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895073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응용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SW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개발자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요구사항 분석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설계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특급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유진승</a:t>
                      </a:r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0.4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572907"/>
                  </a:ext>
                </a:extLst>
              </a:tr>
              <a:tr h="1948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응용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SW 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개발자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요구사항 분석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셜계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특급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강문영</a:t>
                      </a:r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ore-KR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ore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2.0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017887"/>
                  </a:ext>
                </a:extLst>
              </a:tr>
              <a:tr h="201865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합계</a:t>
                      </a:r>
                      <a:endParaRPr lang="en-US" altLang="ko-Kore-KR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ore-KR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ore-KR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4.7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6.6</a:t>
                      </a:r>
                      <a:endParaRPr lang="ko-Kore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7.4</a:t>
                      </a:r>
                      <a:endParaRPr lang="ko-Kore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ore-KR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6.4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ore-KR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5.4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ore-KR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30.5</a:t>
                      </a: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84055"/>
                  </a:ext>
                </a:extLst>
              </a:tr>
            </a:tbl>
          </a:graphicData>
        </a:graphic>
      </p:graphicFrame>
      <p:sp>
        <p:nvSpPr>
          <p:cNvPr id="13" name="직사각형 12">
            <a:hlinkClick r:id="rId3" action="ppaction://hlinksldjump"/>
            <a:extLst>
              <a:ext uri="{FF2B5EF4-FFF2-40B4-BE49-F238E27FC236}">
                <a16:creationId xmlns:a16="http://schemas.microsoft.com/office/drawing/2014/main" id="{8BBC03FD-7CBB-4D94-B958-7222F33621D3}"/>
              </a:ext>
            </a:extLst>
          </p:cNvPr>
          <p:cNvSpPr/>
          <p:nvPr/>
        </p:nvSpPr>
        <p:spPr>
          <a:xfrm>
            <a:off x="7113240" y="3555279"/>
            <a:ext cx="517523" cy="1942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</a:t>
            </a:r>
            <a:endParaRPr lang="ko-KR" altLang="en-US" sz="1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Box 43">
            <a:extLst>
              <a:ext uri="{FF2B5EF4-FFF2-40B4-BE49-F238E27FC236}">
                <a16:creationId xmlns:a16="http://schemas.microsoft.com/office/drawing/2014/main" id="{B9F98A6B-76F6-4846-AA70-6C1CFCBA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구축 공수 산정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래픽 13" descr="주택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81D6B2B4-A46E-4D36-8109-EEA6135AAE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08034" y="5380"/>
            <a:ext cx="380275" cy="3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01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81">
            <a:extLst>
              <a:ext uri="{FF2B5EF4-FFF2-40B4-BE49-F238E27FC236}">
                <a16:creationId xmlns:a16="http://schemas.microsoft.com/office/drawing/2014/main" id="{76EB1365-6042-4DD7-8AB0-EE16CBCD3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548680"/>
            <a:ext cx="8370887" cy="3196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4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프로젝트 조직도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B1598EC-CE0D-47E3-8A77-87F088B31C21}"/>
              </a:ext>
            </a:extLst>
          </p:cNvPr>
          <p:cNvSpPr/>
          <p:nvPr/>
        </p:nvSpPr>
        <p:spPr bwMode="gray">
          <a:xfrm>
            <a:off x="501037" y="939248"/>
            <a:ext cx="8693565" cy="5537136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chemeClr val="tx1"/>
            </a:solidFill>
            <a:prstDash val="solid"/>
          </a:ln>
          <a:effectLst/>
        </p:spPr>
        <p:txBody>
          <a:bodyPr lIns="306746" tIns="30675" rIns="30675" bIns="30675" rtlCol="0" anchor="ctr"/>
          <a:lstStyle/>
          <a:p>
            <a:pPr algn="ctr" latinLnBrk="0">
              <a:buClr>
                <a:srgbClr val="AFBC36"/>
              </a:buClr>
              <a:buSzPct val="90000"/>
            </a:pPr>
            <a:endParaRPr lang="ko-KR" altLang="en-US" sz="1193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B736C61-9FAC-457E-9011-026CB8A5C5D2}"/>
              </a:ext>
            </a:extLst>
          </p:cNvPr>
          <p:cNvGrpSpPr/>
          <p:nvPr/>
        </p:nvGrpSpPr>
        <p:grpSpPr>
          <a:xfrm>
            <a:off x="1208584" y="1166248"/>
            <a:ext cx="1584176" cy="1348322"/>
            <a:chOff x="3907964" y="1375098"/>
            <a:chExt cx="2270119" cy="880735"/>
          </a:xfrm>
        </p:grpSpPr>
        <p:sp>
          <p:nvSpPr>
            <p:cNvPr id="59" name="직사각형 29">
              <a:extLst>
                <a:ext uri="{FF2B5EF4-FFF2-40B4-BE49-F238E27FC236}">
                  <a16:creationId xmlns:a16="http://schemas.microsoft.com/office/drawing/2014/main" id="{4A260CFE-FA5C-4197-8EEC-B4D854273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964" y="1375098"/>
              <a:ext cx="2270119" cy="21027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solidFill>
                <a:srgbClr val="7F7F7F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Steering Committee</a:t>
              </a:r>
              <a:endParaRPr kumimoji="0" lang="ko-KR" altLang="ko-KR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9826442-B5A4-419D-99EB-83B48E65ED39}"/>
                </a:ext>
              </a:extLst>
            </p:cNvPr>
            <p:cNvSpPr/>
            <p:nvPr/>
          </p:nvSpPr>
          <p:spPr bwMode="auto">
            <a:xfrm>
              <a:off x="3907964" y="1585368"/>
              <a:ext cx="2270119" cy="67046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CEO,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플랫폼 </a:t>
              </a:r>
              <a:r>
                <a:rPr kumimoji="0" lang="en-US" altLang="ko-KR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B/U</a:t>
              </a: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장</a:t>
              </a:r>
              <a:endParaRPr kumimoji="0" lang="en-US" altLang="ko-KR" sz="10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홈쇼핑 </a:t>
              </a:r>
              <a:r>
                <a:rPr kumimoji="0" lang="en-US" altLang="ko-KR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B/U</a:t>
              </a: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장</a:t>
              </a:r>
              <a:endParaRPr kumimoji="0" lang="en-US" altLang="ko-KR" sz="10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디지털커머스 </a:t>
              </a:r>
              <a:r>
                <a:rPr kumimoji="0" lang="en-US" altLang="ko-KR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B/U</a:t>
              </a: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장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전략본부본부장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</a:t>
              </a: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뉴테크본부장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8F456DC-A700-4420-A3FA-1FF7CD1225F7}"/>
              </a:ext>
            </a:extLst>
          </p:cNvPr>
          <p:cNvGrpSpPr/>
          <p:nvPr/>
        </p:nvGrpSpPr>
        <p:grpSpPr>
          <a:xfrm>
            <a:off x="6537177" y="1412774"/>
            <a:ext cx="1584175" cy="871953"/>
            <a:chOff x="7431571" y="1938556"/>
            <a:chExt cx="2190679" cy="507441"/>
          </a:xfrm>
        </p:grpSpPr>
        <p:sp>
          <p:nvSpPr>
            <p:cNvPr id="62" name="직사각형 29">
              <a:extLst>
                <a:ext uri="{FF2B5EF4-FFF2-40B4-BE49-F238E27FC236}">
                  <a16:creationId xmlns:a16="http://schemas.microsoft.com/office/drawing/2014/main" id="{D5B224A3-274C-45B2-873E-C51315411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571" y="1938556"/>
              <a:ext cx="2190679" cy="200832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solidFill>
                <a:srgbClr val="7F7F7F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간사</a:t>
              </a:r>
              <a:r>
                <a: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임원</a:t>
              </a:r>
              <a:endParaRPr kumimoji="0" lang="ko-KR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1684EDA-E43D-44A3-98BF-5D3D5540794D}"/>
                </a:ext>
              </a:extLst>
            </p:cNvPr>
            <p:cNvSpPr/>
            <p:nvPr/>
          </p:nvSpPr>
          <p:spPr bwMode="auto">
            <a:xfrm>
              <a:off x="7431572" y="2135810"/>
              <a:ext cx="2190678" cy="31018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윤영선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본부장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62851A0-9FFC-454B-BD14-074A1B1A0CAA}"/>
              </a:ext>
            </a:extLst>
          </p:cNvPr>
          <p:cNvGrpSpPr/>
          <p:nvPr/>
        </p:nvGrpSpPr>
        <p:grpSpPr>
          <a:xfrm>
            <a:off x="4159743" y="1412776"/>
            <a:ext cx="1584176" cy="871953"/>
            <a:chOff x="7431571" y="1938557"/>
            <a:chExt cx="2190679" cy="507441"/>
          </a:xfrm>
        </p:grpSpPr>
        <p:sp>
          <p:nvSpPr>
            <p:cNvPr id="65" name="직사각형 29">
              <a:extLst>
                <a:ext uri="{FF2B5EF4-FFF2-40B4-BE49-F238E27FC236}">
                  <a16:creationId xmlns:a16="http://schemas.microsoft.com/office/drawing/2014/main" id="{D909F51B-0574-4AEF-916B-F6E662FC8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571" y="1938557"/>
              <a:ext cx="2190679" cy="19725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solidFill>
                <a:srgbClr val="7F7F7F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책임 임원</a:t>
              </a:r>
              <a:endParaRPr kumimoji="0" lang="ko-KR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6C63F3A-AAE7-486C-AADF-922BBEAF6340}"/>
                </a:ext>
              </a:extLst>
            </p:cNvPr>
            <p:cNvSpPr/>
            <p:nvPr/>
          </p:nvSpPr>
          <p:spPr bwMode="auto">
            <a:xfrm>
              <a:off x="7431572" y="2135811"/>
              <a:ext cx="2190678" cy="31018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kern="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김남석</a:t>
              </a: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</a:t>
              </a:r>
              <a:r>
                <a:rPr kumimoji="0" lang="ko-KR" altLang="en-US" sz="1000" kern="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부문장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</p:grp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A9788E66-4503-4B0B-BA85-06DDC150AED5}"/>
              </a:ext>
            </a:extLst>
          </p:cNvPr>
          <p:cNvCxnSpPr>
            <a:cxnSpLocks/>
            <a:stCxn id="59" idx="3"/>
            <a:endCxn id="65" idx="0"/>
          </p:cNvCxnSpPr>
          <p:nvPr/>
        </p:nvCxnSpPr>
        <p:spPr>
          <a:xfrm>
            <a:off x="2792760" y="1327199"/>
            <a:ext cx="2159071" cy="8557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2CC54D-7846-4A37-A299-7485DF9FE2B7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5743919" y="1582250"/>
            <a:ext cx="793258" cy="3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A7E4483-E012-43D3-9C6C-D957DAF16652}"/>
              </a:ext>
            </a:extLst>
          </p:cNvPr>
          <p:cNvGrpSpPr/>
          <p:nvPr/>
        </p:nvGrpSpPr>
        <p:grpSpPr>
          <a:xfrm>
            <a:off x="4159743" y="2514567"/>
            <a:ext cx="1584176" cy="884491"/>
            <a:chOff x="7431571" y="1990932"/>
            <a:chExt cx="2190679" cy="551006"/>
          </a:xfrm>
        </p:grpSpPr>
        <p:sp>
          <p:nvSpPr>
            <p:cNvPr id="68" name="직사각형 29">
              <a:extLst>
                <a:ext uri="{FF2B5EF4-FFF2-40B4-BE49-F238E27FC236}">
                  <a16:creationId xmlns:a16="http://schemas.microsoft.com/office/drawing/2014/main" id="{A20E4531-FC8F-4475-9EA9-16B35CF45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571" y="1990932"/>
              <a:ext cx="2190679" cy="21896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solidFill>
                <a:srgbClr val="7F7F7F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데이터거버넌스팀</a:t>
              </a:r>
              <a:endParaRPr kumimoji="0" lang="ko-KR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77B2B69-9946-4CF6-B13C-9D820408AAC4}"/>
                </a:ext>
              </a:extLst>
            </p:cNvPr>
            <p:cNvSpPr/>
            <p:nvPr/>
          </p:nvSpPr>
          <p:spPr bwMode="auto">
            <a:xfrm>
              <a:off x="7431572" y="2184092"/>
              <a:ext cx="2190678" cy="35784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Project Manager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이성훈 팀장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040C971-2F8B-440F-A69A-917A5605DCE0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flipH="1">
            <a:off x="4951831" y="2284729"/>
            <a:ext cx="1" cy="229838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234157A-3A68-4B7D-97D2-D91349365799}"/>
              </a:ext>
            </a:extLst>
          </p:cNvPr>
          <p:cNvGrpSpPr/>
          <p:nvPr/>
        </p:nvGrpSpPr>
        <p:grpSpPr>
          <a:xfrm>
            <a:off x="6537176" y="2514567"/>
            <a:ext cx="1584176" cy="884483"/>
            <a:chOff x="7431571" y="1990932"/>
            <a:chExt cx="2190679" cy="551006"/>
          </a:xfrm>
        </p:grpSpPr>
        <p:sp>
          <p:nvSpPr>
            <p:cNvPr id="71" name="직사각형 29">
              <a:extLst>
                <a:ext uri="{FF2B5EF4-FFF2-40B4-BE49-F238E27FC236}">
                  <a16:creationId xmlns:a16="http://schemas.microsoft.com/office/drawing/2014/main" id="{EA12C6A6-B997-4E04-91AF-D584B515B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571" y="1990932"/>
              <a:ext cx="2190679" cy="21896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solidFill>
                <a:srgbClr val="7F7F7F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PMO</a:t>
              </a:r>
              <a:r>
                <a:rPr kumimoji="0" lang="ko-KR" altLang="en-US" sz="1050" b="1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협의체</a:t>
              </a:r>
              <a:endParaRPr kumimoji="0" lang="ko-KR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9AD0D05-C890-4861-ADA9-DBAACB6C7B22}"/>
                </a:ext>
              </a:extLst>
            </p:cNvPr>
            <p:cNvSpPr/>
            <p:nvPr/>
          </p:nvSpPr>
          <p:spPr bwMode="auto">
            <a:xfrm>
              <a:off x="7431572" y="2184092"/>
              <a:ext cx="2190678" cy="35784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데이터 </a:t>
              </a: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전략팀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kern="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데이터레이크</a:t>
              </a: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</a:t>
              </a:r>
              <a:r>
                <a:rPr kumimoji="0" lang="en-US" altLang="ko-KR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TFT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FBB0ACA-982C-4183-B358-A59AD3C0ABE7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 flipV="1">
            <a:off x="5743919" y="2690307"/>
            <a:ext cx="793257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9801536-BBB5-40B5-9025-0C8B6C3D2821}"/>
              </a:ext>
            </a:extLst>
          </p:cNvPr>
          <p:cNvGrpSpPr/>
          <p:nvPr/>
        </p:nvGrpSpPr>
        <p:grpSpPr>
          <a:xfrm>
            <a:off x="848544" y="4581128"/>
            <a:ext cx="1584176" cy="855419"/>
            <a:chOff x="7431571" y="1990932"/>
            <a:chExt cx="2190679" cy="564366"/>
          </a:xfrm>
        </p:grpSpPr>
        <p:sp>
          <p:nvSpPr>
            <p:cNvPr id="75" name="직사각형 29">
              <a:extLst>
                <a:ext uri="{FF2B5EF4-FFF2-40B4-BE49-F238E27FC236}">
                  <a16:creationId xmlns:a16="http://schemas.microsoft.com/office/drawing/2014/main" id="{15F97A10-90B9-4743-ADBF-7351BBC26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571" y="1990932"/>
              <a:ext cx="2190679" cy="21896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solidFill>
                <a:srgbClr val="7F7F7F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업무 담당</a:t>
              </a:r>
              <a:endParaRPr kumimoji="0" lang="ko-KR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D8939E1-45B5-4E31-BD5D-0BE88652828D}"/>
                </a:ext>
              </a:extLst>
            </p:cNvPr>
            <p:cNvSpPr/>
            <p:nvPr/>
          </p:nvSpPr>
          <p:spPr bwMode="auto">
            <a:xfrm>
              <a:off x="7431572" y="2184092"/>
              <a:ext cx="2190678" cy="37120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유병엽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매니저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배형준 매니저</a:t>
              </a:r>
              <a:endParaRPr kumimoji="0" lang="en-US" altLang="ko-KR" sz="10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7050018-6292-481F-89D2-4BF081178DFC}"/>
              </a:ext>
            </a:extLst>
          </p:cNvPr>
          <p:cNvGrpSpPr/>
          <p:nvPr/>
        </p:nvGrpSpPr>
        <p:grpSpPr>
          <a:xfrm>
            <a:off x="2504728" y="4581128"/>
            <a:ext cx="2664296" cy="1800200"/>
            <a:chOff x="7431571" y="1990932"/>
            <a:chExt cx="2190679" cy="1187689"/>
          </a:xfrm>
        </p:grpSpPr>
        <p:sp>
          <p:nvSpPr>
            <p:cNvPr id="78" name="직사각형 29">
              <a:extLst>
                <a:ext uri="{FF2B5EF4-FFF2-40B4-BE49-F238E27FC236}">
                  <a16:creationId xmlns:a16="http://schemas.microsoft.com/office/drawing/2014/main" id="{9AAAD3DD-7CB6-48F1-A59F-F80961203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571" y="1990932"/>
              <a:ext cx="2190679" cy="21896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solidFill>
                <a:srgbClr val="7F7F7F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유관 부서</a:t>
              </a:r>
              <a:endParaRPr kumimoji="0" lang="ko-KR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78D59C5-805B-49D3-AD7E-AD66A7678513}"/>
                </a:ext>
              </a:extLst>
            </p:cNvPr>
            <p:cNvSpPr/>
            <p:nvPr/>
          </p:nvSpPr>
          <p:spPr bwMode="auto">
            <a:xfrm>
              <a:off x="7431572" y="2184092"/>
              <a:ext cx="2190678" cy="99452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데이터엔지니어링 부문 </a:t>
              </a:r>
              <a:b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</a:b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- </a:t>
              </a: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데이터레이크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TFT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kern="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데이터플랫폼본부</a:t>
              </a:r>
              <a:r>
                <a:rPr kumimoji="0" lang="ko-KR" altLang="en-US" sz="1050" b="1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</a:t>
              </a:r>
              <a:br>
                <a:rPr kumimoji="0" lang="en-US" altLang="ko-KR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</a:br>
              <a:r>
                <a:rPr kumimoji="0" lang="en-US" altLang="ko-KR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-  </a:t>
              </a:r>
              <a:r>
                <a:rPr kumimoji="0" lang="ko-KR" altLang="en-US" sz="1000" kern="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데이터인텔리전스</a:t>
              </a: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팀</a:t>
              </a:r>
              <a:endParaRPr kumimoji="0" lang="en-US" altLang="ko-KR" sz="10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뉴테크본부</a:t>
              </a:r>
              <a:endPara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-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클라우드팀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인프라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, DBA) </a:t>
              </a: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데이터레이크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TF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팀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(DBA),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보안정책팀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개인정보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/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보안요건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),</a:t>
              </a:r>
              <a:b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</a:b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보안기술팀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보안 </a:t>
              </a: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아키텍쳐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)</a:t>
              </a:r>
            </a:p>
          </p:txBody>
        </p:sp>
      </p:grpSp>
      <p:sp>
        <p:nvSpPr>
          <p:cNvPr id="80" name="직사각형 29">
            <a:extLst>
              <a:ext uri="{FF2B5EF4-FFF2-40B4-BE49-F238E27FC236}">
                <a16:creationId xmlns:a16="http://schemas.microsoft.com/office/drawing/2014/main" id="{C78A27AF-150A-4F06-8726-EB5DE5B16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44" y="4221088"/>
            <a:ext cx="4320480" cy="286703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7F7F7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업무 파트</a:t>
            </a:r>
            <a:r>
              <a:rPr kumimoji="0" lang="en-US" altLang="ko-KR" sz="10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(PJT. Leader </a:t>
            </a:r>
            <a:r>
              <a:rPr kumimoji="0" lang="ko-KR" altLang="en-US" sz="1000" b="1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유병엽</a:t>
            </a:r>
            <a:r>
              <a:rPr kumimoji="0" lang="en-US" altLang="ko-KR" sz="10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, </a:t>
            </a:r>
            <a:r>
              <a:rPr kumimoji="0" lang="ko-KR" altLang="en-US" sz="10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배형준 매니저</a:t>
            </a:r>
            <a:r>
              <a:rPr kumimoji="0" lang="en-US" altLang="ko-KR" sz="10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) </a:t>
            </a:r>
            <a:endParaRPr kumimoji="0" lang="ko-KR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A60F2983-31D7-4B4E-986E-9C5C35A9B179}"/>
              </a:ext>
            </a:extLst>
          </p:cNvPr>
          <p:cNvCxnSpPr>
            <a:cxnSpLocks/>
            <a:stCxn id="80" idx="0"/>
            <a:endCxn id="69" idx="2"/>
          </p:cNvCxnSpPr>
          <p:nvPr/>
        </p:nvCxnSpPr>
        <p:spPr>
          <a:xfrm rot="5400000" flipH="1" flipV="1">
            <a:off x="3569293" y="2838549"/>
            <a:ext cx="822030" cy="19430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06176CA4-3050-4DE1-957A-C2A638286FFF}"/>
              </a:ext>
            </a:extLst>
          </p:cNvPr>
          <p:cNvCxnSpPr>
            <a:cxnSpLocks/>
            <a:stCxn id="88" idx="0"/>
            <a:endCxn id="69" idx="2"/>
          </p:cNvCxnSpPr>
          <p:nvPr/>
        </p:nvCxnSpPr>
        <p:spPr>
          <a:xfrm rot="16200000" flipV="1">
            <a:off x="5598669" y="2752221"/>
            <a:ext cx="822030" cy="21157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직사각형 29">
            <a:extLst>
              <a:ext uri="{FF2B5EF4-FFF2-40B4-BE49-F238E27FC236}">
                <a16:creationId xmlns:a16="http://schemas.microsoft.com/office/drawing/2014/main" id="{7B435185-0EDD-4AF4-A09B-82FE3E19B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629" y="4221088"/>
            <a:ext cx="3691811" cy="286703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7F7F7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협력 업체</a:t>
            </a:r>
            <a:endParaRPr kumimoji="0" lang="ko-KR" altLang="ko-KR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031715D7-C07D-4BE2-8FD2-60559B17CFD9}"/>
              </a:ext>
            </a:extLst>
          </p:cNvPr>
          <p:cNvGrpSpPr/>
          <p:nvPr/>
        </p:nvGrpSpPr>
        <p:grpSpPr>
          <a:xfrm>
            <a:off x="5221629" y="4581130"/>
            <a:ext cx="1845908" cy="1656183"/>
            <a:chOff x="5221629" y="5589240"/>
            <a:chExt cx="1845908" cy="1092673"/>
          </a:xfrm>
        </p:grpSpPr>
        <p:sp>
          <p:nvSpPr>
            <p:cNvPr id="92" name="직사각형 29">
              <a:extLst>
                <a:ext uri="{FF2B5EF4-FFF2-40B4-BE49-F238E27FC236}">
                  <a16:creationId xmlns:a16="http://schemas.microsoft.com/office/drawing/2014/main" id="{EDEBE3EB-62B1-4EE4-93EB-3E793303D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629" y="5589240"/>
              <a:ext cx="1845907" cy="19916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solidFill>
                <a:srgbClr val="7F7F7F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데이터 관리 체계 수립 파트</a:t>
              </a:r>
              <a:endParaRPr kumimoji="0" lang="ko-KR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20DD35F-73C2-402E-ACFD-5F3263499D78}"/>
                </a:ext>
              </a:extLst>
            </p:cNvPr>
            <p:cNvSpPr/>
            <p:nvPr/>
          </p:nvSpPr>
          <p:spPr bwMode="auto">
            <a:xfrm>
              <a:off x="5221629" y="5779184"/>
              <a:ext cx="1845908" cy="90272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오재철 상무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: </a:t>
              </a: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총괄</a:t>
              </a:r>
              <a:r>
                <a:rPr kumimoji="0" lang="en-US" altLang="ko-KR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PM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오주석 이사 </a:t>
              </a:r>
              <a:r>
                <a:rPr kumimoji="0" lang="en-US" altLang="ko-KR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: </a:t>
              </a: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수행</a:t>
              </a:r>
              <a:r>
                <a:rPr kumimoji="0" lang="en-US" altLang="ko-KR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PM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황정호 이사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: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관리체계 수립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한정은 책임 </a:t>
              </a:r>
              <a:r>
                <a:rPr kumimoji="0" lang="en-US" altLang="ko-KR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: </a:t>
              </a:r>
              <a:r>
                <a:rPr kumimoji="0" lang="ko-KR" altLang="en-US" sz="1000" kern="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비즈메타</a:t>
              </a: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구축</a:t>
              </a:r>
              <a:endParaRPr kumimoji="0" lang="en-US" altLang="ko-KR" sz="10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최유민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전임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: </a:t>
              </a: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비즈메타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구축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F1AC196-9F53-4BD0-A92A-C1EA0BA69B61}"/>
              </a:ext>
            </a:extLst>
          </p:cNvPr>
          <p:cNvGrpSpPr/>
          <p:nvPr/>
        </p:nvGrpSpPr>
        <p:grpSpPr>
          <a:xfrm>
            <a:off x="7172716" y="4581130"/>
            <a:ext cx="1740726" cy="1656183"/>
            <a:chOff x="8499654" y="4060656"/>
            <a:chExt cx="1845908" cy="1092673"/>
          </a:xfrm>
        </p:grpSpPr>
        <p:sp>
          <p:nvSpPr>
            <p:cNvPr id="93" name="직사각형 29">
              <a:extLst>
                <a:ext uri="{FF2B5EF4-FFF2-40B4-BE49-F238E27FC236}">
                  <a16:creationId xmlns:a16="http://schemas.microsoft.com/office/drawing/2014/main" id="{F95BCA89-E773-4E0D-B48D-1B7916435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654" y="4060656"/>
              <a:ext cx="1845907" cy="19916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solidFill>
                <a:srgbClr val="7F7F7F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데이터 거버넌스 시스템 구축</a:t>
              </a:r>
              <a:endParaRPr kumimoji="0" lang="ko-KR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120FBC1-E316-4F55-A784-DA43149EEAC8}"/>
                </a:ext>
              </a:extLst>
            </p:cNvPr>
            <p:cNvSpPr/>
            <p:nvPr/>
          </p:nvSpPr>
          <p:spPr bwMode="auto">
            <a:xfrm>
              <a:off x="8499654" y="4250600"/>
              <a:ext cx="1845908" cy="902729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유진승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상무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: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솔루션 리더</a:t>
              </a:r>
              <a:endParaRPr kumimoji="0" lang="en-US" altLang="ko-KR" sz="10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kern="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강문영</a:t>
              </a: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수석 </a:t>
              </a:r>
              <a:r>
                <a:rPr kumimoji="0" lang="en-US" altLang="ko-KR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: </a:t>
              </a: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요구사항 분석</a:t>
              </a:r>
              <a:r>
                <a:rPr kumimoji="0" lang="en-US" altLang="ko-KR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/</a:t>
              </a: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설계</a:t>
              </a:r>
              <a:endParaRPr kumimoji="0" lang="en-US" altLang="ko-KR" sz="10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박지호 담당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: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요구사항 분석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/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설계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kern="0" dirty="0" err="1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솔루션테크팀</a:t>
              </a: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 전담 인력 </a:t>
              </a:r>
              <a:r>
                <a:rPr kumimoji="0" lang="en-US" altLang="ko-KR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TBD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UI/UX </a:t>
              </a:r>
              <a:r>
                <a:rPr kumimoji="0" lang="ko-KR" altLang="en-US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설계 </a:t>
              </a:r>
              <a:r>
                <a:rPr kumimoji="0" lang="en-US" altLang="ko-KR" sz="1000" kern="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TBD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D40D61-8E0E-489E-91CB-6187333EE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24</a:t>
            </a:fld>
            <a:r>
              <a:rPr lang="en-US" altLang="ko-KR"/>
              <a:t> -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8E7185A-DF45-4441-BC92-7BCF06937959}"/>
              </a:ext>
            </a:extLst>
          </p:cNvPr>
          <p:cNvGrpSpPr/>
          <p:nvPr/>
        </p:nvGrpSpPr>
        <p:grpSpPr>
          <a:xfrm>
            <a:off x="1207416" y="2691407"/>
            <a:ext cx="1584176" cy="871953"/>
            <a:chOff x="7431571" y="1938557"/>
            <a:chExt cx="2190679" cy="507441"/>
          </a:xfrm>
        </p:grpSpPr>
        <p:sp>
          <p:nvSpPr>
            <p:cNvPr id="42" name="직사각형 29">
              <a:extLst>
                <a:ext uri="{FF2B5EF4-FFF2-40B4-BE49-F238E27FC236}">
                  <a16:creationId xmlns:a16="http://schemas.microsoft.com/office/drawing/2014/main" id="{B71E2E43-1EBA-472B-88A6-9F68A31D5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571" y="1938557"/>
              <a:ext cx="2190679" cy="197254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9525" algn="ctr">
              <a:solidFill>
                <a:srgbClr val="7F7F7F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</a:rPr>
                <a:t>Biz. Support</a:t>
              </a:r>
              <a:endParaRPr kumimoji="0" lang="ko-KR" altLang="ko-KR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805DAA4-71A5-4EB5-9E0B-97828C8B5F91}"/>
                </a:ext>
              </a:extLst>
            </p:cNvPr>
            <p:cNvSpPr/>
            <p:nvPr/>
          </p:nvSpPr>
          <p:spPr bwMode="auto">
            <a:xfrm>
              <a:off x="7431572" y="2135811"/>
              <a:ext cx="2190678" cy="31018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>
                  <a:lumMod val="50000"/>
                  <a:lumOff val="50000"/>
                </a:srgb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  <a:hlinkClick r:id="rId3" action="ppaction://hlinkfile"/>
                </a:rPr>
                <a:t>유관부서 전략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  <a:hlinkClick r:id="rId3" action="ppaction://hlinkfile"/>
                </a:rPr>
                <a:t>, 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/>
                  <a:hlinkClick r:id="rId3" action="ppaction://hlinkfile"/>
                </a:rPr>
                <a:t>마케팅 등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endParaRPr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38A6961-3828-4A72-B808-B20794CEFE74}"/>
              </a:ext>
            </a:extLst>
          </p:cNvPr>
          <p:cNvCxnSpPr>
            <a:cxnSpLocks/>
            <a:stCxn id="42" idx="3"/>
            <a:endCxn id="68" idx="1"/>
          </p:cNvCxnSpPr>
          <p:nvPr/>
        </p:nvCxnSpPr>
        <p:spPr>
          <a:xfrm flipV="1">
            <a:off x="2791592" y="2690309"/>
            <a:ext cx="1368151" cy="1705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 Box 43">
            <a:extLst>
              <a:ext uri="{FF2B5EF4-FFF2-40B4-BE49-F238E27FC236}">
                <a16:creationId xmlns:a16="http://schemas.microsoft.com/office/drawing/2014/main" id="{C2B09144-C902-452C-8658-39A43A1B1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구축 추진 조직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6" name="그래픽 45" descr="주택 단색으로 채워진">
            <a:hlinkClick r:id="rId4" action="ppaction://hlinksldjump"/>
            <a:extLst>
              <a:ext uri="{FF2B5EF4-FFF2-40B4-BE49-F238E27FC236}">
                <a16:creationId xmlns:a16="http://schemas.microsoft.com/office/drawing/2014/main" id="{836B30EF-B3E2-4DBE-B31F-412A485C98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08034" y="5380"/>
            <a:ext cx="380275" cy="3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8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43"/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#1.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가치</a:t>
            </a:r>
          </a:p>
        </p:txBody>
      </p:sp>
      <p:pic>
        <p:nvPicPr>
          <p:cNvPr id="11" name="Picture 2" descr="저품질, 가용성 부족 데이터로 인한 평균 업무 손실 (출처: 매킨지)">
            <a:extLst>
              <a:ext uri="{FF2B5EF4-FFF2-40B4-BE49-F238E27FC236}">
                <a16:creationId xmlns:a16="http://schemas.microsoft.com/office/drawing/2014/main" id="{AAFEF1C1-B17E-4B7B-8FE6-18FCECECA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2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99" y="1196752"/>
            <a:ext cx="6488275" cy="398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43CE05-FD6D-4825-B409-F3760ECAD091}"/>
              </a:ext>
            </a:extLst>
          </p:cNvPr>
          <p:cNvSpPr txBox="1"/>
          <p:nvPr/>
        </p:nvSpPr>
        <p:spPr>
          <a:xfrm>
            <a:off x="1230562" y="5229769"/>
            <a:ext cx="5245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[2019.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Mckinsey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저품질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가용성 부족 데이터로 인한 평균 업무 손실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50AA1-643D-4050-8D91-6FDFF47A5702}"/>
              </a:ext>
            </a:extLst>
          </p:cNvPr>
          <p:cNvSpPr txBox="1"/>
          <p:nvPr/>
        </p:nvSpPr>
        <p:spPr>
          <a:xfrm>
            <a:off x="1230563" y="5585215"/>
            <a:ext cx="58668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부가가치 없는 작업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소싱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집계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조정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정리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수동 보고 등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7F008C-3850-4122-B9AE-C688B84A2930}"/>
              </a:ext>
            </a:extLst>
          </p:cNvPr>
          <p:cNvSpPr txBox="1"/>
          <p:nvPr/>
        </p:nvSpPr>
        <p:spPr>
          <a:xfrm>
            <a:off x="7097374" y="1196752"/>
            <a:ext cx="23201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기업에서는 부가가치가 없는 작업에  전사 직원이 전체 업무 시간의 약 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30%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할애하고 있음</a:t>
            </a:r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및 분석 거버넌스에 실제적인 비용 가치를 직접 부여하기는 어렵지만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간접적인 가치가 매우 큼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분야의 선두 기업들은 데이터 생태계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(Data Ecosystem)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투자로 수백만 달러의 비용을 절감하고</a:t>
            </a:r>
            <a:r>
              <a:rPr lang="en-US" altLang="ko-KR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수백만 또는 수십억 달러에 달하는 디지털 및 분석 활용 사례를 지원하고 있음 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D97AD2-A040-4FA4-A189-9A78A1E59A6D}"/>
              </a:ext>
            </a:extLst>
          </p:cNvPr>
          <p:cNvSpPr/>
          <p:nvPr/>
        </p:nvSpPr>
        <p:spPr>
          <a:xfrm>
            <a:off x="449764" y="620688"/>
            <a:ext cx="87965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가용성 부족 데이터로 인한 평균 업무 손실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-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품질을 보장하는 거버넌스가 없으면 기업은 데이터 기반 비즈니스 기회 상실과 리소스를 낭비</a:t>
            </a:r>
          </a:p>
        </p:txBody>
      </p:sp>
      <p:sp>
        <p:nvSpPr>
          <p:cNvPr id="8" name="직사각형 7">
            <a:hlinkClick r:id="rId5" action="ppaction://hlinksldjump"/>
            <a:extLst>
              <a:ext uri="{FF2B5EF4-FFF2-40B4-BE49-F238E27FC236}">
                <a16:creationId xmlns:a16="http://schemas.microsoft.com/office/drawing/2014/main" id="{7FD14B47-D3E8-4E2A-849A-DAF224F85AA5}"/>
              </a:ext>
            </a:extLst>
          </p:cNvPr>
          <p:cNvSpPr/>
          <p:nvPr/>
        </p:nvSpPr>
        <p:spPr>
          <a:xfrm>
            <a:off x="9297154" y="107513"/>
            <a:ext cx="517523" cy="1942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endParaRPr lang="ko-KR" altLang="en-US" sz="1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E132A1-1686-42EF-A097-E2DA43819A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25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035202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43"/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#2.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범위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흐름 관리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7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6B1A3B-6F16-4227-8887-678063B30C10}"/>
              </a:ext>
            </a:extLst>
          </p:cNvPr>
          <p:cNvSpPr txBox="1"/>
          <p:nvPr/>
        </p:nvSpPr>
        <p:spPr>
          <a:xfrm>
            <a:off x="530019" y="4271361"/>
            <a:ext cx="2286000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 i="0" u="none" strike="noStrike" cap="none" normalizeH="0">
                <a:ln>
                  <a:noFill/>
                </a:ln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도입 효과</a:t>
            </a:r>
          </a:p>
        </p:txBody>
      </p:sp>
      <p:sp>
        <p:nvSpPr>
          <p:cNvPr id="39" name="순서도: 수동 연산 38">
            <a:extLst>
              <a:ext uri="{FF2B5EF4-FFF2-40B4-BE49-F238E27FC236}">
                <a16:creationId xmlns:a16="http://schemas.microsoft.com/office/drawing/2014/main" id="{10A34086-DB8A-4B0E-9AFA-C1A2A6CEE8C8}"/>
              </a:ext>
            </a:extLst>
          </p:cNvPr>
          <p:cNvSpPr/>
          <p:nvPr/>
        </p:nvSpPr>
        <p:spPr bwMode="auto">
          <a:xfrm flipV="1">
            <a:off x="3520440" y="3484333"/>
            <a:ext cx="5783580" cy="310155"/>
          </a:xfrm>
          <a:prstGeom prst="flowChartManualOperation">
            <a:avLst/>
          </a:prstGeom>
          <a:gradFill>
            <a:gsLst>
              <a:gs pos="93000">
                <a:schemeClr val="bg1"/>
              </a:gs>
              <a:gs pos="9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F9E40DD-7887-4AF3-8011-7D0C7ED7C108}"/>
              </a:ext>
            </a:extLst>
          </p:cNvPr>
          <p:cNvSpPr/>
          <p:nvPr/>
        </p:nvSpPr>
        <p:spPr bwMode="auto">
          <a:xfrm>
            <a:off x="382844" y="1757954"/>
            <a:ext cx="2667258" cy="97423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흐름 관리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흐름 분석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 </a:t>
            </a:r>
            <a:endParaRPr lang="en-US" altLang="ko-KR" sz="1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데이터 흐름 기반 생명주기 관리 </a:t>
            </a:r>
            <a:endParaRPr lang="en-US" altLang="ko-KR" sz="1100" u="sng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84CEDA-F012-4A66-A5BC-0B25320787AE}"/>
              </a:ext>
            </a:extLst>
          </p:cNvPr>
          <p:cNvSpPr/>
          <p:nvPr/>
        </p:nvSpPr>
        <p:spPr bwMode="auto">
          <a:xfrm>
            <a:off x="379651" y="1762602"/>
            <a:ext cx="278212" cy="2656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1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43" name="갈매기형 수장 89">
            <a:extLst>
              <a:ext uri="{FF2B5EF4-FFF2-40B4-BE49-F238E27FC236}">
                <a16:creationId xmlns:a16="http://schemas.microsoft.com/office/drawing/2014/main" id="{48A82C5F-46DC-4F57-9DEE-493451B84EC6}"/>
              </a:ext>
            </a:extLst>
          </p:cNvPr>
          <p:cNvSpPr/>
          <p:nvPr/>
        </p:nvSpPr>
        <p:spPr bwMode="auto">
          <a:xfrm>
            <a:off x="174568" y="1191886"/>
            <a:ext cx="3149302" cy="457447"/>
          </a:xfrm>
          <a:prstGeom prst="chevron">
            <a:avLst>
              <a:gd name="adj" fmla="val 40571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algn="ctr">
              <a:spcBef>
                <a:spcPts val="0"/>
              </a:spcBef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정책 수립</a:t>
            </a:r>
          </a:p>
        </p:txBody>
      </p:sp>
      <p:pic>
        <p:nvPicPr>
          <p:cNvPr id="44" name="그래픽 43" descr="데이터베이스 단색으로 채워진">
            <a:extLst>
              <a:ext uri="{FF2B5EF4-FFF2-40B4-BE49-F238E27FC236}">
                <a16:creationId xmlns:a16="http://schemas.microsoft.com/office/drawing/2014/main" id="{4635669B-367D-49E4-97B3-759DA1668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593" y="1669476"/>
            <a:ext cx="776902" cy="776902"/>
          </a:xfrm>
          <a:prstGeom prst="rect">
            <a:avLst/>
          </a:prstGeom>
        </p:spPr>
      </p:pic>
      <p:pic>
        <p:nvPicPr>
          <p:cNvPr id="45" name="그래픽 44" descr="데이터베이스 윤곽선">
            <a:extLst>
              <a:ext uri="{FF2B5EF4-FFF2-40B4-BE49-F238E27FC236}">
                <a16:creationId xmlns:a16="http://schemas.microsoft.com/office/drawing/2014/main" id="{1008F33F-AFF7-4773-B48E-FCB34009A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28593" y="2611609"/>
            <a:ext cx="776902" cy="77690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1DB68BC-CB62-4B36-B3D5-7EA193F11A2C}"/>
              </a:ext>
            </a:extLst>
          </p:cNvPr>
          <p:cNvSpPr txBox="1"/>
          <p:nvPr/>
        </p:nvSpPr>
        <p:spPr>
          <a:xfrm>
            <a:off x="3241406" y="2400934"/>
            <a:ext cx="11512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모델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ETT, SQL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815D9B-F9F9-4182-B2C0-FC7C8733432B}"/>
              </a:ext>
            </a:extLst>
          </p:cNvPr>
          <p:cNvSpPr txBox="1"/>
          <p:nvPr/>
        </p:nvSpPr>
        <p:spPr>
          <a:xfrm>
            <a:off x="3294304" y="330139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BI/DW, ETL, EAI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외부솔루션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8" name="그래픽 47" descr="지속적인 개선 윤곽선">
            <a:extLst>
              <a:ext uri="{FF2B5EF4-FFF2-40B4-BE49-F238E27FC236}">
                <a16:creationId xmlns:a16="http://schemas.microsoft.com/office/drawing/2014/main" id="{55B34430-B832-4701-883D-674224A69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4019" y="2204306"/>
            <a:ext cx="843781" cy="843781"/>
          </a:xfrm>
          <a:prstGeom prst="rect">
            <a:avLst/>
          </a:prstGeom>
        </p:spPr>
      </p:pic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4BAC1FA-8545-4457-A206-0B213FE66A7F}"/>
              </a:ext>
            </a:extLst>
          </p:cNvPr>
          <p:cNvCxnSpPr>
            <a:cxnSpLocks/>
          </p:cNvCxnSpPr>
          <p:nvPr/>
        </p:nvCxnSpPr>
        <p:spPr bwMode="auto">
          <a:xfrm>
            <a:off x="4205495" y="1996967"/>
            <a:ext cx="630415" cy="207339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3DBD938-83B2-496A-A363-A6A0EF3080B0}"/>
              </a:ext>
            </a:extLst>
          </p:cNvPr>
          <p:cNvCxnSpPr>
            <a:cxnSpLocks/>
            <a:stCxn id="45" idx="3"/>
          </p:cNvCxnSpPr>
          <p:nvPr/>
        </p:nvCxnSpPr>
        <p:spPr bwMode="auto">
          <a:xfrm>
            <a:off x="4205495" y="3000060"/>
            <a:ext cx="630415" cy="48027"/>
          </a:xfrm>
          <a:prstGeom prst="bentConnector4">
            <a:avLst>
              <a:gd name="adj1" fmla="val 16539"/>
              <a:gd name="adj2" fmla="val 575982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sp>
        <p:nvSpPr>
          <p:cNvPr id="51" name="갈매기형 수장 89">
            <a:extLst>
              <a:ext uri="{FF2B5EF4-FFF2-40B4-BE49-F238E27FC236}">
                <a16:creationId xmlns:a16="http://schemas.microsoft.com/office/drawing/2014/main" id="{E8B83570-5930-4420-9656-B7D5EF25A5A2}"/>
              </a:ext>
            </a:extLst>
          </p:cNvPr>
          <p:cNvSpPr/>
          <p:nvPr/>
        </p:nvSpPr>
        <p:spPr bwMode="auto">
          <a:xfrm>
            <a:off x="3197991" y="1186239"/>
            <a:ext cx="2311269" cy="457447"/>
          </a:xfrm>
          <a:prstGeom prst="chevron">
            <a:avLst>
              <a:gd name="adj" fmla="val 40571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수집</a:t>
            </a:r>
            <a:r>
              <a:rPr kumimoji="1" lang="en-US" altLang="ko-KR" sz="1400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kumimoji="1" lang="ko-KR" altLang="en-US" sz="1400" kern="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</a:p>
        </p:txBody>
      </p:sp>
      <p:sp>
        <p:nvSpPr>
          <p:cNvPr id="52" name="갈매기형 수장 89">
            <a:extLst>
              <a:ext uri="{FF2B5EF4-FFF2-40B4-BE49-F238E27FC236}">
                <a16:creationId xmlns:a16="http://schemas.microsoft.com/office/drawing/2014/main" id="{72099140-4C25-4019-92C6-F516D362C14C}"/>
              </a:ext>
            </a:extLst>
          </p:cNvPr>
          <p:cNvSpPr/>
          <p:nvPr/>
        </p:nvSpPr>
        <p:spPr bwMode="auto">
          <a:xfrm>
            <a:off x="5371837" y="1180592"/>
            <a:ext cx="2311269" cy="457447"/>
          </a:xfrm>
          <a:prstGeom prst="chevron">
            <a:avLst>
              <a:gd name="adj" fmla="val 40571"/>
            </a:avLst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kern="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적재</a:t>
            </a:r>
            <a:r>
              <a:rPr kumimoji="1" lang="en-US" altLang="ko-KR" sz="1400" kern="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kumimoji="1" lang="ko-KR" altLang="en-US" sz="1400" kern="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매핑</a:t>
            </a:r>
            <a:r>
              <a:rPr kumimoji="1" lang="en-US" altLang="ko-KR" sz="1400" kern="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kumimoji="1" lang="ko-KR" altLang="en-US" sz="1400" kern="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</a:p>
        </p:txBody>
      </p:sp>
      <p:sp>
        <p:nvSpPr>
          <p:cNvPr id="53" name="순서도: 자기 디스크 52">
            <a:extLst>
              <a:ext uri="{FF2B5EF4-FFF2-40B4-BE49-F238E27FC236}">
                <a16:creationId xmlns:a16="http://schemas.microsoft.com/office/drawing/2014/main" id="{35F637C7-B2A5-4F73-9751-BB1BFA236B37}"/>
              </a:ext>
            </a:extLst>
          </p:cNvPr>
          <p:cNvSpPr/>
          <p:nvPr/>
        </p:nvSpPr>
        <p:spPr bwMode="auto">
          <a:xfrm>
            <a:off x="5712131" y="1761936"/>
            <a:ext cx="1493520" cy="776902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Data Flow</a:t>
            </a:r>
            <a:br>
              <a:rPr kumimoji="1" lang="en-US" altLang="ko-KR" sz="15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en-US" altLang="ko-KR" sz="1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kumimoji="1" lang="ko-KR" altLang="en-US" sz="1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매핑 정보</a:t>
            </a:r>
            <a:r>
              <a:rPr kumimoji="1" lang="en-US" altLang="ko-KR" sz="1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</a:t>
            </a:r>
            <a:endParaRPr kumimoji="1" lang="ko-KR" altLang="en-US" sz="10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4205653-7101-4A21-B417-1FF0D11A13AB}"/>
              </a:ext>
            </a:extLst>
          </p:cNvPr>
          <p:cNvGrpSpPr/>
          <p:nvPr/>
        </p:nvGrpSpPr>
        <p:grpSpPr>
          <a:xfrm>
            <a:off x="7903822" y="1745277"/>
            <a:ext cx="1645020" cy="375586"/>
            <a:chOff x="7614262" y="1836717"/>
            <a:chExt cx="1415438" cy="37558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C901A68-5074-434E-9E0B-6DBCA5BABBEC}"/>
                </a:ext>
              </a:extLst>
            </p:cNvPr>
            <p:cNvSpPr/>
            <p:nvPr/>
          </p:nvSpPr>
          <p:spPr bwMode="auto">
            <a:xfrm>
              <a:off x="7773423" y="1836717"/>
              <a:ext cx="1256277" cy="3755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데이터 흐름</a:t>
              </a:r>
            </a:p>
          </p:txBody>
        </p:sp>
        <p:pic>
          <p:nvPicPr>
            <p:cNvPr id="56" name="그래픽 55" descr="워크플로 윤곽선">
              <a:extLst>
                <a:ext uri="{FF2B5EF4-FFF2-40B4-BE49-F238E27FC236}">
                  <a16:creationId xmlns:a16="http://schemas.microsoft.com/office/drawing/2014/main" id="{3E1FB512-6C50-4E78-8584-E9BFD9DA7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14262" y="1865298"/>
              <a:ext cx="318423" cy="318423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6280138-316C-45BC-AFED-72B35FCD6ED1}"/>
              </a:ext>
            </a:extLst>
          </p:cNvPr>
          <p:cNvGrpSpPr/>
          <p:nvPr/>
        </p:nvGrpSpPr>
        <p:grpSpPr>
          <a:xfrm>
            <a:off x="7898384" y="2242186"/>
            <a:ext cx="1624772" cy="380432"/>
            <a:chOff x="7631684" y="2295746"/>
            <a:chExt cx="1398016" cy="380432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39D6FE36-6F07-49CC-ACEA-6908FFF16371}"/>
                </a:ext>
              </a:extLst>
            </p:cNvPr>
            <p:cNvSpPr/>
            <p:nvPr/>
          </p:nvSpPr>
          <p:spPr bwMode="auto">
            <a:xfrm>
              <a:off x="7773423" y="2295746"/>
              <a:ext cx="1256277" cy="3755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컬럼 매핑 정보</a:t>
              </a:r>
            </a:p>
          </p:txBody>
        </p:sp>
        <p:pic>
          <p:nvPicPr>
            <p:cNvPr id="59" name="그래픽 58" descr="연결됨 윤곽선">
              <a:extLst>
                <a:ext uri="{FF2B5EF4-FFF2-40B4-BE49-F238E27FC236}">
                  <a16:creationId xmlns:a16="http://schemas.microsoft.com/office/drawing/2014/main" id="{F554A33A-CC00-4637-A6A0-820893727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31684" y="2299393"/>
              <a:ext cx="376785" cy="376785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1126347-0971-47DD-8A2B-9BF6D12D0C2C}"/>
              </a:ext>
            </a:extLst>
          </p:cNvPr>
          <p:cNvGrpSpPr/>
          <p:nvPr/>
        </p:nvGrpSpPr>
        <p:grpSpPr>
          <a:xfrm>
            <a:off x="7893909" y="2743941"/>
            <a:ext cx="1629973" cy="375586"/>
            <a:chOff x="7627209" y="2800558"/>
            <a:chExt cx="1402491" cy="37558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204AF974-1840-4BDC-B102-8C97E1C59FED}"/>
                </a:ext>
              </a:extLst>
            </p:cNvPr>
            <p:cNvSpPr/>
            <p:nvPr/>
          </p:nvSpPr>
          <p:spPr bwMode="auto">
            <a:xfrm>
              <a:off x="7773422" y="2800558"/>
              <a:ext cx="1256278" cy="3755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컬럼 흐름 정보</a:t>
              </a:r>
            </a:p>
          </p:txBody>
        </p:sp>
        <p:pic>
          <p:nvPicPr>
            <p:cNvPr id="62" name="그래픽 61" descr="워크플로 단색으로 채워진">
              <a:extLst>
                <a:ext uri="{FF2B5EF4-FFF2-40B4-BE49-F238E27FC236}">
                  <a16:creationId xmlns:a16="http://schemas.microsoft.com/office/drawing/2014/main" id="{58F3E293-4872-4368-8700-7F6D61CFC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627209" y="2843119"/>
              <a:ext cx="286482" cy="286482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8F3B7D5-CD6A-4DF3-ACEC-0084FBBEC898}"/>
              </a:ext>
            </a:extLst>
          </p:cNvPr>
          <p:cNvGrpSpPr/>
          <p:nvPr/>
        </p:nvGrpSpPr>
        <p:grpSpPr>
          <a:xfrm>
            <a:off x="7897930" y="3240851"/>
            <a:ext cx="1625300" cy="375586"/>
            <a:chOff x="7631230" y="3332291"/>
            <a:chExt cx="1398470" cy="375586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CD9E7226-FDB8-447B-86FE-28281B4C7137}"/>
                </a:ext>
              </a:extLst>
            </p:cNvPr>
            <p:cNvSpPr/>
            <p:nvPr/>
          </p:nvSpPr>
          <p:spPr bwMode="auto">
            <a:xfrm>
              <a:off x="7773422" y="3332291"/>
              <a:ext cx="1256278" cy="3755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기타 정보</a:t>
              </a:r>
            </a:p>
          </p:txBody>
        </p:sp>
        <p:pic>
          <p:nvPicPr>
            <p:cNvPr id="65" name="그래픽 64" descr="기타 단색으로 채워진">
              <a:extLst>
                <a:ext uri="{FF2B5EF4-FFF2-40B4-BE49-F238E27FC236}">
                  <a16:creationId xmlns:a16="http://schemas.microsoft.com/office/drawing/2014/main" id="{CD21317C-D66B-44D5-AF2B-BD50AAF8C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631230" y="3429000"/>
              <a:ext cx="230572" cy="230572"/>
            </a:xfrm>
            <a:prstGeom prst="rect">
              <a:avLst/>
            </a:prstGeom>
          </p:spPr>
        </p:pic>
      </p:grpSp>
      <p:sp>
        <p:nvSpPr>
          <p:cNvPr id="66" name="갈매기형 수장 89">
            <a:extLst>
              <a:ext uri="{FF2B5EF4-FFF2-40B4-BE49-F238E27FC236}">
                <a16:creationId xmlns:a16="http://schemas.microsoft.com/office/drawing/2014/main" id="{630A1761-39A2-4E93-BD73-03C055107664}"/>
              </a:ext>
            </a:extLst>
          </p:cNvPr>
          <p:cNvSpPr/>
          <p:nvPr/>
        </p:nvSpPr>
        <p:spPr bwMode="auto">
          <a:xfrm>
            <a:off x="7557228" y="1180591"/>
            <a:ext cx="2136705" cy="457447"/>
          </a:xfrm>
          <a:prstGeom prst="chevron">
            <a:avLst>
              <a:gd name="adj" fmla="val 40571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kern="0" spc="-150" dirty="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glow rad="63500">
                    <a:srgbClr val="002060">
                      <a:alpha val="40000"/>
                    </a:srgbClr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시각화</a:t>
            </a:r>
            <a:r>
              <a:rPr kumimoji="1" lang="en-US" altLang="ko-KR" sz="1400" kern="0" spc="-150" dirty="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glow rad="63500">
                    <a:srgbClr val="002060">
                      <a:alpha val="40000"/>
                    </a:srgbClr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kumimoji="1" lang="ko-KR" altLang="en-US" sz="1400" kern="0" spc="-150" dirty="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glow rad="63500">
                    <a:srgbClr val="002060">
                      <a:alpha val="40000"/>
                    </a:srgbClr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D6C33B15-37F2-4B8A-8FFC-933E1AFF967B}"/>
              </a:ext>
            </a:extLst>
          </p:cNvPr>
          <p:cNvCxnSpPr>
            <a:cxnSpLocks/>
            <a:stCxn id="48" idx="3"/>
            <a:endCxn id="53" idx="2"/>
          </p:cNvCxnSpPr>
          <p:nvPr/>
        </p:nvCxnSpPr>
        <p:spPr bwMode="auto">
          <a:xfrm flipV="1">
            <a:off x="5257800" y="2150387"/>
            <a:ext cx="454331" cy="47581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6F454B57-86FE-4909-8028-CB09C6C4E9B2}"/>
              </a:ext>
            </a:extLst>
          </p:cNvPr>
          <p:cNvCxnSpPr>
            <a:cxnSpLocks/>
            <a:stCxn id="48" idx="3"/>
            <a:endCxn id="77" idx="2"/>
          </p:cNvCxnSpPr>
          <p:nvPr/>
        </p:nvCxnSpPr>
        <p:spPr bwMode="auto">
          <a:xfrm>
            <a:off x="5257800" y="2626197"/>
            <a:ext cx="453999" cy="50027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10778698-4451-4764-9625-C7CBCEE223B8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 bwMode="auto">
          <a:xfrm flipV="1">
            <a:off x="7205651" y="1933070"/>
            <a:ext cx="698171" cy="21731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8CF1F34-A1AC-4758-B988-263E6C21ADF2}"/>
              </a:ext>
            </a:extLst>
          </p:cNvPr>
          <p:cNvCxnSpPr>
            <a:cxnSpLocks/>
            <a:stCxn id="53" idx="4"/>
            <a:endCxn id="59" idx="1"/>
          </p:cNvCxnSpPr>
          <p:nvPr/>
        </p:nvCxnSpPr>
        <p:spPr bwMode="auto">
          <a:xfrm>
            <a:off x="7205651" y="2150387"/>
            <a:ext cx="692733" cy="28383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C255B6D-42F0-4579-AAF9-036F1265C7F1}"/>
              </a:ext>
            </a:extLst>
          </p:cNvPr>
          <p:cNvCxnSpPr>
            <a:cxnSpLocks/>
            <a:stCxn id="53" idx="4"/>
            <a:endCxn id="62" idx="1"/>
          </p:cNvCxnSpPr>
          <p:nvPr/>
        </p:nvCxnSpPr>
        <p:spPr bwMode="auto">
          <a:xfrm>
            <a:off x="7205651" y="2150387"/>
            <a:ext cx="688258" cy="77935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0F73E66A-9A88-4151-A3B6-E384BEDBD29F}"/>
              </a:ext>
            </a:extLst>
          </p:cNvPr>
          <p:cNvCxnSpPr>
            <a:cxnSpLocks/>
            <a:stCxn id="53" idx="4"/>
            <a:endCxn id="65" idx="1"/>
          </p:cNvCxnSpPr>
          <p:nvPr/>
        </p:nvCxnSpPr>
        <p:spPr bwMode="auto">
          <a:xfrm>
            <a:off x="7205651" y="2150387"/>
            <a:ext cx="692279" cy="130245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8ACB3AC-A70B-49BF-884F-CE6591731FC0}"/>
              </a:ext>
            </a:extLst>
          </p:cNvPr>
          <p:cNvSpPr/>
          <p:nvPr/>
        </p:nvSpPr>
        <p:spPr bwMode="auto">
          <a:xfrm>
            <a:off x="3510851" y="3829971"/>
            <a:ext cx="5895415" cy="40044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리니지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C3A107CA-C435-4229-BE35-CB4372030A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0440" y="4319407"/>
            <a:ext cx="5885826" cy="203677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2"/>
            </a:solidFill>
          </a:ln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724BE332-8022-43B7-A137-E9CC0EF949FE}"/>
              </a:ext>
            </a:extLst>
          </p:cNvPr>
          <p:cNvSpPr/>
          <p:nvPr/>
        </p:nvSpPr>
        <p:spPr bwMode="auto">
          <a:xfrm>
            <a:off x="388665" y="2876079"/>
            <a:ext cx="2667258" cy="10898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포탈 고도화</a:t>
            </a:r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 조회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기능 고도화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데이터 흐름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 조회 기능 구축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데이터 변경 관리 프로세스 적용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데이터 수집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프로세스 적용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1CD8E03-E347-4550-A811-6EF1A06CAC6C}"/>
              </a:ext>
            </a:extLst>
          </p:cNvPr>
          <p:cNvSpPr/>
          <p:nvPr/>
        </p:nvSpPr>
        <p:spPr bwMode="auto">
          <a:xfrm>
            <a:off x="385411" y="2856396"/>
            <a:ext cx="278212" cy="2656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2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77" name="순서도: 자기 디스크 76">
            <a:extLst>
              <a:ext uri="{FF2B5EF4-FFF2-40B4-BE49-F238E27FC236}">
                <a16:creationId xmlns:a16="http://schemas.microsoft.com/office/drawing/2014/main" id="{9EC1DE11-B830-4735-A934-CEB58856B5F4}"/>
              </a:ext>
            </a:extLst>
          </p:cNvPr>
          <p:cNvSpPr/>
          <p:nvPr/>
        </p:nvSpPr>
        <p:spPr bwMode="auto">
          <a:xfrm>
            <a:off x="5711799" y="2738020"/>
            <a:ext cx="1493520" cy="776902"/>
          </a:xfrm>
          <a:prstGeom prst="flowChartMagneticDisk">
            <a:avLst/>
          </a:prstGeom>
          <a:solidFill>
            <a:schemeClr val="bg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9E097AD-E9FE-4E6E-B08D-B1F12595341C}"/>
              </a:ext>
            </a:extLst>
          </p:cNvPr>
          <p:cNvSpPr/>
          <p:nvPr/>
        </p:nvSpPr>
        <p:spPr bwMode="auto">
          <a:xfrm>
            <a:off x="5836133" y="2867004"/>
            <a:ext cx="344905" cy="5543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시스템 정보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93637F4-A856-4FA3-9FE6-9871220858AF}"/>
              </a:ext>
            </a:extLst>
          </p:cNvPr>
          <p:cNvSpPr/>
          <p:nvPr/>
        </p:nvSpPr>
        <p:spPr bwMode="auto">
          <a:xfrm>
            <a:off x="6301346" y="2861984"/>
            <a:ext cx="344905" cy="5543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모델</a:t>
            </a:r>
            <a:br>
              <a:rPr kumimoji="1"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정보</a:t>
            </a:r>
            <a:endParaRPr kumimoji="1" lang="en-US" altLang="ko-KR" sz="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B9DEB03-2EC7-4F3E-B6AA-0ED5C00C4B39}"/>
              </a:ext>
            </a:extLst>
          </p:cNvPr>
          <p:cNvSpPr/>
          <p:nvPr/>
        </p:nvSpPr>
        <p:spPr bwMode="auto">
          <a:xfrm>
            <a:off x="6754150" y="2856396"/>
            <a:ext cx="344905" cy="55437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표준</a:t>
            </a:r>
            <a:br>
              <a:rPr kumimoji="1"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정보</a:t>
            </a:r>
            <a:endParaRPr kumimoji="1" lang="en-US" altLang="ko-KR" sz="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4C625958-D8CF-4B20-A0FB-363BC9ADDF85}"/>
              </a:ext>
            </a:extLst>
          </p:cNvPr>
          <p:cNvSpPr/>
          <p:nvPr/>
        </p:nvSpPr>
        <p:spPr bwMode="auto">
          <a:xfrm>
            <a:off x="333744" y="4579576"/>
            <a:ext cx="2716358" cy="15926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1276EA-F169-4A4D-A822-23CDEA60FA79}"/>
              </a:ext>
            </a:extLst>
          </p:cNvPr>
          <p:cNvSpPr txBox="1"/>
          <p:nvPr/>
        </p:nvSpPr>
        <p:spPr>
          <a:xfrm>
            <a:off x="333744" y="4709360"/>
            <a:ext cx="27611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91440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데이터레이크</a:t>
            </a: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DW </a:t>
            </a: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</a:t>
            </a:r>
            <a:r>
              <a:rPr lang="ko-KR" altLang="en-US" sz="1100" b="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환경에 </a:t>
            </a:r>
            <a:br>
              <a:rPr lang="en-US" altLang="ko-KR" sz="1100" b="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100" b="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 효과적 운영</a:t>
            </a: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대응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6A90E0-B9A0-43E9-B293-70859568644C}"/>
              </a:ext>
            </a:extLst>
          </p:cNvPr>
          <p:cNvSpPr txBox="1"/>
          <p:nvPr/>
        </p:nvSpPr>
        <p:spPr>
          <a:xfrm>
            <a:off x="333744" y="5198354"/>
            <a:ext cx="27611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91440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100" b="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법적</a:t>
            </a:r>
            <a:r>
              <a:rPr lang="en-US" altLang="ko-KR" sz="1100" b="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제도적 리스크에 대한 근거 자료</a:t>
            </a:r>
            <a:b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및 가이드라인 준수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3F8F95D-75A6-4338-9300-A638C0A48C45}"/>
              </a:ext>
            </a:extLst>
          </p:cNvPr>
          <p:cNvSpPr txBox="1"/>
          <p:nvPr/>
        </p:nvSpPr>
        <p:spPr>
          <a:xfrm>
            <a:off x="333744" y="5687348"/>
            <a:ext cx="27611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91440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100" b="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중요 데이터의 오류 경로 파악</a:t>
            </a: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대응</a:t>
            </a:r>
            <a:b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변경 영향도 분석 등</a:t>
            </a: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6BEED7B-6815-4AC7-A9B7-E98B17DD8837}"/>
              </a:ext>
            </a:extLst>
          </p:cNvPr>
          <p:cNvSpPr/>
          <p:nvPr/>
        </p:nvSpPr>
        <p:spPr>
          <a:xfrm>
            <a:off x="449764" y="730076"/>
            <a:ext cx="6292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목표 아키텍처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(2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흐름 및 라이프사이클 관리</a:t>
            </a:r>
          </a:p>
        </p:txBody>
      </p:sp>
      <p:sp>
        <p:nvSpPr>
          <p:cNvPr id="86" name="직사각형 85">
            <a:hlinkClick r:id="rId19" action="ppaction://hlinksldjump"/>
            <a:extLst>
              <a:ext uri="{FF2B5EF4-FFF2-40B4-BE49-F238E27FC236}">
                <a16:creationId xmlns:a16="http://schemas.microsoft.com/office/drawing/2014/main" id="{0E353C0B-C959-402E-9091-365FF8687E6D}"/>
              </a:ext>
            </a:extLst>
          </p:cNvPr>
          <p:cNvSpPr/>
          <p:nvPr/>
        </p:nvSpPr>
        <p:spPr>
          <a:xfrm>
            <a:off x="9304020" y="134717"/>
            <a:ext cx="517523" cy="1942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endParaRPr lang="ko-KR" altLang="en-US" sz="1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C3DA08-733C-4166-8A6F-958865A45A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26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78007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43"/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#2.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범위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활용 시스템 고도화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7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순서도: 수동 연산 84">
            <a:extLst>
              <a:ext uri="{FF2B5EF4-FFF2-40B4-BE49-F238E27FC236}">
                <a16:creationId xmlns:a16="http://schemas.microsoft.com/office/drawing/2014/main" id="{0340134E-35FF-4DDF-9FAA-D2AC62D0A511}"/>
              </a:ext>
            </a:extLst>
          </p:cNvPr>
          <p:cNvSpPr/>
          <p:nvPr/>
        </p:nvSpPr>
        <p:spPr bwMode="auto">
          <a:xfrm>
            <a:off x="4108729" y="2338560"/>
            <a:ext cx="4175447" cy="429005"/>
          </a:xfrm>
          <a:prstGeom prst="flowChartManualOperation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Text Box 277">
            <a:extLst>
              <a:ext uri="{FF2B5EF4-FFF2-40B4-BE49-F238E27FC236}">
                <a16:creationId xmlns:a16="http://schemas.microsoft.com/office/drawing/2014/main" id="{BA169354-0CE6-4D6F-80E7-CF7736B9C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909" y="5617515"/>
            <a:ext cx="3878378" cy="732465"/>
          </a:xfrm>
          <a:prstGeom prst="rect">
            <a:avLst/>
          </a:prstGeom>
          <a:gradFill>
            <a:gsLst>
              <a:gs pos="0">
                <a:srgbClr val="E2E2E2"/>
              </a:gs>
              <a:gs pos="99000">
                <a:srgbClr val="FFFFFF">
                  <a:lumMod val="93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36000" bIns="72000"/>
          <a:lstStyle>
            <a:defPPr>
              <a:defRPr lang="ko-KR"/>
            </a:defPPr>
            <a:lvl1pPr marL="92075" indent="-92075" eaLnBrk="1" latinLnBrk="0" hangingPunct="1">
              <a:spcBef>
                <a:spcPct val="30000"/>
              </a:spcBef>
              <a:buSzPct val="80000"/>
              <a:buFontTx/>
              <a:buChar char="•"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92075" marR="0" lvl="0" indent="-92075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80000"/>
              <a:buFontTx/>
              <a:buChar char="•"/>
              <a:tabLst/>
              <a:defRPr/>
            </a:pPr>
            <a:endParaRPr kumimoji="1" lang="ko-KR" altLang="ko-KR" sz="900" b="0" i="0" u="none" strike="noStrike" kern="0" cap="none" spc="-1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FE3CA16-F549-493F-883C-89012DB7E674}"/>
              </a:ext>
            </a:extLst>
          </p:cNvPr>
          <p:cNvSpPr/>
          <p:nvPr/>
        </p:nvSpPr>
        <p:spPr bwMode="auto">
          <a:xfrm>
            <a:off x="382844" y="1757954"/>
            <a:ext cx="2667258" cy="974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흐름 관리</a:t>
            </a:r>
            <a:endParaRPr lang="en-US" altLang="ko-KR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흐름 분석</a:t>
            </a:r>
            <a:r>
              <a:rPr lang="en-US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조회 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데이터 흐름 기반 생명주기 관리 </a:t>
            </a:r>
            <a:endParaRPr lang="en-US" altLang="ko-KR" sz="1100" u="sng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E3F55CB-9BF4-4AB4-A727-46AF2C7013B2}"/>
              </a:ext>
            </a:extLst>
          </p:cNvPr>
          <p:cNvSpPr/>
          <p:nvPr/>
        </p:nvSpPr>
        <p:spPr bwMode="auto">
          <a:xfrm>
            <a:off x="379651" y="1762602"/>
            <a:ext cx="278212" cy="2656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1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0" name="갈매기형 수장 89">
            <a:extLst>
              <a:ext uri="{FF2B5EF4-FFF2-40B4-BE49-F238E27FC236}">
                <a16:creationId xmlns:a16="http://schemas.microsoft.com/office/drawing/2014/main" id="{4A1C989B-BFE4-4E49-B7EB-7BC2B910D39F}"/>
              </a:ext>
            </a:extLst>
          </p:cNvPr>
          <p:cNvSpPr/>
          <p:nvPr/>
        </p:nvSpPr>
        <p:spPr bwMode="auto">
          <a:xfrm>
            <a:off x="174568" y="1191886"/>
            <a:ext cx="3149302" cy="457447"/>
          </a:xfrm>
          <a:prstGeom prst="chevron">
            <a:avLst>
              <a:gd name="adj" fmla="val 40571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algn="ctr">
              <a:spcBef>
                <a:spcPts val="0"/>
              </a:spcBef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정책 수립</a:t>
            </a:r>
          </a:p>
        </p:txBody>
      </p:sp>
      <p:sp>
        <p:nvSpPr>
          <p:cNvPr id="91" name="갈매기형 수장 89">
            <a:extLst>
              <a:ext uri="{FF2B5EF4-FFF2-40B4-BE49-F238E27FC236}">
                <a16:creationId xmlns:a16="http://schemas.microsoft.com/office/drawing/2014/main" id="{CE77ADC9-9387-45E5-A795-874AD5FEF315}"/>
              </a:ext>
            </a:extLst>
          </p:cNvPr>
          <p:cNvSpPr/>
          <p:nvPr/>
        </p:nvSpPr>
        <p:spPr bwMode="auto">
          <a:xfrm>
            <a:off x="3200400" y="1188211"/>
            <a:ext cx="6493533" cy="457447"/>
          </a:xfrm>
          <a:prstGeom prst="chevron">
            <a:avLst>
              <a:gd name="adj" fmla="val 40571"/>
            </a:avLst>
          </a:prstGeom>
          <a:solidFill>
            <a:schemeClr val="tx1">
              <a:lumMod val="75000"/>
              <a:lumOff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kern="0" spc="-150" dirty="0">
                <a:gradFill>
                  <a:gsLst>
                    <a:gs pos="83000">
                      <a:prstClr val="white"/>
                    </a:gs>
                    <a:gs pos="100000">
                      <a:prstClr val="white"/>
                    </a:gs>
                  </a:gsLst>
                  <a:lin ang="5400000" scaled="1"/>
                </a:gradFill>
                <a:effectLst>
                  <a:glow rad="63500">
                    <a:srgbClr val="002060">
                      <a:alpha val="40000"/>
                    </a:srgbClr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활용 시스템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8FACFEA-DC8E-4DEE-B540-9FF0ABB2E3C0}"/>
              </a:ext>
            </a:extLst>
          </p:cNvPr>
          <p:cNvSpPr/>
          <p:nvPr/>
        </p:nvSpPr>
        <p:spPr bwMode="auto">
          <a:xfrm>
            <a:off x="388665" y="2876079"/>
            <a:ext cx="2667258" cy="1089839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0"/>
              </a:spcBef>
            </a:pPr>
            <a:r>
              <a:rPr lang="ko-KR" altLang="en-US" sz="11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포탈 고도화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 조회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 기능 고도화</a:t>
            </a:r>
            <a:endParaRPr lang="en-US" altLang="ko-KR" sz="1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데이터 흐름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맵 조회 기능 구축</a:t>
            </a:r>
            <a:endParaRPr lang="en-US" altLang="ko-KR" sz="1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데이터 변경 관리 프로세스 적용</a:t>
            </a:r>
            <a:endParaRPr lang="en-US" altLang="ko-KR" sz="1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spcBef>
                <a:spcPts val="0"/>
              </a:spcBef>
            </a:pP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데이터 수집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r>
              <a:rPr lang="en-US" altLang="ko-KR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프로세스 적용</a:t>
            </a:r>
            <a:endParaRPr lang="en-US" altLang="ko-KR" sz="1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A72B165-C82C-44EC-8023-34617037DED3}"/>
              </a:ext>
            </a:extLst>
          </p:cNvPr>
          <p:cNvSpPr/>
          <p:nvPr/>
        </p:nvSpPr>
        <p:spPr bwMode="auto">
          <a:xfrm>
            <a:off x="385411" y="2856396"/>
            <a:ext cx="278212" cy="2656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2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4" name="순서도: 자기 디스크 93">
            <a:extLst>
              <a:ext uri="{FF2B5EF4-FFF2-40B4-BE49-F238E27FC236}">
                <a16:creationId xmlns:a16="http://schemas.microsoft.com/office/drawing/2014/main" id="{5503B7C2-C3C7-48AB-B13C-2768B9318E5F}"/>
              </a:ext>
            </a:extLst>
          </p:cNvPr>
          <p:cNvSpPr/>
          <p:nvPr/>
        </p:nvSpPr>
        <p:spPr bwMode="auto">
          <a:xfrm>
            <a:off x="3262909" y="4610100"/>
            <a:ext cx="6109691" cy="713523"/>
          </a:xfrm>
          <a:prstGeom prst="flowChartMagneticDisk">
            <a:avLst/>
          </a:prstGeom>
          <a:solidFill>
            <a:schemeClr val="bg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5" name="순서도: 자기 디스크 94">
            <a:extLst>
              <a:ext uri="{FF2B5EF4-FFF2-40B4-BE49-F238E27FC236}">
                <a16:creationId xmlns:a16="http://schemas.microsoft.com/office/drawing/2014/main" id="{5FBA8BD1-2F04-475E-BC88-3C05A2D4EF5F}"/>
              </a:ext>
            </a:extLst>
          </p:cNvPr>
          <p:cNvSpPr/>
          <p:nvPr/>
        </p:nvSpPr>
        <p:spPr bwMode="auto">
          <a:xfrm>
            <a:off x="3422025" y="4806601"/>
            <a:ext cx="686705" cy="34880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비즈니스</a:t>
            </a:r>
            <a:br>
              <a:rPr kumimoji="1" lang="en-US" altLang="ko-KR" sz="8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메타</a:t>
            </a:r>
          </a:p>
        </p:txBody>
      </p:sp>
      <p:sp>
        <p:nvSpPr>
          <p:cNvPr id="96" name="순서도: 자기 디스크 95">
            <a:extLst>
              <a:ext uri="{FF2B5EF4-FFF2-40B4-BE49-F238E27FC236}">
                <a16:creationId xmlns:a16="http://schemas.microsoft.com/office/drawing/2014/main" id="{B3424DE2-47A0-45B7-928E-0479E01FEC54}"/>
              </a:ext>
            </a:extLst>
          </p:cNvPr>
          <p:cNvSpPr/>
          <p:nvPr/>
        </p:nvSpPr>
        <p:spPr bwMode="auto">
          <a:xfrm>
            <a:off x="4141349" y="4806601"/>
            <a:ext cx="686705" cy="34880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</a:t>
            </a:r>
            <a:r>
              <a:rPr kumimoji="1" lang="en-US" altLang="ko-KR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(IT)</a:t>
            </a:r>
            <a:br>
              <a:rPr kumimoji="1" lang="en-US" altLang="ko-KR" sz="8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메타</a:t>
            </a:r>
          </a:p>
        </p:txBody>
      </p:sp>
      <p:sp>
        <p:nvSpPr>
          <p:cNvPr id="97" name="순서도: 자기 디스크 96">
            <a:extLst>
              <a:ext uri="{FF2B5EF4-FFF2-40B4-BE49-F238E27FC236}">
                <a16:creationId xmlns:a16="http://schemas.microsoft.com/office/drawing/2014/main" id="{522D4637-637C-4A1D-B0B3-1201BF43B7E4}"/>
              </a:ext>
            </a:extLst>
          </p:cNvPr>
          <p:cNvSpPr/>
          <p:nvPr/>
        </p:nvSpPr>
        <p:spPr bwMode="auto">
          <a:xfrm>
            <a:off x="4860673" y="4806601"/>
            <a:ext cx="686705" cy="34880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BI/OLAP</a:t>
            </a:r>
            <a:endParaRPr kumimoji="1" lang="ko-KR" altLang="en-US" sz="8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8" name="순서도: 자기 디스크 97">
            <a:extLst>
              <a:ext uri="{FF2B5EF4-FFF2-40B4-BE49-F238E27FC236}">
                <a16:creationId xmlns:a16="http://schemas.microsoft.com/office/drawing/2014/main" id="{C3B4E101-5890-4BB5-8073-5BF169D289C8}"/>
              </a:ext>
            </a:extLst>
          </p:cNvPr>
          <p:cNvSpPr/>
          <p:nvPr/>
        </p:nvSpPr>
        <p:spPr bwMode="auto">
          <a:xfrm>
            <a:off x="5579997" y="4806601"/>
            <a:ext cx="686705" cy="34880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Q&amp;A</a:t>
            </a:r>
            <a:br>
              <a:rPr kumimoji="1" lang="en-US" altLang="ko-KR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커뮤니티</a:t>
            </a:r>
            <a:endParaRPr kumimoji="1" lang="ko-KR" altLang="en-US" sz="8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9" name="순서도: 자기 디스크 98">
            <a:extLst>
              <a:ext uri="{FF2B5EF4-FFF2-40B4-BE49-F238E27FC236}">
                <a16:creationId xmlns:a16="http://schemas.microsoft.com/office/drawing/2014/main" id="{D488755A-1659-4916-A1FD-2F330D5CF6E6}"/>
              </a:ext>
            </a:extLst>
          </p:cNvPr>
          <p:cNvSpPr/>
          <p:nvPr/>
        </p:nvSpPr>
        <p:spPr bwMode="auto">
          <a:xfrm>
            <a:off x="6299321" y="4806601"/>
            <a:ext cx="686705" cy="34880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</a:t>
            </a:r>
            <a:br>
              <a:rPr kumimoji="1" lang="en-US" altLang="ko-KR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요청</a:t>
            </a:r>
            <a:endParaRPr kumimoji="1" lang="ko-KR" altLang="en-US" sz="8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0" name="순서도: 자기 디스크 99">
            <a:extLst>
              <a:ext uri="{FF2B5EF4-FFF2-40B4-BE49-F238E27FC236}">
                <a16:creationId xmlns:a16="http://schemas.microsoft.com/office/drawing/2014/main" id="{C4ABCB70-B476-4952-95BC-C2633984B620}"/>
              </a:ext>
            </a:extLst>
          </p:cNvPr>
          <p:cNvSpPr/>
          <p:nvPr/>
        </p:nvSpPr>
        <p:spPr bwMode="auto">
          <a:xfrm>
            <a:off x="7018645" y="4806601"/>
            <a:ext cx="686705" cy="34880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</a:t>
            </a:r>
            <a:br>
              <a:rPr kumimoji="1" lang="en-US" altLang="ko-KR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ko-KR" altLang="en-US" sz="800" b="1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호름</a:t>
            </a:r>
            <a:endParaRPr kumimoji="1" lang="ko-KR" altLang="en-US" sz="8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1" name="순서도: 자기 디스크 100">
            <a:extLst>
              <a:ext uri="{FF2B5EF4-FFF2-40B4-BE49-F238E27FC236}">
                <a16:creationId xmlns:a16="http://schemas.microsoft.com/office/drawing/2014/main" id="{03FC9365-175D-4C48-B1F6-082FE467DD3B}"/>
              </a:ext>
            </a:extLst>
          </p:cNvPr>
          <p:cNvSpPr/>
          <p:nvPr/>
        </p:nvSpPr>
        <p:spPr bwMode="auto">
          <a:xfrm>
            <a:off x="7737969" y="4806601"/>
            <a:ext cx="686705" cy="34880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</a:t>
            </a:r>
            <a:br>
              <a:rPr kumimoji="1" lang="en-US" altLang="ko-KR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품질</a:t>
            </a:r>
            <a:endParaRPr kumimoji="1" lang="ko-KR" altLang="en-US" sz="8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2" name="순서도: 자기 디스크 101">
            <a:extLst>
              <a:ext uri="{FF2B5EF4-FFF2-40B4-BE49-F238E27FC236}">
                <a16:creationId xmlns:a16="http://schemas.microsoft.com/office/drawing/2014/main" id="{12C90FA5-F264-4B89-B47E-6EA3F47F36B1}"/>
              </a:ext>
            </a:extLst>
          </p:cNvPr>
          <p:cNvSpPr/>
          <p:nvPr/>
        </p:nvSpPr>
        <p:spPr bwMode="auto">
          <a:xfrm>
            <a:off x="8457295" y="4806601"/>
            <a:ext cx="686705" cy="348804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</a:t>
            </a:r>
            <a:br>
              <a:rPr kumimoji="1" lang="en-US" altLang="ko-KR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ko-KR" altLang="en-US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정책</a:t>
            </a:r>
            <a:endParaRPr kumimoji="1" lang="ko-KR" altLang="en-US" sz="8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3" name="직사각형 29">
            <a:extLst>
              <a:ext uri="{FF2B5EF4-FFF2-40B4-BE49-F238E27FC236}">
                <a16:creationId xmlns:a16="http://schemas.microsoft.com/office/drawing/2014/main" id="{8949F989-7277-41E3-A1AF-B183878EE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024" y="3897333"/>
            <a:ext cx="686705" cy="36397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7F7F7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비즈니스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메타조회</a:t>
            </a:r>
            <a:endParaRPr kumimoji="0" lang="ko-KR" altLang="ko-KR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B8E6EA7C-A9CD-4579-B805-F4260F3EC1D2}"/>
              </a:ext>
            </a:extLst>
          </p:cNvPr>
          <p:cNvCxnSpPr>
            <a:cxnSpLocks/>
            <a:stCxn id="95" idx="1"/>
            <a:endCxn id="103" idx="2"/>
          </p:cNvCxnSpPr>
          <p:nvPr/>
        </p:nvCxnSpPr>
        <p:spPr bwMode="auto">
          <a:xfrm flipH="1" flipV="1">
            <a:off x="3765377" y="4261308"/>
            <a:ext cx="1" cy="5452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sp>
        <p:nvSpPr>
          <p:cNvPr id="105" name="직사각형 29">
            <a:extLst>
              <a:ext uri="{FF2B5EF4-FFF2-40B4-BE49-F238E27FC236}">
                <a16:creationId xmlns:a16="http://schemas.microsoft.com/office/drawing/2014/main" id="{942076BE-2D28-4AC4-8B51-9929A9FE3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477" y="3897333"/>
            <a:ext cx="696577" cy="36397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7F7F7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데이터</a:t>
            </a:r>
            <a:r>
              <a:rPr lang="en-US" altLang="ko-KR" sz="7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(IT)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메타조회</a:t>
            </a:r>
            <a:endParaRPr kumimoji="0" lang="ko-KR" altLang="ko-KR" sz="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sp>
        <p:nvSpPr>
          <p:cNvPr id="106" name="직사각형 29">
            <a:extLst>
              <a:ext uri="{FF2B5EF4-FFF2-40B4-BE49-F238E27FC236}">
                <a16:creationId xmlns:a16="http://schemas.microsoft.com/office/drawing/2014/main" id="{41230A00-233B-4F80-BFA6-E13675D14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801" y="3897333"/>
            <a:ext cx="696577" cy="36397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7F7F7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BI/OLAP/</a:t>
            </a:r>
            <a:r>
              <a:rPr lang="ko-KR" altLang="en-US" sz="7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보고서 정보 조회</a:t>
            </a:r>
            <a:endParaRPr kumimoji="0" lang="ko-KR" altLang="ko-KR" sz="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sp>
        <p:nvSpPr>
          <p:cNvPr id="107" name="직사각형 29">
            <a:extLst>
              <a:ext uri="{FF2B5EF4-FFF2-40B4-BE49-F238E27FC236}">
                <a16:creationId xmlns:a16="http://schemas.microsoft.com/office/drawing/2014/main" id="{73F58773-7641-4B3D-800E-46ABD92A5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060" y="3897333"/>
            <a:ext cx="696577" cy="36397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7F7F7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Q&amp;A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공지사항</a:t>
            </a:r>
            <a:endParaRPr kumimoji="0" lang="en-US" altLang="ko-KR" sz="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커뮤니티</a:t>
            </a:r>
            <a:endParaRPr kumimoji="0" lang="ko-KR" altLang="ko-KR" sz="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07C44EE-DFBD-421D-ABE1-A88295C1F6E0}"/>
              </a:ext>
            </a:extLst>
          </p:cNvPr>
          <p:cNvCxnSpPr>
            <a:cxnSpLocks/>
            <a:stCxn id="96" idx="1"/>
            <a:endCxn id="105" idx="2"/>
          </p:cNvCxnSpPr>
          <p:nvPr/>
        </p:nvCxnSpPr>
        <p:spPr bwMode="auto">
          <a:xfrm flipH="1" flipV="1">
            <a:off x="4479766" y="4261308"/>
            <a:ext cx="4936" cy="5452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CED2BEB-8CD3-40C6-A675-94FAEB6ACDEC}"/>
              </a:ext>
            </a:extLst>
          </p:cNvPr>
          <p:cNvCxnSpPr>
            <a:cxnSpLocks/>
            <a:stCxn id="97" idx="1"/>
            <a:endCxn id="106" idx="2"/>
          </p:cNvCxnSpPr>
          <p:nvPr/>
        </p:nvCxnSpPr>
        <p:spPr bwMode="auto">
          <a:xfrm flipH="1" flipV="1">
            <a:off x="5199090" y="4261308"/>
            <a:ext cx="4936" cy="5452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7E3C95D-CCDD-48E4-A29B-2A9446A11EFF}"/>
              </a:ext>
            </a:extLst>
          </p:cNvPr>
          <p:cNvCxnSpPr>
            <a:cxnSpLocks/>
            <a:stCxn id="98" idx="1"/>
            <a:endCxn id="107" idx="2"/>
          </p:cNvCxnSpPr>
          <p:nvPr/>
        </p:nvCxnSpPr>
        <p:spPr bwMode="auto">
          <a:xfrm flipH="1" flipV="1">
            <a:off x="5923349" y="4261308"/>
            <a:ext cx="1" cy="5452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sp>
        <p:nvSpPr>
          <p:cNvPr id="111" name="직사각형 29">
            <a:extLst>
              <a:ext uri="{FF2B5EF4-FFF2-40B4-BE49-F238E27FC236}">
                <a16:creationId xmlns:a16="http://schemas.microsoft.com/office/drawing/2014/main" id="{506BA7BA-177C-4FFD-A98A-72661075A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556" y="3897333"/>
            <a:ext cx="696577" cy="36397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7F7F7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데이터 수집</a:t>
            </a:r>
            <a:r>
              <a:rPr lang="en-US" altLang="ko-KR" sz="7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/</a:t>
            </a:r>
            <a:r>
              <a:rPr lang="ko-KR" altLang="en-US" sz="7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분석 요청</a:t>
            </a:r>
            <a:endParaRPr lang="en-US" altLang="ko-KR" sz="700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처리</a:t>
            </a:r>
            <a:endParaRPr kumimoji="0" lang="ko-KR" altLang="ko-KR" sz="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85A4D1A-0B47-41B5-AE21-0DA260A309EE}"/>
              </a:ext>
            </a:extLst>
          </p:cNvPr>
          <p:cNvCxnSpPr>
            <a:cxnSpLocks/>
            <a:stCxn id="99" idx="1"/>
            <a:endCxn id="111" idx="2"/>
          </p:cNvCxnSpPr>
          <p:nvPr/>
        </p:nvCxnSpPr>
        <p:spPr bwMode="auto">
          <a:xfrm flipV="1">
            <a:off x="6642674" y="4261308"/>
            <a:ext cx="171" cy="5452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sp>
        <p:nvSpPr>
          <p:cNvPr id="113" name="직사각형 29">
            <a:extLst>
              <a:ext uri="{FF2B5EF4-FFF2-40B4-BE49-F238E27FC236}">
                <a16:creationId xmlns:a16="http://schemas.microsoft.com/office/drawing/2014/main" id="{2AA25D30-0615-48D6-BBD3-4D40D62BD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052" y="3897333"/>
            <a:ext cx="696577" cy="36397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7F7F7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데이터흐름</a:t>
            </a:r>
            <a:endParaRPr lang="en-US" altLang="ko-KR" sz="700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데이터맵</a:t>
            </a: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 조회</a:t>
            </a:r>
            <a:endParaRPr kumimoji="0" lang="ko-KR" altLang="ko-KR" sz="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sp>
        <p:nvSpPr>
          <p:cNvPr id="114" name="직사각형 29">
            <a:extLst>
              <a:ext uri="{FF2B5EF4-FFF2-40B4-BE49-F238E27FC236}">
                <a16:creationId xmlns:a16="http://schemas.microsoft.com/office/drawing/2014/main" id="{03F10066-52EE-4679-ABA1-4437B0E6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596" y="3897333"/>
            <a:ext cx="696577" cy="36397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7F7F7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데이터품질 진단</a:t>
            </a:r>
            <a:r>
              <a:rPr lang="en-US" altLang="ko-KR" sz="7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, </a:t>
            </a:r>
            <a:r>
              <a:rPr lang="ko-KR" altLang="en-US" sz="7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통계 조회</a:t>
            </a:r>
            <a:endParaRPr kumimoji="0" lang="ko-KR" altLang="ko-KR" sz="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sp>
        <p:nvSpPr>
          <p:cNvPr id="115" name="직사각형 29">
            <a:extLst>
              <a:ext uri="{FF2B5EF4-FFF2-40B4-BE49-F238E27FC236}">
                <a16:creationId xmlns:a16="http://schemas.microsoft.com/office/drawing/2014/main" id="{476EA181-E615-408E-A0B6-853222822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614" y="3897333"/>
            <a:ext cx="696577" cy="36397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algn="ctr">
            <a:solidFill>
              <a:srgbClr val="7F7F7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tIns="3600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거버넌스</a:t>
            </a:r>
            <a:endParaRPr lang="en-US" altLang="ko-KR" sz="700" b="1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Arial"/>
              </a:rPr>
              <a:t>정책 조회</a:t>
            </a:r>
            <a:endParaRPr kumimoji="0" lang="ko-KR" altLang="ko-KR" sz="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Arial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5332476-D0D3-45F3-98E3-9413DB4BB0EB}"/>
              </a:ext>
            </a:extLst>
          </p:cNvPr>
          <p:cNvCxnSpPr>
            <a:cxnSpLocks/>
            <a:stCxn id="100" idx="1"/>
            <a:endCxn id="113" idx="2"/>
          </p:cNvCxnSpPr>
          <p:nvPr/>
        </p:nvCxnSpPr>
        <p:spPr bwMode="auto">
          <a:xfrm flipV="1">
            <a:off x="7361998" y="4261308"/>
            <a:ext cx="343" cy="5452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12204391-A143-45B3-AB67-59A515F178B5}"/>
              </a:ext>
            </a:extLst>
          </p:cNvPr>
          <p:cNvCxnSpPr>
            <a:cxnSpLocks/>
            <a:stCxn id="101" idx="1"/>
            <a:endCxn id="114" idx="2"/>
          </p:cNvCxnSpPr>
          <p:nvPr/>
        </p:nvCxnSpPr>
        <p:spPr bwMode="auto">
          <a:xfrm flipH="1" flipV="1">
            <a:off x="8080885" y="4261308"/>
            <a:ext cx="437" cy="5452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4BD4323-8EF6-4CBB-8D47-A2E4225D1E4C}"/>
              </a:ext>
            </a:extLst>
          </p:cNvPr>
          <p:cNvCxnSpPr>
            <a:cxnSpLocks/>
            <a:stCxn id="102" idx="1"/>
            <a:endCxn id="115" idx="2"/>
          </p:cNvCxnSpPr>
          <p:nvPr/>
        </p:nvCxnSpPr>
        <p:spPr bwMode="auto">
          <a:xfrm flipH="1" flipV="1">
            <a:off x="8789903" y="4261308"/>
            <a:ext cx="10745" cy="545293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214EB304-9D2B-4DC7-B2B5-B98DB5865AF8}"/>
              </a:ext>
            </a:extLst>
          </p:cNvPr>
          <p:cNvGrpSpPr/>
          <p:nvPr/>
        </p:nvGrpSpPr>
        <p:grpSpPr>
          <a:xfrm>
            <a:off x="3282420" y="5679452"/>
            <a:ext cx="965911" cy="672644"/>
            <a:chOff x="3282420" y="5748032"/>
            <a:chExt cx="965911" cy="672644"/>
          </a:xfrm>
        </p:grpSpPr>
        <p:pic>
          <p:nvPicPr>
            <p:cNvPr id="120" name="그래픽 119" descr="서버 윤곽선">
              <a:extLst>
                <a:ext uri="{FF2B5EF4-FFF2-40B4-BE49-F238E27FC236}">
                  <a16:creationId xmlns:a16="http://schemas.microsoft.com/office/drawing/2014/main" id="{B03DF8C6-20FA-48BD-A2B2-11DD1AB97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64430" y="5748032"/>
              <a:ext cx="457200" cy="457200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5D9C964-E289-4024-8F84-1F970346BB7B}"/>
                </a:ext>
              </a:extLst>
            </p:cNvPr>
            <p:cNvSpPr txBox="1"/>
            <p:nvPr/>
          </p:nvSpPr>
          <p:spPr>
            <a:xfrm>
              <a:off x="3282420" y="6205232"/>
              <a:ext cx="96591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메타관리시스템</a:t>
              </a:r>
              <a:endPara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A9ACB4A-7AA1-4521-87F8-99DCE4976F37}"/>
              </a:ext>
            </a:extLst>
          </p:cNvPr>
          <p:cNvGrpSpPr/>
          <p:nvPr/>
        </p:nvGrpSpPr>
        <p:grpSpPr>
          <a:xfrm>
            <a:off x="4121260" y="5679452"/>
            <a:ext cx="1243790" cy="672644"/>
            <a:chOff x="4021630" y="5748032"/>
            <a:chExt cx="1243790" cy="672644"/>
          </a:xfrm>
        </p:grpSpPr>
        <p:pic>
          <p:nvPicPr>
            <p:cNvPr id="123" name="그래픽 122" descr="서버 윤곽선">
              <a:extLst>
                <a:ext uri="{FF2B5EF4-FFF2-40B4-BE49-F238E27FC236}">
                  <a16:creationId xmlns:a16="http://schemas.microsoft.com/office/drawing/2014/main" id="{A0A9B7A6-3B57-4D2D-9303-EE296D282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79840" y="5748032"/>
              <a:ext cx="457200" cy="45720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7D47EA1-6444-4DF4-A632-F584F8B09DBD}"/>
                </a:ext>
              </a:extLst>
            </p:cNvPr>
            <p:cNvSpPr txBox="1"/>
            <p:nvPr/>
          </p:nvSpPr>
          <p:spPr>
            <a:xfrm>
              <a:off x="4021630" y="6205232"/>
              <a:ext cx="12437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비즈니스메타시스템</a:t>
              </a:r>
              <a:endPara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B70D8EEC-C9A0-42A4-B6EE-725342036D7E}"/>
              </a:ext>
            </a:extLst>
          </p:cNvPr>
          <p:cNvGrpSpPr/>
          <p:nvPr/>
        </p:nvGrpSpPr>
        <p:grpSpPr>
          <a:xfrm>
            <a:off x="5062719" y="5679452"/>
            <a:ext cx="1243790" cy="672644"/>
            <a:chOff x="5068962" y="5748032"/>
            <a:chExt cx="1243790" cy="672644"/>
          </a:xfrm>
        </p:grpSpPr>
        <p:pic>
          <p:nvPicPr>
            <p:cNvPr id="126" name="그래픽 125" descr="서버 윤곽선">
              <a:extLst>
                <a:ext uri="{FF2B5EF4-FFF2-40B4-BE49-F238E27FC236}">
                  <a16:creationId xmlns:a16="http://schemas.microsoft.com/office/drawing/2014/main" id="{D3B5227F-AFD7-43F4-9CEC-F3A75242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7172" y="5748032"/>
              <a:ext cx="457200" cy="457200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33C2F9-3650-49C3-A31D-41066F989D47}"/>
                </a:ext>
              </a:extLst>
            </p:cNvPr>
            <p:cNvSpPr txBox="1"/>
            <p:nvPr/>
          </p:nvSpPr>
          <p:spPr>
            <a:xfrm>
              <a:off x="5068962" y="6205232"/>
              <a:ext cx="12437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품질관리시스템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9B005F59-3B5C-44BB-84A0-9CF656127B3C}"/>
              </a:ext>
            </a:extLst>
          </p:cNvPr>
          <p:cNvGrpSpPr/>
          <p:nvPr/>
        </p:nvGrpSpPr>
        <p:grpSpPr>
          <a:xfrm>
            <a:off x="5966077" y="5677337"/>
            <a:ext cx="1243790" cy="672644"/>
            <a:chOff x="5221362" y="5900432"/>
            <a:chExt cx="1243790" cy="672644"/>
          </a:xfrm>
        </p:grpSpPr>
        <p:pic>
          <p:nvPicPr>
            <p:cNvPr id="129" name="그래픽 128" descr="서버 윤곽선">
              <a:extLst>
                <a:ext uri="{FF2B5EF4-FFF2-40B4-BE49-F238E27FC236}">
                  <a16:creationId xmlns:a16="http://schemas.microsoft.com/office/drawing/2014/main" id="{D4866B27-12AD-4787-A118-865F7AF87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79572" y="5900432"/>
              <a:ext cx="457200" cy="457200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58B1561-0A05-459B-A922-4592DA15648C}"/>
                </a:ext>
              </a:extLst>
            </p:cNvPr>
            <p:cNvSpPr txBox="1"/>
            <p:nvPr/>
          </p:nvSpPr>
          <p:spPr>
            <a:xfrm>
              <a:off x="5221362" y="6357632"/>
              <a:ext cx="124379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흐름관리시스템</a:t>
              </a:r>
            </a:p>
          </p:txBody>
        </p:sp>
      </p:grpSp>
      <p:sp>
        <p:nvSpPr>
          <p:cNvPr id="131" name="Text Box 277">
            <a:extLst>
              <a:ext uri="{FF2B5EF4-FFF2-40B4-BE49-F238E27FC236}">
                <a16:creationId xmlns:a16="http://schemas.microsoft.com/office/drawing/2014/main" id="{FDC910AA-54AB-4671-996C-F12B651F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327" y="5617515"/>
            <a:ext cx="2128560" cy="732465"/>
          </a:xfrm>
          <a:prstGeom prst="rect">
            <a:avLst/>
          </a:prstGeom>
          <a:gradFill>
            <a:gsLst>
              <a:gs pos="0">
                <a:srgbClr val="E2E2E2"/>
              </a:gs>
              <a:gs pos="99000">
                <a:srgbClr val="FFFFFF">
                  <a:lumMod val="93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36000" bIns="72000"/>
          <a:lstStyle>
            <a:defPPr>
              <a:defRPr lang="ko-KR"/>
            </a:defPPr>
            <a:lvl1pPr marL="92075" indent="-92075" eaLnBrk="1" latinLnBrk="0" hangingPunct="1">
              <a:spcBef>
                <a:spcPct val="30000"/>
              </a:spcBef>
              <a:buSzPct val="80000"/>
              <a:buFontTx/>
              <a:buChar char="•"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92075" marR="0" lvl="0" indent="-92075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80000"/>
              <a:buFontTx/>
              <a:buChar char="•"/>
              <a:tabLst/>
              <a:defRPr/>
            </a:pPr>
            <a:endParaRPr kumimoji="1" lang="ko-KR" altLang="ko-KR" sz="900" b="0" i="0" u="none" strike="noStrike" kern="0" cap="none" spc="-1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2" name="그래픽 131" descr="클라우드 동기화 단색으로 채워진">
            <a:extLst>
              <a:ext uri="{FF2B5EF4-FFF2-40B4-BE49-F238E27FC236}">
                <a16:creationId xmlns:a16="http://schemas.microsoft.com/office/drawing/2014/main" id="{5F6927DF-F3D4-4C9C-962C-3784BD0CC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5582" y="5687663"/>
            <a:ext cx="457200" cy="45720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44F83CC4-7741-402F-AA27-32484BF2BD9E}"/>
              </a:ext>
            </a:extLst>
          </p:cNvPr>
          <p:cNvSpPr txBox="1"/>
          <p:nvPr/>
        </p:nvSpPr>
        <p:spPr>
          <a:xfrm>
            <a:off x="7247967" y="6064915"/>
            <a:ext cx="9974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데이터카탈로그</a:t>
            </a:r>
          </a:p>
        </p:txBody>
      </p:sp>
      <p:pic>
        <p:nvPicPr>
          <p:cNvPr id="134" name="그래픽 133" descr="가로 막대형 차트 윤곽선">
            <a:extLst>
              <a:ext uri="{FF2B5EF4-FFF2-40B4-BE49-F238E27FC236}">
                <a16:creationId xmlns:a16="http://schemas.microsoft.com/office/drawing/2014/main" id="{30E137AC-1856-491A-9F0E-874C52A254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43400" y="5715437"/>
            <a:ext cx="363975" cy="363975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FDD9E167-FD9B-4EAD-83B8-F4415CA47226}"/>
              </a:ext>
            </a:extLst>
          </p:cNvPr>
          <p:cNvSpPr txBox="1"/>
          <p:nvPr/>
        </p:nvSpPr>
        <p:spPr>
          <a:xfrm>
            <a:off x="8016515" y="6064915"/>
            <a:ext cx="7284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보고서체계</a:t>
            </a:r>
          </a:p>
        </p:txBody>
      </p: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0C2ABBCD-88C4-4581-A55D-4C5FB3831419}"/>
              </a:ext>
            </a:extLst>
          </p:cNvPr>
          <p:cNvCxnSpPr>
            <a:cxnSpLocks/>
            <a:stCxn id="86" idx="0"/>
            <a:endCxn id="94" idx="3"/>
          </p:cNvCxnSpPr>
          <p:nvPr/>
        </p:nvCxnSpPr>
        <p:spPr bwMode="auto">
          <a:xfrm rot="5400000" flipH="1" flipV="1">
            <a:off x="5612980" y="4912741"/>
            <a:ext cx="293892" cy="111565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55F9FA90-14FF-4C6F-AB7D-7B1EF52D0D99}"/>
              </a:ext>
            </a:extLst>
          </p:cNvPr>
          <p:cNvCxnSpPr>
            <a:cxnSpLocks/>
            <a:stCxn id="131" idx="0"/>
            <a:endCxn id="94" idx="3"/>
          </p:cNvCxnSpPr>
          <p:nvPr/>
        </p:nvCxnSpPr>
        <p:spPr bwMode="auto">
          <a:xfrm rot="16200000" flipV="1">
            <a:off x="7163735" y="4477643"/>
            <a:ext cx="293892" cy="198585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pic>
        <p:nvPicPr>
          <p:cNvPr id="138" name="그래픽 137" descr="워크플로 단색으로 채워진">
            <a:extLst>
              <a:ext uri="{FF2B5EF4-FFF2-40B4-BE49-F238E27FC236}">
                <a16:creationId xmlns:a16="http://schemas.microsoft.com/office/drawing/2014/main" id="{B8F9FB36-3739-4FE2-9C81-86FA00E9517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57993" y="5703615"/>
            <a:ext cx="423010" cy="363974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888E306-9DB4-45E6-8F98-2061B36B4406}"/>
              </a:ext>
            </a:extLst>
          </p:cNvPr>
          <p:cNvSpPr txBox="1"/>
          <p:nvPr/>
        </p:nvSpPr>
        <p:spPr>
          <a:xfrm>
            <a:off x="8621998" y="6061625"/>
            <a:ext cx="7284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데이터계보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72131F21-CC54-4B11-8D58-68B302D1EDA8}"/>
              </a:ext>
            </a:extLst>
          </p:cNvPr>
          <p:cNvSpPr/>
          <p:nvPr/>
        </p:nvSpPr>
        <p:spPr bwMode="auto">
          <a:xfrm>
            <a:off x="5062718" y="2764420"/>
            <a:ext cx="2427741" cy="400448"/>
          </a:xfrm>
          <a:prstGeom prst="round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거버넌스 포탈</a:t>
            </a:r>
            <a:endParaRPr kumimoji="1" lang="ko-KR" alt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038A83A2-6ADD-4ED3-A11C-84FF167B715C}"/>
              </a:ext>
            </a:extLst>
          </p:cNvPr>
          <p:cNvCxnSpPr>
            <a:cxnSpLocks/>
            <a:stCxn id="103" idx="0"/>
            <a:endCxn id="140" idx="2"/>
          </p:cNvCxnSpPr>
          <p:nvPr/>
        </p:nvCxnSpPr>
        <p:spPr bwMode="auto">
          <a:xfrm rot="5400000" flipH="1" flipV="1">
            <a:off x="4654751" y="2275495"/>
            <a:ext cx="732465" cy="251121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16F8138D-D767-4C0E-8F45-71C6A4D029F5}"/>
              </a:ext>
            </a:extLst>
          </p:cNvPr>
          <p:cNvCxnSpPr>
            <a:cxnSpLocks/>
            <a:stCxn id="105" idx="0"/>
            <a:endCxn id="140" idx="2"/>
          </p:cNvCxnSpPr>
          <p:nvPr/>
        </p:nvCxnSpPr>
        <p:spPr bwMode="auto">
          <a:xfrm rot="5400000" flipH="1" flipV="1">
            <a:off x="5011945" y="2632690"/>
            <a:ext cx="732465" cy="179682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E4D8A7FA-F84C-47BD-8759-974E2C2CD972}"/>
              </a:ext>
            </a:extLst>
          </p:cNvPr>
          <p:cNvCxnSpPr>
            <a:cxnSpLocks/>
            <a:stCxn id="106" idx="0"/>
            <a:endCxn id="140" idx="2"/>
          </p:cNvCxnSpPr>
          <p:nvPr/>
        </p:nvCxnSpPr>
        <p:spPr bwMode="auto">
          <a:xfrm rot="5400000" flipH="1" flipV="1">
            <a:off x="5371607" y="2992352"/>
            <a:ext cx="732465" cy="107749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F13D51A0-8E33-4B22-B36B-068873417CFA}"/>
              </a:ext>
            </a:extLst>
          </p:cNvPr>
          <p:cNvCxnSpPr>
            <a:cxnSpLocks/>
            <a:stCxn id="107" idx="0"/>
            <a:endCxn id="140" idx="2"/>
          </p:cNvCxnSpPr>
          <p:nvPr/>
        </p:nvCxnSpPr>
        <p:spPr bwMode="auto">
          <a:xfrm rot="5400000" flipH="1" flipV="1">
            <a:off x="5733737" y="3354481"/>
            <a:ext cx="732465" cy="35324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79106308-1578-4D4B-9804-5FEF032DE03F}"/>
              </a:ext>
            </a:extLst>
          </p:cNvPr>
          <p:cNvCxnSpPr>
            <a:cxnSpLocks/>
            <a:stCxn id="111" idx="0"/>
            <a:endCxn id="140" idx="2"/>
          </p:cNvCxnSpPr>
          <p:nvPr/>
        </p:nvCxnSpPr>
        <p:spPr bwMode="auto">
          <a:xfrm rot="16200000" flipV="1">
            <a:off x="6093485" y="3347973"/>
            <a:ext cx="732465" cy="36625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DA155BE2-C7BE-447B-B717-E133661D33F4}"/>
              </a:ext>
            </a:extLst>
          </p:cNvPr>
          <p:cNvCxnSpPr>
            <a:cxnSpLocks/>
            <a:stCxn id="113" idx="0"/>
            <a:endCxn id="140" idx="2"/>
          </p:cNvCxnSpPr>
          <p:nvPr/>
        </p:nvCxnSpPr>
        <p:spPr bwMode="auto">
          <a:xfrm rot="16200000" flipV="1">
            <a:off x="6453233" y="2988225"/>
            <a:ext cx="732465" cy="108575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81E8B6A0-3EDB-438E-9E48-CAF205DBE286}"/>
              </a:ext>
            </a:extLst>
          </p:cNvPr>
          <p:cNvCxnSpPr>
            <a:cxnSpLocks/>
            <a:stCxn id="114" idx="0"/>
            <a:endCxn id="140" idx="2"/>
          </p:cNvCxnSpPr>
          <p:nvPr/>
        </p:nvCxnSpPr>
        <p:spPr bwMode="auto">
          <a:xfrm rot="16200000" flipV="1">
            <a:off x="6812505" y="2628953"/>
            <a:ext cx="732465" cy="180429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CD80C243-BBF4-4A2C-96DA-2B6DD9DC708D}"/>
              </a:ext>
            </a:extLst>
          </p:cNvPr>
          <p:cNvCxnSpPr>
            <a:cxnSpLocks/>
            <a:stCxn id="115" idx="0"/>
            <a:endCxn id="140" idx="2"/>
          </p:cNvCxnSpPr>
          <p:nvPr/>
        </p:nvCxnSpPr>
        <p:spPr bwMode="auto">
          <a:xfrm rot="16200000" flipV="1">
            <a:off x="7167014" y="2274444"/>
            <a:ext cx="732465" cy="251331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pic>
        <p:nvPicPr>
          <p:cNvPr id="149" name="그래픽 148" descr="여성 프로그래머 단색으로 채워진">
            <a:extLst>
              <a:ext uri="{FF2B5EF4-FFF2-40B4-BE49-F238E27FC236}">
                <a16:creationId xmlns:a16="http://schemas.microsoft.com/office/drawing/2014/main" id="{06600624-CFB7-4E24-BD75-4EA16B33BC7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34384" y="2985345"/>
            <a:ext cx="332082" cy="332082"/>
          </a:xfrm>
          <a:prstGeom prst="rect">
            <a:avLst/>
          </a:prstGeom>
        </p:spPr>
      </p:pic>
      <p:pic>
        <p:nvPicPr>
          <p:cNvPr id="150" name="그래픽 149" descr="남성 프로그래머 단색으로 채워진">
            <a:extLst>
              <a:ext uri="{FF2B5EF4-FFF2-40B4-BE49-F238E27FC236}">
                <a16:creationId xmlns:a16="http://schemas.microsoft.com/office/drawing/2014/main" id="{D4DED30B-6CE0-4B62-96E5-2A3D66A14E1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34384" y="2590627"/>
            <a:ext cx="337078" cy="337078"/>
          </a:xfrm>
          <a:prstGeom prst="rect">
            <a:avLst/>
          </a:prstGeom>
        </p:spPr>
      </p:pic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1CFCC523-8E9F-4631-BB70-603EB0EE0EE9}"/>
              </a:ext>
            </a:extLst>
          </p:cNvPr>
          <p:cNvSpPr/>
          <p:nvPr/>
        </p:nvSpPr>
        <p:spPr bwMode="auto">
          <a:xfrm>
            <a:off x="7779697" y="2774042"/>
            <a:ext cx="898009" cy="3755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정보 조회</a:t>
            </a:r>
            <a:br>
              <a:rPr kumimoji="1" lang="en-US" altLang="ko-KR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en-US" altLang="ko-KR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테이블</a:t>
            </a:r>
            <a:r>
              <a:rPr kumimoji="1" lang="en-US" altLang="ko-KR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/</a:t>
            </a: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컬럼</a:t>
            </a:r>
            <a:r>
              <a:rPr kumimoji="1" lang="en-US" altLang="ko-KR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</a:t>
            </a:r>
            <a:endParaRPr kumimoji="1" lang="ko-KR" altLang="en-US" sz="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8E62F336-A9EB-4A16-93F4-3C8900B69D73}"/>
              </a:ext>
            </a:extLst>
          </p:cNvPr>
          <p:cNvCxnSpPr>
            <a:cxnSpLocks/>
            <a:stCxn id="150" idx="1"/>
            <a:endCxn id="151" idx="3"/>
          </p:cNvCxnSpPr>
          <p:nvPr/>
        </p:nvCxnSpPr>
        <p:spPr bwMode="auto">
          <a:xfrm rot="10800000" flipV="1">
            <a:off x="8677706" y="2759165"/>
            <a:ext cx="456678" cy="20266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7FB05325-F603-42CC-81CB-31F84B6C4071}"/>
              </a:ext>
            </a:extLst>
          </p:cNvPr>
          <p:cNvCxnSpPr>
            <a:cxnSpLocks/>
            <a:stCxn id="149" idx="1"/>
            <a:endCxn id="151" idx="3"/>
          </p:cNvCxnSpPr>
          <p:nvPr/>
        </p:nvCxnSpPr>
        <p:spPr bwMode="auto">
          <a:xfrm rot="10800000">
            <a:off x="8677706" y="2961836"/>
            <a:ext cx="456678" cy="189551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220F9962-643D-45FE-9D49-5AAFA3B01085}"/>
              </a:ext>
            </a:extLst>
          </p:cNvPr>
          <p:cNvSpPr txBox="1"/>
          <p:nvPr/>
        </p:nvSpPr>
        <p:spPr>
          <a:xfrm>
            <a:off x="530019" y="4271361"/>
            <a:ext cx="2286000" cy="3231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R="0" indent="0"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1" sz="1500" b="1" i="0" u="none" strike="noStrike" cap="none" normalizeH="0">
                <a:ln>
                  <a:noFill/>
                </a:ln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defRPr>
            </a:lvl1pPr>
          </a:lstStyle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도입 효과</a:t>
            </a: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4CD7A677-E557-4326-B5D7-F16DFCDFA398}"/>
              </a:ext>
            </a:extLst>
          </p:cNvPr>
          <p:cNvSpPr/>
          <p:nvPr/>
        </p:nvSpPr>
        <p:spPr bwMode="auto">
          <a:xfrm>
            <a:off x="333744" y="4579576"/>
            <a:ext cx="2716358" cy="159262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A58F393-73BE-41E2-9143-F0E2A69BD96B}"/>
              </a:ext>
            </a:extLst>
          </p:cNvPr>
          <p:cNvSpPr txBox="1"/>
          <p:nvPr/>
        </p:nvSpPr>
        <p:spPr>
          <a:xfrm>
            <a:off x="333744" y="4709360"/>
            <a:ext cx="27611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91440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100" b="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비즈니스 사용자 주도</a:t>
            </a: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활용 기반 제공으로 효과적인 데이터 분석 가능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98DDD9F-6198-4B07-ACD9-B33E99A6531D}"/>
              </a:ext>
            </a:extLst>
          </p:cNvPr>
          <p:cNvSpPr txBox="1"/>
          <p:nvPr/>
        </p:nvSpPr>
        <p:spPr>
          <a:xfrm>
            <a:off x="333744" y="5198354"/>
            <a:ext cx="27611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91440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100" b="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 정보 제공으로</a:t>
            </a: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일관된 관점의 데이터 커뮤니케이션 가능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C411D77-7C2C-47C1-9836-B32E991101AF}"/>
              </a:ext>
            </a:extLst>
          </p:cNvPr>
          <p:cNvSpPr txBox="1"/>
          <p:nvPr/>
        </p:nvSpPr>
        <p:spPr>
          <a:xfrm>
            <a:off x="333744" y="5687348"/>
            <a:ext cx="27611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914400" rtl="0" eaLnBrk="1" latin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100" b="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  <a:r>
              <a:rPr lang="en-US" altLang="ko-KR" sz="1100" b="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b="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r>
              <a:rPr lang="en-US" altLang="ko-KR" sz="1100" b="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b="0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업무 처리 프로세스 관리로</a:t>
            </a: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생산성 향상</a:t>
            </a:r>
            <a:endParaRPr lang="ko-KR" alt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9" name="그래픽 158" descr="여성 프로그래머 윤곽선">
            <a:extLst>
              <a:ext uri="{FF2B5EF4-FFF2-40B4-BE49-F238E27FC236}">
                <a16:creationId xmlns:a16="http://schemas.microsoft.com/office/drawing/2014/main" id="{2C202B79-6EAA-4332-93E8-E15409AF767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10353" y="2525983"/>
            <a:ext cx="379576" cy="379576"/>
          </a:xfrm>
          <a:prstGeom prst="rect">
            <a:avLst/>
          </a:prstGeom>
        </p:spPr>
      </p:pic>
      <p:pic>
        <p:nvPicPr>
          <p:cNvPr id="160" name="그래픽 159" descr="남성 프로그래머 윤곽선">
            <a:extLst>
              <a:ext uri="{FF2B5EF4-FFF2-40B4-BE49-F238E27FC236}">
                <a16:creationId xmlns:a16="http://schemas.microsoft.com/office/drawing/2014/main" id="{3CDEADC6-A4AA-448F-A366-C4ED454F68A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5954" y="2997051"/>
            <a:ext cx="363975" cy="363975"/>
          </a:xfrm>
          <a:prstGeom prst="rect">
            <a:avLst/>
          </a:prstGeom>
        </p:spPr>
      </p:pic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0FF6C135-D4FD-4509-B911-E192CDB47066}"/>
              </a:ext>
            </a:extLst>
          </p:cNvPr>
          <p:cNvCxnSpPr>
            <a:cxnSpLocks/>
            <a:stCxn id="151" idx="1"/>
            <a:endCxn id="140" idx="3"/>
          </p:cNvCxnSpPr>
          <p:nvPr/>
        </p:nvCxnSpPr>
        <p:spPr bwMode="auto">
          <a:xfrm flipH="1">
            <a:off x="7490459" y="2961835"/>
            <a:ext cx="289238" cy="280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6649765F-AB23-4970-B25D-8F34735A9E1A}"/>
              </a:ext>
            </a:extLst>
          </p:cNvPr>
          <p:cNvSpPr/>
          <p:nvPr/>
        </p:nvSpPr>
        <p:spPr bwMode="auto">
          <a:xfrm>
            <a:off x="3778390" y="2781662"/>
            <a:ext cx="444469" cy="3755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표준</a:t>
            </a:r>
            <a:br>
              <a:rPr kumimoji="1"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검색</a:t>
            </a:r>
            <a:endParaRPr kumimoji="1" lang="en-US" altLang="ko-KR" sz="8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8C20D27-8FA1-4987-9159-396F4D3D6B90}"/>
              </a:ext>
            </a:extLst>
          </p:cNvPr>
          <p:cNvSpPr/>
          <p:nvPr/>
        </p:nvSpPr>
        <p:spPr bwMode="auto">
          <a:xfrm>
            <a:off x="4357470" y="2774046"/>
            <a:ext cx="444469" cy="3755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검색</a:t>
            </a:r>
            <a:br>
              <a:rPr kumimoji="1"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</a:br>
            <a:r>
              <a:rPr kumimoji="1"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처리</a:t>
            </a:r>
            <a:endParaRPr kumimoji="1" lang="en-US" altLang="ko-KR" sz="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A81AEA52-193A-41A7-9FA7-88AFBB9C30C2}"/>
              </a:ext>
            </a:extLst>
          </p:cNvPr>
          <p:cNvCxnSpPr>
            <a:cxnSpLocks/>
            <a:stCxn id="163" idx="3"/>
            <a:endCxn id="140" idx="1"/>
          </p:cNvCxnSpPr>
          <p:nvPr/>
        </p:nvCxnSpPr>
        <p:spPr bwMode="auto">
          <a:xfrm>
            <a:off x="4801939" y="2961839"/>
            <a:ext cx="260779" cy="280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3A8DB99F-3BE7-4C8E-ABFD-D86405C1DA87}"/>
              </a:ext>
            </a:extLst>
          </p:cNvPr>
          <p:cNvCxnSpPr>
            <a:cxnSpLocks/>
            <a:stCxn id="162" idx="3"/>
            <a:endCxn id="163" idx="1"/>
          </p:cNvCxnSpPr>
          <p:nvPr/>
        </p:nvCxnSpPr>
        <p:spPr bwMode="auto">
          <a:xfrm flipV="1">
            <a:off x="4222859" y="2961839"/>
            <a:ext cx="134611" cy="7616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C5AA9344-BE8A-48DF-BECC-EA067E8D6F7C}"/>
              </a:ext>
            </a:extLst>
          </p:cNvPr>
          <p:cNvCxnSpPr>
            <a:cxnSpLocks/>
            <a:stCxn id="159" idx="3"/>
            <a:endCxn id="162" idx="1"/>
          </p:cNvCxnSpPr>
          <p:nvPr/>
        </p:nvCxnSpPr>
        <p:spPr bwMode="auto">
          <a:xfrm>
            <a:off x="3489929" y="2715771"/>
            <a:ext cx="288461" cy="25368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DFA4A892-8CC6-4957-AC5E-CA9032FDB907}"/>
              </a:ext>
            </a:extLst>
          </p:cNvPr>
          <p:cNvCxnSpPr>
            <a:cxnSpLocks/>
            <a:stCxn id="160" idx="3"/>
            <a:endCxn id="162" idx="1"/>
          </p:cNvCxnSpPr>
          <p:nvPr/>
        </p:nvCxnSpPr>
        <p:spPr bwMode="auto">
          <a:xfrm flipV="1">
            <a:off x="3489929" y="2969455"/>
            <a:ext cx="288461" cy="20958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ot"/>
            <a:round/>
            <a:headEnd type="none"/>
            <a:tailEnd type="triangle"/>
          </a:ln>
          <a:effectLst/>
        </p:spPr>
      </p:cxnSp>
      <p:pic>
        <p:nvPicPr>
          <p:cNvPr id="168" name="그림 167">
            <a:extLst>
              <a:ext uri="{FF2B5EF4-FFF2-40B4-BE49-F238E27FC236}">
                <a16:creationId xmlns:a16="http://schemas.microsoft.com/office/drawing/2014/main" id="{4343D416-77A2-4F26-B9BD-3283755CE6A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5653" y="1766228"/>
            <a:ext cx="2285489" cy="79088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2"/>
            </a:solidFill>
          </a:ln>
        </p:spPr>
      </p:pic>
      <p:pic>
        <p:nvPicPr>
          <p:cNvPr id="169" name="그림 168">
            <a:extLst>
              <a:ext uri="{FF2B5EF4-FFF2-40B4-BE49-F238E27FC236}">
                <a16:creationId xmlns:a16="http://schemas.microsoft.com/office/drawing/2014/main" id="{4A56D617-D29D-44D6-A7DF-491BA8BD640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1814" y="1769684"/>
            <a:ext cx="1368118" cy="80048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70" name="그림 169">
            <a:extLst>
              <a:ext uri="{FF2B5EF4-FFF2-40B4-BE49-F238E27FC236}">
                <a16:creationId xmlns:a16="http://schemas.microsoft.com/office/drawing/2014/main" id="{CC1E2368-2CEC-4BE5-8FA2-BC9557A649E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00603" y="1740261"/>
            <a:ext cx="1648142" cy="82382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EABF126F-BDAB-4228-BD2F-712D0033D39F}"/>
              </a:ext>
            </a:extLst>
          </p:cNvPr>
          <p:cNvSpPr/>
          <p:nvPr/>
        </p:nvSpPr>
        <p:spPr>
          <a:xfrm>
            <a:off x="449764" y="730076"/>
            <a:ext cx="62927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목표 아키텍처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(2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흐름 및 라이프사이클 관리</a:t>
            </a:r>
          </a:p>
        </p:txBody>
      </p:sp>
      <p:sp>
        <p:nvSpPr>
          <p:cNvPr id="173" name="직사각형 172">
            <a:hlinkClick r:id="rId25" action="ppaction://hlinksldjump"/>
            <a:extLst>
              <a:ext uri="{FF2B5EF4-FFF2-40B4-BE49-F238E27FC236}">
                <a16:creationId xmlns:a16="http://schemas.microsoft.com/office/drawing/2014/main" id="{9456DD7C-3F6C-4EE4-9C26-E91479AC760F}"/>
              </a:ext>
            </a:extLst>
          </p:cNvPr>
          <p:cNvSpPr/>
          <p:nvPr/>
        </p:nvSpPr>
        <p:spPr>
          <a:xfrm>
            <a:off x="9304020" y="134717"/>
            <a:ext cx="517523" cy="1942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endParaRPr lang="ko-KR" altLang="en-US" sz="1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217A44-6FFE-46A8-8279-7A951AA84A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27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48851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Box 277">
            <a:extLst>
              <a:ext uri="{FF2B5EF4-FFF2-40B4-BE49-F238E27FC236}">
                <a16:creationId xmlns:a16="http://schemas.microsoft.com/office/drawing/2014/main" id="{235D7D94-75C2-405F-A2D1-44A57B895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10" y="1219265"/>
            <a:ext cx="7777601" cy="5118100"/>
          </a:xfrm>
          <a:prstGeom prst="rect">
            <a:avLst/>
          </a:prstGeom>
          <a:gradFill>
            <a:gsLst>
              <a:gs pos="0">
                <a:srgbClr val="E2E2E2"/>
              </a:gs>
              <a:gs pos="99000">
                <a:srgbClr val="FFFFFF">
                  <a:lumMod val="93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36000" bIns="72000"/>
          <a:lstStyle>
            <a:defPPr>
              <a:defRPr lang="ko-KR"/>
            </a:defPPr>
            <a:lvl1pPr marL="92075" indent="-92075" eaLnBrk="1" latinLnBrk="0" hangingPunct="1">
              <a:spcBef>
                <a:spcPct val="30000"/>
              </a:spcBef>
              <a:buSzPct val="80000"/>
              <a:buFontTx/>
              <a:buChar char="•"/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92075" marR="0" lvl="0" indent="-92075" algn="ctr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Pct val="80000"/>
              <a:buFontTx/>
              <a:buChar char="•"/>
              <a:tabLst/>
              <a:defRPr/>
            </a:pPr>
            <a:endParaRPr kumimoji="1" lang="ko-KR" altLang="ko-KR" sz="900" b="0" i="0" u="none" strike="noStrike" kern="0" cap="none" spc="-1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F3C102E-E6D9-40EF-AC4A-277FE6964479}"/>
              </a:ext>
            </a:extLst>
          </p:cNvPr>
          <p:cNvSpPr/>
          <p:nvPr/>
        </p:nvSpPr>
        <p:spPr bwMode="auto">
          <a:xfrm>
            <a:off x="3926922" y="1300083"/>
            <a:ext cx="1553632" cy="18467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5135" name="Text Box 43"/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별첨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#3. AWS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카탈로그 연계방안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C6CCF76-0803-4710-862C-A54BF2C2191A}"/>
              </a:ext>
            </a:extLst>
          </p:cNvPr>
          <p:cNvSpPr/>
          <p:nvPr/>
        </p:nvSpPr>
        <p:spPr>
          <a:xfrm>
            <a:off x="449764" y="620688"/>
            <a:ext cx="92557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클라우드 내 다양한 데이터 구성 정보와 메타 정보를 데이터 거버넌스 솔루션 내 </a:t>
            </a:r>
            <a:r>
              <a:rPr lang="en-US" altLang="ko-KR" sz="1400" b="1" dirty="0">
                <a:latin typeface="+mn-ea"/>
              </a:rPr>
              <a:t>Adapter</a:t>
            </a:r>
            <a:r>
              <a:rPr lang="ko-KR" altLang="en-US" sz="1400" b="1" dirty="0">
                <a:latin typeface="+mn-ea"/>
              </a:rPr>
              <a:t>로 연계하여 정보 수집 </a:t>
            </a:r>
          </a:p>
        </p:txBody>
      </p:sp>
      <p:pic>
        <p:nvPicPr>
          <p:cNvPr id="146" name="그래픽 145" descr="통계 단색으로 채워진">
            <a:extLst>
              <a:ext uri="{FF2B5EF4-FFF2-40B4-BE49-F238E27FC236}">
                <a16:creationId xmlns:a16="http://schemas.microsoft.com/office/drawing/2014/main" id="{B16C82BD-7D7C-4BF8-940E-95755AECF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2736" y="2173334"/>
            <a:ext cx="469232" cy="469232"/>
          </a:xfrm>
          <a:prstGeom prst="rect">
            <a:avLst/>
          </a:prstGeom>
        </p:spPr>
      </p:pic>
      <p:pic>
        <p:nvPicPr>
          <p:cNvPr id="147" name="그래픽 146" descr="원형 차트 단색으로 채워진">
            <a:extLst>
              <a:ext uri="{FF2B5EF4-FFF2-40B4-BE49-F238E27FC236}">
                <a16:creationId xmlns:a16="http://schemas.microsoft.com/office/drawing/2014/main" id="{65E75A7A-56B2-4BF5-BB50-97F754B23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6524" y="3042973"/>
            <a:ext cx="469232" cy="469232"/>
          </a:xfrm>
          <a:prstGeom prst="rect">
            <a:avLst/>
          </a:prstGeom>
        </p:spPr>
      </p:pic>
      <p:pic>
        <p:nvPicPr>
          <p:cNvPr id="148" name="그래픽 147" descr="프레젠테이션 조직도 단색으로 채워진">
            <a:extLst>
              <a:ext uri="{FF2B5EF4-FFF2-40B4-BE49-F238E27FC236}">
                <a16:creationId xmlns:a16="http://schemas.microsoft.com/office/drawing/2014/main" id="{CF98EC19-9B71-4136-B26B-79FBE047C6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36196" y="3888631"/>
            <a:ext cx="469232" cy="469232"/>
          </a:xfrm>
          <a:prstGeom prst="rect">
            <a:avLst/>
          </a:prstGeom>
        </p:spPr>
      </p:pic>
      <p:pic>
        <p:nvPicPr>
          <p:cNvPr id="149" name="그래픽 148" descr="막대 그래프 상향 추세 단색으로 채워진">
            <a:extLst>
              <a:ext uri="{FF2B5EF4-FFF2-40B4-BE49-F238E27FC236}">
                <a16:creationId xmlns:a16="http://schemas.microsoft.com/office/drawing/2014/main" id="{0F3CB242-2DF8-43CF-8B97-D38656CF01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36524" y="4758270"/>
            <a:ext cx="469232" cy="469232"/>
          </a:xfrm>
          <a:prstGeom prst="rect">
            <a:avLst/>
          </a:prstGeom>
        </p:spPr>
      </p:pic>
      <p:pic>
        <p:nvPicPr>
          <p:cNvPr id="150" name="그래픽 149" descr="여성 프로그래머 단색으로 채워진">
            <a:extLst>
              <a:ext uri="{FF2B5EF4-FFF2-40B4-BE49-F238E27FC236}">
                <a16:creationId xmlns:a16="http://schemas.microsoft.com/office/drawing/2014/main" id="{8E2B4C65-B3BE-4C00-B7ED-5D63EC2487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93289" y="1127690"/>
            <a:ext cx="755703" cy="755703"/>
          </a:xfrm>
          <a:prstGeom prst="rect">
            <a:avLst/>
          </a:prstGeom>
        </p:spPr>
      </p:pic>
      <p:pic>
        <p:nvPicPr>
          <p:cNvPr id="151" name="그래픽 150" descr="남성 프로그래머 단색으로 채워진">
            <a:extLst>
              <a:ext uri="{FF2B5EF4-FFF2-40B4-BE49-F238E27FC236}">
                <a16:creationId xmlns:a16="http://schemas.microsoft.com/office/drawing/2014/main" id="{1BF0B3A6-1C65-4750-A572-2079347224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96586" y="5460693"/>
            <a:ext cx="755703" cy="755703"/>
          </a:xfrm>
          <a:prstGeom prst="rect">
            <a:avLst/>
          </a:prstGeom>
        </p:spPr>
      </p:pic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47212EEF-9F41-43B8-91E8-F215FF4E610F}"/>
              </a:ext>
            </a:extLst>
          </p:cNvPr>
          <p:cNvCxnSpPr>
            <a:cxnSpLocks/>
            <a:stCxn id="246" idx="3"/>
            <a:endCxn id="150" idx="1"/>
          </p:cNvCxnSpPr>
          <p:nvPr/>
        </p:nvCxnSpPr>
        <p:spPr bwMode="auto">
          <a:xfrm flipV="1">
            <a:off x="7726472" y="1505542"/>
            <a:ext cx="1066817" cy="3255479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pic>
        <p:nvPicPr>
          <p:cNvPr id="144" name="그림 143">
            <a:extLst>
              <a:ext uri="{FF2B5EF4-FFF2-40B4-BE49-F238E27FC236}">
                <a16:creationId xmlns:a16="http://schemas.microsoft.com/office/drawing/2014/main" id="{FAED986D-0C28-4AB7-82BC-30893E164E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8839" y="995759"/>
            <a:ext cx="605089" cy="4532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D7706E40-0A11-4C49-8AFD-1F7B6C736D03}"/>
              </a:ext>
            </a:extLst>
          </p:cNvPr>
          <p:cNvCxnSpPr>
            <a:cxnSpLocks/>
            <a:stCxn id="246" idx="3"/>
            <a:endCxn id="151" idx="1"/>
          </p:cNvCxnSpPr>
          <p:nvPr/>
        </p:nvCxnSpPr>
        <p:spPr bwMode="auto">
          <a:xfrm>
            <a:off x="7726472" y="4761021"/>
            <a:ext cx="1070114" cy="107752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E07F9A7-DEEA-447A-95B9-44AB562C23DB}"/>
              </a:ext>
            </a:extLst>
          </p:cNvPr>
          <p:cNvSpPr txBox="1"/>
          <p:nvPr/>
        </p:nvSpPr>
        <p:spPr>
          <a:xfrm>
            <a:off x="8349891" y="2476883"/>
            <a:ext cx="461665" cy="2659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데이터 거버넌스 포탈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557C7272-FFBB-44A8-805B-E8074A660850}"/>
              </a:ext>
            </a:extLst>
          </p:cNvPr>
          <p:cNvSpPr/>
          <p:nvPr/>
        </p:nvSpPr>
        <p:spPr bwMode="auto">
          <a:xfrm>
            <a:off x="6032561" y="3293690"/>
            <a:ext cx="1693911" cy="293466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500" b="1" dirty="0"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052F704-8A6A-485D-B308-3A23E68F0D14}"/>
              </a:ext>
            </a:extLst>
          </p:cNvPr>
          <p:cNvGrpSpPr/>
          <p:nvPr/>
        </p:nvGrpSpPr>
        <p:grpSpPr>
          <a:xfrm>
            <a:off x="6243903" y="5129620"/>
            <a:ext cx="1281120" cy="963676"/>
            <a:chOff x="6513956" y="4050186"/>
            <a:chExt cx="1281120" cy="963676"/>
          </a:xfrm>
        </p:grpSpPr>
        <p:pic>
          <p:nvPicPr>
            <p:cNvPr id="249" name="그림 248">
              <a:extLst>
                <a:ext uri="{FF2B5EF4-FFF2-40B4-BE49-F238E27FC236}">
                  <a16:creationId xmlns:a16="http://schemas.microsoft.com/office/drawing/2014/main" id="{9CC37B36-98CF-4143-A427-D9B84964C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860548" y="4050186"/>
              <a:ext cx="587937" cy="587937"/>
            </a:xfrm>
            <a:prstGeom prst="rect">
              <a:avLst/>
            </a:prstGeom>
          </p:spPr>
        </p:pic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532BFFD1-EE71-4441-AC0C-86CF36435DA2}"/>
                </a:ext>
              </a:extLst>
            </p:cNvPr>
            <p:cNvSpPr txBox="1"/>
            <p:nvPr/>
          </p:nvSpPr>
          <p:spPr>
            <a:xfrm>
              <a:off x="6513956" y="4613752"/>
              <a:ext cx="12811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맑은 고딕" panose="020B0503020000020004" pitchFamily="50" charset="-127"/>
                </a:rPr>
                <a:t>Data Catalog</a:t>
              </a:r>
              <a:r>
                <a:rPr lang="ko-KR" altLang="en-US" sz="1000" b="1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1000" b="1" dirty="0">
                  <a:latin typeface="맑은 고딕" panose="020B0503020000020004" pitchFamily="50" charset="-127"/>
                </a:rPr>
                <a:t>Hub</a:t>
              </a:r>
            </a:p>
            <a:p>
              <a:pPr algn="ctr"/>
              <a:r>
                <a:rPr lang="en-US" altLang="ko-KR" sz="1000" b="1" dirty="0">
                  <a:latin typeface="맑은 고딕" panose="020B0503020000020004" pitchFamily="50" charset="-127"/>
                </a:rPr>
                <a:t>Repository</a:t>
              </a:r>
              <a:endParaRPr lang="ko-KR" altLang="en-US" sz="1000" b="1" dirty="0" err="1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179C96B-4658-49EF-94D5-22D714936354}"/>
              </a:ext>
            </a:extLst>
          </p:cNvPr>
          <p:cNvGrpSpPr/>
          <p:nvPr/>
        </p:nvGrpSpPr>
        <p:grpSpPr>
          <a:xfrm>
            <a:off x="410442" y="1513100"/>
            <a:ext cx="3296529" cy="1640060"/>
            <a:chOff x="423153" y="1644376"/>
            <a:chExt cx="3296529" cy="164006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ECD019A-B5B0-46AB-A08D-490B19023E24}"/>
                </a:ext>
              </a:extLst>
            </p:cNvPr>
            <p:cNvGrpSpPr/>
            <p:nvPr/>
          </p:nvGrpSpPr>
          <p:grpSpPr>
            <a:xfrm>
              <a:off x="423153" y="1857537"/>
              <a:ext cx="3296529" cy="1426899"/>
              <a:chOff x="2053533" y="1339818"/>
              <a:chExt cx="3296529" cy="1426899"/>
            </a:xfrm>
          </p:grpSpPr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AFC8F615-C59A-4B7B-813E-05FA65396B83}"/>
                  </a:ext>
                </a:extLst>
              </p:cNvPr>
              <p:cNvSpPr/>
              <p:nvPr/>
            </p:nvSpPr>
            <p:spPr bwMode="auto">
              <a:xfrm>
                <a:off x="2053533" y="1339818"/>
                <a:ext cx="3296529" cy="14268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lIns="72000" tIns="72000" rIns="36000" bIns="72000"/>
              <a:lstStyle/>
              <a:p>
                <a:pPr marL="92075" indent="-92075" algn="ctr" fontAlgn="base" latinLnBrk="0">
                  <a:spcBef>
                    <a:spcPct val="30000"/>
                  </a:spcBef>
                  <a:spcAft>
                    <a:spcPct val="0"/>
                  </a:spcAft>
                  <a:buSzPct val="80000"/>
                  <a:buFontTx/>
                  <a:buChar char="•"/>
                </a:pPr>
                <a:endParaRPr kumimoji="1" lang="ko-KR" altLang="en-US" sz="900" kern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F6CD705-F459-464D-B884-60703F02A712}"/>
                  </a:ext>
                </a:extLst>
              </p:cNvPr>
              <p:cNvGrpSpPr/>
              <p:nvPr/>
            </p:nvGrpSpPr>
            <p:grpSpPr>
              <a:xfrm>
                <a:off x="2250733" y="1397563"/>
                <a:ext cx="2900732" cy="1311409"/>
                <a:chOff x="2223181" y="1386313"/>
                <a:chExt cx="2900732" cy="1311409"/>
              </a:xfrm>
            </p:grpSpPr>
            <p:pic>
              <p:nvPicPr>
                <p:cNvPr id="252" name="그림 251">
                  <a:extLst>
                    <a:ext uri="{FF2B5EF4-FFF2-40B4-BE49-F238E27FC236}">
                      <a16:creationId xmlns:a16="http://schemas.microsoft.com/office/drawing/2014/main" id="{E387C91C-4932-4CBF-89D0-1B6846B2CE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24577" y="1505541"/>
                  <a:ext cx="751741" cy="817517"/>
                </a:xfrm>
                <a:prstGeom prst="rect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</p:pic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9BDFE67A-ACDE-4687-81C7-F10021ECA9A6}"/>
                    </a:ext>
                  </a:extLst>
                </p:cNvPr>
                <p:cNvSpPr/>
                <p:nvPr/>
              </p:nvSpPr>
              <p:spPr bwMode="auto">
                <a:xfrm>
                  <a:off x="3037204" y="1404010"/>
                  <a:ext cx="2086709" cy="1263894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bg2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5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itchFamily="50" charset="-127"/>
                    <a:cs typeface="Arial" charset="0"/>
                  </a:endParaRP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60A91CF7-6803-4690-806C-902B5573D76C}"/>
                    </a:ext>
                  </a:extLst>
                </p:cNvPr>
                <p:cNvSpPr txBox="1"/>
                <p:nvPr/>
              </p:nvSpPr>
              <p:spPr>
                <a:xfrm>
                  <a:off x="3688049" y="1386313"/>
                  <a:ext cx="7473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b="1" dirty="0">
                      <a:latin typeface="맑은 고딕" panose="020B0503020000020004" pitchFamily="50" charset="-127"/>
                    </a:rPr>
                    <a:t>Database</a:t>
                  </a:r>
                  <a:endParaRPr lang="ko-KR" altLang="en-US" sz="1000" b="1" dirty="0" err="1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0AABFF51-F8D8-466B-B293-D1C0F74E40FE}"/>
                    </a:ext>
                  </a:extLst>
                </p:cNvPr>
                <p:cNvSpPr txBox="1"/>
                <p:nvPr/>
              </p:nvSpPr>
              <p:spPr>
                <a:xfrm>
                  <a:off x="3239931" y="2322741"/>
                  <a:ext cx="7264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b="1" dirty="0">
                      <a:latin typeface="맑은 고딕" panose="020B0503020000020004" pitchFamily="50" charset="-127"/>
                    </a:rPr>
                    <a:t>Tables</a:t>
                  </a:r>
                </a:p>
                <a:p>
                  <a:pPr algn="ctr"/>
                  <a:r>
                    <a:rPr lang="en-US" altLang="ko-KR" sz="800" b="1" dirty="0">
                      <a:latin typeface="맑은 고딕" panose="020B0503020000020004" pitchFamily="50" charset="-127"/>
                    </a:rPr>
                    <a:t>(Metadata)</a:t>
                  </a:r>
                  <a:endParaRPr lang="ko-KR" altLang="en-US" sz="800" b="1" dirty="0" err="1">
                    <a:latin typeface="맑은 고딕" panose="020B0503020000020004" pitchFamily="50" charset="-127"/>
                  </a:endParaRP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78FCB346-38D7-4098-9DB6-9C2966E6DFF5}"/>
                    </a:ext>
                  </a:extLst>
                </p:cNvPr>
                <p:cNvSpPr txBox="1"/>
                <p:nvPr/>
              </p:nvSpPr>
              <p:spPr>
                <a:xfrm>
                  <a:off x="4246221" y="2309248"/>
                  <a:ext cx="7264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b="1" dirty="0">
                      <a:latin typeface="맑은 고딕" panose="020B0503020000020004" pitchFamily="50" charset="-127"/>
                    </a:rPr>
                    <a:t>Tables</a:t>
                  </a:r>
                </a:p>
                <a:p>
                  <a:pPr algn="ctr"/>
                  <a:r>
                    <a:rPr lang="en-US" altLang="ko-KR" sz="800" b="1" dirty="0">
                      <a:latin typeface="맑은 고딕" panose="020B0503020000020004" pitchFamily="50" charset="-127"/>
                    </a:rPr>
                    <a:t>(Metadata)</a:t>
                  </a:r>
                  <a:endParaRPr lang="ko-KR" altLang="en-US" sz="800" b="1" dirty="0" err="1">
                    <a:latin typeface="맑은 고딕" panose="020B0503020000020004" pitchFamily="50" charset="-127"/>
                  </a:endParaRPr>
                </a:p>
              </p:txBody>
            </p:sp>
            <p:pic>
              <p:nvPicPr>
                <p:cNvPr id="257" name="그림 256">
                  <a:extLst>
                    <a:ext uri="{FF2B5EF4-FFF2-40B4-BE49-F238E27FC236}">
                      <a16:creationId xmlns:a16="http://schemas.microsoft.com/office/drawing/2014/main" id="{8D586D61-24BB-4C57-A97D-DEE75E780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78859" y="1607894"/>
                  <a:ext cx="702886" cy="702886"/>
                </a:xfrm>
                <a:prstGeom prst="rect">
                  <a:avLst/>
                </a:prstGeom>
              </p:spPr>
            </p:pic>
            <p:pic>
              <p:nvPicPr>
                <p:cNvPr id="258" name="그림 257">
                  <a:extLst>
                    <a:ext uri="{FF2B5EF4-FFF2-40B4-BE49-F238E27FC236}">
                      <a16:creationId xmlns:a16="http://schemas.microsoft.com/office/drawing/2014/main" id="{ABADEDC0-195B-4AFF-BF1F-BC78D42BD8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21636" y="1592248"/>
                  <a:ext cx="702886" cy="702886"/>
                </a:xfrm>
                <a:prstGeom prst="rect">
                  <a:avLst/>
                </a:prstGeom>
              </p:spPr>
            </p:pic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47604A9A-FFF9-461B-8082-9F50C414497B}"/>
                    </a:ext>
                  </a:extLst>
                </p:cNvPr>
                <p:cNvSpPr txBox="1"/>
                <p:nvPr/>
              </p:nvSpPr>
              <p:spPr>
                <a:xfrm>
                  <a:off x="2223181" y="2359168"/>
                  <a:ext cx="82586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800" b="1" dirty="0">
                      <a:latin typeface="맑은 고딕" panose="020B0503020000020004" pitchFamily="50" charset="-127"/>
                    </a:rPr>
                    <a:t>AWS Glue</a:t>
                  </a:r>
                </a:p>
                <a:p>
                  <a:pPr algn="ctr"/>
                  <a:r>
                    <a:rPr lang="en-US" altLang="ko-KR" sz="800" b="1" dirty="0">
                      <a:latin typeface="맑은 고딕" panose="020B0503020000020004" pitchFamily="50" charset="-127"/>
                    </a:rPr>
                    <a:t>Data Catalog</a:t>
                  </a:r>
                  <a:endParaRPr lang="ko-KR" altLang="en-US" sz="800" b="1" dirty="0" err="1">
                    <a:latin typeface="맑은 고딕" panose="020B0503020000020004" pitchFamily="50" charset="-127"/>
                  </a:endParaRPr>
                </a:p>
              </p:txBody>
            </p:sp>
          </p:grpSp>
        </p:grpSp>
        <p:pic>
          <p:nvPicPr>
            <p:cNvPr id="260" name="그림 259">
              <a:extLst>
                <a:ext uri="{FF2B5EF4-FFF2-40B4-BE49-F238E27FC236}">
                  <a16:creationId xmlns:a16="http://schemas.microsoft.com/office/drawing/2014/main" id="{CF6BC9C2-E340-4E9E-ACB0-C153E4804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16475" y="1644376"/>
              <a:ext cx="733790" cy="28592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756428DD-1950-401A-840A-9E83AE47F2B3}"/>
              </a:ext>
            </a:extLst>
          </p:cNvPr>
          <p:cNvSpPr/>
          <p:nvPr/>
        </p:nvSpPr>
        <p:spPr bwMode="auto">
          <a:xfrm>
            <a:off x="410441" y="3554235"/>
            <a:ext cx="3296529" cy="6023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72000" tIns="72000" rIns="36000" bIns="72000"/>
          <a:lstStyle/>
          <a:p>
            <a:pPr marL="92075" indent="-92075" algn="ctr" fontAlgn="base" latinLnBrk="0">
              <a:spcBef>
                <a:spcPct val="30000"/>
              </a:spcBef>
              <a:spcAft>
                <a:spcPct val="0"/>
              </a:spcAft>
              <a:buSzPct val="80000"/>
              <a:buFontTx/>
              <a:buChar char="•"/>
            </a:pPr>
            <a:endParaRPr kumimoji="1" lang="ko-KR" altLang="en-US" sz="900" kern="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261" name="그림 260">
            <a:extLst>
              <a:ext uri="{FF2B5EF4-FFF2-40B4-BE49-F238E27FC236}">
                <a16:creationId xmlns:a16="http://schemas.microsoft.com/office/drawing/2014/main" id="{1CA5217A-470F-4C5B-A7EB-8A104705ECEC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7117" t="18484" r="4905" b="23953"/>
          <a:stretch/>
        </p:blipFill>
        <p:spPr>
          <a:xfrm>
            <a:off x="501696" y="3662706"/>
            <a:ext cx="1142255" cy="392964"/>
          </a:xfrm>
          <a:prstGeom prst="rect">
            <a:avLst/>
          </a:prstGeom>
        </p:spPr>
      </p:pic>
      <p:pic>
        <p:nvPicPr>
          <p:cNvPr id="1026" name="Picture 2" descr="التباين أرنب شباب الملاحظة اتصل غفوة versions of s3 buckets -  masterworkfestival.org">
            <a:extLst>
              <a:ext uri="{FF2B5EF4-FFF2-40B4-BE49-F238E27FC236}">
                <a16:creationId xmlns:a16="http://schemas.microsoft.com/office/drawing/2014/main" id="{81BD1E0B-63A9-4B8B-8A6D-79E0C383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20" y="3661970"/>
            <a:ext cx="394436" cy="3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 descr="التباين أرنب شباب الملاحظة اتصل غفوة versions of s3 buckets -  masterworkfestival.org">
            <a:extLst>
              <a:ext uri="{FF2B5EF4-FFF2-40B4-BE49-F238E27FC236}">
                <a16:creationId xmlns:a16="http://schemas.microsoft.com/office/drawing/2014/main" id="{3AEA016B-FC85-4F92-9BDD-8D6F0653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25" y="3661970"/>
            <a:ext cx="394436" cy="3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3" name="Picture 2" descr="التباين أرنب شباب الملاحظة اتصل غفوة versions of s3 buckets -  masterworkfestival.org">
            <a:extLst>
              <a:ext uri="{FF2B5EF4-FFF2-40B4-BE49-F238E27FC236}">
                <a16:creationId xmlns:a16="http://schemas.microsoft.com/office/drawing/2014/main" id="{5E59959A-845A-460D-A287-096B6FA77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830" y="3661970"/>
            <a:ext cx="394436" cy="39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6" name="연결선: 꺾임 265">
            <a:extLst>
              <a:ext uri="{FF2B5EF4-FFF2-40B4-BE49-F238E27FC236}">
                <a16:creationId xmlns:a16="http://schemas.microsoft.com/office/drawing/2014/main" id="{7964F27A-2BF9-4514-A4B8-25067AF653EE}"/>
              </a:ext>
            </a:extLst>
          </p:cNvPr>
          <p:cNvCxnSpPr>
            <a:cxnSpLocks/>
            <a:stCxn id="1026" idx="0"/>
            <a:endCxn id="259" idx="2"/>
          </p:cNvCxnSpPr>
          <p:nvPr/>
        </p:nvCxnSpPr>
        <p:spPr bwMode="auto">
          <a:xfrm rot="16200000" flipV="1">
            <a:off x="1277430" y="2838562"/>
            <a:ext cx="566555" cy="108026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268" name="연결선: 꺾임 267">
            <a:extLst>
              <a:ext uri="{FF2B5EF4-FFF2-40B4-BE49-F238E27FC236}">
                <a16:creationId xmlns:a16="http://schemas.microsoft.com/office/drawing/2014/main" id="{1B6B3EB3-95A1-4D9E-BF28-4C474412CC07}"/>
              </a:ext>
            </a:extLst>
          </p:cNvPr>
          <p:cNvCxnSpPr>
            <a:cxnSpLocks/>
            <a:stCxn id="262" idx="0"/>
            <a:endCxn id="259" idx="2"/>
          </p:cNvCxnSpPr>
          <p:nvPr/>
        </p:nvCxnSpPr>
        <p:spPr bwMode="auto">
          <a:xfrm rot="16200000" flipV="1">
            <a:off x="1604483" y="2511509"/>
            <a:ext cx="566555" cy="173436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F29BCE0E-CE4E-4021-B431-4E5D071EDA94}"/>
              </a:ext>
            </a:extLst>
          </p:cNvPr>
          <p:cNvCxnSpPr>
            <a:cxnSpLocks/>
            <a:stCxn id="263" idx="0"/>
            <a:endCxn id="259" idx="2"/>
          </p:cNvCxnSpPr>
          <p:nvPr/>
        </p:nvCxnSpPr>
        <p:spPr bwMode="auto">
          <a:xfrm rot="16200000" flipV="1">
            <a:off x="1931535" y="2184457"/>
            <a:ext cx="566555" cy="2388472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94D5953F-F76E-4183-B668-9EFE8CC91FA7}"/>
              </a:ext>
            </a:extLst>
          </p:cNvPr>
          <p:cNvGrpSpPr/>
          <p:nvPr/>
        </p:nvGrpSpPr>
        <p:grpSpPr>
          <a:xfrm>
            <a:off x="776536" y="5157192"/>
            <a:ext cx="3528392" cy="844004"/>
            <a:chOff x="2014763" y="5310733"/>
            <a:chExt cx="2495272" cy="844004"/>
          </a:xfrm>
        </p:grpSpPr>
        <p:grpSp>
          <p:nvGrpSpPr>
            <p:cNvPr id="1043" name="그룹 1042">
              <a:extLst>
                <a:ext uri="{FF2B5EF4-FFF2-40B4-BE49-F238E27FC236}">
                  <a16:creationId xmlns:a16="http://schemas.microsoft.com/office/drawing/2014/main" id="{C3F47B8F-DC79-43A5-B219-5D97844B4AE0}"/>
                </a:ext>
              </a:extLst>
            </p:cNvPr>
            <p:cNvGrpSpPr/>
            <p:nvPr/>
          </p:nvGrpSpPr>
          <p:grpSpPr>
            <a:xfrm>
              <a:off x="2014763" y="5522351"/>
              <a:ext cx="2495271" cy="632386"/>
              <a:chOff x="2025681" y="5414475"/>
              <a:chExt cx="2495271" cy="632386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897AB9B8-4D34-483D-9FEB-B5D3650E950F}"/>
                  </a:ext>
                </a:extLst>
              </p:cNvPr>
              <p:cNvSpPr/>
              <p:nvPr/>
            </p:nvSpPr>
            <p:spPr bwMode="auto">
              <a:xfrm>
                <a:off x="2025681" y="5414475"/>
                <a:ext cx="2495271" cy="6323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</p:spPr>
            <p:txBody>
              <a:bodyPr lIns="72000" tIns="72000" rIns="36000" bIns="72000"/>
              <a:lstStyle/>
              <a:p>
                <a:pPr marL="92075" indent="-92075" algn="ctr" fontAlgn="base" latinLnBrk="0">
                  <a:spcBef>
                    <a:spcPct val="30000"/>
                  </a:spcBef>
                  <a:spcAft>
                    <a:spcPct val="0"/>
                  </a:spcAft>
                  <a:buSzPct val="80000"/>
                  <a:buFontTx/>
                  <a:buChar char="•"/>
                </a:pPr>
                <a:endParaRPr kumimoji="1" lang="ko-KR" altLang="en-US" sz="900" kern="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248" name="그림 247">
                <a:extLst>
                  <a:ext uri="{FF2B5EF4-FFF2-40B4-BE49-F238E27FC236}">
                    <a16:creationId xmlns:a16="http://schemas.microsoft.com/office/drawing/2014/main" id="{5C156EB8-0343-44B0-BAB8-B9FEDAC660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38937" y="5557374"/>
                <a:ext cx="267809" cy="350414"/>
              </a:xfrm>
              <a:prstGeom prst="rect">
                <a:avLst/>
              </a:prstGeom>
            </p:spPr>
          </p:pic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C3FE0DA5-28F4-493D-A744-6F3F2FA42515}"/>
                  </a:ext>
                </a:extLst>
              </p:cNvPr>
              <p:cNvSpPr/>
              <p:nvPr/>
            </p:nvSpPr>
            <p:spPr bwMode="auto">
              <a:xfrm>
                <a:off x="2716337" y="5464652"/>
                <a:ext cx="510163" cy="2431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itchFamily="50" charset="-127"/>
                    <a:cs typeface="Arial" charset="0"/>
                  </a:rPr>
                  <a:t>Kafka</a:t>
                </a:r>
                <a:endParaRPr kumimoji="1" lang="ko-KR" altLang="en-US" sz="1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DF0290FE-889C-44F4-807A-5492BEE88959}"/>
                  </a:ext>
                </a:extLst>
              </p:cNvPr>
              <p:cNvSpPr/>
              <p:nvPr/>
            </p:nvSpPr>
            <p:spPr bwMode="auto">
              <a:xfrm>
                <a:off x="3290709" y="5457453"/>
                <a:ext cx="510163" cy="2431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 err="1">
                    <a:latin typeface="맑은 고딕" panose="020B0503020000020004" pitchFamily="50" charset="-127"/>
                    <a:ea typeface="맑은 고딕" pitchFamily="50" charset="-127"/>
                    <a:cs typeface="Arial" charset="0"/>
                  </a:rPr>
                  <a:t>Nifi</a:t>
                </a:r>
                <a:endParaRPr kumimoji="1" lang="ko-KR" altLang="en-US" sz="1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E174B4C7-C9F3-474A-95AA-622BB8CF2C70}"/>
                  </a:ext>
                </a:extLst>
              </p:cNvPr>
              <p:cNvSpPr/>
              <p:nvPr/>
            </p:nvSpPr>
            <p:spPr bwMode="auto">
              <a:xfrm>
                <a:off x="2716337" y="5751715"/>
                <a:ext cx="510162" cy="2431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>
                    <a:latin typeface="맑은 고딕" panose="020B0503020000020004" pitchFamily="50" charset="-127"/>
                    <a:ea typeface="맑은 고딕" pitchFamily="50" charset="-127"/>
                    <a:cs typeface="Arial" charset="0"/>
                  </a:rPr>
                  <a:t>Spark</a:t>
                </a:r>
                <a:endParaRPr kumimoji="1" lang="ko-KR" altLang="en-US" sz="1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227EE76F-2E67-42CE-9674-F1A3A4D6741B}"/>
                  </a:ext>
                </a:extLst>
              </p:cNvPr>
              <p:cNvSpPr/>
              <p:nvPr/>
            </p:nvSpPr>
            <p:spPr bwMode="auto">
              <a:xfrm>
                <a:off x="3290709" y="5748785"/>
                <a:ext cx="510162" cy="2431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itchFamily="50" charset="-127"/>
                    <a:cs typeface="Arial" charset="0"/>
                  </a:rPr>
                  <a:t>Airflow</a:t>
                </a:r>
                <a:endParaRPr kumimoji="1" lang="ko-KR" altLang="en-US" sz="1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itchFamily="50" charset="-127"/>
                  <a:cs typeface="Arial" charset="0"/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A7956055-DE1D-4B83-83E1-850EC0098298}"/>
                  </a:ext>
                </a:extLst>
              </p:cNvPr>
              <p:cNvSpPr/>
              <p:nvPr/>
            </p:nvSpPr>
            <p:spPr bwMode="auto">
              <a:xfrm>
                <a:off x="3864734" y="5457453"/>
                <a:ext cx="510163" cy="24319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000" b="1" dirty="0">
                    <a:latin typeface="맑은 고딕" panose="020B0503020000020004" pitchFamily="50" charset="-127"/>
                    <a:ea typeface="맑은 고딕" pitchFamily="50" charset="-127"/>
                    <a:cs typeface="Arial" charset="0"/>
                  </a:rPr>
                  <a:t>…</a:t>
                </a:r>
                <a:endParaRPr kumimoji="1" lang="ko-KR" altLang="en-US" sz="10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itchFamily="50" charset="-127"/>
                  <a:cs typeface="Arial" charset="0"/>
                </a:endParaRPr>
              </a:p>
            </p:txBody>
          </p:sp>
        </p:grp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2DC529B8-7352-4023-A0D9-2077E7CB69D4}"/>
                </a:ext>
              </a:extLst>
            </p:cNvPr>
            <p:cNvSpPr txBox="1"/>
            <p:nvPr/>
          </p:nvSpPr>
          <p:spPr>
            <a:xfrm>
              <a:off x="2014763" y="5310733"/>
              <a:ext cx="2495272" cy="21544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</a:rPr>
                <a:t>Data</a:t>
              </a:r>
              <a:r>
                <a:rPr lang="ko-KR" altLang="en-US" sz="800" b="1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800" b="1" dirty="0">
                  <a:latin typeface="맑은 고딕" panose="020B0503020000020004" pitchFamily="50" charset="-127"/>
                </a:rPr>
                <a:t>Interface</a:t>
              </a:r>
              <a:r>
                <a:rPr lang="ko-KR" altLang="en-US" sz="800" b="1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800" b="1" dirty="0">
                  <a:latin typeface="맑은 고딕" panose="020B0503020000020004" pitchFamily="50" charset="-127"/>
                </a:rPr>
                <a:t>Source</a:t>
              </a:r>
              <a:r>
                <a:rPr lang="ko-KR" altLang="en-US" sz="800" b="1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800" b="1" dirty="0">
                  <a:latin typeface="맑은 고딕" panose="020B0503020000020004" pitchFamily="50" charset="-127"/>
                </a:rPr>
                <a:t>Ingestion</a:t>
              </a:r>
              <a:r>
                <a:rPr lang="ko-KR" altLang="en-US" sz="800" b="1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800" b="1" dirty="0">
                  <a:latin typeface="맑은 고딕" panose="020B0503020000020004" pitchFamily="50" charset="-127"/>
                </a:rPr>
                <a:t>Adaptor</a:t>
              </a:r>
              <a:endParaRPr lang="ko-KR" altLang="en-US" sz="800" b="1" dirty="0" err="1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045" name="그룹 1044">
            <a:extLst>
              <a:ext uri="{FF2B5EF4-FFF2-40B4-BE49-F238E27FC236}">
                <a16:creationId xmlns:a16="http://schemas.microsoft.com/office/drawing/2014/main" id="{7EF57E7D-A5ED-46D0-A902-CBA970EDD952}"/>
              </a:ext>
            </a:extLst>
          </p:cNvPr>
          <p:cNvGrpSpPr/>
          <p:nvPr/>
        </p:nvGrpSpPr>
        <p:grpSpPr>
          <a:xfrm>
            <a:off x="776536" y="4557652"/>
            <a:ext cx="3528392" cy="602342"/>
            <a:chOff x="776536" y="4557652"/>
            <a:chExt cx="3528392" cy="602342"/>
          </a:xfrm>
        </p:grpSpPr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534B42D5-3026-4DC8-A866-218F22ADC671}"/>
                </a:ext>
              </a:extLst>
            </p:cNvPr>
            <p:cNvSpPr/>
            <p:nvPr/>
          </p:nvSpPr>
          <p:spPr bwMode="auto">
            <a:xfrm>
              <a:off x="776536" y="4557652"/>
              <a:ext cx="3528392" cy="6023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lIns="72000" tIns="72000" rIns="36000" bIns="72000"/>
            <a:lstStyle/>
            <a:p>
              <a:pPr marL="92075" indent="-92075" algn="ctr" fontAlgn="base" latinLnBrk="0">
                <a:spcBef>
                  <a:spcPct val="30000"/>
                </a:spcBef>
                <a:spcAft>
                  <a:spcPct val="0"/>
                </a:spcAft>
                <a:buSzPct val="80000"/>
                <a:buFontTx/>
                <a:buChar char="•"/>
              </a:pPr>
              <a:endParaRPr kumimoji="1" lang="ko-KR" altLang="en-US" sz="900" kern="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280" name="그림 279">
              <a:extLst>
                <a:ext uri="{FF2B5EF4-FFF2-40B4-BE49-F238E27FC236}">
                  <a16:creationId xmlns:a16="http://schemas.microsoft.com/office/drawing/2014/main" id="{5A9EAE34-73D7-49C7-88B7-35C61CE78F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4887" t="8436" r="59444" b="9108"/>
            <a:stretch/>
          </p:blipFill>
          <p:spPr>
            <a:xfrm>
              <a:off x="2303107" y="4666438"/>
              <a:ext cx="323824" cy="31678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1" name="그림 280">
              <a:extLst>
                <a:ext uri="{FF2B5EF4-FFF2-40B4-BE49-F238E27FC236}">
                  <a16:creationId xmlns:a16="http://schemas.microsoft.com/office/drawing/2014/main" id="{2865492A-8CF2-40AB-AB01-06B81E1ABF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4887" t="8436" r="59444" b="9108"/>
            <a:stretch/>
          </p:blipFill>
          <p:spPr>
            <a:xfrm>
              <a:off x="2963202" y="4666438"/>
              <a:ext cx="323824" cy="31678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2" name="그림 281">
              <a:extLst>
                <a:ext uri="{FF2B5EF4-FFF2-40B4-BE49-F238E27FC236}">
                  <a16:creationId xmlns:a16="http://schemas.microsoft.com/office/drawing/2014/main" id="{E45FBF04-44B2-4A70-A6EB-5AA727D58A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4887" t="8436" r="59444" b="9108"/>
            <a:stretch/>
          </p:blipFill>
          <p:spPr>
            <a:xfrm>
              <a:off x="3623298" y="4666438"/>
              <a:ext cx="323824" cy="316788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37" name="직선 화살표 연결선 1036">
              <a:extLst>
                <a:ext uri="{FF2B5EF4-FFF2-40B4-BE49-F238E27FC236}">
                  <a16:creationId xmlns:a16="http://schemas.microsoft.com/office/drawing/2014/main" id="{81175317-018D-4EA6-9496-D8C869D1CF17}"/>
                </a:ext>
              </a:extLst>
            </p:cNvPr>
            <p:cNvCxnSpPr>
              <a:cxnSpLocks/>
              <a:stCxn id="280" idx="3"/>
              <a:endCxn id="281" idx="1"/>
            </p:cNvCxnSpPr>
            <p:nvPr/>
          </p:nvCxnSpPr>
          <p:spPr>
            <a:xfrm>
              <a:off x="2626931" y="4824832"/>
              <a:ext cx="3362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F855A9C4-EE9C-4074-9187-2A6E4E318EF8}"/>
                </a:ext>
              </a:extLst>
            </p:cNvPr>
            <p:cNvCxnSpPr>
              <a:cxnSpLocks/>
              <a:stCxn id="281" idx="3"/>
              <a:endCxn id="282" idx="1"/>
            </p:cNvCxnSpPr>
            <p:nvPr/>
          </p:nvCxnSpPr>
          <p:spPr>
            <a:xfrm>
              <a:off x="3287026" y="4824832"/>
              <a:ext cx="336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2" name="그림 301">
              <a:extLst>
                <a:ext uri="{FF2B5EF4-FFF2-40B4-BE49-F238E27FC236}">
                  <a16:creationId xmlns:a16="http://schemas.microsoft.com/office/drawing/2014/main" id="{F1207F56-D96D-42BC-8B18-8D8A4BEB4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r="6144"/>
            <a:stretch/>
          </p:blipFill>
          <p:spPr>
            <a:xfrm>
              <a:off x="1208584" y="4612045"/>
              <a:ext cx="904081" cy="493556"/>
            </a:xfrm>
            <a:prstGeom prst="rect">
              <a:avLst/>
            </a:prstGeom>
            <a:ln>
              <a:noFill/>
            </a:ln>
          </p:spPr>
        </p:pic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E41788E9-FC61-4382-A06F-27E0B79CEED8}"/>
                </a:ext>
              </a:extLst>
            </p:cNvPr>
            <p:cNvSpPr txBox="1"/>
            <p:nvPr/>
          </p:nvSpPr>
          <p:spPr>
            <a:xfrm>
              <a:off x="862390" y="4725144"/>
              <a:ext cx="387910" cy="23083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latin typeface="맑은 고딕" panose="020B0503020000020004" pitchFamily="50" charset="-127"/>
                </a:rPr>
                <a:t>ETL</a:t>
              </a:r>
              <a:endParaRPr lang="ko-KR" altLang="en-US" sz="900" b="1" dirty="0" err="1"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283" name="연결선: 꺾임 282">
            <a:extLst>
              <a:ext uri="{FF2B5EF4-FFF2-40B4-BE49-F238E27FC236}">
                <a16:creationId xmlns:a16="http://schemas.microsoft.com/office/drawing/2014/main" id="{0567EC42-C5D1-4060-BB6E-A6E556EC9724}"/>
              </a:ext>
            </a:extLst>
          </p:cNvPr>
          <p:cNvCxnSpPr>
            <a:cxnSpLocks/>
            <a:stCxn id="1026" idx="2"/>
            <a:endCxn id="280" idx="1"/>
          </p:cNvCxnSpPr>
          <p:nvPr/>
        </p:nvCxnSpPr>
        <p:spPr bwMode="auto">
          <a:xfrm rot="16200000" flipH="1">
            <a:off x="1817759" y="4339484"/>
            <a:ext cx="768426" cy="202269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286" name="연결선: 꺾임 285">
            <a:extLst>
              <a:ext uri="{FF2B5EF4-FFF2-40B4-BE49-F238E27FC236}">
                <a16:creationId xmlns:a16="http://schemas.microsoft.com/office/drawing/2014/main" id="{FB175EB2-4004-49A6-8061-D929DF92CA8F}"/>
              </a:ext>
            </a:extLst>
          </p:cNvPr>
          <p:cNvCxnSpPr>
            <a:cxnSpLocks/>
            <a:stCxn id="280" idx="3"/>
            <a:endCxn id="262" idx="2"/>
          </p:cNvCxnSpPr>
          <p:nvPr/>
        </p:nvCxnSpPr>
        <p:spPr bwMode="auto">
          <a:xfrm flipV="1">
            <a:off x="2626931" y="4056406"/>
            <a:ext cx="128012" cy="768426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292" name="연결선: 꺾임 291">
            <a:extLst>
              <a:ext uri="{FF2B5EF4-FFF2-40B4-BE49-F238E27FC236}">
                <a16:creationId xmlns:a16="http://schemas.microsoft.com/office/drawing/2014/main" id="{C22DCED3-ED25-48DF-8D55-091C027A2CFF}"/>
              </a:ext>
            </a:extLst>
          </p:cNvPr>
          <p:cNvCxnSpPr>
            <a:cxnSpLocks/>
            <a:stCxn id="281" idx="3"/>
            <a:endCxn id="263" idx="2"/>
          </p:cNvCxnSpPr>
          <p:nvPr/>
        </p:nvCxnSpPr>
        <p:spPr bwMode="auto">
          <a:xfrm flipV="1">
            <a:off x="3287026" y="4056406"/>
            <a:ext cx="122022" cy="768426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35F50998-0DE9-457C-8FFD-CF4641E947A9}"/>
              </a:ext>
            </a:extLst>
          </p:cNvPr>
          <p:cNvSpPr/>
          <p:nvPr/>
        </p:nvSpPr>
        <p:spPr bwMode="auto">
          <a:xfrm>
            <a:off x="3819617" y="3554235"/>
            <a:ext cx="1656736" cy="60234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72000" tIns="72000" rIns="36000" bIns="72000"/>
          <a:lstStyle/>
          <a:p>
            <a:pPr marL="92075" indent="-92075" algn="ctr" fontAlgn="base" latinLnBrk="0">
              <a:spcBef>
                <a:spcPct val="30000"/>
              </a:spcBef>
              <a:spcAft>
                <a:spcPct val="0"/>
              </a:spcAft>
              <a:buSzPct val="80000"/>
              <a:buFontTx/>
              <a:buChar char="•"/>
            </a:pPr>
            <a:endParaRPr kumimoji="1" lang="ko-KR" altLang="en-US" sz="900" kern="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330" name="그림 329">
            <a:extLst>
              <a:ext uri="{FF2B5EF4-FFF2-40B4-BE49-F238E27FC236}">
                <a16:creationId xmlns:a16="http://schemas.microsoft.com/office/drawing/2014/main" id="{F6022141-6837-41C7-A102-FF44F2BBACFC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16831" t="5962" r="20208" b="9023"/>
          <a:stretch/>
        </p:blipFill>
        <p:spPr>
          <a:xfrm>
            <a:off x="3872880" y="3625933"/>
            <a:ext cx="826123" cy="458947"/>
          </a:xfrm>
          <a:prstGeom prst="rect">
            <a:avLst/>
          </a:prstGeom>
          <a:ln>
            <a:noFill/>
          </a:ln>
        </p:spPr>
      </p:pic>
      <p:pic>
        <p:nvPicPr>
          <p:cNvPr id="1047" name="그림 1046">
            <a:extLst>
              <a:ext uri="{FF2B5EF4-FFF2-40B4-BE49-F238E27FC236}">
                <a16:creationId xmlns:a16="http://schemas.microsoft.com/office/drawing/2014/main" id="{90D90485-C3E6-4820-B83C-E8747F49F8D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5978" y="3667936"/>
            <a:ext cx="387579" cy="374941"/>
          </a:xfrm>
          <a:prstGeom prst="rect">
            <a:avLst/>
          </a:prstGeom>
        </p:spPr>
      </p:pic>
      <p:cxnSp>
        <p:nvCxnSpPr>
          <p:cNvPr id="333" name="연결선: 꺾임 332">
            <a:extLst>
              <a:ext uri="{FF2B5EF4-FFF2-40B4-BE49-F238E27FC236}">
                <a16:creationId xmlns:a16="http://schemas.microsoft.com/office/drawing/2014/main" id="{AC7149EA-DE7A-48A7-9F84-7F78DAE3B9E0}"/>
              </a:ext>
            </a:extLst>
          </p:cNvPr>
          <p:cNvCxnSpPr>
            <a:cxnSpLocks/>
            <a:stCxn id="282" idx="3"/>
            <a:endCxn id="1047" idx="2"/>
          </p:cNvCxnSpPr>
          <p:nvPr/>
        </p:nvCxnSpPr>
        <p:spPr bwMode="auto">
          <a:xfrm flipV="1">
            <a:off x="3947122" y="4042877"/>
            <a:ext cx="1092646" cy="781955"/>
          </a:xfrm>
          <a:prstGeom prst="bentConnector2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5E25A15-2DC5-4287-ACA2-8AC503424C79}"/>
              </a:ext>
            </a:extLst>
          </p:cNvPr>
          <p:cNvSpPr/>
          <p:nvPr/>
        </p:nvSpPr>
        <p:spPr bwMode="auto">
          <a:xfrm>
            <a:off x="4770961" y="3382737"/>
            <a:ext cx="537612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Mart</a:t>
            </a:r>
            <a:endParaRPr kumimoji="1" lang="ko-KR" altLang="en-US" sz="10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7D061992-7B07-47C5-91C1-02399122E64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02839" y="1384732"/>
            <a:ext cx="413503" cy="413503"/>
          </a:xfrm>
          <a:prstGeom prst="rect">
            <a:avLst/>
          </a:prstGeom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731777A6-9D1B-48DC-A21B-811229CD9550}"/>
              </a:ext>
            </a:extLst>
          </p:cNvPr>
          <p:cNvSpPr/>
          <p:nvPr/>
        </p:nvSpPr>
        <p:spPr bwMode="auto">
          <a:xfrm>
            <a:off x="4013621" y="2264208"/>
            <a:ext cx="663507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Oracle</a:t>
            </a:r>
            <a:endParaRPr kumimoji="1" lang="ko-KR" altLang="en-US" sz="10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3CC6C07-69C5-42F5-B1CE-8467A045037C}"/>
              </a:ext>
            </a:extLst>
          </p:cNvPr>
          <p:cNvSpPr/>
          <p:nvPr/>
        </p:nvSpPr>
        <p:spPr bwMode="auto">
          <a:xfrm>
            <a:off x="4722681" y="2257009"/>
            <a:ext cx="663507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Athena</a:t>
            </a:r>
            <a:endParaRPr kumimoji="1" lang="ko-KR" altLang="en-US" sz="10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104CC4C-46DF-47E1-8311-F48A121EF26E}"/>
              </a:ext>
            </a:extLst>
          </p:cNvPr>
          <p:cNvSpPr/>
          <p:nvPr/>
        </p:nvSpPr>
        <p:spPr bwMode="auto">
          <a:xfrm>
            <a:off x="4013621" y="2552449"/>
            <a:ext cx="663506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Redshift</a:t>
            </a:r>
            <a:endParaRPr kumimoji="1" lang="ko-KR" altLang="en-US" sz="10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16E63CF-4DD8-4370-BB06-7621BD4AA425}"/>
              </a:ext>
            </a:extLst>
          </p:cNvPr>
          <p:cNvSpPr/>
          <p:nvPr/>
        </p:nvSpPr>
        <p:spPr bwMode="auto">
          <a:xfrm>
            <a:off x="4722681" y="2547384"/>
            <a:ext cx="663506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Hive</a:t>
            </a:r>
            <a:endParaRPr kumimoji="1" lang="ko-KR" altLang="en-US" sz="10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4514C05-E330-4EC7-84EA-C0671AF8DF79}"/>
              </a:ext>
            </a:extLst>
          </p:cNvPr>
          <p:cNvSpPr/>
          <p:nvPr/>
        </p:nvSpPr>
        <p:spPr bwMode="auto">
          <a:xfrm>
            <a:off x="4013621" y="2840689"/>
            <a:ext cx="663506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dirty="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Glue</a:t>
            </a:r>
            <a:endParaRPr kumimoji="1" lang="ko-KR" altLang="en-US" sz="10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30DB174-5783-4B2D-8A6F-07467AC6C9E4}"/>
              </a:ext>
            </a:extLst>
          </p:cNvPr>
          <p:cNvSpPr/>
          <p:nvPr/>
        </p:nvSpPr>
        <p:spPr bwMode="auto">
          <a:xfrm>
            <a:off x="4722681" y="2837759"/>
            <a:ext cx="663506" cy="24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…</a:t>
            </a:r>
            <a:endParaRPr kumimoji="1" lang="ko-KR" altLang="en-US" sz="10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26081B7-B5C0-4A23-83D2-1A8D38F6B68D}"/>
              </a:ext>
            </a:extLst>
          </p:cNvPr>
          <p:cNvSpPr txBox="1"/>
          <p:nvPr/>
        </p:nvSpPr>
        <p:spPr>
          <a:xfrm>
            <a:off x="3923626" y="1844824"/>
            <a:ext cx="1552728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맑은 고딕" panose="020B0503020000020004" pitchFamily="50" charset="-127"/>
              </a:rPr>
              <a:t>Data</a:t>
            </a:r>
            <a:r>
              <a:rPr lang="ko-KR" altLang="en-US" sz="800" b="1" dirty="0">
                <a:latin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</a:rPr>
              <a:t>Source</a:t>
            </a:r>
          </a:p>
          <a:p>
            <a:pPr algn="ctr"/>
            <a:r>
              <a:rPr lang="ko-KR" altLang="en-US" sz="800" b="1" dirty="0">
                <a:latin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</a:rPr>
              <a:t>Ingestion</a:t>
            </a:r>
            <a:r>
              <a:rPr lang="ko-KR" altLang="en-US" sz="800" b="1" dirty="0">
                <a:latin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</a:rPr>
              <a:t>Adaptor</a:t>
            </a:r>
            <a:endParaRPr lang="ko-KR" altLang="en-US" sz="800" b="1" dirty="0" err="1">
              <a:latin typeface="맑은 고딕" panose="020B0503020000020004" pitchFamily="50" charset="-127"/>
            </a:endParaRPr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5CA9AF2B-5C34-413D-A5D5-B4042AE2593C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 bwMode="auto">
          <a:xfrm flipV="1">
            <a:off x="1360779" y="1591484"/>
            <a:ext cx="3142060" cy="720509"/>
          </a:xfrm>
          <a:prstGeom prst="bentConnector3">
            <a:avLst>
              <a:gd name="adj1" fmla="val 607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CBD21AB5-1944-4D03-B3EB-58CE528236C7}"/>
              </a:ext>
            </a:extLst>
          </p:cNvPr>
          <p:cNvCxnSpPr>
            <a:cxnSpLocks/>
            <a:stCxn id="330" idx="1"/>
            <a:endCxn id="140" idx="1"/>
          </p:cNvCxnSpPr>
          <p:nvPr/>
        </p:nvCxnSpPr>
        <p:spPr bwMode="auto">
          <a:xfrm rot="10800000" flipH="1">
            <a:off x="3872879" y="1591485"/>
            <a:ext cx="629959" cy="2263923"/>
          </a:xfrm>
          <a:prstGeom prst="bentConnector3">
            <a:avLst>
              <a:gd name="adj1" fmla="val -1437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A37CA901-01CB-4BAA-8563-B9DBA2B85216}"/>
              </a:ext>
            </a:extLst>
          </p:cNvPr>
          <p:cNvCxnSpPr>
            <a:cxnSpLocks/>
            <a:stCxn id="320" idx="3"/>
            <a:endCxn id="247" idx="1"/>
          </p:cNvCxnSpPr>
          <p:nvPr/>
        </p:nvCxnSpPr>
        <p:spPr bwMode="auto">
          <a:xfrm flipV="1">
            <a:off x="4304928" y="1514402"/>
            <a:ext cx="1946591" cy="3750512"/>
          </a:xfrm>
          <a:prstGeom prst="bentConnector3">
            <a:avLst>
              <a:gd name="adj1" fmla="val 69573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661CC4-F322-44EC-800F-212874F32C30}"/>
              </a:ext>
            </a:extLst>
          </p:cNvPr>
          <p:cNvGrpSpPr/>
          <p:nvPr/>
        </p:nvGrpSpPr>
        <p:grpSpPr>
          <a:xfrm>
            <a:off x="4736976" y="5105601"/>
            <a:ext cx="1010627" cy="895595"/>
            <a:chOff x="4993918" y="5105601"/>
            <a:chExt cx="1010627" cy="895595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D2AE1236-7617-477D-AF07-580FBBAF2D15}"/>
                </a:ext>
              </a:extLst>
            </p:cNvPr>
            <p:cNvSpPr/>
            <p:nvPr/>
          </p:nvSpPr>
          <p:spPr bwMode="auto">
            <a:xfrm>
              <a:off x="4993919" y="5105601"/>
              <a:ext cx="1010626" cy="89173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500" b="1" dirty="0">
                <a:latin typeface="맑은 고딕" panose="020B0503020000020004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370B1E1-4E2E-437A-A14C-5668A0D17365}"/>
                </a:ext>
              </a:extLst>
            </p:cNvPr>
            <p:cNvSpPr txBox="1"/>
            <p:nvPr/>
          </p:nvSpPr>
          <p:spPr>
            <a:xfrm>
              <a:off x="4993918" y="5662642"/>
              <a:ext cx="1010626" cy="33855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</a:rPr>
                <a:t>Data</a:t>
              </a:r>
              <a:r>
                <a:rPr lang="ko-KR" altLang="en-US" sz="800" b="1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800" b="1" dirty="0">
                  <a:latin typeface="맑은 고딕" panose="020B0503020000020004" pitchFamily="50" charset="-127"/>
                </a:rPr>
                <a:t>Lineage</a:t>
              </a:r>
            </a:p>
            <a:p>
              <a:pPr algn="ctr"/>
              <a:r>
                <a:rPr lang="ko-KR" altLang="en-US" sz="800" b="1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800" b="1" dirty="0">
                  <a:latin typeface="맑은 고딕" panose="020B0503020000020004" pitchFamily="50" charset="-127"/>
                </a:rPr>
                <a:t>Metadata</a:t>
              </a:r>
              <a:endParaRPr lang="ko-KR" altLang="en-US" sz="800" b="1" dirty="0" err="1">
                <a:latin typeface="맑은 고딕" panose="020B0503020000020004" pitchFamily="50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28262CA-7E1B-4CC5-8BFD-8692019EA774}"/>
                </a:ext>
              </a:extLst>
            </p:cNvPr>
            <p:cNvGrpSpPr/>
            <p:nvPr/>
          </p:nvGrpSpPr>
          <p:grpSpPr>
            <a:xfrm>
              <a:off x="5156381" y="5175527"/>
              <a:ext cx="658992" cy="438113"/>
              <a:chOff x="5093250" y="5177776"/>
              <a:chExt cx="658992" cy="438113"/>
            </a:xfrm>
          </p:grpSpPr>
          <p:sp>
            <p:nvSpPr>
              <p:cNvPr id="180" name="물결 179">
                <a:extLst>
                  <a:ext uri="{FF2B5EF4-FFF2-40B4-BE49-F238E27FC236}">
                    <a16:creationId xmlns:a16="http://schemas.microsoft.com/office/drawing/2014/main" id="{AEB7EF4B-A09D-4B0B-B232-8C6B8096DE08}"/>
                  </a:ext>
                </a:extLst>
              </p:cNvPr>
              <p:cNvSpPr/>
              <p:nvPr/>
            </p:nvSpPr>
            <p:spPr>
              <a:xfrm>
                <a:off x="5093250" y="5177776"/>
                <a:ext cx="523429" cy="321538"/>
              </a:xfrm>
              <a:prstGeom prst="wave">
                <a:avLst/>
              </a:prstGeom>
              <a:solidFill>
                <a:schemeClr val="accent3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물결 18">
                <a:extLst>
                  <a:ext uri="{FF2B5EF4-FFF2-40B4-BE49-F238E27FC236}">
                    <a16:creationId xmlns:a16="http://schemas.microsoft.com/office/drawing/2014/main" id="{C08658C8-1C06-4348-8D2E-801921A83DC2}"/>
                  </a:ext>
                </a:extLst>
              </p:cNvPr>
              <p:cNvSpPr/>
              <p:nvPr/>
            </p:nvSpPr>
            <p:spPr>
              <a:xfrm>
                <a:off x="5228813" y="5294351"/>
                <a:ext cx="523429" cy="321538"/>
              </a:xfrm>
              <a:prstGeom prst="wave">
                <a:avLst/>
              </a:prstGeom>
              <a:solidFill>
                <a:schemeClr val="accent3">
                  <a:lumMod val="95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F8F605C-9072-457C-BFB6-1C608721D198}"/>
              </a:ext>
            </a:extLst>
          </p:cNvPr>
          <p:cNvGrpSpPr/>
          <p:nvPr/>
        </p:nvGrpSpPr>
        <p:grpSpPr>
          <a:xfrm>
            <a:off x="6033120" y="1345125"/>
            <a:ext cx="1693911" cy="1457148"/>
            <a:chOff x="6242853" y="1345125"/>
            <a:chExt cx="1693911" cy="1457148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634060AB-A621-42D8-9171-70DEB39876CE}"/>
                </a:ext>
              </a:extLst>
            </p:cNvPr>
            <p:cNvSpPr/>
            <p:nvPr/>
          </p:nvSpPr>
          <p:spPr bwMode="auto">
            <a:xfrm>
              <a:off x="6242853" y="1432960"/>
              <a:ext cx="1693911" cy="1369313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kumimoji="1" lang="ko-KR" altLang="en-US" sz="1500" b="1" dirty="0">
                <a:latin typeface="맑은 고딕" panose="020B0503020000020004" pitchFamily="50" charset="-127"/>
                <a:ea typeface="맑은 고딕" pitchFamily="50" charset="-127"/>
                <a:cs typeface="Arial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43202E18-97B3-4E9A-A55B-2962E43E8740}"/>
                </a:ext>
              </a:extLst>
            </p:cNvPr>
            <p:cNvSpPr txBox="1"/>
            <p:nvPr/>
          </p:nvSpPr>
          <p:spPr>
            <a:xfrm>
              <a:off x="6461252" y="1345125"/>
              <a:ext cx="1235515" cy="33855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</a:rPr>
                <a:t>Catalog</a:t>
              </a:r>
            </a:p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</a:rPr>
                <a:t> Metadata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62DD33A-D3F5-4D1D-A875-024F86D665D9}"/>
                </a:ext>
              </a:extLst>
            </p:cNvPr>
            <p:cNvGrpSpPr/>
            <p:nvPr/>
          </p:nvGrpSpPr>
          <p:grpSpPr>
            <a:xfrm>
              <a:off x="6603605" y="1791271"/>
              <a:ext cx="966280" cy="820531"/>
              <a:chOff x="6355125" y="1788582"/>
              <a:chExt cx="966280" cy="820531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CDD3645-4236-43E1-AA16-7362159D7524}"/>
                  </a:ext>
                </a:extLst>
              </p:cNvPr>
              <p:cNvGrpSpPr/>
              <p:nvPr/>
            </p:nvGrpSpPr>
            <p:grpSpPr>
              <a:xfrm>
                <a:off x="6355125" y="1788582"/>
                <a:ext cx="737081" cy="632386"/>
                <a:chOff x="6355125" y="1788582"/>
                <a:chExt cx="737081" cy="632386"/>
              </a:xfrm>
              <a:solidFill>
                <a:schemeClr val="accent3">
                  <a:lumMod val="95000"/>
                </a:schemeClr>
              </a:solidFill>
            </p:grpSpPr>
            <p:sp>
              <p:nvSpPr>
                <p:cNvPr id="264" name="직사각형 263">
                  <a:extLst>
                    <a:ext uri="{FF2B5EF4-FFF2-40B4-BE49-F238E27FC236}">
                      <a16:creationId xmlns:a16="http://schemas.microsoft.com/office/drawing/2014/main" id="{3B9AD8D7-A4B3-463B-AB39-142461D2B994}"/>
                    </a:ext>
                  </a:extLst>
                </p:cNvPr>
                <p:cNvSpPr/>
                <p:nvPr/>
              </p:nvSpPr>
              <p:spPr bwMode="auto">
                <a:xfrm>
                  <a:off x="6355125" y="1788582"/>
                  <a:ext cx="737081" cy="632386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72000" tIns="72000" rIns="36000" bIns="72000"/>
                <a:lstStyle/>
                <a:p>
                  <a:pPr marL="92075" indent="-92075" algn="ctr" fontAlgn="base" latinLnBrk="0">
                    <a:spcBef>
                      <a:spcPct val="30000"/>
                    </a:spcBef>
                    <a:spcAft>
                      <a:spcPct val="0"/>
                    </a:spcAft>
                    <a:buSzPct val="80000"/>
                    <a:buFontTx/>
                    <a:buChar char="•"/>
                  </a:pPr>
                  <a:endParaRPr kumimoji="1" lang="ko-KR" altLang="en-US" sz="9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BF0F95EF-D8D7-4A4A-987A-0EC40304EDD7}"/>
                    </a:ext>
                  </a:extLst>
                </p:cNvPr>
                <p:cNvSpPr/>
                <p:nvPr/>
              </p:nvSpPr>
              <p:spPr bwMode="auto">
                <a:xfrm>
                  <a:off x="6355125" y="1798235"/>
                  <a:ext cx="122117" cy="622733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72000" tIns="72000" rIns="36000" bIns="72000"/>
                <a:lstStyle/>
                <a:p>
                  <a:pPr marL="92075" indent="-92075" algn="ctr" fontAlgn="base" latinLnBrk="0">
                    <a:spcBef>
                      <a:spcPct val="30000"/>
                    </a:spcBef>
                    <a:spcAft>
                      <a:spcPct val="0"/>
                    </a:spcAft>
                    <a:buSzPct val="80000"/>
                    <a:buFontTx/>
                    <a:buChar char="•"/>
                  </a:pPr>
                  <a:endParaRPr kumimoji="1" lang="ko-KR" altLang="en-US" sz="9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1155E3E3-AEE6-400D-8EA3-E0861AE8C580}"/>
                    </a:ext>
                  </a:extLst>
                </p:cNvPr>
                <p:cNvSpPr/>
                <p:nvPr/>
              </p:nvSpPr>
              <p:spPr bwMode="auto">
                <a:xfrm>
                  <a:off x="6355125" y="1788582"/>
                  <a:ext cx="737081" cy="118603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72000" tIns="72000" rIns="36000" bIns="72000"/>
                <a:lstStyle/>
                <a:p>
                  <a:pPr marL="92075" indent="-92075" algn="ctr" fontAlgn="base" latinLnBrk="0">
                    <a:spcBef>
                      <a:spcPct val="30000"/>
                    </a:spcBef>
                    <a:spcAft>
                      <a:spcPct val="0"/>
                    </a:spcAft>
                    <a:buSzPct val="80000"/>
                    <a:buFontTx/>
                    <a:buChar char="•"/>
                  </a:pPr>
                  <a:endParaRPr kumimoji="1" lang="ko-KR" altLang="en-US" sz="9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49F825CE-1561-4207-BE1E-E66262844AF3}"/>
                    </a:ext>
                  </a:extLst>
                </p:cNvPr>
                <p:cNvSpPr/>
                <p:nvPr/>
              </p:nvSpPr>
              <p:spPr bwMode="auto">
                <a:xfrm>
                  <a:off x="6355125" y="1788582"/>
                  <a:ext cx="122118" cy="118603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72000" tIns="72000" rIns="36000" bIns="72000"/>
                <a:lstStyle/>
                <a:p>
                  <a:pPr marL="92075" indent="-92075" algn="ctr" fontAlgn="base" latinLnBrk="0">
                    <a:spcBef>
                      <a:spcPct val="30000"/>
                    </a:spcBef>
                    <a:spcAft>
                      <a:spcPct val="0"/>
                    </a:spcAft>
                    <a:buSzPct val="80000"/>
                    <a:buFontTx/>
                    <a:buChar char="•"/>
                  </a:pPr>
                  <a:endParaRPr kumimoji="1" lang="ko-KR" altLang="en-US" sz="9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72" name="그룹 271">
                <a:extLst>
                  <a:ext uri="{FF2B5EF4-FFF2-40B4-BE49-F238E27FC236}">
                    <a16:creationId xmlns:a16="http://schemas.microsoft.com/office/drawing/2014/main" id="{4041ACF2-D514-4DE3-B666-23C8289167C7}"/>
                  </a:ext>
                </a:extLst>
              </p:cNvPr>
              <p:cNvGrpSpPr/>
              <p:nvPr/>
            </p:nvGrpSpPr>
            <p:grpSpPr>
              <a:xfrm>
                <a:off x="6584324" y="1976727"/>
                <a:ext cx="737081" cy="632386"/>
                <a:chOff x="6355125" y="1788582"/>
                <a:chExt cx="737081" cy="632386"/>
              </a:xfrm>
              <a:solidFill>
                <a:schemeClr val="accent3">
                  <a:lumMod val="95000"/>
                </a:schemeClr>
              </a:solidFill>
            </p:grpSpPr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737BA426-C314-493E-BC41-B11DF7E4A5DD}"/>
                    </a:ext>
                  </a:extLst>
                </p:cNvPr>
                <p:cNvSpPr/>
                <p:nvPr/>
              </p:nvSpPr>
              <p:spPr bwMode="auto">
                <a:xfrm>
                  <a:off x="6355125" y="1788582"/>
                  <a:ext cx="737081" cy="632386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72000" tIns="72000" rIns="36000" bIns="72000"/>
                <a:lstStyle/>
                <a:p>
                  <a:pPr marL="92075" indent="-92075" algn="ctr" fontAlgn="base" latinLnBrk="0">
                    <a:spcBef>
                      <a:spcPct val="30000"/>
                    </a:spcBef>
                    <a:spcAft>
                      <a:spcPct val="0"/>
                    </a:spcAft>
                    <a:buSzPct val="80000"/>
                    <a:buFontTx/>
                    <a:buChar char="•"/>
                  </a:pPr>
                  <a:endParaRPr kumimoji="1" lang="ko-KR" altLang="en-US" sz="9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A3990075-5E82-4DD6-A6CD-4EB4DB5AC2F7}"/>
                    </a:ext>
                  </a:extLst>
                </p:cNvPr>
                <p:cNvSpPr/>
                <p:nvPr/>
              </p:nvSpPr>
              <p:spPr bwMode="auto">
                <a:xfrm>
                  <a:off x="6355125" y="1798235"/>
                  <a:ext cx="122117" cy="622733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72000" tIns="72000" rIns="36000" bIns="72000"/>
                <a:lstStyle/>
                <a:p>
                  <a:pPr marL="92075" indent="-92075" algn="ctr" fontAlgn="base" latinLnBrk="0">
                    <a:spcBef>
                      <a:spcPct val="30000"/>
                    </a:spcBef>
                    <a:spcAft>
                      <a:spcPct val="0"/>
                    </a:spcAft>
                    <a:buSzPct val="80000"/>
                    <a:buFontTx/>
                    <a:buChar char="•"/>
                  </a:pPr>
                  <a:endParaRPr kumimoji="1" lang="ko-KR" altLang="en-US" sz="9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5F0634A7-6DD8-4147-98A5-D9072C687A21}"/>
                    </a:ext>
                  </a:extLst>
                </p:cNvPr>
                <p:cNvSpPr/>
                <p:nvPr/>
              </p:nvSpPr>
              <p:spPr bwMode="auto">
                <a:xfrm>
                  <a:off x="6355125" y="1788582"/>
                  <a:ext cx="737081" cy="118603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72000" tIns="72000" rIns="36000" bIns="72000"/>
                <a:lstStyle/>
                <a:p>
                  <a:pPr marL="92075" indent="-92075" algn="ctr" fontAlgn="base" latinLnBrk="0">
                    <a:spcBef>
                      <a:spcPct val="30000"/>
                    </a:spcBef>
                    <a:spcAft>
                      <a:spcPct val="0"/>
                    </a:spcAft>
                    <a:buSzPct val="80000"/>
                    <a:buFontTx/>
                    <a:buChar char="•"/>
                  </a:pPr>
                  <a:endParaRPr kumimoji="1" lang="ko-KR" altLang="en-US" sz="9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FA786547-CB27-4B4D-98DF-1F29742D18E0}"/>
                    </a:ext>
                  </a:extLst>
                </p:cNvPr>
                <p:cNvSpPr/>
                <p:nvPr/>
              </p:nvSpPr>
              <p:spPr bwMode="auto">
                <a:xfrm>
                  <a:off x="6355125" y="1788582"/>
                  <a:ext cx="122118" cy="118603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lIns="72000" tIns="72000" rIns="36000" bIns="72000"/>
                <a:lstStyle/>
                <a:p>
                  <a:pPr marL="92075" indent="-92075" algn="ctr" fontAlgn="base" latinLnBrk="0">
                    <a:spcBef>
                      <a:spcPct val="30000"/>
                    </a:spcBef>
                    <a:spcAft>
                      <a:spcPct val="0"/>
                    </a:spcAft>
                    <a:buSzPct val="80000"/>
                    <a:buFontTx/>
                    <a:buChar char="•"/>
                  </a:pPr>
                  <a:endParaRPr kumimoji="1" lang="ko-KR" altLang="en-US" sz="900" kern="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</p:grpSp>
        </p:grpSp>
      </p:grpSp>
      <p:cxnSp>
        <p:nvCxnSpPr>
          <p:cNvPr id="163" name="연결선: 꺾임 162">
            <a:extLst>
              <a:ext uri="{FF2B5EF4-FFF2-40B4-BE49-F238E27FC236}">
                <a16:creationId xmlns:a16="http://schemas.microsoft.com/office/drawing/2014/main" id="{A86C71B1-127E-490F-983E-FD2ED85180E9}"/>
              </a:ext>
            </a:extLst>
          </p:cNvPr>
          <p:cNvCxnSpPr>
            <a:cxnSpLocks/>
            <a:stCxn id="159" idx="3"/>
            <a:endCxn id="247" idx="1"/>
          </p:cNvCxnSpPr>
          <p:nvPr/>
        </p:nvCxnSpPr>
        <p:spPr bwMode="auto">
          <a:xfrm flipV="1">
            <a:off x="5476354" y="1514402"/>
            <a:ext cx="775165" cy="499699"/>
          </a:xfrm>
          <a:prstGeom prst="bentConnector3">
            <a:avLst>
              <a:gd name="adj1" fmla="val 229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240B3399-34A6-4BCE-87DC-DB7EED675880}"/>
              </a:ext>
            </a:extLst>
          </p:cNvPr>
          <p:cNvSpPr txBox="1"/>
          <p:nvPr/>
        </p:nvSpPr>
        <p:spPr>
          <a:xfrm>
            <a:off x="6263431" y="3124413"/>
            <a:ext cx="1235515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맑은 고딕" panose="020B0503020000020004" pitchFamily="50" charset="-127"/>
              </a:rPr>
              <a:t>Data Catalog</a:t>
            </a:r>
          </a:p>
          <a:p>
            <a:pPr algn="ctr"/>
            <a:r>
              <a:rPr lang="en-US" altLang="ko-KR" sz="800" b="1" dirty="0">
                <a:latin typeface="맑은 고딕" panose="020B0503020000020004" pitchFamily="50" charset="-127"/>
              </a:rPr>
              <a:t>Hub Server</a:t>
            </a:r>
          </a:p>
        </p:txBody>
      </p:sp>
      <p:cxnSp>
        <p:nvCxnSpPr>
          <p:cNvPr id="279" name="연결선: 꺾임 278">
            <a:extLst>
              <a:ext uri="{FF2B5EF4-FFF2-40B4-BE49-F238E27FC236}">
                <a16:creationId xmlns:a16="http://schemas.microsoft.com/office/drawing/2014/main" id="{69A1DB4F-0E02-4B99-AB62-B2747839D831}"/>
              </a:ext>
            </a:extLst>
          </p:cNvPr>
          <p:cNvCxnSpPr>
            <a:cxnSpLocks/>
            <a:stCxn id="245" idx="2"/>
            <a:endCxn id="278" idx="0"/>
          </p:cNvCxnSpPr>
          <p:nvPr/>
        </p:nvCxnSpPr>
        <p:spPr bwMode="auto">
          <a:xfrm rot="16200000" flipH="1">
            <a:off x="6719562" y="2962786"/>
            <a:ext cx="322140" cy="1113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2E89B1E-49CF-4AEB-BF98-F7087BB1E65C}"/>
              </a:ext>
            </a:extLst>
          </p:cNvPr>
          <p:cNvGrpSpPr/>
          <p:nvPr/>
        </p:nvGrpSpPr>
        <p:grpSpPr>
          <a:xfrm>
            <a:off x="6251519" y="3552685"/>
            <a:ext cx="1278179" cy="613497"/>
            <a:chOff x="6353357" y="3567578"/>
            <a:chExt cx="1278179" cy="642106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2DCDB19A-F346-40F4-9001-5F4FFF4C1ED3}"/>
                </a:ext>
              </a:extLst>
            </p:cNvPr>
            <p:cNvSpPr txBox="1"/>
            <p:nvPr/>
          </p:nvSpPr>
          <p:spPr>
            <a:xfrm>
              <a:off x="6891266" y="3686129"/>
              <a:ext cx="740270" cy="338554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</a:rPr>
                <a:t>Batch/</a:t>
              </a:r>
            </a:p>
            <a:p>
              <a:pPr algn="ctr"/>
              <a:r>
                <a:rPr lang="en-US" altLang="ko-KR" sz="800" b="1" dirty="0">
                  <a:latin typeface="맑은 고딕" panose="020B0503020000020004" pitchFamily="50" charset="-127"/>
                </a:rPr>
                <a:t>Schedule</a:t>
              </a:r>
              <a:endParaRPr lang="ko-KR" altLang="en-US" sz="800" b="1" dirty="0" err="1">
                <a:latin typeface="맑은 고딕" panose="020B0503020000020004" pitchFamily="50" charset="-127"/>
              </a:endParaRPr>
            </a:p>
          </p:txBody>
        </p:sp>
        <p:pic>
          <p:nvPicPr>
            <p:cNvPr id="39" name="Picture 2" descr="3,598,906 Time Stock Photos and Images - 123RF">
              <a:extLst>
                <a:ext uri="{FF2B5EF4-FFF2-40B4-BE49-F238E27FC236}">
                  <a16:creationId xmlns:a16="http://schemas.microsoft.com/office/drawing/2014/main" id="{65253EBA-73C7-47DA-883E-50BF905C8A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49" t="21895" r="21824" b="22727"/>
            <a:stretch/>
          </p:blipFill>
          <p:spPr bwMode="auto">
            <a:xfrm>
              <a:off x="6353357" y="3567578"/>
              <a:ext cx="687875" cy="642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7" name="TextBox 286">
            <a:extLst>
              <a:ext uri="{FF2B5EF4-FFF2-40B4-BE49-F238E27FC236}">
                <a16:creationId xmlns:a16="http://schemas.microsoft.com/office/drawing/2014/main" id="{99DA287F-ACCF-47AD-AAA3-5AEDCF3CD204}"/>
              </a:ext>
            </a:extLst>
          </p:cNvPr>
          <p:cNvSpPr txBox="1"/>
          <p:nvPr/>
        </p:nvSpPr>
        <p:spPr>
          <a:xfrm>
            <a:off x="6376159" y="4194900"/>
            <a:ext cx="101062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latin typeface="맑은 고딕" panose="020B0503020000020004" pitchFamily="50" charset="-127"/>
              </a:rPr>
              <a:t>Metadata</a:t>
            </a:r>
          </a:p>
          <a:p>
            <a:pPr algn="ctr"/>
            <a:r>
              <a:rPr lang="en-US" altLang="ko-KR" sz="800" b="1" dirty="0">
                <a:latin typeface="맑은 고딕" panose="020B0503020000020004" pitchFamily="50" charset="-127"/>
              </a:rPr>
              <a:t>Ingestion</a:t>
            </a:r>
            <a:endParaRPr lang="ko-KR" altLang="en-US" sz="800" b="1" dirty="0" err="1">
              <a:latin typeface="맑은 고딕" panose="020B0503020000020004" pitchFamily="50" charset="-127"/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6D5D8F78-67BF-43AE-91BE-7082629320F1}"/>
              </a:ext>
            </a:extLst>
          </p:cNvPr>
          <p:cNvSpPr/>
          <p:nvPr/>
        </p:nvSpPr>
        <p:spPr bwMode="auto">
          <a:xfrm>
            <a:off x="6151489" y="4555802"/>
            <a:ext cx="1465577" cy="3385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Metadata Change Data</a:t>
            </a:r>
            <a:br>
              <a:rPr lang="en-US" altLang="ko-KR" sz="9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</a:br>
            <a:r>
              <a:rPr lang="en-US" altLang="ko-KR" sz="9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(Incremental)</a:t>
            </a:r>
            <a:endParaRPr kumimoji="1" lang="ko-KR" altLang="en-US" sz="9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D0BAB5A4-A032-4BA5-9A4B-C16D57E83789}"/>
              </a:ext>
            </a:extLst>
          </p:cNvPr>
          <p:cNvCxnSpPr>
            <a:cxnSpLocks/>
            <a:stCxn id="288" idx="2"/>
            <a:endCxn id="249" idx="0"/>
          </p:cNvCxnSpPr>
          <p:nvPr/>
        </p:nvCxnSpPr>
        <p:spPr bwMode="auto">
          <a:xfrm rot="16200000" flipH="1">
            <a:off x="6766739" y="5011895"/>
            <a:ext cx="235264" cy="18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/>
            <a:tailEnd type="triangle"/>
          </a:ln>
          <a:effectLst/>
        </p:spPr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2345620-8C18-4468-9C26-C0605FE45380}"/>
              </a:ext>
            </a:extLst>
          </p:cNvPr>
          <p:cNvSpPr/>
          <p:nvPr/>
        </p:nvSpPr>
        <p:spPr bwMode="auto">
          <a:xfrm>
            <a:off x="2472832" y="3455174"/>
            <a:ext cx="537612" cy="1992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b="1" dirty="0"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ODS</a:t>
            </a:r>
            <a:endParaRPr kumimoji="1" lang="ko-KR" altLang="en-US" sz="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591A834-0204-44B2-86A6-02094ED29989}"/>
              </a:ext>
            </a:extLst>
          </p:cNvPr>
          <p:cNvSpPr/>
          <p:nvPr/>
        </p:nvSpPr>
        <p:spPr bwMode="auto">
          <a:xfrm>
            <a:off x="1837989" y="3455174"/>
            <a:ext cx="537612" cy="1992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Staging</a:t>
            </a:r>
            <a:endParaRPr kumimoji="1" lang="ko-KR" altLang="en-US" sz="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79848D9-6440-4BCE-AD82-C17E02A98B5F}"/>
              </a:ext>
            </a:extLst>
          </p:cNvPr>
          <p:cNvSpPr/>
          <p:nvPr/>
        </p:nvSpPr>
        <p:spPr bwMode="auto">
          <a:xfrm>
            <a:off x="3107676" y="3455174"/>
            <a:ext cx="537612" cy="1992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itchFamily="50" charset="-127"/>
                <a:cs typeface="Arial" charset="0"/>
              </a:rPr>
              <a:t>DW</a:t>
            </a:r>
            <a:endParaRPr kumimoji="1" lang="ko-KR" altLang="en-US" sz="8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24E31-1FC1-4FFB-BC1E-EC7972F9BBE0}"/>
              </a:ext>
            </a:extLst>
          </p:cNvPr>
          <p:cNvSpPr txBox="1"/>
          <p:nvPr/>
        </p:nvSpPr>
        <p:spPr>
          <a:xfrm>
            <a:off x="2141204" y="6001040"/>
            <a:ext cx="22910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※ </a:t>
            </a:r>
            <a:r>
              <a:rPr lang="ko-KR" altLang="en-US" sz="700" dirty="0" err="1"/>
              <a:t>버전별</a:t>
            </a:r>
            <a:r>
              <a:rPr lang="ko-KR" altLang="en-US" sz="700" dirty="0"/>
              <a:t> 지원 속성 차이 존재 </a:t>
            </a:r>
            <a:r>
              <a:rPr lang="en-US" altLang="ko-KR" sz="700" dirty="0"/>
              <a:t>(</a:t>
            </a:r>
            <a:r>
              <a:rPr lang="ko-KR" altLang="en-US" sz="700" dirty="0"/>
              <a:t>차후 버전 변경 가능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CC90312-1B1E-40CD-A6C6-0B889B4F7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28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59785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43"/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추진 방안</a:t>
            </a:r>
          </a:p>
        </p:txBody>
      </p:sp>
      <p:sp>
        <p:nvSpPr>
          <p:cNvPr id="24" name="갈매기형 수장 89">
            <a:extLst>
              <a:ext uri="{FF2B5EF4-FFF2-40B4-BE49-F238E27FC236}">
                <a16:creationId xmlns:a16="http://schemas.microsoft.com/office/drawing/2014/main" id="{C6BFD6D5-BBB4-4848-A719-89CB47884F8C}"/>
              </a:ext>
            </a:extLst>
          </p:cNvPr>
          <p:cNvSpPr/>
          <p:nvPr/>
        </p:nvSpPr>
        <p:spPr bwMode="auto">
          <a:xfrm>
            <a:off x="544065" y="2944689"/>
            <a:ext cx="2896766" cy="295425"/>
          </a:xfrm>
          <a:prstGeom prst="chevron">
            <a:avLst>
              <a:gd name="adj" fmla="val 40571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‘22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sp>
        <p:nvSpPr>
          <p:cNvPr id="25" name="갈매기형 수장 89">
            <a:extLst>
              <a:ext uri="{FF2B5EF4-FFF2-40B4-BE49-F238E27FC236}">
                <a16:creationId xmlns:a16="http://schemas.microsoft.com/office/drawing/2014/main" id="{5398A696-0E8C-4390-92D5-9C17A05068E3}"/>
              </a:ext>
            </a:extLst>
          </p:cNvPr>
          <p:cNvSpPr/>
          <p:nvPr/>
        </p:nvSpPr>
        <p:spPr bwMode="auto">
          <a:xfrm>
            <a:off x="3568402" y="2204864"/>
            <a:ext cx="2896766" cy="295425"/>
          </a:xfrm>
          <a:prstGeom prst="chevron">
            <a:avLst>
              <a:gd name="adj" fmla="val 40571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‘23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sp>
        <p:nvSpPr>
          <p:cNvPr id="26" name="갈매기형 수장 89">
            <a:extLst>
              <a:ext uri="{FF2B5EF4-FFF2-40B4-BE49-F238E27FC236}">
                <a16:creationId xmlns:a16="http://schemas.microsoft.com/office/drawing/2014/main" id="{44E21B07-6C39-47E2-801E-97D15F3ECFD8}"/>
              </a:ext>
            </a:extLst>
          </p:cNvPr>
          <p:cNvSpPr/>
          <p:nvPr/>
        </p:nvSpPr>
        <p:spPr bwMode="auto">
          <a:xfrm>
            <a:off x="6664746" y="1837431"/>
            <a:ext cx="2896766" cy="295425"/>
          </a:xfrm>
          <a:prstGeom prst="chevron">
            <a:avLst>
              <a:gd name="adj" fmla="val 40571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‘24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E6E035F-7E65-4555-96ED-5C0DD2C351FA}"/>
              </a:ext>
            </a:extLst>
          </p:cNvPr>
          <p:cNvSpPr/>
          <p:nvPr/>
        </p:nvSpPr>
        <p:spPr>
          <a:xfrm>
            <a:off x="3488757" y="714793"/>
            <a:ext cx="3008151" cy="588255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85C34C-8073-4C67-9747-04D7A519721F}"/>
              </a:ext>
            </a:extLst>
          </p:cNvPr>
          <p:cNvSpPr txBox="1"/>
          <p:nvPr/>
        </p:nvSpPr>
        <p:spPr>
          <a:xfrm>
            <a:off x="519393" y="1412776"/>
            <a:ext cx="2770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1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Phase1. </a:t>
            </a:r>
            <a:r>
              <a:rPr lang="ko-KR" altLang="en-US" sz="1400" i="1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기반 마련</a:t>
            </a:r>
            <a:endParaRPr lang="en-US" altLang="ko-KR" sz="1400" i="1" u="sng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3BED31-D50F-4A95-B4D4-3F52F7F86F82}"/>
              </a:ext>
            </a:extLst>
          </p:cNvPr>
          <p:cNvSpPr txBox="1"/>
          <p:nvPr/>
        </p:nvSpPr>
        <p:spPr>
          <a:xfrm>
            <a:off x="519393" y="1669685"/>
            <a:ext cx="30081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전사 고객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통합과 상품 표준 분석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PoC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및 효과성 검증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전사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사업부별 데이터를 적시에 탐색할 수 있는 클라우드 인프라 기반 환경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데이터 구조 표준 관리와 품질 관리 프로세스 수립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E7B014-C998-4AB8-A56B-C5A4D2B64352}"/>
              </a:ext>
            </a:extLst>
          </p:cNvPr>
          <p:cNvSpPr txBox="1"/>
          <p:nvPr/>
        </p:nvSpPr>
        <p:spPr>
          <a:xfrm>
            <a:off x="3694354" y="764704"/>
            <a:ext cx="26267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Phase2</a:t>
            </a:r>
            <a:r>
              <a:rPr lang="en-US" altLang="ko-KR" sz="1400" i="1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i="1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이해 </a:t>
            </a:r>
            <a:r>
              <a:rPr lang="ko-KR" altLang="en-US" sz="1400" i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증진</a:t>
            </a:r>
            <a:endParaRPr lang="en-US" altLang="ko-KR" sz="1400" i="1" u="sng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A34DD5-3F85-451B-9606-FE374D423A3D}"/>
              </a:ext>
            </a:extLst>
          </p:cNvPr>
          <p:cNvSpPr txBox="1"/>
          <p:nvPr/>
        </p:nvSpPr>
        <p:spPr>
          <a:xfrm>
            <a:off x="3694354" y="1052736"/>
            <a:ext cx="27708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포탈 구성 방안 수립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분석 속성 확대 구성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환경 고도화와 데이터 확대 구성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활용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프로세스 적용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지표 표준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 관리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6AD480-35DB-4C17-AEDE-02B9F73594CE}"/>
              </a:ext>
            </a:extLst>
          </p:cNvPr>
          <p:cNvSpPr txBox="1"/>
          <p:nvPr/>
        </p:nvSpPr>
        <p:spPr>
          <a:xfrm>
            <a:off x="6683303" y="476672"/>
            <a:ext cx="27341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Phase3.</a:t>
            </a:r>
            <a:r>
              <a:rPr lang="en-US" altLang="ko-KR" sz="1400" i="1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i="1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활용 강화</a:t>
            </a:r>
            <a:endParaRPr lang="en-US" altLang="ko-KR" sz="1400" i="1" u="sng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2985D0-E54F-489A-8F04-AE519CB20FD6}"/>
              </a:ext>
            </a:extLst>
          </p:cNvPr>
          <p:cNvSpPr txBox="1"/>
          <p:nvPr/>
        </p:nvSpPr>
        <p:spPr>
          <a:xfrm>
            <a:off x="6683303" y="764704"/>
            <a:ext cx="27708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포탈 구성과 전사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사업부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KPI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관련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 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데이터 활용 지원 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DW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노후화에 따른 데이터 이관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활용 강화 시스템 구성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오각형 81">
            <a:extLst>
              <a:ext uri="{FF2B5EF4-FFF2-40B4-BE49-F238E27FC236}">
                <a16:creationId xmlns:a16="http://schemas.microsoft.com/office/drawing/2014/main" id="{09535B79-508B-409B-86BE-645FAF411657}"/>
              </a:ext>
            </a:extLst>
          </p:cNvPr>
          <p:cNvSpPr/>
          <p:nvPr/>
        </p:nvSpPr>
        <p:spPr bwMode="gray">
          <a:xfrm>
            <a:off x="624900" y="3637870"/>
            <a:ext cx="2657687" cy="295425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고객 통합 정보</a:t>
            </a: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(</a:t>
            </a: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통합 회원</a:t>
            </a: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)  </a:t>
            </a: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방안 수립 및 적용</a:t>
            </a:r>
          </a:p>
        </p:txBody>
      </p:sp>
      <p:sp>
        <p:nvSpPr>
          <p:cNvPr id="31" name="오각형 81">
            <a:extLst>
              <a:ext uri="{FF2B5EF4-FFF2-40B4-BE49-F238E27FC236}">
                <a16:creationId xmlns:a16="http://schemas.microsoft.com/office/drawing/2014/main" id="{20E885E7-3420-4104-B9BC-B58B7C8235DE}"/>
              </a:ext>
            </a:extLst>
          </p:cNvPr>
          <p:cNvSpPr/>
          <p:nvPr/>
        </p:nvSpPr>
        <p:spPr bwMode="gray">
          <a:xfrm>
            <a:off x="624900" y="3975575"/>
            <a:ext cx="2657687" cy="295425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상품 분류 및 속성 표준화 </a:t>
            </a: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PoC </a:t>
            </a: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수행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1B90BEF-24F3-4BA8-8C5E-0F3B549EF729}"/>
              </a:ext>
            </a:extLst>
          </p:cNvPr>
          <p:cNvSpPr/>
          <p:nvPr/>
        </p:nvSpPr>
        <p:spPr>
          <a:xfrm>
            <a:off x="1424608" y="3300165"/>
            <a:ext cx="1960662" cy="278026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전사 고객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/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상품 데이터 표준화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48" name="오각형 81">
            <a:extLst>
              <a:ext uri="{FF2B5EF4-FFF2-40B4-BE49-F238E27FC236}">
                <a16:creationId xmlns:a16="http://schemas.microsoft.com/office/drawing/2014/main" id="{F18E48A4-BACB-46CD-ACBA-1B031B9D80EE}"/>
              </a:ext>
            </a:extLst>
          </p:cNvPr>
          <p:cNvSpPr/>
          <p:nvPr/>
        </p:nvSpPr>
        <p:spPr bwMode="gray">
          <a:xfrm>
            <a:off x="518236" y="3589075"/>
            <a:ext cx="2847381" cy="738617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endParaRPr lang="en-US" altLang="ko-KR" sz="1100" b="1" kern="0" spc="-1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49" name="오각형 81">
            <a:extLst>
              <a:ext uri="{FF2B5EF4-FFF2-40B4-BE49-F238E27FC236}">
                <a16:creationId xmlns:a16="http://schemas.microsoft.com/office/drawing/2014/main" id="{7CEBDFF8-F043-42C5-AABF-33D98E4B9E88}"/>
              </a:ext>
            </a:extLst>
          </p:cNvPr>
          <p:cNvSpPr/>
          <p:nvPr/>
        </p:nvSpPr>
        <p:spPr bwMode="gray">
          <a:xfrm>
            <a:off x="624900" y="4705230"/>
            <a:ext cx="2657687" cy="295425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고객 통합 정보</a:t>
            </a: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(</a:t>
            </a: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통합 회원</a:t>
            </a: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)  </a:t>
            </a: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방안 수립 및 적용</a:t>
            </a:r>
          </a:p>
        </p:txBody>
      </p:sp>
      <p:sp>
        <p:nvSpPr>
          <p:cNvPr id="50" name="오각형 81">
            <a:extLst>
              <a:ext uri="{FF2B5EF4-FFF2-40B4-BE49-F238E27FC236}">
                <a16:creationId xmlns:a16="http://schemas.microsoft.com/office/drawing/2014/main" id="{7FFB0396-51E4-4896-A8A1-46E088F89102}"/>
              </a:ext>
            </a:extLst>
          </p:cNvPr>
          <p:cNvSpPr/>
          <p:nvPr/>
        </p:nvSpPr>
        <p:spPr bwMode="gray">
          <a:xfrm>
            <a:off x="624900" y="5042935"/>
            <a:ext cx="2657687" cy="295425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MLOps </a:t>
            </a: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분석 환경 기반 마련</a:t>
            </a:r>
            <a:endParaRPr lang="en-US" altLang="ko-KR" sz="1100" b="1" kern="0" spc="-1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3ED1F4A-1CCB-47EF-ADE1-44BC8A247ACD}"/>
              </a:ext>
            </a:extLst>
          </p:cNvPr>
          <p:cNvSpPr/>
          <p:nvPr/>
        </p:nvSpPr>
        <p:spPr>
          <a:xfrm>
            <a:off x="1424608" y="4367525"/>
            <a:ext cx="1960662" cy="278026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데이터레이크</a:t>
            </a:r>
          </a:p>
        </p:txBody>
      </p:sp>
      <p:sp>
        <p:nvSpPr>
          <p:cNvPr id="52" name="오각형 81">
            <a:extLst>
              <a:ext uri="{FF2B5EF4-FFF2-40B4-BE49-F238E27FC236}">
                <a16:creationId xmlns:a16="http://schemas.microsoft.com/office/drawing/2014/main" id="{9AD5D29D-3D41-42E1-85FC-80E1E858AE21}"/>
              </a:ext>
            </a:extLst>
          </p:cNvPr>
          <p:cNvSpPr/>
          <p:nvPr/>
        </p:nvSpPr>
        <p:spPr bwMode="gray">
          <a:xfrm>
            <a:off x="518236" y="4656435"/>
            <a:ext cx="2847381" cy="738617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endParaRPr lang="en-US" altLang="ko-KR" sz="1100" b="1" kern="0" spc="-1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53" name="오각형 81">
            <a:extLst>
              <a:ext uri="{FF2B5EF4-FFF2-40B4-BE49-F238E27FC236}">
                <a16:creationId xmlns:a16="http://schemas.microsoft.com/office/drawing/2014/main" id="{3F65F5EF-5CB1-4928-AE59-E0C75D033730}"/>
              </a:ext>
            </a:extLst>
          </p:cNvPr>
          <p:cNvSpPr/>
          <p:nvPr/>
        </p:nvSpPr>
        <p:spPr bwMode="gray">
          <a:xfrm>
            <a:off x="614061" y="5791273"/>
            <a:ext cx="2657687" cy="295425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 관리 표준 </a:t>
            </a: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(IT, </a:t>
            </a: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비즈니스</a:t>
            </a: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) </a:t>
            </a: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및 프로세스 정립</a:t>
            </a:r>
          </a:p>
        </p:txBody>
      </p:sp>
      <p:sp>
        <p:nvSpPr>
          <p:cNvPr id="55" name="오각형 81">
            <a:extLst>
              <a:ext uri="{FF2B5EF4-FFF2-40B4-BE49-F238E27FC236}">
                <a16:creationId xmlns:a16="http://schemas.microsoft.com/office/drawing/2014/main" id="{63105015-D6C5-4083-859C-10CE155044CE}"/>
              </a:ext>
            </a:extLst>
          </p:cNvPr>
          <p:cNvSpPr/>
          <p:nvPr/>
        </p:nvSpPr>
        <p:spPr bwMode="gray">
          <a:xfrm>
            <a:off x="614061" y="6128978"/>
            <a:ext cx="2657687" cy="295425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거버넌스 관리 솔루션 도입</a:t>
            </a: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(</a:t>
            </a: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메타</a:t>
            </a: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품질</a:t>
            </a: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포탈</a:t>
            </a: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7890BC7-D6F3-4804-96B5-BEBBB56F7357}"/>
              </a:ext>
            </a:extLst>
          </p:cNvPr>
          <p:cNvSpPr/>
          <p:nvPr/>
        </p:nvSpPr>
        <p:spPr>
          <a:xfrm>
            <a:off x="1424607" y="5453568"/>
            <a:ext cx="1949823" cy="278026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데이터거버넌스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63" name="오각형 81">
            <a:extLst>
              <a:ext uri="{FF2B5EF4-FFF2-40B4-BE49-F238E27FC236}">
                <a16:creationId xmlns:a16="http://schemas.microsoft.com/office/drawing/2014/main" id="{B6A783EF-D71E-496A-8867-37800B1FF468}"/>
              </a:ext>
            </a:extLst>
          </p:cNvPr>
          <p:cNvSpPr/>
          <p:nvPr/>
        </p:nvSpPr>
        <p:spPr bwMode="gray">
          <a:xfrm>
            <a:off x="507397" y="5742478"/>
            <a:ext cx="2847381" cy="738617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endParaRPr lang="en-US" altLang="ko-KR" sz="1100" b="1" kern="0" spc="-1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AB0784E-ABCF-4991-80BF-16BFC85AE893}"/>
              </a:ext>
            </a:extLst>
          </p:cNvPr>
          <p:cNvGrpSpPr/>
          <p:nvPr/>
        </p:nvGrpSpPr>
        <p:grpSpPr>
          <a:xfrm>
            <a:off x="3536985" y="2574910"/>
            <a:ext cx="2906145" cy="3891427"/>
            <a:chOff x="3536985" y="2574910"/>
            <a:chExt cx="2906145" cy="3891427"/>
          </a:xfrm>
        </p:grpSpPr>
        <p:sp>
          <p:nvSpPr>
            <p:cNvPr id="65" name="오각형 81">
              <a:extLst>
                <a:ext uri="{FF2B5EF4-FFF2-40B4-BE49-F238E27FC236}">
                  <a16:creationId xmlns:a16="http://schemas.microsoft.com/office/drawing/2014/main" id="{3A110F96-BA36-4D96-B7EA-87190827EDC7}"/>
                </a:ext>
              </a:extLst>
            </p:cNvPr>
            <p:cNvSpPr/>
            <p:nvPr/>
          </p:nvSpPr>
          <p:spPr bwMode="gray">
            <a:xfrm>
              <a:off x="3654488" y="3623112"/>
              <a:ext cx="2657687" cy="295425"/>
            </a:xfrm>
            <a:prstGeom prst="homePlate">
              <a:avLst>
                <a:gd name="adj" fmla="val 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57867">
                <a:tabLst>
                  <a:tab pos="420815" algn="l"/>
                </a:tabLst>
              </a:pPr>
              <a:r>
                <a:rPr lang="ko-KR" altLang="en-US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고객 통합 분석 속성 확대 구성 </a:t>
              </a:r>
            </a:p>
          </p:txBody>
        </p:sp>
        <p:sp>
          <p:nvSpPr>
            <p:cNvPr id="66" name="오각형 81">
              <a:extLst>
                <a:ext uri="{FF2B5EF4-FFF2-40B4-BE49-F238E27FC236}">
                  <a16:creationId xmlns:a16="http://schemas.microsoft.com/office/drawing/2014/main" id="{34779AE4-F73B-4D0C-9C69-901F7F146C18}"/>
                </a:ext>
              </a:extLst>
            </p:cNvPr>
            <p:cNvSpPr/>
            <p:nvPr/>
          </p:nvSpPr>
          <p:spPr bwMode="gray">
            <a:xfrm>
              <a:off x="3654488" y="3960817"/>
              <a:ext cx="2657687" cy="295425"/>
            </a:xfrm>
            <a:prstGeom prst="homePlate">
              <a:avLst>
                <a:gd name="adj" fmla="val 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57867">
                <a:tabLst>
                  <a:tab pos="420815" algn="l"/>
                </a:tabLst>
              </a:pPr>
              <a:r>
                <a:rPr lang="ko-KR" altLang="en-US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상품 분류 및 속성 표준 확대 구성</a:t>
              </a:r>
              <a:r>
                <a:rPr lang="en-US" altLang="ko-KR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(</a:t>
              </a:r>
              <a:r>
                <a:rPr lang="ko-KR" altLang="en-US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내</a:t>
              </a:r>
              <a:r>
                <a:rPr lang="en-US" altLang="ko-KR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/</a:t>
              </a:r>
              <a:r>
                <a:rPr lang="ko-KR" altLang="en-US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외부</a:t>
              </a:r>
              <a:r>
                <a:rPr lang="en-US" altLang="ko-KR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)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231359B8-AC86-4717-AA1F-814CDF21803B}"/>
                </a:ext>
              </a:extLst>
            </p:cNvPr>
            <p:cNvSpPr/>
            <p:nvPr/>
          </p:nvSpPr>
          <p:spPr>
            <a:xfrm>
              <a:off x="3551276" y="3285407"/>
              <a:ext cx="2863582" cy="278026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57867">
                <a:tabLst>
                  <a:tab pos="420815" algn="l"/>
                </a:tabLst>
              </a:pPr>
              <a:r>
                <a:rPr lang="ko-KR" altLang="en-US" sz="1100" b="1" kern="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전사 고객</a:t>
              </a:r>
              <a:r>
                <a:rPr lang="en-US" altLang="ko-KR" sz="1100" b="1" kern="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/</a:t>
              </a:r>
              <a:r>
                <a:rPr lang="ko-KR" altLang="en-US" sz="1100" b="1" kern="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상품 데이터 표준화</a:t>
              </a:r>
              <a:endPara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endParaRPr>
            </a:p>
          </p:txBody>
        </p:sp>
        <p:sp>
          <p:nvSpPr>
            <p:cNvPr id="68" name="오각형 81">
              <a:extLst>
                <a:ext uri="{FF2B5EF4-FFF2-40B4-BE49-F238E27FC236}">
                  <a16:creationId xmlns:a16="http://schemas.microsoft.com/office/drawing/2014/main" id="{216A618A-B4DD-4DD5-958D-DD0C5A10FE36}"/>
                </a:ext>
              </a:extLst>
            </p:cNvPr>
            <p:cNvSpPr/>
            <p:nvPr/>
          </p:nvSpPr>
          <p:spPr bwMode="gray">
            <a:xfrm>
              <a:off x="3547824" y="3574317"/>
              <a:ext cx="2847381" cy="738617"/>
            </a:xfrm>
            <a:prstGeom prst="homePlate">
              <a:avLst>
                <a:gd name="adj" fmla="val 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57867">
                <a:tabLst>
                  <a:tab pos="420815" algn="l"/>
                </a:tabLst>
              </a:pPr>
              <a:endPara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endParaRPr>
            </a:p>
          </p:txBody>
        </p:sp>
        <p:sp>
          <p:nvSpPr>
            <p:cNvPr id="69" name="오각형 81">
              <a:extLst>
                <a:ext uri="{FF2B5EF4-FFF2-40B4-BE49-F238E27FC236}">
                  <a16:creationId xmlns:a16="http://schemas.microsoft.com/office/drawing/2014/main" id="{11DDCE10-B0C2-4E56-9EFD-270FE46FB0E2}"/>
                </a:ext>
              </a:extLst>
            </p:cNvPr>
            <p:cNvSpPr/>
            <p:nvPr/>
          </p:nvSpPr>
          <p:spPr bwMode="gray">
            <a:xfrm>
              <a:off x="3654488" y="4690472"/>
              <a:ext cx="2657687" cy="295425"/>
            </a:xfrm>
            <a:prstGeom prst="homePlate">
              <a:avLst>
                <a:gd name="adj" fmla="val 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57867">
                <a:tabLst>
                  <a:tab pos="420815" algn="l"/>
                </a:tabLst>
              </a:pPr>
              <a:r>
                <a:rPr lang="ko-KR" altLang="en-US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분석  데이터  수집  확대</a:t>
              </a:r>
            </a:p>
          </p:txBody>
        </p:sp>
        <p:sp>
          <p:nvSpPr>
            <p:cNvPr id="89" name="오각형 81">
              <a:extLst>
                <a:ext uri="{FF2B5EF4-FFF2-40B4-BE49-F238E27FC236}">
                  <a16:creationId xmlns:a16="http://schemas.microsoft.com/office/drawing/2014/main" id="{08A86AA6-798D-4137-8A75-10596C231FCB}"/>
                </a:ext>
              </a:extLst>
            </p:cNvPr>
            <p:cNvSpPr/>
            <p:nvPr/>
          </p:nvSpPr>
          <p:spPr bwMode="gray">
            <a:xfrm>
              <a:off x="3654488" y="5028177"/>
              <a:ext cx="2657687" cy="295425"/>
            </a:xfrm>
            <a:prstGeom prst="homePlate">
              <a:avLst>
                <a:gd name="adj" fmla="val 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57867">
                <a:tabLst>
                  <a:tab pos="420815" algn="l"/>
                </a:tabLst>
              </a:pPr>
              <a:r>
                <a:rPr lang="ko-KR" altLang="en-US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분석 환경 고도화</a:t>
              </a:r>
              <a:r>
                <a:rPr lang="en-US" altLang="ko-KR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(MLOps), </a:t>
              </a:r>
              <a:r>
                <a:rPr lang="ko-KR" altLang="en-US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모니터링 관제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2B86155C-112B-42E3-B6F9-5B7B02E7FA66}"/>
                </a:ext>
              </a:extLst>
            </p:cNvPr>
            <p:cNvSpPr/>
            <p:nvPr/>
          </p:nvSpPr>
          <p:spPr>
            <a:xfrm>
              <a:off x="3551276" y="4352767"/>
              <a:ext cx="2863582" cy="278026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57867">
                <a:tabLst>
                  <a:tab pos="420815" algn="l"/>
                </a:tabLst>
              </a:pPr>
              <a:r>
                <a:rPr lang="ko-KR" altLang="en-US" sz="1100" b="1" kern="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데이터레이크</a:t>
              </a:r>
              <a:endPara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endParaRPr>
            </a:p>
          </p:txBody>
        </p:sp>
        <p:sp>
          <p:nvSpPr>
            <p:cNvPr id="91" name="오각형 81">
              <a:extLst>
                <a:ext uri="{FF2B5EF4-FFF2-40B4-BE49-F238E27FC236}">
                  <a16:creationId xmlns:a16="http://schemas.microsoft.com/office/drawing/2014/main" id="{8C17CC16-561F-4A59-9653-F71A5BE98F81}"/>
                </a:ext>
              </a:extLst>
            </p:cNvPr>
            <p:cNvSpPr/>
            <p:nvPr/>
          </p:nvSpPr>
          <p:spPr bwMode="gray">
            <a:xfrm>
              <a:off x="3547824" y="4641677"/>
              <a:ext cx="2847381" cy="738617"/>
            </a:xfrm>
            <a:prstGeom prst="homePlate">
              <a:avLst>
                <a:gd name="adj" fmla="val 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57867">
                <a:tabLst>
                  <a:tab pos="420815" algn="l"/>
                </a:tabLst>
              </a:pPr>
              <a:endPara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endParaRPr>
            </a:p>
          </p:txBody>
        </p:sp>
        <p:sp>
          <p:nvSpPr>
            <p:cNvPr id="92" name="오각형 81">
              <a:extLst>
                <a:ext uri="{FF2B5EF4-FFF2-40B4-BE49-F238E27FC236}">
                  <a16:creationId xmlns:a16="http://schemas.microsoft.com/office/drawing/2014/main" id="{C5EED05E-9111-4F8B-A708-A6DFDA8F311D}"/>
                </a:ext>
              </a:extLst>
            </p:cNvPr>
            <p:cNvSpPr/>
            <p:nvPr/>
          </p:nvSpPr>
          <p:spPr bwMode="gray">
            <a:xfrm>
              <a:off x="3643649" y="5776515"/>
              <a:ext cx="2657687" cy="295425"/>
            </a:xfrm>
            <a:prstGeom prst="homePlate">
              <a:avLst>
                <a:gd name="adj" fmla="val 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57867">
                <a:tabLst>
                  <a:tab pos="420815" algn="l"/>
                </a:tabLst>
              </a:pPr>
              <a:r>
                <a:rPr lang="ko-KR" altLang="en-US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데이터 관리 표준 적용 </a:t>
              </a:r>
              <a:r>
                <a:rPr lang="en-US" altLang="ko-KR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(</a:t>
              </a:r>
              <a:r>
                <a:rPr lang="ko-KR" altLang="en-US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프로세스</a:t>
              </a:r>
              <a:r>
                <a:rPr lang="en-US" altLang="ko-KR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, </a:t>
              </a:r>
              <a:r>
                <a:rPr lang="ko-KR" altLang="en-US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보안</a:t>
              </a:r>
              <a:r>
                <a:rPr lang="en-US" altLang="ko-KR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)</a:t>
              </a:r>
            </a:p>
          </p:txBody>
        </p:sp>
        <p:sp>
          <p:nvSpPr>
            <p:cNvPr id="93" name="오각형 81">
              <a:extLst>
                <a:ext uri="{FF2B5EF4-FFF2-40B4-BE49-F238E27FC236}">
                  <a16:creationId xmlns:a16="http://schemas.microsoft.com/office/drawing/2014/main" id="{C2765E4E-8D2F-4FAB-98AC-120026141C55}"/>
                </a:ext>
              </a:extLst>
            </p:cNvPr>
            <p:cNvSpPr/>
            <p:nvPr/>
          </p:nvSpPr>
          <p:spPr bwMode="gray">
            <a:xfrm>
              <a:off x="3643649" y="6114220"/>
              <a:ext cx="2657687" cy="295425"/>
            </a:xfrm>
            <a:prstGeom prst="homePlate">
              <a:avLst>
                <a:gd name="adj" fmla="val 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57867">
                <a:tabLst>
                  <a:tab pos="420815" algn="l"/>
                </a:tabLst>
              </a:pPr>
              <a:r>
                <a:rPr lang="ko-KR" altLang="en-US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데이터 분석 지표 표준 적용 확대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5D2EEA8B-11F8-4E1C-83B1-17BC1EC5A523}"/>
                </a:ext>
              </a:extLst>
            </p:cNvPr>
            <p:cNvSpPr/>
            <p:nvPr/>
          </p:nvSpPr>
          <p:spPr>
            <a:xfrm>
              <a:off x="3540437" y="5438810"/>
              <a:ext cx="2863582" cy="278026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57867">
                <a:tabLst>
                  <a:tab pos="420815" algn="l"/>
                </a:tabLst>
              </a:pPr>
              <a:r>
                <a:rPr lang="ko-KR" altLang="en-US" sz="1100" b="1" kern="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데이터거버넌스</a:t>
              </a:r>
              <a:endPara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endParaRPr>
            </a:p>
          </p:txBody>
        </p:sp>
        <p:sp>
          <p:nvSpPr>
            <p:cNvPr id="95" name="오각형 81">
              <a:extLst>
                <a:ext uri="{FF2B5EF4-FFF2-40B4-BE49-F238E27FC236}">
                  <a16:creationId xmlns:a16="http://schemas.microsoft.com/office/drawing/2014/main" id="{035391E3-6464-4DC1-8CD8-85C3D78FCFD9}"/>
                </a:ext>
              </a:extLst>
            </p:cNvPr>
            <p:cNvSpPr/>
            <p:nvPr/>
          </p:nvSpPr>
          <p:spPr bwMode="gray">
            <a:xfrm>
              <a:off x="3536985" y="5727720"/>
              <a:ext cx="2847381" cy="738617"/>
            </a:xfrm>
            <a:prstGeom prst="homePlate">
              <a:avLst>
                <a:gd name="adj" fmla="val 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57867">
                <a:tabLst>
                  <a:tab pos="420815" algn="l"/>
                </a:tabLst>
              </a:pPr>
              <a:endPara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endParaRPr>
            </a:p>
          </p:txBody>
        </p:sp>
        <p:sp>
          <p:nvSpPr>
            <p:cNvPr id="96" name="오각형 81">
              <a:extLst>
                <a:ext uri="{FF2B5EF4-FFF2-40B4-BE49-F238E27FC236}">
                  <a16:creationId xmlns:a16="http://schemas.microsoft.com/office/drawing/2014/main" id="{BF106D61-D9BF-413C-9E41-8EB5DF751B4E}"/>
                </a:ext>
              </a:extLst>
            </p:cNvPr>
            <p:cNvSpPr/>
            <p:nvPr/>
          </p:nvSpPr>
          <p:spPr bwMode="gray">
            <a:xfrm>
              <a:off x="3682761" y="2903262"/>
              <a:ext cx="2657687" cy="295425"/>
            </a:xfrm>
            <a:prstGeom prst="homePlate">
              <a:avLst>
                <a:gd name="adj" fmla="val 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57867">
                <a:tabLst>
                  <a:tab pos="420815" algn="l"/>
                </a:tabLst>
              </a:pPr>
              <a:r>
                <a:rPr lang="ko-KR" altLang="en-US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전사</a:t>
              </a:r>
              <a:r>
                <a:rPr lang="en-US" altLang="ko-KR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/</a:t>
              </a:r>
              <a:r>
                <a:rPr lang="ko-KR" altLang="en-US" sz="1100" b="1" kern="0" spc="-1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사업부별 데이터 포탈 구성 방안 수립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95DE1C13-CB61-40ED-8F37-DF5FC7B4F841}"/>
                </a:ext>
              </a:extLst>
            </p:cNvPr>
            <p:cNvSpPr/>
            <p:nvPr/>
          </p:nvSpPr>
          <p:spPr>
            <a:xfrm>
              <a:off x="4469585" y="2574910"/>
              <a:ext cx="1973545" cy="278026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57867">
                <a:tabLst>
                  <a:tab pos="420815" algn="l"/>
                </a:tabLst>
              </a:pPr>
              <a:r>
                <a:rPr lang="ko-KR" altLang="en-US" sz="1100" b="1" kern="0" spc="-1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Calibri" pitchFamily="34" charset="0"/>
                </a:rPr>
                <a:t>분석 데이터플랫폼</a:t>
              </a:r>
              <a:endPara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endParaRPr>
            </a:p>
          </p:txBody>
        </p:sp>
        <p:sp>
          <p:nvSpPr>
            <p:cNvPr id="98" name="오각형 81">
              <a:extLst>
                <a:ext uri="{FF2B5EF4-FFF2-40B4-BE49-F238E27FC236}">
                  <a16:creationId xmlns:a16="http://schemas.microsoft.com/office/drawing/2014/main" id="{E73F2442-6121-47B5-B885-9D035B94A38E}"/>
                </a:ext>
              </a:extLst>
            </p:cNvPr>
            <p:cNvSpPr/>
            <p:nvPr/>
          </p:nvSpPr>
          <p:spPr bwMode="gray">
            <a:xfrm>
              <a:off x="3576097" y="2852936"/>
              <a:ext cx="2847381" cy="387178"/>
            </a:xfrm>
            <a:prstGeom prst="homePlate">
              <a:avLst>
                <a:gd name="adj" fmla="val 0"/>
              </a:avLst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wrap="none" lIns="0" tIns="0" rIns="0" bIns="0" rtlCol="0" anchor="ctr"/>
            <a:lstStyle/>
            <a:p>
              <a:pPr algn="ctr" defTabSz="957867">
                <a:tabLst>
                  <a:tab pos="420815" algn="l"/>
                </a:tabLst>
              </a:pPr>
              <a:endPara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endParaRPr>
            </a:p>
          </p:txBody>
        </p:sp>
      </p:grpSp>
      <p:sp>
        <p:nvSpPr>
          <p:cNvPr id="99" name="오각형 81">
            <a:extLst>
              <a:ext uri="{FF2B5EF4-FFF2-40B4-BE49-F238E27FC236}">
                <a16:creationId xmlns:a16="http://schemas.microsoft.com/office/drawing/2014/main" id="{D6F29F39-3432-4882-AD53-AC48692EA21B}"/>
              </a:ext>
            </a:extLst>
          </p:cNvPr>
          <p:cNvSpPr/>
          <p:nvPr/>
        </p:nvSpPr>
        <p:spPr bwMode="gray">
          <a:xfrm>
            <a:off x="6798303" y="3623112"/>
            <a:ext cx="2657687" cy="295425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전사 통합 고객 분석 활용 지원</a:t>
            </a:r>
          </a:p>
        </p:txBody>
      </p:sp>
      <p:sp>
        <p:nvSpPr>
          <p:cNvPr id="100" name="오각형 81">
            <a:extLst>
              <a:ext uri="{FF2B5EF4-FFF2-40B4-BE49-F238E27FC236}">
                <a16:creationId xmlns:a16="http://schemas.microsoft.com/office/drawing/2014/main" id="{83B813D6-A0D1-4A42-9351-AFD1A95FAB65}"/>
              </a:ext>
            </a:extLst>
          </p:cNvPr>
          <p:cNvSpPr/>
          <p:nvPr/>
        </p:nvSpPr>
        <p:spPr bwMode="gray">
          <a:xfrm>
            <a:off x="6798303" y="3960817"/>
            <a:ext cx="2657687" cy="295425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상품 분석 인사이트 도출 지원</a:t>
            </a: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61D15794-6FE2-4C03-84F2-C336B0BBC2A0}"/>
              </a:ext>
            </a:extLst>
          </p:cNvPr>
          <p:cNvSpPr/>
          <p:nvPr/>
        </p:nvSpPr>
        <p:spPr>
          <a:xfrm>
            <a:off x="6695091" y="3285407"/>
            <a:ext cx="2863582" cy="278026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전사 고객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/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상품 데이터 표준화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102" name="오각형 81">
            <a:extLst>
              <a:ext uri="{FF2B5EF4-FFF2-40B4-BE49-F238E27FC236}">
                <a16:creationId xmlns:a16="http://schemas.microsoft.com/office/drawing/2014/main" id="{4D42AC60-9401-48FD-95F0-D5A8C41BA2D5}"/>
              </a:ext>
            </a:extLst>
          </p:cNvPr>
          <p:cNvSpPr/>
          <p:nvPr/>
        </p:nvSpPr>
        <p:spPr bwMode="gray">
          <a:xfrm>
            <a:off x="6691639" y="3574317"/>
            <a:ext cx="2847381" cy="738617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endParaRPr lang="en-US" altLang="ko-KR" sz="1100" b="1" kern="0" spc="-1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103" name="오각형 81">
            <a:extLst>
              <a:ext uri="{FF2B5EF4-FFF2-40B4-BE49-F238E27FC236}">
                <a16:creationId xmlns:a16="http://schemas.microsoft.com/office/drawing/2014/main" id="{17E2E356-30D6-4020-BD20-09408AAD880E}"/>
              </a:ext>
            </a:extLst>
          </p:cNvPr>
          <p:cNvSpPr/>
          <p:nvPr/>
        </p:nvSpPr>
        <p:spPr bwMode="gray">
          <a:xfrm>
            <a:off x="6798303" y="4690472"/>
            <a:ext cx="2657687" cy="295425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기존 정보계</a:t>
            </a: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(DW)  → </a:t>
            </a: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레이크 이관 구성</a:t>
            </a:r>
          </a:p>
        </p:txBody>
      </p:sp>
      <p:sp>
        <p:nvSpPr>
          <p:cNvPr id="104" name="오각형 81">
            <a:extLst>
              <a:ext uri="{FF2B5EF4-FFF2-40B4-BE49-F238E27FC236}">
                <a16:creationId xmlns:a16="http://schemas.microsoft.com/office/drawing/2014/main" id="{C3979E54-038A-47BC-A0A3-FA9FDC6D8800}"/>
              </a:ext>
            </a:extLst>
          </p:cNvPr>
          <p:cNvSpPr/>
          <p:nvPr/>
        </p:nvSpPr>
        <p:spPr bwMode="gray">
          <a:xfrm>
            <a:off x="6798303" y="5028177"/>
            <a:ext cx="2657687" cy="295425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분석 환경 고도화</a:t>
            </a: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모니터링 관제 운영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C01EB738-A04A-43BB-A377-E74EDD2D3802}"/>
              </a:ext>
            </a:extLst>
          </p:cNvPr>
          <p:cNvSpPr/>
          <p:nvPr/>
        </p:nvSpPr>
        <p:spPr>
          <a:xfrm>
            <a:off x="6695091" y="4352767"/>
            <a:ext cx="2863582" cy="278026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데이터레이크</a:t>
            </a:r>
          </a:p>
        </p:txBody>
      </p:sp>
      <p:sp>
        <p:nvSpPr>
          <p:cNvPr id="106" name="오각형 81">
            <a:extLst>
              <a:ext uri="{FF2B5EF4-FFF2-40B4-BE49-F238E27FC236}">
                <a16:creationId xmlns:a16="http://schemas.microsoft.com/office/drawing/2014/main" id="{2CFAB322-194E-4485-AC88-52ABCD51F923}"/>
              </a:ext>
            </a:extLst>
          </p:cNvPr>
          <p:cNvSpPr/>
          <p:nvPr/>
        </p:nvSpPr>
        <p:spPr bwMode="gray">
          <a:xfrm>
            <a:off x="6691639" y="4641677"/>
            <a:ext cx="2847381" cy="738617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endParaRPr lang="en-US" altLang="ko-KR" sz="1100" b="1" kern="0" spc="-1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107" name="오각형 81">
            <a:extLst>
              <a:ext uri="{FF2B5EF4-FFF2-40B4-BE49-F238E27FC236}">
                <a16:creationId xmlns:a16="http://schemas.microsoft.com/office/drawing/2014/main" id="{C1AE00FC-7A95-4525-9341-BA28CD8BE17F}"/>
              </a:ext>
            </a:extLst>
          </p:cNvPr>
          <p:cNvSpPr/>
          <p:nvPr/>
        </p:nvSpPr>
        <p:spPr bwMode="gray">
          <a:xfrm>
            <a:off x="6787464" y="5776515"/>
            <a:ext cx="2657687" cy="295425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 표준화</a:t>
            </a: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/</a:t>
            </a: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변화 관리 운영</a:t>
            </a:r>
          </a:p>
        </p:txBody>
      </p:sp>
      <p:sp>
        <p:nvSpPr>
          <p:cNvPr id="108" name="오각형 81">
            <a:extLst>
              <a:ext uri="{FF2B5EF4-FFF2-40B4-BE49-F238E27FC236}">
                <a16:creationId xmlns:a16="http://schemas.microsoft.com/office/drawing/2014/main" id="{D3963D67-2439-4B12-98AE-CD83822A5577}"/>
              </a:ext>
            </a:extLst>
          </p:cNvPr>
          <p:cNvSpPr/>
          <p:nvPr/>
        </p:nvSpPr>
        <p:spPr bwMode="gray">
          <a:xfrm>
            <a:off x="6787464" y="6114220"/>
            <a:ext cx="2657687" cy="295425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전사 사용자 활용 시스템 구성</a:t>
            </a:r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F9FEE15-41DD-45D6-BCE7-6471D3CB7920}"/>
              </a:ext>
            </a:extLst>
          </p:cNvPr>
          <p:cNvSpPr/>
          <p:nvPr/>
        </p:nvSpPr>
        <p:spPr>
          <a:xfrm>
            <a:off x="6684252" y="5438810"/>
            <a:ext cx="2863582" cy="278026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데이터거버넌스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110" name="오각형 81">
            <a:extLst>
              <a:ext uri="{FF2B5EF4-FFF2-40B4-BE49-F238E27FC236}">
                <a16:creationId xmlns:a16="http://schemas.microsoft.com/office/drawing/2014/main" id="{0E0E1AB1-1175-418F-8AE2-B3AD797B7D94}"/>
              </a:ext>
            </a:extLst>
          </p:cNvPr>
          <p:cNvSpPr/>
          <p:nvPr/>
        </p:nvSpPr>
        <p:spPr bwMode="gray">
          <a:xfrm>
            <a:off x="6680800" y="5727720"/>
            <a:ext cx="2847381" cy="738617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endParaRPr lang="en-US" altLang="ko-KR" sz="1100" b="1" kern="0" spc="-1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115" name="오각형 81">
            <a:extLst>
              <a:ext uri="{FF2B5EF4-FFF2-40B4-BE49-F238E27FC236}">
                <a16:creationId xmlns:a16="http://schemas.microsoft.com/office/drawing/2014/main" id="{3973BF4B-1A08-4EEB-A9D8-FD2E7B046109}"/>
              </a:ext>
            </a:extLst>
          </p:cNvPr>
          <p:cNvSpPr/>
          <p:nvPr/>
        </p:nvSpPr>
        <p:spPr bwMode="gray">
          <a:xfrm>
            <a:off x="6805717" y="2538507"/>
            <a:ext cx="2657687" cy="295425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전사 데이터 포탈 환경 구성</a:t>
            </a:r>
          </a:p>
        </p:txBody>
      </p:sp>
      <p:sp>
        <p:nvSpPr>
          <p:cNvPr id="116" name="오각형 81">
            <a:extLst>
              <a:ext uri="{FF2B5EF4-FFF2-40B4-BE49-F238E27FC236}">
                <a16:creationId xmlns:a16="http://schemas.microsoft.com/office/drawing/2014/main" id="{54ABE1C6-B6A0-4BA8-A4A0-52DE78F49D4D}"/>
              </a:ext>
            </a:extLst>
          </p:cNvPr>
          <p:cNvSpPr/>
          <p:nvPr/>
        </p:nvSpPr>
        <p:spPr bwMode="gray">
          <a:xfrm>
            <a:off x="6805717" y="2876212"/>
            <a:ext cx="2657687" cy="295425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전사</a:t>
            </a: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/</a:t>
            </a: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사업부별 </a:t>
            </a:r>
            <a:r>
              <a:rPr lang="en-US" altLang="ko-KR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BI </a:t>
            </a:r>
            <a:r>
              <a:rPr lang="ko-KR" altLang="en-US" sz="1100" b="1" kern="0" spc="-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구성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02A55A92-64DB-473D-95ED-6FE936E6D937}"/>
              </a:ext>
            </a:extLst>
          </p:cNvPr>
          <p:cNvSpPr/>
          <p:nvPr/>
        </p:nvSpPr>
        <p:spPr>
          <a:xfrm>
            <a:off x="7617296" y="2200802"/>
            <a:ext cx="1948790" cy="278026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분석 데이터플랫폼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118" name="오각형 81">
            <a:extLst>
              <a:ext uri="{FF2B5EF4-FFF2-40B4-BE49-F238E27FC236}">
                <a16:creationId xmlns:a16="http://schemas.microsoft.com/office/drawing/2014/main" id="{91BC40C7-4AA0-4A96-BE24-031960153796}"/>
              </a:ext>
            </a:extLst>
          </p:cNvPr>
          <p:cNvSpPr/>
          <p:nvPr/>
        </p:nvSpPr>
        <p:spPr bwMode="gray">
          <a:xfrm>
            <a:off x="6699053" y="2489712"/>
            <a:ext cx="2847381" cy="738617"/>
          </a:xfrm>
          <a:prstGeom prst="homePlate">
            <a:avLst>
              <a:gd name="adj" fmla="val 0"/>
            </a:avLst>
          </a:prstGeom>
          <a:noFill/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endParaRPr lang="en-US" altLang="ko-KR" sz="1100" b="1" kern="0" spc="-100" dirty="0"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603FFF8-20F7-4878-AB79-EA585158758C}"/>
              </a:ext>
            </a:extLst>
          </p:cNvPr>
          <p:cNvSpPr/>
          <p:nvPr/>
        </p:nvSpPr>
        <p:spPr>
          <a:xfrm>
            <a:off x="421840" y="530096"/>
            <a:ext cx="31151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년을 기점으로 데이터플랫폼 기반을 마련하고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연간 단계별 확산 계획을 수립하고 추진할 예정임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6FB2D38-543E-472F-9EB3-9988F666A4FB}"/>
              </a:ext>
            </a:extLst>
          </p:cNvPr>
          <p:cNvSpPr/>
          <p:nvPr/>
        </p:nvSpPr>
        <p:spPr>
          <a:xfrm>
            <a:off x="506411" y="3300165"/>
            <a:ext cx="846189" cy="278026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분석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5BDE16D-7C54-4FDB-AA84-4EE5C4FBDFE9}"/>
              </a:ext>
            </a:extLst>
          </p:cNvPr>
          <p:cNvSpPr/>
          <p:nvPr/>
        </p:nvSpPr>
        <p:spPr>
          <a:xfrm>
            <a:off x="507731" y="4367525"/>
            <a:ext cx="846189" cy="278026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인프라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2337E8A8-5BDF-4AEA-B770-CB125641D8A5}"/>
              </a:ext>
            </a:extLst>
          </p:cNvPr>
          <p:cNvSpPr/>
          <p:nvPr/>
        </p:nvSpPr>
        <p:spPr>
          <a:xfrm>
            <a:off x="506411" y="5453568"/>
            <a:ext cx="846189" cy="278026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정책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1920541-44A4-43E0-BFBE-5EC2B55FCD6E}"/>
              </a:ext>
            </a:extLst>
          </p:cNvPr>
          <p:cNvSpPr/>
          <p:nvPr/>
        </p:nvSpPr>
        <p:spPr>
          <a:xfrm>
            <a:off x="3575470" y="2574910"/>
            <a:ext cx="846189" cy="278026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활용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3987ACE-670B-4A43-9B8F-90A0B552DFAE}"/>
              </a:ext>
            </a:extLst>
          </p:cNvPr>
          <p:cNvSpPr/>
          <p:nvPr/>
        </p:nvSpPr>
        <p:spPr>
          <a:xfrm>
            <a:off x="6695499" y="2200802"/>
            <a:ext cx="846189" cy="278026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활용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FA3263-8A46-484E-9FD6-FA58798E2664}"/>
              </a:ext>
            </a:extLst>
          </p:cNvPr>
          <p:cNvCxnSpPr>
            <a:cxnSpLocks/>
          </p:cNvCxnSpPr>
          <p:nvPr/>
        </p:nvCxnSpPr>
        <p:spPr>
          <a:xfrm>
            <a:off x="544065" y="2870014"/>
            <a:ext cx="2841205" cy="0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F1400A1-FB9B-4A56-86ED-DCBE81D9D9C8}"/>
              </a:ext>
            </a:extLst>
          </p:cNvPr>
          <p:cNvCxnSpPr>
            <a:cxnSpLocks/>
          </p:cNvCxnSpPr>
          <p:nvPr/>
        </p:nvCxnSpPr>
        <p:spPr>
          <a:xfrm flipV="1">
            <a:off x="3389267" y="2083639"/>
            <a:ext cx="0" cy="80161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F8F1705-8C91-4C11-9DDB-03E99846C4DB}"/>
              </a:ext>
            </a:extLst>
          </p:cNvPr>
          <p:cNvCxnSpPr>
            <a:cxnSpLocks/>
          </p:cNvCxnSpPr>
          <p:nvPr/>
        </p:nvCxnSpPr>
        <p:spPr>
          <a:xfrm>
            <a:off x="3385270" y="2083639"/>
            <a:ext cx="3223914" cy="7689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41821B8-185C-415E-9BA1-DBC7F50E79E3}"/>
              </a:ext>
            </a:extLst>
          </p:cNvPr>
          <p:cNvCxnSpPr>
            <a:cxnSpLocks/>
          </p:cNvCxnSpPr>
          <p:nvPr/>
        </p:nvCxnSpPr>
        <p:spPr>
          <a:xfrm flipV="1">
            <a:off x="6590896" y="1720553"/>
            <a:ext cx="0" cy="370775"/>
          </a:xfrm>
          <a:prstGeom prst="line">
            <a:avLst/>
          </a:prstGeom>
          <a:ln w="3810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7AF1C04-CF46-45E6-93BD-AC059B64CB69}"/>
              </a:ext>
            </a:extLst>
          </p:cNvPr>
          <p:cNvCxnSpPr>
            <a:cxnSpLocks/>
          </p:cNvCxnSpPr>
          <p:nvPr/>
        </p:nvCxnSpPr>
        <p:spPr>
          <a:xfrm>
            <a:off x="6570195" y="1750335"/>
            <a:ext cx="3069459" cy="0"/>
          </a:xfrm>
          <a:prstGeom prst="line">
            <a:avLst/>
          </a:prstGeom>
          <a:ln w="38100">
            <a:solidFill>
              <a:srgbClr val="7F7F7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17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43"/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추진 방안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10956B-7355-4C35-9B11-926069FB4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737062" y="5430604"/>
            <a:ext cx="2311400" cy="3048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29</a:t>
            </a:fld>
            <a:r>
              <a:rPr lang="en-US" altLang="ko-KR" dirty="0"/>
              <a:t> -</a:t>
            </a:r>
          </a:p>
        </p:txBody>
      </p:sp>
      <p:sp>
        <p:nvSpPr>
          <p:cNvPr id="20" name="오각형 81">
            <a:extLst>
              <a:ext uri="{FF2B5EF4-FFF2-40B4-BE49-F238E27FC236}">
                <a16:creationId xmlns:a16="http://schemas.microsoft.com/office/drawing/2014/main" id="{09535B79-508B-409B-86BE-645FAF411657}"/>
              </a:ext>
            </a:extLst>
          </p:cNvPr>
          <p:cNvSpPr/>
          <p:nvPr/>
        </p:nvSpPr>
        <p:spPr bwMode="gray">
          <a:xfrm>
            <a:off x="521688" y="3808546"/>
            <a:ext cx="2863582" cy="295425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데이터레이크 아키텍처 구성 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(ETL, MLOps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등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21" name="오각형 81">
            <a:extLst>
              <a:ext uri="{FF2B5EF4-FFF2-40B4-BE49-F238E27FC236}">
                <a16:creationId xmlns:a16="http://schemas.microsoft.com/office/drawing/2014/main" id="{5C1F7814-7292-4689-850B-4D2F74A095FC}"/>
              </a:ext>
            </a:extLst>
          </p:cNvPr>
          <p:cNvSpPr/>
          <p:nvPr/>
        </p:nvSpPr>
        <p:spPr bwMode="gray">
          <a:xfrm>
            <a:off x="526454" y="5869721"/>
            <a:ext cx="2825631" cy="295425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관리 표준 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(IT,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비즈니스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)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및 프로세스 정립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22" name="오각형 81">
            <a:extLst>
              <a:ext uri="{FF2B5EF4-FFF2-40B4-BE49-F238E27FC236}">
                <a16:creationId xmlns:a16="http://schemas.microsoft.com/office/drawing/2014/main" id="{E7A4321A-C8D4-4CE4-BBFC-53CF5FE830F5}"/>
              </a:ext>
            </a:extLst>
          </p:cNvPr>
          <p:cNvSpPr/>
          <p:nvPr/>
        </p:nvSpPr>
        <p:spPr bwMode="gray">
          <a:xfrm>
            <a:off x="519392" y="6207426"/>
            <a:ext cx="2832693" cy="295425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거버넌스 관리 솔루션 도입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(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메타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품질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포탈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23" name="오각형 81">
            <a:extLst>
              <a:ext uri="{FF2B5EF4-FFF2-40B4-BE49-F238E27FC236}">
                <a16:creationId xmlns:a16="http://schemas.microsoft.com/office/drawing/2014/main" id="{0765BC57-4A37-4C78-A295-3E132AD83A5F}"/>
              </a:ext>
            </a:extLst>
          </p:cNvPr>
          <p:cNvSpPr/>
          <p:nvPr/>
        </p:nvSpPr>
        <p:spPr bwMode="gray">
          <a:xfrm>
            <a:off x="526456" y="4843995"/>
            <a:ext cx="2858813" cy="295425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고객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통합 정보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(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통합 회원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)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방안 수립 및 적용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24" name="갈매기형 수장 89">
            <a:extLst>
              <a:ext uri="{FF2B5EF4-FFF2-40B4-BE49-F238E27FC236}">
                <a16:creationId xmlns:a16="http://schemas.microsoft.com/office/drawing/2014/main" id="{C6BFD6D5-BBB4-4848-A719-89CB47884F8C}"/>
              </a:ext>
            </a:extLst>
          </p:cNvPr>
          <p:cNvSpPr/>
          <p:nvPr/>
        </p:nvSpPr>
        <p:spPr bwMode="auto">
          <a:xfrm>
            <a:off x="544065" y="3038793"/>
            <a:ext cx="2896766" cy="295425"/>
          </a:xfrm>
          <a:prstGeom prst="chevron">
            <a:avLst>
              <a:gd name="adj" fmla="val 40571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‘22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sp>
        <p:nvSpPr>
          <p:cNvPr id="25" name="갈매기형 수장 89">
            <a:extLst>
              <a:ext uri="{FF2B5EF4-FFF2-40B4-BE49-F238E27FC236}">
                <a16:creationId xmlns:a16="http://schemas.microsoft.com/office/drawing/2014/main" id="{5398A696-0E8C-4390-92D5-9C17A05068E3}"/>
              </a:ext>
            </a:extLst>
          </p:cNvPr>
          <p:cNvSpPr/>
          <p:nvPr/>
        </p:nvSpPr>
        <p:spPr bwMode="auto">
          <a:xfrm>
            <a:off x="3568402" y="2390721"/>
            <a:ext cx="2896766" cy="295425"/>
          </a:xfrm>
          <a:prstGeom prst="chevron">
            <a:avLst>
              <a:gd name="adj" fmla="val 40571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‘23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sp>
        <p:nvSpPr>
          <p:cNvPr id="26" name="갈매기형 수장 89">
            <a:extLst>
              <a:ext uri="{FF2B5EF4-FFF2-40B4-BE49-F238E27FC236}">
                <a16:creationId xmlns:a16="http://schemas.microsoft.com/office/drawing/2014/main" id="{44E21B07-6C39-47E2-801E-97D15F3ECFD8}"/>
              </a:ext>
            </a:extLst>
          </p:cNvPr>
          <p:cNvSpPr/>
          <p:nvPr/>
        </p:nvSpPr>
        <p:spPr bwMode="auto">
          <a:xfrm>
            <a:off x="6592738" y="2023288"/>
            <a:ext cx="2896766" cy="295425"/>
          </a:xfrm>
          <a:prstGeom prst="chevron">
            <a:avLst>
              <a:gd name="adj" fmla="val 40571"/>
            </a:avLst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none" lIns="0" tIns="0" rIns="0" bIns="0" rtlCol="0" anchor="ctr"/>
          <a:lstStyle/>
          <a:p>
            <a:pPr algn="ctr">
              <a:spcBef>
                <a:spcPts val="0"/>
              </a:spcBef>
            </a:pP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‘24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</a:p>
        </p:txBody>
      </p:sp>
      <p:sp>
        <p:nvSpPr>
          <p:cNvPr id="31" name="오각형 81">
            <a:extLst>
              <a:ext uri="{FF2B5EF4-FFF2-40B4-BE49-F238E27FC236}">
                <a16:creationId xmlns:a16="http://schemas.microsoft.com/office/drawing/2014/main" id="{20E885E7-3420-4104-B9BC-B58B7C8235DE}"/>
              </a:ext>
            </a:extLst>
          </p:cNvPr>
          <p:cNvSpPr/>
          <p:nvPr/>
        </p:nvSpPr>
        <p:spPr bwMode="gray">
          <a:xfrm>
            <a:off x="521688" y="4146251"/>
            <a:ext cx="2863582" cy="295425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분석 환경 기반 마련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1B90BEF-24F3-4BA8-8C5E-0F3B549EF729}"/>
              </a:ext>
            </a:extLst>
          </p:cNvPr>
          <p:cNvSpPr/>
          <p:nvPr/>
        </p:nvSpPr>
        <p:spPr>
          <a:xfrm>
            <a:off x="521688" y="3470841"/>
            <a:ext cx="2863582" cy="295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데이터레이크 </a:t>
            </a:r>
            <a:r>
              <a:rPr lang="en-US" altLang="ko-KR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인프라</a:t>
            </a:r>
            <a:r>
              <a:rPr lang="en-US" altLang="ko-KR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F411321-5EE7-435E-8360-B1B4A8815AC0}"/>
              </a:ext>
            </a:extLst>
          </p:cNvPr>
          <p:cNvSpPr/>
          <p:nvPr/>
        </p:nvSpPr>
        <p:spPr>
          <a:xfrm>
            <a:off x="526456" y="5532016"/>
            <a:ext cx="2825630" cy="295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데이터거버넌스 </a:t>
            </a:r>
            <a:r>
              <a:rPr lang="en-US" altLang="ko-KR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정책</a:t>
            </a:r>
            <a:r>
              <a:rPr lang="en-US" altLang="ko-KR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오각형 81">
            <a:extLst>
              <a:ext uri="{FF2B5EF4-FFF2-40B4-BE49-F238E27FC236}">
                <a16:creationId xmlns:a16="http://schemas.microsoft.com/office/drawing/2014/main" id="{BFAC53C5-9826-4BE3-A4F6-DAD5C94D37F3}"/>
              </a:ext>
            </a:extLst>
          </p:cNvPr>
          <p:cNvSpPr/>
          <p:nvPr/>
        </p:nvSpPr>
        <p:spPr bwMode="gray">
          <a:xfrm>
            <a:off x="3550641" y="3808546"/>
            <a:ext cx="2863582" cy="295425"/>
          </a:xfrm>
          <a:prstGeom prst="homePlat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분석  데이터 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수집 확대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57" name="오각형 81">
            <a:extLst>
              <a:ext uri="{FF2B5EF4-FFF2-40B4-BE49-F238E27FC236}">
                <a16:creationId xmlns:a16="http://schemas.microsoft.com/office/drawing/2014/main" id="{86415EFA-489D-49DE-9958-B5AF4E2038C4}"/>
              </a:ext>
            </a:extLst>
          </p:cNvPr>
          <p:cNvSpPr/>
          <p:nvPr/>
        </p:nvSpPr>
        <p:spPr bwMode="gray">
          <a:xfrm>
            <a:off x="3532145" y="5859677"/>
            <a:ext cx="2863582" cy="295425"/>
          </a:xfrm>
          <a:prstGeom prst="homePlat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 관리 표준 적용 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(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프로세스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보안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58" name="오각형 81">
            <a:extLst>
              <a:ext uri="{FF2B5EF4-FFF2-40B4-BE49-F238E27FC236}">
                <a16:creationId xmlns:a16="http://schemas.microsoft.com/office/drawing/2014/main" id="{39A05C2B-A3F1-499A-ACD9-B507111AAE5D}"/>
              </a:ext>
            </a:extLst>
          </p:cNvPr>
          <p:cNvSpPr/>
          <p:nvPr/>
        </p:nvSpPr>
        <p:spPr bwMode="gray">
          <a:xfrm>
            <a:off x="3532145" y="6197382"/>
            <a:ext cx="2863582" cy="295425"/>
          </a:xfrm>
          <a:prstGeom prst="homePlat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 분석 지표 표준 적용 확대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59" name="오각형 81">
            <a:extLst>
              <a:ext uri="{FF2B5EF4-FFF2-40B4-BE49-F238E27FC236}">
                <a16:creationId xmlns:a16="http://schemas.microsoft.com/office/drawing/2014/main" id="{C8A5989D-83D1-4844-96DE-738DCD6EAD04}"/>
              </a:ext>
            </a:extLst>
          </p:cNvPr>
          <p:cNvSpPr/>
          <p:nvPr/>
        </p:nvSpPr>
        <p:spPr bwMode="gray">
          <a:xfrm>
            <a:off x="3522657" y="4861395"/>
            <a:ext cx="2863582" cy="295425"/>
          </a:xfrm>
          <a:prstGeom prst="homePlat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고객 통합 분석 속성 확대 구성 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60" name="오각형 81">
            <a:extLst>
              <a:ext uri="{FF2B5EF4-FFF2-40B4-BE49-F238E27FC236}">
                <a16:creationId xmlns:a16="http://schemas.microsoft.com/office/drawing/2014/main" id="{FE27DCFC-A64F-4A4C-9904-2C548F1F9730}"/>
              </a:ext>
            </a:extLst>
          </p:cNvPr>
          <p:cNvSpPr/>
          <p:nvPr/>
        </p:nvSpPr>
        <p:spPr bwMode="gray">
          <a:xfrm>
            <a:off x="3550641" y="4146251"/>
            <a:ext cx="2863582" cy="295425"/>
          </a:xfrm>
          <a:prstGeom prst="homePlat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분석 모델 고도화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(MLOps),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모니터링 관제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4EA32BB-1E5E-4B2F-AE81-0D2A33C710D8}"/>
              </a:ext>
            </a:extLst>
          </p:cNvPr>
          <p:cNvSpPr/>
          <p:nvPr/>
        </p:nvSpPr>
        <p:spPr>
          <a:xfrm>
            <a:off x="3550641" y="3470841"/>
            <a:ext cx="2863582" cy="295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데이터레이크 </a:t>
            </a:r>
            <a:r>
              <a:rPr lang="en-US" altLang="ko-KR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인프라</a:t>
            </a:r>
            <a:r>
              <a:rPr lang="en-US" altLang="ko-KR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9369AA2-0602-4A29-86E9-2A28973BE375}"/>
              </a:ext>
            </a:extLst>
          </p:cNvPr>
          <p:cNvSpPr/>
          <p:nvPr/>
        </p:nvSpPr>
        <p:spPr>
          <a:xfrm>
            <a:off x="3532145" y="5521972"/>
            <a:ext cx="2863582" cy="295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데이터거버넌스 </a:t>
            </a:r>
            <a:r>
              <a:rPr lang="en-US" altLang="ko-KR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정책</a:t>
            </a:r>
            <a:r>
              <a:rPr lang="en-US" altLang="ko-KR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0" name="오각형 81">
            <a:extLst>
              <a:ext uri="{FF2B5EF4-FFF2-40B4-BE49-F238E27FC236}">
                <a16:creationId xmlns:a16="http://schemas.microsoft.com/office/drawing/2014/main" id="{B74C99EC-1377-49F1-B456-C90B23C9ADCC}"/>
              </a:ext>
            </a:extLst>
          </p:cNvPr>
          <p:cNvSpPr/>
          <p:nvPr/>
        </p:nvSpPr>
        <p:spPr bwMode="gray">
          <a:xfrm>
            <a:off x="6579594" y="3791147"/>
            <a:ext cx="2863582" cy="295425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기존 정보계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(DW) 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→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레이크 이관 구성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71" name="오각형 81">
            <a:extLst>
              <a:ext uri="{FF2B5EF4-FFF2-40B4-BE49-F238E27FC236}">
                <a16:creationId xmlns:a16="http://schemas.microsoft.com/office/drawing/2014/main" id="{9C263D2D-5A32-4D74-8E64-48B515E6AF43}"/>
              </a:ext>
            </a:extLst>
          </p:cNvPr>
          <p:cNvSpPr/>
          <p:nvPr/>
        </p:nvSpPr>
        <p:spPr bwMode="gray">
          <a:xfrm>
            <a:off x="6561098" y="5842278"/>
            <a:ext cx="2863582" cy="295425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 표준화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/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변화 관리 운영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72" name="오각형 81">
            <a:extLst>
              <a:ext uri="{FF2B5EF4-FFF2-40B4-BE49-F238E27FC236}">
                <a16:creationId xmlns:a16="http://schemas.microsoft.com/office/drawing/2014/main" id="{251C8DFC-1E52-49DB-83B8-0FC6A6628361}"/>
              </a:ext>
            </a:extLst>
          </p:cNvPr>
          <p:cNvSpPr/>
          <p:nvPr/>
        </p:nvSpPr>
        <p:spPr bwMode="gray">
          <a:xfrm>
            <a:off x="6561098" y="6179983"/>
            <a:ext cx="2863582" cy="295425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전사 사용자 활용 시스템 구성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73" name="오각형 81">
            <a:extLst>
              <a:ext uri="{FF2B5EF4-FFF2-40B4-BE49-F238E27FC236}">
                <a16:creationId xmlns:a16="http://schemas.microsoft.com/office/drawing/2014/main" id="{36507DED-66F4-44A1-BD3F-19B5B7780384}"/>
              </a:ext>
            </a:extLst>
          </p:cNvPr>
          <p:cNvSpPr/>
          <p:nvPr/>
        </p:nvSpPr>
        <p:spPr bwMode="gray">
          <a:xfrm>
            <a:off x="6551610" y="4843996"/>
            <a:ext cx="2863582" cy="295425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전사 통합 고객 분석 활용 지원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74" name="오각형 81">
            <a:extLst>
              <a:ext uri="{FF2B5EF4-FFF2-40B4-BE49-F238E27FC236}">
                <a16:creationId xmlns:a16="http://schemas.microsoft.com/office/drawing/2014/main" id="{4FF82AD7-9573-44EC-9E97-8C1AF28F519D}"/>
              </a:ext>
            </a:extLst>
          </p:cNvPr>
          <p:cNvSpPr/>
          <p:nvPr/>
        </p:nvSpPr>
        <p:spPr bwMode="gray">
          <a:xfrm>
            <a:off x="6579594" y="4128852"/>
            <a:ext cx="2863582" cy="295425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분석 모델 고도화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모니터링 관제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AE5DA5F-8A9C-49D0-BDE1-FC9CF1966CFA}"/>
              </a:ext>
            </a:extLst>
          </p:cNvPr>
          <p:cNvSpPr/>
          <p:nvPr/>
        </p:nvSpPr>
        <p:spPr>
          <a:xfrm>
            <a:off x="6579594" y="3453442"/>
            <a:ext cx="2863582" cy="295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데이터레이크 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인프라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54802DB-DCE9-4CE1-B883-D5BD875B323A}"/>
              </a:ext>
            </a:extLst>
          </p:cNvPr>
          <p:cNvSpPr/>
          <p:nvPr/>
        </p:nvSpPr>
        <p:spPr>
          <a:xfrm>
            <a:off x="6561098" y="5504573"/>
            <a:ext cx="2863582" cy="295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 ker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데이터거버넌스 </a:t>
            </a:r>
            <a:r>
              <a:rPr lang="en-US" altLang="ko-KR" sz="1200" b="1" ker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ker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정책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오각형 81">
            <a:extLst>
              <a:ext uri="{FF2B5EF4-FFF2-40B4-BE49-F238E27FC236}">
                <a16:creationId xmlns:a16="http://schemas.microsoft.com/office/drawing/2014/main" id="{4628825A-D90C-48EA-ACFD-6B7B1D4AEF4C}"/>
              </a:ext>
            </a:extLst>
          </p:cNvPr>
          <p:cNvSpPr/>
          <p:nvPr/>
        </p:nvSpPr>
        <p:spPr bwMode="gray">
          <a:xfrm>
            <a:off x="6582475" y="2740561"/>
            <a:ext cx="2863582" cy="295425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 포탈 환경 구성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78" name="오각형 81">
            <a:extLst>
              <a:ext uri="{FF2B5EF4-FFF2-40B4-BE49-F238E27FC236}">
                <a16:creationId xmlns:a16="http://schemas.microsoft.com/office/drawing/2014/main" id="{4BEFB359-AC7D-49E9-84A1-CDB5D7E9FFE5}"/>
              </a:ext>
            </a:extLst>
          </p:cNvPr>
          <p:cNvSpPr/>
          <p:nvPr/>
        </p:nvSpPr>
        <p:spPr bwMode="gray">
          <a:xfrm>
            <a:off x="6582475" y="3078266"/>
            <a:ext cx="2863582" cy="295425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전사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/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사업부별 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BI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구성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269E269-2626-4C7C-9A93-D5FE4DFF263E}"/>
              </a:ext>
            </a:extLst>
          </p:cNvPr>
          <p:cNvSpPr/>
          <p:nvPr/>
        </p:nvSpPr>
        <p:spPr>
          <a:xfrm>
            <a:off x="6582475" y="2402856"/>
            <a:ext cx="2863582" cy="295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r>
              <a:rPr lang="ko-KR" altLang="en-US" sz="1200" b="1" ker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데이터플랫폼 </a:t>
            </a:r>
            <a:r>
              <a:rPr lang="en-US" altLang="ko-KR" sz="1200" b="1" ker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ker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E6E035F-7E65-4555-96ED-5C0DD2C351FA}"/>
              </a:ext>
            </a:extLst>
          </p:cNvPr>
          <p:cNvSpPr/>
          <p:nvPr/>
        </p:nvSpPr>
        <p:spPr>
          <a:xfrm>
            <a:off x="3488757" y="985449"/>
            <a:ext cx="3008151" cy="5633999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1" name="오각형 81">
            <a:extLst>
              <a:ext uri="{FF2B5EF4-FFF2-40B4-BE49-F238E27FC236}">
                <a16:creationId xmlns:a16="http://schemas.microsoft.com/office/drawing/2014/main" id="{15C3F5E3-EF24-4C66-B952-B00C0C0A665E}"/>
              </a:ext>
            </a:extLst>
          </p:cNvPr>
          <p:cNvSpPr/>
          <p:nvPr/>
        </p:nvSpPr>
        <p:spPr bwMode="gray">
          <a:xfrm>
            <a:off x="3564088" y="3119554"/>
            <a:ext cx="2863582" cy="295425"/>
          </a:xfrm>
          <a:prstGeom prst="homePlat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전사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/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사업부별 데이터 포탈 구성 방안 수립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6BD8AA45-A16A-4F5C-A85E-A1525B0F1636}"/>
              </a:ext>
            </a:extLst>
          </p:cNvPr>
          <p:cNvSpPr/>
          <p:nvPr/>
        </p:nvSpPr>
        <p:spPr>
          <a:xfrm>
            <a:off x="3564088" y="2781849"/>
            <a:ext cx="2863582" cy="295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>
              <a:lnSpc>
                <a:spcPct val="90000"/>
              </a:lnSpc>
            </a:pPr>
            <a:r>
              <a:rPr lang="ko-KR" altLang="en-US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데이터플랫폼 </a:t>
            </a:r>
            <a:r>
              <a:rPr lang="en-US" altLang="ko-KR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활용</a:t>
            </a:r>
            <a:r>
              <a:rPr lang="en-US" altLang="ko-KR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85C34C-8073-4C67-9747-04D7A519721F}"/>
              </a:ext>
            </a:extLst>
          </p:cNvPr>
          <p:cNvSpPr txBox="1"/>
          <p:nvPr/>
        </p:nvSpPr>
        <p:spPr>
          <a:xfrm>
            <a:off x="519393" y="1578888"/>
            <a:ext cx="2770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1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Phase1. </a:t>
            </a:r>
            <a:r>
              <a:rPr lang="ko-KR" altLang="en-US" sz="1400" i="1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기반 마련</a:t>
            </a:r>
            <a:endParaRPr lang="en-US" altLang="ko-KR" sz="1400" i="1" u="sng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3BED31-D50F-4A95-B4D4-3F52F7F86F82}"/>
              </a:ext>
            </a:extLst>
          </p:cNvPr>
          <p:cNvSpPr txBox="1"/>
          <p:nvPr/>
        </p:nvSpPr>
        <p:spPr>
          <a:xfrm>
            <a:off x="519393" y="1835797"/>
            <a:ext cx="30081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전사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사업부별 데이터를 적시에 탐색할 수 있는 클라우드 인프라 기반 환경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데이터 구조 표준 관리와 품질 관리 프로세스 수립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전사 고객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통합과 상품 표준 분석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PoC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및 효과성 검증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E7B014-C998-4AB8-A56B-C5A4D2B64352}"/>
              </a:ext>
            </a:extLst>
          </p:cNvPr>
          <p:cNvSpPr txBox="1"/>
          <p:nvPr/>
        </p:nvSpPr>
        <p:spPr>
          <a:xfrm>
            <a:off x="3694354" y="1074832"/>
            <a:ext cx="26267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Phase2</a:t>
            </a:r>
            <a:r>
              <a:rPr lang="en-US" altLang="ko-KR" sz="1400" i="1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i="1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이해 </a:t>
            </a:r>
            <a:r>
              <a:rPr lang="ko-KR" altLang="en-US" sz="1400" i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증진</a:t>
            </a:r>
            <a:endParaRPr lang="en-US" altLang="ko-KR" sz="1400" i="1" u="sng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2A34DD5-3F85-451B-9606-FE374D423A3D}"/>
              </a:ext>
            </a:extLst>
          </p:cNvPr>
          <p:cNvSpPr txBox="1"/>
          <p:nvPr/>
        </p:nvSpPr>
        <p:spPr>
          <a:xfrm>
            <a:off x="3694354" y="1310601"/>
            <a:ext cx="27708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환경 고도화를 통한 정교한 분석 환경 제공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데이터 활용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프로세스 적용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지표 표준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 관리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데이터 구성 확대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6AD480-35DB-4C17-AEDE-02B9F73594CE}"/>
              </a:ext>
            </a:extLst>
          </p:cNvPr>
          <p:cNvSpPr txBox="1"/>
          <p:nvPr/>
        </p:nvSpPr>
        <p:spPr>
          <a:xfrm>
            <a:off x="6683303" y="714792"/>
            <a:ext cx="27341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i="1" u="sng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Phase3.</a:t>
            </a:r>
            <a:r>
              <a:rPr lang="en-US" altLang="ko-KR" sz="1400" i="1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i="1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활용 강화</a:t>
            </a:r>
            <a:endParaRPr lang="en-US" altLang="ko-KR" sz="1400" i="1" u="sng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62985D0-E54F-489A-8F04-AE519CB20FD6}"/>
              </a:ext>
            </a:extLst>
          </p:cNvPr>
          <p:cNvSpPr txBox="1"/>
          <p:nvPr/>
        </p:nvSpPr>
        <p:spPr>
          <a:xfrm>
            <a:off x="6683303" y="983660"/>
            <a:ext cx="27708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데이터포탈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구성으로 전사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사업부에 필요한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 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정보계시스템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노후화에 따른 데이터레이크 내 데이터 이관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전사 고객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데이터 활용 지원 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C409A2C-F801-4854-9FA7-87D1344B103A}"/>
              </a:ext>
            </a:extLst>
          </p:cNvPr>
          <p:cNvSpPr/>
          <p:nvPr/>
        </p:nvSpPr>
        <p:spPr>
          <a:xfrm>
            <a:off x="526457" y="4501355"/>
            <a:ext cx="2863582" cy="295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lang="en-US" altLang="ko-KR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데이터 표준화 </a:t>
            </a:r>
            <a:r>
              <a:rPr lang="en-US" altLang="ko-KR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en-US" altLang="ko-KR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AC5A420-BAEC-4B06-BFED-DB3E19023EFA}"/>
              </a:ext>
            </a:extLst>
          </p:cNvPr>
          <p:cNvSpPr/>
          <p:nvPr/>
        </p:nvSpPr>
        <p:spPr>
          <a:xfrm>
            <a:off x="3532145" y="4501355"/>
            <a:ext cx="2863582" cy="295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 fontAlgn="base" latinLnBrk="0">
              <a:lnSpc>
                <a:spcPct val="90000"/>
              </a:lnSpc>
              <a:spcAft>
                <a:spcPct val="0"/>
              </a:spcAft>
            </a:pPr>
            <a:r>
              <a:rPr lang="ko-KR" altLang="en-US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lang="en-US" altLang="ko-KR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데이터 표준화 </a:t>
            </a:r>
            <a:r>
              <a:rPr lang="en-US" altLang="ko-KR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en-US" altLang="ko-KR" sz="12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E7A2BAD-6480-4B5D-847C-A402E36529C1}"/>
              </a:ext>
            </a:extLst>
          </p:cNvPr>
          <p:cNvSpPr/>
          <p:nvPr/>
        </p:nvSpPr>
        <p:spPr>
          <a:xfrm>
            <a:off x="6561098" y="4483956"/>
            <a:ext cx="2863582" cy="29542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tIns="72000" anchor="ctr"/>
          <a:lstStyle/>
          <a:p>
            <a:pPr algn="ctr" latinLnBrk="0">
              <a:lnSpc>
                <a:spcPct val="90000"/>
              </a:lnSpc>
            </a:pPr>
            <a:r>
              <a:rPr lang="ko-KR" altLang="en-US" sz="12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데이터 표준화 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</a:t>
            </a: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b="1" kern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오각형 81">
            <a:extLst>
              <a:ext uri="{FF2B5EF4-FFF2-40B4-BE49-F238E27FC236}">
                <a16:creationId xmlns:a16="http://schemas.microsoft.com/office/drawing/2014/main" id="{23EA50A7-3F86-4AC7-BD15-781F8EB1D85B}"/>
              </a:ext>
            </a:extLst>
          </p:cNvPr>
          <p:cNvSpPr/>
          <p:nvPr/>
        </p:nvSpPr>
        <p:spPr bwMode="gray">
          <a:xfrm>
            <a:off x="519393" y="5187796"/>
            <a:ext cx="2847381" cy="295425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상품 분류 및 속성 표준화 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PoC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수행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45" name="오각형 81">
            <a:extLst>
              <a:ext uri="{FF2B5EF4-FFF2-40B4-BE49-F238E27FC236}">
                <a16:creationId xmlns:a16="http://schemas.microsoft.com/office/drawing/2014/main" id="{471EF5A8-2655-4AC9-90DD-2D8CEC2D3A6B}"/>
              </a:ext>
            </a:extLst>
          </p:cNvPr>
          <p:cNvSpPr/>
          <p:nvPr/>
        </p:nvSpPr>
        <p:spPr bwMode="gray">
          <a:xfrm>
            <a:off x="3517525" y="5188740"/>
            <a:ext cx="2863582" cy="295425"/>
          </a:xfrm>
          <a:prstGeom prst="homePlat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상품 분류 및 속성 표준 확대 구성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(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내부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외부</a:t>
            </a:r>
            <a:r>
              <a:rPr lang="en-US" altLang="ko-KR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)</a:t>
            </a:r>
          </a:p>
        </p:txBody>
      </p:sp>
      <p:sp>
        <p:nvSpPr>
          <p:cNvPr id="46" name="오각형 81">
            <a:extLst>
              <a:ext uri="{FF2B5EF4-FFF2-40B4-BE49-F238E27FC236}">
                <a16:creationId xmlns:a16="http://schemas.microsoft.com/office/drawing/2014/main" id="{1B72215F-8BB6-49BC-9810-4660F5CE9FFD}"/>
              </a:ext>
            </a:extLst>
          </p:cNvPr>
          <p:cNvSpPr/>
          <p:nvPr/>
        </p:nvSpPr>
        <p:spPr bwMode="gray">
          <a:xfrm>
            <a:off x="6535954" y="5166437"/>
            <a:ext cx="2863582" cy="295425"/>
          </a:xfrm>
          <a:prstGeom prst="homePlat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algn="ctr" defTabSz="957867">
              <a:tabLst>
                <a:tab pos="420815" algn="l"/>
              </a:tabLst>
            </a:pPr>
            <a:r>
              <a:rPr lang="ko-KR" altLang="en-US" sz="11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상품 표준화에 따른 인사이트 도출 지원</a:t>
            </a:r>
            <a:endParaRPr lang="en-US" altLang="ko-KR" sz="11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7BEC585-03CD-4A70-BDE5-9E6D0A19290F}"/>
              </a:ext>
            </a:extLst>
          </p:cNvPr>
          <p:cNvSpPr/>
          <p:nvPr/>
        </p:nvSpPr>
        <p:spPr>
          <a:xfrm>
            <a:off x="421840" y="503729"/>
            <a:ext cx="9217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년을 기점으로 데이터플랫폼 기반을 마련하고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연간 단계별 확산 계획을 수립하고 추진할 예정임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72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43"/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구성 아키텍처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10956B-7355-4C35-9B11-926069FB4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fld id="{DB3A5758-190A-48BF-BD45-8303D816D620}" type="slidenum">
              <a:rPr lang="en-US" altLang="ko-KR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>
                <a:defRPr/>
              </a:pPr>
              <a:t>3</a:t>
            </a:fld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C87EAC-34DA-447E-A426-0BEB99C23D47}"/>
              </a:ext>
            </a:extLst>
          </p:cNvPr>
          <p:cNvSpPr/>
          <p:nvPr/>
        </p:nvSpPr>
        <p:spPr>
          <a:xfrm>
            <a:off x="421840" y="503729"/>
            <a:ext cx="92178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3Q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기점으로 데이터플랫폼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 환경을 마련하고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년에 분석 대상 데이터 확대 수집과 데이터 관리 정책을 배포하여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년도에는 전사 사용자들이 고품질의 데이터를 즉시 확보하고 손쉽게 활용할 수 있는 데이터플랫폼 환경 제공을 목표로 추진함 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43F315-334D-4B2A-AA6F-3B8A660E5743}"/>
              </a:ext>
            </a:extLst>
          </p:cNvPr>
          <p:cNvSpPr/>
          <p:nvPr/>
        </p:nvSpPr>
        <p:spPr bwMode="auto">
          <a:xfrm>
            <a:off x="191406" y="1681636"/>
            <a:ext cx="1211350" cy="412231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</a:pPr>
            <a:r>
              <a:rPr lang="ko-KR" altLang="en-US" sz="975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생산자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36B0E9-2D96-4869-BD8C-2A922B927667}"/>
              </a:ext>
            </a:extLst>
          </p:cNvPr>
          <p:cNvSpPr/>
          <p:nvPr/>
        </p:nvSpPr>
        <p:spPr bwMode="auto">
          <a:xfrm>
            <a:off x="8669794" y="1679040"/>
            <a:ext cx="975745" cy="4126224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</a:pPr>
            <a:r>
              <a:rPr lang="ko-KR" altLang="en-US" sz="975" b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소비자</a:t>
            </a:r>
          </a:p>
        </p:txBody>
      </p:sp>
      <p:sp>
        <p:nvSpPr>
          <p:cNvPr id="8" name="TextBox 186">
            <a:extLst>
              <a:ext uri="{FF2B5EF4-FFF2-40B4-BE49-F238E27FC236}">
                <a16:creationId xmlns:a16="http://schemas.microsoft.com/office/drawing/2014/main" id="{4F86AA5C-A1BD-4E0A-AFAC-B92EBF93AA59}"/>
              </a:ext>
            </a:extLst>
          </p:cNvPr>
          <p:cNvSpPr txBox="1"/>
          <p:nvPr/>
        </p:nvSpPr>
        <p:spPr>
          <a:xfrm rot="5400000">
            <a:off x="9120893" y="5507644"/>
            <a:ext cx="250723" cy="3174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463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kumimoji="1" lang="ko-KR" altLang="en-US" sz="1463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모서리가 둥근 직사각형 108">
            <a:extLst>
              <a:ext uri="{FF2B5EF4-FFF2-40B4-BE49-F238E27FC236}">
                <a16:creationId xmlns:a16="http://schemas.microsoft.com/office/drawing/2014/main" id="{145C26E4-E6DF-4F8E-A673-1AB8D9AC701A}"/>
              </a:ext>
            </a:extLst>
          </p:cNvPr>
          <p:cNvSpPr/>
          <p:nvPr/>
        </p:nvSpPr>
        <p:spPr bwMode="auto">
          <a:xfrm>
            <a:off x="8757402" y="3948647"/>
            <a:ext cx="794987" cy="1563420"/>
          </a:xfrm>
          <a:prstGeom prst="roundRect">
            <a:avLst>
              <a:gd name="adj" fmla="val 7874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8500" tIns="0" rIns="58500" bIns="5850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94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</a:t>
            </a:r>
            <a:endParaRPr lang="ko-KR" altLang="en-US" sz="894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모서리가 둥근 직사각형 109">
            <a:extLst>
              <a:ext uri="{FF2B5EF4-FFF2-40B4-BE49-F238E27FC236}">
                <a16:creationId xmlns:a16="http://schemas.microsoft.com/office/drawing/2014/main" id="{10D83C0B-B6F7-45D8-B311-071BF7E6B9BE}"/>
              </a:ext>
            </a:extLst>
          </p:cNvPr>
          <p:cNvSpPr/>
          <p:nvPr/>
        </p:nvSpPr>
        <p:spPr bwMode="auto">
          <a:xfrm>
            <a:off x="8754741" y="1980290"/>
            <a:ext cx="798269" cy="1866776"/>
          </a:xfrm>
          <a:prstGeom prst="roundRect">
            <a:avLst>
              <a:gd name="adj" fmla="val 7874"/>
            </a:avLst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8500" tIns="0" rIns="58500" bIns="5850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94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Person</a:t>
            </a:r>
            <a:endParaRPr lang="ko-KR" altLang="en-US" sz="894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오른쪽 화살표[R] 110">
            <a:extLst>
              <a:ext uri="{FF2B5EF4-FFF2-40B4-BE49-F238E27FC236}">
                <a16:creationId xmlns:a16="http://schemas.microsoft.com/office/drawing/2014/main" id="{9A34A08B-8954-4385-8438-C75C65601DF1}"/>
              </a:ext>
            </a:extLst>
          </p:cNvPr>
          <p:cNvSpPr/>
          <p:nvPr/>
        </p:nvSpPr>
        <p:spPr bwMode="auto">
          <a:xfrm>
            <a:off x="1427121" y="3410635"/>
            <a:ext cx="73749" cy="398033"/>
          </a:xfrm>
          <a:prstGeom prst="rightArrow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19" b="1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F0845D-E4DD-4A1C-BA39-27CBB12A2437}"/>
              </a:ext>
            </a:extLst>
          </p:cNvPr>
          <p:cNvSpPr/>
          <p:nvPr/>
        </p:nvSpPr>
        <p:spPr bwMode="auto">
          <a:xfrm>
            <a:off x="1517062" y="1678687"/>
            <a:ext cx="7024715" cy="412231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50000"/>
              </a:spcBef>
            </a:pPr>
            <a:r>
              <a:rPr lang="ko-KR" altLang="en-US" sz="975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데이터 레이크</a:t>
            </a:r>
            <a:r>
              <a:rPr lang="en-US" altLang="ko-KR" sz="975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(Cloud)</a:t>
            </a:r>
            <a:endParaRPr lang="ko-KR" altLang="en-US" sz="975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3" name="오른쪽 화살표[R] 112">
            <a:extLst>
              <a:ext uri="{FF2B5EF4-FFF2-40B4-BE49-F238E27FC236}">
                <a16:creationId xmlns:a16="http://schemas.microsoft.com/office/drawing/2014/main" id="{B6152BBF-C2D5-48B0-A455-6F19189C7E05}"/>
              </a:ext>
            </a:extLst>
          </p:cNvPr>
          <p:cNvSpPr/>
          <p:nvPr/>
        </p:nvSpPr>
        <p:spPr bwMode="auto">
          <a:xfrm>
            <a:off x="8570725" y="3565878"/>
            <a:ext cx="91903" cy="398033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endParaRPr kumimoji="1" lang="ko-KR" altLang="en-US" sz="1219" b="1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4" name="오각형[P] 113">
            <a:extLst>
              <a:ext uri="{FF2B5EF4-FFF2-40B4-BE49-F238E27FC236}">
                <a16:creationId xmlns:a16="http://schemas.microsoft.com/office/drawing/2014/main" id="{7B2FB6B0-15C6-4D33-87B9-1B3CE6C14579}"/>
              </a:ext>
            </a:extLst>
          </p:cNvPr>
          <p:cNvSpPr/>
          <p:nvPr/>
        </p:nvSpPr>
        <p:spPr>
          <a:xfrm>
            <a:off x="191406" y="1375240"/>
            <a:ext cx="1242664" cy="245780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1050" b="1"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소스</a:t>
            </a:r>
            <a:endParaRPr kumimoji="1" lang="ko-KR" altLang="en-US" sz="1400" b="1"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갈매기형 수장[C] 114">
            <a:extLst>
              <a:ext uri="{FF2B5EF4-FFF2-40B4-BE49-F238E27FC236}">
                <a16:creationId xmlns:a16="http://schemas.microsoft.com/office/drawing/2014/main" id="{E0165F79-A8E7-4DBE-BEE7-C7D8999DD5FD}"/>
              </a:ext>
            </a:extLst>
          </p:cNvPr>
          <p:cNvSpPr/>
          <p:nvPr/>
        </p:nvSpPr>
        <p:spPr>
          <a:xfrm>
            <a:off x="1384164" y="1374097"/>
            <a:ext cx="1687444" cy="240210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105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수집</a:t>
            </a:r>
          </a:p>
        </p:txBody>
      </p:sp>
      <p:sp>
        <p:nvSpPr>
          <p:cNvPr id="16" name="갈매기형 수장[C] 115">
            <a:extLst>
              <a:ext uri="{FF2B5EF4-FFF2-40B4-BE49-F238E27FC236}">
                <a16:creationId xmlns:a16="http://schemas.microsoft.com/office/drawing/2014/main" id="{9243345F-39F3-4F69-8E77-240708744B50}"/>
              </a:ext>
            </a:extLst>
          </p:cNvPr>
          <p:cNvSpPr/>
          <p:nvPr/>
        </p:nvSpPr>
        <p:spPr>
          <a:xfrm>
            <a:off x="3015548" y="1370879"/>
            <a:ext cx="1397603" cy="240210"/>
          </a:xfrm>
          <a:prstGeom prst="chevr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105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저장</a:t>
            </a:r>
          </a:p>
        </p:txBody>
      </p:sp>
      <p:sp>
        <p:nvSpPr>
          <p:cNvPr id="17" name="갈매기형 수장[C] 116">
            <a:extLst>
              <a:ext uri="{FF2B5EF4-FFF2-40B4-BE49-F238E27FC236}">
                <a16:creationId xmlns:a16="http://schemas.microsoft.com/office/drawing/2014/main" id="{5C6A8CB5-13C4-4A40-BEBE-7502E2FD148A}"/>
              </a:ext>
            </a:extLst>
          </p:cNvPr>
          <p:cNvSpPr/>
          <p:nvPr/>
        </p:nvSpPr>
        <p:spPr>
          <a:xfrm>
            <a:off x="4359221" y="1374685"/>
            <a:ext cx="1502794" cy="240210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1050" b="1" dirty="0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처리</a:t>
            </a:r>
          </a:p>
        </p:txBody>
      </p:sp>
      <p:sp>
        <p:nvSpPr>
          <p:cNvPr id="18" name="갈매기형 수장[C] 117">
            <a:extLst>
              <a:ext uri="{FF2B5EF4-FFF2-40B4-BE49-F238E27FC236}">
                <a16:creationId xmlns:a16="http://schemas.microsoft.com/office/drawing/2014/main" id="{62CE09B3-12E9-411F-9A5E-A9562767896C}"/>
              </a:ext>
            </a:extLst>
          </p:cNvPr>
          <p:cNvSpPr/>
          <p:nvPr/>
        </p:nvSpPr>
        <p:spPr>
          <a:xfrm>
            <a:off x="5817373" y="1372496"/>
            <a:ext cx="1332253" cy="240210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1050" b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</a:t>
            </a:r>
          </a:p>
        </p:txBody>
      </p:sp>
      <p:sp>
        <p:nvSpPr>
          <p:cNvPr id="19" name="갈매기형 수장[C] 118">
            <a:extLst>
              <a:ext uri="{FF2B5EF4-FFF2-40B4-BE49-F238E27FC236}">
                <a16:creationId xmlns:a16="http://schemas.microsoft.com/office/drawing/2014/main" id="{789751F1-84C4-4785-B6A5-68D705BFBD09}"/>
              </a:ext>
            </a:extLst>
          </p:cNvPr>
          <p:cNvSpPr/>
          <p:nvPr/>
        </p:nvSpPr>
        <p:spPr>
          <a:xfrm>
            <a:off x="7104985" y="1368324"/>
            <a:ext cx="2609610" cy="240210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1050" b="1"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활용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E6FCDE-6845-4E70-849F-B1EEAD84C95B}"/>
              </a:ext>
            </a:extLst>
          </p:cNvPr>
          <p:cNvGrpSpPr/>
          <p:nvPr/>
        </p:nvGrpSpPr>
        <p:grpSpPr>
          <a:xfrm>
            <a:off x="263297" y="1984444"/>
            <a:ext cx="1071196" cy="3672921"/>
            <a:chOff x="227033" y="1999979"/>
            <a:chExt cx="1136128" cy="3005386"/>
          </a:xfrm>
        </p:grpSpPr>
        <p:sp>
          <p:nvSpPr>
            <p:cNvPr id="21" name="모서리가 둥근 직사각형 187">
              <a:extLst>
                <a:ext uri="{FF2B5EF4-FFF2-40B4-BE49-F238E27FC236}">
                  <a16:creationId xmlns:a16="http://schemas.microsoft.com/office/drawing/2014/main" id="{57AE1820-CB01-4F80-8663-82912C89EAAA}"/>
                </a:ext>
              </a:extLst>
            </p:cNvPr>
            <p:cNvSpPr/>
            <p:nvPr/>
          </p:nvSpPr>
          <p:spPr bwMode="auto">
            <a:xfrm>
              <a:off x="227033" y="1999979"/>
              <a:ext cx="1133016" cy="959067"/>
            </a:xfrm>
            <a:prstGeom prst="roundRect">
              <a:avLst>
                <a:gd name="adj" fmla="val 7874"/>
              </a:avLst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0" rIns="58500" bIns="5850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94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운영시스템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258DB0A-0A15-47FA-910D-ED42E5B3EAB5}"/>
                </a:ext>
              </a:extLst>
            </p:cNvPr>
            <p:cNvSpPr/>
            <p:nvPr/>
          </p:nvSpPr>
          <p:spPr bwMode="auto">
            <a:xfrm>
              <a:off x="324935" y="2212490"/>
              <a:ext cx="937213" cy="135137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편의점</a:t>
              </a:r>
              <a:endParaRPr kumimoji="1" lang="ko-KR" altLang="en-US" sz="73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CF06D1-7706-474B-878F-DFB1D12BB6FF}"/>
                </a:ext>
              </a:extLst>
            </p:cNvPr>
            <p:cNvSpPr/>
            <p:nvPr/>
          </p:nvSpPr>
          <p:spPr bwMode="auto">
            <a:xfrm>
              <a:off x="324935" y="2370488"/>
              <a:ext cx="937213" cy="135137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수퍼</a:t>
              </a:r>
              <a:endParaRPr kumimoji="1" lang="ko-KR" altLang="en-US" sz="73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24" name="모서리가 둥근 직사각형 190">
              <a:extLst>
                <a:ext uri="{FF2B5EF4-FFF2-40B4-BE49-F238E27FC236}">
                  <a16:creationId xmlns:a16="http://schemas.microsoft.com/office/drawing/2014/main" id="{97EE8F2F-05A2-4E44-8D97-4D6D92C9D041}"/>
                </a:ext>
              </a:extLst>
            </p:cNvPr>
            <p:cNvSpPr/>
            <p:nvPr/>
          </p:nvSpPr>
          <p:spPr bwMode="auto">
            <a:xfrm>
              <a:off x="227033" y="3020357"/>
              <a:ext cx="1133016" cy="1034966"/>
            </a:xfrm>
            <a:prstGeom prst="roundRect">
              <a:avLst>
                <a:gd name="adj" fmla="val 7874"/>
              </a:avLst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0" rIns="58500" bIns="5850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94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외부데이터</a:t>
              </a:r>
              <a:endParaRPr lang="ko-KR" altLang="en-US" sz="894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24E2973-0FAC-4BEE-9870-3DB19C9C5B8C}"/>
                </a:ext>
              </a:extLst>
            </p:cNvPr>
            <p:cNvSpPr/>
            <p:nvPr/>
          </p:nvSpPr>
          <p:spPr bwMode="auto">
            <a:xfrm>
              <a:off x="326933" y="3235977"/>
              <a:ext cx="933217" cy="121788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73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날씨</a:t>
              </a:r>
            </a:p>
          </p:txBody>
        </p:sp>
        <p:sp>
          <p:nvSpPr>
            <p:cNvPr id="26" name="모서리가 둥근 직사각형 192">
              <a:extLst>
                <a:ext uri="{FF2B5EF4-FFF2-40B4-BE49-F238E27FC236}">
                  <a16:creationId xmlns:a16="http://schemas.microsoft.com/office/drawing/2014/main" id="{54B255B7-B934-4C38-B3E5-71C1E4E49CE8}"/>
                </a:ext>
              </a:extLst>
            </p:cNvPr>
            <p:cNvSpPr/>
            <p:nvPr/>
          </p:nvSpPr>
          <p:spPr bwMode="auto">
            <a:xfrm>
              <a:off x="230145" y="4113342"/>
              <a:ext cx="1133016" cy="822568"/>
            </a:xfrm>
            <a:prstGeom prst="roundRect">
              <a:avLst>
                <a:gd name="adj" fmla="val 7874"/>
              </a:avLst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0" rIns="58500" bIns="58500" numCol="1" rtlCol="0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94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고객행동</a:t>
              </a:r>
              <a:endParaRPr lang="ko-KR" altLang="en-US" sz="894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9EC86B4-1684-4F03-9A1B-BD814BA07A31}"/>
                </a:ext>
              </a:extLst>
            </p:cNvPr>
            <p:cNvSpPr/>
            <p:nvPr/>
          </p:nvSpPr>
          <p:spPr bwMode="auto">
            <a:xfrm>
              <a:off x="334266" y="4324560"/>
              <a:ext cx="928994" cy="143689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73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Access-log</a:t>
              </a:r>
              <a:endParaRPr kumimoji="1" lang="ko-KR" altLang="en-US" sz="73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D9ACF3E-FC11-46ED-BA96-28061D890C1D}"/>
                </a:ext>
              </a:extLst>
            </p:cNvPr>
            <p:cNvSpPr/>
            <p:nvPr/>
          </p:nvSpPr>
          <p:spPr bwMode="auto">
            <a:xfrm>
              <a:off x="334266" y="4497926"/>
              <a:ext cx="928995" cy="143689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73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W</a:t>
              </a:r>
              <a:r>
                <a:rPr lang="en-US" altLang="ko-KR" sz="73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CS</a:t>
              </a:r>
              <a:endParaRPr kumimoji="1" lang="ko-KR" altLang="en-US" sz="73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9A2BBB6-BBCE-425B-81DE-C02B298CB35C}"/>
                </a:ext>
              </a:extLst>
            </p:cNvPr>
            <p:cNvSpPr/>
            <p:nvPr/>
          </p:nvSpPr>
          <p:spPr bwMode="auto">
            <a:xfrm>
              <a:off x="334266" y="4664203"/>
              <a:ext cx="928994" cy="143689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ko-KR" sz="73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Amplitude</a:t>
              </a:r>
              <a:endParaRPr kumimoji="1" lang="ko-KR" altLang="en-US" sz="73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30" name="TextBox 283">
              <a:extLst>
                <a:ext uri="{FF2B5EF4-FFF2-40B4-BE49-F238E27FC236}">
                  <a16:creationId xmlns:a16="http://schemas.microsoft.com/office/drawing/2014/main" id="{ED91C064-F51D-4124-9CC2-15AC9519513D}"/>
                </a:ext>
              </a:extLst>
            </p:cNvPr>
            <p:cNvSpPr txBox="1"/>
            <p:nvPr/>
          </p:nvSpPr>
          <p:spPr>
            <a:xfrm rot="5400000">
              <a:off x="739904" y="2774642"/>
              <a:ext cx="260107" cy="26114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..</a:t>
              </a:r>
              <a:endPara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DC3E969-581D-4F0C-840B-AD2C5065A59E}"/>
                </a:ext>
              </a:extLst>
            </p:cNvPr>
            <p:cNvSpPr/>
            <p:nvPr/>
          </p:nvSpPr>
          <p:spPr bwMode="auto">
            <a:xfrm>
              <a:off x="324935" y="2528486"/>
              <a:ext cx="937213" cy="135137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GS Shop</a:t>
              </a:r>
              <a:endParaRPr kumimoji="1" lang="ko-KR" altLang="en-US" sz="73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33A5A1-AFFF-4D9E-A11F-364BC7B5EDD1}"/>
                </a:ext>
              </a:extLst>
            </p:cNvPr>
            <p:cNvSpPr/>
            <p:nvPr/>
          </p:nvSpPr>
          <p:spPr bwMode="auto">
            <a:xfrm>
              <a:off x="326933" y="3386486"/>
              <a:ext cx="933217" cy="121788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sz="73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시청가구</a:t>
              </a:r>
              <a:r>
                <a:rPr lang="en-US" altLang="ko-KR" sz="73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(SK,KT)</a:t>
              </a:r>
              <a:endParaRPr kumimoji="1" lang="ko-KR" altLang="en-US" sz="73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FD785B9-3CFE-403D-927E-99EF3868C836}"/>
                </a:ext>
              </a:extLst>
            </p:cNvPr>
            <p:cNvSpPr/>
            <p:nvPr/>
          </p:nvSpPr>
          <p:spPr bwMode="auto">
            <a:xfrm>
              <a:off x="326933" y="3734828"/>
              <a:ext cx="933217" cy="16911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73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포탈 상품평데이터</a:t>
              </a:r>
            </a:p>
          </p:txBody>
        </p:sp>
        <p:sp>
          <p:nvSpPr>
            <p:cNvPr id="34" name="TextBox 287">
              <a:extLst>
                <a:ext uri="{FF2B5EF4-FFF2-40B4-BE49-F238E27FC236}">
                  <a16:creationId xmlns:a16="http://schemas.microsoft.com/office/drawing/2014/main" id="{60B333A7-FB4D-4E32-8DA9-A8620C7FAB4F}"/>
                </a:ext>
              </a:extLst>
            </p:cNvPr>
            <p:cNvSpPr txBox="1"/>
            <p:nvPr/>
          </p:nvSpPr>
          <p:spPr>
            <a:xfrm rot="5400000">
              <a:off x="709068" y="3861381"/>
              <a:ext cx="321777" cy="2611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..</a:t>
              </a:r>
              <a:endParaRPr kumimoji="1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TextBox 288">
              <a:extLst>
                <a:ext uri="{FF2B5EF4-FFF2-40B4-BE49-F238E27FC236}">
                  <a16:creationId xmlns:a16="http://schemas.microsoft.com/office/drawing/2014/main" id="{19EDE9A1-8C90-438E-92D3-3E943A788AA0}"/>
                </a:ext>
              </a:extLst>
            </p:cNvPr>
            <p:cNvSpPr txBox="1"/>
            <p:nvPr/>
          </p:nvSpPr>
          <p:spPr>
            <a:xfrm rot="5400000">
              <a:off x="735033" y="4732677"/>
              <a:ext cx="276068" cy="2693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..</a:t>
              </a:r>
              <a:endParaRPr kumimoji="1"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5335C92-E3D6-417D-9273-F46F0E98007C}"/>
                </a:ext>
              </a:extLst>
            </p:cNvPr>
            <p:cNvSpPr/>
            <p:nvPr/>
          </p:nvSpPr>
          <p:spPr bwMode="auto">
            <a:xfrm>
              <a:off x="326933" y="3536995"/>
              <a:ext cx="933217" cy="169111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ko-KR" altLang="en-US" sz="73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포탈 </a:t>
              </a:r>
              <a:r>
                <a:rPr kumimoji="1" lang="ko-KR" altLang="en-US" sz="730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검색데이터</a:t>
              </a:r>
              <a:endParaRPr kumimoji="1" lang="en-US" altLang="ko-KR" sz="73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963373B-71CA-46D8-B0D1-ABF836CF19D4}"/>
                </a:ext>
              </a:extLst>
            </p:cNvPr>
            <p:cNvSpPr/>
            <p:nvPr/>
          </p:nvSpPr>
          <p:spPr bwMode="auto">
            <a:xfrm>
              <a:off x="324935" y="2686482"/>
              <a:ext cx="937213" cy="135137"/>
            </a:xfrm>
            <a:prstGeom prst="rect">
              <a:avLst/>
            </a:prstGeom>
            <a:noFill/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731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Freshmall</a:t>
              </a:r>
              <a:endParaRPr kumimoji="1" lang="ko-KR" altLang="en-US" sz="73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</p:grpSp>
      <p:sp>
        <p:nvSpPr>
          <p:cNvPr id="38" name="TextBox 291">
            <a:extLst>
              <a:ext uri="{FF2B5EF4-FFF2-40B4-BE49-F238E27FC236}">
                <a16:creationId xmlns:a16="http://schemas.microsoft.com/office/drawing/2014/main" id="{52D029FE-507F-4DBE-84FD-845F9DBCF627}"/>
              </a:ext>
            </a:extLst>
          </p:cNvPr>
          <p:cNvSpPr txBox="1"/>
          <p:nvPr/>
        </p:nvSpPr>
        <p:spPr>
          <a:xfrm rot="5400000">
            <a:off x="9122416" y="5290558"/>
            <a:ext cx="250723" cy="3174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1463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..</a:t>
            </a:r>
            <a:endParaRPr kumimoji="1" lang="ko-KR" altLang="en-US" sz="1463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모서리가 둥근 직사각형 121">
            <a:extLst>
              <a:ext uri="{FF2B5EF4-FFF2-40B4-BE49-F238E27FC236}">
                <a16:creationId xmlns:a16="http://schemas.microsoft.com/office/drawing/2014/main" id="{05DC675E-0B18-40A2-8A4A-758FF6F0DFA3}"/>
              </a:ext>
            </a:extLst>
          </p:cNvPr>
          <p:cNvSpPr/>
          <p:nvPr/>
        </p:nvSpPr>
        <p:spPr bwMode="auto">
          <a:xfrm>
            <a:off x="1605666" y="2136782"/>
            <a:ext cx="1305107" cy="625885"/>
          </a:xfrm>
          <a:prstGeom prst="roundRect">
            <a:avLst>
              <a:gd name="adj" fmla="val 401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 데이터 수집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(MSK)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모서리가 둥근 직사각형 122">
            <a:extLst>
              <a:ext uri="{FF2B5EF4-FFF2-40B4-BE49-F238E27FC236}">
                <a16:creationId xmlns:a16="http://schemas.microsoft.com/office/drawing/2014/main" id="{423F6D03-39A4-41D9-834B-7B21E689D79A}"/>
              </a:ext>
            </a:extLst>
          </p:cNvPr>
          <p:cNvSpPr/>
          <p:nvPr/>
        </p:nvSpPr>
        <p:spPr bwMode="auto">
          <a:xfrm>
            <a:off x="1605666" y="2853765"/>
            <a:ext cx="1305107" cy="625885"/>
          </a:xfrm>
          <a:prstGeom prst="roundRect">
            <a:avLst>
              <a:gd name="adj" fmla="val 4015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배치 데이터 수집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(Airflow)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모서리가 둥근 직사각형 123">
            <a:extLst>
              <a:ext uri="{FF2B5EF4-FFF2-40B4-BE49-F238E27FC236}">
                <a16:creationId xmlns:a16="http://schemas.microsoft.com/office/drawing/2014/main" id="{2DE8DC07-2E13-49F2-BF6D-0B52D9E85551}"/>
              </a:ext>
            </a:extLst>
          </p:cNvPr>
          <p:cNvSpPr/>
          <p:nvPr/>
        </p:nvSpPr>
        <p:spPr bwMode="auto">
          <a:xfrm>
            <a:off x="4372700" y="2126957"/>
            <a:ext cx="1313776" cy="1360769"/>
          </a:xfrm>
          <a:prstGeom prst="roundRect">
            <a:avLst>
              <a:gd name="adj" fmla="val 265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하둡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에코시스템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(EMR)</a:t>
            </a: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모서리가 둥근 직사각형 124">
            <a:extLst>
              <a:ext uri="{FF2B5EF4-FFF2-40B4-BE49-F238E27FC236}">
                <a16:creationId xmlns:a16="http://schemas.microsoft.com/office/drawing/2014/main" id="{2067BA91-CAD4-4F0A-B16A-38F5F7100526}"/>
              </a:ext>
            </a:extLst>
          </p:cNvPr>
          <p:cNvSpPr/>
          <p:nvPr/>
        </p:nvSpPr>
        <p:spPr bwMode="auto">
          <a:xfrm>
            <a:off x="5773152" y="4287078"/>
            <a:ext cx="1305107" cy="625885"/>
          </a:xfrm>
          <a:prstGeom prst="roundRect">
            <a:avLst>
              <a:gd name="adj" fmla="val 401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 분석 환경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검토 예정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모서리가 둥근 직사각형 125">
            <a:extLst>
              <a:ext uri="{FF2B5EF4-FFF2-40B4-BE49-F238E27FC236}">
                <a16:creationId xmlns:a16="http://schemas.microsoft.com/office/drawing/2014/main" id="{097647D1-8822-4D26-B9D1-5FC42AA61EEA}"/>
              </a:ext>
            </a:extLst>
          </p:cNvPr>
          <p:cNvSpPr/>
          <p:nvPr/>
        </p:nvSpPr>
        <p:spPr bwMode="auto">
          <a:xfrm>
            <a:off x="5762277" y="3563412"/>
            <a:ext cx="1318923" cy="636197"/>
          </a:xfrm>
          <a:prstGeom prst="roundRect">
            <a:avLst>
              <a:gd name="adj" fmla="val 4015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컨테이너 분석 환경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(EKS/ECR)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모서리가 둥근 직사각형 126">
            <a:extLst>
              <a:ext uri="{FF2B5EF4-FFF2-40B4-BE49-F238E27FC236}">
                <a16:creationId xmlns:a16="http://schemas.microsoft.com/office/drawing/2014/main" id="{E41121DE-4129-423A-880D-739734076518}"/>
              </a:ext>
            </a:extLst>
          </p:cNvPr>
          <p:cNvSpPr/>
          <p:nvPr/>
        </p:nvSpPr>
        <p:spPr bwMode="auto">
          <a:xfrm>
            <a:off x="5766282" y="2126957"/>
            <a:ext cx="1305107" cy="1352693"/>
          </a:xfrm>
          <a:prstGeom prst="roundRect">
            <a:avLst>
              <a:gd name="adj" fmla="val 2207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MLOps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모서리가 둥근 직사각형 127">
            <a:extLst>
              <a:ext uri="{FF2B5EF4-FFF2-40B4-BE49-F238E27FC236}">
                <a16:creationId xmlns:a16="http://schemas.microsoft.com/office/drawing/2014/main" id="{2C45DF4C-95D0-4AEC-A929-8CE10B1B9C5C}"/>
              </a:ext>
            </a:extLst>
          </p:cNvPr>
          <p:cNvSpPr/>
          <p:nvPr/>
        </p:nvSpPr>
        <p:spPr bwMode="auto">
          <a:xfrm>
            <a:off x="4370138" y="3567484"/>
            <a:ext cx="1318922" cy="634352"/>
          </a:xfrm>
          <a:prstGeom prst="roundRect">
            <a:avLst>
              <a:gd name="adj" fmla="val 4015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Warehouse</a:t>
            </a: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(Redshift)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모서리가 둥근 직사각형 128">
            <a:extLst>
              <a:ext uri="{FF2B5EF4-FFF2-40B4-BE49-F238E27FC236}">
                <a16:creationId xmlns:a16="http://schemas.microsoft.com/office/drawing/2014/main" id="{C309DEAE-00A5-4CED-8478-D04D54559794}"/>
              </a:ext>
            </a:extLst>
          </p:cNvPr>
          <p:cNvSpPr/>
          <p:nvPr/>
        </p:nvSpPr>
        <p:spPr bwMode="auto">
          <a:xfrm>
            <a:off x="2997356" y="2135461"/>
            <a:ext cx="1305107" cy="2779182"/>
          </a:xfrm>
          <a:prstGeom prst="roundRect">
            <a:avLst>
              <a:gd name="adj" fmla="val 203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Storage</a:t>
            </a: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(S3)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모서리가 둥근 직사각형 129">
            <a:extLst>
              <a:ext uri="{FF2B5EF4-FFF2-40B4-BE49-F238E27FC236}">
                <a16:creationId xmlns:a16="http://schemas.microsoft.com/office/drawing/2014/main" id="{280A55E5-B9FD-432A-B09B-A85F8328FA98}"/>
              </a:ext>
            </a:extLst>
          </p:cNvPr>
          <p:cNvSpPr/>
          <p:nvPr/>
        </p:nvSpPr>
        <p:spPr bwMode="auto">
          <a:xfrm>
            <a:off x="4375680" y="4287079"/>
            <a:ext cx="1318286" cy="625885"/>
          </a:xfrm>
          <a:prstGeom prst="roundRect">
            <a:avLst>
              <a:gd name="adj" fmla="val 4015"/>
            </a:avLst>
          </a:prstGeom>
          <a:solidFill>
            <a:schemeClr val="accent1">
              <a:lumMod val="90000"/>
            </a:schemeClr>
          </a:solidFill>
          <a:ln w="12700">
            <a:solidFill>
              <a:schemeClr val="bg1">
                <a:lumMod val="6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Self-Service DP</a:t>
            </a: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모서리가 둥근 직사각형 130">
            <a:extLst>
              <a:ext uri="{FF2B5EF4-FFF2-40B4-BE49-F238E27FC236}">
                <a16:creationId xmlns:a16="http://schemas.microsoft.com/office/drawing/2014/main" id="{D2E770C5-D3F7-4682-B68A-7A09CD69DC9E}"/>
              </a:ext>
            </a:extLst>
          </p:cNvPr>
          <p:cNvSpPr/>
          <p:nvPr/>
        </p:nvSpPr>
        <p:spPr bwMode="auto">
          <a:xfrm>
            <a:off x="1605665" y="3570694"/>
            <a:ext cx="1305107" cy="625885"/>
          </a:xfrm>
          <a:prstGeom prst="roundRect">
            <a:avLst>
              <a:gd name="adj" fmla="val 401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가상화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검토 예정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모서리가 둥근 직사각형 131">
            <a:extLst>
              <a:ext uri="{FF2B5EF4-FFF2-40B4-BE49-F238E27FC236}">
                <a16:creationId xmlns:a16="http://schemas.microsoft.com/office/drawing/2014/main" id="{51F13871-6030-4419-8EF9-7901B8D444C8}"/>
              </a:ext>
            </a:extLst>
          </p:cNvPr>
          <p:cNvSpPr/>
          <p:nvPr/>
        </p:nvSpPr>
        <p:spPr bwMode="auto">
          <a:xfrm>
            <a:off x="1611511" y="4986198"/>
            <a:ext cx="6852724" cy="614757"/>
          </a:xfrm>
          <a:prstGeom prst="roundRect">
            <a:avLst>
              <a:gd name="adj" fmla="val 7874"/>
            </a:avLst>
          </a:prstGeom>
          <a:solidFill>
            <a:schemeClr val="accent1">
              <a:lumMod val="90000"/>
            </a:schemeClr>
          </a:solidFill>
          <a:ln w="12700">
            <a:solidFill>
              <a:schemeClr val="bg1">
                <a:lumMod val="6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B8ACD16-3A7B-43E2-8C44-C4DB3280A2A2}"/>
              </a:ext>
            </a:extLst>
          </p:cNvPr>
          <p:cNvSpPr/>
          <p:nvPr/>
        </p:nvSpPr>
        <p:spPr bwMode="auto">
          <a:xfrm>
            <a:off x="1545976" y="2058760"/>
            <a:ext cx="194733" cy="2132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1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245F7D0-8F11-41C3-8099-DB7C37D410AC}"/>
              </a:ext>
            </a:extLst>
          </p:cNvPr>
          <p:cNvSpPr/>
          <p:nvPr/>
        </p:nvSpPr>
        <p:spPr bwMode="auto">
          <a:xfrm>
            <a:off x="1545976" y="2815138"/>
            <a:ext cx="194733" cy="213267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2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52" name="모서리가 둥근 직사각형 134">
            <a:extLst>
              <a:ext uri="{FF2B5EF4-FFF2-40B4-BE49-F238E27FC236}">
                <a16:creationId xmlns:a16="http://schemas.microsoft.com/office/drawing/2014/main" id="{5CB94FC5-4118-4748-8516-F6FD080EE0A4}"/>
              </a:ext>
            </a:extLst>
          </p:cNvPr>
          <p:cNvSpPr/>
          <p:nvPr/>
        </p:nvSpPr>
        <p:spPr bwMode="auto">
          <a:xfrm>
            <a:off x="1615245" y="4281385"/>
            <a:ext cx="1305107" cy="625885"/>
          </a:xfrm>
          <a:prstGeom prst="roundRect">
            <a:avLst>
              <a:gd name="adj" fmla="val 401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6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디지털화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검토 예정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D63A60C-2ECF-4448-8700-457851C71368}"/>
              </a:ext>
            </a:extLst>
          </p:cNvPr>
          <p:cNvSpPr/>
          <p:nvPr/>
        </p:nvSpPr>
        <p:spPr bwMode="auto">
          <a:xfrm>
            <a:off x="4362925" y="4252977"/>
            <a:ext cx="194733" cy="213267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3</a:t>
            </a:r>
            <a:endParaRPr kumimoji="1" lang="ko-KR" altLang="en-US" sz="12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68C1AF6-4A51-47F5-BEBF-394A20209C41}"/>
              </a:ext>
            </a:extLst>
          </p:cNvPr>
          <p:cNvGrpSpPr/>
          <p:nvPr/>
        </p:nvGrpSpPr>
        <p:grpSpPr>
          <a:xfrm>
            <a:off x="1722717" y="5265999"/>
            <a:ext cx="6627432" cy="252401"/>
            <a:chOff x="1686420" y="5153928"/>
            <a:chExt cx="6882114" cy="252401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852529A-1A8E-4B5C-8504-2E3A103153DB}"/>
                </a:ext>
              </a:extLst>
            </p:cNvPr>
            <p:cNvSpPr/>
            <p:nvPr/>
          </p:nvSpPr>
          <p:spPr bwMode="auto">
            <a:xfrm>
              <a:off x="1686420" y="5164741"/>
              <a:ext cx="1314593" cy="24158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데이터레이크 관리 정책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B97E23B-A063-432D-BE79-DA51D300274E}"/>
                </a:ext>
              </a:extLst>
            </p:cNvPr>
            <p:cNvSpPr/>
            <p:nvPr/>
          </p:nvSpPr>
          <p:spPr bwMode="auto">
            <a:xfrm>
              <a:off x="3079879" y="5161551"/>
              <a:ext cx="1314593" cy="24158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데이터 표준 관리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810C62F-5CE1-47BC-8A74-9B15FFAC0AE5}"/>
                </a:ext>
              </a:extLst>
            </p:cNvPr>
            <p:cNvSpPr/>
            <p:nvPr/>
          </p:nvSpPr>
          <p:spPr bwMode="auto">
            <a:xfrm>
              <a:off x="4477132" y="5161239"/>
              <a:ext cx="1314593" cy="24158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데이터 품질 관리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E056B0-96EA-4A77-8EE5-FE4D4B45B882}"/>
                </a:ext>
              </a:extLst>
            </p:cNvPr>
            <p:cNvSpPr/>
            <p:nvPr/>
          </p:nvSpPr>
          <p:spPr bwMode="auto">
            <a:xfrm>
              <a:off x="5856242" y="5153928"/>
              <a:ext cx="1314593" cy="24158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데이터 생애주기 관리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69A8DA7-66AC-4B9D-959B-03C86A15D8A4}"/>
                </a:ext>
              </a:extLst>
            </p:cNvPr>
            <p:cNvSpPr/>
            <p:nvPr/>
          </p:nvSpPr>
          <p:spPr bwMode="auto">
            <a:xfrm>
              <a:off x="7253941" y="5153928"/>
              <a:ext cx="1314593" cy="24158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거버넌스 활용 시스템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F2ED28A-EF29-4FF4-AF36-6DF78B859A5A}"/>
              </a:ext>
            </a:extLst>
          </p:cNvPr>
          <p:cNvGrpSpPr/>
          <p:nvPr/>
        </p:nvGrpSpPr>
        <p:grpSpPr>
          <a:xfrm>
            <a:off x="3123363" y="2850457"/>
            <a:ext cx="1035850" cy="1597014"/>
            <a:chOff x="7830232" y="3927124"/>
            <a:chExt cx="1439203" cy="2204634"/>
          </a:xfrm>
          <a:solidFill>
            <a:schemeClr val="bg1"/>
          </a:solidFill>
        </p:grpSpPr>
        <p:sp>
          <p:nvSpPr>
            <p:cNvPr id="61" name="원통 117">
              <a:extLst>
                <a:ext uri="{FF2B5EF4-FFF2-40B4-BE49-F238E27FC236}">
                  <a16:creationId xmlns:a16="http://schemas.microsoft.com/office/drawing/2014/main" id="{1C6F7E63-230D-438D-B4A3-7817DCB7A96A}"/>
                </a:ext>
              </a:extLst>
            </p:cNvPr>
            <p:cNvSpPr/>
            <p:nvPr/>
          </p:nvSpPr>
          <p:spPr bwMode="gray">
            <a:xfrm>
              <a:off x="7830232" y="3927124"/>
              <a:ext cx="1421678" cy="482084"/>
            </a:xfrm>
            <a:prstGeom prst="can">
              <a:avLst>
                <a:gd name="adj" fmla="val 14426"/>
              </a:avLst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29250" rIns="58500" bIns="2925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20000"/>
                </a:lnSpc>
              </a:pPr>
              <a:r>
                <a:rPr lang="en-US" altLang="ko-KR" sz="7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Raw Data</a:t>
              </a:r>
            </a:p>
          </p:txBody>
        </p:sp>
        <p:sp>
          <p:nvSpPr>
            <p:cNvPr id="62" name="원통 117">
              <a:extLst>
                <a:ext uri="{FF2B5EF4-FFF2-40B4-BE49-F238E27FC236}">
                  <a16:creationId xmlns:a16="http://schemas.microsoft.com/office/drawing/2014/main" id="{18F2041E-7708-4B0D-B51B-24CBAB1910E6}"/>
                </a:ext>
              </a:extLst>
            </p:cNvPr>
            <p:cNvSpPr/>
            <p:nvPr/>
          </p:nvSpPr>
          <p:spPr bwMode="gray">
            <a:xfrm>
              <a:off x="7830232" y="4513557"/>
              <a:ext cx="1421678" cy="482084"/>
            </a:xfrm>
            <a:prstGeom prst="can">
              <a:avLst>
                <a:gd name="adj" fmla="val 14426"/>
              </a:avLst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29250" rIns="58500" bIns="2925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20000"/>
                </a:lnSpc>
              </a:pPr>
              <a:r>
                <a:rPr lang="en-US" altLang="ko-KR" sz="7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Structured Data</a:t>
              </a:r>
            </a:p>
          </p:txBody>
        </p:sp>
        <p:sp>
          <p:nvSpPr>
            <p:cNvPr id="63" name="원통 117">
              <a:extLst>
                <a:ext uri="{FF2B5EF4-FFF2-40B4-BE49-F238E27FC236}">
                  <a16:creationId xmlns:a16="http://schemas.microsoft.com/office/drawing/2014/main" id="{366F7259-040E-4D03-BE7D-B8DF05672F60}"/>
                </a:ext>
              </a:extLst>
            </p:cNvPr>
            <p:cNvSpPr/>
            <p:nvPr/>
          </p:nvSpPr>
          <p:spPr bwMode="gray">
            <a:xfrm>
              <a:off x="7839316" y="5088165"/>
              <a:ext cx="1421678" cy="482084"/>
            </a:xfrm>
            <a:prstGeom prst="can">
              <a:avLst>
                <a:gd name="adj" fmla="val 14426"/>
              </a:avLst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29250" rIns="58500" bIns="2925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20000"/>
                </a:lnSpc>
              </a:pPr>
              <a:r>
                <a:rPr lang="en-US" altLang="ko-KR" sz="7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Curated Data</a:t>
              </a:r>
            </a:p>
          </p:txBody>
        </p:sp>
        <p:sp>
          <p:nvSpPr>
            <p:cNvPr id="64" name="원통 117">
              <a:extLst>
                <a:ext uri="{FF2B5EF4-FFF2-40B4-BE49-F238E27FC236}">
                  <a16:creationId xmlns:a16="http://schemas.microsoft.com/office/drawing/2014/main" id="{9FFA0066-0B2F-480F-A4CE-029360C1808E}"/>
                </a:ext>
              </a:extLst>
            </p:cNvPr>
            <p:cNvSpPr/>
            <p:nvPr/>
          </p:nvSpPr>
          <p:spPr bwMode="gray">
            <a:xfrm>
              <a:off x="7847757" y="5649674"/>
              <a:ext cx="1421678" cy="482084"/>
            </a:xfrm>
            <a:prstGeom prst="can">
              <a:avLst>
                <a:gd name="adj" fmla="val 14426"/>
              </a:avLst>
            </a:prstGeom>
            <a:grp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29250" rIns="58500" bIns="2925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20000"/>
                </a:lnSpc>
              </a:pPr>
              <a:r>
                <a:rPr lang="en-US" altLang="ko-KR" sz="70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Consumer Data</a:t>
              </a:r>
            </a:p>
          </p:txBody>
        </p:sp>
      </p:grpSp>
      <p:cxnSp>
        <p:nvCxnSpPr>
          <p:cNvPr id="65" name="꺾인 연결선[E] 138">
            <a:extLst>
              <a:ext uri="{FF2B5EF4-FFF2-40B4-BE49-F238E27FC236}">
                <a16:creationId xmlns:a16="http://schemas.microsoft.com/office/drawing/2014/main" id="{5F95CA4D-E29A-430D-848E-E8654496AC1B}"/>
              </a:ext>
            </a:extLst>
          </p:cNvPr>
          <p:cNvCxnSpPr>
            <a:cxnSpLocks/>
            <a:stCxn id="61" idx="3"/>
            <a:endCxn id="62" idx="0"/>
          </p:cNvCxnSpPr>
          <p:nvPr/>
        </p:nvCxnSpPr>
        <p:spPr bwMode="auto">
          <a:xfrm rot="5400000">
            <a:off x="3572000" y="3262660"/>
            <a:ext cx="125967" cy="12700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꺾인 연결선[E] 139">
            <a:extLst>
              <a:ext uri="{FF2B5EF4-FFF2-40B4-BE49-F238E27FC236}">
                <a16:creationId xmlns:a16="http://schemas.microsoft.com/office/drawing/2014/main" id="{59E79006-EAFD-4CBF-B7FA-8DAFEF77992D}"/>
              </a:ext>
            </a:extLst>
          </p:cNvPr>
          <p:cNvCxnSpPr>
            <a:cxnSpLocks/>
            <a:stCxn id="62" idx="3"/>
            <a:endCxn id="63" idx="0"/>
          </p:cNvCxnSpPr>
          <p:nvPr/>
        </p:nvCxnSpPr>
        <p:spPr bwMode="auto">
          <a:xfrm rot="16200000" flipH="1">
            <a:off x="3579551" y="3679915"/>
            <a:ext cx="117402" cy="6538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꺾인 연결선[E] 140">
            <a:extLst>
              <a:ext uri="{FF2B5EF4-FFF2-40B4-BE49-F238E27FC236}">
                <a16:creationId xmlns:a16="http://schemas.microsoft.com/office/drawing/2014/main" id="{33828AC0-EACD-4F79-8560-E9FBCC793C63}"/>
              </a:ext>
            </a:extLst>
          </p:cNvPr>
          <p:cNvCxnSpPr>
            <a:cxnSpLocks/>
            <a:stCxn id="63" idx="3"/>
            <a:endCxn id="64" idx="0"/>
          </p:cNvCxnSpPr>
          <p:nvPr/>
        </p:nvCxnSpPr>
        <p:spPr bwMode="auto">
          <a:xfrm rot="16200000" flipH="1">
            <a:off x="3590602" y="4091642"/>
            <a:ext cx="107912" cy="6075"/>
          </a:xfrm>
          <a:prstGeom prst="bentConnector3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모서리가 둥근 직사각형 173">
            <a:extLst>
              <a:ext uri="{FF2B5EF4-FFF2-40B4-BE49-F238E27FC236}">
                <a16:creationId xmlns:a16="http://schemas.microsoft.com/office/drawing/2014/main" id="{857F3988-6167-4802-AEE5-8E396AFBDC99}"/>
              </a:ext>
            </a:extLst>
          </p:cNvPr>
          <p:cNvSpPr/>
          <p:nvPr/>
        </p:nvSpPr>
        <p:spPr bwMode="auto">
          <a:xfrm>
            <a:off x="7142585" y="3265955"/>
            <a:ext cx="1305107" cy="513559"/>
          </a:xfrm>
          <a:prstGeom prst="roundRect">
            <a:avLst>
              <a:gd name="adj" fmla="val 4015"/>
            </a:avLst>
          </a:prstGeom>
          <a:solidFill>
            <a:srgbClr val="FFCCCC"/>
          </a:solidFill>
          <a:ln w="12700">
            <a:solidFill>
              <a:schemeClr val="bg1">
                <a:lumMod val="6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포탈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9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전사 </a:t>
            </a:r>
            <a:r>
              <a:rPr lang="en-US" altLang="ko-KR" sz="9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 </a:t>
            </a:r>
            <a:r>
              <a:rPr lang="ko-KR" altLang="en-US" sz="9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포탈</a:t>
            </a:r>
            <a:r>
              <a:rPr lang="en-US" altLang="ko-KR" sz="9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모서리가 둥근 직사각형 174">
            <a:extLst>
              <a:ext uri="{FF2B5EF4-FFF2-40B4-BE49-F238E27FC236}">
                <a16:creationId xmlns:a16="http://schemas.microsoft.com/office/drawing/2014/main" id="{95C8A956-C013-48E3-80FB-F03A81027DB7}"/>
              </a:ext>
            </a:extLst>
          </p:cNvPr>
          <p:cNvSpPr/>
          <p:nvPr/>
        </p:nvSpPr>
        <p:spPr bwMode="auto">
          <a:xfrm>
            <a:off x="7157445" y="2700162"/>
            <a:ext cx="1305107" cy="500002"/>
          </a:xfrm>
          <a:prstGeom prst="roundRect">
            <a:avLst>
              <a:gd name="adj" fmla="val 4015"/>
            </a:avLst>
          </a:prstGeom>
          <a:solidFill>
            <a:schemeClr val="accent1">
              <a:lumMod val="90000"/>
            </a:schemeClr>
          </a:solidFill>
          <a:ln w="12700">
            <a:solidFill>
              <a:schemeClr val="bg1">
                <a:lumMod val="6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모니터링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모서리가 둥근 직사각형 175">
            <a:extLst>
              <a:ext uri="{FF2B5EF4-FFF2-40B4-BE49-F238E27FC236}">
                <a16:creationId xmlns:a16="http://schemas.microsoft.com/office/drawing/2014/main" id="{46A96738-F681-4C9F-9F1A-BBFB274CE2E0}"/>
              </a:ext>
            </a:extLst>
          </p:cNvPr>
          <p:cNvSpPr/>
          <p:nvPr/>
        </p:nvSpPr>
        <p:spPr bwMode="auto">
          <a:xfrm>
            <a:off x="7157445" y="3847068"/>
            <a:ext cx="1305107" cy="500002"/>
          </a:xfrm>
          <a:prstGeom prst="roundRect">
            <a:avLst>
              <a:gd name="adj" fmla="val 4015"/>
            </a:avLst>
          </a:prstGeom>
          <a:solidFill>
            <a:srgbClr val="FFCCCC"/>
          </a:solidFill>
          <a:ln w="12700">
            <a:solidFill>
              <a:schemeClr val="bg1">
                <a:lumMod val="6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9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공유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GW</a:t>
            </a:r>
          </a:p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(API Gateway)</a:t>
            </a: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모서리가 둥근 직사각형 176">
            <a:extLst>
              <a:ext uri="{FF2B5EF4-FFF2-40B4-BE49-F238E27FC236}">
                <a16:creationId xmlns:a16="http://schemas.microsoft.com/office/drawing/2014/main" id="{1D2254C0-F5EC-4D58-896A-82B22504D9FB}"/>
              </a:ext>
            </a:extLst>
          </p:cNvPr>
          <p:cNvSpPr/>
          <p:nvPr/>
        </p:nvSpPr>
        <p:spPr bwMode="auto">
          <a:xfrm>
            <a:off x="7149231" y="2132856"/>
            <a:ext cx="1305107" cy="500002"/>
          </a:xfrm>
          <a:prstGeom prst="roundRect">
            <a:avLst>
              <a:gd name="adj" fmla="val 4015"/>
            </a:avLst>
          </a:prstGeom>
          <a:solidFill>
            <a:schemeClr val="accent1">
              <a:lumMod val="90000"/>
            </a:schemeClr>
          </a:solidFill>
          <a:ln w="12700">
            <a:solidFill>
              <a:schemeClr val="bg1">
                <a:lumMod val="6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카탈로그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모서리가 둥근 직사각형 177">
            <a:extLst>
              <a:ext uri="{FF2B5EF4-FFF2-40B4-BE49-F238E27FC236}">
                <a16:creationId xmlns:a16="http://schemas.microsoft.com/office/drawing/2014/main" id="{BCF19394-70DA-4C20-BEBD-FE1F4EC17E3C}"/>
              </a:ext>
            </a:extLst>
          </p:cNvPr>
          <p:cNvSpPr/>
          <p:nvPr/>
        </p:nvSpPr>
        <p:spPr bwMode="auto">
          <a:xfrm>
            <a:off x="7161657" y="4412963"/>
            <a:ext cx="1305107" cy="500002"/>
          </a:xfrm>
          <a:prstGeom prst="roundRect">
            <a:avLst>
              <a:gd name="adj" fmla="val 4015"/>
            </a:avLst>
          </a:prstGeom>
          <a:solidFill>
            <a:srgbClr val="FFCCCC"/>
          </a:solidFill>
          <a:ln w="12700">
            <a:solidFill>
              <a:schemeClr val="bg1">
                <a:lumMod val="6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Self-Service BI</a:t>
            </a: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C487C6E-E568-42AF-9650-54C4F41E1EAE}"/>
              </a:ext>
            </a:extLst>
          </p:cNvPr>
          <p:cNvSpPr/>
          <p:nvPr/>
        </p:nvSpPr>
        <p:spPr bwMode="auto">
          <a:xfrm>
            <a:off x="5836518" y="2532392"/>
            <a:ext cx="1160162" cy="173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Code Commit</a:t>
            </a:r>
            <a:endParaRPr kumimoji="1"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C16A7F9-A576-45B2-869E-55AA0970B418}"/>
              </a:ext>
            </a:extLst>
          </p:cNvPr>
          <p:cNvSpPr/>
          <p:nvPr/>
        </p:nvSpPr>
        <p:spPr bwMode="auto">
          <a:xfrm>
            <a:off x="5838129" y="2746592"/>
            <a:ext cx="1160162" cy="173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Code Build</a:t>
            </a:r>
            <a:endParaRPr kumimoji="1"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3DBE772-803E-4A4F-B344-93022B3B01FC}"/>
              </a:ext>
            </a:extLst>
          </p:cNvPr>
          <p:cNvSpPr/>
          <p:nvPr/>
        </p:nvSpPr>
        <p:spPr bwMode="auto">
          <a:xfrm>
            <a:off x="5838754" y="2966133"/>
            <a:ext cx="1160162" cy="173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Model Registry</a:t>
            </a:r>
            <a:endParaRPr kumimoji="1"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422202A-54E3-42D3-8F01-B3405B3D3714}"/>
              </a:ext>
            </a:extLst>
          </p:cNvPr>
          <p:cNvSpPr/>
          <p:nvPr/>
        </p:nvSpPr>
        <p:spPr bwMode="auto">
          <a:xfrm>
            <a:off x="5839052" y="3184980"/>
            <a:ext cx="1160162" cy="173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Sage Maker</a:t>
            </a:r>
            <a:endParaRPr kumimoji="1"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33A83F7-0818-4D89-A393-982E02ACEB1E}"/>
              </a:ext>
            </a:extLst>
          </p:cNvPr>
          <p:cNvSpPr/>
          <p:nvPr/>
        </p:nvSpPr>
        <p:spPr bwMode="auto">
          <a:xfrm>
            <a:off x="4450383" y="2543542"/>
            <a:ext cx="1160162" cy="173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Sqoop</a:t>
            </a:r>
            <a:endParaRPr kumimoji="1"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CFD1152-9754-4A78-B1C2-DD7B72B372B0}"/>
              </a:ext>
            </a:extLst>
          </p:cNvPr>
          <p:cNvSpPr/>
          <p:nvPr/>
        </p:nvSpPr>
        <p:spPr bwMode="auto">
          <a:xfrm>
            <a:off x="4451994" y="2757742"/>
            <a:ext cx="1160162" cy="173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Spark</a:t>
            </a:r>
            <a:endParaRPr kumimoji="1"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12E94C5-5856-4168-A2D9-8B3189BB4EB9}"/>
              </a:ext>
            </a:extLst>
          </p:cNvPr>
          <p:cNvSpPr/>
          <p:nvPr/>
        </p:nvSpPr>
        <p:spPr bwMode="auto">
          <a:xfrm>
            <a:off x="4452619" y="2977283"/>
            <a:ext cx="1160162" cy="173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Hive</a:t>
            </a:r>
            <a:endParaRPr kumimoji="1"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B2DC67B-F41F-413C-949E-C4B2739F3D74}"/>
              </a:ext>
            </a:extLst>
          </p:cNvPr>
          <p:cNvSpPr/>
          <p:nvPr/>
        </p:nvSpPr>
        <p:spPr bwMode="auto">
          <a:xfrm>
            <a:off x="4452917" y="3196130"/>
            <a:ext cx="1160162" cy="173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4295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sz="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Oozie</a:t>
            </a:r>
            <a:endParaRPr kumimoji="1" lang="ko-KR" altLang="en-US" sz="7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F1256AB-E841-4E11-8F95-A109C127864B}"/>
              </a:ext>
            </a:extLst>
          </p:cNvPr>
          <p:cNvSpPr/>
          <p:nvPr/>
        </p:nvSpPr>
        <p:spPr bwMode="auto">
          <a:xfrm>
            <a:off x="1578123" y="4954280"/>
            <a:ext cx="194733" cy="213267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3</a:t>
            </a:r>
            <a:endParaRPr kumimoji="1" lang="ko-KR" altLang="en-US" sz="12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1367970-F2E0-4DCB-BFA3-6C1B69967121}"/>
              </a:ext>
            </a:extLst>
          </p:cNvPr>
          <p:cNvGrpSpPr/>
          <p:nvPr/>
        </p:nvGrpSpPr>
        <p:grpSpPr>
          <a:xfrm>
            <a:off x="8830619" y="4196150"/>
            <a:ext cx="662937" cy="1127138"/>
            <a:chOff x="8831173" y="4228914"/>
            <a:chExt cx="662937" cy="1222833"/>
          </a:xfrm>
        </p:grpSpPr>
        <p:sp>
          <p:nvSpPr>
            <p:cNvPr id="84" name="원통 117">
              <a:extLst>
                <a:ext uri="{FF2B5EF4-FFF2-40B4-BE49-F238E27FC236}">
                  <a16:creationId xmlns:a16="http://schemas.microsoft.com/office/drawing/2014/main" id="{226943D6-B4C6-47FE-95E6-183B49FAC228}"/>
                </a:ext>
              </a:extLst>
            </p:cNvPr>
            <p:cNvSpPr/>
            <p:nvPr/>
          </p:nvSpPr>
          <p:spPr bwMode="gray">
            <a:xfrm>
              <a:off x="8831173" y="4228914"/>
              <a:ext cx="655816" cy="280806"/>
            </a:xfrm>
            <a:prstGeom prst="can">
              <a:avLst>
                <a:gd name="adj" fmla="val 14426"/>
              </a:avLst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29250" rIns="58500" bIns="2925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20000"/>
                </a:lnSpc>
              </a:pPr>
              <a:r>
                <a:rPr lang="en-US" altLang="ko-KR" sz="73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Logistics</a:t>
              </a:r>
              <a:endParaRPr lang="en-US" altLang="ko-KR" sz="569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85" name="원통 117">
              <a:extLst>
                <a:ext uri="{FF2B5EF4-FFF2-40B4-BE49-F238E27FC236}">
                  <a16:creationId xmlns:a16="http://schemas.microsoft.com/office/drawing/2014/main" id="{6511EAAA-0E7D-4387-998E-187F3DE9987B}"/>
                </a:ext>
              </a:extLst>
            </p:cNvPr>
            <p:cNvSpPr/>
            <p:nvPr/>
          </p:nvSpPr>
          <p:spPr bwMode="gray">
            <a:xfrm>
              <a:off x="8836771" y="5170942"/>
              <a:ext cx="655816" cy="280805"/>
            </a:xfrm>
            <a:prstGeom prst="can">
              <a:avLst>
                <a:gd name="adj" fmla="val 14426"/>
              </a:avLst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29250" rIns="58500" bIns="2925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20000"/>
                </a:lnSpc>
              </a:pPr>
              <a:r>
                <a:rPr lang="en-US" altLang="ko-KR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SMTC</a:t>
              </a:r>
              <a:endParaRPr lang="en-US" altLang="ko-KR" sz="569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86" name="원통 117">
              <a:extLst>
                <a:ext uri="{FF2B5EF4-FFF2-40B4-BE49-F238E27FC236}">
                  <a16:creationId xmlns:a16="http://schemas.microsoft.com/office/drawing/2014/main" id="{8E852DFA-56AB-45FF-B982-C4ADC3D41297}"/>
                </a:ext>
              </a:extLst>
            </p:cNvPr>
            <p:cNvSpPr/>
            <p:nvPr/>
          </p:nvSpPr>
          <p:spPr bwMode="gray">
            <a:xfrm>
              <a:off x="8838294" y="4533905"/>
              <a:ext cx="655816" cy="280806"/>
            </a:xfrm>
            <a:prstGeom prst="can">
              <a:avLst>
                <a:gd name="adj" fmla="val 14426"/>
              </a:avLst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29250" rIns="58500" bIns="2925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20000"/>
                </a:lnSpc>
              </a:pPr>
              <a:r>
                <a:rPr lang="en-US" altLang="ko-KR" sz="731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CMS</a:t>
              </a:r>
              <a:endParaRPr lang="en-US" altLang="ko-KR" sz="569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  <p:sp>
          <p:nvSpPr>
            <p:cNvPr id="87" name="원통 117">
              <a:extLst>
                <a:ext uri="{FF2B5EF4-FFF2-40B4-BE49-F238E27FC236}">
                  <a16:creationId xmlns:a16="http://schemas.microsoft.com/office/drawing/2014/main" id="{9BDF5E61-9EBE-4887-991E-B0D10610062D}"/>
                </a:ext>
              </a:extLst>
            </p:cNvPr>
            <p:cNvSpPr/>
            <p:nvPr/>
          </p:nvSpPr>
          <p:spPr bwMode="gray">
            <a:xfrm>
              <a:off x="8838294" y="4854681"/>
              <a:ext cx="655816" cy="280806"/>
            </a:xfrm>
            <a:prstGeom prst="can">
              <a:avLst>
                <a:gd name="adj" fmla="val 14426"/>
              </a:avLst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58500" tIns="29250" rIns="58500" bIns="2925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>
                <a:lnSpc>
                  <a:spcPct val="120000"/>
                </a:lnSpc>
              </a:pPr>
              <a:r>
                <a:rPr lang="en-US" altLang="ko-KR" sz="731" dirty="0" err="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eBOS</a:t>
              </a:r>
              <a:endParaRPr lang="en-US" altLang="ko-KR" sz="569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94EF0AB-A878-4A79-880D-8352CF6DB220}"/>
              </a:ext>
            </a:extLst>
          </p:cNvPr>
          <p:cNvGrpSpPr/>
          <p:nvPr/>
        </p:nvGrpSpPr>
        <p:grpSpPr>
          <a:xfrm>
            <a:off x="8839630" y="2288126"/>
            <a:ext cx="628020" cy="1407695"/>
            <a:chOff x="8820622" y="2238531"/>
            <a:chExt cx="628020" cy="1700094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DEF034A-951E-431F-8F9B-F4DD52BBF7A7}"/>
                </a:ext>
              </a:extLst>
            </p:cNvPr>
            <p:cNvSpPr/>
            <p:nvPr/>
          </p:nvSpPr>
          <p:spPr bwMode="auto">
            <a:xfrm>
              <a:off x="8824888" y="2238531"/>
              <a:ext cx="623754" cy="381638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Data </a:t>
              </a:r>
              <a:br>
                <a:rPr kumimoji="1" lang="en-US" altLang="ko-KR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</a:br>
              <a:r>
                <a:rPr kumimoji="1" lang="en-US" altLang="ko-KR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Scientist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F4F402-E9FB-42FC-9E1C-0A4FB47AFA2D}"/>
                </a:ext>
              </a:extLst>
            </p:cNvPr>
            <p:cNvSpPr/>
            <p:nvPr/>
          </p:nvSpPr>
          <p:spPr bwMode="auto">
            <a:xfrm>
              <a:off x="8820622" y="2665889"/>
              <a:ext cx="623754" cy="389503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Data </a:t>
              </a:r>
              <a:br>
                <a:rPr kumimoji="1" lang="en-US" altLang="ko-KR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</a:br>
              <a:r>
                <a:rPr kumimoji="1" lang="en-US" altLang="ko-KR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Engineer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14CE869-5080-46FE-81FD-84EB13A0E706}"/>
                </a:ext>
              </a:extLst>
            </p:cNvPr>
            <p:cNvSpPr/>
            <p:nvPr/>
          </p:nvSpPr>
          <p:spPr bwMode="auto">
            <a:xfrm>
              <a:off x="8824888" y="3101926"/>
              <a:ext cx="623754" cy="389505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Data</a:t>
              </a:r>
              <a:br>
                <a:rPr kumimoji="1" lang="en-US" altLang="ko-KR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</a:br>
              <a:r>
                <a:rPr kumimoji="1" lang="en-US" altLang="ko-KR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Analyst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F2AAC68-60B1-41A3-BD0F-2046F2A2D8C1}"/>
                </a:ext>
              </a:extLst>
            </p:cNvPr>
            <p:cNvSpPr/>
            <p:nvPr/>
          </p:nvSpPr>
          <p:spPr bwMode="auto">
            <a:xfrm>
              <a:off x="8824888" y="3549120"/>
              <a:ext cx="623754" cy="389505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4295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ko-KR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Normal</a:t>
              </a:r>
              <a:br>
                <a:rPr kumimoji="1" lang="en-US" altLang="ko-KR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</a:br>
              <a:r>
                <a:rPr kumimoji="1" lang="en-US" altLang="ko-KR" sz="731"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charset="0"/>
                </a:rPr>
                <a:t>User</a:t>
              </a:r>
            </a:p>
          </p:txBody>
        </p:sp>
      </p:grpSp>
      <p:sp>
        <p:nvSpPr>
          <p:cNvPr id="93" name="TextBox 151">
            <a:extLst>
              <a:ext uri="{FF2B5EF4-FFF2-40B4-BE49-F238E27FC236}">
                <a16:creationId xmlns:a16="http://schemas.microsoft.com/office/drawing/2014/main" id="{98729F44-F8E6-48C3-9750-84185440F205}"/>
              </a:ext>
            </a:extLst>
          </p:cNvPr>
          <p:cNvSpPr txBox="1"/>
          <p:nvPr/>
        </p:nvSpPr>
        <p:spPr>
          <a:xfrm>
            <a:off x="4638656" y="1070737"/>
            <a:ext cx="13131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</a:t>
            </a: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구축 범위</a:t>
            </a: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(5</a:t>
            </a: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월말</a:t>
            </a: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TextBox 153">
            <a:extLst>
              <a:ext uri="{FF2B5EF4-FFF2-40B4-BE49-F238E27FC236}">
                <a16:creationId xmlns:a16="http://schemas.microsoft.com/office/drawing/2014/main" id="{29D3F855-A8C3-43E8-8E12-7A92009C84D1}"/>
              </a:ext>
            </a:extLst>
          </p:cNvPr>
          <p:cNvSpPr txBox="1"/>
          <p:nvPr/>
        </p:nvSpPr>
        <p:spPr>
          <a:xfrm>
            <a:off x="6212054" y="1070737"/>
            <a:ext cx="9781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</a:t>
            </a: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kumimoji="1"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</a:t>
            </a: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구축 범위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67AFDC-037E-4B1B-88CB-707ABA19D7EA}"/>
              </a:ext>
            </a:extLst>
          </p:cNvPr>
          <p:cNvSpPr txBox="1"/>
          <p:nvPr/>
        </p:nvSpPr>
        <p:spPr>
          <a:xfrm>
            <a:off x="7412123" y="1081760"/>
            <a:ext cx="9925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23~24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구축 범위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010B95C5-4FC6-419A-93C7-37D5F42856E8}"/>
              </a:ext>
            </a:extLst>
          </p:cNvPr>
          <p:cNvSpPr/>
          <p:nvPr/>
        </p:nvSpPr>
        <p:spPr bwMode="auto">
          <a:xfrm>
            <a:off x="4362634" y="2049475"/>
            <a:ext cx="194733" cy="213267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2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8" name="모서리가 둥근 직사각형 158">
            <a:extLst>
              <a:ext uri="{FF2B5EF4-FFF2-40B4-BE49-F238E27FC236}">
                <a16:creationId xmlns:a16="http://schemas.microsoft.com/office/drawing/2014/main" id="{3EF2A23F-D2DA-4CA6-BF3A-190EECE61144}"/>
              </a:ext>
            </a:extLst>
          </p:cNvPr>
          <p:cNvSpPr/>
          <p:nvPr/>
        </p:nvSpPr>
        <p:spPr bwMode="auto">
          <a:xfrm>
            <a:off x="4483196" y="1086718"/>
            <a:ext cx="207737" cy="193880"/>
          </a:xfrm>
          <a:prstGeom prst="roundRect">
            <a:avLst>
              <a:gd name="adj" fmla="val 401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FEFE731-4831-4526-9AD9-E7B7ACAEC811}"/>
              </a:ext>
            </a:extLst>
          </p:cNvPr>
          <p:cNvSpPr/>
          <p:nvPr/>
        </p:nvSpPr>
        <p:spPr bwMode="auto">
          <a:xfrm>
            <a:off x="4458792" y="1064376"/>
            <a:ext cx="156018" cy="1542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1</a:t>
            </a:r>
            <a:endParaRPr kumimoji="1" lang="ko-KR" altLang="en-US" sz="8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0" name="모서리가 둥근 직사각형 160">
            <a:extLst>
              <a:ext uri="{FF2B5EF4-FFF2-40B4-BE49-F238E27FC236}">
                <a16:creationId xmlns:a16="http://schemas.microsoft.com/office/drawing/2014/main" id="{1B3462C3-56E6-4AEB-A91E-797D572FFB07}"/>
              </a:ext>
            </a:extLst>
          </p:cNvPr>
          <p:cNvSpPr/>
          <p:nvPr/>
        </p:nvSpPr>
        <p:spPr bwMode="auto">
          <a:xfrm>
            <a:off x="6043671" y="1091884"/>
            <a:ext cx="193381" cy="181713"/>
          </a:xfrm>
          <a:prstGeom prst="roundRect">
            <a:avLst>
              <a:gd name="adj" fmla="val 4015"/>
            </a:avLst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2">
                <a:lumMod val="7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9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3CE7A61-E5D9-4294-8184-34F7E243EDE0}"/>
              </a:ext>
            </a:extLst>
          </p:cNvPr>
          <p:cNvSpPr/>
          <p:nvPr/>
        </p:nvSpPr>
        <p:spPr bwMode="auto">
          <a:xfrm>
            <a:off x="6017298" y="1064376"/>
            <a:ext cx="160455" cy="154246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2</a:t>
            </a:r>
            <a:endParaRPr kumimoji="1" lang="ko-KR" altLang="en-US" sz="8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2" name="모서리가 둥근 직사각형 162">
            <a:extLst>
              <a:ext uri="{FF2B5EF4-FFF2-40B4-BE49-F238E27FC236}">
                <a16:creationId xmlns:a16="http://schemas.microsoft.com/office/drawing/2014/main" id="{CD5411BE-48B6-437E-B8A7-4FDE5BB9185C}"/>
              </a:ext>
            </a:extLst>
          </p:cNvPr>
          <p:cNvSpPr/>
          <p:nvPr/>
        </p:nvSpPr>
        <p:spPr bwMode="auto">
          <a:xfrm>
            <a:off x="7245997" y="1100574"/>
            <a:ext cx="193382" cy="188174"/>
          </a:xfrm>
          <a:prstGeom prst="roundRect">
            <a:avLst>
              <a:gd name="adj" fmla="val 4015"/>
            </a:avLst>
          </a:prstGeom>
          <a:solidFill>
            <a:schemeClr val="accent1">
              <a:lumMod val="90000"/>
            </a:schemeClr>
          </a:solidFill>
          <a:ln w="12700">
            <a:solidFill>
              <a:schemeClr val="bg1">
                <a:lumMod val="6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ECBF162-0174-4DD4-B813-0614A74BAB16}"/>
              </a:ext>
            </a:extLst>
          </p:cNvPr>
          <p:cNvSpPr/>
          <p:nvPr/>
        </p:nvSpPr>
        <p:spPr bwMode="auto">
          <a:xfrm>
            <a:off x="7118331" y="3218906"/>
            <a:ext cx="194733" cy="213267"/>
          </a:xfrm>
          <a:prstGeom prst="ellipse">
            <a:avLst/>
          </a:prstGeom>
          <a:solidFill>
            <a:srgbClr val="CC99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4</a:t>
            </a:r>
            <a:endParaRPr kumimoji="1" lang="ko-KR" altLang="en-US" sz="12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8E46B9F-8C92-449D-9622-878F2E804041}"/>
              </a:ext>
            </a:extLst>
          </p:cNvPr>
          <p:cNvSpPr/>
          <p:nvPr/>
        </p:nvSpPr>
        <p:spPr bwMode="auto">
          <a:xfrm>
            <a:off x="2957675" y="2074803"/>
            <a:ext cx="194733" cy="2132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1</a:t>
            </a:r>
            <a:endParaRPr kumimoji="1" lang="ko-KR" altLang="en-US" sz="9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4B3FCB0-822E-4478-A557-1B09A0CA5D9B}"/>
              </a:ext>
            </a:extLst>
          </p:cNvPr>
          <p:cNvSpPr/>
          <p:nvPr/>
        </p:nvSpPr>
        <p:spPr bwMode="auto">
          <a:xfrm>
            <a:off x="7222208" y="1070972"/>
            <a:ext cx="160455" cy="164249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4</a:t>
            </a:r>
            <a:endParaRPr kumimoji="1" lang="ko-KR" altLang="en-US" sz="11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05" name="오각형 81">
            <a:extLst>
              <a:ext uri="{FF2B5EF4-FFF2-40B4-BE49-F238E27FC236}">
                <a16:creationId xmlns:a16="http://schemas.microsoft.com/office/drawing/2014/main" id="{D32F14A7-5BDB-4A57-BE2B-A3FEA8DADE4E}"/>
              </a:ext>
            </a:extLst>
          </p:cNvPr>
          <p:cNvSpPr/>
          <p:nvPr/>
        </p:nvSpPr>
        <p:spPr bwMode="gray">
          <a:xfrm>
            <a:off x="1500871" y="6021289"/>
            <a:ext cx="3524137" cy="466412"/>
          </a:xfrm>
          <a:prstGeom prst="homePlate">
            <a:avLst>
              <a:gd name="adj" fmla="val 0"/>
            </a:avLst>
          </a:prstGeom>
          <a:solidFill>
            <a:schemeClr val="accent1">
              <a:lumMod val="90000"/>
            </a:schemeClr>
          </a:solidFill>
          <a:ln w="12700">
            <a:solidFill>
              <a:schemeClr val="bg1">
                <a:lumMod val="6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 eaLnBrk="1" latinLnBrk="1" hangingPunct="1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전사 고객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 분석  데이터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latinLnBrk="1" hangingPunct="1"/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전사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사업부별 분석 표준 지표 데이터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latinLnBrk="1" hangingPunct="1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GS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프레시몰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DW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화살표: 아래쪽 110">
            <a:extLst>
              <a:ext uri="{FF2B5EF4-FFF2-40B4-BE49-F238E27FC236}">
                <a16:creationId xmlns:a16="http://schemas.microsoft.com/office/drawing/2014/main" id="{5B5AC8C9-F8B1-4562-94EE-728CD1D86A6F}"/>
              </a:ext>
            </a:extLst>
          </p:cNvPr>
          <p:cNvSpPr/>
          <p:nvPr/>
        </p:nvSpPr>
        <p:spPr>
          <a:xfrm rot="10800000">
            <a:off x="1928664" y="5574649"/>
            <a:ext cx="550133" cy="296506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2" name="화살표: 아래쪽 111">
            <a:extLst>
              <a:ext uri="{FF2B5EF4-FFF2-40B4-BE49-F238E27FC236}">
                <a16:creationId xmlns:a16="http://schemas.microsoft.com/office/drawing/2014/main" id="{ABE6B5D6-6FC8-4FE7-9391-7E27C3B2A383}"/>
              </a:ext>
            </a:extLst>
          </p:cNvPr>
          <p:cNvSpPr/>
          <p:nvPr/>
        </p:nvSpPr>
        <p:spPr>
          <a:xfrm rot="10800000">
            <a:off x="4826360" y="5604520"/>
            <a:ext cx="550133" cy="296506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3" name="화살표: 아래쪽 112">
            <a:extLst>
              <a:ext uri="{FF2B5EF4-FFF2-40B4-BE49-F238E27FC236}">
                <a16:creationId xmlns:a16="http://schemas.microsoft.com/office/drawing/2014/main" id="{B8952A88-AA54-4D8F-9826-BD47CEB79CAD}"/>
              </a:ext>
            </a:extLst>
          </p:cNvPr>
          <p:cNvSpPr/>
          <p:nvPr/>
        </p:nvSpPr>
        <p:spPr>
          <a:xfrm rot="10800000">
            <a:off x="7643227" y="5604520"/>
            <a:ext cx="550133" cy="296506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6C7FEC5-147D-45FC-B41F-7E5EE3B1F4D9}"/>
              </a:ext>
            </a:extLst>
          </p:cNvPr>
          <p:cNvSpPr txBox="1"/>
          <p:nvPr/>
        </p:nvSpPr>
        <p:spPr>
          <a:xfrm>
            <a:off x="2504728" y="5748496"/>
            <a:ext cx="1876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i="1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</a:t>
            </a:r>
            <a:r>
              <a:rPr lang="ko-KR" altLang="en-US" sz="1600" i="1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구성 데이터 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D3CE17-C0CC-47CC-98C7-8FE86021365C}"/>
              </a:ext>
            </a:extLst>
          </p:cNvPr>
          <p:cNvSpPr txBox="1"/>
          <p:nvPr/>
        </p:nvSpPr>
        <p:spPr>
          <a:xfrm>
            <a:off x="8637607" y="1077187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kumimoji="1"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구축 범위</a:t>
            </a:r>
          </a:p>
        </p:txBody>
      </p:sp>
      <p:sp>
        <p:nvSpPr>
          <p:cNvPr id="116" name="모서리가 둥근 직사각형 162">
            <a:extLst>
              <a:ext uri="{FF2B5EF4-FFF2-40B4-BE49-F238E27FC236}">
                <a16:creationId xmlns:a16="http://schemas.microsoft.com/office/drawing/2014/main" id="{734C0DAB-81C4-4450-BDEE-C7AB5B5C67F9}"/>
              </a:ext>
            </a:extLst>
          </p:cNvPr>
          <p:cNvSpPr/>
          <p:nvPr/>
        </p:nvSpPr>
        <p:spPr bwMode="auto">
          <a:xfrm>
            <a:off x="8471481" y="1096001"/>
            <a:ext cx="193382" cy="188174"/>
          </a:xfrm>
          <a:prstGeom prst="roundRect">
            <a:avLst>
              <a:gd name="adj" fmla="val 4015"/>
            </a:avLst>
          </a:prstGeom>
          <a:solidFill>
            <a:srgbClr val="FFCCCC"/>
          </a:solidFill>
          <a:ln w="12700">
            <a:solidFill>
              <a:schemeClr val="bg1">
                <a:lumMod val="6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EF723D6-3E5B-4214-BB7B-A729865A018B}"/>
              </a:ext>
            </a:extLst>
          </p:cNvPr>
          <p:cNvSpPr/>
          <p:nvPr/>
        </p:nvSpPr>
        <p:spPr bwMode="auto">
          <a:xfrm>
            <a:off x="8447692" y="1066399"/>
            <a:ext cx="160455" cy="164249"/>
          </a:xfrm>
          <a:prstGeom prst="ellipse">
            <a:avLst/>
          </a:prstGeom>
          <a:solidFill>
            <a:srgbClr val="CC99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3</a:t>
            </a:r>
            <a:endParaRPr lang="ko-KR" altLang="en-US" sz="9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C74C488E-01A0-4E71-8B2E-303207547A9A}"/>
              </a:ext>
            </a:extLst>
          </p:cNvPr>
          <p:cNvSpPr/>
          <p:nvPr/>
        </p:nvSpPr>
        <p:spPr bwMode="auto">
          <a:xfrm>
            <a:off x="7110045" y="2009847"/>
            <a:ext cx="194733" cy="213267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3</a:t>
            </a:r>
            <a:endParaRPr kumimoji="1" lang="ko-KR" altLang="en-US" sz="12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20" name="오각형 81">
            <a:extLst>
              <a:ext uri="{FF2B5EF4-FFF2-40B4-BE49-F238E27FC236}">
                <a16:creationId xmlns:a16="http://schemas.microsoft.com/office/drawing/2014/main" id="{6191BB3B-B389-4084-8D2D-53536DBC8AF9}"/>
              </a:ext>
            </a:extLst>
          </p:cNvPr>
          <p:cNvSpPr/>
          <p:nvPr/>
        </p:nvSpPr>
        <p:spPr bwMode="gray">
          <a:xfrm>
            <a:off x="5195345" y="6021289"/>
            <a:ext cx="3375380" cy="466412"/>
          </a:xfrm>
          <a:prstGeom prst="homePlate">
            <a:avLst>
              <a:gd name="adj" fmla="val 0"/>
            </a:avLst>
          </a:prstGeom>
          <a:solidFill>
            <a:srgbClr val="FFCCCC"/>
          </a:solidFill>
          <a:ln w="12700">
            <a:solidFill>
              <a:schemeClr val="bg1">
                <a:lumMod val="65000"/>
              </a:schemeClr>
            </a:solidFill>
            <a:prstDash val="sys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72000" rIns="0" bIns="0" rtlCol="0" anchor="t" anchorCtr="0"/>
          <a:lstStyle/>
          <a:p>
            <a:pPr algn="ctr" eaLnBrk="1" latinLnBrk="1" hangingPunct="1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(PBU)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정보계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(DB2)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노후화로 인한 레이크 이관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(or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차세대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 eaLnBrk="1" latinLnBrk="1" hangingPunct="1"/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(HSBU)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정보계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(Oracle </a:t>
            </a:r>
            <a:r>
              <a:rPr lang="en-US" altLang="ko-KR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Exa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노후화로 인한 레이크 이관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(or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차세대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BAD60F-B44D-402E-B049-319897F113BA}"/>
              </a:ext>
            </a:extLst>
          </p:cNvPr>
          <p:cNvSpPr txBox="1"/>
          <p:nvPr/>
        </p:nvSpPr>
        <p:spPr>
          <a:xfrm>
            <a:off x="5601072" y="5748275"/>
            <a:ext cx="2256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i="1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</a:t>
            </a:r>
            <a:r>
              <a:rPr lang="ko-KR" altLang="en-US" sz="1600" i="1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구성 데이터 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FB2F6BC3-5388-4CCD-88C8-A526414EDD81}"/>
              </a:ext>
            </a:extLst>
          </p:cNvPr>
          <p:cNvSpPr/>
          <p:nvPr/>
        </p:nvSpPr>
        <p:spPr bwMode="auto">
          <a:xfrm>
            <a:off x="1463995" y="5930559"/>
            <a:ext cx="194733" cy="213267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3</a:t>
            </a:r>
            <a:endParaRPr kumimoji="1" lang="ko-KR" altLang="en-US" sz="12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13DE7AB0-BCA6-4DDD-BB49-1351F7912CA0}"/>
              </a:ext>
            </a:extLst>
          </p:cNvPr>
          <p:cNvSpPr/>
          <p:nvPr/>
        </p:nvSpPr>
        <p:spPr bwMode="auto">
          <a:xfrm>
            <a:off x="5152220" y="5930559"/>
            <a:ext cx="194733" cy="213267"/>
          </a:xfrm>
          <a:prstGeom prst="ellipse">
            <a:avLst/>
          </a:prstGeom>
          <a:solidFill>
            <a:srgbClr val="CC99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4</a:t>
            </a:r>
            <a:endParaRPr kumimoji="1" lang="ko-KR" altLang="en-US" sz="12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43"/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구축 목표 및 진행 경과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데이터레이크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10956B-7355-4C35-9B11-926069FB4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 -</a:t>
            </a:r>
          </a:p>
        </p:txBody>
      </p:sp>
      <p:graphicFrame>
        <p:nvGraphicFramePr>
          <p:cNvPr id="20" name="Group 84">
            <a:extLst>
              <a:ext uri="{FF2B5EF4-FFF2-40B4-BE49-F238E27FC236}">
                <a16:creationId xmlns:a16="http://schemas.microsoft.com/office/drawing/2014/main" id="{3F3B94DA-B779-494F-B23F-DD40E88B1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79115"/>
              </p:ext>
            </p:extLst>
          </p:nvPr>
        </p:nvGraphicFramePr>
        <p:xfrm>
          <a:off x="258764" y="548680"/>
          <a:ext cx="9384000" cy="553413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1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2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소속 부문</a:t>
                      </a: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데이터엔지니어링부문</a:t>
                      </a: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kumimoji="1" lang="ko-KR" altLang="en-US" sz="11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데이터레이크</a:t>
                      </a:r>
                      <a:r>
                        <a:rPr kumimoji="1" lang="en-US" altLang="ko-KR" sz="11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TFT</a:t>
                      </a:r>
                      <a:r>
                        <a:rPr kumimoji="1" lang="ko-KR" altLang="en-US" sz="11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김주철 팀장</a:t>
                      </a:r>
                      <a:endParaRPr kumimoji="1" lang="en-US" altLang="ko-KR" sz="11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프로젝트명</a:t>
                      </a:r>
                      <a:endParaRPr kumimoji="1" lang="ko-KR" altLang="en-US" sz="11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hlinkClick r:id="rId3" action="ppaction://hlinksldjump"/>
                        </a:rPr>
                        <a:t>데이터 레이크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hlinkClick r:id="rId3" action="ppaction://hlinksldjump"/>
                        </a:rPr>
                        <a:t>1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hlinkClick r:id="rId3" action="ppaction://hlinksldjump"/>
                        </a:rPr>
                        <a:t>단계 구축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hlinkClick r:id="rId3" action="ppaction://hlinksldjump"/>
                        </a:rPr>
                        <a:t>(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hlinkClick r:id="rId3" action="ppaction://hlinksldjump"/>
                        </a:rPr>
                        <a:t>도입 단계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  <a:hlinkClick r:id="rId3" action="ppaction://hlinksldjump"/>
                        </a:rPr>
                        <a:t>)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BL</a:t>
                      </a:r>
                      <a:endParaRPr kumimoji="1" lang="en-US" altLang="ko-KR" sz="11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데이터엔지니어링부문 </a:t>
                      </a:r>
                      <a:r>
                        <a:rPr kumimoji="1" lang="ko-KR" altLang="en-US" sz="11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김남석</a:t>
                      </a:r>
                      <a:r>
                        <a:rPr kumimoji="1" lang="ko-KR" altLang="en-US" sz="11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부문장</a:t>
                      </a:r>
                      <a:endParaRPr kumimoji="1" lang="en-US" altLang="ko-KR" sz="11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추진목적</a:t>
                      </a: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레이크 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구축으로 데이터 수집 및 저장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분석에 이르기까지의 클라우드 인프라를 구축하는 것을 목표로 함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단계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진행경과</a:t>
                      </a: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(22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냔 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16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데이터레이크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 구축 프로젝트 착수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1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59960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5AF6784-17F3-4FD8-92E3-8F1180515BE5}"/>
              </a:ext>
            </a:extLst>
          </p:cNvPr>
          <p:cNvSpPr txBox="1"/>
          <p:nvPr/>
        </p:nvSpPr>
        <p:spPr>
          <a:xfrm>
            <a:off x="1597703" y="1762331"/>
            <a:ext cx="78584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kern="0" dirty="0">
                <a:latin typeface="+mn-ea"/>
                <a:cs typeface="굴림" panose="020B0600000101010101" pitchFamily="34" charset="-127"/>
              </a:rPr>
              <a:t>22</a:t>
            </a:r>
            <a:r>
              <a:rPr lang="ko-KR" altLang="en-US" sz="1100" b="1" kern="0" dirty="0">
                <a:latin typeface="+mn-ea"/>
                <a:cs typeface="굴림" panose="020B0600000101010101" pitchFamily="34" charset="-127"/>
              </a:rPr>
              <a:t>년 수행될 데이터 레이크 구축 프로젝트는 데이터 수집</a:t>
            </a:r>
            <a:r>
              <a:rPr lang="en-US" altLang="ko-KR" sz="1100" b="1" kern="0" dirty="0">
                <a:latin typeface="+mn-ea"/>
                <a:cs typeface="굴림" panose="020B0600000101010101" pitchFamily="34" charset="-127"/>
              </a:rPr>
              <a:t>/</a:t>
            </a:r>
            <a:r>
              <a:rPr lang="ko-KR" altLang="en-US" sz="1100" b="1" kern="0" dirty="0">
                <a:latin typeface="+mn-ea"/>
                <a:cs typeface="굴림" panose="020B0600000101010101" pitchFamily="34" charset="-127"/>
              </a:rPr>
              <a:t>저장</a:t>
            </a:r>
            <a:r>
              <a:rPr lang="en-US" altLang="ko-KR" sz="1100" b="1" kern="0" dirty="0">
                <a:latin typeface="+mn-ea"/>
                <a:cs typeface="굴림" panose="020B0600000101010101" pitchFamily="34" charset="-127"/>
              </a:rPr>
              <a:t>/</a:t>
            </a:r>
            <a:r>
              <a:rPr lang="ko-KR" altLang="en-US" sz="1100" b="1" kern="0" dirty="0">
                <a:latin typeface="+mn-ea"/>
                <a:cs typeface="굴림" panose="020B0600000101010101" pitchFamily="34" charset="-127"/>
              </a:rPr>
              <a:t>처리를 위한 데이터 인프라 환경</a:t>
            </a:r>
            <a:r>
              <a:rPr lang="en-US" altLang="ko-KR" sz="1100" b="1" kern="0" dirty="0">
                <a:latin typeface="+mn-ea"/>
                <a:cs typeface="굴림" panose="020B0600000101010101" pitchFamily="34" charset="-127"/>
              </a:rPr>
              <a:t>”</a:t>
            </a:r>
            <a:r>
              <a:rPr lang="ko-KR" altLang="en-US" sz="1100" b="1" kern="0" dirty="0">
                <a:latin typeface="+mn-ea"/>
                <a:cs typeface="굴림" panose="020B0600000101010101" pitchFamily="34" charset="-127"/>
              </a:rPr>
              <a:t> 구축</a:t>
            </a:r>
            <a:r>
              <a:rPr lang="en-US" altLang="ko-KR" sz="1100" b="1" kern="0" dirty="0">
                <a:latin typeface="+mn-ea"/>
                <a:cs typeface="굴림" panose="020B0600000101010101" pitchFamily="34" charset="-127"/>
              </a:rPr>
              <a:t>,</a:t>
            </a:r>
            <a:r>
              <a:rPr lang="ko-KR" altLang="en-US" sz="1100" b="1" kern="0" dirty="0">
                <a:latin typeface="+mn-ea"/>
                <a:cs typeface="굴림" panose="020B0600000101010101" pitchFamily="34" charset="-127"/>
              </a:rPr>
              <a:t> 과제 수행을 위한 </a:t>
            </a:r>
            <a:r>
              <a:rPr lang="en-US" altLang="ko-KR" sz="1100" b="1" kern="0" dirty="0">
                <a:latin typeface="+mn-ea"/>
                <a:cs typeface="굴림" panose="020B0600000101010101" pitchFamily="34" charset="-127"/>
              </a:rPr>
              <a:t>“</a:t>
            </a:r>
            <a:r>
              <a:rPr lang="ko-KR" altLang="en-US" sz="1100" b="1" kern="0" dirty="0">
                <a:latin typeface="+mn-ea"/>
                <a:cs typeface="굴림" panose="020B0600000101010101" pitchFamily="34" charset="-127"/>
              </a:rPr>
              <a:t>분석 데이터 구성</a:t>
            </a:r>
            <a:r>
              <a:rPr lang="en-US" altLang="ko-KR" sz="1100" b="1" kern="0" dirty="0">
                <a:latin typeface="+mn-ea"/>
                <a:cs typeface="굴림" panose="020B0600000101010101" pitchFamily="34" charset="-127"/>
              </a:rPr>
              <a:t>”</a:t>
            </a:r>
            <a:r>
              <a:rPr lang="ko-KR" altLang="en-US" sz="1100" b="1" kern="0" dirty="0">
                <a:latin typeface="+mn-ea"/>
                <a:cs typeface="굴림" panose="020B0600000101010101" pitchFamily="34" charset="-127"/>
              </a:rPr>
              <a:t> 지원</a:t>
            </a:r>
            <a:r>
              <a:rPr lang="en-US" altLang="ko-KR" sz="1100" b="1" kern="0" dirty="0">
                <a:latin typeface="+mn-ea"/>
                <a:cs typeface="굴림" panose="020B0600000101010101" pitchFamily="34" charset="-127"/>
              </a:rPr>
              <a:t>,</a:t>
            </a:r>
            <a:r>
              <a:rPr lang="ko-KR" altLang="en-US" sz="1100" b="1" kern="0" dirty="0">
                <a:latin typeface="+mn-ea"/>
                <a:cs typeface="굴림" panose="020B0600000101010101" pitchFamily="34" charset="-127"/>
              </a:rPr>
              <a:t> 전사적 </a:t>
            </a:r>
            <a:r>
              <a:rPr lang="en-US" altLang="ko-KR" sz="1100" b="1" kern="0" dirty="0">
                <a:latin typeface="+mn-ea"/>
                <a:cs typeface="굴림" panose="020B0600000101010101" pitchFamily="34" charset="-127"/>
              </a:rPr>
              <a:t>“</a:t>
            </a:r>
            <a:r>
              <a:rPr lang="ko-KR" altLang="en-US" sz="1100" b="1" kern="0" dirty="0">
                <a:latin typeface="+mn-ea"/>
                <a:cs typeface="굴림" panose="020B0600000101010101" pitchFamily="34" charset="-127"/>
              </a:rPr>
              <a:t>통합 분석 환경</a:t>
            </a:r>
            <a:r>
              <a:rPr lang="en-US" altLang="ko-KR" sz="1100" b="1" kern="0" dirty="0">
                <a:latin typeface="+mn-ea"/>
                <a:cs typeface="굴림" panose="020B0600000101010101" pitchFamily="34" charset="-127"/>
              </a:rPr>
              <a:t>＂</a:t>
            </a:r>
            <a:r>
              <a:rPr lang="ko-KR" altLang="en-US" sz="1100" b="1" kern="0" dirty="0">
                <a:latin typeface="+mn-ea"/>
                <a:cs typeface="굴림" panose="020B0600000101010101" pitchFamily="34" charset="-127"/>
              </a:rPr>
              <a:t>구축을 목표로 함 </a:t>
            </a:r>
            <a:endParaRPr lang="en-US" altLang="ko-KR" sz="1100" b="1" kern="0" dirty="0">
              <a:latin typeface="+mn-ea"/>
              <a:cs typeface="굴림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1E1DC5D-0C18-42F6-89FD-3F7F48E4E2F6}"/>
              </a:ext>
            </a:extLst>
          </p:cNvPr>
          <p:cNvSpPr/>
          <p:nvPr/>
        </p:nvSpPr>
        <p:spPr bwMode="auto">
          <a:xfrm>
            <a:off x="1874558" y="2494734"/>
            <a:ext cx="3726302" cy="272282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pic>
        <p:nvPicPr>
          <p:cNvPr id="23" name="그림 21">
            <a:extLst>
              <a:ext uri="{FF2B5EF4-FFF2-40B4-BE49-F238E27FC236}">
                <a16:creationId xmlns:a16="http://schemas.microsoft.com/office/drawing/2014/main" id="{2070E97B-4B3D-42A1-ACB4-2B87229D7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415" y="3956263"/>
            <a:ext cx="3493160" cy="118601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5389C0-6CC8-4D34-99FE-A54F89A22B19}"/>
              </a:ext>
            </a:extLst>
          </p:cNvPr>
          <p:cNvSpPr/>
          <p:nvPr/>
        </p:nvSpPr>
        <p:spPr>
          <a:xfrm>
            <a:off x="2218085" y="3946887"/>
            <a:ext cx="3221372" cy="37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b="1" dirty="0"/>
              <a:t> </a:t>
            </a:r>
            <a:r>
              <a:rPr lang="ko-KR" altLang="ko-KR" sz="900" b="1" dirty="0"/>
              <a:t>데이터 기반 인사이트 도출 및 의사결정을 도울 수 있는 </a:t>
            </a:r>
            <a:r>
              <a:rPr lang="en-US" altLang="ko-KR" sz="900" b="1" dirty="0"/>
              <a:t>“</a:t>
            </a:r>
            <a:r>
              <a:rPr lang="ko-KR" altLang="ko-KR" sz="900" b="1" dirty="0"/>
              <a:t>통합 분석 환경</a:t>
            </a:r>
            <a:r>
              <a:rPr lang="en-US" altLang="ko-KR" sz="900" b="1" dirty="0"/>
              <a:t>” </a:t>
            </a:r>
            <a:r>
              <a:rPr lang="ko-KR" altLang="ko-KR" sz="900" b="1" dirty="0"/>
              <a:t>구축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D80067A6-9B8F-4AC7-B394-8566538251D8}"/>
              </a:ext>
            </a:extLst>
          </p:cNvPr>
          <p:cNvSpPr txBox="1">
            <a:spLocks/>
          </p:cNvSpPr>
          <p:nvPr/>
        </p:nvSpPr>
        <p:spPr>
          <a:xfrm>
            <a:off x="1814895" y="2255637"/>
            <a:ext cx="3115701" cy="2505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100" u="sng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100" u="sng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u="sng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u="sng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구축 범위 </a:t>
            </a:r>
            <a:r>
              <a:rPr lang="en-US" altLang="ko-KR" sz="1100" u="sng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u="sng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도입 단계</a:t>
            </a:r>
            <a:r>
              <a:rPr lang="en-US" altLang="ko-KR" sz="1100" u="sng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821034-1E29-40A9-BF56-7468124DD5F8}"/>
              </a:ext>
            </a:extLst>
          </p:cNvPr>
          <p:cNvSpPr/>
          <p:nvPr/>
        </p:nvSpPr>
        <p:spPr bwMode="auto">
          <a:xfrm>
            <a:off x="5775338" y="2494734"/>
            <a:ext cx="3521061" cy="27228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5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pic>
        <p:nvPicPr>
          <p:cNvPr id="27" name="그림 21">
            <a:extLst>
              <a:ext uri="{FF2B5EF4-FFF2-40B4-BE49-F238E27FC236}">
                <a16:creationId xmlns:a16="http://schemas.microsoft.com/office/drawing/2014/main" id="{D8F77E11-5683-4012-9239-9C97B2797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52" y="2591481"/>
            <a:ext cx="3307820" cy="768271"/>
          </a:xfrm>
          <a:prstGeom prst="rect">
            <a:avLst/>
          </a:prstGeom>
        </p:spPr>
      </p:pic>
      <p:pic>
        <p:nvPicPr>
          <p:cNvPr id="28" name="그림 21">
            <a:extLst>
              <a:ext uri="{FF2B5EF4-FFF2-40B4-BE49-F238E27FC236}">
                <a16:creationId xmlns:a16="http://schemas.microsoft.com/office/drawing/2014/main" id="{401B26A9-05AD-4C21-ACDB-65B070BB6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358" y="3422576"/>
            <a:ext cx="3319212" cy="845467"/>
          </a:xfrm>
          <a:prstGeom prst="rect">
            <a:avLst/>
          </a:prstGeom>
        </p:spPr>
      </p:pic>
      <p:pic>
        <p:nvPicPr>
          <p:cNvPr id="29" name="그림 21">
            <a:extLst>
              <a:ext uri="{FF2B5EF4-FFF2-40B4-BE49-F238E27FC236}">
                <a16:creationId xmlns:a16="http://schemas.microsoft.com/office/drawing/2014/main" id="{BCB529AB-FB4F-4BB2-A37F-9212F8542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54" y="4340665"/>
            <a:ext cx="3307820" cy="8016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8A793E-DA3E-484F-AC8D-3E5B31847685}"/>
              </a:ext>
            </a:extLst>
          </p:cNvPr>
          <p:cNvSpPr txBox="1"/>
          <p:nvPr/>
        </p:nvSpPr>
        <p:spPr>
          <a:xfrm>
            <a:off x="6145187" y="2615476"/>
            <a:ext cx="2818416" cy="22106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/>
            <a:r>
              <a:rPr lang="ko-KR" altLang="en-US" sz="900" b="1" dirty="0"/>
              <a:t>데이터 플랫폼 인프라 고도화</a:t>
            </a:r>
            <a:endParaRPr lang="ko-KR" altLang="ko-KR" sz="9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EDE471-1537-47CF-9F57-BA78226E711D}"/>
              </a:ext>
            </a:extLst>
          </p:cNvPr>
          <p:cNvSpPr/>
          <p:nvPr/>
        </p:nvSpPr>
        <p:spPr>
          <a:xfrm>
            <a:off x="6145187" y="3482737"/>
            <a:ext cx="2593994" cy="218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900" b="1" dirty="0"/>
              <a:t>분석 데이터 구성 확대</a:t>
            </a:r>
            <a:endParaRPr lang="ko-KR" altLang="ko-KR" sz="9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14D29D-CA74-4927-863B-197C48F383D3}"/>
              </a:ext>
            </a:extLst>
          </p:cNvPr>
          <p:cNvSpPr/>
          <p:nvPr/>
        </p:nvSpPr>
        <p:spPr>
          <a:xfrm>
            <a:off x="6102925" y="4359998"/>
            <a:ext cx="2965916" cy="24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ko-KR" altLang="en-US" sz="1100" b="1" dirty="0"/>
              <a:t> </a:t>
            </a:r>
            <a:r>
              <a:rPr lang="ko-KR" altLang="en-US" sz="900" b="1" dirty="0"/>
              <a:t>분석 환경 고도화</a:t>
            </a:r>
            <a:endParaRPr lang="ko-KR" altLang="ko-KR" sz="105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7315439-482A-417F-95A1-5474FC1ECE83}"/>
              </a:ext>
            </a:extLst>
          </p:cNvPr>
          <p:cNvSpPr/>
          <p:nvPr/>
        </p:nvSpPr>
        <p:spPr>
          <a:xfrm>
            <a:off x="5956081" y="2656096"/>
            <a:ext cx="174760" cy="14058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088C817-0660-4C6C-89DE-A2CC2A1AE6A3}"/>
              </a:ext>
            </a:extLst>
          </p:cNvPr>
          <p:cNvSpPr/>
          <p:nvPr/>
        </p:nvSpPr>
        <p:spPr>
          <a:xfrm>
            <a:off x="5964367" y="3513085"/>
            <a:ext cx="184642" cy="1677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6C8CFF-B27C-4765-8838-410C5D6887DB}"/>
              </a:ext>
            </a:extLst>
          </p:cNvPr>
          <p:cNvSpPr/>
          <p:nvPr/>
        </p:nvSpPr>
        <p:spPr>
          <a:xfrm>
            <a:off x="5965175" y="4420148"/>
            <a:ext cx="165666" cy="1431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D56D3431-0CA0-4496-B8AB-484AA4A02F7E}"/>
              </a:ext>
            </a:extLst>
          </p:cNvPr>
          <p:cNvSpPr txBox="1">
            <a:spLocks/>
          </p:cNvSpPr>
          <p:nvPr/>
        </p:nvSpPr>
        <p:spPr>
          <a:xfrm>
            <a:off x="5775338" y="2254219"/>
            <a:ext cx="2859197" cy="2505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1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23</a:t>
            </a:r>
            <a:r>
              <a:rPr lang="ko-KR" altLang="en-US" sz="11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1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구축 범위 </a:t>
            </a:r>
            <a:r>
              <a:rPr lang="en-US" altLang="ko-KR" sz="11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 단계</a:t>
            </a:r>
            <a:r>
              <a:rPr lang="en-US" altLang="ko-KR" sz="1100" u="sng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07675D-1983-46B5-BEB4-24F8AAF0599A}"/>
              </a:ext>
            </a:extLst>
          </p:cNvPr>
          <p:cNvSpPr txBox="1"/>
          <p:nvPr/>
        </p:nvSpPr>
        <p:spPr>
          <a:xfrm>
            <a:off x="5897097" y="2764529"/>
            <a:ext cx="3154157" cy="56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kumimoji="1" lang="ko-KR" altLang="ko-KR" sz="800" dirty="0">
                <a:latin typeface="맑은 고딕" panose="020B0503020000020004" pitchFamily="50" charset="-127"/>
              </a:rPr>
              <a:t>데이터 접근의 신속성을 보장하기 위한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 “</a:t>
            </a:r>
            <a:r>
              <a:rPr kumimoji="1" lang="ko-KR" altLang="ko-KR" sz="800" dirty="0">
                <a:latin typeface="맑은 고딕" panose="020B0503020000020004" pitchFamily="50" charset="-127"/>
              </a:rPr>
              <a:t>데이터 가상화 환경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” </a:t>
            </a:r>
            <a:r>
              <a:rPr kumimoji="1" lang="ko-KR" altLang="ko-KR" sz="800" dirty="0">
                <a:latin typeface="맑은 고딕" panose="020B0503020000020004" pitchFamily="50" charset="-127"/>
              </a:rPr>
              <a:t>도입 검토 </a:t>
            </a:r>
            <a:endParaRPr kumimoji="1" lang="ko-KR" altLang="en-US" sz="800" dirty="0">
              <a:latin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kumimoji="1" lang="ko-KR" altLang="ko-KR" sz="800" dirty="0">
                <a:latin typeface="맑은 고딕" panose="020B0503020000020004" pitchFamily="50" charset="-127"/>
              </a:rPr>
              <a:t>비정형 파일이나 엑셀 문서 등을 디지털화 할 수 있는 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“</a:t>
            </a:r>
            <a:r>
              <a:rPr kumimoji="1" lang="ko-KR" altLang="ko-KR" sz="800" dirty="0">
                <a:latin typeface="맑은 고딕" panose="020B0503020000020004" pitchFamily="50" charset="-127"/>
              </a:rPr>
              <a:t>데이터 디지털화 환경 구축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” </a:t>
            </a:r>
            <a:r>
              <a:rPr kumimoji="1" lang="ko-KR" altLang="ko-KR" sz="800" dirty="0">
                <a:latin typeface="맑은 고딕" panose="020B0503020000020004" pitchFamily="50" charset="-127"/>
              </a:rPr>
              <a:t>및 활용 데이터 확대 </a:t>
            </a:r>
            <a:endParaRPr kumimoji="1" lang="en-US" altLang="ko-KR" sz="800" dirty="0">
              <a:latin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439DE7-E6F2-4EF4-9217-FF5BE95BE64F}"/>
              </a:ext>
            </a:extLst>
          </p:cNvPr>
          <p:cNvSpPr txBox="1"/>
          <p:nvPr/>
        </p:nvSpPr>
        <p:spPr>
          <a:xfrm>
            <a:off x="5964367" y="3666873"/>
            <a:ext cx="3250685" cy="56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800" dirty="0">
                <a:latin typeface="맑은 고딕" panose="020B0503020000020004" pitchFamily="50" charset="-127"/>
              </a:rPr>
              <a:t>HSBU/DCBU</a:t>
            </a:r>
            <a:r>
              <a:rPr kumimoji="1" lang="ko-KR" altLang="en-US" sz="800" dirty="0">
                <a:latin typeface="맑은 고딕" panose="020B0503020000020004" pitchFamily="50" charset="-127"/>
              </a:rPr>
              <a:t> 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DW(Oracle Exadata) </a:t>
            </a:r>
            <a:r>
              <a:rPr kumimoji="1" lang="ko-KR" altLang="en-US" sz="800" dirty="0" err="1">
                <a:latin typeface="맑은 고딕" panose="020B0503020000020004" pitchFamily="50" charset="-127"/>
              </a:rPr>
              <a:t>클라우드</a:t>
            </a:r>
            <a:r>
              <a:rPr kumimoji="1" lang="ko-KR" altLang="en-US" sz="800" dirty="0">
                <a:latin typeface="맑은 고딕" panose="020B0503020000020004" pitchFamily="50" charset="-127"/>
              </a:rPr>
              <a:t> 이관</a:t>
            </a:r>
            <a:endParaRPr kumimoji="1" lang="en-US" altLang="ko-KR" sz="800" dirty="0">
              <a:latin typeface="맑은 고딕" panose="020B0503020000020004" pitchFamily="50" charset="-127"/>
            </a:endParaRPr>
          </a:p>
          <a:p>
            <a:pPr marL="171450" lvl="0" indent="-171450">
              <a:buFont typeface="Wingdings" pitchFamily="2" charset="2"/>
              <a:buChar char="ü"/>
            </a:pPr>
            <a:r>
              <a:rPr kumimoji="1" lang="ko-KR" altLang="ko-KR" sz="800" dirty="0">
                <a:latin typeface="맑은 고딕" panose="020B0503020000020004" pitchFamily="50" charset="-127"/>
              </a:rPr>
              <a:t>전사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/BU</a:t>
            </a:r>
            <a:r>
              <a:rPr kumimoji="1" lang="ko-KR" altLang="ko-KR" sz="800" dirty="0">
                <a:latin typeface="맑은 고딕" panose="020B0503020000020004" pitchFamily="50" charset="-127"/>
              </a:rPr>
              <a:t>별 수요에 따른 추가 데이터 식별 및 적재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 (</a:t>
            </a:r>
            <a:r>
              <a:rPr kumimoji="1" lang="ko-KR" altLang="en-US" sz="800" dirty="0">
                <a:latin typeface="맑은 고딕" panose="020B0503020000020004" pitchFamily="50" charset="-127"/>
              </a:rPr>
              <a:t>지속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)</a:t>
            </a:r>
          </a:p>
          <a:p>
            <a:pPr marL="171450" lvl="0" indent="-171450">
              <a:buFont typeface="Wingdings" pitchFamily="2" charset="2"/>
              <a:buChar char="ü"/>
            </a:pPr>
            <a:r>
              <a:rPr kumimoji="1" lang="ko-KR" altLang="ko-KR" sz="800" dirty="0">
                <a:latin typeface="맑은 고딕" panose="020B0503020000020004" pitchFamily="50" charset="-127"/>
              </a:rPr>
              <a:t>다양한 고객 행동 데이터와 결합하여 고객을 다각적으로 분석할 수 있는 고객 데이터 플랫폼 구축 </a:t>
            </a:r>
          </a:p>
        </p:txBody>
      </p:sp>
      <p:pic>
        <p:nvPicPr>
          <p:cNvPr id="52" name="그림 21">
            <a:extLst>
              <a:ext uri="{FF2B5EF4-FFF2-40B4-BE49-F238E27FC236}">
                <a16:creationId xmlns:a16="http://schemas.microsoft.com/office/drawing/2014/main" id="{837DA4E8-2CF0-4042-9745-62471B2F2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806" y="2599499"/>
            <a:ext cx="3481769" cy="127672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E48E780-DFEC-473E-8F39-AA903FBBCFCD}"/>
              </a:ext>
            </a:extLst>
          </p:cNvPr>
          <p:cNvSpPr txBox="1"/>
          <p:nvPr/>
        </p:nvSpPr>
        <p:spPr>
          <a:xfrm>
            <a:off x="5974484" y="4537732"/>
            <a:ext cx="3097122" cy="56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kumimoji="1" lang="en-US" altLang="ko-KR" sz="800" dirty="0">
                <a:latin typeface="맑은 고딕" panose="020B0503020000020004" pitchFamily="50" charset="-127"/>
              </a:rPr>
              <a:t>On-Premise </a:t>
            </a:r>
            <a:r>
              <a:rPr kumimoji="1" lang="ko-KR" altLang="ko-KR" sz="800" dirty="0">
                <a:latin typeface="맑은 고딕" panose="020B0503020000020004" pitchFamily="50" charset="-127"/>
              </a:rPr>
              <a:t>기반의 분석 환경 구축 </a:t>
            </a:r>
            <a:endParaRPr kumimoji="1" lang="en-US" altLang="ko-KR" sz="800" dirty="0">
              <a:latin typeface="맑은 고딕" panose="020B0503020000020004" pitchFamily="50" charset="-127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kumimoji="1" lang="ko-KR" altLang="ko-KR" sz="800" dirty="0">
                <a:latin typeface="맑은 고딕" panose="020B0503020000020004" pitchFamily="50" charset="-127"/>
              </a:rPr>
              <a:t>분석 모델의 성능을 지속적으로 높일 수 있도록 분석 모델의 성능 및 추이를 모니터링 할 수 있는 모니터링 플랫폼 환경 구축 </a:t>
            </a:r>
            <a:endParaRPr kumimoji="1" lang="en-US" altLang="ko-KR" sz="800" dirty="0">
              <a:latin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A86A61-742C-4B4E-AABD-F0F74C2511FE}"/>
              </a:ext>
            </a:extLst>
          </p:cNvPr>
          <p:cNvSpPr txBox="1"/>
          <p:nvPr/>
        </p:nvSpPr>
        <p:spPr>
          <a:xfrm>
            <a:off x="2271291" y="2625382"/>
            <a:ext cx="3076089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lvl="0"/>
            <a:r>
              <a:rPr lang="ko-KR" altLang="ko-KR" sz="900" b="1" dirty="0"/>
              <a:t>데이터의 효율적인 수집</a:t>
            </a:r>
            <a:r>
              <a:rPr lang="en-US" altLang="ko-KR" sz="900" b="1" dirty="0"/>
              <a:t>, </a:t>
            </a:r>
            <a:r>
              <a:rPr lang="ko-KR" altLang="ko-KR" sz="900" b="1" dirty="0"/>
              <a:t>저장 및 </a:t>
            </a:r>
            <a:r>
              <a:rPr lang="ko-KR" altLang="en-US" sz="900" b="1" dirty="0"/>
              <a:t>처리가</a:t>
            </a:r>
            <a:r>
              <a:rPr lang="ko-KR" altLang="ko-KR" sz="900" b="1" dirty="0"/>
              <a:t> 가능한 </a:t>
            </a:r>
            <a:r>
              <a:rPr lang="en-US" altLang="ko-KR" sz="900" b="1" dirty="0"/>
              <a:t>“</a:t>
            </a:r>
            <a:r>
              <a:rPr lang="ko-KR" altLang="ko-KR" sz="900" b="1" dirty="0"/>
              <a:t>통합 데이터 </a:t>
            </a:r>
            <a:r>
              <a:rPr lang="ko-KR" altLang="en-US" sz="900" b="1" dirty="0"/>
              <a:t>인프라</a:t>
            </a:r>
            <a:r>
              <a:rPr lang="en-US" altLang="ko-KR" sz="900" b="1" dirty="0"/>
              <a:t>” </a:t>
            </a:r>
            <a:r>
              <a:rPr lang="ko-KR" altLang="ko-KR" sz="900" b="1" dirty="0"/>
              <a:t>환경 구축 </a:t>
            </a:r>
            <a:endParaRPr lang="ko-KR" altLang="ko-KR" sz="9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A7179EA-CD28-4ADD-98E5-C0D5D9A7D57A}"/>
              </a:ext>
            </a:extLst>
          </p:cNvPr>
          <p:cNvSpPr/>
          <p:nvPr/>
        </p:nvSpPr>
        <p:spPr>
          <a:xfrm>
            <a:off x="2072663" y="2666771"/>
            <a:ext cx="163447" cy="16377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5BCE70-E3AC-4489-A3AF-784EB888C369}"/>
              </a:ext>
            </a:extLst>
          </p:cNvPr>
          <p:cNvSpPr txBox="1"/>
          <p:nvPr/>
        </p:nvSpPr>
        <p:spPr>
          <a:xfrm>
            <a:off x="2294389" y="2922759"/>
            <a:ext cx="2807179" cy="807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ko-KR" sz="800" dirty="0">
                <a:latin typeface="맑은 고딕" panose="020B0503020000020004" pitchFamily="50" charset="-127"/>
              </a:rPr>
              <a:t>EKS</a:t>
            </a:r>
            <a:r>
              <a:rPr kumimoji="1" lang="ko-KR" altLang="en-US" sz="800" dirty="0">
                <a:latin typeface="맑은 고딕" panose="020B0503020000020004" pitchFamily="50" charset="-127"/>
              </a:rPr>
              <a:t>환경 구성 및 검색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/</a:t>
            </a:r>
            <a:r>
              <a:rPr kumimoji="1" lang="ko-KR" altLang="en-US" sz="800" dirty="0">
                <a:latin typeface="맑은 고딕" panose="020B0503020000020004" pitchFamily="50" charset="-127"/>
              </a:rPr>
              <a:t>추천 데이터 파이프라인 이관 </a:t>
            </a:r>
            <a:endParaRPr kumimoji="1" lang="en-US" altLang="ko-KR" sz="800" dirty="0">
              <a:latin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ko-KR" altLang="en-US" sz="800" dirty="0">
                <a:latin typeface="맑은 고딕" panose="020B0503020000020004" pitchFamily="50" charset="-127"/>
              </a:rPr>
              <a:t>오픈 소스 기반의 데이터 수집 도구 구축</a:t>
            </a:r>
            <a:endParaRPr kumimoji="1" lang="en-US" altLang="ko-KR" sz="800" dirty="0">
              <a:latin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ko-KR" altLang="en-US" sz="800" dirty="0">
                <a:latin typeface="맑은 고딕" panose="020B0503020000020004" pitchFamily="50" charset="-127"/>
              </a:rPr>
              <a:t>데이터 마트 구성을 위한 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DW(Redshift) </a:t>
            </a:r>
            <a:r>
              <a:rPr kumimoji="1" lang="ko-KR" altLang="en-US" sz="800" dirty="0">
                <a:latin typeface="맑은 고딕" panose="020B0503020000020004" pitchFamily="50" charset="-127"/>
              </a:rPr>
              <a:t>환경 구축</a:t>
            </a:r>
            <a:endParaRPr kumimoji="1" lang="en-US" altLang="ko-KR" sz="800" dirty="0">
              <a:latin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ko-KR" altLang="en-US" sz="800" dirty="0">
                <a:latin typeface="맑은 고딕" panose="020B0503020000020004" pitchFamily="50" charset="-127"/>
              </a:rPr>
              <a:t>전사적 데이터 서비스 제공을 위한 데이터 마트 구성 </a:t>
            </a:r>
            <a:endParaRPr kumimoji="1" lang="en-US" altLang="ko-KR" sz="800" dirty="0">
              <a:latin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C9BD84-3758-4C39-A76F-D27B6B1DD3A2}"/>
              </a:ext>
            </a:extLst>
          </p:cNvPr>
          <p:cNvSpPr txBox="1"/>
          <p:nvPr/>
        </p:nvSpPr>
        <p:spPr>
          <a:xfrm>
            <a:off x="2296545" y="4308268"/>
            <a:ext cx="3115326" cy="807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ko-KR" altLang="en-US" sz="800" dirty="0">
                <a:latin typeface="맑은 고딕" panose="020B0503020000020004" pitchFamily="50" charset="-127"/>
              </a:rPr>
              <a:t>편의점 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FF </a:t>
            </a:r>
            <a:r>
              <a:rPr kumimoji="1" lang="ko-KR" altLang="en-US" sz="800" dirty="0">
                <a:latin typeface="맑은 고딕" panose="020B0503020000020004" pitchFamily="50" charset="-127"/>
              </a:rPr>
              <a:t>수요예측 과제 </a:t>
            </a:r>
            <a:r>
              <a:rPr kumimoji="1" lang="en-US" altLang="ko-KR" sz="800" dirty="0" err="1">
                <a:latin typeface="맑은 고딕" panose="020B0503020000020004" pitchFamily="50" charset="-127"/>
              </a:rPr>
              <a:t>PoC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 </a:t>
            </a:r>
            <a:r>
              <a:rPr kumimoji="1" lang="ko-KR" altLang="en-US" sz="800" dirty="0">
                <a:latin typeface="맑은 고딕" panose="020B0503020000020004" pitchFamily="50" charset="-127"/>
              </a:rPr>
              <a:t>수행 및 아키텍처 확정</a:t>
            </a:r>
            <a:endParaRPr kumimoji="1" lang="en-US" altLang="ko-KR" sz="800" dirty="0">
              <a:latin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ko-KR" altLang="en-US" sz="800" dirty="0">
                <a:latin typeface="맑은 고딕" panose="020B0503020000020004" pitchFamily="50" charset="-127"/>
              </a:rPr>
              <a:t>분석 자동화를 위한 </a:t>
            </a:r>
            <a:r>
              <a:rPr kumimoji="1" lang="en-US" altLang="ko-KR" sz="800" dirty="0" err="1">
                <a:latin typeface="맑은 고딕" panose="020B0503020000020004" pitchFamily="50" charset="-127"/>
              </a:rPr>
              <a:t>MLOps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 </a:t>
            </a:r>
            <a:r>
              <a:rPr kumimoji="1" lang="ko-KR" altLang="en-US" sz="800" dirty="0">
                <a:latin typeface="맑은 고딕" panose="020B0503020000020004" pitchFamily="50" charset="-127"/>
              </a:rPr>
              <a:t>분석 환경 구축</a:t>
            </a:r>
            <a:endParaRPr kumimoji="1" lang="en-US" altLang="ko-KR" sz="800" dirty="0">
              <a:latin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ko-KR" altLang="en-US" sz="800" dirty="0">
                <a:latin typeface="맑은 고딕" panose="020B0503020000020004" pitchFamily="50" charset="-127"/>
              </a:rPr>
              <a:t>분석가들을 위한 사용자 가이드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,</a:t>
            </a:r>
            <a:r>
              <a:rPr kumimoji="1" lang="ko-KR" altLang="en-US" sz="800" dirty="0">
                <a:latin typeface="맑은 고딕" panose="020B0503020000020004" pitchFamily="50" charset="-127"/>
              </a:rPr>
              <a:t> 템플릿 작성 및 배포</a:t>
            </a:r>
            <a:endParaRPr kumimoji="1" lang="en-US" altLang="ko-KR" sz="800" dirty="0">
              <a:latin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ko-KR" altLang="en-US" sz="800" dirty="0">
                <a:latin typeface="맑은 고딕" panose="020B0503020000020004" pitchFamily="50" charset="-127"/>
              </a:rPr>
              <a:t>오픈 소스</a:t>
            </a:r>
            <a:r>
              <a:rPr kumimoji="1" lang="en-US" altLang="ko-KR" sz="800" dirty="0">
                <a:latin typeface="맑은 고딕" panose="020B0503020000020004" pitchFamily="50" charset="-127"/>
              </a:rPr>
              <a:t> </a:t>
            </a:r>
            <a:r>
              <a:rPr kumimoji="1" lang="ko-KR" altLang="en-US" sz="800" dirty="0">
                <a:latin typeface="맑은 고딕" panose="020B0503020000020004" pitchFamily="50" charset="-127"/>
              </a:rPr>
              <a:t>기반의 데이터 분석 환경 구축 </a:t>
            </a:r>
            <a:endParaRPr kumimoji="1" lang="en-US" altLang="ko-KR" sz="800" dirty="0">
              <a:latin typeface="맑은 고딕" panose="020B0503020000020004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9822A85-DEE6-4AEE-87FF-84A3F55561EE}"/>
              </a:ext>
            </a:extLst>
          </p:cNvPr>
          <p:cNvSpPr/>
          <p:nvPr/>
        </p:nvSpPr>
        <p:spPr>
          <a:xfrm>
            <a:off x="2066436" y="4008199"/>
            <a:ext cx="163447" cy="16377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301FBD-7C22-4E8B-8C8F-6AB3E512A83F}"/>
              </a:ext>
            </a:extLst>
          </p:cNvPr>
          <p:cNvSpPr txBox="1"/>
          <p:nvPr/>
        </p:nvSpPr>
        <p:spPr>
          <a:xfrm>
            <a:off x="2467374" y="3637238"/>
            <a:ext cx="2688557" cy="2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600" dirty="0">
                <a:latin typeface="맑은 고딕" panose="020B0503020000020004" pitchFamily="50" charset="-127"/>
              </a:rPr>
              <a:t>(SCV</a:t>
            </a:r>
            <a:r>
              <a:rPr kumimoji="1" lang="en-US" altLang="ko-KR" sz="400" dirty="0">
                <a:latin typeface="맑은 고딕" panose="020B0503020000020004" pitchFamily="50" charset="-127"/>
              </a:rPr>
              <a:t>(Single Customer View), </a:t>
            </a:r>
            <a:r>
              <a:rPr kumimoji="1" lang="en-US" altLang="ko-KR" sz="600" dirty="0">
                <a:latin typeface="맑은 고딕" panose="020B0503020000020004" pitchFamily="50" charset="-127"/>
              </a:rPr>
              <a:t>GS</a:t>
            </a:r>
            <a:r>
              <a:rPr kumimoji="1" lang="ko-KR" altLang="en-US" sz="600" dirty="0" err="1">
                <a:latin typeface="맑은 고딕" panose="020B0503020000020004" pitchFamily="50" charset="-127"/>
              </a:rPr>
              <a:t>프래시</a:t>
            </a:r>
            <a:r>
              <a:rPr kumimoji="1" lang="ko-KR" altLang="en-US" sz="600" dirty="0">
                <a:latin typeface="맑은 고딕" panose="020B0503020000020004" pitchFamily="50" charset="-127"/>
              </a:rPr>
              <a:t> </a:t>
            </a:r>
            <a:r>
              <a:rPr kumimoji="1" lang="en-US" altLang="ko-KR" sz="600" dirty="0">
                <a:latin typeface="맑은 고딕" panose="020B0503020000020004" pitchFamily="50" charset="-127"/>
              </a:rPr>
              <a:t>DW/BI, </a:t>
            </a:r>
            <a:r>
              <a:rPr kumimoji="1" lang="ko-KR" altLang="en-US" sz="600" dirty="0">
                <a:latin typeface="맑은 고딕" panose="020B0503020000020004" pitchFamily="50" charset="-127"/>
              </a:rPr>
              <a:t>편의점</a:t>
            </a:r>
            <a:r>
              <a:rPr kumimoji="1" lang="en-US" altLang="ko-KR" sz="600" dirty="0">
                <a:latin typeface="맑은 고딕" panose="020B0503020000020004" pitchFamily="50" charset="-127"/>
              </a:rPr>
              <a:t>FF</a:t>
            </a:r>
            <a:r>
              <a:rPr kumimoji="1" lang="ko-KR" altLang="en-US" sz="600" dirty="0">
                <a:latin typeface="맑은 고딕" panose="020B0503020000020004" pitchFamily="50" charset="-127"/>
              </a:rPr>
              <a:t>수요예측</a:t>
            </a:r>
            <a:r>
              <a:rPr kumimoji="1" lang="en-US" altLang="ko-KR" sz="600" dirty="0">
                <a:latin typeface="맑은 고딕" panose="020B0503020000020004" pitchFamily="50" charset="-127"/>
              </a:rPr>
              <a:t>,</a:t>
            </a:r>
            <a:r>
              <a:rPr kumimoji="1" lang="ko-KR" altLang="en-US" sz="600" dirty="0">
                <a:latin typeface="맑은 고딕" panose="020B0503020000020004" pitchFamily="50" charset="-127"/>
              </a:rPr>
              <a:t> 물류</a:t>
            </a:r>
            <a:r>
              <a:rPr kumimoji="1" lang="en-US" altLang="ko-KR" sz="600" dirty="0">
                <a:latin typeface="맑은 고딕" panose="020B0503020000020004" pitchFamily="50" charset="-127"/>
              </a:rPr>
              <a:t>,</a:t>
            </a:r>
            <a:r>
              <a:rPr kumimoji="1" lang="ko-KR" altLang="en-US" sz="600" dirty="0">
                <a:latin typeface="맑은 고딕" panose="020B0503020000020004" pitchFamily="50" charset="-127"/>
              </a:rPr>
              <a:t> </a:t>
            </a:r>
            <a:r>
              <a:rPr kumimoji="1" lang="en-US" altLang="ko-KR" sz="600" dirty="0">
                <a:latin typeface="맑은 고딕" panose="020B0503020000020004" pitchFamily="50" charset="-127"/>
              </a:rPr>
              <a:t>CMS </a:t>
            </a:r>
            <a:r>
              <a:rPr kumimoji="1" lang="ko-KR" altLang="en-US" sz="600" dirty="0">
                <a:latin typeface="맑은 고딕" panose="020B0503020000020004" pitchFamily="50" charset="-127"/>
              </a:rPr>
              <a:t>등</a:t>
            </a:r>
            <a:r>
              <a:rPr kumimoji="1" lang="en-US" altLang="ko-KR" sz="600" dirty="0">
                <a:latin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390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43"/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데이터플랫폼 구축 목표 및 진행 경과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9" name="Group 84">
            <a:extLst>
              <a:ext uri="{FF2B5EF4-FFF2-40B4-BE49-F238E27FC236}">
                <a16:creationId xmlns:a16="http://schemas.microsoft.com/office/drawing/2014/main" id="{6980CBF3-A590-46CE-AB61-1C47786B5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84632"/>
              </p:ext>
            </p:extLst>
          </p:nvPr>
        </p:nvGraphicFramePr>
        <p:xfrm>
          <a:off x="258764" y="548680"/>
          <a:ext cx="9384000" cy="570899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1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2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 부문</a:t>
                      </a: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데이터엔지니어링부문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1" lang="ko-KR" altLang="en-US" sz="11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데이터거버넌스팀 </a:t>
                      </a:r>
                      <a:r>
                        <a:rPr kumimoji="1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이성훈팀장</a:t>
                      </a:r>
                      <a:endParaRPr kumimoji="1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프로젝트명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rId3" action="ppaction://hlinksldjump"/>
                        </a:rPr>
                        <a:t>데이터거버넌스 구축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rId3" action="ppaction://hlinksldjump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rId3" action="ppaction://hlinksldjump"/>
                        </a:rPr>
                        <a:t>단계 구축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rId3" action="ppaction://hlinksldjump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rId3" action="ppaction://hlinksldjump"/>
                        </a:rPr>
                        <a:t>도입 단계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hlinkClick r:id="rId3" action="ppaction://hlinksldjump"/>
                        </a:rPr>
                        <a:t>)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BL</a:t>
                      </a:r>
                      <a:endParaRPr kumimoji="1" lang="en-US" altLang="ko-KR" sz="11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데이터엔지니어링부문</a:t>
                      </a:r>
                      <a:r>
                        <a:rPr kumimoji="1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김남석부문장</a:t>
                      </a:r>
                      <a:endParaRPr kumimoji="1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추진목적</a:t>
                      </a: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 분석에 필요한 표준화된 데이터 구성 정보를 데이터소비자가 손쉽게 파악하고</a:t>
                      </a: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조회하여 신속하게 획득</a:t>
                      </a: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이해하여 활용할 수 있도록 </a:t>
                      </a: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GS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리테일 전사 데이터 생태계</a:t>
                      </a: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(Data Ecosystem)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를 위한 “데이터 활용 거버넌스 </a:t>
                      </a:r>
                      <a:r>
                        <a:rPr lang="ko-KR" altLang="en-US" sz="11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시스템”을</a:t>
                      </a:r>
                      <a:r>
                        <a:rPr lang="ko-KR" altLang="en-US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구축하고자 함</a:t>
                      </a:r>
                      <a:r>
                        <a:rPr lang="en-US" altLang="ko-KR" sz="11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endParaRPr lang="ko-KR" altLang="en-US" sz="11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7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주요내용</a:t>
                      </a: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4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진행경과</a:t>
                      </a: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(22.09.26)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데이터거버넌스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 구축 사업 착수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b="0" baseline="0" dirty="0" err="1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수행사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B2EN)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(22.10.06) Kick-off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보고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(~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현재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현황분석을 위한 데이터 유관부서 사전 인터뷰 진행 중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401" marR="84401" marT="42203" marB="42203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753902"/>
                  </a:ext>
                </a:extLst>
              </a:tr>
            </a:tbl>
          </a:graphicData>
        </a:graphic>
      </p:graphicFrame>
      <p:pic>
        <p:nvPicPr>
          <p:cNvPr id="40" name="그림 39">
            <a:extLst>
              <a:ext uri="{FF2B5EF4-FFF2-40B4-BE49-F238E27FC236}">
                <a16:creationId xmlns:a16="http://schemas.microsoft.com/office/drawing/2014/main" id="{5C392283-1D25-4585-A5B4-5D4E339BF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900" y="2418627"/>
            <a:ext cx="4382361" cy="2404852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4E18D7-A5D1-41B2-A837-5E94FD7C85B3}"/>
              </a:ext>
            </a:extLst>
          </p:cNvPr>
          <p:cNvSpPr/>
          <p:nvPr/>
        </p:nvSpPr>
        <p:spPr>
          <a:xfrm>
            <a:off x="1861588" y="1978355"/>
            <a:ext cx="4978401" cy="4096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u="sng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거버넌스 개념도</a:t>
            </a:r>
            <a:endParaRPr lang="en-US" altLang="ko-KR" sz="1400" u="sng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오각형 81">
            <a:extLst>
              <a:ext uri="{FF2B5EF4-FFF2-40B4-BE49-F238E27FC236}">
                <a16:creationId xmlns:a16="http://schemas.microsoft.com/office/drawing/2014/main" id="{29F26153-1EF7-4810-8D6B-0DFA93C8C8A2}"/>
              </a:ext>
            </a:extLst>
          </p:cNvPr>
          <p:cNvSpPr/>
          <p:nvPr/>
        </p:nvSpPr>
        <p:spPr bwMode="gray">
          <a:xfrm>
            <a:off x="6172483" y="1936394"/>
            <a:ext cx="3370528" cy="274388"/>
          </a:xfrm>
          <a:prstGeom prst="homePlat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lvl="0" algn="ctr" defTabSz="957867">
              <a:tabLst>
                <a:tab pos="420815" algn="l"/>
              </a:tabLst>
              <a:defRPr/>
            </a:pPr>
            <a:r>
              <a:rPr lang="ko-KR" altLang="en-US" sz="9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과제 </a:t>
            </a:r>
            <a:r>
              <a:rPr lang="en-US" altLang="ko-KR" sz="9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1. </a:t>
            </a:r>
            <a:r>
              <a:rPr lang="ko-KR" altLang="en-US" sz="9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 거버넌스 정책 수립</a:t>
            </a:r>
            <a:endParaRPr lang="en-US" altLang="ko-KR" sz="9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43" name="오각형 81">
            <a:extLst>
              <a:ext uri="{FF2B5EF4-FFF2-40B4-BE49-F238E27FC236}">
                <a16:creationId xmlns:a16="http://schemas.microsoft.com/office/drawing/2014/main" id="{A6C389F9-CC66-4071-974D-D42362664AEF}"/>
              </a:ext>
            </a:extLst>
          </p:cNvPr>
          <p:cNvSpPr/>
          <p:nvPr/>
        </p:nvSpPr>
        <p:spPr bwMode="gray">
          <a:xfrm>
            <a:off x="6172483" y="3959937"/>
            <a:ext cx="3370528" cy="295425"/>
          </a:xfrm>
          <a:prstGeom prst="homePlate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lvl="0" algn="ctr" defTabSz="957867">
              <a:tabLst>
                <a:tab pos="420815" algn="l"/>
              </a:tabLst>
              <a:defRPr/>
            </a:pPr>
            <a:r>
              <a:rPr lang="ko-KR" altLang="en-US" sz="9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과제</a:t>
            </a:r>
            <a:r>
              <a:rPr lang="en-US" altLang="ko-KR" sz="9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2. </a:t>
            </a:r>
            <a:r>
              <a:rPr lang="ko-KR" altLang="en-US" sz="9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 메타</a:t>
            </a:r>
            <a:r>
              <a:rPr lang="en-US" altLang="ko-KR" sz="9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9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품질</a:t>
            </a:r>
            <a:r>
              <a:rPr lang="en-US" altLang="ko-KR" sz="9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900" b="1" kern="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포탈 구축</a:t>
            </a:r>
            <a:endParaRPr lang="en-US" altLang="ko-KR" sz="900" b="1" kern="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44" name="오각형 81">
            <a:extLst>
              <a:ext uri="{FF2B5EF4-FFF2-40B4-BE49-F238E27FC236}">
                <a16:creationId xmlns:a16="http://schemas.microsoft.com/office/drawing/2014/main" id="{7F50385B-BB54-4AA0-B425-9FF01E79A290}"/>
              </a:ext>
            </a:extLst>
          </p:cNvPr>
          <p:cNvSpPr/>
          <p:nvPr/>
        </p:nvSpPr>
        <p:spPr bwMode="gray">
          <a:xfrm>
            <a:off x="6172483" y="2238416"/>
            <a:ext cx="3370528" cy="1668344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lvl="0" algn="l" defTabSz="957867">
              <a:tabLst>
                <a:tab pos="420815" algn="l"/>
              </a:tabLst>
              <a:defRPr/>
            </a:pPr>
            <a:endParaRPr lang="en-US" altLang="ko-KR" sz="1000" kern="0" spc="-1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45" name="오각형 81">
            <a:extLst>
              <a:ext uri="{FF2B5EF4-FFF2-40B4-BE49-F238E27FC236}">
                <a16:creationId xmlns:a16="http://schemas.microsoft.com/office/drawing/2014/main" id="{11728907-965B-4255-83B2-D6351651E160}"/>
              </a:ext>
            </a:extLst>
          </p:cNvPr>
          <p:cNvSpPr/>
          <p:nvPr/>
        </p:nvSpPr>
        <p:spPr bwMode="gray">
          <a:xfrm>
            <a:off x="6186281" y="4241083"/>
            <a:ext cx="3355464" cy="872903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wrap="none" lIns="0" tIns="0" rIns="0" bIns="0" rtlCol="0" anchor="ctr"/>
          <a:lstStyle/>
          <a:p>
            <a:pPr lvl="0" algn="l" defTabSz="957867">
              <a:tabLst>
                <a:tab pos="420815" algn="l"/>
              </a:tabLst>
              <a:defRPr/>
            </a:pPr>
            <a:r>
              <a:rPr lang="ko-KR" altLang="en-US" sz="1000" b="1" u="sng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</a:t>
            </a:r>
            <a:endParaRPr lang="en-US" altLang="ko-KR" sz="1000" b="1" u="sng" kern="0" spc="-1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28D0F5C-B60E-42A7-ACD6-76970B891693}"/>
              </a:ext>
            </a:extLst>
          </p:cNvPr>
          <p:cNvSpPr/>
          <p:nvPr/>
        </p:nvSpPr>
        <p:spPr>
          <a:xfrm>
            <a:off x="2524272" y="2839416"/>
            <a:ext cx="2266560" cy="154305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36969F-8CEA-4B3D-AA8B-321AB96CB6E3}"/>
              </a:ext>
            </a:extLst>
          </p:cNvPr>
          <p:cNvSpPr/>
          <p:nvPr/>
        </p:nvSpPr>
        <p:spPr>
          <a:xfrm>
            <a:off x="2538070" y="4149061"/>
            <a:ext cx="2266560" cy="576305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A38019-F5D6-4565-8A5C-8373F22C4704}"/>
              </a:ext>
            </a:extLst>
          </p:cNvPr>
          <p:cNvSpPr/>
          <p:nvPr/>
        </p:nvSpPr>
        <p:spPr>
          <a:xfrm>
            <a:off x="1677438" y="5113986"/>
            <a:ext cx="125962" cy="12264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1D4646-4ADA-4A0E-86BF-6C444AC6AA62}"/>
              </a:ext>
            </a:extLst>
          </p:cNvPr>
          <p:cNvSpPr txBox="1"/>
          <p:nvPr/>
        </p:nvSpPr>
        <p:spPr>
          <a:xfrm>
            <a:off x="1803400" y="5059891"/>
            <a:ext cx="10287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추진 범위</a:t>
            </a:r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8D27E2D-23F0-4B86-BD23-2105837B69D9}"/>
              </a:ext>
            </a:extLst>
          </p:cNvPr>
          <p:cNvSpPr/>
          <p:nvPr/>
        </p:nvSpPr>
        <p:spPr>
          <a:xfrm>
            <a:off x="2830342" y="5097839"/>
            <a:ext cx="153578" cy="14513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8C63F9-8BA7-456A-98AE-91F2B5513F77}"/>
              </a:ext>
            </a:extLst>
          </p:cNvPr>
          <p:cNvSpPr txBox="1"/>
          <p:nvPr/>
        </p:nvSpPr>
        <p:spPr>
          <a:xfrm>
            <a:off x="2997718" y="5059891"/>
            <a:ext cx="10287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추진 범위</a:t>
            </a:r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오각형 81">
            <a:extLst>
              <a:ext uri="{FF2B5EF4-FFF2-40B4-BE49-F238E27FC236}">
                <a16:creationId xmlns:a16="http://schemas.microsoft.com/office/drawing/2014/main" id="{1CD082C1-0324-4849-9F23-F15494405A49}"/>
              </a:ext>
            </a:extLst>
          </p:cNvPr>
          <p:cNvSpPr/>
          <p:nvPr/>
        </p:nvSpPr>
        <p:spPr bwMode="gray">
          <a:xfrm>
            <a:off x="6249144" y="2310603"/>
            <a:ext cx="2866759" cy="1523969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lvl="0" algn="l" defTabSz="957867">
              <a:tabLst>
                <a:tab pos="420815" algn="l"/>
              </a:tabLst>
              <a:defRPr/>
            </a:pPr>
            <a:r>
              <a:rPr lang="en-US" altLang="ko-KR" sz="1000" b="1" u="sng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1. </a:t>
            </a:r>
            <a:r>
              <a:rPr lang="ko-KR" altLang="en-US" sz="1000" b="1" u="sng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 거버넌스 정책 정의</a:t>
            </a:r>
            <a:endParaRPr lang="en-US" altLang="ko-KR" sz="1050" b="1" u="sng" kern="0" spc="-100" dirty="0">
              <a:solidFill>
                <a:srgbClr val="C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  <a:p>
            <a:pPr lvl="0" algn="l" defTabSz="957867">
              <a:tabLst>
                <a:tab pos="420815" algn="l"/>
              </a:tabLst>
              <a:defRPr/>
            </a:pP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  -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표준 관리</a:t>
            </a: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처리 프로세스</a:t>
            </a: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보안 정책</a:t>
            </a: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품질 관리 정책 정의</a:t>
            </a:r>
            <a:endParaRPr lang="en-US" altLang="ko-KR" sz="1000" kern="0" spc="-1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  <a:p>
            <a:pPr lvl="0" algn="l" defTabSz="957867">
              <a:tabLst>
                <a:tab pos="420815" algn="l"/>
              </a:tabLst>
              <a:defRPr/>
            </a:pP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  -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품질 유지를 위한 조직 구성</a:t>
            </a: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활용도 증대를 위한 확산 방향 수립</a:t>
            </a:r>
            <a:endParaRPr lang="en-US" altLang="ko-KR" sz="1000" kern="0" spc="-1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  <a:p>
            <a:pPr lvl="0" algn="l" defTabSz="957867">
              <a:tabLst>
                <a:tab pos="420815" algn="l"/>
              </a:tabLst>
              <a:defRPr/>
            </a:pPr>
            <a:r>
              <a:rPr lang="en-US" altLang="ko-KR" sz="1000" b="1" u="sng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2. </a:t>
            </a:r>
            <a:r>
              <a:rPr lang="ko-KR" altLang="en-US" sz="1000" b="1" u="sng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</a:t>
            </a:r>
            <a:r>
              <a:rPr lang="en-US" altLang="ko-KR" sz="1000" b="1" u="sng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/</a:t>
            </a:r>
            <a:r>
              <a:rPr lang="ko-KR" altLang="en-US" sz="1000" b="1" u="sng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비즈니스 표준 정의</a:t>
            </a:r>
            <a:endParaRPr lang="en-US" altLang="ko-KR" sz="1000" b="1" u="sng" kern="0" spc="-1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  <a:p>
            <a:pPr lvl="0" algn="l" defTabSz="957867">
              <a:tabLst>
                <a:tab pos="420815" algn="l"/>
              </a:tabLst>
              <a:defRPr/>
            </a:pP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  - 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전사 분석 데이터 메타 </a:t>
            </a: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(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단어</a:t>
            </a: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용어</a:t>
            </a: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도메인</a:t>
            </a: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코드</a:t>
            </a: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)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표준 정의</a:t>
            </a:r>
            <a:endParaRPr lang="en-US" altLang="ko-KR" sz="1000" kern="0" spc="-1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  <a:p>
            <a:pPr lvl="0" algn="l" defTabSz="957867">
              <a:tabLst>
                <a:tab pos="420815" algn="l"/>
              </a:tabLst>
              <a:defRPr/>
            </a:pP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  - 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분석 지표</a:t>
            </a: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(Fact),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관점</a:t>
            </a: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(Dimension)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비즈니스 메타 표준 정의</a:t>
            </a:r>
            <a:endParaRPr lang="en-US" altLang="ko-KR" sz="1000" kern="0" spc="-1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  <a:p>
            <a:pPr lvl="0" algn="l" defTabSz="957867">
              <a:tabLst>
                <a:tab pos="420815" algn="l"/>
              </a:tabLst>
              <a:defRPr/>
            </a:pPr>
            <a:r>
              <a:rPr lang="en-US" altLang="ko-KR" sz="1000" b="1" u="sng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3. 2</a:t>
            </a:r>
            <a:r>
              <a:rPr lang="ko-KR" altLang="en-US" sz="1000" b="1" u="sng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단계 추진 로드맵 수립</a:t>
            </a:r>
            <a:endParaRPr lang="en-US" altLang="ko-KR" sz="1000" b="1" u="sng" kern="0" spc="-1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  <a:p>
            <a:pPr lvl="0" algn="l" defTabSz="957867">
              <a:tabLst>
                <a:tab pos="420815" algn="l"/>
              </a:tabLst>
              <a:defRPr/>
            </a:pP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  - 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시스템 확대 구성 요구사항 정의 및 상세 설계</a:t>
            </a:r>
            <a:endParaRPr lang="en-US" altLang="ko-KR" sz="1000" kern="0" spc="-1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  <a:p>
            <a:pPr lvl="0" algn="l" defTabSz="957867">
              <a:tabLst>
                <a:tab pos="420815" algn="l"/>
              </a:tabLst>
              <a:defRPr/>
            </a:pP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  -  2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단계 추진 방향 수립과 로드맵 확정</a:t>
            </a:r>
            <a:endParaRPr lang="en-US" altLang="ko-KR" sz="1000" kern="0" spc="-1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  <a:p>
            <a:pPr lvl="0" algn="l" defTabSz="957867">
              <a:tabLst>
                <a:tab pos="420815" algn="l"/>
              </a:tabLst>
              <a:defRPr/>
            </a:pP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  -  2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단계 추진 상세 일정 계획 및 방안 수립</a:t>
            </a:r>
            <a:endParaRPr lang="en-US" altLang="ko-KR" sz="1000" kern="0" spc="-1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56" name="오각형 81">
            <a:extLst>
              <a:ext uri="{FF2B5EF4-FFF2-40B4-BE49-F238E27FC236}">
                <a16:creationId xmlns:a16="http://schemas.microsoft.com/office/drawing/2014/main" id="{2ADEF335-4CB5-4E6E-80F5-161D99510914}"/>
              </a:ext>
            </a:extLst>
          </p:cNvPr>
          <p:cNvSpPr/>
          <p:nvPr/>
        </p:nvSpPr>
        <p:spPr bwMode="gray">
          <a:xfrm>
            <a:off x="6249144" y="4327474"/>
            <a:ext cx="3190298" cy="700120"/>
          </a:xfrm>
          <a:prstGeom prst="homePlate">
            <a:avLst>
              <a:gd name="adj" fmla="val 0"/>
            </a:avLst>
          </a:prstGeom>
          <a:solidFill>
            <a:schemeClr val="bg1"/>
          </a:solidFill>
          <a:ln w="6350" cap="flat" cmpd="sng" algn="ctr">
            <a:noFill/>
            <a:prstDash val="solid"/>
          </a:ln>
          <a:effectLst/>
        </p:spPr>
        <p:txBody>
          <a:bodyPr wrap="none" lIns="0" tIns="0" rIns="0" bIns="0" rtlCol="0" anchor="ctr"/>
          <a:lstStyle/>
          <a:p>
            <a:pPr lvl="0" algn="l" defTabSz="957867">
              <a:tabLst>
                <a:tab pos="420815" algn="l"/>
              </a:tabLst>
              <a:defRPr/>
            </a:pPr>
            <a:r>
              <a:rPr lang="ko-KR" altLang="en-US" sz="1000" b="1" u="sng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</a:t>
            </a:r>
            <a:r>
              <a:rPr lang="en-US" altLang="ko-KR" sz="1000" b="1" u="sng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1. </a:t>
            </a:r>
            <a:r>
              <a:rPr lang="ko-KR" altLang="en-US" sz="1000" b="1" u="sng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 비즈니스 메타 표준 관리 구축</a:t>
            </a:r>
            <a:endParaRPr lang="en-US" altLang="ko-KR" sz="1000" b="1" u="sng" kern="0" spc="-1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  <a:p>
            <a:pPr lvl="0" algn="l" defTabSz="957867">
              <a:tabLst>
                <a:tab pos="420815" algn="l"/>
              </a:tabLst>
              <a:defRPr/>
            </a:pP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  - 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표준 관리 솔루션 도입 및 업무 처리 프로세스 구축</a:t>
            </a:r>
            <a:endParaRPr lang="en-US" altLang="ko-KR" sz="1000" kern="0" spc="-1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  <a:p>
            <a:pPr defTabSz="957867">
              <a:tabLst>
                <a:tab pos="420815" algn="l"/>
              </a:tabLst>
              <a:defRPr/>
            </a:pP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</a:t>
            </a:r>
            <a:r>
              <a:rPr lang="en-US" altLang="ko-KR" sz="1000" b="1" u="sng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2. </a:t>
            </a:r>
            <a:r>
              <a:rPr lang="ko-KR" altLang="en-US" sz="1000" b="1" u="sng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 품질 관리 구축</a:t>
            </a:r>
            <a:endParaRPr lang="en-US" altLang="ko-KR" sz="1000" b="1" u="sng" kern="0" spc="-1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  <a:p>
            <a:pPr lvl="0" algn="l" defTabSz="957867">
              <a:tabLst>
                <a:tab pos="420815" algn="l"/>
              </a:tabLst>
              <a:defRPr/>
            </a:pP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  - 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데이터 품질 진단 체계 구성</a:t>
            </a:r>
            <a:r>
              <a:rPr lang="en-US" altLang="ko-KR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, </a:t>
            </a:r>
            <a:r>
              <a:rPr lang="ko-KR" altLang="en-US" sz="1000" kern="0" spc="-1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1"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  <a:cs typeface="Calibri" pitchFamily="34" charset="0"/>
              </a:rPr>
              <a:t>파일럿 진단 수행</a:t>
            </a:r>
            <a:endParaRPr lang="en-US" altLang="ko-KR" sz="1000" b="1" u="sng" kern="0" spc="-1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2700000" scaled="1"/>
              </a:gradFill>
              <a:latin typeface="나눔바른고딕" panose="020B0603020101020101" pitchFamily="50" charset="-127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18" name="직사각형 17">
            <a:hlinkClick r:id="rId5" action="ppaction://hlinksldjump"/>
            <a:extLst>
              <a:ext uri="{FF2B5EF4-FFF2-40B4-BE49-F238E27FC236}">
                <a16:creationId xmlns:a16="http://schemas.microsoft.com/office/drawing/2014/main" id="{F083E1E4-50F4-4895-A521-1A3D4BA71DBC}"/>
              </a:ext>
            </a:extLst>
          </p:cNvPr>
          <p:cNvSpPr/>
          <p:nvPr/>
        </p:nvSpPr>
        <p:spPr>
          <a:xfrm>
            <a:off x="3878689" y="5073277"/>
            <a:ext cx="517523" cy="19426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</a:t>
            </a:r>
            <a:endParaRPr lang="ko-KR" altLang="en-US" sz="100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10956B-7355-4C35-9B11-926069FB4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0840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43"/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지표 표준화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10956B-7355-4C35-9B11-926069FB4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-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74112AD-555B-413C-909F-79547D618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29694"/>
              </p:ext>
            </p:extLst>
          </p:nvPr>
        </p:nvGraphicFramePr>
        <p:xfrm>
          <a:off x="344488" y="908720"/>
          <a:ext cx="7704858" cy="1719935"/>
        </p:xfrm>
        <a:graphic>
          <a:graphicData uri="http://schemas.openxmlformats.org/drawingml/2006/table">
            <a:tbl>
              <a:tblPr/>
              <a:tblGrid>
                <a:gridCol w="1512168">
                  <a:extLst>
                    <a:ext uri="{9D8B030D-6E8A-4147-A177-3AD203B41FA5}">
                      <a16:colId xmlns:a16="http://schemas.microsoft.com/office/drawing/2014/main" val="2274500806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4186936368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1028556175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1237612528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4028322353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4129504336"/>
                    </a:ext>
                  </a:extLst>
                </a:gridCol>
                <a:gridCol w="1032115">
                  <a:extLst>
                    <a:ext uri="{9D8B030D-6E8A-4147-A177-3AD203B41FA5}">
                      <a16:colId xmlns:a16="http://schemas.microsoft.com/office/drawing/2014/main" val="410284040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시스템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분석 지표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분석값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분석지표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분석값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분석지표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분석값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025434"/>
                  </a:ext>
                </a:extLst>
              </a:tr>
              <a:tr h="3812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 정보시스템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매출액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27,155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고객수</a:t>
                      </a: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771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객단가</a:t>
                      </a: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35,238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801717"/>
                  </a:ext>
                </a:extLst>
              </a:tr>
              <a:tr h="4712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OLAP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점당일평균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매출액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27,161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고객수</a:t>
                      </a: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771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객단가</a:t>
                      </a: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35,275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695570"/>
                  </a:ext>
                </a:extLst>
              </a:tr>
              <a:tr h="4712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점당일평균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매출액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위수탁제외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27,155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312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80A7B3-F312-4047-AEC3-3F48C8FDE7ED}"/>
              </a:ext>
            </a:extLst>
          </p:cNvPr>
          <p:cNvSpPr/>
          <p:nvPr/>
        </p:nvSpPr>
        <p:spPr>
          <a:xfrm>
            <a:off x="239148" y="581876"/>
            <a:ext cx="9217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지표의 해석에 따른 모호성가 데이터의 신뢰성 확보 필요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편의점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22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분석 기준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A8A310-17D8-4EF2-99E6-2BF85C50026F}"/>
              </a:ext>
            </a:extLst>
          </p:cNvPr>
          <p:cNvSpPr/>
          <p:nvPr/>
        </p:nvSpPr>
        <p:spPr>
          <a:xfrm>
            <a:off x="1784648" y="880322"/>
            <a:ext cx="1152128" cy="17472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821C88-37E0-4A52-9CFD-178A239DC319}"/>
              </a:ext>
            </a:extLst>
          </p:cNvPr>
          <p:cNvSpPr/>
          <p:nvPr/>
        </p:nvSpPr>
        <p:spPr>
          <a:xfrm>
            <a:off x="6943127" y="876672"/>
            <a:ext cx="1152128" cy="174725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56799-AD7B-447D-AAD5-D417E7A5529A}"/>
              </a:ext>
            </a:extLst>
          </p:cNvPr>
          <p:cNvSpPr txBox="1"/>
          <p:nvPr/>
        </p:nvSpPr>
        <p:spPr>
          <a:xfrm>
            <a:off x="1711200" y="3004020"/>
            <a:ext cx="3701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latinLnBrk="1" hangingPunct="1">
              <a:spcBef>
                <a:spcPct val="20000"/>
              </a:spcBef>
            </a:pP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지표가 분석 시스템별로 통일되지 않아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 파악이 어려움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9128CD-38D0-4386-9072-F1B1F3201BA5}"/>
              </a:ext>
            </a:extLst>
          </p:cNvPr>
          <p:cNvSpPr txBox="1"/>
          <p:nvPr/>
        </p:nvSpPr>
        <p:spPr>
          <a:xfrm>
            <a:off x="5431502" y="3239398"/>
            <a:ext cx="42755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eaLnBrk="1" latinLnBrk="1" hangingPunct="1">
              <a:spcBef>
                <a:spcPct val="20000"/>
              </a:spcBef>
              <a:defRPr sz="11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분석 지표는 통일되어 있으나</a:t>
            </a:r>
            <a:r>
              <a:rPr lang="en-US" altLang="ko-KR" dirty="0"/>
              <a:t>, </a:t>
            </a:r>
            <a:r>
              <a:rPr lang="ko-KR" altLang="en-US" dirty="0" err="1"/>
              <a:t>분석값이</a:t>
            </a:r>
            <a:r>
              <a:rPr lang="ko-KR" altLang="en-US" dirty="0"/>
              <a:t> 달라</a:t>
            </a:r>
            <a:r>
              <a:rPr lang="en-US" altLang="ko-KR" dirty="0"/>
              <a:t>, </a:t>
            </a:r>
            <a:r>
              <a:rPr lang="ko-KR" altLang="en-US" dirty="0"/>
              <a:t>분석 지표의 신뢰성이 저하됨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083732-570B-4270-8B01-5783BA67203F}"/>
              </a:ext>
            </a:extLst>
          </p:cNvPr>
          <p:cNvCxnSpPr/>
          <p:nvPr/>
        </p:nvCxnSpPr>
        <p:spPr>
          <a:xfrm>
            <a:off x="2360712" y="2617050"/>
            <a:ext cx="0" cy="361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F4BC332-3EC3-4371-B075-52EA9DEB64FC}"/>
              </a:ext>
            </a:extLst>
          </p:cNvPr>
          <p:cNvCxnSpPr>
            <a:cxnSpLocks/>
          </p:cNvCxnSpPr>
          <p:nvPr/>
        </p:nvCxnSpPr>
        <p:spPr>
          <a:xfrm>
            <a:off x="7541030" y="2567945"/>
            <a:ext cx="0" cy="6450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5ECB01A-8E20-4477-B13C-BAFA2568E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56821"/>
              </p:ext>
            </p:extLst>
          </p:nvPr>
        </p:nvGraphicFramePr>
        <p:xfrm>
          <a:off x="338063" y="3896123"/>
          <a:ext cx="9079434" cy="2112694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528863669"/>
                    </a:ext>
                  </a:extLst>
                </a:gridCol>
                <a:gridCol w="3534817">
                  <a:extLst>
                    <a:ext uri="{9D8B030D-6E8A-4147-A177-3AD203B41FA5}">
                      <a16:colId xmlns:a16="http://schemas.microsoft.com/office/drawing/2014/main" val="248837301"/>
                    </a:ext>
                  </a:extLst>
                </a:gridCol>
                <a:gridCol w="1440161">
                  <a:extLst>
                    <a:ext uri="{9D8B030D-6E8A-4147-A177-3AD203B41FA5}">
                      <a16:colId xmlns:a16="http://schemas.microsoft.com/office/drawing/2014/main" val="426879985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28863694"/>
                    </a:ext>
                  </a:extLst>
                </a:gridCol>
              </a:tblGrid>
              <a:tr h="39398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 지표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지표 내용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계산식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 사항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95447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총매출액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점포의 상품판매가를 분석 관점별로 합산한 금액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SUM(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상품판매금액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부가세 포함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860051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순매출액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점포의 상품판매가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중 부가세와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상품매입보증금을 제외한 금액을 분석 관점별로 합산한 금액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SUM(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상품판매가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-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부가세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 -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보증금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부가세 제외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보증금 제외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659143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점포일평균매출액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점포별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일자별로 발생한 총매출액을 점포수로 나누어 계산한 평균 금액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SUM(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상품판매금액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)/</a:t>
                      </a:r>
                      <a:r>
                        <a:rPr kumimoji="1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점포수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부대위탁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가상 점포 제외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647626"/>
                  </a:ext>
                </a:extLst>
              </a:tr>
              <a:tr h="172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점당일평균매출액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점포에서 발생한 </a:t>
                      </a:r>
                      <a:r>
                        <a:rPr kumimoji="1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일자별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총매출액을 분석 일수로 나누어 계산한 평균 금액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SUM(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상품판매금액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)/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일수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점포당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9721"/>
                  </a:ext>
                </a:extLst>
              </a:tr>
              <a:tr h="1723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위수탁제외점당일평균매출액</a:t>
                      </a: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점포에서 발생한 </a:t>
                      </a:r>
                      <a:r>
                        <a:rPr kumimoji="1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일자별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총매출액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위수탁상품 제외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을 분석 일수로 나누어 계산한 평균 금액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SUM(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위수탁상품제외 상품판매금액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)/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일수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점포당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40216"/>
                  </a:ext>
                </a:extLst>
              </a:tr>
            </a:tbl>
          </a:graphicData>
        </a:graphic>
      </p:graphicFrame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F4AF674E-C7AA-4C6B-8B82-303EB23DDA84}"/>
              </a:ext>
            </a:extLst>
          </p:cNvPr>
          <p:cNvSpPr/>
          <p:nvPr/>
        </p:nvSpPr>
        <p:spPr>
          <a:xfrm>
            <a:off x="306416" y="2592968"/>
            <a:ext cx="550133" cy="95256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F1388B-D004-4D74-8FBA-571E9CD61D32}"/>
              </a:ext>
            </a:extLst>
          </p:cNvPr>
          <p:cNvSpPr/>
          <p:nvPr/>
        </p:nvSpPr>
        <p:spPr>
          <a:xfrm>
            <a:off x="239148" y="3582861"/>
            <a:ext cx="770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지표의 의미와 산출식을 명확히 정의하여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분석값의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신뢰도와 명확성 확보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B13FF1-3BAB-40A1-AD89-BE847D4ABC6C}"/>
              </a:ext>
            </a:extLst>
          </p:cNvPr>
          <p:cNvSpPr/>
          <p:nvPr/>
        </p:nvSpPr>
        <p:spPr>
          <a:xfrm>
            <a:off x="239148" y="3861048"/>
            <a:ext cx="9217813" cy="2185093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C238AE-D77B-42CE-A163-F246CE046BB5}"/>
              </a:ext>
            </a:extLst>
          </p:cNvPr>
          <p:cNvSpPr txBox="1"/>
          <p:nvPr/>
        </p:nvSpPr>
        <p:spPr>
          <a:xfrm>
            <a:off x="812553" y="6263734"/>
            <a:ext cx="4035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latinLnBrk="1" hangingPunct="1">
              <a:spcBef>
                <a:spcPct val="20000"/>
              </a:spcBef>
            </a:pP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지표명과 내용으로 어떠한 </a:t>
            </a:r>
            <a:r>
              <a:rPr lang="ko-KR" altLang="en-US" sz="11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지표값을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설명하는 것이 명확히 파악됨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CDCFE38-CF80-4F56-8A59-A00F75E05A46}"/>
              </a:ext>
            </a:extLst>
          </p:cNvPr>
          <p:cNvCxnSpPr>
            <a:cxnSpLocks/>
          </p:cNvCxnSpPr>
          <p:nvPr/>
        </p:nvCxnSpPr>
        <p:spPr>
          <a:xfrm>
            <a:off x="1539597" y="6046141"/>
            <a:ext cx="0" cy="25778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4087B2-06D7-49AC-BB85-F8A4FFB2BFBE}"/>
              </a:ext>
            </a:extLst>
          </p:cNvPr>
          <p:cNvSpPr txBox="1"/>
          <p:nvPr/>
        </p:nvSpPr>
        <p:spPr>
          <a:xfrm>
            <a:off x="8144747" y="885446"/>
            <a:ext cx="1813317" cy="87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eaLnBrk="1" latinLnBrk="1" hangingPunct="1">
              <a:spcBef>
                <a:spcPct val="20000"/>
              </a:spcBef>
              <a:defRPr sz="11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ko-KR" altLang="en-US" dirty="0"/>
              <a:t>원인</a:t>
            </a:r>
            <a:endParaRPr lang="en-US" altLang="ko-KR" dirty="0"/>
          </a:p>
          <a:p>
            <a:pPr algn="l"/>
            <a:r>
              <a:rPr lang="ko-KR" altLang="en-US" dirty="0"/>
              <a:t>분석 시스템 노후화</a:t>
            </a:r>
            <a:endParaRPr lang="en-US" altLang="ko-KR" dirty="0"/>
          </a:p>
          <a:p>
            <a:pPr algn="l"/>
            <a:r>
              <a:rPr lang="ko-KR" altLang="en-US" dirty="0"/>
              <a:t>비즈니스 변경 이력 관리 부재</a:t>
            </a:r>
            <a:endParaRPr lang="en-US" altLang="ko-KR" dirty="0"/>
          </a:p>
          <a:p>
            <a:pPr algn="l"/>
            <a:r>
              <a:rPr lang="en-US" altLang="ko-KR" dirty="0"/>
              <a:t>(</a:t>
            </a:r>
            <a:r>
              <a:rPr lang="ko-KR" altLang="en-US" dirty="0"/>
              <a:t>운영 인력의 변화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44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43"/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표준화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10956B-7355-4C35-9B11-926069FB4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 -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80A7B3-F312-4047-AEC3-3F48C8FDE7ED}"/>
              </a:ext>
            </a:extLst>
          </p:cNvPr>
          <p:cNvSpPr/>
          <p:nvPr/>
        </p:nvSpPr>
        <p:spPr>
          <a:xfrm>
            <a:off x="239148" y="581876"/>
            <a:ext cx="9217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사업부별 관리하는 코드 체계의 단일화를 통해 데이터 분석 기준 확보 필요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(PBU/GS SHOP, 22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기준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F1388B-D004-4D74-8FBA-571E9CD61D32}"/>
              </a:ext>
            </a:extLst>
          </p:cNvPr>
          <p:cNvSpPr/>
          <p:nvPr/>
        </p:nvSpPr>
        <p:spPr>
          <a:xfrm>
            <a:off x="128464" y="4365104"/>
            <a:ext cx="770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동일속성의 코드 관리 체계를 표준화를 통해 명확히 정의하여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분석값의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신뢰도와 명확성 확보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6C8AC5-7E90-47BE-9070-BCF1428D8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54836"/>
              </p:ext>
            </p:extLst>
          </p:nvPr>
        </p:nvGraphicFramePr>
        <p:xfrm>
          <a:off x="518816" y="889655"/>
          <a:ext cx="7962576" cy="2717718"/>
        </p:xfrm>
        <a:graphic>
          <a:graphicData uri="http://schemas.openxmlformats.org/drawingml/2006/table">
            <a:tbl>
              <a:tblPr/>
              <a:tblGrid>
                <a:gridCol w="1983970">
                  <a:extLst>
                    <a:ext uri="{9D8B030D-6E8A-4147-A177-3AD203B41FA5}">
                      <a16:colId xmlns:a16="http://schemas.microsoft.com/office/drawing/2014/main" val="734014746"/>
                    </a:ext>
                  </a:extLst>
                </a:gridCol>
                <a:gridCol w="1354139">
                  <a:extLst>
                    <a:ext uri="{9D8B030D-6E8A-4147-A177-3AD203B41FA5}">
                      <a16:colId xmlns:a16="http://schemas.microsoft.com/office/drawing/2014/main" val="1930410067"/>
                    </a:ext>
                  </a:extLst>
                </a:gridCol>
                <a:gridCol w="1354139">
                  <a:extLst>
                    <a:ext uri="{9D8B030D-6E8A-4147-A177-3AD203B41FA5}">
                      <a16:colId xmlns:a16="http://schemas.microsoft.com/office/drawing/2014/main" val="3989414384"/>
                    </a:ext>
                  </a:extLst>
                </a:gridCol>
                <a:gridCol w="1974184">
                  <a:extLst>
                    <a:ext uri="{9D8B030D-6E8A-4147-A177-3AD203B41FA5}">
                      <a16:colId xmlns:a16="http://schemas.microsoft.com/office/drawing/2014/main" val="399097535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421126094"/>
                    </a:ext>
                  </a:extLst>
                </a:gridCol>
              </a:tblGrid>
              <a:tr h="193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시스템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테이블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컬럼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속성값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건</a:t>
                      </a:r>
                      <a:r>
                        <a:rPr kumimoji="1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</a:t>
                      </a:r>
                      <a:r>
                        <a:rPr kumimoji="1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628796"/>
                  </a:ext>
                </a:extLst>
              </a:tr>
              <a:tr h="25672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PBU 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정보계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TB_UQID_CUST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단일식별고객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GEN_CD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성별코드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M(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8,962,355 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15645"/>
                  </a:ext>
                </a:extLst>
              </a:tr>
              <a:tr h="25672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F(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10,959,900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095975"/>
                  </a:ext>
                </a:extLst>
              </a:tr>
              <a:tr h="25672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B(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법인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2,048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63035"/>
                  </a:ext>
                </a:extLst>
              </a:tr>
              <a:tr h="25672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NULL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105,777,134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670135"/>
                  </a:ext>
                </a:extLst>
              </a:tr>
              <a:tr h="25672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기타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(0,1,2)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3,317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824760"/>
                  </a:ext>
                </a:extLst>
              </a:tr>
              <a:tr h="274393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GS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SHOP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정보계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CST_CUST_M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_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고객마스터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GENDR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성별</a:t>
                      </a:r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1(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9,502,806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66508"/>
                  </a:ext>
                </a:extLst>
              </a:tr>
              <a:tr h="258385">
                <a:tc vMerge="1">
                  <a:txBody>
                    <a:bodyPr/>
                    <a:lstStyle/>
                    <a:p>
                      <a:pPr algn="ctr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2(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14,430,422</a:t>
                      </a: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108859"/>
                  </a:ext>
                </a:extLst>
              </a:tr>
              <a:tr h="353702">
                <a:tc vMerge="1">
                  <a:txBody>
                    <a:bodyPr/>
                    <a:lstStyle/>
                    <a:p>
                      <a:pPr algn="ctr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NULL, *</a:t>
                      </a: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27,667,455</a:t>
                      </a: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536389"/>
                  </a:ext>
                </a:extLst>
              </a:tr>
              <a:tr h="353702">
                <a:tc vMerge="1">
                  <a:txBody>
                    <a:bodyPr/>
                    <a:lstStyle/>
                    <a:p>
                      <a:pPr algn="ctr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기타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(3~9, Space)</a:t>
                      </a: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41,943</a:t>
                      </a: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15389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E79F3D-68D7-434B-B6D0-93EE269B7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55967"/>
              </p:ext>
            </p:extLst>
          </p:nvPr>
        </p:nvGraphicFramePr>
        <p:xfrm>
          <a:off x="498550" y="4683619"/>
          <a:ext cx="7962576" cy="1220816"/>
        </p:xfrm>
        <a:graphic>
          <a:graphicData uri="http://schemas.openxmlformats.org/drawingml/2006/table">
            <a:tbl>
              <a:tblPr/>
              <a:tblGrid>
                <a:gridCol w="1983970">
                  <a:extLst>
                    <a:ext uri="{9D8B030D-6E8A-4147-A177-3AD203B41FA5}">
                      <a16:colId xmlns:a16="http://schemas.microsoft.com/office/drawing/2014/main" val="4068402311"/>
                    </a:ext>
                  </a:extLst>
                </a:gridCol>
                <a:gridCol w="1354139">
                  <a:extLst>
                    <a:ext uri="{9D8B030D-6E8A-4147-A177-3AD203B41FA5}">
                      <a16:colId xmlns:a16="http://schemas.microsoft.com/office/drawing/2014/main" val="1198350714"/>
                    </a:ext>
                  </a:extLst>
                </a:gridCol>
                <a:gridCol w="1354139">
                  <a:extLst>
                    <a:ext uri="{9D8B030D-6E8A-4147-A177-3AD203B41FA5}">
                      <a16:colId xmlns:a16="http://schemas.microsoft.com/office/drawing/2014/main" val="1552910278"/>
                    </a:ext>
                  </a:extLst>
                </a:gridCol>
                <a:gridCol w="1974184">
                  <a:extLst>
                    <a:ext uri="{9D8B030D-6E8A-4147-A177-3AD203B41FA5}">
                      <a16:colId xmlns:a16="http://schemas.microsoft.com/office/drawing/2014/main" val="11217954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532464168"/>
                    </a:ext>
                  </a:extLst>
                </a:gridCol>
              </a:tblGrid>
              <a:tr h="1939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시스템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테이블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컬럼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속성값</a:t>
                      </a:r>
                      <a:endParaRPr kumimoji="1" lang="en-US" altLang="ko-K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건</a:t>
                      </a:r>
                      <a:r>
                        <a:rPr kumimoji="1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명</a:t>
                      </a:r>
                      <a:r>
                        <a:rPr kumimoji="1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11776"/>
                  </a:ext>
                </a:extLst>
              </a:tr>
              <a:tr h="25672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고객통합 마스터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GEN_CD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성별코드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M(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남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18,465,161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333949"/>
                  </a:ext>
                </a:extLst>
              </a:tr>
              <a:tr h="25672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F(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여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25,390,322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005086"/>
                  </a:ext>
                </a:extLst>
              </a:tr>
              <a:tr h="25672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B(</a:t>
                      </a:r>
                      <a:r>
                        <a:rPr kumimoji="1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법인</a:t>
                      </a: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2,048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278173"/>
                  </a:ext>
                </a:extLst>
              </a:tr>
              <a:tr h="25672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*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133,489,849</a:t>
                      </a:r>
                    </a:p>
                  </a:txBody>
                  <a:tcPr marL="9378" marR="9378" marT="93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77184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7720934-E9AC-40BA-9F9E-AD4669C2B97C}"/>
              </a:ext>
            </a:extLst>
          </p:cNvPr>
          <p:cNvSpPr/>
          <p:nvPr/>
        </p:nvSpPr>
        <p:spPr>
          <a:xfrm>
            <a:off x="5241032" y="889653"/>
            <a:ext cx="1944216" cy="27177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FA18A-8C32-4DEE-BC68-897EF86DE08C}"/>
              </a:ext>
            </a:extLst>
          </p:cNvPr>
          <p:cNvSpPr txBox="1"/>
          <p:nvPr/>
        </p:nvSpPr>
        <p:spPr>
          <a:xfrm>
            <a:off x="3022633" y="3978645"/>
            <a:ext cx="61446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latinLnBrk="1" hangingPunct="1">
              <a:spcBef>
                <a:spcPct val="20000"/>
              </a:spcBef>
            </a:pP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코드가 시스템별로 통일되지 않고</a:t>
            </a:r>
            <a:r>
              <a:rPr lang="en-US" altLang="ko-KR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동일 시스템내에도 코드 표준화가 되어있지 않아 의미 파악이 어려움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B72860-CA2C-41D6-934A-15EE43940C35}"/>
              </a:ext>
            </a:extLst>
          </p:cNvPr>
          <p:cNvCxnSpPr/>
          <p:nvPr/>
        </p:nvCxnSpPr>
        <p:spPr>
          <a:xfrm>
            <a:off x="6094942" y="3607371"/>
            <a:ext cx="0" cy="3612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6A64E9-1F1D-4740-8CFE-3197D0D9416B}"/>
              </a:ext>
            </a:extLst>
          </p:cNvPr>
          <p:cNvSpPr txBox="1"/>
          <p:nvPr/>
        </p:nvSpPr>
        <p:spPr>
          <a:xfrm>
            <a:off x="8461126" y="889653"/>
            <a:ext cx="1281120" cy="1074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 eaLnBrk="1" latinLnBrk="1" hangingPunct="1">
              <a:spcBef>
                <a:spcPct val="20000"/>
              </a:spcBef>
              <a:defRPr sz="11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ko-KR" altLang="en-US" dirty="0"/>
              <a:t>원인</a:t>
            </a:r>
            <a:endParaRPr lang="en-US" altLang="ko-KR" dirty="0"/>
          </a:p>
          <a:p>
            <a:pPr algn="l"/>
            <a:r>
              <a:rPr lang="ko-KR" altLang="en-US" dirty="0"/>
              <a:t>분석 시스템 노후화</a:t>
            </a:r>
            <a:endParaRPr lang="en-US" altLang="ko-KR" dirty="0"/>
          </a:p>
          <a:p>
            <a:pPr algn="l"/>
            <a:r>
              <a:rPr lang="ko-KR" altLang="en-US" dirty="0"/>
              <a:t>비즈니스 변경 이력 </a:t>
            </a:r>
            <a:endParaRPr lang="en-US" altLang="ko-KR" dirty="0"/>
          </a:p>
          <a:p>
            <a:pPr algn="l"/>
            <a:r>
              <a:rPr lang="ko-KR" altLang="en-US" dirty="0"/>
              <a:t>관리 부재</a:t>
            </a:r>
            <a:endParaRPr lang="en-US" altLang="ko-KR" dirty="0"/>
          </a:p>
          <a:p>
            <a:pPr algn="l"/>
            <a:r>
              <a:rPr lang="en-US" altLang="ko-KR" dirty="0"/>
              <a:t>(</a:t>
            </a:r>
            <a:r>
              <a:rPr lang="ko-KR" altLang="en-US" dirty="0"/>
              <a:t>운영 인력의 변화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F597541-38E0-4A00-B96C-6E7BC94B7763}"/>
              </a:ext>
            </a:extLst>
          </p:cNvPr>
          <p:cNvSpPr/>
          <p:nvPr/>
        </p:nvSpPr>
        <p:spPr>
          <a:xfrm>
            <a:off x="478459" y="3607371"/>
            <a:ext cx="550133" cy="748881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39FB97-9C07-452C-A25D-228228624A36}"/>
              </a:ext>
            </a:extLst>
          </p:cNvPr>
          <p:cNvSpPr/>
          <p:nvPr/>
        </p:nvSpPr>
        <p:spPr>
          <a:xfrm>
            <a:off x="478459" y="4653136"/>
            <a:ext cx="7962576" cy="122081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F50C68-34F0-4D50-B82E-F598760C41DB}"/>
              </a:ext>
            </a:extLst>
          </p:cNvPr>
          <p:cNvSpPr txBox="1"/>
          <p:nvPr/>
        </p:nvSpPr>
        <p:spPr>
          <a:xfrm>
            <a:off x="3803765" y="6132144"/>
            <a:ext cx="5835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latinLnBrk="1" hangingPunct="1">
              <a:spcBef>
                <a:spcPct val="20000"/>
              </a:spcBef>
            </a:pPr>
            <a:r>
              <a:rPr lang="ko-KR" altLang="en-US" sz="11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단일화된 코드 표준화를 통해 데이터가 명확히 파악됨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1DBDFFD-BBDA-416F-A500-9122C6461E85}"/>
              </a:ext>
            </a:extLst>
          </p:cNvPr>
          <p:cNvCxnSpPr>
            <a:cxnSpLocks/>
          </p:cNvCxnSpPr>
          <p:nvPr/>
        </p:nvCxnSpPr>
        <p:spPr>
          <a:xfrm>
            <a:off x="5529064" y="5904435"/>
            <a:ext cx="0" cy="25778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49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43"/>
          <p:cNvSpPr txBox="1">
            <a:spLocks noChangeArrowheads="1"/>
          </p:cNvSpPr>
          <p:nvPr/>
        </p:nvSpPr>
        <p:spPr bwMode="auto">
          <a:xfrm>
            <a:off x="56456" y="27673"/>
            <a:ext cx="95831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/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 </a:t>
            </a:r>
            <a:r>
              <a:rPr lang="en-US" altLang="ko-KR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활용 시스템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(1/3)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10956B-7355-4C35-9B11-926069FB4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DB3A5758-190A-48BF-BD45-8303D816D620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 -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8969620-D757-4C40-AB70-2C5A37F8D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35" y="992303"/>
            <a:ext cx="8833593" cy="53285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D15C54-407E-4C62-BD15-1D9037032718}"/>
              </a:ext>
            </a:extLst>
          </p:cNvPr>
          <p:cNvSpPr/>
          <p:nvPr/>
        </p:nvSpPr>
        <p:spPr>
          <a:xfrm>
            <a:off x="522434" y="1017252"/>
            <a:ext cx="974181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E83F1D4-3266-415C-810E-AD1BB1ECD02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83"/>
          <a:stretch/>
        </p:blipFill>
        <p:spPr>
          <a:xfrm>
            <a:off x="4088904" y="1844824"/>
            <a:ext cx="5185370" cy="29658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FA8954CA-B86D-4D08-8EA9-9AC3FD9D433C}"/>
              </a:ext>
            </a:extLst>
          </p:cNvPr>
          <p:cNvSpPr/>
          <p:nvPr/>
        </p:nvSpPr>
        <p:spPr>
          <a:xfrm>
            <a:off x="239148" y="581876"/>
            <a:ext cx="92178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데이터거버넌스 활용시스템 메인 및 비즈 용어 조회 결과</a:t>
            </a:r>
          </a:p>
        </p:txBody>
      </p:sp>
    </p:spTree>
    <p:extLst>
      <p:ext uri="{BB962C8B-B14F-4D97-AF65-F5344CB8AC3E}">
        <p14:creationId xmlns:p14="http://schemas.microsoft.com/office/powerpoint/2010/main" val="385254506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59295</TotalTime>
  <Words>6695</Words>
  <Application>Microsoft Office PowerPoint</Application>
  <PresentationFormat>A4 용지(210x297mm)</PresentationFormat>
  <Paragraphs>1745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굴림</vt:lpstr>
      <vt:lpstr>나눔고딕</vt:lpstr>
      <vt:lpstr>나눔바른고딕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GS ITM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최종욱/데이터거버넌스팀</cp:lastModifiedBy>
  <cp:revision>401</cp:revision>
  <cp:lastPrinted>2017-07-14T01:47:51Z</cp:lastPrinted>
  <dcterms:created xsi:type="dcterms:W3CDTF">2006-06-15T08:14:05Z</dcterms:created>
  <dcterms:modified xsi:type="dcterms:W3CDTF">2022-10-26T06:03:02Z</dcterms:modified>
</cp:coreProperties>
</file>