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329" r:id="rId3"/>
    <p:sldId id="412" r:id="rId4"/>
    <p:sldId id="413" r:id="rId5"/>
    <p:sldId id="383" r:id="rId6"/>
    <p:sldId id="416" r:id="rId7"/>
    <p:sldId id="422" r:id="rId8"/>
    <p:sldId id="424" r:id="rId9"/>
    <p:sldId id="466" r:id="rId10"/>
    <p:sldId id="467" r:id="rId11"/>
    <p:sldId id="468" r:id="rId12"/>
    <p:sldId id="469" r:id="rId13"/>
    <p:sldId id="423" r:id="rId14"/>
    <p:sldId id="428" r:id="rId15"/>
    <p:sldId id="429" r:id="rId16"/>
    <p:sldId id="415" r:id="rId17"/>
    <p:sldId id="351" r:id="rId18"/>
    <p:sldId id="404" r:id="rId19"/>
    <p:sldId id="420" r:id="rId20"/>
    <p:sldId id="418" r:id="rId21"/>
    <p:sldId id="421" r:id="rId22"/>
    <p:sldId id="425" r:id="rId23"/>
    <p:sldId id="426" r:id="rId24"/>
    <p:sldId id="427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9" r:id="rId34"/>
    <p:sldId id="445" r:id="rId35"/>
    <p:sldId id="443" r:id="rId36"/>
    <p:sldId id="440" r:id="rId37"/>
    <p:sldId id="451" r:id="rId38"/>
    <p:sldId id="452" r:id="rId39"/>
    <p:sldId id="453" r:id="rId40"/>
    <p:sldId id="442" r:id="rId41"/>
    <p:sldId id="441" r:id="rId42"/>
    <p:sldId id="454" r:id="rId43"/>
    <p:sldId id="455" r:id="rId44"/>
    <p:sldId id="456" r:id="rId45"/>
    <p:sldId id="444" r:id="rId46"/>
    <p:sldId id="446" r:id="rId47"/>
    <p:sldId id="459" r:id="rId48"/>
    <p:sldId id="460" r:id="rId49"/>
    <p:sldId id="461" r:id="rId50"/>
    <p:sldId id="462" r:id="rId51"/>
    <p:sldId id="464" r:id="rId52"/>
    <p:sldId id="465" r:id="rId53"/>
    <p:sldId id="264" r:id="rId54"/>
  </p:sldIdLst>
  <p:sldSz cx="9144000" cy="6858000" type="screen4x3"/>
  <p:notesSz cx="6789738" cy="9925050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범수(2013152007)" initials="김" lastIdx="1" clrIdx="0">
    <p:extLst>
      <p:ext uri="{19B8F6BF-5375-455C-9EA6-DF929625EA0E}">
        <p15:presenceInfo xmlns:p15="http://schemas.microsoft.com/office/powerpoint/2012/main" userId="김범수(201315200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C0"/>
    <a:srgbClr val="0057C0"/>
    <a:srgbClr val="00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7944" autoAdjust="0"/>
  </p:normalViewPr>
  <p:slideViewPr>
    <p:cSldViewPr>
      <p:cViewPr varScale="1">
        <p:scale>
          <a:sx n="96" d="100"/>
          <a:sy n="96" d="100"/>
        </p:scale>
        <p:origin x="12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88964-AF00-48CE-95AF-67B39B926C56}" type="datetimeFigureOut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0938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974" y="4714399"/>
            <a:ext cx="543179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2220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947" y="9427075"/>
            <a:ext cx="2942220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8CF1-AE5E-4A10-B1DA-99CC383E8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6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02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7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2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6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3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15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43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72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82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82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4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66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7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6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75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10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34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40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17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1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0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13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66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3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954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48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28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69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35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98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30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4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19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93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363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1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01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11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510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880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524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111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6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339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7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51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8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8CF1-AE5E-4A10-B1DA-99CC383E824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AE11-033B-4EDC-B327-8E8EB5B62DF6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DC89-7854-4B2D-977D-7A1BF43D247C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BF9C-D8B1-4341-BC7A-86393D92541E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5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DFD-700C-42BD-87C9-88FB65558AF3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395536" y="334399"/>
            <a:ext cx="37544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3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-윤고딕330" pitchFamily="18" charset="-127"/>
                <a:ea typeface="-윤고딕330" pitchFamily="18" charset="-127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351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C29-738F-48A6-8993-39BDA5491C63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7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C5E3-5A16-44AF-8012-370EF168D62F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4827-4952-43CF-8FA7-CC2DFEFC5B21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5B97-7051-4EC7-87AD-183D9C592CA2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B6DB-3B00-4EC9-8113-167EB359FD2C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1463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ED40-F6BA-4181-885B-A4E21F1DB856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6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B8C-9E53-4146-9747-5D4984120F3B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3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8898-5E23-41FC-9783-265A2B4C98D9}" type="datetime1">
              <a:rPr lang="ko-KR" altLang="en-US" smtClean="0"/>
              <a:pPr/>
              <a:t>2022-05-08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2367-2312-4473-8C51-843963CD24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1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4294967295"/>
          </p:nvPr>
        </p:nvSpPr>
        <p:spPr>
          <a:xfrm>
            <a:off x="971600" y="1484784"/>
            <a:ext cx="7416824" cy="1224136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+mn-lt"/>
                <a:ea typeface="HY견고딕" pitchFamily="18" charset="-127"/>
              </a:rPr>
              <a:t>EH </a:t>
            </a:r>
            <a:r>
              <a:rPr lang="ko-KR" altLang="en-US" sz="2400" b="1" dirty="0">
                <a:solidFill>
                  <a:srgbClr val="000000"/>
                </a:solidFill>
                <a:latin typeface="+mn-lt"/>
                <a:ea typeface="HY견고딕" pitchFamily="18" charset="-127"/>
              </a:rPr>
              <a:t>교과 클라우드 플랫폼과 </a:t>
            </a:r>
            <a:r>
              <a:rPr lang="ko-KR" altLang="en-US" sz="2400" b="1" dirty="0" err="1">
                <a:solidFill>
                  <a:srgbClr val="000000"/>
                </a:solidFill>
                <a:latin typeface="+mn-lt"/>
                <a:ea typeface="HY견고딕" pitchFamily="18" charset="-127"/>
              </a:rPr>
              <a:t>웹개발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3004" y="3501008"/>
            <a:ext cx="17418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9</a:t>
            </a:r>
            <a:r>
              <a:rPr lang="en-US" altLang="ko-KR" sz="1400" b="1" baseline="30000" dirty="0"/>
              <a:t>th</a:t>
            </a:r>
            <a:r>
              <a:rPr lang="en-US" altLang="ko-KR" sz="1400" b="1" dirty="0"/>
              <a:t> May, 2022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발표자 김종필</a:t>
            </a:r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㈜</a:t>
            </a:r>
            <a:r>
              <a:rPr lang="ko-KR" altLang="en-US" sz="1400" b="1" dirty="0" err="1"/>
              <a:t>해나소프트</a:t>
            </a:r>
            <a:r>
              <a:rPr lang="ko-KR" altLang="en-US" sz="1400" b="1" dirty="0"/>
              <a:t> 이사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73234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ORM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&amp;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JPA 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개념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JPA?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49"/>
          <p:cNvSpPr/>
          <p:nvPr/>
        </p:nvSpPr>
        <p:spPr>
          <a:xfrm>
            <a:off x="427181" y="1874799"/>
            <a:ext cx="8573975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Java Persistence API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118B-F666-4872-89DC-5110E34A2016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https://gmlwjd9405.github.io/2019/08/04/what-is-jpa.html</a:t>
            </a:r>
            <a:endParaRPr lang="ko-KR" altLang="en-US" sz="700" dirty="0"/>
          </a:p>
        </p:txBody>
      </p:sp>
      <p:graphicFrame>
        <p:nvGraphicFramePr>
          <p:cNvPr id="35" name="Table 1">
            <a:extLst>
              <a:ext uri="{FF2B5EF4-FFF2-40B4-BE49-F238E27FC236}">
                <a16:creationId xmlns:a16="http://schemas.microsoft.com/office/drawing/2014/main" id="{5E324568-1CD6-4268-83B1-81A2CD9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03374"/>
              </p:ext>
            </p:extLst>
          </p:nvPr>
        </p:nvGraphicFramePr>
        <p:xfrm>
          <a:off x="478757" y="2705288"/>
          <a:ext cx="8384461" cy="379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96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JPA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는 기술 표준으로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인터페이스의 모음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8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실제로 동작하는 것이 아닌 실제로 동작하기 위한 기술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대표적인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JPA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구현체가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Hibernate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는 애플리케이션과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JDBC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사이에서 동작한다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개발자가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JPA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를 사용하면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JPA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내부에서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JDBC API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를 사용하여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을 호출하여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와 통신한다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개발자가 직접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JDBC API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를 쓰는 것이 아니다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63538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중심 개발에서 객체 중심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45998"/>
                  </a:ext>
                </a:extLst>
              </a:tr>
            </a:tbl>
          </a:graphicData>
        </a:graphic>
      </p:graphicFrame>
      <p:sp>
        <p:nvSpPr>
          <p:cNvPr id="37" name="Rectangle 18">
            <a:extLst>
              <a:ext uri="{FF2B5EF4-FFF2-40B4-BE49-F238E27FC236}">
                <a16:creationId xmlns:a16="http://schemas.microsoft.com/office/drawing/2014/main" id="{359166C7-2A39-47FB-831D-C57FBDB6C7EC}"/>
              </a:ext>
            </a:extLst>
          </p:cNvPr>
          <p:cNvSpPr/>
          <p:nvPr/>
        </p:nvSpPr>
        <p:spPr>
          <a:xfrm>
            <a:off x="460818" y="2223768"/>
            <a:ext cx="1839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83893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lt"/>
                <a:ea typeface="맑은 고딕" pitchFamily="50" charset="-127"/>
              </a:rPr>
              <a:t>ORM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+mn-lt"/>
                <a:ea typeface="맑은 고딕" pitchFamily="50" charset="-127"/>
              </a:rPr>
              <a:t>&amp;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+mn-lt"/>
                <a:ea typeface="맑은 고딕" pitchFamily="50" charset="-127"/>
              </a:rPr>
              <a:t>JPA 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개념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+mn-lt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왜 사용하는가</a:t>
            </a:r>
            <a:r>
              <a:rPr lang="en-US" altLang="ko-KR" sz="1200" b="1" dirty="0"/>
              <a:t>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118B-F666-4872-89DC-5110E34A2016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https://gmlwjd9405.github.io/2019/08/04/what-is-jpa.html</a:t>
            </a:r>
            <a:endParaRPr lang="ko-KR" altLang="en-US" sz="700" dirty="0"/>
          </a:p>
        </p:txBody>
      </p:sp>
      <p:graphicFrame>
        <p:nvGraphicFramePr>
          <p:cNvPr id="35" name="Table 1">
            <a:extLst>
              <a:ext uri="{FF2B5EF4-FFF2-40B4-BE49-F238E27FC236}">
                <a16:creationId xmlns:a16="http://schemas.microsoft.com/office/drawing/2014/main" id="{5E324568-1CD6-4268-83B1-81A2CD9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27144"/>
              </p:ext>
            </p:extLst>
          </p:nvPr>
        </p:nvGraphicFramePr>
        <p:xfrm>
          <a:off x="445912" y="1788710"/>
          <a:ext cx="8384461" cy="412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96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간결함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복잡한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작성 없이 비즈니스 로직 위주의 개발 가능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8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생산성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작성이 필요 없기 때문에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Bean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정의를 통한 빠른 개발 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jpa.persist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(member)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Member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member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jpa.find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(“testid1”)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member.setName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(＂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변경할 이름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jpa.remove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(member)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유지보수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위와 같은 코드로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정보를 조작하기 때문에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설계가 변경되더라도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수정할 필요가 없어 유지보수가 빠름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중심 유지보수 흐름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Table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컬럼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사용하는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들을 찾아서 컬럼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 Bean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멤버변수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JPA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Table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컬럼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사용하는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Bean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멤버변수 추가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객체와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RDB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간의 패러다임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저장구조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중심의 개발은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형태의 정보를 선택적으로 조회하여 객체화 해야함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와 비즈니스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로직상의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설계 해석 오류가 발생할 가능성이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형태의 데이터를 객체화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하는건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JPA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에게 이관하고 개발자는 정보를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사용하는데만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집중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6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76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ORM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&amp;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JPA 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개념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그럼에도 불구하고</a:t>
            </a:r>
            <a:r>
              <a:rPr lang="en-US" altLang="ko-KR" sz="1200" b="1" dirty="0"/>
              <a:t>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118B-F666-4872-89DC-5110E34A2016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https://gmlwjd9405.github.io/2019/08/04/what-is-jpa.html</a:t>
            </a:r>
            <a:endParaRPr lang="ko-KR" altLang="en-US" sz="700" dirty="0"/>
          </a:p>
        </p:txBody>
      </p:sp>
      <p:graphicFrame>
        <p:nvGraphicFramePr>
          <p:cNvPr id="35" name="Table 1">
            <a:extLst>
              <a:ext uri="{FF2B5EF4-FFF2-40B4-BE49-F238E27FC236}">
                <a16:creationId xmlns:a16="http://schemas.microsoft.com/office/drawing/2014/main" id="{5E324568-1CD6-4268-83B1-81A2CD9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65258"/>
              </p:ext>
            </p:extLst>
          </p:nvPr>
        </p:nvGraphicFramePr>
        <p:xfrm>
          <a:off x="445912" y="1788710"/>
          <a:ext cx="8384461" cy="295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96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복잡한 요구사항에 대응하기에는 무리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8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대용량 데이터를 조작할 때 세부적인 설정을 통해 개발자가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원하는대로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을 작성하면 성능 향상을 줄 수 있음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Ex)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인덱스 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Hint, 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중심 개발 서비스들이 다수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유지보수 측면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현업에서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중심 개발을 통한 서비스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vs JPA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통한 서비스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개발자는 요구사항에 맞춰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중심으로 갈지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JPA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갈지 선택적으로 적용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작성을 못하는 상태에서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JPA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개발만 추구한다면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 빈 강정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마찬가지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작성할 수 있는 상태에서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JPA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이점을 살려 빠른 서비스 개발 및 운영을 한다면 문제가 안되지만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쪽만 알고 있는 상태에서는 이를 선택한다는 것은 어불성설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63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84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맑은 고딕 (제목)"/>
                <a:ea typeface="맑은 고딕" pitchFamily="50" charset="-127"/>
              </a:rPr>
              <a:t>MyBatis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개념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49"/>
          <p:cNvSpPr/>
          <p:nvPr/>
        </p:nvSpPr>
        <p:spPr>
          <a:xfrm>
            <a:off x="427181" y="1874799"/>
            <a:ext cx="8573975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자바와 </a:t>
            </a:r>
            <a:r>
              <a:rPr lang="en-US" altLang="ko-KR" sz="1200" b="1" dirty="0">
                <a:solidFill>
                  <a:schemeClr val="bg1"/>
                </a:solidFill>
              </a:rPr>
              <a:t>SQL</a:t>
            </a:r>
            <a:r>
              <a:rPr lang="ko-KR" altLang="en-US" sz="1200" b="1" dirty="0">
                <a:solidFill>
                  <a:schemeClr val="bg1"/>
                </a:solidFill>
              </a:rPr>
              <a:t>사이의 자동 매핑 기능을 지원하는 프레임워크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118B-F666-4872-89DC-5110E34A2016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https://velog.io/@changyeonyoo/Mybatis%EB%9E%80-%EC%9E%A5%EC%A0%90-%ED%8A%B9%EC%A7%95-%EC%BB%B4%ED%8F%AC%EB%84%8C%ED%8A%B8</a:t>
            </a:r>
            <a:endParaRPr lang="ko-KR" altLang="en-US" sz="700" dirty="0"/>
          </a:p>
        </p:txBody>
      </p:sp>
      <p:graphicFrame>
        <p:nvGraphicFramePr>
          <p:cNvPr id="35" name="Table 1">
            <a:extLst>
              <a:ext uri="{FF2B5EF4-FFF2-40B4-BE49-F238E27FC236}">
                <a16:creationId xmlns:a16="http://schemas.microsoft.com/office/drawing/2014/main" id="{5E324568-1CD6-4268-83B1-81A2CD9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84624"/>
              </p:ext>
            </p:extLst>
          </p:nvPr>
        </p:nvGraphicFramePr>
        <p:xfrm>
          <a:off x="478757" y="2705288"/>
          <a:ext cx="8384461" cy="379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96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쉬운 접근성과 코드의 간결함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8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JDBC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의 모든 기능을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 대부분 제공함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복잡한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JDBC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코드를 걷어내며 깔끔한 소스코드 유지 가능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문과 프로그래밍 코드의 분리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(SQL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에 변경이 있을 때마다 자바 코드를 수정하거나 컴파일 하지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않아도됨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63538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다양한 프로그래밍 언어로 구현 가능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(Java, C#, .NET, Ruby, ..)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45998"/>
                  </a:ext>
                </a:extLst>
              </a:tr>
            </a:tbl>
          </a:graphicData>
        </a:graphic>
      </p:graphicFrame>
      <p:sp>
        <p:nvSpPr>
          <p:cNvPr id="37" name="Rectangle 18">
            <a:extLst>
              <a:ext uri="{FF2B5EF4-FFF2-40B4-BE49-F238E27FC236}">
                <a16:creationId xmlns:a16="http://schemas.microsoft.com/office/drawing/2014/main" id="{359166C7-2A39-47FB-831D-C57FBDB6C7EC}"/>
              </a:ext>
            </a:extLst>
          </p:cNvPr>
          <p:cNvSpPr/>
          <p:nvPr/>
        </p:nvSpPr>
        <p:spPr>
          <a:xfrm>
            <a:off x="460818" y="2223768"/>
            <a:ext cx="1839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2197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맑은 고딕 (제목)"/>
                <a:ea typeface="맑은 고딕" pitchFamily="50" charset="-127"/>
              </a:rPr>
              <a:t>MyBatis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개념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ko-KR" altLang="en-US" sz="1200" b="1" dirty="0"/>
              <a:t> 아키텍처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118B-F666-4872-89DC-5110E34A2016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https://velog.io/@changyeonyoo/Mybatis%EB%9E%80-%EC%9E%A5%EC%A0%90-%ED%8A%B9%EC%A7%95-%EC%BB%B4%ED%8F%AC%EB%84%8C%ED%8A%B8</a:t>
            </a:r>
            <a:endParaRPr lang="ko-KR" altLang="en-US" sz="7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F95F12-34AF-4125-B9BA-0C1A8644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44824"/>
            <a:ext cx="78105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E83F7-7A4D-4728-97AA-93976527E186}"/>
              </a:ext>
            </a:extLst>
          </p:cNvPr>
          <p:cNvSpPr txBox="1"/>
          <p:nvPr/>
        </p:nvSpPr>
        <p:spPr>
          <a:xfrm>
            <a:off x="728070" y="5475125"/>
            <a:ext cx="804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JDBC</a:t>
            </a:r>
            <a:r>
              <a:rPr lang="ko-KR" altLang="en-US" sz="1400" dirty="0"/>
              <a:t>만을 사용하는 </a:t>
            </a:r>
            <a:r>
              <a:rPr lang="ko-KR" altLang="en-US" sz="1400" dirty="0" err="1"/>
              <a:t>어플리캐이션은</a:t>
            </a:r>
            <a:r>
              <a:rPr lang="ko-KR" altLang="en-US" sz="1400" dirty="0"/>
              <a:t> </a:t>
            </a:r>
            <a:r>
              <a:rPr lang="en-US" altLang="ko-KR" sz="1400" dirty="0"/>
              <a:t>Application Modules</a:t>
            </a:r>
            <a:r>
              <a:rPr lang="ko-KR" altLang="en-US" sz="1400" dirty="0"/>
              <a:t>에서 </a:t>
            </a:r>
            <a:r>
              <a:rPr lang="en-US" altLang="ko-KR" sz="1400" dirty="0"/>
              <a:t>JDBC Interfaces</a:t>
            </a:r>
            <a:r>
              <a:rPr lang="ko-KR" altLang="en-US" sz="1400" dirty="0"/>
              <a:t>를 바로 호출하지만</a:t>
            </a:r>
            <a:endParaRPr lang="en-US" altLang="ko-KR" sz="1400" dirty="0"/>
          </a:p>
          <a:p>
            <a:r>
              <a:rPr lang="en-US" altLang="ko-KR" sz="1400" dirty="0"/>
              <a:t>JDBC API</a:t>
            </a:r>
            <a:r>
              <a:rPr lang="ko-KR" altLang="en-US" sz="1400" dirty="0"/>
              <a:t>를 감싸서 개발자가 </a:t>
            </a:r>
            <a:r>
              <a:rPr lang="ko-KR" altLang="en-US" sz="1400" dirty="0" err="1"/>
              <a:t>조금더</a:t>
            </a:r>
            <a:r>
              <a:rPr lang="ko-KR" altLang="en-US" sz="1400" dirty="0"/>
              <a:t> 편리하게 접근할 수 있도록 도와주는 것이 </a:t>
            </a:r>
            <a:r>
              <a:rPr lang="en-US" altLang="ko-KR" sz="1400" dirty="0" err="1"/>
              <a:t>Mybatis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90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맑은 고딕 (제목)"/>
                <a:ea typeface="맑은 고딕" pitchFamily="50" charset="-127"/>
              </a:rPr>
              <a:t>MyBatis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개념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주요 컴포넌트 역할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8118B-F666-4872-89DC-5110E34A2016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https://velog.io/@changyeonyoo/Mybatis%EB%9E%80-%EC%9E%A5%EC%A0%90-%ED%8A%B9%EC%A7%95-%EC%BB%B4%ED%8F%AC%EB%84%8C%ED%8A%B8</a:t>
            </a:r>
            <a:endParaRPr lang="ko-KR" altLang="en-US" sz="700" dirty="0"/>
          </a:p>
        </p:txBody>
      </p:sp>
      <p:graphicFrame>
        <p:nvGraphicFramePr>
          <p:cNvPr id="35" name="Table 1">
            <a:extLst>
              <a:ext uri="{FF2B5EF4-FFF2-40B4-BE49-F238E27FC236}">
                <a16:creationId xmlns:a16="http://schemas.microsoft.com/office/drawing/2014/main" id="{5E324568-1CD6-4268-83B1-81A2CD9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75534"/>
              </p:ext>
            </p:extLst>
          </p:nvPr>
        </p:nvGraphicFramePr>
        <p:xfrm>
          <a:off x="478757" y="2370948"/>
          <a:ext cx="8384462" cy="379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435">
                  <a:extLst>
                    <a:ext uri="{9D8B030D-6E8A-4147-A177-3AD203B41FA5}">
                      <a16:colId xmlns:a16="http://schemas.microsoft.com/office/drawing/2014/main" val="718624613"/>
                    </a:ext>
                  </a:extLst>
                </a:gridCol>
              </a:tblGrid>
              <a:tr h="73296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설정파일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데이터베이스의 접속 주소 정보나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Mapping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파일의 경로 등의 고정된 환경정보를 설정한다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8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SqlSessionFactoryBuilder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설정 파일을 바탕으로 </a:t>
                      </a: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SqlSessionFactory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를 생성한다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SqlSessionFactory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을 생성한다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SqlSession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핵심적인 역할을 하는 클래스로서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실행이다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트랙잭션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관리를 실행한다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63538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Mapping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(user.xml)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OR Mapping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을 설정한다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45998"/>
                  </a:ext>
                </a:extLst>
              </a:tr>
            </a:tbl>
          </a:graphicData>
        </a:graphic>
      </p:graphicFrame>
      <p:sp>
        <p:nvSpPr>
          <p:cNvPr id="37" name="Rectangle 18">
            <a:extLst>
              <a:ext uri="{FF2B5EF4-FFF2-40B4-BE49-F238E27FC236}">
                <a16:creationId xmlns:a16="http://schemas.microsoft.com/office/drawing/2014/main" id="{359166C7-2A39-47FB-831D-C57FBDB6C7EC}"/>
              </a:ext>
            </a:extLst>
          </p:cNvPr>
          <p:cNvSpPr/>
          <p:nvPr/>
        </p:nvSpPr>
        <p:spPr>
          <a:xfrm>
            <a:off x="460818" y="1889428"/>
            <a:ext cx="1839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주요 컴포넌트</a:t>
            </a:r>
          </a:p>
        </p:txBody>
      </p:sp>
    </p:spTree>
    <p:extLst>
      <p:ext uri="{BB962C8B-B14F-4D97-AF65-F5344CB8AC3E}">
        <p14:creationId xmlns:p14="http://schemas.microsoft.com/office/powerpoint/2010/main" val="203748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722534" y="6577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2703534-07CF-456D-9A8C-23F9AAF8B54E}"/>
              </a:ext>
            </a:extLst>
          </p:cNvPr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맑은 고딕 (제목)"/>
                <a:ea typeface="맑은 고딕" pitchFamily="50" charset="-127"/>
              </a:rPr>
              <a:t>MyBatis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개념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71D9EC-FD6C-4B7D-8ACA-81E0B6D5125E}"/>
              </a:ext>
            </a:extLst>
          </p:cNvPr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E1278-6F47-489E-8830-E672DFBA60C4}"/>
              </a:ext>
            </a:extLst>
          </p:cNvPr>
          <p:cNvSpPr txBox="1"/>
          <p:nvPr/>
        </p:nvSpPr>
        <p:spPr>
          <a:xfrm>
            <a:off x="427181" y="6623066"/>
            <a:ext cx="21595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https://elevatingcodingclub.tistory.com/25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33300D-938C-454C-9A7D-8A793F96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21" y="2509709"/>
            <a:ext cx="6858957" cy="1838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08FD2-E98B-419B-BC01-002D50084156}"/>
              </a:ext>
            </a:extLst>
          </p:cNvPr>
          <p:cNvSpPr txBox="1"/>
          <p:nvPr/>
        </p:nvSpPr>
        <p:spPr>
          <a:xfrm>
            <a:off x="1045941" y="183865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Mapper </a:t>
            </a:r>
            <a:r>
              <a:rPr lang="ko-KR" altLang="en-US" dirty="0"/>
              <a:t>형태 </a:t>
            </a:r>
            <a:r>
              <a:rPr lang="en-US" altLang="ko-KR" dirty="0"/>
              <a:t>(XML)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26507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2706" y="1497915"/>
            <a:ext cx="3935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42" y="2007175"/>
            <a:ext cx="50006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실습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 - Spring boot 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시작하기</a:t>
            </a:r>
            <a:endParaRPr lang="en-US" altLang="ko-KR" sz="1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 - DB 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생성</a:t>
            </a:r>
            <a:endParaRPr lang="en-US" altLang="ko-KR" sz="1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소스 </a:t>
            </a:r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import</a:t>
            </a:r>
          </a:p>
          <a:p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 - DB 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연동 </a:t>
            </a:r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소스 리뷰</a:t>
            </a:r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페이지 띄우기</a:t>
            </a:r>
            <a:endParaRPr lang="en-US" altLang="ko-KR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99082" y="2112303"/>
            <a:ext cx="45719" cy="142876"/>
          </a:xfrm>
          <a:prstGeom prst="rect">
            <a:avLst/>
          </a:prstGeom>
          <a:solidFill>
            <a:srgbClr val="A2D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48" y="1433049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Ⅱ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35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플러그인 설치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이클립스 </a:t>
            </a:r>
            <a:r>
              <a:rPr lang="en-US" altLang="ko-KR" sz="1200" b="1" dirty="0">
                <a:solidFill>
                  <a:schemeClr val="bg1"/>
                </a:solidFill>
              </a:rPr>
              <a:t>STS, Gradle </a:t>
            </a:r>
            <a:r>
              <a:rPr lang="ko-KR" altLang="en-US" sz="1200" b="1" dirty="0">
                <a:solidFill>
                  <a:schemeClr val="bg1"/>
                </a:solidFill>
              </a:rPr>
              <a:t>플러그인 설치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</a:t>
            </a:r>
            <a:r>
              <a:rPr lang="en-US" altLang="ko-KR" sz="1200" b="1" dirty="0"/>
              <a:t>market place</a:t>
            </a:r>
            <a:r>
              <a:rPr lang="ko-KR" altLang="en-US" sz="1200" b="1" dirty="0"/>
              <a:t>에서 최신버전의 </a:t>
            </a:r>
            <a:r>
              <a:rPr lang="en-US" altLang="ko-KR" sz="1200" b="1" dirty="0"/>
              <a:t>STS</a:t>
            </a:r>
            <a:r>
              <a:rPr lang="ko-KR" altLang="en-US" sz="1200" b="1" dirty="0"/>
              <a:t>를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EE7A7-F36E-41D9-82F4-334C06DC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442" y="2815454"/>
            <a:ext cx="4707234" cy="3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2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플러그인 설치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이클립스 </a:t>
            </a:r>
            <a:r>
              <a:rPr lang="en-US" altLang="ko-KR" sz="1200" b="1" dirty="0">
                <a:solidFill>
                  <a:schemeClr val="bg1"/>
                </a:solidFill>
              </a:rPr>
              <a:t>STS, Gradle </a:t>
            </a:r>
            <a:r>
              <a:rPr lang="ko-KR" altLang="en-US" sz="1200" b="1" dirty="0">
                <a:solidFill>
                  <a:schemeClr val="bg1"/>
                </a:solidFill>
              </a:rPr>
              <a:t>플러그인 설치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</a:t>
            </a:r>
            <a:r>
              <a:rPr lang="en-US" altLang="ko-KR" sz="1200" b="1" dirty="0"/>
              <a:t>market place</a:t>
            </a:r>
            <a:r>
              <a:rPr lang="ko-KR" altLang="en-US" sz="1200" b="1" dirty="0"/>
              <a:t>에서 최신버전의 </a:t>
            </a:r>
            <a:r>
              <a:rPr lang="en-US" altLang="ko-KR" sz="1200" b="1" dirty="0"/>
              <a:t>STS</a:t>
            </a:r>
            <a:r>
              <a:rPr lang="ko-KR" altLang="en-US" sz="1200" b="1" dirty="0"/>
              <a:t>를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B179EB-3B30-4A5C-B80F-D8AAE915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22" y="2629113"/>
            <a:ext cx="3610027" cy="4191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2EF586-68A3-4AA2-996F-E346B5A86A6E}"/>
              </a:ext>
            </a:extLst>
          </p:cNvPr>
          <p:cNvSpPr/>
          <p:nvPr/>
        </p:nvSpPr>
        <p:spPr>
          <a:xfrm>
            <a:off x="2483768" y="3429000"/>
            <a:ext cx="39604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3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lt"/>
                <a:ea typeface="맑은 고딕" pitchFamily="50" charset="-127"/>
              </a:rPr>
              <a:t>Framework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의 개념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+mn-lt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Framework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49"/>
          <p:cNvSpPr/>
          <p:nvPr/>
        </p:nvSpPr>
        <p:spPr>
          <a:xfrm>
            <a:off x="427181" y="1974766"/>
            <a:ext cx="8573975" cy="5901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개발자는 큰 작업 없이 코어 로직 개발에만 집중하여 애플리케이션을 쉽게 만들어내게 하는 개발 플랫폼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14173D-4AAB-4875-9373-B8EC4724D081}"/>
              </a:ext>
            </a:extLst>
          </p:cNvPr>
          <p:cNvSpPr txBox="1"/>
          <p:nvPr/>
        </p:nvSpPr>
        <p:spPr>
          <a:xfrm>
            <a:off x="179512" y="6623774"/>
            <a:ext cx="86766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출처 </a:t>
            </a:r>
            <a:r>
              <a:rPr lang="en-US" altLang="ko-KR" sz="600" dirty="0"/>
              <a:t>: https://gist.github.com/ihoneymon/8a905e1dd8393b6b9298, https://elevatingcodingclub.tistory.com/25</a:t>
            </a:r>
            <a:endParaRPr lang="ko-KR" altLang="en-US" sz="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87328B-544E-4166-AD96-4DB6BD4A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1" y="2856371"/>
            <a:ext cx="3386052" cy="2873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18A2F-F40A-4317-8728-02CCEC0C23E5}"/>
              </a:ext>
            </a:extLst>
          </p:cNvPr>
          <p:cNvSpPr txBox="1"/>
          <p:nvPr/>
        </p:nvSpPr>
        <p:spPr>
          <a:xfrm>
            <a:off x="3813363" y="2951024"/>
            <a:ext cx="4647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사전적 의미는 </a:t>
            </a:r>
            <a:r>
              <a:rPr lang="en-US" altLang="ko-KR" sz="1200" dirty="0"/>
              <a:t>‘</a:t>
            </a:r>
            <a:r>
              <a:rPr lang="ko-KR" altLang="en-US" sz="1200" b="1" dirty="0"/>
              <a:t>뼈대</a:t>
            </a:r>
            <a:r>
              <a:rPr lang="en-US" altLang="ko-KR" sz="1200" dirty="0"/>
              <a:t>’ </a:t>
            </a:r>
            <a:r>
              <a:rPr lang="ko-KR" altLang="en-US" sz="1200" dirty="0"/>
              <a:t>혹은 </a:t>
            </a:r>
            <a:r>
              <a:rPr lang="en-US" altLang="ko-KR" sz="1200" dirty="0"/>
              <a:t>‘</a:t>
            </a:r>
            <a:r>
              <a:rPr lang="ko-KR" altLang="en-US" sz="1200" b="1" dirty="0"/>
              <a:t>구조</a:t>
            </a:r>
            <a:r>
              <a:rPr lang="en-US" altLang="ko-KR" sz="1200" dirty="0"/>
              <a:t>’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소프트웨어 관점에서 해석하면</a:t>
            </a:r>
            <a:r>
              <a:rPr lang="en-US" altLang="ko-KR" sz="1200" dirty="0"/>
              <a:t>, </a:t>
            </a:r>
            <a:r>
              <a:rPr lang="ko-KR" altLang="en-US" sz="1200" dirty="0"/>
              <a:t>프레임워크는 애플리케이션의 아키텍처에 해당하는 </a:t>
            </a:r>
            <a:r>
              <a:rPr lang="ko-KR" altLang="en-US" sz="1200" b="1" dirty="0"/>
              <a:t>골격 코드</a:t>
            </a:r>
            <a:r>
              <a:rPr lang="ko-KR" altLang="en-US" sz="1200" dirty="0"/>
              <a:t>라고 할 수 있음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애플리케이션을 개발할 때 가장 중요한 것이 애플리케이션 전체 구조를 결정하는 </a:t>
            </a:r>
            <a:r>
              <a:rPr lang="ko-KR" altLang="en-US" sz="1200" b="1" dirty="0"/>
              <a:t>아키텍처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아키텍처에 해당하는 코드를 직접 개발하는 것이 아니라 프레임워크로부터 빌려 쓰면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개발자는 아키텍처와 결합할 </a:t>
            </a:r>
            <a:r>
              <a:rPr lang="ko-KR" altLang="en-US" sz="1200" b="1" dirty="0"/>
              <a:t>비즈니스 로직 개발에만 집중</a:t>
            </a:r>
            <a:r>
              <a:rPr lang="ko-KR" altLang="en-US" sz="1200" dirty="0"/>
              <a:t>할 수 있게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82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플러그인 설치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이클립스 </a:t>
            </a:r>
            <a:r>
              <a:rPr lang="en-US" altLang="ko-KR" sz="1200" b="1" dirty="0">
                <a:solidFill>
                  <a:schemeClr val="bg1"/>
                </a:solidFill>
              </a:rPr>
              <a:t>STS, Gradle </a:t>
            </a:r>
            <a:r>
              <a:rPr lang="ko-KR" altLang="en-US" sz="1200" b="1" dirty="0">
                <a:solidFill>
                  <a:schemeClr val="bg1"/>
                </a:solidFill>
              </a:rPr>
              <a:t>플러그인 설치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</a:t>
            </a:r>
            <a:r>
              <a:rPr lang="en-US" altLang="ko-KR" sz="1200" b="1" dirty="0"/>
              <a:t>market place</a:t>
            </a:r>
            <a:r>
              <a:rPr lang="ko-KR" altLang="en-US" sz="1200" b="1" dirty="0"/>
              <a:t>에서 최신버전의 </a:t>
            </a:r>
            <a:r>
              <a:rPr lang="en-US" altLang="ko-KR" sz="1200" b="1" dirty="0"/>
              <a:t>STS</a:t>
            </a:r>
            <a:r>
              <a:rPr lang="ko-KR" altLang="en-US" sz="1200" b="1" dirty="0"/>
              <a:t>를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B71D4B-FBC8-4E91-9CC3-753992B2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00" y="2685122"/>
            <a:ext cx="5513471" cy="40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플러그인 설치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이클립스 </a:t>
            </a:r>
            <a:r>
              <a:rPr lang="en-US" altLang="ko-KR" sz="1200" b="1" dirty="0">
                <a:solidFill>
                  <a:schemeClr val="bg1"/>
                </a:solidFill>
              </a:rPr>
              <a:t>STS, Gradle </a:t>
            </a:r>
            <a:r>
              <a:rPr lang="ko-KR" altLang="en-US" sz="1200" b="1" dirty="0">
                <a:solidFill>
                  <a:schemeClr val="bg1"/>
                </a:solidFill>
              </a:rPr>
              <a:t>플러그인 설치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</a:t>
            </a:r>
            <a:r>
              <a:rPr lang="en-US" altLang="ko-KR" sz="1200" b="1" dirty="0"/>
              <a:t>market place</a:t>
            </a:r>
            <a:r>
              <a:rPr lang="ko-KR" altLang="en-US" sz="1200" b="1" dirty="0"/>
              <a:t>에서 최신버전의 </a:t>
            </a:r>
            <a:r>
              <a:rPr lang="en-US" altLang="ko-KR" sz="1200" b="1" dirty="0"/>
              <a:t>STS</a:t>
            </a:r>
            <a:r>
              <a:rPr lang="ko-KR" altLang="en-US" sz="1200" b="1" dirty="0"/>
              <a:t>를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82A595-620A-474F-B00F-1FA8C56C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99" y="2659259"/>
            <a:ext cx="5513471" cy="41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6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플러그인 설치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이클립스 </a:t>
            </a:r>
            <a:r>
              <a:rPr lang="en-US" altLang="ko-KR" sz="1200" b="1" dirty="0">
                <a:solidFill>
                  <a:schemeClr val="bg1"/>
                </a:solidFill>
              </a:rPr>
              <a:t>STS, Gradle </a:t>
            </a:r>
            <a:r>
              <a:rPr lang="ko-KR" altLang="en-US" sz="1200" b="1" dirty="0">
                <a:solidFill>
                  <a:schemeClr val="bg1"/>
                </a:solidFill>
              </a:rPr>
              <a:t>플러그인 설치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</a:t>
            </a:r>
            <a:r>
              <a:rPr lang="en-US" altLang="ko-KR" sz="1200" b="1" dirty="0"/>
              <a:t>market place</a:t>
            </a:r>
            <a:r>
              <a:rPr lang="ko-KR" altLang="en-US" sz="1200" b="1" dirty="0"/>
              <a:t>에서 최신버전의 </a:t>
            </a:r>
            <a:r>
              <a:rPr lang="en-US" altLang="ko-KR" sz="1200" b="1" dirty="0"/>
              <a:t>STS</a:t>
            </a:r>
            <a:r>
              <a:rPr lang="ko-KR" altLang="en-US" sz="1200" b="1" dirty="0"/>
              <a:t>를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1E80F-9744-4FAE-86CF-A45DC165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15" y="2647578"/>
            <a:ext cx="5561569" cy="417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플러그인 설치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이클립스 </a:t>
            </a:r>
            <a:r>
              <a:rPr lang="en-US" altLang="ko-KR" sz="1200" b="1" dirty="0">
                <a:solidFill>
                  <a:schemeClr val="bg1"/>
                </a:solidFill>
              </a:rPr>
              <a:t>STS, Gradle </a:t>
            </a:r>
            <a:r>
              <a:rPr lang="ko-KR" altLang="en-US" sz="1200" b="1" dirty="0">
                <a:solidFill>
                  <a:schemeClr val="bg1"/>
                </a:solidFill>
              </a:rPr>
              <a:t>플러그인 설치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</a:t>
            </a:r>
            <a:r>
              <a:rPr lang="en-US" altLang="ko-KR" sz="1200" b="1" dirty="0"/>
              <a:t>market place</a:t>
            </a:r>
            <a:r>
              <a:rPr lang="ko-KR" altLang="en-US" sz="1200" b="1" dirty="0"/>
              <a:t>에서 최신버전의 </a:t>
            </a:r>
            <a:r>
              <a:rPr lang="en-US" altLang="ko-KR" sz="1200" b="1" dirty="0"/>
              <a:t>STS</a:t>
            </a:r>
            <a:r>
              <a:rPr lang="ko-KR" altLang="en-US" sz="1200" b="1" dirty="0"/>
              <a:t>를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E9BB04-1940-4728-8862-71EAE723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84" y="2567588"/>
            <a:ext cx="5602232" cy="42210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DE81485-4D8A-41FA-8BBB-B03F578F6296}"/>
              </a:ext>
            </a:extLst>
          </p:cNvPr>
          <p:cNvSpPr/>
          <p:nvPr/>
        </p:nvSpPr>
        <p:spPr>
          <a:xfrm>
            <a:off x="5580112" y="6597352"/>
            <a:ext cx="1793004" cy="191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3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플러그인 설치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이클립스 </a:t>
            </a:r>
            <a:r>
              <a:rPr lang="en-US" altLang="ko-KR" sz="1200" b="1" dirty="0">
                <a:solidFill>
                  <a:schemeClr val="bg1"/>
                </a:solidFill>
              </a:rPr>
              <a:t>STS, Gradle </a:t>
            </a:r>
            <a:r>
              <a:rPr lang="ko-KR" altLang="en-US" sz="1200" b="1" dirty="0">
                <a:solidFill>
                  <a:schemeClr val="bg1"/>
                </a:solidFill>
              </a:rPr>
              <a:t>플러그인 설치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이클립스 </a:t>
            </a:r>
            <a:r>
              <a:rPr lang="en-US" altLang="ko-KR" sz="1200" b="1" dirty="0"/>
              <a:t>market place</a:t>
            </a:r>
            <a:r>
              <a:rPr lang="ko-KR" altLang="en-US" sz="1200" b="1" dirty="0"/>
              <a:t>에서 최신버전의 </a:t>
            </a:r>
            <a:r>
              <a:rPr lang="en-US" altLang="ko-KR" sz="1200" b="1" dirty="0"/>
              <a:t>STS</a:t>
            </a:r>
            <a:r>
              <a:rPr lang="ko-KR" altLang="en-US" sz="1200" b="1" dirty="0"/>
              <a:t>를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FCC899-C451-426F-AFB8-36444A93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14" y="2568912"/>
            <a:ext cx="5652572" cy="42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Spring boot </a:t>
            </a:r>
            <a:r>
              <a:rPr lang="ko-KR" altLang="en-US" sz="1200" b="1" dirty="0"/>
              <a:t>프로젝트 </a:t>
            </a:r>
            <a:r>
              <a:rPr lang="en-US" altLang="ko-KR" sz="1200" b="1" dirty="0"/>
              <a:t>import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직사각형 49">
            <a:extLst>
              <a:ext uri="{FF2B5EF4-FFF2-40B4-BE49-F238E27FC236}">
                <a16:creationId xmlns:a16="http://schemas.microsoft.com/office/drawing/2014/main" id="{35F89DA9-0318-4122-977C-21C72D05B206}"/>
              </a:ext>
            </a:extLst>
          </p:cNvPr>
          <p:cNvSpPr/>
          <p:nvPr/>
        </p:nvSpPr>
        <p:spPr>
          <a:xfrm>
            <a:off x="427181" y="1772816"/>
            <a:ext cx="8573975" cy="2858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소스를 다운로드 받은 후 해당 소스를 </a:t>
            </a:r>
            <a:r>
              <a:rPr lang="en-US" altLang="ko-KR" sz="1200" b="1" dirty="0">
                <a:solidFill>
                  <a:schemeClr val="bg1"/>
                </a:solidFill>
              </a:rPr>
              <a:t>import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227687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File &gt; import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319D1-0B34-4F60-B59B-1AF4B2C6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54" y="2615166"/>
            <a:ext cx="5631092" cy="42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1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Spring boot </a:t>
            </a:r>
            <a:r>
              <a:rPr lang="ko-KR" altLang="en-US" sz="1200" b="1" dirty="0"/>
              <a:t>프로젝트 </a:t>
            </a:r>
            <a:r>
              <a:rPr lang="en-US" altLang="ko-KR" sz="1200" b="1" dirty="0"/>
              <a:t>import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gradle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입력 후 </a:t>
            </a:r>
            <a:r>
              <a:rPr lang="en-US" altLang="ko-KR" sz="1200" b="1" dirty="0"/>
              <a:t>Existing Gradle Project </a:t>
            </a:r>
            <a:r>
              <a:rPr lang="ko-KR" altLang="en-US" sz="1200" b="1" dirty="0"/>
              <a:t>선택한 후에 </a:t>
            </a:r>
            <a:r>
              <a:rPr lang="en-US" altLang="ko-KR" sz="1200" b="1" dirty="0"/>
              <a:t>Next </a:t>
            </a:r>
            <a:r>
              <a:rPr lang="ko-KR" altLang="en-US" sz="1200" b="1" dirty="0"/>
              <a:t>버튼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5F58C4-E68B-48D1-ACFC-B3A373B7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40" y="2204864"/>
            <a:ext cx="406586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Spring boot </a:t>
            </a:r>
            <a:r>
              <a:rPr lang="ko-KR" altLang="en-US" sz="1200" b="1" dirty="0"/>
              <a:t>프로젝트 </a:t>
            </a:r>
            <a:r>
              <a:rPr lang="en-US" altLang="ko-KR" sz="1200" b="1" dirty="0"/>
              <a:t>import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이런 창이 뜨는 경우 </a:t>
            </a:r>
            <a:r>
              <a:rPr lang="en-US" altLang="ko-KR" sz="1200" b="1" dirty="0"/>
              <a:t>Next </a:t>
            </a:r>
            <a:r>
              <a:rPr lang="ko-KR" altLang="en-US" sz="1200" b="1" dirty="0"/>
              <a:t>버튼 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C9BDE-736D-4E5A-9E91-7F5AF92A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65" y="2204864"/>
            <a:ext cx="3393670" cy="45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Spring boot </a:t>
            </a:r>
            <a:r>
              <a:rPr lang="ko-KR" altLang="en-US" sz="1200" b="1" dirty="0"/>
              <a:t>프로젝트 </a:t>
            </a:r>
            <a:r>
              <a:rPr lang="en-US" altLang="ko-KR" sz="1200" b="1" dirty="0"/>
              <a:t>import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Browse </a:t>
            </a:r>
            <a:r>
              <a:rPr lang="ko-KR" altLang="en-US" sz="1200" b="1" dirty="0"/>
              <a:t>버튼 클릭하여 다운로드 받은 프로젝트 소스 폴더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AEE25C-4B41-4BD1-AA75-B2B23D1B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3" y="2204864"/>
            <a:ext cx="3500622" cy="4653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95C6AB-04A6-4796-A6CF-2E75A5FD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92279"/>
            <a:ext cx="3790419" cy="29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7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Spring boot </a:t>
            </a:r>
            <a:r>
              <a:rPr lang="ko-KR" altLang="en-US" sz="1200" b="1" dirty="0"/>
              <a:t>프로젝트 </a:t>
            </a:r>
            <a:r>
              <a:rPr lang="en-US" altLang="ko-KR" sz="1200" b="1" dirty="0"/>
              <a:t>import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Finish</a:t>
            </a:r>
            <a:r>
              <a:rPr lang="ko-KR" altLang="en-US" sz="1200" b="1" dirty="0"/>
              <a:t> 버튼 클릭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A051A-ACE9-4C1C-8EC0-8239826B4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3" y="2204864"/>
            <a:ext cx="3500623" cy="4653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ABAFAF-BDEC-4E5D-B7BE-A34567F74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846" y="2204864"/>
            <a:ext cx="3500623" cy="465313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080E04E-6493-4975-B0EC-7BBA5713670C}"/>
              </a:ext>
            </a:extLst>
          </p:cNvPr>
          <p:cNvSpPr/>
          <p:nvPr/>
        </p:nvSpPr>
        <p:spPr>
          <a:xfrm>
            <a:off x="4286548" y="4052505"/>
            <a:ext cx="748282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722534" y="6577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lt"/>
                <a:ea typeface="맑은 고딕" pitchFamily="50" charset="-127"/>
              </a:rPr>
              <a:t>Framework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의 종류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73834"/>
              </p:ext>
            </p:extLst>
          </p:nvPr>
        </p:nvGraphicFramePr>
        <p:xfrm>
          <a:off x="478757" y="2237517"/>
          <a:ext cx="8384463" cy="306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116">
                  <a:extLst>
                    <a:ext uri="{9D8B030D-6E8A-4147-A177-3AD203B41FA5}">
                      <a16:colId xmlns:a16="http://schemas.microsoft.com/office/drawing/2014/main" val="1068436912"/>
                    </a:ext>
                  </a:extLst>
                </a:gridCol>
                <a:gridCol w="4192231">
                  <a:extLst>
                    <a:ext uri="{9D8B030D-6E8A-4147-A177-3AD203B41FA5}">
                      <a16:colId xmlns:a16="http://schemas.microsoft.com/office/drawing/2014/main" val="1367641348"/>
                    </a:ext>
                  </a:extLst>
                </a:gridCol>
              </a:tblGrid>
              <a:tr h="323362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처리영역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프레임워크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27">
                <a:tc rowSpan="2"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스트러츠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MVC(Model View Controller)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아키텍처를 제공하는 프레임워크이다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스프링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(MVC),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스프링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Boot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스트러츠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같은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MVC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아키텍처를 제공하지만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스트러츠처럼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독립적으로 존재하지 않고 스프링 프레임워크에 포함되어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389177"/>
                  </a:ext>
                </a:extLst>
              </a:tr>
              <a:tr h="821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스프링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(IoC, AOP)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스프링의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loC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AOP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모듈을 이용하여 스프링 컨테이너에서 동작하는 비즈니스 컴포넌트를 개발한다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Persistence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MyBatis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파일에 작성한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자바 객체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(VO)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와 매핑해주는 데이터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프레임워크이다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63538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60818" y="1947611"/>
            <a:ext cx="1839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프레임워크 종류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DED5FC78-42BE-4560-AB8B-A7F61BF63BE8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+mn-lt"/>
              <a:ea typeface="맑은 고딕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3EE7794-59FE-4DF4-A887-E3357E95F8D0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JAVA </a:t>
            </a:r>
            <a:r>
              <a:rPr lang="ko-KR" altLang="en-US" sz="1200" b="1" dirty="0"/>
              <a:t>기반의 오픈 소스 프레임워크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4ABBA-FE7F-452A-B30B-783FFC0A667C}"/>
              </a:ext>
            </a:extLst>
          </p:cNvPr>
          <p:cNvSpPr txBox="1"/>
          <p:nvPr/>
        </p:nvSpPr>
        <p:spPr>
          <a:xfrm>
            <a:off x="427181" y="6623066"/>
            <a:ext cx="21595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https://elevatingcodingclub.tistory.com/25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68479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Spring boot </a:t>
            </a:r>
            <a:r>
              <a:rPr lang="ko-KR" altLang="en-US" sz="1200" b="1" dirty="0"/>
              <a:t>프로젝트 </a:t>
            </a:r>
            <a:r>
              <a:rPr lang="en-US" altLang="ko-KR" sz="1200" b="1" dirty="0"/>
              <a:t>import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Import </a:t>
            </a:r>
            <a:r>
              <a:rPr lang="ko-KR" altLang="en-US" sz="1200" b="1" dirty="0"/>
              <a:t>완료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080E04E-6493-4975-B0EC-7BBA5713670C}"/>
              </a:ext>
            </a:extLst>
          </p:cNvPr>
          <p:cNvSpPr/>
          <p:nvPr/>
        </p:nvSpPr>
        <p:spPr>
          <a:xfrm>
            <a:off x="4286548" y="4052505"/>
            <a:ext cx="748282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B2AE08-538E-4BC9-BBD4-15B25EDE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53" y="2148420"/>
            <a:ext cx="5986964" cy="45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9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실습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Spring boot </a:t>
            </a:r>
            <a:r>
              <a:rPr lang="ko-KR" altLang="en-US" sz="1200" b="1" dirty="0"/>
              <a:t>프로젝트 </a:t>
            </a:r>
            <a:r>
              <a:rPr lang="en-US" altLang="ko-KR" sz="1200" b="1" dirty="0"/>
              <a:t>import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주요 소스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82E05-BCD6-4A5B-A43D-DB8C8EAC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843209"/>
            <a:ext cx="2718030" cy="4790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8287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생성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Table </a:t>
            </a:r>
            <a:r>
              <a:rPr lang="ko-KR" altLang="en-US" sz="1200" b="1" dirty="0"/>
              <a:t>생성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TB_BOOK Table </a:t>
            </a:r>
            <a:r>
              <a:rPr lang="ko-KR" altLang="en-US" sz="1200" b="1" dirty="0"/>
              <a:t>생성 </a:t>
            </a:r>
            <a:r>
              <a:rPr lang="en-US" altLang="ko-KR" sz="1200" b="1" dirty="0"/>
              <a:t>SQL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E3E74-753E-4D97-9F13-EDA6616679EC}"/>
              </a:ext>
            </a:extLst>
          </p:cNvPr>
          <p:cNvSpPr txBox="1"/>
          <p:nvPr/>
        </p:nvSpPr>
        <p:spPr>
          <a:xfrm>
            <a:off x="1690581" y="2393365"/>
            <a:ext cx="618630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DROP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EXISTS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`</a:t>
            </a:r>
            <a:r>
              <a:rPr lang="en-US" altLang="ko-KR" sz="1000" b="1" dirty="0">
                <a:solidFill>
                  <a:srgbClr val="404040"/>
                </a:solidFill>
                <a:latin typeface="Courier New" panose="02070309020205020404" pitchFamily="49" charset="0"/>
              </a:rPr>
              <a:t>TB_BOOK`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404040"/>
                </a:solidFill>
                <a:latin typeface="Courier New" panose="02070309020205020404" pitchFamily="49" charset="0"/>
              </a:rPr>
              <a:t>RESTRICT;</a:t>
            </a:r>
          </a:p>
          <a:p>
            <a:pPr algn="l"/>
            <a:endParaRPr lang="ko-KR" altLang="en-US" sz="10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`</a:t>
            </a:r>
            <a:r>
              <a:rPr lang="en-US" altLang="ko-KR" sz="1000" b="1" dirty="0">
                <a:solidFill>
                  <a:srgbClr val="404040"/>
                </a:solidFill>
                <a:latin typeface="Courier New" panose="02070309020205020404" pitchFamily="49" charset="0"/>
              </a:rPr>
              <a:t>TB_BOOK`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BOOK_SEQ`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0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책순번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책순번</a:t>
            </a:r>
            <a:endParaRPr lang="ko-KR" altLang="en-US" sz="10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BOOK_NAME`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(255)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책이름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책이름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BOOK_NUM`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ko-KR" sz="100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(255)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책번호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책번호</a:t>
            </a:r>
            <a:endParaRPr lang="ko-KR" altLang="en-US" sz="10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REG_DT`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등록일시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,</a:t>
            </a:r>
            <a:r>
              <a:rPr lang="ko-KR" alt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등록일시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MOD_DT`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수정일시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수정일시</a:t>
            </a:r>
          </a:p>
          <a:p>
            <a:pPr algn="l"/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CHARACTER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'utf8'</a:t>
            </a: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'utf8_general_ci'</a:t>
            </a:r>
          </a:p>
          <a:p>
            <a:pPr algn="l"/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ENGINE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InnoDB</a:t>
            </a:r>
            <a:endParaRPr lang="en-US" altLang="ko-KR" sz="1000" b="1" dirty="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ko-KR" altLang="en-US" sz="10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`</a:t>
            </a:r>
            <a:r>
              <a:rPr lang="en-US" altLang="ko-KR" sz="1000" b="1" dirty="0">
                <a:solidFill>
                  <a:srgbClr val="404040"/>
                </a:solidFill>
                <a:latin typeface="Courier New" panose="02070309020205020404" pitchFamily="49" charset="0"/>
              </a:rPr>
              <a:t>TB_BOOK`</a:t>
            </a: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ADD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CONSTRAINT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`</a:t>
            </a:r>
            <a:r>
              <a:rPr lang="en-US" altLang="ko-KR" sz="1000" b="1" dirty="0">
                <a:solidFill>
                  <a:srgbClr val="404040"/>
                </a:solidFill>
                <a:latin typeface="Courier New" panose="02070309020205020404" pitchFamily="49" charset="0"/>
              </a:rPr>
              <a:t>PK_TB_BOOK`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b="1" dirty="0">
                <a:solidFill>
                  <a:srgbClr val="007F00"/>
                </a:solidFill>
                <a:latin typeface="Courier New" panose="02070309020205020404" pitchFamily="49" charset="0"/>
              </a:rPr>
              <a:t>책 </a:t>
            </a:r>
            <a:r>
              <a:rPr lang="ko-KR" altLang="en-US" sz="1000" b="1" dirty="0" err="1">
                <a:solidFill>
                  <a:srgbClr val="007F00"/>
                </a:solidFill>
                <a:latin typeface="Courier New" panose="02070309020205020404" pitchFamily="49" charset="0"/>
              </a:rPr>
              <a:t>기본키</a:t>
            </a:r>
            <a:endParaRPr lang="ko-KR" altLang="en-US" sz="1000" b="1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PRIMARY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KEY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(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BOOK_SEQ`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-- </a:t>
            </a:r>
            <a:r>
              <a:rPr lang="ko-KR" altLang="en-US" sz="1000" dirty="0" err="1">
                <a:solidFill>
                  <a:srgbClr val="007F00"/>
                </a:solidFill>
                <a:latin typeface="Courier New" panose="02070309020205020404" pitchFamily="49" charset="0"/>
              </a:rPr>
              <a:t>책순번</a:t>
            </a:r>
            <a:endParaRPr lang="ko-KR" altLang="en-US" sz="1000" dirty="0">
              <a:solidFill>
                <a:srgbClr val="007F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ko-KR" altLang="en-US" sz="10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ALTER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`</a:t>
            </a:r>
            <a:r>
              <a:rPr lang="en-US" altLang="ko-KR" sz="1000" b="1" dirty="0">
                <a:solidFill>
                  <a:srgbClr val="404040"/>
                </a:solidFill>
                <a:latin typeface="Courier New" panose="02070309020205020404" pitchFamily="49" charset="0"/>
              </a:rPr>
              <a:t>TB_BOOK`</a:t>
            </a:r>
          </a:p>
          <a:p>
            <a:pPr algn="l"/>
            <a:r>
              <a:rPr lang="en-US" altLang="ko-KR" sz="1000" dirty="0">
                <a:solidFill>
                  <a:srgbClr val="40404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`</a:t>
            </a:r>
            <a:r>
              <a:rPr lang="en-US" altLang="ko-KR" sz="1000" b="1" dirty="0">
                <a:solidFill>
                  <a:srgbClr val="404040"/>
                </a:solidFill>
                <a:latin typeface="Courier New" panose="02070309020205020404" pitchFamily="49" charset="0"/>
              </a:rPr>
              <a:t>BOOK_SEQ`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NOT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AUTO_INCREMENT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800080"/>
                </a:solidFill>
                <a:latin typeface="Courier New" panose="02070309020205020404" pitchFamily="49" charset="0"/>
              </a:rPr>
              <a:t>COMMENT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ko-KR" altLang="en-US" sz="1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책순번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000" b="1" dirty="0">
                <a:solidFill>
                  <a:srgbClr val="00007F"/>
                </a:solidFill>
                <a:latin typeface="Courier New" panose="02070309020205020404" pitchFamily="49" charset="0"/>
              </a:rPr>
              <a:t>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22761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생성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Dummy </a:t>
            </a:r>
            <a:r>
              <a:rPr lang="ko-KR" altLang="en-US" sz="1200" b="1" dirty="0"/>
              <a:t>데이터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입력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TB_BOOK Dummy </a:t>
            </a:r>
            <a:r>
              <a:rPr lang="ko-KR" altLang="en-US" sz="1200" b="1" dirty="0"/>
              <a:t>데이터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E3E74-753E-4D97-9F13-EDA6616679EC}"/>
              </a:ext>
            </a:extLst>
          </p:cNvPr>
          <p:cNvSpPr txBox="1"/>
          <p:nvPr/>
        </p:nvSpPr>
        <p:spPr>
          <a:xfrm>
            <a:off x="1690581" y="2233565"/>
            <a:ext cx="50321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INSERT INTO TB_BOOK(BOOK_NAME, BOOK_NUM, REG_DT, MOD_DT) VALUES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1', '1',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2', '2',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3', '3',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4', '4',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5', '5',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6', '6',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7', '7',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8', '8',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9', '9',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10', '10',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11', '11',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12', '12',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13', '13',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14', '14', NOW(), NOW()),</a:t>
            </a:r>
          </a:p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('</a:t>
            </a:r>
            <a:r>
              <a:rPr lang="ko-KR" altLang="en-US" sz="1000" dirty="0">
                <a:solidFill>
                  <a:srgbClr val="007F00"/>
                </a:solidFill>
                <a:latin typeface="Courier New" panose="02070309020205020404" pitchFamily="49" charset="0"/>
              </a:rPr>
              <a:t>책</a:t>
            </a:r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15', '15', NOW(), NOW());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04825-922C-4404-B64E-268BA7013AF9}"/>
              </a:ext>
            </a:extLst>
          </p:cNvPr>
          <p:cNvSpPr txBox="1"/>
          <p:nvPr/>
        </p:nvSpPr>
        <p:spPr>
          <a:xfrm>
            <a:off x="1763688" y="5421411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007F00"/>
                </a:solidFill>
                <a:latin typeface="Courier New" panose="02070309020205020404" pitchFamily="49" charset="0"/>
              </a:rPr>
              <a:t>SELECT * FROM TB_BOOK</a:t>
            </a:r>
            <a:endParaRPr lang="ko-KR" altLang="en-US" sz="1000" dirty="0"/>
          </a:p>
        </p:txBody>
      </p:sp>
      <p:sp>
        <p:nvSpPr>
          <p:cNvPr id="12" name="Rectangle 53">
            <a:extLst>
              <a:ext uri="{FF2B5EF4-FFF2-40B4-BE49-F238E27FC236}">
                <a16:creationId xmlns:a16="http://schemas.microsoft.com/office/drawing/2014/main" id="{0297153E-FF50-4BF7-BA4C-D1F6928CBFD9}"/>
              </a:ext>
            </a:extLst>
          </p:cNvPr>
          <p:cNvSpPr/>
          <p:nvPr/>
        </p:nvSpPr>
        <p:spPr>
          <a:xfrm>
            <a:off x="467544" y="5046161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TB_BOOK Dummy </a:t>
            </a:r>
            <a:r>
              <a:rPr lang="ko-KR" altLang="en-US" sz="1200" b="1" dirty="0"/>
              <a:t>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1514651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 err="1"/>
              <a:t>메인함수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가장 먼저 실행되는 부분</a:t>
            </a:r>
            <a:r>
              <a:rPr lang="en-US" altLang="ko-KR" sz="1200" b="1" dirty="0"/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DemoApplication.java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536280" y="2642652"/>
            <a:ext cx="5440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@SpringBootApplication</a:t>
            </a: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DemoApplication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DemoApplication.</a:t>
            </a:r>
            <a:r>
              <a:rPr lang="en-US" altLang="ko-KR" sz="12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0753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각자 환경에 맞는 설정 정보 입력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src</a:t>
            </a:r>
            <a:r>
              <a:rPr lang="en-US" altLang="ko-KR" sz="1200" b="1" dirty="0"/>
              <a:t> &gt; main &gt; resources &gt; </a:t>
            </a:r>
            <a:r>
              <a:rPr lang="en-US" altLang="ko-KR" sz="1200" b="1" dirty="0" err="1"/>
              <a:t>application.properties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536280" y="2642652"/>
            <a:ext cx="5452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# Server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server.port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8080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DataSource</a:t>
            </a:r>
            <a:endParaRPr lang="en-US" altLang="ko-K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spring.datasource.url=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databaseName</a:t>
            </a:r>
            <a:endParaRPr lang="en-US" altLang="ko-KR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userName</a:t>
            </a:r>
            <a:endParaRPr lang="en-US" altLang="ko-KR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spring.datasource.password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password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spring.datasource.driver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-class-name=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com.mysql.cj.jdbc.Driver</a:t>
            </a:r>
            <a:endParaRPr lang="en-US" altLang="ko-KR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Mybatis</a:t>
            </a:r>
            <a:endParaRPr lang="en-US" altLang="ko-K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mybatis.mapper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-locations=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classpath:mybatis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/**/*.xml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# JSP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spring.mvc.view.prefix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/WEB-INF/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spring.mvc.view.suffix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jsp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18041-2084-4D79-A8C0-246574D2EDC2}"/>
              </a:ext>
            </a:extLst>
          </p:cNvPr>
          <p:cNvSpPr txBox="1"/>
          <p:nvPr/>
        </p:nvSpPr>
        <p:spPr>
          <a:xfrm>
            <a:off x="4536554" y="2362815"/>
            <a:ext cx="3710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정보는 각자 환경에 맞게 설정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databaseName</a:t>
            </a:r>
            <a:r>
              <a:rPr lang="en-US" altLang="ko-KR" sz="1400" dirty="0"/>
              <a:t> : </a:t>
            </a:r>
            <a:r>
              <a:rPr lang="ko-KR" altLang="en-US" sz="1400" dirty="0"/>
              <a:t>생성한 데이터베이스명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username: </a:t>
            </a:r>
            <a:r>
              <a:rPr lang="ko-KR" altLang="en-US" sz="1400" dirty="0"/>
              <a:t>생성한 유저 이름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password: </a:t>
            </a:r>
            <a:r>
              <a:rPr lang="ko-KR" altLang="en-US" sz="1400" dirty="0"/>
              <a:t>생성한 유저의 비밀번호</a:t>
            </a:r>
          </a:p>
        </p:txBody>
      </p:sp>
    </p:spTree>
    <p:extLst>
      <p:ext uri="{BB962C8B-B14F-4D97-AF65-F5344CB8AC3E}">
        <p14:creationId xmlns:p14="http://schemas.microsoft.com/office/powerpoint/2010/main" val="3914981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PreparedStatement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PreparedServiceImpl.java (Select)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28799" y="2181207"/>
            <a:ext cx="6114174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pPr algn="l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PreparedServiceImpl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PreparedServiceIF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lvl="1"/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JdbcTemplate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jdbcTemplate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"${spring.datasource.url}"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"${spring.datasource.username}"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DB_USERNAME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@Value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"${spring.datasource.password}"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800" b="1" dirty="0">
                <a:solidFill>
                  <a:srgbClr val="0000C0"/>
                </a:solidFill>
                <a:latin typeface="Consolas" panose="020B0609020204030204" pitchFamily="49" charset="0"/>
              </a:rPr>
              <a:t>DB_PASSWORD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sz="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getBookList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8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2"/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sz="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DB_USERNAME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DB_PASSWORD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pPr lvl="3"/>
            <a:endParaRPr lang="ko-KR" altLang="en-US" sz="800" dirty="0">
              <a:latin typeface="Consolas" panose="020B0609020204030204" pitchFamily="49" charset="0"/>
            </a:endParaRPr>
          </a:p>
          <a:p>
            <a:pPr lvl="3"/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"[PREPARED STATEMENT]"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ko-KR" altLang="en-US" sz="800" dirty="0">
              <a:latin typeface="Consolas" panose="020B0609020204030204" pitchFamily="49" charset="0"/>
            </a:endParaRPr>
          </a:p>
          <a:p>
            <a:pPr lvl="3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"SELECT BOOK_SEQ, BOOK_NAME, BOOK_NUM, REG_DT, MOD_DT FROM TB_BOOK"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&lt;Map&lt;String, Object&gt;&gt;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book_list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convertResultSetToArrayList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 err="1">
                <a:solidFill>
                  <a:srgbClr val="2A00FF"/>
                </a:solidFill>
                <a:latin typeface="Consolas" panose="020B0609020204030204" pitchFamily="49" charset="0"/>
              </a:rPr>
              <a:t>bookList</a:t>
            </a:r>
            <a:r>
              <a:rPr lang="en-US" altLang="ko-KR" sz="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book_list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endParaRPr lang="ko-KR" altLang="en-US" sz="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8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57172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PreparedStatement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PreparedServiceImpl.java (Insert)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28799" y="2181207"/>
            <a:ext cx="7840608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addBook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// parameter setting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getRequestParam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DB_USERNAME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DB_PASSWORD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pPr lvl="2"/>
            <a:endParaRPr lang="ko-KR" altLang="en-US" sz="9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TB_BOOK ( BOOK_NAME, BOOK_NUM, REG_DT, MOD_DT ) VALUES ( ?, ?, NOW(), NOW() )"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sz="9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nn-NO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(String) </a:t>
            </a:r>
            <a:r>
              <a:rPr lang="nn-NO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nn-NO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nn-NO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"bookName"</a:t>
            </a:r>
            <a:r>
              <a:rPr lang="nn-NO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(2, (String)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bookNum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" dirty="0"/>
          </a:p>
        </p:txBody>
      </p:sp>
    </p:spTree>
    <p:extLst>
      <p:ext uri="{BB962C8B-B14F-4D97-AF65-F5344CB8AC3E}">
        <p14:creationId xmlns:p14="http://schemas.microsoft.com/office/powerpoint/2010/main" val="561106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PreparedStatement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PreparedServiceImpl.java (Update)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28799" y="2181207"/>
            <a:ext cx="73276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modifyBook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1"/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// parameter setting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getRequestParam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DB_USERNAME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DB_PASSWORD</a:t>
            </a:r>
            <a:r>
              <a:rPr lang="en-US" altLang="ko-KR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pPr lvl="2"/>
            <a:endParaRPr lang="ko-KR" altLang="en-US" sz="9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"UPDATE TB_BOOK SET BOOK_NAME = ?, BOOK_NUM = ?, MOD_DT = NOW() WHERE BOOK_SEQ = ?"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sz="9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nn-NO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nn-NO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(String) </a:t>
            </a:r>
            <a:r>
              <a:rPr lang="nn-NO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nn-NO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.get(</a:t>
            </a:r>
            <a:r>
              <a:rPr lang="nn-NO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"bookName"</a:t>
            </a:r>
            <a:r>
              <a:rPr lang="nn-NO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(2, (String)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bookNum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(3, (String) 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 panose="020B0609020204030204" pitchFamily="49" charset="0"/>
              </a:rPr>
              <a:t>bookSeq</a:t>
            </a:r>
            <a:r>
              <a:rPr lang="en-US" altLang="ko-KR" sz="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ko-KR" altLang="en-US" sz="9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" dirty="0"/>
          </a:p>
        </p:txBody>
      </p:sp>
    </p:spTree>
    <p:extLst>
      <p:ext uri="{BB962C8B-B14F-4D97-AF65-F5344CB8AC3E}">
        <p14:creationId xmlns:p14="http://schemas.microsoft.com/office/powerpoint/2010/main" val="2125554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PreparedStatement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PreparedServiceImpl.java (Delete)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28799" y="2181207"/>
            <a:ext cx="685315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removeBook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parameter setting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getRequestParam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DB_URL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DB_USERNAME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DB_PASSWORD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pPr lvl="2"/>
            <a:endParaRPr lang="ko-KR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TB_BOOK WHERE BOOK_SEQ = ?"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(1, (String)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bookSeq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pstmt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" dirty="0"/>
          </a:p>
        </p:txBody>
      </p:sp>
    </p:spTree>
    <p:extLst>
      <p:ext uri="{BB962C8B-B14F-4D97-AF65-F5344CB8AC3E}">
        <p14:creationId xmlns:p14="http://schemas.microsoft.com/office/powerpoint/2010/main" val="301220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722534" y="6577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2703534-07CF-456D-9A8C-23F9AAF8B54E}"/>
              </a:ext>
            </a:extLst>
          </p:cNvPr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lt"/>
                <a:ea typeface="맑은 고딕" pitchFamily="50" charset="-127"/>
              </a:rPr>
              <a:t>Spring boot 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탄생 계기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71D9EC-FD6C-4B7D-8ACA-81E0B6D5125E}"/>
              </a:ext>
            </a:extLst>
          </p:cNvPr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pic>
        <p:nvPicPr>
          <p:cNvPr id="2052" name="Picture 4" descr="Expert One-on-One J2EE Design and Development">
            <a:extLst>
              <a:ext uri="{FF2B5EF4-FFF2-40B4-BE49-F238E27FC236}">
                <a16:creationId xmlns:a16="http://schemas.microsoft.com/office/drawing/2014/main" id="{23F76E9E-4199-4053-93E2-4EDA542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90" y="1271200"/>
            <a:ext cx="1944504" cy="2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E3175F-232D-4F08-842C-E752871E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1917238" cy="24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C8F256-B8EC-49EC-9CFD-F37B55F80865}"/>
              </a:ext>
            </a:extLst>
          </p:cNvPr>
          <p:cNvSpPr txBox="1"/>
          <p:nvPr/>
        </p:nvSpPr>
        <p:spPr>
          <a:xfrm>
            <a:off x="552443" y="4580525"/>
            <a:ext cx="2887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161616"/>
                </a:solidFill>
              </a:rPr>
              <a:t>스프링 프레임워크 창시자</a:t>
            </a:r>
            <a:endParaRPr lang="en-US" altLang="ko-KR" b="1" i="0" dirty="0">
              <a:solidFill>
                <a:srgbClr val="161616"/>
              </a:solidFill>
              <a:effectLst/>
            </a:endParaRPr>
          </a:p>
          <a:p>
            <a:pPr algn="ctr"/>
            <a:r>
              <a:rPr lang="en-US" altLang="ko-KR" b="1" i="0" dirty="0">
                <a:solidFill>
                  <a:srgbClr val="161616"/>
                </a:solidFill>
                <a:effectLst/>
              </a:rPr>
              <a:t>Rod Johnson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75677-08BE-408B-B73B-0E402C7BE134}"/>
              </a:ext>
            </a:extLst>
          </p:cNvPr>
          <p:cNvSpPr txBox="1"/>
          <p:nvPr/>
        </p:nvSpPr>
        <p:spPr>
          <a:xfrm>
            <a:off x="3686886" y="4177823"/>
            <a:ext cx="51867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[2004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년 인터뷰 내용 중 일부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]</a:t>
            </a:r>
          </a:p>
          <a:p>
            <a:endParaRPr lang="en-US" altLang="ko-KR" sz="1400" b="0" i="0" dirty="0">
              <a:solidFill>
                <a:srgbClr val="000000"/>
              </a:solidFill>
              <a:effectLst/>
            </a:endParaRP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Q. </a:t>
            </a:r>
            <a:r>
              <a:rPr lang="ko-KR" altLang="en-US" sz="1400" dirty="0">
                <a:solidFill>
                  <a:srgbClr val="000000"/>
                </a:solidFill>
              </a:rPr>
              <a:t>스프링은 무엇이며 또한 어떤 일을 할 때 사용될 수 있습니까</a:t>
            </a:r>
            <a:r>
              <a:rPr lang="en-US" altLang="ko-KR" sz="1400" dirty="0">
                <a:solidFill>
                  <a:srgbClr val="000000"/>
                </a:solidFill>
              </a:rPr>
              <a:t>?</a:t>
            </a:r>
          </a:p>
          <a:p>
            <a:endParaRPr lang="en-US" altLang="ko-KR" sz="1400" dirty="0">
              <a:solidFill>
                <a:srgbClr val="000000"/>
              </a:solidFill>
            </a:endParaRPr>
          </a:p>
          <a:p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중략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en-US" altLang="ko-KR" sz="1400" b="0" i="0" dirty="0">
              <a:solidFill>
                <a:srgbClr val="000000"/>
              </a:solidFill>
              <a:effectLst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전형적인 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J2EE </a:t>
            </a:r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개발자가 실질적이고 잘 동작하는 어플리케이션을 개발하는 데</a:t>
            </a:r>
            <a:endParaRPr lang="en-US" altLang="ko-KR" sz="1400" b="0" i="0" dirty="0">
              <a:solidFill>
                <a:srgbClr val="000000"/>
              </a:solidFill>
              <a:effectLst/>
            </a:endParaRP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</a:rPr>
              <a:t> 있어 필요한 많은 일들을 쉽게 할 수 있도록 스프링이 도와줄 것입니다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</a:rPr>
              <a:t>       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A61FE-8D79-48BA-95C0-87F81B45C7B4}"/>
              </a:ext>
            </a:extLst>
          </p:cNvPr>
          <p:cNvSpPr txBox="1"/>
          <p:nvPr/>
        </p:nvSpPr>
        <p:spPr>
          <a:xfrm>
            <a:off x="176782" y="6636395"/>
            <a:ext cx="59073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https://m.blog.naver.com/PostView.naver?blogId=sj99yang&amp;logNo=140008949234&amp;proxyReferer=https:%2F%2Fwww.google.com%2F</a:t>
            </a:r>
            <a:endParaRPr lang="ko-KR" altLang="en-US" sz="7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EA56179-E71A-42D6-8583-97B94A87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" y="1807786"/>
            <a:ext cx="1976089" cy="263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22C3B-59DD-41D4-844C-15D3F74B4F7A}"/>
              </a:ext>
            </a:extLst>
          </p:cNvPr>
          <p:cNvSpPr txBox="1"/>
          <p:nvPr/>
        </p:nvSpPr>
        <p:spPr>
          <a:xfrm>
            <a:off x="176782" y="6508831"/>
            <a:ext cx="3358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이미지 출처 </a:t>
            </a:r>
            <a:r>
              <a:rPr lang="en-US" altLang="ko-KR" sz="700" dirty="0"/>
              <a:t>: https://blog.eisele.net/2011/12/heroes-of-java-rod-johnson.html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09922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BookDao.java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12428" y="2347030"/>
            <a:ext cx="486703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com.example.demo.book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책 목록 조회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List&lt;Map&lt;String, Object&gt;&gt;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selectBookList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.selectList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selectBookList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책 상세정보 조회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selectBookDetail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(Map&lt;String, Object&gt;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.selectOne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selectBookDetail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책 등록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insertBook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(Map&lt;String, Object&gt;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insertBook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책 수정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updateBook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(Map&lt;String, Object&gt;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updateBook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책 삭제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deleteBook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(Map&lt;String, Object&gt; </a:t>
            </a:r>
            <a:r>
              <a:rPr lang="en-US" altLang="ko-KR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sqlSession</a:t>
            </a:r>
            <a:r>
              <a:rPr lang="en-US" altLang="ko-KR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n-US" altLang="ko-KR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deleteBook</a:t>
            </a:r>
            <a:r>
              <a:rPr lang="en-US" altLang="ko-KR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4600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MybatisServiceImpl.java (Select)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42200" y="2347030"/>
            <a:ext cx="55515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pPr algn="l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MybatisServiceImpl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MybatisServiceIF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BookDao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getBookList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2"/>
            <a:endParaRPr lang="ko-KR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"[MYBATIS]"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List&lt;Map&lt;String, Object&gt;&gt;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book_list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.selectBookList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bookList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book_list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94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MybatisServiceImpl.java (Insert)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42200" y="2347030"/>
            <a:ext cx="499688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addBook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1"/>
            <a:endParaRPr lang="ko-KR" alt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</a:rPr>
              <a:t>// parameter setting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.insertBook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37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MybatisServiceImpl.java (Update)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42200" y="2347030"/>
            <a:ext cx="512512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modifyBook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1"/>
            <a:endParaRPr lang="ko-KR" alt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</a:rPr>
              <a:t>// parameter setting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.updateBook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44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MybatisServiceImpl.java (Delete)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642200" y="2347030"/>
            <a:ext cx="512512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Object&gt;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removeBook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HashMap&lt;String, Object&gt;();</a:t>
            </a:r>
          </a:p>
          <a:p>
            <a:pPr lvl="1"/>
            <a:endParaRPr lang="ko-KR" alt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</a:rPr>
              <a:t>// parameter setting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getRequestParam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bookDao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.deleteBook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param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05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34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DB </a:t>
            </a:r>
            <a:r>
              <a:rPr lang="ko-KR" altLang="en-US" sz="1200" b="1" dirty="0"/>
              <a:t>연동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book.xml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506174" y="2136699"/>
            <a:ext cx="4358886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7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7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en-US" altLang="ko-K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algn="l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sz="7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Mapper 3.0//EN" </a:t>
            </a:r>
            <a:r>
              <a:rPr lang="en-US" altLang="ko-KR" sz="700" dirty="0">
                <a:solidFill>
                  <a:srgbClr val="3F7F5F"/>
                </a:solidFill>
                <a:latin typeface="Consolas" panose="020B0609020204030204" pitchFamily="49" charset="0"/>
              </a:rPr>
              <a:t>"mybatis-3-mapper.dtd"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sz="700" dirty="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com.example.demo.book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700" dirty="0">
                <a:solidFill>
                  <a:srgbClr val="3F5FBF"/>
                </a:solidFill>
                <a:latin typeface="Consolas" panose="020B0609020204030204" pitchFamily="49" charset="0"/>
              </a:rPr>
              <a:t>책 목록 조회 </a:t>
            </a:r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7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selectBookList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SELECT BOOK_SEQ, BOOK_NAME, BOOK_NUM, REG_DT, MOD_DT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FROM TB_BOOK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ko-KR" altLang="en-US" sz="7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700" dirty="0">
                <a:solidFill>
                  <a:srgbClr val="3F5FBF"/>
                </a:solidFill>
                <a:latin typeface="Consolas" panose="020B0609020204030204" pitchFamily="49" charset="0"/>
              </a:rPr>
              <a:t>책 상세정보 조회 </a:t>
            </a:r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7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selectBookDetail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"Map" </a:t>
            </a:r>
            <a:r>
              <a:rPr lang="en-US" altLang="ko-K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SELECT BOOK_SEQ, BOOK_NAME, BOOK_NUM, REG_DT, MOD_DT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FROM TB_BOOK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WHERE BOOK_SEQ = #{bookSeq}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ko-KR" altLang="en-US" sz="7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700" dirty="0">
                <a:solidFill>
                  <a:srgbClr val="3F5FBF"/>
                </a:solidFill>
                <a:latin typeface="Consolas" panose="020B0609020204030204" pitchFamily="49" charset="0"/>
              </a:rPr>
              <a:t>책 등록 </a:t>
            </a:r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insert </a:t>
            </a:r>
            <a:r>
              <a:rPr lang="en-US" altLang="ko-KR" sz="7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insertBook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INSERT INTO TB_BOOK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( BOOK_NAME, BOOK_NUM, REG_DT, MOD_DT )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( #{bookName}, #{bookNum}, NOW(), NOW() )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ko-KR" altLang="en-US" sz="7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700" dirty="0">
                <a:solidFill>
                  <a:srgbClr val="3F5FBF"/>
                </a:solidFill>
                <a:latin typeface="Consolas" panose="020B0609020204030204" pitchFamily="49" charset="0"/>
              </a:rPr>
              <a:t>책 수정 </a:t>
            </a:r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7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updateBook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UPDATE TB_BOOK SET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BOOK_NAME = #{bookName},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BOOK_NUM = #{bookNum},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MOD_DT = NOW()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WHERE BOOK_SEQ = #{bookSeq}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ko-KR" altLang="en-US" sz="7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700" dirty="0">
                <a:solidFill>
                  <a:srgbClr val="3F5FBF"/>
                </a:solidFill>
                <a:latin typeface="Consolas" panose="020B0609020204030204" pitchFamily="49" charset="0"/>
              </a:rPr>
              <a:t>책 삭제 </a:t>
            </a:r>
            <a:r>
              <a:rPr lang="en-US" altLang="ko-KR" sz="700" dirty="0">
                <a:solidFill>
                  <a:srgbClr val="3F5FBF"/>
                </a:solidFill>
                <a:latin typeface="Consolas" panose="020B0609020204030204" pitchFamily="49" charset="0"/>
              </a:rPr>
              <a:t>--&gt;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delete </a:t>
            </a:r>
            <a:r>
              <a:rPr lang="en-US" altLang="ko-KR" sz="7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deleteBook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7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7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latin typeface="Consolas" panose="020B0609020204030204" pitchFamily="49" charset="0"/>
              </a:rPr>
              <a:t>"Map"</a:t>
            </a:r>
            <a:r>
              <a:rPr lang="en-US" altLang="ko-KR" sz="7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</a:rPr>
              <a:t>DELETE FROM TB_BOOK WHERE BOOK_SEQ = #{bookSeq}</a:t>
            </a:r>
          </a:p>
          <a:p>
            <a:pPr lvl="1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ko-KR" alt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700" dirty="0">
                <a:solidFill>
                  <a:srgbClr val="3F7F7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7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2761055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DB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연동 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(</a:t>
            </a:r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소스리뷰</a:t>
            </a:r>
            <a:r>
              <a:rPr lang="en-US" altLang="ko-KR" sz="2400" b="1" dirty="0">
                <a:latin typeface="맑은 고딕 (제목)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View </a:t>
            </a:r>
            <a:r>
              <a:rPr lang="ko-KR" altLang="en-US" sz="1200" b="1" dirty="0"/>
              <a:t>영역 페이지 소스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Book-</a:t>
            </a:r>
            <a:r>
              <a:rPr lang="en-US" altLang="ko-KR" sz="1200" b="1" dirty="0" err="1"/>
              <a:t>list.jsp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509A-FDC5-45D8-BD37-15AD697BB7C3}"/>
              </a:ext>
            </a:extLst>
          </p:cNvPr>
          <p:cNvSpPr txBox="1"/>
          <p:nvPr/>
        </p:nvSpPr>
        <p:spPr>
          <a:xfrm>
            <a:off x="499189" y="2105201"/>
            <a:ext cx="73500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5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en-US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en-US" altLang="ko-KR" sz="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 </a:t>
            </a:r>
            <a:r>
              <a:rPr lang="en-US" altLang="ko-KR" sz="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en-US" altLang="ko-KR" sz="5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isELIgnored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5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it-IT" altLang="ko-KR" sz="5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"c" </a:t>
            </a:r>
            <a:r>
              <a:rPr lang="it-IT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"http://java.sun.com/jsp/jstl/core"</a:t>
            </a:r>
            <a:r>
              <a:rPr lang="it-IT" altLang="ko-KR" sz="5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r>
              <a:rPr lang="it-IT" altLang="ko-KR" sz="5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it-IT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taglib </a:t>
            </a:r>
            <a:r>
              <a:rPr lang="it-IT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prefix</a:t>
            </a:r>
            <a:r>
              <a:rPr lang="it-IT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"fn" </a:t>
            </a:r>
            <a:r>
              <a:rPr lang="it-IT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uri</a:t>
            </a:r>
            <a:r>
              <a:rPr lang="it-IT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"http://java.sun.com/jsp/jstl/functions"</a:t>
            </a:r>
            <a:r>
              <a:rPr lang="it-IT" altLang="ko-KR" sz="5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algn="l"/>
            <a:endParaRPr lang="ko-KR" alt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c:set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isMybatis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fn:indexOf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requestScope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javax.servlet.forward.request_uri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"], "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") </a:t>
            </a:r>
            <a:r>
              <a:rPr lang="en-US" altLang="ko-KR" sz="5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 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-1}</a:t>
            </a:r>
            <a:r>
              <a:rPr lang="en-US" altLang="ko-KR" sz="5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500" b="1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c:set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subUrl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isMybatis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 ? "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mybatis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" : "prepared"}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endParaRPr lang="ko-KR" alt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500" dirty="0" err="1">
                <a:solidFill>
                  <a:srgbClr val="7F007F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"Content-Type"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"text/html; charset=UTF-8"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Spring Boot Application with JSP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500" i="1" dirty="0">
                <a:solidFill>
                  <a:srgbClr val="3F7F7F"/>
                </a:solidFill>
                <a:latin typeface="Consolas" panose="020B0609020204030204" pitchFamily="49" charset="0"/>
              </a:rPr>
              <a:t>.title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i="1" dirty="0">
                <a:solidFill>
                  <a:srgbClr val="2A00E1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i="1" dirty="0">
                <a:solidFill>
                  <a:srgbClr val="2A00E1"/>
                </a:solidFill>
                <a:latin typeface="Consolas" panose="020B0609020204030204" pitchFamily="49" charset="0"/>
              </a:rPr>
              <a:t>1.5rem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font-weight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i="1" dirty="0">
                <a:solidFill>
                  <a:srgbClr val="2A00E1"/>
                </a:solidFill>
                <a:latin typeface="Consolas" panose="020B0609020204030204" pitchFamily="49" charset="0"/>
              </a:rPr>
              <a:t>bold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2"/>
            <a:r>
              <a:rPr lang="en-US" altLang="ko-KR" sz="500" b="1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500" b="1" dirty="0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2"/>
            <a:r>
              <a:rPr lang="en-US" altLang="ko-KR" sz="500" b="1" dirty="0">
                <a:solidFill>
                  <a:srgbClr val="3F7F7F"/>
                </a:solidFill>
                <a:latin typeface="Consolas" panose="020B0609020204030204" pitchFamily="49" charset="0"/>
              </a:rPr>
              <a:t>table tr </a:t>
            </a:r>
            <a:r>
              <a:rPr lang="en-US" altLang="ko-KR" sz="5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b="1" dirty="0">
                <a:solidFill>
                  <a:srgbClr val="3F7F7F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ko-KR" sz="500" b="1" dirty="0">
                <a:solidFill>
                  <a:srgbClr val="3F7F7F"/>
                </a:solidFill>
                <a:latin typeface="Consolas" panose="020B0609020204030204" pitchFamily="49" charset="0"/>
              </a:rPr>
              <a:t>table tr td</a:t>
            </a:r>
            <a:r>
              <a:rPr lang="en-US" altLang="ko-KR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500" b="1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1px solid black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10px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2"/>
            <a:r>
              <a:rPr lang="en-US" altLang="ko-KR" sz="500" i="1" dirty="0">
                <a:solidFill>
                  <a:srgbClr val="3F7F7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5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500" i="1" dirty="0">
                <a:solidFill>
                  <a:srgbClr val="3F7F7F"/>
                </a:solidFill>
                <a:latin typeface="Consolas" panose="020B0609020204030204" pitchFamily="49" charset="0"/>
              </a:rPr>
              <a:t>-wrap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i="1" dirty="0">
                <a:solidFill>
                  <a:srgbClr val="2A00E1"/>
                </a:solidFill>
                <a:latin typeface="Consolas" panose="020B0609020204030204" pitchFamily="49" charset="0"/>
              </a:rPr>
              <a:t>10px 0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2"/>
            <a:r>
              <a:rPr lang="en-US" altLang="ko-KR" sz="500" b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500" b="1" dirty="0">
                <a:solidFill>
                  <a:srgbClr val="7F007F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border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1px solid black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3px 8px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border-color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(118, 118, 118)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border-radius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2px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#efefef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5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font-size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5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13px</a:t>
            </a:r>
            <a:r>
              <a:rPr lang="en-US" altLang="ko-KR" sz="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책 목록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i="1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-wrap"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5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pageContext.request.contextPath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subUrl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addBookForm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등록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순번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책번호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등록일시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수정일시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c:forEach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result.bookList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500" i="1" dirty="0">
                <a:solidFill>
                  <a:srgbClr val="7F007F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"book"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book.BOOK_SEQ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book.BOOK_NAME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book.BOOK_NUM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book.REG_DT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book.MOD_DT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6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5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pageContext.request.contextPath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subUrl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addBookForm?bookSeq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book.BOOK_SEQ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수정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6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5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pageContext.request.contextPath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subUrl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5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removeBook?bookSeq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book.BOOK_SEQ</a:t>
            </a:r>
            <a:r>
              <a:rPr lang="en-US" altLang="ko-KR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5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500" i="1" dirty="0">
                <a:solidFill>
                  <a:srgbClr val="000000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5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4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c:forEach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5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D2131-481A-4DA7-8E84-5F2A330B9199}"/>
              </a:ext>
            </a:extLst>
          </p:cNvPr>
          <p:cNvSpPr txBox="1"/>
          <p:nvPr/>
        </p:nvSpPr>
        <p:spPr>
          <a:xfrm>
            <a:off x="5526209" y="4049516"/>
            <a:ext cx="31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View </a:t>
            </a:r>
            <a:r>
              <a:rPr lang="ko-KR" altLang="en-US" sz="1200" dirty="0"/>
              <a:t>영역은 </a:t>
            </a:r>
            <a:r>
              <a:rPr lang="en-US" altLang="ko-KR" sz="1200" dirty="0" err="1"/>
              <a:t>PreparedStatement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Mybatis</a:t>
            </a:r>
            <a:endParaRPr lang="en-US" altLang="ko-KR" sz="1200" dirty="0"/>
          </a:p>
          <a:p>
            <a:r>
              <a:rPr lang="ko-KR" altLang="en-US" sz="1200" dirty="0"/>
              <a:t>모두 동일한 소스를 사용함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856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페이지 출력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PreparedStatement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목록 페이지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책 목록 페이지 </a:t>
            </a:r>
            <a:r>
              <a:rPr lang="en-US" altLang="ko-KR" sz="1200" b="1" dirty="0"/>
              <a:t>(http://localhost:8080/prepared/getBookList)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3F5CA7-8D34-40D5-95CB-A27834E1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21" y="2309650"/>
            <a:ext cx="4960157" cy="4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91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페이지 출력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PreparedStatement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등록 페이지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책 등록 페이지 </a:t>
            </a:r>
            <a:r>
              <a:rPr lang="en-US" altLang="ko-KR" sz="1200" b="1" dirty="0"/>
              <a:t>(http://localhost:8080/prepared/addBookForm)</a:t>
            </a:r>
            <a:endParaRPr lang="ko-KR" altLang="en-US" sz="12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F37507-1179-4F27-8CB9-732E9BCE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97" y="2309650"/>
            <a:ext cx="4960157" cy="4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0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페이지 출력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PreparedStatement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수정 페이지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책 수정 페이지 </a:t>
            </a:r>
            <a:r>
              <a:rPr lang="en-US" altLang="ko-KR" sz="1200" b="1" dirty="0"/>
              <a:t>(http://localhost:8080/prepared/addBookForm?bookSeq=1)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AFB4E8-C48D-4D8D-8D45-9ED2214E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21" y="2309650"/>
            <a:ext cx="4960157" cy="4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9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722534" y="6577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직사각형 9"/>
          <p:cNvSpPr/>
          <p:nvPr/>
        </p:nvSpPr>
        <p:spPr bwMode="auto">
          <a:xfrm>
            <a:off x="448755" y="1268760"/>
            <a:ext cx="3634482" cy="430636"/>
          </a:xfrm>
          <a:prstGeom prst="rect">
            <a:avLst/>
          </a:prstGeom>
          <a:gradFill>
            <a:gsLst>
              <a:gs pos="0">
                <a:srgbClr val="4F81BD">
                  <a:lumMod val="20000"/>
                  <a:lumOff val="80000"/>
                </a:srgbClr>
              </a:gs>
              <a:gs pos="69000">
                <a:srgbClr val="4F81BD">
                  <a:lumMod val="60000"/>
                  <a:lumOff val="40000"/>
                </a:srgbClr>
              </a:gs>
              <a:gs pos="100000">
                <a:srgbClr val="4F81BD">
                  <a:lumMod val="40000"/>
                  <a:lumOff val="60000"/>
                </a:srgbClr>
              </a:gs>
            </a:gsLst>
            <a:lin ang="5400000" scaled="1"/>
          </a:gra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r>
              <a:rPr lang="en-US" altLang="ko-KR" sz="1200" b="1" dirty="0">
                <a:latin typeface="+mn-lt"/>
                <a:ea typeface="맑은 고딕"/>
              </a:rPr>
              <a:t>Spring framework </a:t>
            </a:r>
            <a:r>
              <a:rPr lang="ko-KR" altLang="en-US" sz="1200" b="1" dirty="0">
                <a:latin typeface="+mn-lt"/>
                <a:ea typeface="맑은 고딕"/>
              </a:rPr>
              <a:t>탄생</a:t>
            </a:r>
          </a:p>
        </p:txBody>
      </p:sp>
      <p:sp>
        <p:nvSpPr>
          <p:cNvPr id="51" name="직사각형 10"/>
          <p:cNvSpPr/>
          <p:nvPr/>
        </p:nvSpPr>
        <p:spPr bwMode="auto">
          <a:xfrm>
            <a:off x="448789" y="1742503"/>
            <a:ext cx="3634416" cy="151216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tIns="4680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171450" indent="-171450" algn="l" fontAlgn="ctr" latinLnBrk="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en-US" altLang="ko-KR" sz="1100" b="1" dirty="0">
                <a:latin typeface="+mn-lt"/>
                <a:ea typeface="맑은 고딕" pitchFamily="50" charset="-127"/>
              </a:rPr>
              <a:t>EJB(Enterprise Java Bean)</a:t>
            </a:r>
            <a:r>
              <a:rPr lang="ko-KR" altLang="en-US" sz="1100" b="1" dirty="0">
                <a:latin typeface="+mn-lt"/>
                <a:ea typeface="맑은 고딕" pitchFamily="50" charset="-127"/>
              </a:rPr>
              <a:t>라는 무겁고 복잡한 기존 플랫폼에서 벗어나 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POJO(Plain Old Java Object)</a:t>
            </a:r>
            <a:r>
              <a:rPr lang="ko-KR" altLang="en-US" sz="1100" b="1" dirty="0">
                <a:latin typeface="+mn-lt"/>
                <a:ea typeface="맑은 고딕" pitchFamily="50" charset="-127"/>
              </a:rPr>
              <a:t>를 기반으로 하는 경량의 환경을 제공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11"/>
          <p:cNvSpPr/>
          <p:nvPr/>
        </p:nvSpPr>
        <p:spPr bwMode="auto">
          <a:xfrm>
            <a:off x="5185990" y="1268760"/>
            <a:ext cx="3634482" cy="430636"/>
          </a:xfrm>
          <a:prstGeom prst="rect">
            <a:avLst/>
          </a:prstGeom>
          <a:gradFill>
            <a:gsLst>
              <a:gs pos="0">
                <a:srgbClr val="4F81BD">
                  <a:lumMod val="20000"/>
                  <a:lumOff val="80000"/>
                </a:srgbClr>
              </a:gs>
              <a:gs pos="69000">
                <a:srgbClr val="4F81BD">
                  <a:lumMod val="60000"/>
                  <a:lumOff val="40000"/>
                </a:srgbClr>
              </a:gs>
              <a:gs pos="100000">
                <a:srgbClr val="4F81BD">
                  <a:lumMod val="40000"/>
                  <a:lumOff val="60000"/>
                </a:srgbClr>
              </a:gs>
            </a:gsLst>
            <a:lin ang="5400000" scaled="1"/>
          </a:gra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r>
              <a:rPr lang="en-US" altLang="ko-KR" sz="1200" b="1" dirty="0">
                <a:latin typeface="+mn-lt"/>
                <a:ea typeface="맑은 고딕"/>
              </a:rPr>
              <a:t>Spring framework </a:t>
            </a:r>
            <a:r>
              <a:rPr lang="ko-KR" altLang="en-US" sz="1200" b="1" dirty="0">
                <a:latin typeface="+mn-lt"/>
                <a:ea typeface="맑은 고딕"/>
              </a:rPr>
              <a:t>개선</a:t>
            </a:r>
            <a:r>
              <a:rPr lang="en-US" altLang="ko-KR" sz="1200" b="1" dirty="0">
                <a:latin typeface="+mn-lt"/>
                <a:ea typeface="맑은 고딕"/>
              </a:rPr>
              <a:t>/</a:t>
            </a:r>
            <a:r>
              <a:rPr lang="ko-KR" altLang="en-US" sz="1200" b="1" dirty="0">
                <a:latin typeface="+mn-lt"/>
                <a:ea typeface="맑은 고딕"/>
              </a:rPr>
              <a:t>발전</a:t>
            </a:r>
          </a:p>
        </p:txBody>
      </p:sp>
      <p:sp>
        <p:nvSpPr>
          <p:cNvPr id="53" name="직사각형 12"/>
          <p:cNvSpPr/>
          <p:nvPr/>
        </p:nvSpPr>
        <p:spPr bwMode="auto">
          <a:xfrm>
            <a:off x="5186024" y="1742503"/>
            <a:ext cx="3634416" cy="151216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tIns="4680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171450" indent="-171450" algn="l" fontAlgn="ctr" latinLnBrk="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ko-KR" altLang="en-US" sz="1100" b="1" dirty="0">
                <a:latin typeface="+mn-lt"/>
                <a:ea typeface="맑은 고딕" pitchFamily="50" charset="-127"/>
              </a:rPr>
              <a:t>처음 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Spring framework</a:t>
            </a:r>
            <a:r>
              <a:rPr lang="ko-KR" altLang="en-US" sz="1100" b="1" dirty="0">
                <a:latin typeface="+mn-lt"/>
                <a:ea typeface="맑은 고딕" pitchFamily="50" charset="-127"/>
              </a:rPr>
              <a:t>가 등장했을 때는 단순히 애플리케이션 운용에 필요한 객체들을 생성하고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+mn-lt"/>
                <a:ea typeface="맑은 고딕" pitchFamily="50" charset="-127"/>
              </a:rPr>
              <a:t>객체들 사이에서 의존성을 주입해주는 단순한 </a:t>
            </a:r>
            <a:r>
              <a:rPr lang="ko-KR" altLang="en-US" sz="1100" b="1" dirty="0" err="1">
                <a:latin typeface="+mn-lt"/>
                <a:ea typeface="맑은 고딕" pitchFamily="50" charset="-127"/>
              </a:rPr>
              <a:t>컨테이너로서의</a:t>
            </a:r>
            <a:r>
              <a:rPr lang="ko-KR" altLang="en-US" sz="1100" b="1" dirty="0">
                <a:latin typeface="+mn-lt"/>
                <a:ea typeface="맑은 고딕" pitchFamily="50" charset="-127"/>
              </a:rPr>
              <a:t> 기능만 제공했지만 발전을 거듭하면서 다양한 엔터프라이즈 시스템 개발에 필요한 모든 분야를 지원하는 하나의 플랫폼으로 자리잡음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.</a:t>
            </a:r>
          </a:p>
        </p:txBody>
      </p:sp>
      <p:sp>
        <p:nvSpPr>
          <p:cNvPr id="54" name="직사각형 13"/>
          <p:cNvSpPr/>
          <p:nvPr/>
        </p:nvSpPr>
        <p:spPr bwMode="auto">
          <a:xfrm>
            <a:off x="448755" y="3995927"/>
            <a:ext cx="3634482" cy="430636"/>
          </a:xfrm>
          <a:prstGeom prst="rect">
            <a:avLst/>
          </a:prstGeom>
          <a:gradFill>
            <a:gsLst>
              <a:gs pos="0">
                <a:srgbClr val="4F81BD">
                  <a:lumMod val="20000"/>
                  <a:lumOff val="80000"/>
                </a:srgbClr>
              </a:gs>
              <a:gs pos="69000">
                <a:srgbClr val="4F81BD">
                  <a:lumMod val="60000"/>
                  <a:lumOff val="40000"/>
                </a:srgbClr>
              </a:gs>
              <a:gs pos="100000">
                <a:srgbClr val="4F81BD">
                  <a:lumMod val="40000"/>
                  <a:lumOff val="60000"/>
                </a:srgbClr>
              </a:gs>
            </a:gsLst>
            <a:lin ang="5400000" scaled="1"/>
          </a:gra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r>
              <a:rPr lang="en-US" altLang="ko-KR" sz="1200" b="1" dirty="0">
                <a:latin typeface="+mn-lt"/>
                <a:ea typeface="맑은 고딕"/>
              </a:rPr>
              <a:t>Spring boot </a:t>
            </a:r>
            <a:r>
              <a:rPr lang="ko-KR" altLang="en-US" sz="1200" b="1" dirty="0">
                <a:latin typeface="+mn-lt"/>
                <a:ea typeface="맑은 고딕"/>
              </a:rPr>
              <a:t>탄생</a:t>
            </a:r>
            <a:endParaRPr lang="en-US" altLang="ko-KR" sz="1200" b="1" dirty="0">
              <a:latin typeface="+mn-lt"/>
              <a:ea typeface="맑은 고딕"/>
            </a:endParaRPr>
          </a:p>
        </p:txBody>
      </p:sp>
      <p:sp>
        <p:nvSpPr>
          <p:cNvPr id="55" name="직사각형 14"/>
          <p:cNvSpPr/>
          <p:nvPr/>
        </p:nvSpPr>
        <p:spPr bwMode="auto">
          <a:xfrm>
            <a:off x="448789" y="4460928"/>
            <a:ext cx="3634416" cy="160174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tIns="4680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171450" indent="-171450" algn="l" fontAlgn="ctr" latinLnBrk="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ko-KR" altLang="en-US" sz="1100" b="1" dirty="0">
                <a:latin typeface="+mn-lt"/>
                <a:ea typeface="맑은 고딕" pitchFamily="50" charset="-127"/>
              </a:rPr>
              <a:t>복잡한 설정에서 발생한 문제들을 해결하려는 노력으로 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Spring boot</a:t>
            </a:r>
            <a:r>
              <a:rPr lang="ko-KR" altLang="en-US" sz="1100" b="1" dirty="0">
                <a:latin typeface="+mn-lt"/>
                <a:ea typeface="맑은 고딕" pitchFamily="50" charset="-127"/>
              </a:rPr>
              <a:t>라는 서브 프로젝트가 진행됨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.</a:t>
            </a:r>
            <a:br>
              <a:rPr lang="en-US" altLang="ko-KR" sz="1100" b="1" dirty="0">
                <a:latin typeface="+mn-lt"/>
                <a:ea typeface="맑은 고딕" pitchFamily="50" charset="-127"/>
              </a:rPr>
            </a:br>
            <a:r>
              <a:rPr lang="en-US" altLang="ko-KR" sz="1100" b="1" dirty="0">
                <a:latin typeface="+mn-lt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+mn-lt"/>
                <a:ea typeface="맑은 고딕" pitchFamily="50" charset="-127"/>
              </a:rPr>
              <a:t>간소화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)</a:t>
            </a:r>
          </a:p>
        </p:txBody>
      </p:sp>
      <p:sp>
        <p:nvSpPr>
          <p:cNvPr id="56" name="직사각형 15"/>
          <p:cNvSpPr/>
          <p:nvPr/>
        </p:nvSpPr>
        <p:spPr bwMode="auto">
          <a:xfrm>
            <a:off x="5185990" y="3995927"/>
            <a:ext cx="3634482" cy="430636"/>
          </a:xfrm>
          <a:prstGeom prst="rect">
            <a:avLst/>
          </a:prstGeom>
          <a:gradFill>
            <a:gsLst>
              <a:gs pos="0">
                <a:srgbClr val="4F81BD">
                  <a:lumMod val="20000"/>
                  <a:lumOff val="80000"/>
                </a:srgbClr>
              </a:gs>
              <a:gs pos="69000">
                <a:srgbClr val="4F81BD">
                  <a:lumMod val="60000"/>
                  <a:lumOff val="40000"/>
                </a:srgbClr>
              </a:gs>
              <a:gs pos="100000">
                <a:srgbClr val="4F81BD">
                  <a:lumMod val="40000"/>
                  <a:lumOff val="60000"/>
                </a:srgbClr>
              </a:gs>
            </a:gsLst>
            <a:lin ang="5400000" scaled="1"/>
          </a:gra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prstClr val="black"/>
                </a:solidFill>
                <a:latin typeface="+mn-lt"/>
                <a:ea typeface="맑은 고딕"/>
              </a:rPr>
              <a:t>Spring framework </a:t>
            </a:r>
            <a:r>
              <a:rPr lang="ko-KR" altLang="en-US" sz="1200" b="1" dirty="0">
                <a:solidFill>
                  <a:prstClr val="black"/>
                </a:solidFill>
                <a:latin typeface="+mn-lt"/>
                <a:ea typeface="맑은 고딕"/>
              </a:rPr>
              <a:t>복잡성 증가</a:t>
            </a:r>
          </a:p>
        </p:txBody>
      </p:sp>
      <p:sp>
        <p:nvSpPr>
          <p:cNvPr id="57" name="직사각형 16"/>
          <p:cNvSpPr/>
          <p:nvPr/>
        </p:nvSpPr>
        <p:spPr bwMode="auto">
          <a:xfrm>
            <a:off x="5186024" y="4460928"/>
            <a:ext cx="3634416" cy="159412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  <a:scene3d>
            <a:camera prst="orthographicFront"/>
            <a:lightRig rig="threePt" dir="t"/>
          </a:scene3d>
          <a:sp3d>
            <a:bevelT prst="cross"/>
          </a:sp3d>
        </p:spPr>
        <p:txBody>
          <a:bodyPr tIns="4680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marL="171450" indent="-171450" algn="l" fontAlgn="ctr" latinLnBrk="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Wingdings" pitchFamily="2" charset="2"/>
              <a:buChar char="§"/>
              <a:defRPr/>
            </a:pPr>
            <a:r>
              <a:rPr lang="ko-KR" altLang="en-US" sz="1100" b="1" dirty="0">
                <a:latin typeface="+mn-lt"/>
                <a:ea typeface="맑은 고딕" pitchFamily="50" charset="-127"/>
              </a:rPr>
              <a:t>하지만 다양한 프레임워크와 기술들을 지원하면서 동시에 개발자가 처리해야하는 설정도 많아지고 </a:t>
            </a:r>
            <a:r>
              <a:rPr lang="ko-KR" altLang="en-US" sz="1100" b="1" dirty="0" err="1">
                <a:latin typeface="+mn-lt"/>
                <a:ea typeface="맑은 고딕" pitchFamily="50" charset="-127"/>
              </a:rPr>
              <a:t>복잡해졌음</a:t>
            </a:r>
            <a:r>
              <a:rPr lang="en-US" altLang="ko-KR" sz="1100" b="1" dirty="0">
                <a:latin typeface="+mn-lt"/>
                <a:ea typeface="맑은 고딕" pitchFamily="50" charset="-127"/>
              </a:rPr>
              <a:t>.</a:t>
            </a:r>
            <a:endParaRPr lang="en-US" altLang="ko-KR" sz="1100" b="1" dirty="0">
              <a:solidFill>
                <a:srgbClr val="FF0000"/>
              </a:solidFill>
              <a:latin typeface="+mn-lt"/>
              <a:ea typeface="맑은 고딕" pitchFamily="50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2703534-07CF-456D-9A8C-23F9AAF8B54E}"/>
              </a:ext>
            </a:extLst>
          </p:cNvPr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lt"/>
                <a:ea typeface="맑은 고딕" pitchFamily="50" charset="-127"/>
              </a:rPr>
              <a:t>Spring boot 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탄생 계기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71D9EC-FD6C-4B7D-8ACA-81E0B6D5125E}"/>
              </a:ext>
            </a:extLst>
          </p:cNvPr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240B377-55D8-40EC-9568-E4AE5F067324}"/>
              </a:ext>
            </a:extLst>
          </p:cNvPr>
          <p:cNvSpPr/>
          <p:nvPr/>
        </p:nvSpPr>
        <p:spPr>
          <a:xfrm>
            <a:off x="4221497" y="2140589"/>
            <a:ext cx="839300" cy="4846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E9C1A6-0BFB-4C9A-8126-89158F0D86AF}"/>
              </a:ext>
            </a:extLst>
          </p:cNvPr>
          <p:cNvSpPr/>
          <p:nvPr/>
        </p:nvSpPr>
        <p:spPr>
          <a:xfrm rot="5400000">
            <a:off x="6903254" y="3329994"/>
            <a:ext cx="430636" cy="4846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DCE3DA3-4A3B-4F67-B7DA-32C78A6497F3}"/>
              </a:ext>
            </a:extLst>
          </p:cNvPr>
          <p:cNvSpPr/>
          <p:nvPr/>
        </p:nvSpPr>
        <p:spPr>
          <a:xfrm rot="10800000">
            <a:off x="4214964" y="4773360"/>
            <a:ext cx="839300" cy="484632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46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페이지 출력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목록 페이지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책 목록 페이지 </a:t>
            </a:r>
            <a:r>
              <a:rPr lang="en-US" altLang="ko-KR" sz="1200" b="1" dirty="0"/>
              <a:t>(http://localhost:8080/mybatis/getBookList)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A2018F-F1A1-4AB1-8FFE-9195217F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21" y="2309650"/>
            <a:ext cx="4960157" cy="4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02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페이지 출력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등록 페이지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책 등록 페이지 </a:t>
            </a:r>
            <a:r>
              <a:rPr lang="en-US" altLang="ko-KR" sz="1200" b="1" dirty="0"/>
              <a:t>(http://localhost:8080/mybatis/addBookForm)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1FB6AE-0F3B-4845-B00D-0F580AD9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471" y="2347028"/>
            <a:ext cx="4919057" cy="44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9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6933110" y="64554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맑은 고딕 (제목)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맑은 고딕 (제목)"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latin typeface="맑은 고딕 (제목)"/>
                <a:ea typeface="맑은 고딕" pitchFamily="50" charset="-127"/>
              </a:rPr>
              <a:t>페이지 출력</a:t>
            </a:r>
            <a:endParaRPr lang="ko-KR" altLang="en-US" sz="1600" b="1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(제목)"/>
              <a:ea typeface="맑은 고딕" pitchFamily="50" charset="-127"/>
            </a:endParaRPr>
          </a:p>
        </p:txBody>
      </p:sp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F2CC8521-D348-4FD7-96CD-394470F889BA}"/>
              </a:ext>
            </a:extLst>
          </p:cNvPr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5EDB536-0040-433E-878C-62CFEB5CA863}"/>
              </a:ext>
            </a:extLst>
          </p:cNvPr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Mybatis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수정 페이지</a:t>
            </a:r>
          </a:p>
        </p:txBody>
      </p:sp>
      <p:sp>
        <p:nvSpPr>
          <p:cNvPr id="10" name="Rectangle 53">
            <a:extLst>
              <a:ext uri="{FF2B5EF4-FFF2-40B4-BE49-F238E27FC236}">
                <a16:creationId xmlns:a16="http://schemas.microsoft.com/office/drawing/2014/main" id="{C8B5064C-59CC-4CAF-8710-75A7557D9AD7}"/>
              </a:ext>
            </a:extLst>
          </p:cNvPr>
          <p:cNvSpPr/>
          <p:nvPr/>
        </p:nvSpPr>
        <p:spPr>
          <a:xfrm>
            <a:off x="467544" y="1828202"/>
            <a:ext cx="8417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책 수정 페이지 </a:t>
            </a:r>
            <a:r>
              <a:rPr lang="en-US" altLang="ko-KR" sz="1200" b="1" dirty="0"/>
              <a:t>(http://localhost:8080/mybatis/addBookForm?bookSeq=1)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26F4BA-8973-42AF-869A-A233411D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471" y="2347028"/>
            <a:ext cx="4919057" cy="44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6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8834" y="256490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3284984"/>
            <a:ext cx="9144000" cy="166876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8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+mn-lt"/>
                <a:ea typeface="맑은 고딕" pitchFamily="50" charset="-127"/>
              </a:rPr>
              <a:t>PreparedStatement</a:t>
            </a:r>
            <a:r>
              <a:rPr lang="en-US" altLang="ko-KR" sz="2400" b="1" dirty="0">
                <a:latin typeface="+mn-lt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개념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+mn-lt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JDBC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49"/>
          <p:cNvSpPr/>
          <p:nvPr/>
        </p:nvSpPr>
        <p:spPr>
          <a:xfrm>
            <a:off x="427181" y="1974766"/>
            <a:ext cx="8573975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JDBC(Java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</a:rPr>
              <a:t>DataBase</a:t>
            </a:r>
            <a:r>
              <a:rPr lang="en-US" altLang="ko-KR" sz="1200" b="1" dirty="0">
                <a:solidFill>
                  <a:schemeClr val="bg1"/>
                </a:solidFill>
              </a:rPr>
              <a:t> Connector)</a:t>
            </a:r>
            <a:r>
              <a:rPr lang="ko-KR" altLang="en-US" sz="1200" b="1" dirty="0">
                <a:solidFill>
                  <a:schemeClr val="bg1"/>
                </a:solidFill>
              </a:rPr>
              <a:t>는 서버</a:t>
            </a:r>
            <a:r>
              <a:rPr lang="en-US" altLang="ko-KR" sz="1200" b="1" dirty="0">
                <a:solidFill>
                  <a:schemeClr val="bg1"/>
                </a:solidFill>
              </a:rPr>
              <a:t>(JAVA)</a:t>
            </a:r>
            <a:r>
              <a:rPr lang="ko-KR" altLang="en-US" sz="1200" b="1" dirty="0">
                <a:solidFill>
                  <a:schemeClr val="bg1"/>
                </a:solidFill>
              </a:rPr>
              <a:t>와 </a:t>
            </a:r>
            <a:r>
              <a:rPr lang="en-US" altLang="ko-KR" sz="1200" b="1" dirty="0">
                <a:solidFill>
                  <a:schemeClr val="bg1"/>
                </a:solidFill>
              </a:rPr>
              <a:t>DB</a:t>
            </a:r>
            <a:r>
              <a:rPr lang="ko-KR" altLang="en-US" sz="1200" b="1" dirty="0">
                <a:solidFill>
                  <a:schemeClr val="bg1"/>
                </a:solidFill>
              </a:rPr>
              <a:t>를 연결해주는 통로</a:t>
            </a:r>
            <a:r>
              <a:rPr lang="en-US" altLang="ko-KR" sz="1200" b="1" dirty="0">
                <a:solidFill>
                  <a:schemeClr val="bg1"/>
                </a:solidFill>
              </a:rPr>
              <a:t>(API)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14173D-4AAB-4875-9373-B8EC4724D081}"/>
              </a:ext>
            </a:extLst>
          </p:cNvPr>
          <p:cNvSpPr txBox="1"/>
          <p:nvPr/>
        </p:nvSpPr>
        <p:spPr>
          <a:xfrm>
            <a:off x="179512" y="6623774"/>
            <a:ext cx="86766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출처 </a:t>
            </a:r>
            <a:r>
              <a:rPr lang="en-US" altLang="ko-KR" sz="600" dirty="0"/>
              <a:t>: https://gist.github.com/ihoneymon/8a905e1dd8393b6b9298, https://elevatingcodingclub.tistory.com/25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18A2F-F40A-4317-8728-02CCEC0C23E5}"/>
              </a:ext>
            </a:extLst>
          </p:cNvPr>
          <p:cNvSpPr txBox="1"/>
          <p:nvPr/>
        </p:nvSpPr>
        <p:spPr>
          <a:xfrm>
            <a:off x="1619672" y="5298325"/>
            <a:ext cx="464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/>
              <a:t>JDBC</a:t>
            </a:r>
            <a:r>
              <a:rPr lang="ko-KR" altLang="en-US" sz="1200" dirty="0"/>
              <a:t> 드라이버 </a:t>
            </a:r>
            <a:r>
              <a:rPr lang="en-US" altLang="ko-KR" sz="1200" dirty="0"/>
              <a:t>: </a:t>
            </a:r>
            <a:r>
              <a:rPr lang="ko-KR" altLang="en-US" sz="1200" dirty="0"/>
              <a:t>각 </a:t>
            </a:r>
            <a:r>
              <a:rPr lang="en-US" altLang="ko-KR" sz="1200" dirty="0"/>
              <a:t>DBMS(</a:t>
            </a:r>
            <a:r>
              <a:rPr lang="en-US" altLang="ko-KR" sz="1200" dirty="0" err="1"/>
              <a:t>DataBase</a:t>
            </a:r>
            <a:r>
              <a:rPr lang="en-US" altLang="ko-KR" sz="1200" dirty="0"/>
              <a:t> Manage System)</a:t>
            </a:r>
            <a:r>
              <a:rPr lang="ko-KR" altLang="en-US" sz="1200" dirty="0"/>
              <a:t>에 알맞는 클라이언트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F8BA20-C8AE-4107-9B79-3624BE43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15" y="2826608"/>
            <a:ext cx="68484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+mn-lt"/>
                <a:ea typeface="맑은 고딕" pitchFamily="50" charset="-127"/>
              </a:rPr>
              <a:t>PreparedStatement</a:t>
            </a:r>
            <a:r>
              <a:rPr lang="en-US" altLang="ko-KR" sz="2400" b="1" dirty="0">
                <a:latin typeface="+mn-lt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개념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+mn-lt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Statement vs </a:t>
            </a:r>
            <a:r>
              <a:rPr lang="en-US" altLang="ko-KR" sz="1200" b="1" dirty="0" err="1"/>
              <a:t>PreparedStatement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49"/>
          <p:cNvSpPr/>
          <p:nvPr/>
        </p:nvSpPr>
        <p:spPr>
          <a:xfrm>
            <a:off x="427181" y="1874799"/>
            <a:ext cx="8573975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쿼리를 전송하는 방법 </a:t>
            </a:r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</a:rPr>
              <a:t>가지 </a:t>
            </a:r>
            <a:r>
              <a:rPr lang="en-US" altLang="ko-KR" sz="1200" b="1" dirty="0">
                <a:solidFill>
                  <a:schemeClr val="bg1"/>
                </a:solidFill>
              </a:rPr>
              <a:t>Statement</a:t>
            </a:r>
            <a:r>
              <a:rPr lang="ko-KR" altLang="en-US" sz="1200" b="1" dirty="0">
                <a:solidFill>
                  <a:schemeClr val="bg1"/>
                </a:solidFill>
              </a:rPr>
              <a:t>와 </a:t>
            </a:r>
            <a:r>
              <a:rPr lang="en-US" altLang="ko-KR" sz="1200" b="1" dirty="0" err="1">
                <a:solidFill>
                  <a:schemeClr val="bg1"/>
                </a:solidFill>
              </a:rPr>
              <a:t>PreparedStatement</a:t>
            </a:r>
            <a:r>
              <a:rPr lang="ko-KR" altLang="en-US" sz="1200" b="1" dirty="0">
                <a:solidFill>
                  <a:schemeClr val="bg1"/>
                </a:solidFill>
              </a:rPr>
              <a:t>의 차이는 캐시 사용 여부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14173D-4AAB-4875-9373-B8EC4724D081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https://devbox.tistory.com/entry/Comporison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9DD32-50BF-4941-86D1-64C1563AFBFA}"/>
              </a:ext>
            </a:extLst>
          </p:cNvPr>
          <p:cNvSpPr txBox="1"/>
          <p:nvPr/>
        </p:nvSpPr>
        <p:spPr>
          <a:xfrm>
            <a:off x="499189" y="251759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Statement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C17C1-74D6-43CF-91BF-AFF9BC90F029}"/>
              </a:ext>
            </a:extLst>
          </p:cNvPr>
          <p:cNvSpPr txBox="1"/>
          <p:nvPr/>
        </p:nvSpPr>
        <p:spPr>
          <a:xfrm>
            <a:off x="499189" y="4175110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PreparedStatement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16187-C2FB-4182-8687-A690D62E832F}"/>
              </a:ext>
            </a:extLst>
          </p:cNvPr>
          <p:cNvSpPr txBox="1"/>
          <p:nvPr/>
        </p:nvSpPr>
        <p:spPr>
          <a:xfrm>
            <a:off x="645566" y="4890809"/>
            <a:ext cx="3062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* FROM TABLE WHERE num = ?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B13E2E5-F296-4903-B839-9AA4926EBB68}"/>
              </a:ext>
            </a:extLst>
          </p:cNvPr>
          <p:cNvCxnSpPr>
            <a:cxnSpLocks/>
            <a:stCxn id="22" idx="3"/>
            <a:endCxn id="96" idx="1"/>
          </p:cNvCxnSpPr>
          <p:nvPr/>
        </p:nvCxnSpPr>
        <p:spPr>
          <a:xfrm flipV="1">
            <a:off x="3707904" y="5028371"/>
            <a:ext cx="608556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08ED06-CE5F-4C8D-B826-E1192DA2C3FC}"/>
              </a:ext>
            </a:extLst>
          </p:cNvPr>
          <p:cNvSpPr txBox="1"/>
          <p:nvPr/>
        </p:nvSpPr>
        <p:spPr>
          <a:xfrm>
            <a:off x="645566" y="2921614"/>
            <a:ext cx="3062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* FROM TABLE WHERE num = 1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09C6CEE-27B9-4B61-A1D2-2D72B47E93D3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3707904" y="3060114"/>
            <a:ext cx="1006264" cy="377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C950DED-27B5-4062-BD97-318981A4602A}"/>
              </a:ext>
            </a:extLst>
          </p:cNvPr>
          <p:cNvSpPr txBox="1"/>
          <p:nvPr/>
        </p:nvSpPr>
        <p:spPr>
          <a:xfrm>
            <a:off x="645566" y="3269748"/>
            <a:ext cx="3062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* FROM TABLE WHERE num = 2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B16DA2-C32E-435F-B8B2-A025C7EFA0B9}"/>
              </a:ext>
            </a:extLst>
          </p:cNvPr>
          <p:cNvSpPr txBox="1"/>
          <p:nvPr/>
        </p:nvSpPr>
        <p:spPr>
          <a:xfrm>
            <a:off x="645566" y="3600874"/>
            <a:ext cx="306233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* FROM TABLE WHERE num = 3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4B4A2D-7B50-424C-9E84-3709647D186D}"/>
              </a:ext>
            </a:extLst>
          </p:cNvPr>
          <p:cNvSpPr txBox="1"/>
          <p:nvPr/>
        </p:nvSpPr>
        <p:spPr>
          <a:xfrm>
            <a:off x="4714168" y="3267961"/>
            <a:ext cx="86594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컴파일</a:t>
            </a:r>
            <a:endParaRPr lang="ko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F2A6AA5-EFA0-4711-ACDC-A88DB68E2D41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707904" y="3408248"/>
            <a:ext cx="1006264" cy="2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8A54004-1C32-418E-AAB6-F948FA071B49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3707904" y="3437238"/>
            <a:ext cx="1006264" cy="30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B78D912-11FA-4B6D-A5EC-BFD8FE2F86E4}"/>
              </a:ext>
            </a:extLst>
          </p:cNvPr>
          <p:cNvCxnSpPr>
            <a:cxnSpLocks/>
          </p:cNvCxnSpPr>
          <p:nvPr/>
        </p:nvCxnSpPr>
        <p:spPr>
          <a:xfrm>
            <a:off x="3707904" y="3408248"/>
            <a:ext cx="1006264" cy="20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AC718D-487C-4F99-B0CC-45FE599BEF5C}"/>
              </a:ext>
            </a:extLst>
          </p:cNvPr>
          <p:cNvSpPr txBox="1"/>
          <p:nvPr/>
        </p:nvSpPr>
        <p:spPr>
          <a:xfrm>
            <a:off x="7080115" y="3276057"/>
            <a:ext cx="86594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전송</a:t>
            </a:r>
            <a:endParaRPr lang="en-US" altLang="ko-KR" sz="1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A24A5B-F28D-44AC-9CA8-D0F199EDE6A6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5580112" y="3437238"/>
            <a:ext cx="1500003" cy="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925A959-32E3-4424-B49E-4ADF949DC493}"/>
              </a:ext>
            </a:extLst>
          </p:cNvPr>
          <p:cNvSpPr txBox="1"/>
          <p:nvPr/>
        </p:nvSpPr>
        <p:spPr>
          <a:xfrm>
            <a:off x="4316460" y="4859094"/>
            <a:ext cx="86594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컴파일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3F92D6-953E-44E2-ABF3-EDD0991757E4}"/>
              </a:ext>
            </a:extLst>
          </p:cNvPr>
          <p:cNvSpPr txBox="1"/>
          <p:nvPr/>
        </p:nvSpPr>
        <p:spPr>
          <a:xfrm>
            <a:off x="7513087" y="4867190"/>
            <a:ext cx="86594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전송</a:t>
            </a:r>
            <a:endParaRPr lang="en-US" altLang="ko-KR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E70C2F-8D64-44B5-AD2D-B64B279921AF}"/>
              </a:ext>
            </a:extLst>
          </p:cNvPr>
          <p:cNvSpPr txBox="1"/>
          <p:nvPr/>
        </p:nvSpPr>
        <p:spPr>
          <a:xfrm>
            <a:off x="5724128" y="4580146"/>
            <a:ext cx="11214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setInt</a:t>
            </a:r>
            <a:r>
              <a:rPr lang="en-US" altLang="ko-KR" sz="1200" dirty="0"/>
              <a:t>(1, num)</a:t>
            </a:r>
            <a:endParaRPr lang="ko-KR" alt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EA867-67D9-47BD-A2D7-E9A04F5EEFA3}"/>
              </a:ext>
            </a:extLst>
          </p:cNvPr>
          <p:cNvSpPr txBox="1"/>
          <p:nvPr/>
        </p:nvSpPr>
        <p:spPr>
          <a:xfrm>
            <a:off x="5724128" y="4897109"/>
            <a:ext cx="11214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setInt</a:t>
            </a:r>
            <a:r>
              <a:rPr lang="en-US" altLang="ko-KR" sz="1200" dirty="0"/>
              <a:t>(1, num)</a:t>
            </a:r>
            <a:endParaRPr lang="ko-KR" alt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89F8D53-BCD0-416F-90EE-63F20F05F687}"/>
              </a:ext>
            </a:extLst>
          </p:cNvPr>
          <p:cNvSpPr txBox="1"/>
          <p:nvPr/>
        </p:nvSpPr>
        <p:spPr>
          <a:xfrm>
            <a:off x="5724128" y="5219330"/>
            <a:ext cx="11214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setInt</a:t>
            </a:r>
            <a:r>
              <a:rPr lang="en-US" altLang="ko-KR" sz="1200" dirty="0"/>
              <a:t>(1, num)</a:t>
            </a:r>
            <a:endParaRPr lang="ko-KR" altLang="en-US" sz="12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B0A962C-53D6-4FE5-AE60-11BD1C7EABBA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 flipV="1">
            <a:off x="5182404" y="4718646"/>
            <a:ext cx="541724" cy="309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6EE7E17-46B9-4731-B77B-39128C00FA8A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5182404" y="5028371"/>
            <a:ext cx="541724" cy="7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18DCC51-33AA-4518-8C17-325B6F2B5E79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5182404" y="5028371"/>
            <a:ext cx="541724" cy="32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73842AF-B874-4FA2-8DD5-6EAD623705CD}"/>
              </a:ext>
            </a:extLst>
          </p:cNvPr>
          <p:cNvCxnSpPr>
            <a:cxnSpLocks/>
            <a:stCxn id="101" idx="3"/>
            <a:endCxn id="97" idx="1"/>
          </p:cNvCxnSpPr>
          <p:nvPr/>
        </p:nvCxnSpPr>
        <p:spPr>
          <a:xfrm>
            <a:off x="6845612" y="5035609"/>
            <a:ext cx="667475" cy="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A8E76FC-5673-4C31-8AAA-F3E90E1A42C7}"/>
              </a:ext>
            </a:extLst>
          </p:cNvPr>
          <p:cNvCxnSpPr>
            <a:cxnSpLocks/>
            <a:stCxn id="99" idx="3"/>
            <a:endCxn id="97" idx="1"/>
          </p:cNvCxnSpPr>
          <p:nvPr/>
        </p:nvCxnSpPr>
        <p:spPr>
          <a:xfrm>
            <a:off x="6845612" y="4718646"/>
            <a:ext cx="667475" cy="317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9BA6A3B-7A12-47B6-AAB6-42DC2DF0A361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 flipV="1">
            <a:off x="6845612" y="5036467"/>
            <a:ext cx="667475" cy="321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1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latin typeface="+mn-lt"/>
                <a:ea typeface="맑은 고딕" pitchFamily="50" charset="-127"/>
              </a:rPr>
              <a:t>PreparedStatement</a:t>
            </a:r>
            <a:r>
              <a:rPr lang="en-US" altLang="ko-KR" sz="2400" b="1" dirty="0">
                <a:latin typeface="+mn-lt"/>
                <a:ea typeface="맑은 고딕" pitchFamily="50" charset="-127"/>
              </a:rPr>
              <a:t> 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개념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+mn-lt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Statement vs </a:t>
            </a:r>
            <a:r>
              <a:rPr lang="en-US" altLang="ko-KR" sz="1200" b="1" dirty="0" err="1"/>
              <a:t>PreparedStatement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49"/>
          <p:cNvSpPr/>
          <p:nvPr/>
        </p:nvSpPr>
        <p:spPr>
          <a:xfrm>
            <a:off x="427181" y="1874799"/>
            <a:ext cx="8573975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쿼리를 전송하는 방법 </a:t>
            </a:r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r>
              <a:rPr lang="ko-KR" altLang="en-US" sz="1200" b="1" dirty="0">
                <a:solidFill>
                  <a:schemeClr val="bg1"/>
                </a:solidFill>
              </a:rPr>
              <a:t>가지 </a:t>
            </a:r>
            <a:r>
              <a:rPr lang="en-US" altLang="ko-KR" sz="1200" b="1" dirty="0">
                <a:solidFill>
                  <a:schemeClr val="bg1"/>
                </a:solidFill>
              </a:rPr>
              <a:t>Statement</a:t>
            </a:r>
            <a:r>
              <a:rPr lang="ko-KR" altLang="en-US" sz="1200" b="1" dirty="0">
                <a:solidFill>
                  <a:schemeClr val="bg1"/>
                </a:solidFill>
              </a:rPr>
              <a:t>와 </a:t>
            </a:r>
            <a:r>
              <a:rPr lang="en-US" altLang="ko-KR" sz="1200" b="1" dirty="0" err="1">
                <a:solidFill>
                  <a:schemeClr val="bg1"/>
                </a:solidFill>
              </a:rPr>
              <a:t>PreparedStatement</a:t>
            </a:r>
            <a:r>
              <a:rPr lang="ko-KR" altLang="en-US" sz="1200" b="1" dirty="0">
                <a:solidFill>
                  <a:schemeClr val="bg1"/>
                </a:solidFill>
              </a:rPr>
              <a:t>의 차이는 캐시 사용 여부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14173D-4AAB-4875-9373-B8EC4724D081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https://devbox.tistory.com/entry/Comporison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9DD32-50BF-4941-86D1-64C1563AFBFA}"/>
              </a:ext>
            </a:extLst>
          </p:cNvPr>
          <p:cNvSpPr txBox="1"/>
          <p:nvPr/>
        </p:nvSpPr>
        <p:spPr>
          <a:xfrm>
            <a:off x="499189" y="251759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Statement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C17C1-74D6-43CF-91BF-AFF9BC90F029}"/>
              </a:ext>
            </a:extLst>
          </p:cNvPr>
          <p:cNvSpPr txBox="1"/>
          <p:nvPr/>
        </p:nvSpPr>
        <p:spPr>
          <a:xfrm>
            <a:off x="499189" y="4217572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PreparedStatement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A6961-2CFD-45F4-BFE6-8ED29AAB8915}"/>
              </a:ext>
            </a:extLst>
          </p:cNvPr>
          <p:cNvSpPr txBox="1"/>
          <p:nvPr/>
        </p:nvSpPr>
        <p:spPr>
          <a:xfrm>
            <a:off x="539552" y="2923050"/>
            <a:ext cx="6518884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String </a:t>
            </a:r>
            <a:r>
              <a:rPr lang="en-US" altLang="ko-KR" sz="1400" dirty="0" err="1"/>
              <a:t>sqlstr</a:t>
            </a:r>
            <a:r>
              <a:rPr lang="en-US" altLang="ko-KR" sz="1400" dirty="0"/>
              <a:t> = "SELECT name, memo FROM TABLE WHERE num = 10“;</a:t>
            </a:r>
          </a:p>
          <a:p>
            <a:r>
              <a:rPr lang="en-US" altLang="ko-KR" sz="1400" dirty="0"/>
              <a:t>Statement </a:t>
            </a:r>
            <a:r>
              <a:rPr lang="en-US" altLang="ko-KR" sz="1400" dirty="0" err="1"/>
              <a:t>stmt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conn.credateStatement</a:t>
            </a:r>
            <a:r>
              <a:rPr lang="en-US" altLang="ko-KR" sz="1400" dirty="0"/>
              <a:t>(); </a:t>
            </a:r>
          </a:p>
          <a:p>
            <a:r>
              <a:rPr lang="en-US" altLang="ko-KR" sz="1400" dirty="0" err="1"/>
              <a:t>ResultSet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stmt.executeQuerey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sqlstr</a:t>
            </a:r>
            <a:r>
              <a:rPr lang="en-US" altLang="ko-KR" sz="1400" dirty="0"/>
              <a:t>); 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C7E99-39E9-4EDA-87EC-8E48E7170491}"/>
              </a:ext>
            </a:extLst>
          </p:cNvPr>
          <p:cNvSpPr txBox="1"/>
          <p:nvPr/>
        </p:nvSpPr>
        <p:spPr>
          <a:xfrm>
            <a:off x="539552" y="4669671"/>
            <a:ext cx="6518884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String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sqlstr</a:t>
            </a:r>
            <a:r>
              <a:rPr lang="ko-KR" altLang="en-US" sz="1400" dirty="0"/>
              <a:t> = "SELECT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memo</a:t>
            </a:r>
            <a:r>
              <a:rPr lang="ko-KR" altLang="en-US" sz="1400" dirty="0"/>
              <a:t> FROM TABLE WHERE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 = ? " </a:t>
            </a:r>
          </a:p>
          <a:p>
            <a:r>
              <a:rPr lang="ko-KR" altLang="en-US" sz="1400" dirty="0" err="1"/>
              <a:t>PreparedStatement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stmt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conn.prepareStatement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sqlstr</a:t>
            </a:r>
            <a:r>
              <a:rPr lang="ko-KR" altLang="en-US" sz="1400" dirty="0"/>
              <a:t>); </a:t>
            </a:r>
          </a:p>
          <a:p>
            <a:r>
              <a:rPr lang="ko-KR" altLang="en-US" sz="1400" dirty="0" err="1"/>
              <a:t>pstmt.setInt</a:t>
            </a:r>
            <a:r>
              <a:rPr lang="ko-KR" altLang="en-US" sz="1400" dirty="0"/>
              <a:t>(1, </a:t>
            </a:r>
            <a:r>
              <a:rPr lang="en-US" altLang="ko-KR" sz="1400" dirty="0"/>
              <a:t>10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 err="1"/>
              <a:t>ResultSet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rst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pstmt.executeQuerey</a:t>
            </a:r>
            <a:r>
              <a:rPr lang="ko-KR" altLang="en-US" sz="1400" dirty="0"/>
              <a:t>();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EA880-798E-462A-A21A-CC0BD8E08CF8}"/>
              </a:ext>
            </a:extLst>
          </p:cNvPr>
          <p:cNvSpPr txBox="1"/>
          <p:nvPr/>
        </p:nvSpPr>
        <p:spPr>
          <a:xfrm>
            <a:off x="4283968" y="5239722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첫번째 물음표에 </a:t>
            </a:r>
            <a:r>
              <a:rPr lang="en-US" altLang="ko-KR" sz="1200" dirty="0"/>
              <a:t>10</a:t>
            </a:r>
            <a:r>
              <a:rPr lang="ko-KR" altLang="en-US" sz="1200" dirty="0"/>
              <a:t>을 대입</a:t>
            </a:r>
          </a:p>
        </p:txBody>
      </p:sp>
    </p:spTree>
    <p:extLst>
      <p:ext uri="{BB962C8B-B14F-4D97-AF65-F5344CB8AC3E}">
        <p14:creationId xmlns:p14="http://schemas.microsoft.com/office/powerpoint/2010/main" val="260698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7058436" y="65831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18D6F3-61BE-4328-9CB2-0A518C51E5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ea typeface="맑은 고딕" pitchFamily="50" charset="-127"/>
              <a:cs typeface="+mn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61963" y="602362"/>
            <a:ext cx="8229600" cy="5228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latin typeface="+mn-lt"/>
                <a:ea typeface="맑은 고딕" pitchFamily="50" charset="-127"/>
              </a:rPr>
              <a:t>ORM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+mn-lt"/>
                <a:ea typeface="맑은 고딕" pitchFamily="50" charset="-127"/>
              </a:rPr>
              <a:t>&amp;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+mn-lt"/>
                <a:ea typeface="맑은 고딕" pitchFamily="50" charset="-127"/>
              </a:rPr>
              <a:t>JPA </a:t>
            </a:r>
            <a:r>
              <a:rPr lang="ko-KR" altLang="en-US" sz="2400" b="1" dirty="0">
                <a:latin typeface="+mn-lt"/>
                <a:ea typeface="맑은 고딕" pitchFamily="50" charset="-127"/>
              </a:rPr>
              <a:t>개념</a:t>
            </a:r>
            <a:endParaRPr lang="ko-KR" altLang="en-US" sz="1600" b="1" dirty="0">
              <a:latin typeface="+mn-lt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7181" y="692697"/>
            <a:ext cx="72008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모서리가 둥근 직사각형 5"/>
          <p:cNvSpPr/>
          <p:nvPr/>
        </p:nvSpPr>
        <p:spPr bwMode="auto">
          <a:xfrm>
            <a:off x="428596" y="1214422"/>
            <a:ext cx="8572560" cy="3719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50000"/>
                </a:sysClr>
              </a:gs>
              <a:gs pos="50000">
                <a:sysClr val="window" lastClr="FFFFFF">
                  <a:lumMod val="75000"/>
                </a:sysClr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glow rad="101600">
              <a:srgbClr val="4F81BD">
                <a:lumMod val="40000"/>
                <a:lumOff val="60000"/>
                <a:alpha val="60000"/>
              </a:srgbClr>
            </a:glow>
          </a:effectLst>
          <a:scene3d>
            <a:camera prst="orthographicFront"/>
            <a:lightRig rig="twoPt" dir="t"/>
          </a:scene3d>
          <a:sp3d contourW="19050" prstMaterial="clear">
            <a:bevelT/>
            <a:contourClr>
              <a:sysClr val="window" lastClr="FFFFFF">
                <a:lumMod val="85000"/>
              </a:sysClr>
            </a:contourClr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4F81BD">
                  <a:lumMod val="50000"/>
                </a:srgbClr>
              </a:solidFill>
              <a:latin typeface="+mn-lt"/>
              <a:ea typeface="맑은 고딕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773" y="1263207"/>
            <a:ext cx="8211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ORM(Object-relational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mappint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프레임워크</a:t>
            </a:r>
            <a:r>
              <a:rPr lang="en-US" altLang="ko-KR" sz="1200" b="1" dirty="0"/>
              <a:t>?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직사각형 49"/>
          <p:cNvSpPr/>
          <p:nvPr/>
        </p:nvSpPr>
        <p:spPr>
          <a:xfrm>
            <a:off x="427181" y="1874799"/>
            <a:ext cx="8573975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객체 관계 매핑</a:t>
            </a:r>
          </a:p>
        </p:txBody>
      </p:sp>
      <p:graphicFrame>
        <p:nvGraphicFramePr>
          <p:cNvPr id="35" name="Table 1">
            <a:extLst>
              <a:ext uri="{FF2B5EF4-FFF2-40B4-BE49-F238E27FC236}">
                <a16:creationId xmlns:a16="http://schemas.microsoft.com/office/drawing/2014/main" id="{5E324568-1CD6-4268-83B1-81A2CD9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81966"/>
              </p:ext>
            </p:extLst>
          </p:nvPr>
        </p:nvGraphicFramePr>
        <p:xfrm>
          <a:off x="478757" y="2705288"/>
          <a:ext cx="8384461" cy="379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296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객체는 객체대로 설계하고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관계형 데이터베이스는 관계형 데이터베이스대로 설계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80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ORM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프레임워크가 중간에서 매핑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대중적인 언어에는 대부분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ORM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기술이 존재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ORM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은 객체와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RDB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두 기둥 위에 있는 기술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63538"/>
                  </a:ext>
                </a:extLst>
              </a:tr>
              <a:tr h="83204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자바진영에서는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JPA(Java Persistence API) ORM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기술 표준이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45998"/>
                  </a:ext>
                </a:extLst>
              </a:tr>
            </a:tbl>
          </a:graphicData>
        </a:graphic>
      </p:graphicFrame>
      <p:sp>
        <p:nvSpPr>
          <p:cNvPr id="37" name="Rectangle 18">
            <a:extLst>
              <a:ext uri="{FF2B5EF4-FFF2-40B4-BE49-F238E27FC236}">
                <a16:creationId xmlns:a16="http://schemas.microsoft.com/office/drawing/2014/main" id="{359166C7-2A39-47FB-831D-C57FBDB6C7EC}"/>
              </a:ext>
            </a:extLst>
          </p:cNvPr>
          <p:cNvSpPr/>
          <p:nvPr/>
        </p:nvSpPr>
        <p:spPr>
          <a:xfrm>
            <a:off x="460818" y="2223768"/>
            <a:ext cx="1839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D16E9-B26B-4AE0-963F-38F20CDC11F7}"/>
              </a:ext>
            </a:extLst>
          </p:cNvPr>
          <p:cNvSpPr txBox="1"/>
          <p:nvPr/>
        </p:nvSpPr>
        <p:spPr>
          <a:xfrm>
            <a:off x="179512" y="6623774"/>
            <a:ext cx="86766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https://gmlwjd9405.github.io/2019/08/04/what-is-jpa.html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69642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27857</TotalTime>
  <Words>4596</Words>
  <Application>Microsoft Office PowerPoint</Application>
  <PresentationFormat>화면 슬라이드 쇼(4:3)</PresentationFormat>
  <Paragraphs>756</Paragraphs>
  <Slides>53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맑은 고딕 (제목)</vt:lpstr>
      <vt:lpstr>Consolas</vt:lpstr>
      <vt:lpstr>맑은 고딕</vt:lpstr>
      <vt:lpstr>Arial</vt:lpstr>
      <vt:lpstr>Wingdings</vt:lpstr>
      <vt:lpstr>-윤고딕330</vt:lpstr>
      <vt:lpstr>Courier New</vt:lpstr>
      <vt:lpstr>Office 테마</vt:lpstr>
      <vt:lpstr>EH 교과 클라우드 플랫폼과 웹개발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모바일환경의 스트리밍 서비스상에서 음원 및 영상 자동 모니터링 기술 ( 발표평가 )</dc:title>
  <dc:creator>B</dc:creator>
  <cp:lastModifiedBy>김종필</cp:lastModifiedBy>
  <cp:revision>1116</cp:revision>
  <dcterms:created xsi:type="dcterms:W3CDTF">2016-03-09T09:16:24Z</dcterms:created>
  <dcterms:modified xsi:type="dcterms:W3CDTF">2022-05-08T03:44:25Z</dcterms:modified>
</cp:coreProperties>
</file>