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22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44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/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6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78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9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2017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98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gi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1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hyperlink" Target="https://www.youtube.com/watch?v=kMBinXTCrXI&amp;list=PLgJ8UgkiorCnMLsUevoQRxH8t9bt7ne14&amp;index=2" TargetMode="Externa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Git’n Pro with HTML/CSS</a:t>
            </a:r>
          </a:p>
        </p:txBody>
      </p:sp>
      <p:sp>
        <p:nvSpPr>
          <p:cNvPr id="215" name="Text Placeholder 2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June 8, 2017</a:t>
            </a:r>
          </a:p>
        </p:txBody>
      </p:sp>
      <p:sp>
        <p:nvSpPr>
          <p:cNvPr id="21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Collaborative Coding 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sp>
        <p:nvSpPr>
          <p:cNvPr id="244" name="TextBox 5"/>
          <p:cNvSpPr/>
          <p:nvPr/>
        </p:nvSpPr>
        <p:spPr>
          <a:xfrm>
            <a:off x="2514599" y="1152800"/>
            <a:ext cx="487047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245" name="Straight Connector 6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extBox 8"/>
          <p:cNvSpPr/>
          <p:nvPr/>
        </p:nvSpPr>
        <p:spPr>
          <a:xfrm>
            <a:off x="2514599" y="1642441"/>
            <a:ext cx="3686062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5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60" name="TextBox 13"/>
          <p:cNvSpPr/>
          <p:nvPr/>
        </p:nvSpPr>
        <p:spPr>
          <a:xfrm>
            <a:off x="2543175" y="4516971"/>
            <a:ext cx="51840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idea is dumb. We should call it…</a:t>
            </a:r>
          </a:p>
        </p:txBody>
      </p:sp>
      <p:sp>
        <p:nvSpPr>
          <p:cNvPr id="261" name="TextBox 14"/>
          <p:cNvSpPr/>
          <p:nvPr/>
        </p:nvSpPr>
        <p:spPr>
          <a:xfrm>
            <a:off x="2543174" y="5074930"/>
            <a:ext cx="3838537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KobezzzSite.com</a:t>
            </a:r>
          </a:p>
        </p:txBody>
      </p:sp>
      <p:sp>
        <p:nvSpPr>
          <p:cNvPr id="262" name="Straight Connector 15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3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70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TextBox 15"/>
          <p:cNvSpPr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SpongeBob's Version</a:t>
            </a:r>
          </a:p>
        </p:txBody>
      </p:sp>
      <p:sp>
        <p:nvSpPr>
          <p:cNvPr id="274" name="TextBox 18"/>
          <p:cNvSpPr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Version</a:t>
            </a:r>
          </a:p>
        </p:txBody>
      </p:sp>
      <p:pic>
        <p:nvPicPr>
          <p:cNvPr id="275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82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traight Arrow Connector 17"/>
          <p:cNvSpPr/>
          <p:nvPr/>
        </p:nvSpPr>
        <p:spPr>
          <a:xfrm flipV="1">
            <a:off x="4209015" y="2154291"/>
            <a:ext cx="2125110" cy="1115539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Straight Arrow Connector 18"/>
          <p:cNvSpPr/>
          <p:nvPr/>
        </p:nvSpPr>
        <p:spPr>
          <a:xfrm>
            <a:off x="4209015" y="3315592"/>
            <a:ext cx="2125110" cy="1641933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Rectangle 19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TextBox 20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289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2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9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296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2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0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07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0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traight Connector 11"/>
          <p:cNvSpPr/>
          <p:nvPr/>
        </p:nvSpPr>
        <p:spPr>
          <a:xfrm flipV="1">
            <a:off x="2112653" y="3095075"/>
            <a:ext cx="457201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TextBox 15"/>
          <p:cNvSpPr/>
          <p:nvPr/>
        </p:nvSpPr>
        <p:spPr>
          <a:xfrm>
            <a:off x="2579377" y="2627579"/>
            <a:ext cx="4507224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  <p:pic>
        <p:nvPicPr>
          <p:cNvPr id="313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– Tragedy #2</a:t>
            </a:r>
          </a:p>
        </p:txBody>
      </p:sp>
      <p:pic>
        <p:nvPicPr>
          <p:cNvPr id="3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1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20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traight Connector 16"/>
          <p:cNvSpPr/>
          <p:nvPr/>
        </p:nvSpPr>
        <p:spPr>
          <a:xfrm flipV="1">
            <a:off x="2112653" y="3095075"/>
            <a:ext cx="457201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TextBox 17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26" name="Multiply 18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Multiply 19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8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3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TextBox 21"/>
          <p:cNvSpPr/>
          <p:nvPr/>
        </p:nvSpPr>
        <p:spPr>
          <a:xfrm>
            <a:off x="2514599" y="2747662"/>
            <a:ext cx="6558645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500">
                <a:latin typeface="Arial"/>
                <a:ea typeface="Arial"/>
                <a:cs typeface="Arial"/>
                <a:sym typeface="Arial"/>
              </a:defRPr>
            </a:pPr>
            <a:r>
              <a:t>….And be wary of group members.</a:t>
            </a:r>
          </a:p>
        </p:txBody>
      </p:sp>
      <p:grpSp>
        <p:nvGrpSpPr>
          <p:cNvPr id="338" name="Smiley Face 22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35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"/>
            <p:cNvSpPr/>
            <p:nvPr/>
          </p:nvSpPr>
          <p:spPr>
            <a:xfrm>
              <a:off x="207171" y="214838"/>
              <a:ext cx="305676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2" name="Smiley Face 23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39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"/>
            <p:cNvSpPr/>
            <p:nvPr/>
          </p:nvSpPr>
          <p:spPr>
            <a:xfrm>
              <a:off x="193910" y="201086"/>
              <a:ext cx="286112" cy="7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Shape"/>
            <p:cNvSpPr/>
            <p:nvPr/>
          </p:nvSpPr>
          <p:spPr>
            <a:xfrm>
              <a:off x="-1" y="-1"/>
              <a:ext cx="673933" cy="6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Version Control</a:t>
            </a:r>
          </a:p>
        </p:txBody>
      </p:sp>
      <p:sp>
        <p:nvSpPr>
          <p:cNvPr id="345" name="Content Placeholder 2"/>
          <p:cNvSpPr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strict system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 startAt="1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3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52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traight Arrow Connector 17"/>
          <p:cNvSpPr/>
          <p:nvPr/>
        </p:nvSpPr>
        <p:spPr>
          <a:xfrm flipV="1">
            <a:off x="4209015" y="2154291"/>
            <a:ext cx="2125110" cy="1115539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Straight Arrow Connector 18"/>
          <p:cNvSpPr/>
          <p:nvPr/>
        </p:nvSpPr>
        <p:spPr>
          <a:xfrm>
            <a:off x="4209015" y="3315592"/>
            <a:ext cx="2125110" cy="1641933"/>
          </a:xfrm>
          <a:prstGeom prst="line">
            <a:avLst/>
          </a:pr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Rectangle 19"/>
          <p:cNvSpPr/>
          <p:nvPr/>
        </p:nvSpPr>
        <p:spPr>
          <a:xfrm>
            <a:off x="2057400" y="2925624"/>
            <a:ext cx="3962400" cy="774600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TextBox 20"/>
          <p:cNvSpPr/>
          <p:nvPr/>
        </p:nvSpPr>
        <p:spPr>
          <a:xfrm>
            <a:off x="2286000" y="2925624"/>
            <a:ext cx="37338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pic>
        <p:nvPicPr>
          <p:cNvPr id="359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ctangle 21"/>
          <p:cNvSpPr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363" name="TextBox 15"/>
          <p:cNvSpPr/>
          <p:nvPr/>
        </p:nvSpPr>
        <p:spPr>
          <a:xfrm>
            <a:off x="2462634" y="1061591"/>
            <a:ext cx="31557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Main Branch (SpongeBob's)</a:t>
            </a:r>
          </a:p>
        </p:txBody>
      </p:sp>
      <p:sp>
        <p:nvSpPr>
          <p:cNvPr id="364" name="TextBox 16"/>
          <p:cNvSpPr/>
          <p:nvPr/>
        </p:nvSpPr>
        <p:spPr>
          <a:xfrm>
            <a:off x="4171875" y="5845492"/>
            <a:ext cx="170891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Kobe’s Branch</a:t>
            </a:r>
          </a:p>
        </p:txBody>
      </p:sp>
      <p:pic>
        <p:nvPicPr>
          <p:cNvPr id="3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8110" y="1502870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Rectangle 27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1" name="Rectangle 28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2" name="Rectangle 29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3" name="Rectangle 30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4" name="Rectangle 31"/>
          <p:cNvSpPr/>
          <p:nvPr/>
        </p:nvSpPr>
        <p:spPr>
          <a:xfrm>
            <a:off x="7259326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3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0233" y="49566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Curved Connector 33"/>
          <p:cNvSpPr/>
          <p:nvPr/>
        </p:nvSpPr>
        <p:spPr>
          <a:xfrm flipH="1" flipV="1" rot="5400000">
            <a:off x="3965195" y="3663826"/>
            <a:ext cx="257293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Straight Arrow Connector 34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8" name="Straight Arrow Connector 35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traight Arrow Connector 36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traight Arrow Connector 37"/>
          <p:cNvSpPr/>
          <p:nvPr/>
        </p:nvSpPr>
        <p:spPr>
          <a:xfrm flipV="1">
            <a:off x="6763267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TextBox 38"/>
          <p:cNvSpPr/>
          <p:nvPr/>
        </p:nvSpPr>
        <p:spPr>
          <a:xfrm>
            <a:off x="5310955" y="3231422"/>
            <a:ext cx="3833045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400">
                <a:latin typeface="Arial"/>
                <a:ea typeface="Arial"/>
                <a:cs typeface="Arial"/>
                <a:sym typeface="Arial"/>
              </a:defRPr>
            </a:pPr>
            <a:r>
              <a:t>Code conflicts </a:t>
            </a:r>
            <a:r>
              <a:rPr b="0"/>
              <a:t>are resolved before inclusion.  </a:t>
            </a:r>
          </a:p>
        </p:txBody>
      </p:sp>
      <p:sp>
        <p:nvSpPr>
          <p:cNvPr id="382" name="TextBox 39"/>
          <p:cNvSpPr/>
          <p:nvPr/>
        </p:nvSpPr>
        <p:spPr>
          <a:xfrm>
            <a:off x="5934285" y="1122458"/>
            <a:ext cx="294086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SpongeBob continues programming</a:t>
            </a:r>
          </a:p>
        </p:txBody>
      </p:sp>
      <p:pic>
        <p:nvPicPr>
          <p:cNvPr id="383" name="Picture 41" descr="Picture 41"/>
          <p:cNvPicPr>
            <a:picLocks noChangeAspect="1"/>
          </p:cNvPicPr>
          <p:nvPr/>
        </p:nvPicPr>
        <p:blipFill>
          <a:blip r:embed="rId4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1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The Group Project – Tragedy 2 (Revisited)</a:t>
            </a:r>
          </a:p>
        </p:txBody>
      </p:sp>
      <p:pic>
        <p:nvPicPr>
          <p:cNvPr id="3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8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extBox 9"/>
          <p:cNvSpPr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sp>
        <p:nvSpPr>
          <p:cNvPr id="391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TextBox 13"/>
          <p:cNvSpPr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Programming Away…</a:t>
            </a:r>
          </a:p>
        </p:txBody>
      </p:sp>
      <p:pic>
        <p:nvPicPr>
          <p:cNvPr id="39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traight Connector 16"/>
          <p:cNvSpPr/>
          <p:nvPr/>
        </p:nvSpPr>
        <p:spPr>
          <a:xfrm flipV="1">
            <a:off x="2112653" y="3095075"/>
            <a:ext cx="457201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TextBox 17"/>
          <p:cNvSpPr/>
          <p:nvPr/>
        </p:nvSpPr>
        <p:spPr>
          <a:xfrm>
            <a:off x="2579378" y="1741808"/>
            <a:ext cx="3668116" cy="236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OK.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b="1" sz="4000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397" name="Multiply 18"/>
          <p:cNvSpPr/>
          <p:nvPr/>
        </p:nvSpPr>
        <p:spPr>
          <a:xfrm>
            <a:off x="6852438" y="1475657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Multiply 19"/>
          <p:cNvSpPr/>
          <p:nvPr/>
        </p:nvSpPr>
        <p:spPr>
          <a:xfrm>
            <a:off x="6814338" y="4169076"/>
            <a:ext cx="1477974" cy="141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9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sp>
        <p:nvSpPr>
          <p:cNvPr id="402" name="TextBox 20"/>
          <p:cNvSpPr/>
          <p:nvPr/>
        </p:nvSpPr>
        <p:spPr>
          <a:xfrm>
            <a:off x="2462634" y="1061591"/>
            <a:ext cx="31557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(SpongeBob's)</a:t>
            </a:r>
          </a:p>
        </p:txBody>
      </p:sp>
      <p:sp>
        <p:nvSpPr>
          <p:cNvPr id="403" name="TextBox 21"/>
          <p:cNvSpPr/>
          <p:nvPr/>
        </p:nvSpPr>
        <p:spPr>
          <a:xfrm>
            <a:off x="5088176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0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Rectangle 26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9" name="Rectangle 27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0" name="Rectangle 28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1" name="Rectangle 29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2" name="Straight Arrow Connector 3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3" name="Straight Arrow Connector 3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Straight Arrow Connector 3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Multiply 35"/>
          <p:cNvSpPr/>
          <p:nvPr/>
        </p:nvSpPr>
        <p:spPr>
          <a:xfrm>
            <a:off x="6048780" y="5041854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Multiply 36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Curved Connector 37"/>
          <p:cNvSpPr/>
          <p:nvPr/>
        </p:nvSpPr>
        <p:spPr>
          <a:xfrm flipH="1" flipV="1" rot="5400000">
            <a:off x="5146755" y="3644879"/>
            <a:ext cx="257293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TextBox 38"/>
          <p:cNvSpPr/>
          <p:nvPr/>
        </p:nvSpPr>
        <p:spPr>
          <a:xfrm>
            <a:off x="2819399" y="3458140"/>
            <a:ext cx="38366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</a:t>
            </a:r>
            <a:r>
              <a:t>his (bad) code deletions.</a:t>
            </a:r>
          </a:p>
        </p:txBody>
      </p:sp>
      <p:pic>
        <p:nvPicPr>
          <p:cNvPr id="42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/>
          <p:nvPr>
            <p:ph type="title"/>
          </p:nvPr>
        </p:nvSpPr>
        <p:spPr>
          <a:xfrm>
            <a:off x="304799" y="-1"/>
            <a:ext cx="6029326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 </a:t>
            </a:r>
            <a:r>
              <a:rPr u="sng"/>
              <a:t>with version control</a:t>
            </a:r>
          </a:p>
        </p:txBody>
      </p:sp>
      <p:pic>
        <p:nvPicPr>
          <p:cNvPr id="4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TextBox 33"/>
          <p:cNvSpPr/>
          <p:nvPr/>
        </p:nvSpPr>
        <p:spPr>
          <a:xfrm>
            <a:off x="2462634" y="1061591"/>
            <a:ext cx="31557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Main Branch </a:t>
            </a:r>
            <a:r>
              <a:rPr u="none"/>
              <a:t>(SpongeBob's)</a:t>
            </a:r>
          </a:p>
        </p:txBody>
      </p:sp>
      <p:sp>
        <p:nvSpPr>
          <p:cNvPr id="428" name="TextBox 41"/>
          <p:cNvSpPr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Kiss Dude’s Branch </a:t>
            </a:r>
          </a:p>
        </p:txBody>
      </p:sp>
      <p:pic>
        <p:nvPicPr>
          <p:cNvPr id="4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ectangle 46"/>
          <p:cNvSpPr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4" name="Rectangle 47"/>
          <p:cNvSpPr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" name="Rectangle 48"/>
          <p:cNvSpPr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6" name="Rectangle 49"/>
          <p:cNvSpPr/>
          <p:nvPr/>
        </p:nvSpPr>
        <p:spPr>
          <a:xfrm>
            <a:off x="6149075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7" name="Straight Arrow Connector 5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Straight Arrow Connector 5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Straight Arrow Connector 5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44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Multiply 54"/>
          <p:cNvSpPr/>
          <p:nvPr/>
        </p:nvSpPr>
        <p:spPr>
          <a:xfrm>
            <a:off x="6048780" y="5041854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" name="Multiply 55"/>
          <p:cNvSpPr/>
          <p:nvPr/>
        </p:nvSpPr>
        <p:spPr>
          <a:xfrm>
            <a:off x="6019336" y="1669966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6693" y="1495249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Rectangle 57"/>
          <p:cNvSpPr/>
          <p:nvPr/>
        </p:nvSpPr>
        <p:spPr>
          <a:xfrm>
            <a:off x="7143829" y="2419295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5" name="Curved Connector 58"/>
          <p:cNvSpPr/>
          <p:nvPr/>
        </p:nvSpPr>
        <p:spPr>
          <a:xfrm flipH="1" flipV="1" rot="5400000">
            <a:off x="6052473" y="1640236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TextBox 59"/>
          <p:cNvSpPr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But this time, 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t="0" r="27629" b="0"/>
          <a:stretch>
            <a:fillRect/>
          </a:stretch>
        </p:blipFill>
        <p:spPr>
          <a:xfrm>
            <a:off x="609600" y="4599075"/>
            <a:ext cx="1219200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The Group Project</a:t>
            </a:r>
          </a:p>
        </p:txBody>
      </p:sp>
      <p:pic>
        <p:nvPicPr>
          <p:cNvPr id="4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extBox 21"/>
          <p:cNvSpPr/>
          <p:nvPr/>
        </p:nvSpPr>
        <p:spPr>
          <a:xfrm>
            <a:off x="2514599" y="2747662"/>
            <a:ext cx="6558645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4000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7" name="Smiley Face 9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54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Shape"/>
            <p:cNvSpPr/>
            <p:nvPr/>
          </p:nvSpPr>
          <p:spPr>
            <a:xfrm>
              <a:off x="207171" y="214838"/>
              <a:ext cx="305676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1" name="Smiley Face 10"/>
          <p:cNvGrpSpPr/>
          <p:nvPr/>
        </p:nvGrpSpPr>
        <p:grpSpPr>
          <a:xfrm>
            <a:off x="912861" y="3018429"/>
            <a:ext cx="673934" cy="673933"/>
            <a:chOff x="0" y="0"/>
            <a:chExt cx="673932" cy="673932"/>
          </a:xfrm>
        </p:grpSpPr>
        <p:sp>
          <p:nvSpPr>
            <p:cNvPr id="458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Shape"/>
            <p:cNvSpPr/>
            <p:nvPr/>
          </p:nvSpPr>
          <p:spPr>
            <a:xfrm>
              <a:off x="193910" y="201086"/>
              <a:ext cx="286112" cy="7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"/>
            <p:cNvSpPr/>
            <p:nvPr/>
          </p:nvSpPr>
          <p:spPr>
            <a:xfrm>
              <a:off x="-1" y="-1"/>
              <a:ext cx="673933" cy="6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5" name="Smiley Face 11"/>
          <p:cNvGrpSpPr/>
          <p:nvPr/>
        </p:nvGrpSpPr>
        <p:grpSpPr>
          <a:xfrm>
            <a:off x="769986" y="4685381"/>
            <a:ext cx="673934" cy="673933"/>
            <a:chOff x="0" y="0"/>
            <a:chExt cx="673932" cy="673932"/>
          </a:xfrm>
        </p:grpSpPr>
        <p:sp>
          <p:nvSpPr>
            <p:cNvPr id="462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Shape"/>
            <p:cNvSpPr/>
            <p:nvPr/>
          </p:nvSpPr>
          <p:spPr>
            <a:xfrm>
              <a:off x="193910" y="201086"/>
              <a:ext cx="286112" cy="7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"/>
            <p:cNvSpPr/>
            <p:nvPr/>
          </p:nvSpPr>
          <p:spPr>
            <a:xfrm>
              <a:off x="-1" y="-1"/>
              <a:ext cx="673933" cy="67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Activity!</a:t>
            </a:r>
          </a:p>
        </p:txBody>
      </p:sp>
      <p:sp>
        <p:nvSpPr>
          <p:cNvPr id="468" name="Rectangle 1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9" name="TextBox 13"/>
          <p:cNvSpPr/>
          <p:nvPr/>
        </p:nvSpPr>
        <p:spPr>
          <a:xfrm>
            <a:off x="304800" y="914399"/>
            <a:ext cx="8686800" cy="241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0" name="TextBox 4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So… What’s this GitHub?</a:t>
            </a:r>
          </a:p>
        </p:txBody>
      </p:sp>
      <p:sp>
        <p:nvSpPr>
          <p:cNvPr id="473" name="Rectangle 2"/>
          <p:cNvSpPr/>
          <p:nvPr/>
        </p:nvSpPr>
        <p:spPr>
          <a:xfrm>
            <a:off x="-1" y="990599"/>
            <a:ext cx="9149872" cy="3183578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" name="TextBox 3"/>
          <p:cNvSpPr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119" r="0" b="16089"/>
          <a:stretch>
            <a:fillRect/>
          </a:stretch>
        </p:blipFill>
        <p:spPr>
          <a:xfrm>
            <a:off x="2209800" y="4174175"/>
            <a:ext cx="5301771" cy="213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Pushing and Pulling to GitHub</a:t>
            </a:r>
          </a:p>
        </p:txBody>
      </p:sp>
      <p:sp>
        <p:nvSpPr>
          <p:cNvPr id="478" name="Rectangle 2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3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Elbow Connector 13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6" name="Rectangle 14"/>
          <p:cNvSpPr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7" name="Rectangle 15"/>
          <p:cNvSpPr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Rectangle 16"/>
          <p:cNvSpPr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9" name="Rectangle 17"/>
          <p:cNvSpPr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Elbow Connector 18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TextBox 19"/>
          <p:cNvSpPr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2" name="TextBox 20"/>
          <p:cNvSpPr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3" name="Elbow Connector 21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Elbow Connector 22"/>
          <p:cNvSpPr/>
          <p:nvPr/>
        </p:nvSpPr>
        <p:spPr>
          <a:xfrm flipV="1">
            <a:off x="1563803" y="2086393"/>
            <a:ext cx="3163640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TextBox 23"/>
          <p:cNvSpPr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496" name="TextBox 24"/>
          <p:cNvSpPr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7" name="Elbow Connector 25"/>
          <p:cNvSpPr/>
          <p:nvPr/>
        </p:nvSpPr>
        <p:spPr>
          <a:xfrm flipV="1" rot="10800000">
            <a:off x="1505874" y="2214935"/>
            <a:ext cx="3668448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TextBox 26"/>
          <p:cNvSpPr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sp>
        <p:nvSpPr>
          <p:cNvPr id="499" name="Elbow Connector 27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TextBox 28"/>
          <p:cNvSpPr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 Code</a:t>
            </a:r>
          </a:p>
        </p:txBody>
      </p:sp>
      <p:sp>
        <p:nvSpPr>
          <p:cNvPr id="501" name="TextBox 29"/>
          <p:cNvSpPr/>
          <p:nvPr/>
        </p:nvSpPr>
        <p:spPr>
          <a:xfrm>
            <a:off x="6571557" y="1442919"/>
            <a:ext cx="135863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GitHub Branch</a:t>
            </a:r>
          </a:p>
        </p:txBody>
      </p:sp>
      <p:pic>
        <p:nvPicPr>
          <p:cNvPr id="50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Elbow Connector 38"/>
          <p:cNvSpPr/>
          <p:nvPr/>
        </p:nvSpPr>
        <p:spPr>
          <a:xfrm rot="5400000">
            <a:off x="2201118" y="2772717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TextBox 39"/>
          <p:cNvSpPr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Pull Code</a:t>
            </a:r>
          </a:p>
        </p:txBody>
      </p:sp>
      <p:pic>
        <p:nvPicPr>
          <p:cNvPr id="506" name="Picture 40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t="0" r="27629" b="0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Git Demo!</a:t>
            </a:r>
          </a:p>
        </p:txBody>
      </p:sp>
      <p:pic>
        <p:nvPicPr>
          <p:cNvPr id="5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4" name="Content Placeholder 2"/>
          <p:cNvSpPr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b="1" sz="28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517" name="Content Placeholder 2"/>
          <p:cNvSpPr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b="1" sz="28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1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2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3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4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5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2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1" name="TextBox 5"/>
          <p:cNvSpPr/>
          <p:nvPr/>
        </p:nvSpPr>
        <p:spPr>
          <a:xfrm>
            <a:off x="304800" y="914399"/>
            <a:ext cx="8686800" cy="511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  <a:endParaRPr b="0"/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2" name="TextBox 6"/>
          <p:cNvSpPr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Lost? Never Worry!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6" name="TextBox 6"/>
          <p:cNvSpPr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If You’re Still Lost… Here’s a (Free) Course</a:t>
            </a:r>
          </a:p>
        </p:txBody>
      </p:sp>
      <p:pic>
        <p:nvPicPr>
          <p:cNvPr id="5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0" name="Rectangle 5"/>
          <p:cNvSpPr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(Basic)</a:t>
            </a:r>
          </a:p>
        </p:txBody>
      </p:sp>
      <p:sp>
        <p:nvSpPr>
          <p:cNvPr id="535" name="TextBox 4"/>
          <p:cNvSpPr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</a:t>
            </a:r>
          </a:p>
        </p:txBody>
      </p:sp>
      <p:sp>
        <p:nvSpPr>
          <p:cNvPr id="536" name="TextBox 5"/>
          <p:cNvSpPr/>
          <p:nvPr/>
        </p:nvSpPr>
        <p:spPr>
          <a:xfrm>
            <a:off x="2269218" y="2971799"/>
            <a:ext cx="5372101" cy="64632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Mah House</a:t>
            </a:r>
          </a:p>
        </p:txBody>
      </p:sp>
      <p:sp>
        <p:nvSpPr>
          <p:cNvPr id="537" name="TextBox 8"/>
          <p:cNvSpPr/>
          <p:nvPr/>
        </p:nvSpPr>
        <p:spPr>
          <a:xfrm>
            <a:off x="6993618" y="2971799"/>
            <a:ext cx="1676401" cy="64632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&lt;/h1&gt;</a:t>
            </a:r>
          </a:p>
        </p:txBody>
      </p:sp>
      <p:sp>
        <p:nvSpPr>
          <p:cNvPr id="538" name="TextBox 9"/>
          <p:cNvSpPr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Opening Tag</a:t>
            </a:r>
          </a:p>
        </p:txBody>
      </p:sp>
      <p:sp>
        <p:nvSpPr>
          <p:cNvPr id="539" name="TextBox 10"/>
          <p:cNvSpPr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Closing Tag</a:t>
            </a:r>
          </a:p>
        </p:txBody>
      </p:sp>
      <p:sp>
        <p:nvSpPr>
          <p:cNvPr id="540" name="TextBox 11"/>
          <p:cNvSpPr/>
          <p:nvPr/>
        </p:nvSpPr>
        <p:spPr>
          <a:xfrm>
            <a:off x="4148834" y="1420479"/>
            <a:ext cx="113403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 </a:t>
            </a:r>
          </a:p>
        </p:txBody>
      </p:sp>
      <p:cxnSp>
        <p:nvCxnSpPr>
          <p:cNvPr id="541" name="Straight Arrow Connector 12"/>
          <p:cNvCxnSpPr>
            <a:stCxn id="538" idx="0"/>
            <a:endCxn id="535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2" name="Straight Arrow Connector 13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Straight Arrow Connector 14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Syntax (with Attribute)</a:t>
            </a:r>
          </a:p>
        </p:txBody>
      </p:sp>
      <p:pic>
        <p:nvPicPr>
          <p:cNvPr id="546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Where to Get Help</a:t>
            </a:r>
          </a:p>
        </p:txBody>
      </p:sp>
      <p:sp>
        <p:nvSpPr>
          <p:cNvPr id="224" name="Shape 70"/>
          <p:cNvSpPr/>
          <p:nvPr/>
        </p:nvSpPr>
        <p:spPr>
          <a:xfrm>
            <a:off x="196850" y="838200"/>
            <a:ext cx="8947150" cy="511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b="0" sz="2000"/>
              <a:t>http://uci.bootcampcontent.com/UCI-Coding-Bootcamp/06-05-2017-Irvine-Class-Repository-FSF/tree/master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https://docs.google.com/spreadsheets/d/1IdHqjJEsCbxoAn49AKD_f4F-R2oivjWZloDrOH9cRsA/</a:t>
            </a:r>
            <a:endParaRPr sz="2400"/>
          </a:p>
          <a:p>
            <a:pPr defTabSz="685800">
              <a:spcBef>
                <a:spcPts val="5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Tricky Tags (Self-Closing)</a:t>
            </a:r>
          </a:p>
        </p:txBody>
      </p:sp>
      <p:pic>
        <p:nvPicPr>
          <p:cNvPr id="5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Important Common Tags</a:t>
            </a:r>
          </a:p>
        </p:txBody>
      </p:sp>
      <p:sp>
        <p:nvSpPr>
          <p:cNvPr id="552" name="Content Placeholder 2"/>
          <p:cNvSpPr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Less Common Tags</a:t>
            </a:r>
          </a:p>
        </p:txBody>
      </p:sp>
      <p:sp>
        <p:nvSpPr>
          <p:cNvPr id="555" name="Content Placeholder 2"/>
          <p:cNvSpPr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b="1" sz="1979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79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76"/>
          </a:p>
          <a:p>
            <a:pPr marL="254603" indent="-254603" defTabSz="678941">
              <a:spcBef>
                <a:spcPts val="5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76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79"/>
          </a:p>
          <a:p>
            <a:pPr lvl="1" marL="551640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sp>
        <p:nvSpPr>
          <p:cNvPr id="558" name="Content Placeholder 2"/>
          <p:cNvSpPr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for Forms</a:t>
            </a:r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Curved Connector 6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/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pPr/>
            <a:r>
              <a:t>On Ugly HTML</a:t>
            </a:r>
          </a:p>
        </p:txBody>
      </p:sp>
      <p:pic>
        <p:nvPicPr>
          <p:cNvPr id="5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7"/>
          <p:cNvSpPr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1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TextBox 3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TextBox 4"/>
          <p:cNvSpPr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576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Content Placeholder 2"/>
          <p:cNvSpPr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b="0" sz="1400"/>
              <a:t>(JavaScript is the third – handling logic, animation, etc.)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Homework #1 - Assignment</a:t>
            </a:r>
          </a:p>
        </p:txBody>
      </p:sp>
      <p:sp>
        <p:nvSpPr>
          <p:cNvPr id="227" name="Shape 70"/>
          <p:cNvSpPr/>
          <p:nvPr/>
        </p:nvSpPr>
        <p:spPr>
          <a:xfrm>
            <a:off x="304799" y="762000"/>
            <a:ext cx="8740776" cy="473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br/>
            <a:r>
              <a:rPr b="0"/>
              <a:t>http://uci.bootcampcontent.com/UCI-Coding-Bootcamp/06-05-2017-Irvine-Class-Repository-FSF/tree/master/0606-TTh/01-Class-Content/01-html-git-css/02-Homework/Instructions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MW Class: Next Wednesday (Jun 14, 2017)</a:t>
            </a:r>
            <a:endParaRPr sz="2100"/>
          </a:p>
          <a:p>
            <a:pPr lvl="1" indent="342900" defTabSz="685800">
              <a:spcBef>
                <a:spcPts val="500"/>
              </a:spcBef>
              <a:defRPr b="1" sz="19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557212" indent="-214313" defTabSz="685800">
              <a:spcBef>
                <a:spcPts val="400"/>
              </a:spcBef>
              <a:buSzPct val="100000"/>
              <a:buFont typeface="Arial"/>
              <a:buChar char="–"/>
              <a:defRPr b="1" sz="1900" u="sng">
                <a:latin typeface="Arial"/>
                <a:ea typeface="Arial"/>
                <a:cs typeface="Arial"/>
                <a:sym typeface="Arial"/>
              </a:defRPr>
            </a:pPr>
            <a:r>
              <a:t>TTH Class: Next Thursday (Jun 15, 2017)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HTML / CSS Analogy</a:t>
            </a:r>
          </a:p>
        </p:txBody>
      </p:sp>
      <p:sp>
        <p:nvSpPr>
          <p:cNvPr id="587" name="Content Placeholder 2"/>
          <p:cNvSpPr/>
          <p:nvPr/>
        </p:nvSpPr>
        <p:spPr>
          <a:xfrm>
            <a:off x="457199" y="990600"/>
            <a:ext cx="4100947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Content Placeholder 2"/>
          <p:cNvSpPr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defRPr b="1" sz="2400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b="1" sz="2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</a:t>
            </a:r>
          </a:p>
        </p:txBody>
      </p:sp>
      <p:pic>
        <p:nvPicPr>
          <p:cNvPr id="5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Basic HTML Page - Result</a:t>
            </a:r>
          </a:p>
        </p:txBody>
      </p:sp>
      <p:pic>
        <p:nvPicPr>
          <p:cNvPr id="5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0" name="TextBox 4"/>
          <p:cNvSpPr/>
          <p:nvPr/>
        </p:nvSpPr>
        <p:spPr>
          <a:xfrm>
            <a:off x="4267199" y="4571999"/>
            <a:ext cx="4304071" cy="76999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</a:t>
            </a:r>
          </a:p>
        </p:txBody>
      </p:sp>
      <p:pic>
        <p:nvPicPr>
          <p:cNvPr id="6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Enter CSS - Result</a:t>
            </a:r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Syntax</a:t>
            </a:r>
          </a:p>
        </p:txBody>
      </p:sp>
      <p:sp>
        <p:nvSpPr>
          <p:cNvPr id="610" name="Content Placeholder 2"/>
          <p:cNvSpPr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CSS Example</a:t>
            </a:r>
          </a:p>
        </p:txBody>
      </p:sp>
      <p:sp>
        <p:nvSpPr>
          <p:cNvPr id="614" name="Content Placeholder 2"/>
          <p:cNvSpPr/>
          <p:nvPr/>
        </p:nvSpPr>
        <p:spPr>
          <a:xfrm>
            <a:off x="457200" y="862015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7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76"/>
          </a:p>
          <a:p>
            <a:pPr lvl="1" marL="479203" indent="-184309" defTabSz="589788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4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290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4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290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892" u="sng">
                <a:latin typeface="Arial"/>
                <a:ea typeface="Arial"/>
                <a:cs typeface="Arial"/>
                <a:sym typeface="Arial"/>
              </a:defRPr>
            </a:pPr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b="1" sz="1806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200"/>
              </a:spcBef>
              <a:defRPr b="1" sz="3354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Key CSS Attributes</a:t>
            </a:r>
          </a:p>
        </p:txBody>
      </p:sp>
      <p:sp>
        <p:nvSpPr>
          <p:cNvPr id="617" name="Content Placeholder 2"/>
          <p:cNvSpPr/>
          <p:nvPr/>
        </p:nvSpPr>
        <p:spPr>
          <a:xfrm>
            <a:off x="457200" y="783752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589788">
              <a:lnSpc>
                <a:spcPct val="80000"/>
              </a:lnSpc>
              <a:spcBef>
                <a:spcPts val="300"/>
              </a:spcBef>
              <a:defRPr b="1" sz="1548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548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300"/>
              </a:spcBef>
              <a:defRPr b="1" sz="1548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 sz="1548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89788">
              <a:lnSpc>
                <a:spcPct val="80000"/>
              </a:lnSpc>
              <a:spcBef>
                <a:spcPts val="400"/>
              </a:spcBef>
              <a:defRPr b="1" sz="1892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 sz="1892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Powerful Duo</a:t>
            </a:r>
          </a:p>
        </p:txBody>
      </p:sp>
      <p:sp>
        <p:nvSpPr>
          <p:cNvPr id="620" name="Content Placeholder 2"/>
          <p:cNvSpPr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INSTRUCTOR DEMO</a:t>
            </a:r>
          </a:p>
        </p:txBody>
      </p:sp>
      <p:sp>
        <p:nvSpPr>
          <p:cNvPr id="623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800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sp>
        <p:nvSpPr>
          <p:cNvPr id="626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TextBox 5"/>
          <p:cNvSpPr/>
          <p:nvPr/>
        </p:nvSpPr>
        <p:spPr>
          <a:xfrm>
            <a:off x="304800" y="9143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8" name="TextBox 4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&gt; YOUR TURN!</a:t>
            </a:r>
          </a:p>
        </p:txBody>
      </p:sp>
      <p:pic>
        <p:nvPicPr>
          <p:cNvPr id="6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Video Walkthrough!!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ectangle 4"/>
          <p:cNvSpPr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itle 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Still a Bit Confused?</a:t>
            </a:r>
          </a:p>
        </p:txBody>
      </p:sp>
      <p:sp>
        <p:nvSpPr>
          <p:cNvPr id="638" name="TextBox 3"/>
          <p:cNvSpPr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Remember! We’ve got video guides for key activities like that last one.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If you feel like you are EVER falling behind, use those online walkthroughs to help catch back up. They are made to be easy to understand.</a:t>
            </a:r>
          </a:p>
          <a:p>
            <a:pPr/>
          </a:p>
          <a:p>
            <a:pPr/>
            <a:r>
              <a:t>Still having trouble? Shoot your instructor or one of your TAs a message!</a:t>
            </a:r>
          </a:p>
          <a:p>
            <a:pPr/>
            <a:r>
              <a:t>We are here to help you out in whatever way we can! </a:t>
            </a:r>
          </a:p>
        </p:txBody>
      </p:sp>
      <p:pic>
        <p:nvPicPr>
          <p:cNvPr id="639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232" name="Shape 70"/>
          <p:cNvSpPr/>
          <p:nvPr/>
        </p:nvSpPr>
        <p:spPr>
          <a:xfrm>
            <a:off x="98425" y="1066800"/>
            <a:ext cx="8947150" cy="33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Know Thyself</a:t>
            </a:r>
          </a:p>
        </p:txBody>
      </p:sp>
      <p:sp>
        <p:nvSpPr>
          <p:cNvPr id="235" name="Shape 70"/>
          <p:cNvSpPr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