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1" name="Shape 4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0" name="Body Level One…"/>
          <p:cNvSpPr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PlaceHolder 3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12" name="PlaceHolder 4"/>
          <p:cNvSpPr/>
          <p:nvPr/>
        </p:nvSpPr>
        <p:spPr>
          <a:xfrm>
            <a:off x="4674239" y="3682079"/>
            <a:ext cx="401580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13" name="PlaceHolder 5"/>
          <p:cNvSpPr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1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2" name="Body Level One…"/>
          <p:cNvSpPr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PlaceHolder 3"/>
          <p:cNvSpPr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pic>
        <p:nvPicPr>
          <p:cNvPr id="124" name="Picture 38" descr="Picture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5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PlaceHolder 3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7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2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3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Body Level One…"/>
          <p:cNvSpPr/>
          <p:nvPr>
            <p:ph type="body" sz="half" idx="1"/>
          </p:nvPr>
        </p:nvSpPr>
        <p:spPr>
          <a:xfrm>
            <a:off x="304920" y="0"/>
            <a:ext cx="5470200" cy="3030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04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6" name="Body Level One…"/>
          <p:cNvSpPr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PlaceHolder 3"/>
          <p:cNvSpPr/>
          <p:nvPr/>
        </p:nvSpPr>
        <p:spPr>
          <a:xfrm>
            <a:off x="457199" y="3682079"/>
            <a:ext cx="401580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08" name="PlaceHolder 4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18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" name="Body Level One…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22" name="PlaceHolder 4"/>
          <p:cNvSpPr/>
          <p:nvPr>
            <p:ph type="body" sz="quarter" idx="13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2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4" name="Body Level One…"/>
          <p:cNvSpPr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36" name="PlaceHolder 4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46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8" name="Body Level One…"/>
          <p:cNvSpPr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PlaceHolder 3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59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" name="Body Level One…"/>
          <p:cNvSpPr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63" name="PlaceHolder 4"/>
          <p:cNvSpPr/>
          <p:nvPr/>
        </p:nvSpPr>
        <p:spPr>
          <a:xfrm>
            <a:off x="4674239" y="3682079"/>
            <a:ext cx="401580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64" name="PlaceHolder 5"/>
          <p:cNvSpPr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CustomShape 3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74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PlaceHolder 3"/>
          <p:cNvSpPr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pic>
        <p:nvPicPr>
          <p:cNvPr id="278" name="Picture 77" descr="Picture 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78" descr="Picture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00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1" name="Body Level One…"/>
          <p:cNvSpPr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12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24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PlaceHolder 3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2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37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48" name="Body Level One…"/>
          <p:cNvSpPr/>
          <p:nvPr>
            <p:ph type="body" sz="half" idx="1"/>
          </p:nvPr>
        </p:nvSpPr>
        <p:spPr>
          <a:xfrm>
            <a:off x="304920" y="0"/>
            <a:ext cx="5470200" cy="3030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59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0" name="Body Level One…"/>
          <p:cNvSpPr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1" name="PlaceHolder 3"/>
          <p:cNvSpPr/>
          <p:nvPr/>
        </p:nvSpPr>
        <p:spPr>
          <a:xfrm>
            <a:off x="457199" y="3682079"/>
            <a:ext cx="401580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62" name="PlaceHolder 4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73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4" name="Body Level One…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6" name="PlaceHolder 4"/>
          <p:cNvSpPr/>
          <p:nvPr>
            <p:ph type="body" sz="quarter" idx="13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87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8" name="Body Level One…"/>
          <p:cNvSpPr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90" name="PlaceHolder 4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9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9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01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2" name="Body Level One…"/>
          <p:cNvSpPr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PlaceHolder 3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40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14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17" name="PlaceHolder 4"/>
          <p:cNvSpPr/>
          <p:nvPr/>
        </p:nvSpPr>
        <p:spPr>
          <a:xfrm>
            <a:off x="4674239" y="3682079"/>
            <a:ext cx="401580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18" name="PlaceHolder 5"/>
          <p:cNvSpPr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4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29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0" name="Body Level One…"/>
          <p:cNvSpPr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PlaceHolder 3"/>
          <p:cNvSpPr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pic>
        <p:nvPicPr>
          <p:cNvPr id="432" name="Picture 117" descr="Picture 1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118" descr="Picture 1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laceHolder 3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/>
          <p:nvPr>
            <p:ph type="body" sz="half" idx="1"/>
          </p:nvPr>
        </p:nvSpPr>
        <p:spPr>
          <a:xfrm>
            <a:off x="304920" y="0"/>
            <a:ext cx="5470200" cy="3030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PlaceHolder 3"/>
          <p:cNvSpPr/>
          <p:nvPr/>
        </p:nvSpPr>
        <p:spPr>
          <a:xfrm>
            <a:off x="457199" y="3682079"/>
            <a:ext cx="401580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9" name="PlaceHolder 4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0" name="PlaceHolder 4"/>
          <p:cNvSpPr/>
          <p:nvPr>
            <p:ph type="body" sz="quarter" idx="13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9" name="Body Level One…"/>
          <p:cNvSpPr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91" name="PlaceHolder 4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9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CustomShape 3"/>
          <p:cNvSpPr/>
          <p:nvPr/>
        </p:nvSpPr>
        <p:spPr>
          <a:xfrm>
            <a:off x="426959" y="4012864"/>
            <a:ext cx="3535202" cy="35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" name="CustomShape 4"/>
          <p:cNvSpPr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" name="Title Text"/>
          <p:cNvSpPr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6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9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polleverywhere.com/free_text_polls/J2LEXUIdhzq7QlE" TargetMode="External"/><Relationship Id="rId3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e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5.jpeg"/><Relationship Id="rId4" Type="http://schemas.openxmlformats.org/officeDocument/2006/relationships/image" Target="../media/image32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5.jpeg"/><Relationship Id="rId4" Type="http://schemas.openxmlformats.org/officeDocument/2006/relationships/image" Target="../media/image3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uci.bootcampcontent.com/UCI-Coding-Bootcamp/06-05-2017-Irvine-Class-Repository-FSF/blob/master/0606-TTh/02-lesson-plans/part-time/01-Week/StudentGuide.md" TargetMode="External"/><Relationship Id="rId3" Type="http://schemas.openxmlformats.org/officeDocument/2006/relationships/hyperlink" Target="http://bootcampspot-v2.com" TargetMode="Externa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5.jpe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5.jpe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5.jpe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uci.bootcampcontent.com/UCI-Coding-Bootcamp/06-05-2017-Irvine-Class-Repository-FSF/tree/master/0606-TTh" TargetMode="External"/><Relationship Id="rId3" Type="http://schemas.openxmlformats.org/officeDocument/2006/relationships/hyperlink" Target="https://docs.google.com/spreadsheets/d/1IdHqjJEsCbxoAn49AKD_f4F-R2oivjWZloDrOH9cRsA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Going Live</a:t>
            </a:r>
          </a:p>
        </p:txBody>
      </p:sp>
      <p:sp>
        <p:nvSpPr>
          <p:cNvPr id="444" name="TextShape 2"/>
          <p:cNvSpPr/>
          <p:nvPr/>
        </p:nvSpPr>
        <p:spPr>
          <a:xfrm>
            <a:off x="3370319" y="4034880"/>
            <a:ext cx="226980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June 13, 2017</a:t>
            </a:r>
          </a:p>
        </p:txBody>
      </p:sp>
      <p:sp>
        <p:nvSpPr>
          <p:cNvPr id="445" name="TextShape 3"/>
          <p:cNvSpPr/>
          <p:nvPr/>
        </p:nvSpPr>
        <p:spPr>
          <a:xfrm>
            <a:off x="397079" y="2504159"/>
            <a:ext cx="270000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Day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990719"/>
            <a:ext cx="6400440" cy="5177161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CustomShape 1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Full-Stack Development?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Intro to Console</a:t>
            </a:r>
          </a:p>
        </p:txBody>
      </p:sp>
      <p:pic>
        <p:nvPicPr>
          <p:cNvPr id="48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719" y="847079"/>
            <a:ext cx="7619761" cy="5468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&lt;title&gt; Intro to HTML &lt;/title&gt;</a:t>
            </a:r>
          </a:p>
        </p:txBody>
      </p:sp>
      <p:pic>
        <p:nvPicPr>
          <p:cNvPr id="4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11520"/>
            <a:ext cx="4101480" cy="4101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400" y="940679"/>
            <a:ext cx="4775761" cy="4141082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CustomShape 2"/>
          <p:cNvSpPr/>
          <p:nvPr/>
        </p:nvSpPr>
        <p:spPr>
          <a:xfrm>
            <a:off x="-1" y="5293440"/>
            <a:ext cx="9155522" cy="105588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CustomShape 3"/>
          <p:cNvSpPr/>
          <p:nvPr/>
        </p:nvSpPr>
        <p:spPr>
          <a:xfrm>
            <a:off x="173879" y="5334120"/>
            <a:ext cx="8795882" cy="93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000">
                <a:solidFill>
                  <a:srgbClr val="FFFFFF"/>
                </a:solidFill>
              </a:defRPr>
            </a:pPr>
            <a:r>
              <a:t>HTML </a:t>
            </a:r>
            <a:r>
              <a:rPr b="0"/>
              <a:t>is one of the three base languages behind </a:t>
            </a:r>
            <a:r>
              <a:rPr b="0" u="sng"/>
              <a:t>every single website</a:t>
            </a:r>
            <a:r>
              <a:rPr b="0"/>
              <a:t>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It defines all of the basic content and a </a:t>
            </a:r>
            <a:r>
              <a:rPr i="1"/>
              <a:t>bit</a:t>
            </a:r>
            <a:r>
              <a:t> of formatting.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Pushing and Pulling to GitHub</a:t>
            </a:r>
          </a:p>
        </p:txBody>
      </p:sp>
      <p:sp>
        <p:nvSpPr>
          <p:cNvPr id="489" name="CustomShape 2"/>
          <p:cNvSpPr/>
          <p:nvPr/>
        </p:nvSpPr>
        <p:spPr>
          <a:xfrm>
            <a:off x="-1" y="865080"/>
            <a:ext cx="9143642" cy="1520641"/>
          </a:xfrm>
          <a:prstGeom prst="rect">
            <a:avLst/>
          </a:prstGeom>
          <a:solidFill>
            <a:srgbClr val="DBEEF4"/>
          </a:solidFill>
          <a:ln w="25400">
            <a:solidFill>
              <a:srgbClr val="DBEEF4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9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719" y="123083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160" y="122327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Picture 35" descr="Picture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7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80" y="855359"/>
            <a:ext cx="1511281" cy="1511282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CustomShape 3"/>
          <p:cNvSpPr/>
          <p:nvPr/>
        </p:nvSpPr>
        <p:spPr>
          <a:xfrm rot="5400000">
            <a:off x="1596600" y="2007360"/>
            <a:ext cx="87300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CustomShape 4"/>
          <p:cNvSpPr/>
          <p:nvPr/>
        </p:nvSpPr>
        <p:spPr>
          <a:xfrm>
            <a:off x="2420640" y="8676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497" name="CustomShape 5"/>
          <p:cNvSpPr/>
          <p:nvPr/>
        </p:nvSpPr>
        <p:spPr>
          <a:xfrm>
            <a:off x="3540240" y="86508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498" name="CustomShape 6"/>
          <p:cNvSpPr/>
          <p:nvPr/>
        </p:nvSpPr>
        <p:spPr>
          <a:xfrm>
            <a:off x="462096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499" name="CustomShape 7"/>
          <p:cNvSpPr/>
          <p:nvPr/>
        </p:nvSpPr>
        <p:spPr>
          <a:xfrm>
            <a:off x="587628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500" name="CustomShape 8"/>
          <p:cNvSpPr/>
          <p:nvPr/>
        </p:nvSpPr>
        <p:spPr>
          <a:xfrm flipV="1">
            <a:off x="1492199" y="2104199"/>
            <a:ext cx="2217242" cy="123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CustomShape 9"/>
          <p:cNvSpPr/>
          <p:nvPr/>
        </p:nvSpPr>
        <p:spPr>
          <a:xfrm>
            <a:off x="1567439" y="254628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  <p:sp>
        <p:nvSpPr>
          <p:cNvPr id="502" name="CustomShape 10"/>
          <p:cNvSpPr/>
          <p:nvPr/>
        </p:nvSpPr>
        <p:spPr>
          <a:xfrm>
            <a:off x="2592720" y="2962080"/>
            <a:ext cx="1031289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Push Code</a:t>
            </a:r>
          </a:p>
        </p:txBody>
      </p:sp>
      <p:sp>
        <p:nvSpPr>
          <p:cNvPr id="503" name="CustomShape 11"/>
          <p:cNvSpPr/>
          <p:nvPr/>
        </p:nvSpPr>
        <p:spPr>
          <a:xfrm rot="5400000">
            <a:off x="843480" y="2748959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CustomShape 12"/>
          <p:cNvSpPr/>
          <p:nvPr/>
        </p:nvSpPr>
        <p:spPr>
          <a:xfrm flipV="1">
            <a:off x="1563839" y="2086559"/>
            <a:ext cx="3163180" cy="2602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CustomShape 13"/>
          <p:cNvSpPr/>
          <p:nvPr/>
        </p:nvSpPr>
        <p:spPr>
          <a:xfrm>
            <a:off x="3747239" y="4818240"/>
            <a:ext cx="103129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Push Code</a:t>
            </a:r>
          </a:p>
        </p:txBody>
      </p:sp>
      <p:sp>
        <p:nvSpPr>
          <p:cNvPr id="506" name="CustomShape 14"/>
          <p:cNvSpPr/>
          <p:nvPr/>
        </p:nvSpPr>
        <p:spPr>
          <a:xfrm>
            <a:off x="1567439" y="408492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  <p:sp>
        <p:nvSpPr>
          <p:cNvPr id="507" name="CustomShape 15"/>
          <p:cNvSpPr/>
          <p:nvPr/>
        </p:nvSpPr>
        <p:spPr>
          <a:xfrm flipV="1" rot="10800000">
            <a:off x="5159880" y="5694479"/>
            <a:ext cx="3668182" cy="3479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CustomShape 16"/>
          <p:cNvSpPr/>
          <p:nvPr/>
        </p:nvSpPr>
        <p:spPr>
          <a:xfrm>
            <a:off x="4140720" y="5325840"/>
            <a:ext cx="922595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  <p:sp>
        <p:nvSpPr>
          <p:cNvPr id="509" name="CustomShape 17"/>
          <p:cNvSpPr/>
          <p:nvPr/>
        </p:nvSpPr>
        <p:spPr>
          <a:xfrm flipV="1">
            <a:off x="1563839" y="2102040"/>
            <a:ext cx="4416842" cy="393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0" name="CustomShape 18"/>
          <p:cNvSpPr/>
          <p:nvPr/>
        </p:nvSpPr>
        <p:spPr>
          <a:xfrm>
            <a:off x="4866480" y="5744519"/>
            <a:ext cx="1031289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Push Code</a:t>
            </a:r>
          </a:p>
        </p:txBody>
      </p:sp>
      <p:sp>
        <p:nvSpPr>
          <p:cNvPr id="511" name="CustomShape 19"/>
          <p:cNvSpPr/>
          <p:nvPr/>
        </p:nvSpPr>
        <p:spPr>
          <a:xfrm>
            <a:off x="6576839" y="1442880"/>
            <a:ext cx="1357198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 u="sng"/>
            </a:lvl1pPr>
          </a:lstStyle>
          <a:p>
            <a:pPr/>
            <a:r>
              <a:t>GitHub Branch</a:t>
            </a:r>
          </a:p>
        </p:txBody>
      </p:sp>
      <p:pic>
        <p:nvPicPr>
          <p:cNvPr id="51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19" y="2605320"/>
            <a:ext cx="1271162" cy="105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959" y="3793680"/>
            <a:ext cx="904321" cy="1109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Picture 57" descr="Picture 57"/>
          <p:cNvPicPr>
            <a:picLocks noChangeAspect="1"/>
          </p:cNvPicPr>
          <p:nvPr/>
        </p:nvPicPr>
        <p:blipFill>
          <a:blip r:embed="rId6">
            <a:extLst/>
          </a:blip>
          <a:srcRect l="31594" t="0" r="27624" b="0"/>
          <a:stretch>
            <a:fillRect/>
          </a:stretch>
        </p:blipFill>
        <p:spPr>
          <a:xfrm>
            <a:off x="441000" y="5134679"/>
            <a:ext cx="897481" cy="1119242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CustomShape 20"/>
          <p:cNvSpPr/>
          <p:nvPr/>
        </p:nvSpPr>
        <p:spPr>
          <a:xfrm rot="5400000">
            <a:off x="2201399" y="2772360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CustomShape 21"/>
          <p:cNvSpPr/>
          <p:nvPr/>
        </p:nvSpPr>
        <p:spPr>
          <a:xfrm>
            <a:off x="2925359" y="408492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CustomShape 2"/>
          <p:cNvSpPr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CSS Syntax</a:t>
            </a:r>
          </a:p>
        </p:txBody>
      </p:sp>
      <p:sp>
        <p:nvSpPr>
          <p:cNvPr id="520" name="CustomShape 3"/>
          <p:cNvSpPr/>
          <p:nvPr/>
        </p:nvSpPr>
        <p:spPr>
          <a:xfrm>
            <a:off x="457199" y="827999"/>
            <a:ext cx="8152922" cy="2292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000"/>
            </a:pPr>
            <a:r>
              <a:t> CSS works by hooking onto </a:t>
            </a:r>
            <a:r>
              <a:rPr b="1"/>
              <a:t>selectors</a:t>
            </a:r>
            <a:r>
              <a:t> added into HTML using “</a:t>
            </a:r>
            <a:r>
              <a:rPr b="1"/>
              <a:t>classes</a:t>
            </a:r>
            <a:r>
              <a:t> and </a:t>
            </a:r>
            <a:r>
              <a:rPr b="1"/>
              <a:t>identifiers</a:t>
            </a:r>
            <a:r>
              <a:t>”.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/>
            </a:pPr>
            <a:r>
              <a:t> 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5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440" y="2629799"/>
            <a:ext cx="8409241" cy="2882881"/>
          </a:xfrm>
          <a:prstGeom prst="rect">
            <a:avLst/>
          </a:prstGeom>
          <a:ln>
            <a:solidFill>
              <a:srgbClr val="37609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CustomShape 2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5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479"/>
            <a:ext cx="7386120" cy="3692881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CustomShape 3"/>
          <p:cNvSpPr/>
          <p:nvPr/>
        </p:nvSpPr>
        <p:spPr>
          <a:xfrm>
            <a:off x="304919" y="4419720"/>
            <a:ext cx="8610122" cy="176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In HTML/CSS, (by default) every element displayed is governed by a concept called “</a:t>
            </a:r>
            <a:r>
              <a:rPr b="1"/>
              <a:t>flow.</a:t>
            </a:r>
            <a:r>
              <a:t>”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This means that HTML elements force their adjacent elements to </a:t>
            </a:r>
            <a:r>
              <a:rPr b="1"/>
              <a:t>flow around</a:t>
            </a:r>
            <a:r>
              <a:t> them.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9" name="CustomShape 2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Box Model</a:t>
            </a:r>
          </a:p>
        </p:txBody>
      </p:sp>
      <p:sp>
        <p:nvSpPr>
          <p:cNvPr id="530" name="CustomShape 3"/>
          <p:cNvSpPr/>
          <p:nvPr/>
        </p:nvSpPr>
        <p:spPr>
          <a:xfrm>
            <a:off x="304919" y="535608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The Box Model wraps every CSS element in </a:t>
            </a:r>
            <a:r>
              <a:rPr b="1"/>
              <a:t>padding, border and margin</a:t>
            </a:r>
            <a:r>
              <a:t> – allowing developers to modify spacing styles.</a:t>
            </a:r>
          </a:p>
        </p:txBody>
      </p:sp>
      <p:pic>
        <p:nvPicPr>
          <p:cNvPr id="5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119" y="783719"/>
            <a:ext cx="5339881" cy="4506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CustomShape 2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CSS Positioning</a:t>
            </a:r>
          </a:p>
        </p:txBody>
      </p:sp>
      <p:sp>
        <p:nvSpPr>
          <p:cNvPr id="535" name="CustomShape 3"/>
          <p:cNvSpPr/>
          <p:nvPr/>
        </p:nvSpPr>
        <p:spPr>
          <a:xfrm>
            <a:off x="304919" y="55497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We can orient our HTML elements in relation to space with CSS positioning </a:t>
            </a:r>
            <a:r>
              <a:rPr b="1"/>
              <a:t>(static, relative, fixed, absolute)</a:t>
            </a:r>
            <a:r>
              <a:t>.</a:t>
            </a:r>
          </a:p>
        </p:txBody>
      </p:sp>
      <p:pic>
        <p:nvPicPr>
          <p:cNvPr id="53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199" y="783719"/>
            <a:ext cx="5695562" cy="4635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How to Learn…</a:t>
            </a:r>
          </a:p>
        </p:txBody>
      </p:sp>
      <p:pic>
        <p:nvPicPr>
          <p:cNvPr id="53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3270599"/>
            <a:ext cx="4562281" cy="1285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5997" t="0" r="0" b="0"/>
          <a:stretch>
            <a:fillRect/>
          </a:stretch>
        </p:blipFill>
        <p:spPr>
          <a:xfrm>
            <a:off x="0" y="701640"/>
            <a:ext cx="4400280" cy="1047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0480" y="4827239"/>
            <a:ext cx="5565241" cy="139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1439" y="1425599"/>
            <a:ext cx="5714641" cy="170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3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61759" y="3908159"/>
            <a:ext cx="1971361" cy="42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56240" y="2479319"/>
            <a:ext cx="1437841" cy="504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rcRect l="0" t="5647" r="0" b="0"/>
          <a:stretch>
            <a:fillRect/>
          </a:stretch>
        </p:blipFill>
        <p:spPr>
          <a:xfrm>
            <a:off x="7467479" y="914399"/>
            <a:ext cx="1342801" cy="799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46" name="Picture 15" descr="Picture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72039" y="857880"/>
            <a:ext cx="2781001" cy="62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Picture 8" descr="Picture 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8680" y="4635360"/>
            <a:ext cx="1942921" cy="1664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General Questions / Issues?</a:t>
            </a:r>
          </a:p>
        </p:txBody>
      </p:sp>
      <p:pic>
        <p:nvPicPr>
          <p:cNvPr id="5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439" y="1017359"/>
            <a:ext cx="8465402" cy="484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Check-Up Session</a:t>
            </a:r>
          </a:p>
        </p:txBody>
      </p:sp>
      <p:sp>
        <p:nvSpPr>
          <p:cNvPr id="448" name="CustomShape 2"/>
          <p:cNvSpPr/>
          <p:nvPr/>
        </p:nvSpPr>
        <p:spPr>
          <a:xfrm>
            <a:off x="304920" y="19668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/>
            </a:lvl1pPr>
          </a:lstStyle>
          <a:p>
            <a:pPr/>
            <a:r>
              <a:t>How’s it going?</a:t>
            </a:r>
          </a:p>
        </p:txBody>
      </p:sp>
      <p:sp>
        <p:nvSpPr>
          <p:cNvPr id="449" name="Poll"/>
          <p:cNvSpPr/>
          <p:nvPr/>
        </p:nvSpPr>
        <p:spPr>
          <a:xfrm>
            <a:off x="4128155" y="3241896"/>
            <a:ext cx="887690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Poll</a:t>
            </a:r>
          </a:p>
        </p:txBody>
      </p:sp>
      <p:pic>
        <p:nvPicPr>
          <p:cNvPr id="450" name="Screen Shot 2017-06-13 at 6.36.14 PM.png" descr="Screen Shot 2017-06-13 at 6.36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80276"/>
            <a:ext cx="9144001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Double Take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CustomShape 2"/>
          <p:cNvSpPr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55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7160" r="0" b="67440"/>
          <a:stretch>
            <a:fillRect/>
          </a:stretch>
        </p:blipFill>
        <p:spPr>
          <a:xfrm>
            <a:off x="215999" y="2956679"/>
            <a:ext cx="8305561" cy="818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0" t="0" r="24818" b="78208"/>
          <a:stretch>
            <a:fillRect/>
          </a:stretch>
        </p:blipFill>
        <p:spPr>
          <a:xfrm>
            <a:off x="838013" y="2268334"/>
            <a:ext cx="7848428" cy="761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999" y="817559"/>
            <a:ext cx="5838482" cy="131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7160" y="5644800"/>
            <a:ext cx="6324121" cy="67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10799" y="3857040"/>
            <a:ext cx="4524121" cy="81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4920" y="4637880"/>
            <a:ext cx="8838721" cy="96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56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480" y="786960"/>
            <a:ext cx="5943240" cy="44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CustomShape 2"/>
          <p:cNvSpPr/>
          <p:nvPr/>
        </p:nvSpPr>
        <p:spPr>
          <a:xfrm>
            <a:off x="304919" y="53139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All web layouts are inherently composed of containers, traditionally called “</a:t>
            </a:r>
            <a:r>
              <a:rPr b="1"/>
              <a:t>divs.</a:t>
            </a:r>
            <a: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56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69" name="CustomShape 2"/>
          <p:cNvSpPr/>
          <p:nvPr/>
        </p:nvSpPr>
        <p:spPr>
          <a:xfrm>
            <a:off x="304919" y="4787639"/>
            <a:ext cx="8610122" cy="131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/>
            </a:pPr>
            <a:r>
              <a:t> HTML5 introduced the concept of </a:t>
            </a:r>
            <a:r>
              <a:rPr b="1"/>
              <a:t>“semantic layouts,” </a:t>
            </a:r>
            <a:r>
              <a:t>meaning “divs” could be given more meaningful names.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/>
            </a:pPr>
            <a:r>
              <a:t> In theory, this helps with organization and search engine optimization.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572" name="CustomShape 2"/>
          <p:cNvSpPr/>
          <p:nvPr/>
        </p:nvSpPr>
        <p:spPr>
          <a:xfrm>
            <a:off x="6262559" y="748079"/>
            <a:ext cx="2772001" cy="4213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/>
            </a:pPr>
            <a:r>
              <a:t> That said… many (if not most) websites, seem to still be using basic </a:t>
            </a:r>
            <a:r>
              <a:rPr b="1"/>
              <a:t>divs. </a:t>
            </a:r>
            <a:endParaRPr b="1"/>
          </a:p>
          <a:p>
            <a:pPr/>
            <a:endParaRPr b="1"/>
          </a:p>
          <a:p>
            <a:pPr>
              <a:buSzPct val="100000"/>
              <a:buFont typeface="Arial"/>
              <a:buChar char="•"/>
              <a:defRPr sz="2000"/>
            </a:pPr>
            <a:r>
              <a:t> There are reasons for this that we’ll showcase in later sections.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/>
            </a:pPr>
            <a:r>
              <a:t> Additionally, it’s possible to include “semantics” by using id names and classes. </a:t>
            </a:r>
          </a:p>
        </p:txBody>
      </p:sp>
      <p:pic>
        <p:nvPicPr>
          <p:cNvPr id="57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734399"/>
            <a:ext cx="5790961" cy="550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576" name="CustomShape 2"/>
          <p:cNvSpPr/>
          <p:nvPr/>
        </p:nvSpPr>
        <p:spPr>
          <a:xfrm>
            <a:off x="304920" y="5029199"/>
            <a:ext cx="8730000" cy="105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/>
            </a:pPr>
            <a:r>
              <a:t> Bottom line: </a:t>
            </a:r>
            <a:endParaRPr b="0"/>
          </a:p>
          <a:p>
            <a:pPr>
              <a:defRPr b="1" sz="2000"/>
            </a:pPr>
            <a:r>
              <a:rPr b="0"/>
              <a:t> Follow your homework’s instructions. But when you get out in the “real world,” follow the convention of where you work!</a:t>
            </a:r>
          </a:p>
        </p:txBody>
      </p:sp>
      <p:sp>
        <p:nvSpPr>
          <p:cNvPr id="57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CustomShape 4"/>
          <p:cNvSpPr/>
          <p:nvPr/>
        </p:nvSpPr>
        <p:spPr>
          <a:xfrm>
            <a:off x="4876920" y="762120"/>
            <a:ext cx="3885841" cy="41144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CustomShape 5"/>
          <p:cNvSpPr/>
          <p:nvPr/>
        </p:nvSpPr>
        <p:spPr>
          <a:xfrm>
            <a:off x="2018520" y="2186279"/>
            <a:ext cx="1355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/>
            </a:lvl1pPr>
          </a:lstStyle>
          <a:p>
            <a:pPr/>
            <a:r>
              <a:t>div?</a:t>
            </a:r>
          </a:p>
        </p:txBody>
      </p:sp>
      <p:sp>
        <p:nvSpPr>
          <p:cNvPr id="580" name="CustomShape 6"/>
          <p:cNvSpPr/>
          <p:nvPr/>
        </p:nvSpPr>
        <p:spPr>
          <a:xfrm>
            <a:off x="5656319" y="2191319"/>
            <a:ext cx="2676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/>
            </a:lvl1pPr>
          </a:lstStyle>
          <a:p>
            <a:pPr/>
            <a:r>
              <a:t>Section?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Classes vs. IDs</a:t>
            </a:r>
          </a:p>
        </p:txBody>
      </p:sp>
      <p:pic>
        <p:nvPicPr>
          <p:cNvPr id="5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95359"/>
            <a:ext cx="8397000" cy="2209321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CustomShape 2"/>
          <p:cNvSpPr/>
          <p:nvPr/>
        </p:nvSpPr>
        <p:spPr>
          <a:xfrm>
            <a:off x="304919" y="3845879"/>
            <a:ext cx="8610122" cy="2969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000"/>
            </a:pPr>
            <a:r>
              <a:t>When choosing between a CSS ID and a CSS Class follow the convention: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000"/>
            </a:pPr>
            <a:r>
              <a:t> Classes (.classname) </a:t>
            </a:r>
            <a:r>
              <a:rPr b="0"/>
              <a:t>are to be used if the same style will be used on multiple HTML elements.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b="1" sz="2000"/>
            </a:pPr>
            <a:r>
              <a:t> IDs (#idname) </a:t>
            </a:r>
            <a:r>
              <a:rPr b="0"/>
              <a:t>are to be used if a style is </a:t>
            </a:r>
            <a:r>
              <a:rPr b="0" i="1"/>
              <a:t>unique </a:t>
            </a:r>
            <a:r>
              <a:rPr b="0"/>
              <a:t>to that HTML element.</a:t>
            </a:r>
            <a:endParaRPr b="0"/>
          </a:p>
          <a:p>
            <a:pPr/>
          </a:p>
          <a:p>
            <a:pPr/>
          </a:p>
        </p:txBody>
      </p:sp>
      <p:sp>
        <p:nvSpPr>
          <p:cNvPr id="585" name="CustomShape 3"/>
          <p:cNvSpPr/>
          <p:nvPr/>
        </p:nvSpPr>
        <p:spPr>
          <a:xfrm>
            <a:off x="854999" y="964800"/>
            <a:ext cx="317094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Classes = Barcode (all iPod)</a:t>
            </a:r>
          </a:p>
        </p:txBody>
      </p:sp>
      <p:sp>
        <p:nvSpPr>
          <p:cNvPr id="586" name="CustomShape 4"/>
          <p:cNvSpPr/>
          <p:nvPr/>
        </p:nvSpPr>
        <p:spPr>
          <a:xfrm>
            <a:off x="4887719" y="984960"/>
            <a:ext cx="379267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IDs = Serial Number (unique iPod)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Chrome Developer Tools (Inspector)</a:t>
            </a:r>
          </a:p>
        </p:txBody>
      </p:sp>
      <p:sp>
        <p:nvSpPr>
          <p:cNvPr id="589" name="CustomShape 2"/>
          <p:cNvSpPr/>
          <p:nvPr/>
        </p:nvSpPr>
        <p:spPr>
          <a:xfrm>
            <a:off x="457199" y="827999"/>
            <a:ext cx="3352322" cy="372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400"/>
            </a:pPr>
            <a:r>
              <a:t> </a:t>
            </a:r>
            <a:r>
              <a:rPr b="0"/>
              <a:t>This</a:t>
            </a:r>
            <a:r>
              <a:t> </a:t>
            </a:r>
            <a:r>
              <a:rPr b="0"/>
              <a:t>is one of the most frequent tools you will use in web development. 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 It allows you to truly debug your web designs.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 u="sng"/>
            </a:pPr>
            <a:r>
              <a:t>Start using it!</a:t>
            </a:r>
          </a:p>
        </p:txBody>
      </p:sp>
      <p:pic>
        <p:nvPicPr>
          <p:cNvPr id="59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2000" y="954359"/>
            <a:ext cx="4961521" cy="49665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" y="990719"/>
            <a:ext cx="9138961" cy="3881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93" name="CustomShape 1"/>
          <p:cNvSpPr/>
          <p:nvPr/>
        </p:nvSpPr>
        <p:spPr>
          <a:xfrm>
            <a:off x="116639" y="5181479"/>
            <a:ext cx="8915042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/>
            </a:pPr>
            <a:r>
              <a:t> You can edit any page’s HTML and CSS with Chrome Developer Tools. 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 Plus, you’ll see your results instantly. </a:t>
            </a:r>
          </a:p>
        </p:txBody>
      </p:sp>
      <p:sp>
        <p:nvSpPr>
          <p:cNvPr id="594" name="CustomShape 2"/>
          <p:cNvSpPr/>
          <p:nvPr/>
        </p:nvSpPr>
        <p:spPr>
          <a:xfrm>
            <a:off x="304920" y="97919"/>
            <a:ext cx="6933959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Modifying Sites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599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597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98" name="Instructor: Demo…"/>
            <p:cNvSpPr/>
            <p:nvPr/>
          </p:nvSpPr>
          <p:spPr>
            <a:xfrm>
              <a:off x="0" y="1204516"/>
              <a:ext cx="8534160" cy="1019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2800"/>
              </a:pPr>
              <a:r>
                <a:t>(Chrome Developer Tools)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Feedback</a:t>
            </a:r>
          </a:p>
        </p:txBody>
      </p:sp>
      <p:pic>
        <p:nvPicPr>
          <p:cNvPr id="4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480" y="783719"/>
            <a:ext cx="7425001" cy="494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CustomShape 2"/>
          <p:cNvSpPr/>
          <p:nvPr/>
        </p:nvSpPr>
        <p:spPr>
          <a:xfrm>
            <a:off x="304919" y="5821200"/>
            <a:ext cx="8610122" cy="50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/>
            </a:lvl1pPr>
          </a:lstStyle>
          <a:p>
            <a:pPr/>
            <a:r>
              <a:t>Seriously, mind-blown.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CustomShape 2"/>
          <p:cNvSpPr/>
          <p:nvPr/>
        </p:nvSpPr>
        <p:spPr>
          <a:xfrm>
            <a:off x="317619" y="914400"/>
            <a:ext cx="8686442" cy="497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For the next 15 minutes, take a website you commonly use (Amazon, Google, Huff Po, etc.) and heavily modify it using the Chrome Developer Tools.</a:t>
            </a:r>
          </a:p>
          <a:p>
            <a:pPr/>
          </a:p>
          <a:p>
            <a:pPr>
              <a:defRPr sz="2400"/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Spacing</a:t>
            </a:r>
          </a:p>
          <a:p>
            <a:pPr/>
          </a:p>
          <a:p>
            <a:pPr>
              <a:defRPr sz="2400"/>
            </a:pPr>
            <a:r>
              <a:t>Send a screenshot to the class’s slack profile when you’re done.</a:t>
            </a:r>
          </a:p>
        </p:txBody>
      </p:sp>
      <p:sp>
        <p:nvSpPr>
          <p:cNvPr id="603" name="CustomShape 3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04" name="CustomShape 4"/>
          <p:cNvSpPr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7" name="CustomShape 2"/>
          <p:cNvSpPr/>
          <p:nvPr/>
        </p:nvSpPr>
        <p:spPr>
          <a:xfrm>
            <a:off x="304919" y="914399"/>
            <a:ext cx="8686442" cy="3638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For the next 10 minutes, edit any site that you’ve been working on in-class or for homework with Chrome Developer Tools.</a:t>
            </a:r>
          </a:p>
          <a:p>
            <a:pPr/>
          </a:p>
          <a:p>
            <a:pPr>
              <a:defRPr sz="2400"/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Spacing</a:t>
            </a:r>
          </a:p>
        </p:txBody>
      </p:sp>
      <p:sp>
        <p:nvSpPr>
          <p:cNvPr id="608" name="CustomShape 3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09" name="CustomShape 4"/>
          <p:cNvSpPr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CSS Resets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/>
          <p:nvPr/>
        </p:nvSpPr>
        <p:spPr>
          <a:xfrm>
            <a:off x="304919" y="-69635"/>
            <a:ext cx="7086242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2400"/>
            </a:pPr>
            <a:r>
              <a:t>Loading Multiple CSS Files </a:t>
            </a:r>
          </a:p>
          <a:p>
            <a:pPr>
              <a:defRPr b="1" sz="2400"/>
            </a:pPr>
            <a:r>
              <a:t>***(Very Important!!!)***</a:t>
            </a:r>
          </a:p>
        </p:txBody>
      </p:sp>
      <p:pic>
        <p:nvPicPr>
          <p:cNvPr id="61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59" y="762120"/>
            <a:ext cx="8544961" cy="3141361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CustomShape 2"/>
          <p:cNvSpPr/>
          <p:nvPr/>
        </p:nvSpPr>
        <p:spPr>
          <a:xfrm>
            <a:off x="321480" y="3977280"/>
            <a:ext cx="8555040" cy="177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 An incredibly powerful technique: deploying multiple CSS files simultaneously.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 This lets developers to create complex designs made up of abounding design elements. 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 Just remember: </a:t>
            </a:r>
            <a:r>
              <a:rPr b="1" i="1" u="sng"/>
              <a:t>the loading order matters!!!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20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18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19" name="Instructor: Demo…"/>
            <p:cNvSpPr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(1-3_CSSFiles.html | 3-MultipleCSS)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What Browser?</a:t>
            </a:r>
          </a:p>
        </p:txBody>
      </p:sp>
      <p:sp>
        <p:nvSpPr>
          <p:cNvPr id="623" name="CustomShape 2"/>
          <p:cNvSpPr/>
          <p:nvPr/>
        </p:nvSpPr>
        <p:spPr>
          <a:xfrm>
            <a:off x="457199" y="2794985"/>
            <a:ext cx="8229242" cy="111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i="1" sz="3000"/>
            </a:pPr>
            <a:r>
              <a:t>By a show of hands…</a:t>
            </a:r>
          </a:p>
          <a:p>
            <a:pPr algn="ctr">
              <a:defRPr b="1" i="1" sz="4200"/>
            </a:pPr>
            <a:r>
              <a:t>Which browser do you use?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Battle of the Browsers</a:t>
            </a:r>
          </a:p>
        </p:txBody>
      </p:sp>
      <p:pic>
        <p:nvPicPr>
          <p:cNvPr id="6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1003319"/>
            <a:ext cx="3809521" cy="5057282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CustomShape 2"/>
          <p:cNvSpPr/>
          <p:nvPr/>
        </p:nvSpPr>
        <p:spPr>
          <a:xfrm>
            <a:off x="4343400" y="1307879"/>
            <a:ext cx="4701960" cy="400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Under the hood, web browsers often </a:t>
            </a:r>
            <a:r>
              <a:rPr b="1" u="sng"/>
              <a:t>render web pages differently</a:t>
            </a:r>
            <a:r>
              <a:t> than their competition.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These disparities could mean HTML/CSS displaying differently in each web client.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Because of these potential divergences, web developers need to make their websites </a:t>
            </a:r>
            <a:r>
              <a:rPr b="1" u="sng"/>
              <a:t>cross-browser compatible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Reset.css (or Normalize.css)</a:t>
            </a:r>
          </a:p>
        </p:txBody>
      </p:sp>
      <p:pic>
        <p:nvPicPr>
          <p:cNvPr id="6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783719"/>
            <a:ext cx="6867001" cy="3672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1" name="CustomShape 2"/>
          <p:cNvSpPr/>
          <p:nvPr/>
        </p:nvSpPr>
        <p:spPr>
          <a:xfrm>
            <a:off x="152279" y="4586759"/>
            <a:ext cx="8882282" cy="143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Reset.css will “reset” all browser-specific CSS. This means your site will appear the same in all browsers.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However, you will have to re-style everything yourself.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36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34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35" name="Instructor: Demo…"/>
            <p:cNvSpPr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(Example.html | 4-ResetCSS)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Why CSS Resets Matter</a:t>
            </a:r>
          </a:p>
        </p:txBody>
      </p:sp>
      <p:sp>
        <p:nvSpPr>
          <p:cNvPr id="639" name="CustomShape 2"/>
          <p:cNvSpPr/>
          <p:nvPr/>
        </p:nvSpPr>
        <p:spPr>
          <a:xfrm>
            <a:off x="4495679" y="1307879"/>
            <a:ext cx="4549321" cy="3286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200"/>
            </a:pPr>
            <a:r>
              <a:t> It’s important for creating browser-compatible websites</a:t>
            </a:r>
          </a:p>
          <a:p>
            <a:pPr>
              <a:buSzPct val="100000"/>
              <a:buAutoNum type="arabicPeriod" startAt="1"/>
            </a:pPr>
          </a:p>
          <a:p>
            <a:pPr>
              <a:buSzPct val="100000"/>
              <a:buAutoNum type="arabicPeriod" startAt="2"/>
              <a:defRPr sz="2200"/>
            </a:pPr>
            <a:r>
              <a:t> It’s an example of using someone else’s CSS in </a:t>
            </a:r>
            <a:r>
              <a:rPr i="1" u="sng"/>
              <a:t>your </a:t>
            </a:r>
            <a:r>
              <a:t>website!!!</a:t>
            </a:r>
          </a:p>
          <a:p>
            <a:pPr>
              <a:buSzPct val="100000"/>
              <a:buAutoNum type="arabicPeriod" startAt="2"/>
            </a:pPr>
          </a:p>
          <a:p>
            <a:pPr>
              <a:buSzPct val="100000"/>
              <a:buAutoNum type="arabicPeriod" startAt="3"/>
              <a:defRPr sz="2200"/>
            </a:pPr>
            <a:r>
              <a:t> It’s a common Front-End Developer Interview question.</a:t>
            </a:r>
          </a:p>
        </p:txBody>
      </p:sp>
      <p:pic>
        <p:nvPicPr>
          <p:cNvPr id="6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1261080"/>
            <a:ext cx="3856321" cy="3856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Feedback</a:t>
            </a:r>
          </a:p>
        </p:txBody>
      </p:sp>
      <p:sp>
        <p:nvSpPr>
          <p:cNvPr id="457" name="CustomShape 2"/>
          <p:cNvSpPr/>
          <p:nvPr/>
        </p:nvSpPr>
        <p:spPr>
          <a:xfrm>
            <a:off x="304919" y="762119"/>
            <a:ext cx="8740442" cy="3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/>
            </a:pPr>
            <a:r>
              <a:t>Things I’ve noticed people doing </a:t>
            </a:r>
            <a:r>
              <a:rPr i="1" u="sng"/>
              <a:t>incredibly</a:t>
            </a:r>
            <a:r>
              <a:t> well: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All of you are handling an enormous volume of information. 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All of you are asking the right questions.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You notice the right details.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You all help each other out.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And, most importantly, you are </a:t>
            </a:r>
            <a:r>
              <a:rPr b="1" u="sng"/>
              <a:t>figuring out things on your own.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Why CSS Resets Matter</a:t>
            </a:r>
          </a:p>
        </p:txBody>
      </p:sp>
      <p:sp>
        <p:nvSpPr>
          <p:cNvPr id="643" name="CustomShape 2"/>
          <p:cNvSpPr/>
          <p:nvPr/>
        </p:nvSpPr>
        <p:spPr>
          <a:xfrm>
            <a:off x="4495679" y="1307879"/>
            <a:ext cx="4549321" cy="3286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200"/>
            </a:pPr>
            <a:r>
              <a:t> It’s important for creating browser-compatible websites</a:t>
            </a:r>
          </a:p>
          <a:p>
            <a:pPr>
              <a:buSzPct val="100000"/>
              <a:buAutoNum type="arabicPeriod" startAt="1"/>
            </a:pPr>
          </a:p>
          <a:p>
            <a:pPr>
              <a:buSzPct val="100000"/>
              <a:buAutoNum type="arabicPeriod" startAt="2"/>
              <a:defRPr sz="2200"/>
            </a:pPr>
            <a:r>
              <a:t> It’s an example of using someone else’s CSS in </a:t>
            </a:r>
            <a:r>
              <a:rPr i="1" u="sng"/>
              <a:t>your </a:t>
            </a:r>
            <a:r>
              <a:t>website!!!</a:t>
            </a:r>
          </a:p>
          <a:p>
            <a:pPr>
              <a:buSzPct val="100000"/>
              <a:buAutoNum type="arabicPeriod" startAt="2"/>
            </a:pPr>
          </a:p>
          <a:p>
            <a:pPr>
              <a:buSzPct val="100000"/>
              <a:buAutoNum type="arabicPeriod" startAt="3"/>
              <a:defRPr sz="2200"/>
            </a:pPr>
            <a:r>
              <a:t> It’s a common Front-End Developer Interview question.</a:t>
            </a:r>
          </a:p>
        </p:txBody>
      </p:sp>
      <p:pic>
        <p:nvPicPr>
          <p:cNvPr id="6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1261080"/>
            <a:ext cx="3856321" cy="3856321"/>
          </a:xfrm>
          <a:prstGeom prst="rect">
            <a:avLst/>
          </a:prstGeom>
          <a:ln w="12700">
            <a:miter lim="400000"/>
          </a:ln>
        </p:spPr>
      </p:pic>
      <p:sp>
        <p:nvSpPr>
          <p:cNvPr id="645" name="CustomShape 3"/>
          <p:cNvSpPr/>
          <p:nvPr/>
        </p:nvSpPr>
        <p:spPr>
          <a:xfrm>
            <a:off x="4290195" y="2243071"/>
            <a:ext cx="4419361" cy="1218961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48" name="CustomShape 2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9" name="CustomShape 3"/>
          <p:cNvSpPr/>
          <p:nvPr/>
        </p:nvSpPr>
        <p:spPr>
          <a:xfrm>
            <a:off x="304919" y="914399"/>
            <a:ext cx="8686442" cy="2305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Follow the instructions given via Slack to incorporate a </a:t>
            </a:r>
            <a:r>
              <a:rPr b="1"/>
              <a:t>reset.css</a:t>
            </a:r>
            <a:r>
              <a:t> file into a basic HTML file. </a:t>
            </a:r>
          </a:p>
          <a:p>
            <a:pPr/>
          </a:p>
          <a:p>
            <a:pPr>
              <a:defRPr sz="2400"/>
            </a:pPr>
            <a:r>
              <a:t>Note the impact the reset file makes after its inclusion.</a:t>
            </a:r>
          </a:p>
        </p:txBody>
      </p:sp>
      <p:sp>
        <p:nvSpPr>
          <p:cNvPr id="650" name="CustomShape 4"/>
          <p:cNvSpPr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To the Web with GitHub!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Internet</a:t>
            </a:r>
          </a:p>
        </p:txBody>
      </p:sp>
      <p:sp>
        <p:nvSpPr>
          <p:cNvPr id="655" name="CustomShape 2"/>
          <p:cNvSpPr/>
          <p:nvPr/>
        </p:nvSpPr>
        <p:spPr>
          <a:xfrm>
            <a:off x="409319" y="5518079"/>
            <a:ext cx="8610122" cy="50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/>
            </a:lvl1pPr>
          </a:lstStyle>
          <a:p>
            <a:pPr/>
            <a:r>
              <a:t>A deep and complex diagram above on how the internet works.</a:t>
            </a:r>
          </a:p>
        </p:txBody>
      </p:sp>
      <p:pic>
        <p:nvPicPr>
          <p:cNvPr id="6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559" y="945360"/>
            <a:ext cx="7812001" cy="4280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World Will See Our Greatness!</a:t>
            </a:r>
          </a:p>
        </p:txBody>
      </p:sp>
      <p:sp>
        <p:nvSpPr>
          <p:cNvPr id="659" name="CustomShape 2"/>
          <p:cNvSpPr/>
          <p:nvPr/>
        </p:nvSpPr>
        <p:spPr>
          <a:xfrm>
            <a:off x="409319" y="5233680"/>
            <a:ext cx="8610122" cy="105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/>
            </a:pPr>
            <a:r>
              <a:t>GitHub provides hosting for static websites – </a:t>
            </a:r>
            <a:r>
              <a:rPr b="0"/>
              <a:t>which means we can </a:t>
            </a:r>
            <a:r>
              <a:rPr b="0" u="sng"/>
              <a:t>deploy</a:t>
            </a:r>
            <a:r>
              <a:rPr b="0"/>
              <a:t> our websites and applications onto their servers for the world to see. </a:t>
            </a:r>
          </a:p>
        </p:txBody>
      </p:sp>
      <p:pic>
        <p:nvPicPr>
          <p:cNvPr id="66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9379" y="988859"/>
            <a:ext cx="635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Together Now…</a:t>
            </a:r>
          </a:p>
        </p:txBody>
      </p:sp>
      <p:grpSp>
        <p:nvGrpSpPr>
          <p:cNvPr id="665" name="CustomShape 2"/>
          <p:cNvGrpSpPr/>
          <p:nvPr/>
        </p:nvGrpSpPr>
        <p:grpSpPr>
          <a:xfrm>
            <a:off x="304920" y="2590919"/>
            <a:ext cx="8534160" cy="1857791"/>
            <a:chOff x="0" y="0"/>
            <a:chExt cx="8534159" cy="1857790"/>
          </a:xfrm>
        </p:grpSpPr>
        <p:sp>
          <p:nvSpPr>
            <p:cNvPr id="663" name="Rectangle"/>
            <p:cNvSpPr/>
            <p:nvPr/>
          </p:nvSpPr>
          <p:spPr>
            <a:xfrm>
              <a:off x="0" y="-1"/>
              <a:ext cx="8534160" cy="1857792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4" name="Let’s all login to GitHub"/>
            <p:cNvSpPr/>
            <p:nvPr/>
          </p:nvSpPr>
          <p:spPr>
            <a:xfrm>
              <a:off x="0" y="19339"/>
              <a:ext cx="8534160" cy="1819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6000"/>
              </a:lvl1pPr>
            </a:lstStyle>
            <a:p>
              <a:pPr/>
              <a:r>
                <a:t>Let’s all login to GitHub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70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68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9" name="Instructor: Demo…"/>
            <p:cNvSpPr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(GitHub Pages Deployment - Personal)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Deploying Static Personal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673" name="CustomShape 2"/>
          <p:cNvSpPr/>
          <p:nvPr/>
        </p:nvSpPr>
        <p:spPr>
          <a:xfrm>
            <a:off x="409319" y="783719"/>
            <a:ext cx="8610122" cy="395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/>
            </a:pPr>
            <a:r>
              <a:t>Basic Steps:</a:t>
            </a:r>
          </a:p>
          <a:p>
            <a:pPr>
              <a:defRPr b="1" sz="2000"/>
            </a:pPr>
          </a:p>
          <a:p>
            <a:pPr marL="457200" indent="-457200">
              <a:buSzPct val="100000"/>
              <a:buAutoNum type="arabicPeriod" startAt="1"/>
              <a:defRPr sz="2400"/>
            </a:pPr>
            <a:r>
              <a:t>Create a new repo that is named `_username_.github.io`  </a:t>
            </a:r>
          </a:p>
          <a:p>
            <a:pPr marL="457200" indent="-457200">
              <a:buSzPct val="100000"/>
              <a:buAutoNum type="arabicPeriod" startAt="1"/>
              <a:defRPr sz="2400"/>
            </a:pPr>
          </a:p>
          <a:p>
            <a:pPr marL="457200" indent="-457200">
              <a:buSzPct val="100000"/>
              <a:buAutoNum type="arabicPeriod" startAt="2"/>
              <a:defRPr sz="2400"/>
            </a:pPr>
            <a:r>
              <a:t>Navigate into a folder and clone the repo into it  </a:t>
            </a:r>
          </a:p>
          <a:p>
            <a:pPr marL="457200" indent="-457200">
              <a:buSzPct val="100000"/>
              <a:buAutoNum type="arabicPeriod" startAt="2"/>
              <a:defRPr sz="2400"/>
            </a:pPr>
          </a:p>
          <a:p>
            <a:pPr marL="457200" indent="-457200">
              <a:buSzPct val="100000"/>
              <a:buAutoNum type="arabicPeriod" startAt="3"/>
              <a:defRPr sz="2400"/>
            </a:pPr>
            <a:r>
              <a:t>Build your files</a:t>
            </a:r>
          </a:p>
          <a:p>
            <a:pPr marL="457200" indent="-457200">
              <a:buSzPct val="100000"/>
              <a:buAutoNum type="arabicPeriod" startAt="3"/>
              <a:defRPr sz="2400"/>
            </a:pPr>
          </a:p>
          <a:p>
            <a:pPr marL="457200" indent="-457200">
              <a:buSzPct val="100000"/>
              <a:buAutoNum type="arabicPeriod" startAt="4"/>
              <a:defRPr sz="2400"/>
            </a:pPr>
            <a:r>
              <a:t>Add, commit, and push your changes into the repository</a:t>
            </a:r>
          </a:p>
          <a:p>
            <a:pPr/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6" name="CustomShape 2"/>
          <p:cNvSpPr/>
          <p:nvPr/>
        </p:nvSpPr>
        <p:spPr>
          <a:xfrm>
            <a:off x="304919" y="914399"/>
            <a:ext cx="8686442" cy="239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Time to take your newfangled website and deploy it to the cloud (in this case, GitHub Pages).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Additional instructions to be sent via Slack.</a:t>
            </a:r>
          </a:p>
        </p:txBody>
      </p:sp>
      <p:sp>
        <p:nvSpPr>
          <p:cNvPr id="677" name="CustomShape 3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78" name="CustomShape 4"/>
          <p:cNvSpPr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83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81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82" name="Instructor: Demo…"/>
            <p:cNvSpPr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(GitHub Pages Deployment - Project)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A Few Admin Things…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Deploying a Static Project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686" name="CustomShape 2"/>
          <p:cNvSpPr/>
          <p:nvPr/>
        </p:nvSpPr>
        <p:spPr>
          <a:xfrm>
            <a:off x="409319" y="783719"/>
            <a:ext cx="8610122" cy="4493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/>
            </a:pPr>
            <a:r>
              <a:t>Basic Steps:</a:t>
            </a:r>
          </a:p>
          <a:p>
            <a:pPr>
              <a:defRPr b="1" sz="2000"/>
            </a:pPr>
          </a:p>
          <a:p>
            <a:pPr/>
            <a:r>
              <a:t> 1. Create a new repository on your GitHub account. You can name this repository whatever you would like.  </a:t>
            </a:r>
          </a:p>
          <a:p>
            <a:pPr/>
          </a:p>
          <a:p>
            <a:pPr/>
            <a:r>
              <a:t>2. Once inside of the repository, create a new file and name it `index.html`  </a:t>
            </a:r>
          </a:p>
          <a:p>
            <a:pPr/>
          </a:p>
          <a:p>
            <a:pPr/>
            <a:r>
              <a:t>3. Add some very basic HTML into this file, save it, and then navigate into your repository's Settings tab. </a:t>
            </a:r>
          </a:p>
          <a:p>
            <a:pPr/>
          </a:p>
          <a:p>
            <a:pPr/>
            <a:r>
              <a:t>4. Scroll down to the GitHub Pages section and then, in the section labeled "Source", select that you would like to use the master branch as your source.  </a:t>
            </a:r>
          </a:p>
          <a:p>
            <a:pPr/>
          </a:p>
          <a:p>
            <a:pPr/>
            <a:r>
              <a:t>5. Navigate to `&lt;username&gt;.github.io/&lt;repositoryname&gt;` and you will find that your new web page has gone live!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9" name="CustomShape 2"/>
          <p:cNvSpPr/>
          <p:nvPr/>
        </p:nvSpPr>
        <p:spPr>
          <a:xfrm>
            <a:off x="304919" y="914399"/>
            <a:ext cx="8686442" cy="239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Build a newfangled website, and deploy it to GitHub Pages as a project instead of a personal site.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Additional instructions to be sent via Slack.</a:t>
            </a:r>
          </a:p>
        </p:txBody>
      </p:sp>
      <p:sp>
        <p:nvSpPr>
          <p:cNvPr id="690" name="CustomShape 3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91" name="CustomShape 4"/>
          <p:cNvSpPr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Practice Through Frustration</a:t>
            </a:r>
          </a:p>
        </p:txBody>
      </p:sp>
      <p:sp>
        <p:nvSpPr>
          <p:cNvPr id="694" name="CustomShape 2"/>
          <p:cNvSpPr/>
          <p:nvPr/>
        </p:nvSpPr>
        <p:spPr>
          <a:xfrm>
            <a:off x="304920" y="2622080"/>
            <a:ext cx="8534160" cy="146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i="1" sz="6000"/>
            </a:pPr>
            <a:r>
              <a:t>Keep Practicing! </a:t>
            </a:r>
          </a:p>
          <a:p>
            <a:pPr algn="ctr">
              <a:defRPr i="1" sz="3500"/>
            </a:pPr>
            <a:r>
              <a:t>It gets better.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Homework 1 - Help?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EXTRA 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And Back to Git…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</a:t>
            </a:r>
          </a:p>
        </p:txBody>
      </p:sp>
      <p:sp>
        <p:nvSpPr>
          <p:cNvPr id="705" name="CustomShape 2"/>
          <p:cNvSpPr/>
          <p:nvPr/>
        </p:nvSpPr>
        <p:spPr>
          <a:xfrm>
            <a:off x="2553840" y="1152720"/>
            <a:ext cx="4869033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OMG. I HAZ THE GREATEST HTML IDEA!!!!!</a:t>
            </a:r>
          </a:p>
        </p:txBody>
      </p:sp>
      <p:sp>
        <p:nvSpPr>
          <p:cNvPr id="706" name="Line 3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CustomShape 4"/>
          <p:cNvSpPr/>
          <p:nvPr/>
        </p:nvSpPr>
        <p:spPr>
          <a:xfrm>
            <a:off x="2534399" y="1642319"/>
            <a:ext cx="3684622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/>
            </a:lvl1pPr>
          </a:lstStyle>
          <a:p>
            <a:pPr/>
            <a:r>
              <a:t>SpongeSite.com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</a:t>
            </a:r>
          </a:p>
        </p:txBody>
      </p:sp>
      <p:pic>
        <p:nvPicPr>
          <p:cNvPr id="7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Line 2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1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CustomShape 3"/>
          <p:cNvSpPr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/>
            </a:lvl1pPr>
          </a:lstStyle>
          <a:p>
            <a:pPr/>
            <a:r>
              <a:t>Programming Away…</a:t>
            </a:r>
          </a:p>
        </p:txBody>
      </p:sp>
      <p:pic>
        <p:nvPicPr>
          <p:cNvPr id="71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CustomShape 4"/>
          <p:cNvSpPr/>
          <p:nvPr/>
        </p:nvSpPr>
        <p:spPr>
          <a:xfrm>
            <a:off x="2564639" y="4516920"/>
            <a:ext cx="515779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Spongebob’s idea is dumb. We should call it…</a:t>
            </a:r>
          </a:p>
        </p:txBody>
      </p:sp>
      <p:sp>
        <p:nvSpPr>
          <p:cNvPr id="717" name="CustomShape 5"/>
          <p:cNvSpPr/>
          <p:nvPr/>
        </p:nvSpPr>
        <p:spPr>
          <a:xfrm>
            <a:off x="2563560" y="5074920"/>
            <a:ext cx="4091815" cy="60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/>
            </a:lvl1pPr>
          </a:lstStyle>
          <a:p>
            <a:pPr/>
            <a:r>
              <a:t>PrincezzzSite.com</a:t>
            </a:r>
          </a:p>
        </p:txBody>
      </p:sp>
      <p:sp>
        <p:nvSpPr>
          <p:cNvPr id="718" name="Line 6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</a:t>
            </a:r>
          </a:p>
        </p:txBody>
      </p:sp>
      <p:pic>
        <p:nvPicPr>
          <p:cNvPr id="7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Line 2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2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CustomShape 3"/>
          <p:cNvSpPr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/>
            </a:lvl1pPr>
          </a:lstStyle>
          <a:p>
            <a:pPr/>
            <a:r>
              <a:t>Programming Away…</a:t>
            </a:r>
          </a:p>
        </p:txBody>
      </p:sp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26" name="Line 4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7" name="CustomShape 5"/>
          <p:cNvSpPr/>
          <p:nvPr/>
        </p:nvSpPr>
        <p:spPr>
          <a:xfrm>
            <a:off x="2674440" y="4441680"/>
            <a:ext cx="1573643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/>
            </a:lvl1pPr>
          </a:lstStyle>
          <a:p>
            <a:pPr/>
            <a:r>
              <a:t>Programming Away…</a:t>
            </a:r>
          </a:p>
        </p:txBody>
      </p:sp>
      <p:pic>
        <p:nvPicPr>
          <p:cNvPr id="72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3700079"/>
            <a:ext cx="2514241" cy="2514241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CustomShape 6"/>
          <p:cNvSpPr/>
          <p:nvPr/>
        </p:nvSpPr>
        <p:spPr>
          <a:xfrm flipV="1">
            <a:off x="4209119" y="2154239"/>
            <a:ext cx="2124721" cy="1115281"/>
          </a:xfrm>
          <a:prstGeom prst="line">
            <a:avLst/>
          </a:pr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0" name="CustomShape 7"/>
          <p:cNvSpPr/>
          <p:nvPr/>
        </p:nvSpPr>
        <p:spPr>
          <a:xfrm>
            <a:off x="4209119" y="3315599"/>
            <a:ext cx="2124721" cy="1641601"/>
          </a:xfrm>
          <a:prstGeom prst="line">
            <a:avLst/>
          </a:pr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1" name="CustomShape 8"/>
          <p:cNvSpPr/>
          <p:nvPr/>
        </p:nvSpPr>
        <p:spPr>
          <a:xfrm>
            <a:off x="2057399" y="2925720"/>
            <a:ext cx="3962162" cy="774361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2" name="CustomShape 9"/>
          <p:cNvSpPr/>
          <p:nvPr/>
        </p:nvSpPr>
        <p:spPr>
          <a:xfrm>
            <a:off x="2285999" y="2925720"/>
            <a:ext cx="3733562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sp>
        <p:nvSpPr>
          <p:cNvPr id="733" name="CustomShape 10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Tragedy 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Feedback</a:t>
            </a:r>
          </a:p>
        </p:txBody>
      </p:sp>
      <p:sp>
        <p:nvSpPr>
          <p:cNvPr id="462" name="CustomShape 2"/>
          <p:cNvSpPr/>
          <p:nvPr/>
        </p:nvSpPr>
        <p:spPr>
          <a:xfrm>
            <a:off x="304919" y="762119"/>
            <a:ext cx="8740442" cy="209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200"/>
            </a:pPr>
            <a:r>
              <a:t> Remember, Homework #1 is due on </a:t>
            </a:r>
            <a:r>
              <a:rPr u="sng"/>
              <a:t>Wednesday / Thursday.</a:t>
            </a:r>
            <a:endParaRPr u="sng"/>
          </a:p>
          <a:p>
            <a:pPr/>
            <a:endParaRPr u="sng"/>
          </a:p>
          <a:p>
            <a:pPr>
              <a:buSzPct val="100000"/>
              <a:buFont typeface="Arial"/>
              <a:buChar char="•"/>
              <a:defRPr b="1" sz="2200" u="sng"/>
            </a:pPr>
            <a:r>
              <a:t> Homework Link: 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Homework #1</a:t>
            </a:r>
            <a:endParaRPr b="0" u="none"/>
          </a:p>
          <a:p>
            <a:pPr>
              <a:defRPr b="1" sz="2200" u="sng"/>
            </a:pPr>
            <a:endParaRPr b="0" u="none"/>
          </a:p>
          <a:p>
            <a:pPr>
              <a:defRPr b="1" sz="2200"/>
            </a:pPr>
            <a:r>
              <a:t> Remember to submit Homework via GitHub (&amp; GitHub Pages):</a:t>
            </a:r>
          </a:p>
          <a:p>
            <a:pPr>
              <a:defRPr b="1"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http://bootcampspot-v2.com</a:t>
            </a:r>
          </a:p>
        </p:txBody>
      </p:sp>
      <p:grpSp>
        <p:nvGrpSpPr>
          <p:cNvPr id="465" name="CustomShape 3"/>
          <p:cNvGrpSpPr/>
          <p:nvPr/>
        </p:nvGrpSpPr>
        <p:grpSpPr>
          <a:xfrm>
            <a:off x="603960" y="4191120"/>
            <a:ext cx="8142000" cy="1431001"/>
            <a:chOff x="0" y="0"/>
            <a:chExt cx="8141998" cy="1431000"/>
          </a:xfrm>
        </p:grpSpPr>
        <p:sp>
          <p:nvSpPr>
            <p:cNvPr id="463" name="Rectangle"/>
            <p:cNvSpPr/>
            <p:nvPr/>
          </p:nvSpPr>
          <p:spPr>
            <a:xfrm>
              <a:off x="18119" y="0"/>
              <a:ext cx="8105761" cy="1431001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464" name="And seriously!…"/>
            <p:cNvSpPr/>
            <p:nvPr/>
          </p:nvSpPr>
          <p:spPr>
            <a:xfrm>
              <a:off x="0" y="0"/>
              <a:ext cx="8141999" cy="1375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t">
              <a:spAutoFit/>
            </a:bodyPr>
            <a:lstStyle/>
            <a:p>
              <a:pPr algn="ctr">
                <a:defRPr b="1" sz="3200"/>
              </a:pPr>
              <a:r>
                <a:t>And </a:t>
              </a:r>
              <a:r>
                <a:rPr u="sng"/>
                <a:t>seriously</a:t>
              </a:r>
              <a:r>
                <a:t>! </a:t>
              </a:r>
            </a:p>
            <a:p>
              <a:pPr algn="ctr">
                <a:defRPr b="1" sz="3200"/>
              </a:pPr>
              <a:r>
                <a:t>Submit whatever you have! Don’t get a 0.</a:t>
              </a:r>
            </a:p>
            <a:p>
              <a:pPr algn="ctr">
                <a:defRPr sz="2400"/>
              </a:pPr>
              <a:r>
                <a:t>(Even if you don’t like what you’ve made.)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37" name="CustomShape 1"/>
          <p:cNvSpPr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Main Branch (Spongebob’s)</a:t>
            </a:r>
          </a:p>
        </p:txBody>
      </p:sp>
      <p:sp>
        <p:nvSpPr>
          <p:cNvPr id="738" name="CustomShape 2"/>
          <p:cNvSpPr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Prince’s Branch</a:t>
            </a:r>
          </a:p>
        </p:txBody>
      </p:sp>
      <p:pic>
        <p:nvPicPr>
          <p:cNvPr id="73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CustomShape 3"/>
          <p:cNvSpPr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745" name="CustomShape 4"/>
          <p:cNvSpPr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746" name="CustomShape 5"/>
          <p:cNvSpPr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747" name="CustomShape 6"/>
          <p:cNvSpPr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748" name="CustomShape 7"/>
          <p:cNvSpPr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5</a:t>
            </a:r>
          </a:p>
        </p:txBody>
      </p:sp>
      <p:pic>
        <p:nvPicPr>
          <p:cNvPr id="74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CustomShape 8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CustomShape 9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2" name="CustomShape 10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3" name="CustomShape 11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4" name="CustomShape 12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5" name="CustomShape 13"/>
          <p:cNvSpPr/>
          <p:nvPr/>
        </p:nvSpPr>
        <p:spPr>
          <a:xfrm>
            <a:off x="5311080" y="3231359"/>
            <a:ext cx="3832560" cy="136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/>
            </a:pPr>
            <a:r>
              <a:t>Prince </a:t>
            </a:r>
            <a:r>
              <a:rPr b="1" u="sng"/>
              <a:t>pushes </a:t>
            </a:r>
            <a:r>
              <a:t>his code changes into the main branch.</a:t>
            </a:r>
          </a:p>
          <a:p>
            <a:pPr/>
          </a:p>
          <a:p>
            <a:pPr>
              <a:defRPr sz="1400"/>
            </a:pPr>
            <a:r>
              <a:t>If Prince is allowed to push his code, it could seriously ruin Spongebob’s vision and working code.</a:t>
            </a:r>
          </a:p>
        </p:txBody>
      </p:sp>
      <p:sp>
        <p:nvSpPr>
          <p:cNvPr id="756" name="CustomShape 14"/>
          <p:cNvSpPr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pPr/>
            <a:r>
              <a:t>Spongebob continues programming</a:t>
            </a:r>
          </a:p>
        </p:txBody>
      </p:sp>
      <p:grpSp>
        <p:nvGrpSpPr>
          <p:cNvPr id="759" name="CustomShape 15"/>
          <p:cNvGrpSpPr/>
          <p:nvPr/>
        </p:nvGrpSpPr>
        <p:grpSpPr>
          <a:xfrm>
            <a:off x="5411880" y="2895480"/>
            <a:ext cx="3623041" cy="303481"/>
            <a:chOff x="0" y="0"/>
            <a:chExt cx="3623040" cy="303480"/>
          </a:xfrm>
        </p:grpSpPr>
        <p:sp>
          <p:nvSpPr>
            <p:cNvPr id="757" name="Rectangle"/>
            <p:cNvSpPr/>
            <p:nvPr/>
          </p:nvSpPr>
          <p:spPr>
            <a:xfrm>
              <a:off x="-1" y="0"/>
              <a:ext cx="3623042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8" name="This is NON-IDEAL"/>
            <p:cNvSpPr/>
            <p:nvPr/>
          </p:nvSpPr>
          <p:spPr>
            <a:xfrm>
              <a:off x="-1" y="0"/>
              <a:ext cx="3623042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/>
              </a:lvl1pPr>
            </a:lstStyle>
            <a:p>
              <a:pPr/>
              <a:r>
                <a:t>This is NON-IDEAL</a:t>
              </a:r>
            </a:p>
          </p:txBody>
        </p:sp>
      </p:grpSp>
      <p:sp>
        <p:nvSpPr>
          <p:cNvPr id="760" name="TextShape 16"/>
          <p:cNvSpPr/>
          <p:nvPr/>
        </p:nvSpPr>
        <p:spPr>
          <a:xfrm>
            <a:off x="304920" y="108165"/>
            <a:ext cx="645804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Push vs Pull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7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CustomShape 2"/>
          <p:cNvSpPr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76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CustomShape 3"/>
          <p:cNvSpPr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772" name="CustomShape 4"/>
          <p:cNvSpPr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773" name="CustomShape 5"/>
          <p:cNvSpPr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774" name="CustomShape 6"/>
          <p:cNvSpPr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775" name="CustomShape 7"/>
          <p:cNvSpPr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776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7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8" name="CustomShape 10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9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CustomShape 12"/>
          <p:cNvSpPr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781" name="CustomShape 13"/>
          <p:cNvSpPr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Prince’s Branch</a:t>
            </a:r>
          </a:p>
        </p:txBody>
      </p:sp>
      <p:pic>
        <p:nvPicPr>
          <p:cNvPr id="78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7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CustomShape 2"/>
          <p:cNvSpPr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78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93" name="CustomShape 3"/>
          <p:cNvSpPr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794" name="CustomShape 4"/>
          <p:cNvSpPr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795" name="CustomShape 5"/>
          <p:cNvSpPr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796" name="CustomShape 6"/>
          <p:cNvSpPr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797" name="CustomShape 7"/>
          <p:cNvSpPr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798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9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0" name="CustomShape 10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1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2" name="CustomShape 12"/>
          <p:cNvSpPr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803" name="CustomShape 13"/>
          <p:cNvSpPr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Prince’s Branch</a:t>
            </a:r>
          </a:p>
        </p:txBody>
      </p:sp>
      <p:pic>
        <p:nvPicPr>
          <p:cNvPr id="80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805" name="CustomShape 14"/>
          <p:cNvSpPr/>
          <p:nvPr/>
        </p:nvSpPr>
        <p:spPr>
          <a:xfrm>
            <a:off x="5340960" y="3380399"/>
            <a:ext cx="475069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/>
            </a:lvl1pPr>
          </a:lstStyle>
          <a:p>
            <a:pPr/>
            <a:r>
              <a:t>?</a:t>
            </a:r>
          </a:p>
        </p:txBody>
      </p:sp>
      <p:sp>
        <p:nvSpPr>
          <p:cNvPr id="806" name="CustomShape 15"/>
          <p:cNvSpPr/>
          <p:nvPr/>
        </p:nvSpPr>
        <p:spPr>
          <a:xfrm>
            <a:off x="152279" y="3444840"/>
            <a:ext cx="5039642" cy="1163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/>
            </a:pPr>
            <a:r>
              <a:t>Because Spongebob controls the “master branch” he must elect to </a:t>
            </a:r>
            <a:r>
              <a:rPr b="1" u="sng"/>
              <a:t>pull</a:t>
            </a:r>
            <a:r>
              <a:t> Prince’s Code. All Prince can do is submit a </a:t>
            </a:r>
            <a:r>
              <a:rPr b="1"/>
              <a:t>“pull request”</a:t>
            </a:r>
            <a:endParaRPr b="1"/>
          </a:p>
          <a:p>
            <a:pPr/>
            <a:endParaRPr b="1"/>
          </a:p>
          <a:p>
            <a:pPr>
              <a:defRPr b="1" sz="1400"/>
            </a:pPr>
            <a:r>
              <a:t>This is the ideal way to maintain code in version control.</a:t>
            </a:r>
          </a:p>
        </p:txBody>
      </p:sp>
      <p:grpSp>
        <p:nvGrpSpPr>
          <p:cNvPr id="809" name="CustomShape 16"/>
          <p:cNvGrpSpPr/>
          <p:nvPr/>
        </p:nvGrpSpPr>
        <p:grpSpPr>
          <a:xfrm>
            <a:off x="221040" y="3107880"/>
            <a:ext cx="4807800" cy="303481"/>
            <a:chOff x="0" y="0"/>
            <a:chExt cx="4807799" cy="303480"/>
          </a:xfrm>
        </p:grpSpPr>
        <p:sp>
          <p:nvSpPr>
            <p:cNvPr id="807" name="Rectangle"/>
            <p:cNvSpPr/>
            <p:nvPr/>
          </p:nvSpPr>
          <p:spPr>
            <a:xfrm>
              <a:off x="0" y="0"/>
              <a:ext cx="4807800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8" name="Ideal Approach – Using Pull Requests"/>
            <p:cNvSpPr/>
            <p:nvPr/>
          </p:nvSpPr>
          <p:spPr>
            <a:xfrm>
              <a:off x="0" y="0"/>
              <a:ext cx="4807800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/>
              </a:lvl1pPr>
            </a:lstStyle>
            <a:p>
              <a:pPr/>
              <a:r>
                <a:t>Ideal Approach – Using Pull Requests</a:t>
              </a:r>
            </a:p>
          </p:txBody>
        </p:sp>
      </p:grpSp>
      <p:sp>
        <p:nvSpPr>
          <p:cNvPr id="810" name="CustomShape 17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ustomShape 1"/>
          <p:cNvSpPr/>
          <p:nvPr/>
        </p:nvSpPr>
        <p:spPr>
          <a:xfrm>
            <a:off x="304919" y="97919"/>
            <a:ext cx="609552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General Steps for Git Pull Requests</a:t>
            </a:r>
          </a:p>
        </p:txBody>
      </p:sp>
      <p:sp>
        <p:nvSpPr>
          <p:cNvPr id="813" name="CustomShape 2"/>
          <p:cNvSpPr/>
          <p:nvPr/>
        </p:nvSpPr>
        <p:spPr>
          <a:xfrm>
            <a:off x="409319" y="783720"/>
            <a:ext cx="8610122" cy="616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000"/>
            </a:pPr>
            <a:r>
              <a:t>Create a new branch of on your local computer </a:t>
            </a:r>
          </a:p>
          <a:p>
            <a:pPr>
              <a:defRPr sz="2000"/>
            </a:pPr>
            <a:r>
              <a:t>	</a:t>
            </a:r>
            <a:r>
              <a:rPr i="1" sz="1700"/>
              <a:t>git branch &lt;BRANCH NAME&gt;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/>
          </a:p>
          <a:p>
            <a:pPr>
              <a:defRPr sz="2000"/>
            </a:pPr>
            <a:r>
              <a:t>Checkout that branch (locally) on your machine</a:t>
            </a:r>
          </a:p>
          <a:p>
            <a:pPr>
              <a:buSzPct val="100000"/>
              <a:buAutoNum type="arabicPeriod" startAt="1"/>
              <a:defRPr sz="2000"/>
            </a:pPr>
            <a:r>
              <a:t>	</a:t>
            </a:r>
            <a:r>
              <a:rPr i="1" sz="1700"/>
              <a:t>git checkout &lt;BRANCH NAME&gt;</a:t>
            </a:r>
            <a:endParaRPr i="1" sz="1700"/>
          </a:p>
          <a:p>
            <a:pPr/>
            <a:endParaRPr i="1" sz="1700"/>
          </a:p>
          <a:p>
            <a:pPr>
              <a:buSzPct val="100000"/>
              <a:buAutoNum type="arabicPeriod" startAt="1"/>
              <a:defRPr sz="2000"/>
            </a:pPr>
            <a:r>
              <a:t>Add / Commit your changes (will automatically save to this branch)</a:t>
            </a:r>
          </a:p>
          <a:p>
            <a:pPr>
              <a:defRPr sz="2000"/>
            </a:pPr>
            <a:r>
              <a:t>	</a:t>
            </a:r>
            <a:r>
              <a:rPr i="1" sz="1700"/>
              <a:t>git add –A</a:t>
            </a:r>
            <a:endParaRPr i="1" sz="1700"/>
          </a:p>
          <a:p>
            <a:pPr>
              <a:defRPr sz="2000"/>
            </a:pPr>
            <a:r>
              <a:rPr i="1" sz="1700"/>
              <a:t>	git commit –m “Comment”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/>
          </a:p>
          <a:p>
            <a:pPr>
              <a:defRPr sz="2000"/>
            </a:pPr>
            <a:r>
              <a:t>Push your branch to GitHub</a:t>
            </a:r>
          </a:p>
          <a:p>
            <a:pPr>
              <a:buSzPct val="100000"/>
              <a:buAutoNum type="arabicPeriod" startAt="3"/>
              <a:defRPr sz="1700"/>
            </a:pPr>
            <a:r>
              <a:t>	</a:t>
            </a:r>
            <a:r>
              <a:rPr i="1"/>
              <a:t>git push origin &lt;BRANCH NAME&gt;</a:t>
            </a:r>
            <a:endParaRPr i="1"/>
          </a:p>
          <a:p>
            <a:pPr/>
            <a:endParaRPr i="1"/>
          </a:p>
          <a:p>
            <a:pPr>
              <a:defRPr sz="2000"/>
            </a:pPr>
            <a:r>
              <a:t>Submit a Pull Request on GitHub</a:t>
            </a:r>
          </a:p>
          <a:p>
            <a:pPr/>
          </a:p>
          <a:p>
            <a:pPr>
              <a:defRPr sz="2000"/>
            </a:pPr>
            <a:r>
              <a:t>Other user must accept these changes on GitHub</a:t>
            </a:r>
          </a:p>
          <a:p>
            <a:pPr/>
          </a:p>
          <a:p>
            <a:pPr>
              <a:defRPr i="1" sz="1700"/>
            </a:pPr>
            <a:r>
              <a:t>	</a:t>
            </a:r>
          </a:p>
          <a:p>
            <a:pPr/>
          </a:p>
          <a:p>
            <a:pPr>
              <a:defRPr sz="1700"/>
            </a:pPr>
          </a:p>
          <a:p>
            <a:pPr>
              <a:defRPr sz="170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sp>
        <p:nvSpPr>
          <p:cNvPr id="816" name="CustomShape 2"/>
          <p:cNvSpPr/>
          <p:nvPr/>
        </p:nvSpPr>
        <p:spPr>
          <a:xfrm>
            <a:off x="304920" y="28812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/>
            </a:lvl1pPr>
          </a:lstStyle>
          <a:p>
            <a:pPr/>
            <a:r>
              <a:t>Git Pull Request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19" name="CustomShape 2"/>
          <p:cNvSpPr/>
          <p:nvPr/>
        </p:nvSpPr>
        <p:spPr>
          <a:xfrm>
            <a:off x="304919" y="914399"/>
            <a:ext cx="8686442" cy="390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Time to take your newfound collaborative git skills to the real-world. Find a partner and follow the steps sent via slack to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Share each other’s code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Make modifications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Submit a Pull Request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Accept the Pull Changes</a:t>
            </a:r>
          </a:p>
        </p:txBody>
      </p:sp>
      <p:sp>
        <p:nvSpPr>
          <p:cNvPr id="820" name="CustomShape 3"/>
          <p:cNvSpPr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Follow our Guide!</a:t>
            </a:r>
          </a:p>
        </p:txBody>
      </p:sp>
      <p:pic>
        <p:nvPicPr>
          <p:cNvPr id="8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838080"/>
            <a:ext cx="3805921" cy="5060880"/>
          </a:xfrm>
          <a:prstGeom prst="rect">
            <a:avLst/>
          </a:prstGeom>
          <a:ln w="12700">
            <a:miter lim="400000"/>
          </a:ln>
        </p:spPr>
      </p:pic>
      <p:sp>
        <p:nvSpPr>
          <p:cNvPr id="824" name="CustomShape 2"/>
          <p:cNvSpPr/>
          <p:nvPr/>
        </p:nvSpPr>
        <p:spPr>
          <a:xfrm>
            <a:off x="4343399" y="2819519"/>
            <a:ext cx="4676042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b="1" sz="2000"/>
            </a:pPr>
            <a:r>
              <a:t>Step-by-step guide </a:t>
            </a:r>
          </a:p>
          <a:p>
            <a:pPr algn="ctr">
              <a:defRPr b="1" sz="2000"/>
            </a:pPr>
            <a:r>
              <a:t>on creating Git Pull Requests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Don’t Worry!</a:t>
            </a:r>
          </a:p>
        </p:txBody>
      </p:sp>
      <p:sp>
        <p:nvSpPr>
          <p:cNvPr id="827" name="CustomShape 2"/>
          <p:cNvSpPr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/>
            </a:lvl1pPr>
          </a:lstStyle>
          <a:p>
            <a:pPr/>
            <a:r>
              <a:t>We’ll be coming back to this.</a:t>
            </a:r>
          </a:p>
        </p:txBody>
      </p:sp>
      <p:sp>
        <p:nvSpPr>
          <p:cNvPr id="828" name="CustomShape 3"/>
          <p:cNvSpPr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You won’t need this fully until Week 8.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Practice At Home</a:t>
            </a:r>
          </a:p>
        </p:txBody>
      </p:sp>
      <p:sp>
        <p:nvSpPr>
          <p:cNvPr id="831" name="CustomShape 2"/>
          <p:cNvSpPr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/>
            </a:lvl1pPr>
          </a:lstStyle>
          <a:p>
            <a:pPr/>
            <a:r>
              <a:t>But practice when you can!</a:t>
            </a:r>
          </a:p>
        </p:txBody>
      </p:sp>
      <p:sp>
        <p:nvSpPr>
          <p:cNvPr id="832" name="CustomShape 3"/>
          <p:cNvSpPr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You don’t need a partner to submit pull requests!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304919" y="762119"/>
            <a:ext cx="8740442" cy="396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 u="sng"/>
            </a:pPr>
            <a:r>
              <a:t>Also, remember….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/>
            </a:pPr>
            <a:r>
              <a:t> In Class Office Hours: </a:t>
            </a:r>
            <a:r>
              <a:rPr b="0"/>
              <a:t>45 minutes before class, 30 minutes after.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b="1" sz="2200"/>
            </a:pPr>
            <a:r>
              <a:t> Review In Class Material (Exercises and Slides):</a:t>
            </a:r>
          </a:p>
          <a:p>
            <a:pPr/>
            <a:r>
              <a:rPr>
                <a:hlinkClick r:id="rId2" invalidUrl="" action="" tgtFrame="" tooltip="" history="1" highlightClick="0" endSnd="0"/>
              </a:rPr>
              <a:t>http://uci.bootcampcontent.com/UCI-Coding-Bootcamp/06-05-2017-Irvine-Class-Repository-FSF/tree/master/0606-TTh</a:t>
            </a:r>
          </a:p>
          <a:p>
            <a:pPr>
              <a:defRPr b="1" sz="2200"/>
            </a:pPr>
            <a:endParaRPr b="0"/>
          </a:p>
          <a:p>
            <a:pPr>
              <a:defRPr b="1" sz="2200"/>
            </a:pPr>
            <a:r>
              <a:t> Re-Watch Class Videos: </a:t>
            </a:r>
          </a:p>
          <a:p>
            <a:pPr/>
            <a:r>
              <a:rPr>
                <a:hlinkClick r:id="rId3" invalidUrl="" action="" tgtFrame="" tooltip="" history="1" highlightClick="0" endSnd="0"/>
              </a:rPr>
              <a:t>https://docs.google.com/spreadsheets/d/1IdHqjJEsCbxoAn49AKD_f4F-R2oivjWZloDrOH9cRsA</a:t>
            </a:r>
          </a:p>
          <a:p>
            <a:pPr/>
          </a:p>
        </p:txBody>
      </p:sp>
      <p:sp>
        <p:nvSpPr>
          <p:cNvPr id="468" name="CustomShape 2"/>
          <p:cNvSpPr/>
          <p:nvPr/>
        </p:nvSpPr>
        <p:spPr>
          <a:xfrm>
            <a:off x="304919" y="97919"/>
            <a:ext cx="55623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Office Hours + Additional Help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Recapping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304919" y="97919"/>
            <a:ext cx="4076281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Recap</a:t>
            </a:r>
          </a:p>
        </p:txBody>
      </p:sp>
      <p:sp>
        <p:nvSpPr>
          <p:cNvPr id="473" name="CustomShape 2"/>
          <p:cNvSpPr/>
          <p:nvPr/>
        </p:nvSpPr>
        <p:spPr>
          <a:xfrm>
            <a:off x="304919" y="762119"/>
            <a:ext cx="8740442" cy="4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/>
            </a:pPr>
            <a:r>
              <a:t>In just one whirlwind week we’ve covered: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Full-Stack Development Conceptually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Terminal / Git Bash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HTML Syntax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Git Concepts and Commands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CSS Purpose, Syntax, and Styles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Floating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Positioning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Box Model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Chrome Dev Tools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 u="sng"/>
            </a:pPr>
            <a:r>
              <a:t>How to Learn on Your Own!!</a:t>
            </a:r>
          </a:p>
        </p:txBody>
      </p:sp>
      <p:pic>
        <p:nvPicPr>
          <p:cNvPr id="4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4166"/>
          <a:stretch>
            <a:fillRect/>
          </a:stretch>
        </p:blipFill>
        <p:spPr>
          <a:xfrm>
            <a:off x="5257800" y="2568239"/>
            <a:ext cx="3885840" cy="3723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