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98" r:id="rId5"/>
    <p:sldId id="299" r:id="rId6"/>
    <p:sldId id="300" r:id="rId7"/>
    <p:sldId id="302" r:id="rId8"/>
    <p:sldId id="303" r:id="rId9"/>
    <p:sldId id="304" r:id="rId10"/>
    <p:sldId id="305" r:id="rId11"/>
    <p:sldId id="308" r:id="rId12"/>
    <p:sldId id="306" r:id="rId13"/>
    <p:sldId id="307" r:id="rId14"/>
    <p:sldId id="309" r:id="rId15"/>
    <p:sldId id="294" r:id="rId16"/>
    <p:sldId id="270" r:id="rId17"/>
    <p:sldId id="272" r:id="rId18"/>
    <p:sldId id="291" r:id="rId19"/>
    <p:sldId id="274" r:id="rId20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CFF"/>
    <a:srgbClr val="DCE5F8"/>
    <a:srgbClr val="9EBBF0"/>
    <a:srgbClr val="80A7EC"/>
    <a:srgbClr val="6891E2"/>
    <a:srgbClr val="93D1FF"/>
    <a:srgbClr val="88ACEC"/>
    <a:srgbClr val="BAC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3" autoAdjust="0"/>
    <p:restoredTop sz="58394" autoAdjust="0"/>
  </p:normalViewPr>
  <p:slideViewPr>
    <p:cSldViewPr>
      <p:cViewPr>
        <p:scale>
          <a:sx n="68" d="100"/>
          <a:sy n="68" d="100"/>
        </p:scale>
        <p:origin x="-1374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84" y="-118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48149;&#51333;&#49464;\Desktop\hpdc&#49892;&#54744;&#44208;&#44284;\100MBLocalityImprov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63000"/>
                  </a:schemeClr>
                </a:gs>
                <a:gs pos="30000">
                  <a:schemeClr val="accent1">
                    <a:shade val="90000"/>
                    <a:satMod val="110000"/>
                  </a:schemeClr>
                </a:gs>
                <a:gs pos="45000">
                  <a:schemeClr val="accent1">
                    <a:shade val="100000"/>
                    <a:satMod val="118000"/>
                  </a:schemeClr>
                </a:gs>
                <a:gs pos="55000">
                  <a:schemeClr val="accent1">
                    <a:shade val="100000"/>
                    <a:satMod val="118000"/>
                  </a:schemeClr>
                </a:gs>
                <a:gs pos="73000">
                  <a:schemeClr val="accent1">
                    <a:shade val="90000"/>
                    <a:satMod val="110000"/>
                  </a:schemeClr>
                </a:gs>
                <a:gs pos="100000">
                  <a:schemeClr val="accent1">
                    <a:shade val="63000"/>
                  </a:schemeClr>
                </a:gs>
              </a:gsLst>
              <a:lin ang="950000" scaled="1"/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430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c:spPr>
          <c:invertIfNegative val="0"/>
          <c:cat>
            <c:strRef>
              <c:f>Sheet1!$A$1:$A$16</c:f>
              <c:strCache>
                <c:ptCount val="16"/>
                <c:pt idx="0">
                  <c:v>(Grep, 1)</c:v>
                </c:pt>
                <c:pt idx="1">
                  <c:v>(Select,2)</c:v>
                </c:pt>
                <c:pt idx="2">
                  <c:v>(Grep, 5)</c:v>
                </c:pt>
                <c:pt idx="3">
                  <c:v>(Select, 10)</c:v>
                </c:pt>
                <c:pt idx="4">
                  <c:v>(Aggre, 30)</c:v>
                </c:pt>
                <c:pt idx="5">
                  <c:v>(Grep, 30)</c:v>
                </c:pt>
                <c:pt idx="6">
                  <c:v>(Invert, 50)</c:v>
                </c:pt>
                <c:pt idx="7">
                  <c:v>(Select, 100)</c:v>
                </c:pt>
                <c:pt idx="8">
                  <c:v>(Invert, 320)</c:v>
                </c:pt>
                <c:pt idx="9">
                  <c:v>(Join, 200)</c:v>
                </c:pt>
                <c:pt idx="10">
                  <c:v>(Aggre, 320)</c:v>
                </c:pt>
                <c:pt idx="11">
                  <c:v>(Grep, 400)</c:v>
                </c:pt>
                <c:pt idx="12">
                  <c:v>(Join, 700)</c:v>
                </c:pt>
                <c:pt idx="13">
                  <c:v>(Aggre, 800)</c:v>
                </c:pt>
                <c:pt idx="14">
                  <c:v>(Select, 3000)</c:v>
                </c:pt>
                <c:pt idx="15">
                  <c:v>(Grep, 5000)</c:v>
                </c:pt>
              </c:strCache>
            </c:strRef>
          </c:cat>
          <c:val>
            <c:numRef>
              <c:f>Sheet1!$B$1:$B$16</c:f>
              <c:numCache>
                <c:formatCode>General</c:formatCode>
                <c:ptCount val="16"/>
                <c:pt idx="0">
                  <c:v>0.5</c:v>
                </c:pt>
                <c:pt idx="1">
                  <c:v>6</c:v>
                </c:pt>
                <c:pt idx="2">
                  <c:v>8</c:v>
                </c:pt>
                <c:pt idx="3">
                  <c:v>5.4544999999999986</c:v>
                </c:pt>
                <c:pt idx="4">
                  <c:v>28.125</c:v>
                </c:pt>
                <c:pt idx="5">
                  <c:v>26.857099999999999</c:v>
                </c:pt>
                <c:pt idx="6">
                  <c:v>34.124200000000002</c:v>
                </c:pt>
                <c:pt idx="7">
                  <c:v>60.5</c:v>
                </c:pt>
                <c:pt idx="8">
                  <c:v>71.394000000000005</c:v>
                </c:pt>
                <c:pt idx="9">
                  <c:v>83.480199999999996</c:v>
                </c:pt>
                <c:pt idx="10">
                  <c:v>84.843800000000002</c:v>
                </c:pt>
                <c:pt idx="11">
                  <c:v>81.874999999999986</c:v>
                </c:pt>
                <c:pt idx="12">
                  <c:v>92.349700000000013</c:v>
                </c:pt>
                <c:pt idx="13">
                  <c:v>91.360299999999995</c:v>
                </c:pt>
                <c:pt idx="14">
                  <c:v>97.333299999999994</c:v>
                </c:pt>
                <c:pt idx="15">
                  <c:v>97.27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hade val="63000"/>
                  </a:schemeClr>
                </a:gs>
                <a:gs pos="30000">
                  <a:schemeClr val="accent2">
                    <a:shade val="90000"/>
                    <a:satMod val="110000"/>
                  </a:schemeClr>
                </a:gs>
                <a:gs pos="45000">
                  <a:schemeClr val="accent2">
                    <a:shade val="100000"/>
                    <a:satMod val="118000"/>
                  </a:schemeClr>
                </a:gs>
                <a:gs pos="55000">
                  <a:schemeClr val="accent2">
                    <a:shade val="100000"/>
                    <a:satMod val="118000"/>
                  </a:schemeClr>
                </a:gs>
                <a:gs pos="73000">
                  <a:schemeClr val="accent2">
                    <a:shade val="90000"/>
                    <a:satMod val="110000"/>
                  </a:schemeClr>
                </a:gs>
                <a:gs pos="100000">
                  <a:schemeClr val="accent2">
                    <a:shade val="63000"/>
                  </a:schemeClr>
                </a:gs>
              </a:gsLst>
              <a:lin ang="950000" scaled="1"/>
            </a:gradFill>
            <a:ln w="9525" cap="flat" cmpd="sng" algn="ctr">
              <a:solidFill>
                <a:schemeClr val="accent2"/>
              </a:solidFill>
              <a:prstDash val="solid"/>
            </a:ln>
            <a:effectLst>
              <a:outerShdw blurRad="50800" dist="430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chemeClr val="accent2">
                  <a:tint val="100000"/>
                  <a:shade val="100000"/>
                  <a:hueMod val="100000"/>
                  <a:satMod val="100000"/>
                </a:schemeClr>
              </a:contourClr>
            </a:sp3d>
          </c:spPr>
          <c:invertIfNegative val="0"/>
          <c:cat>
            <c:strRef>
              <c:f>Sheet1!$A$1:$A$16</c:f>
              <c:strCache>
                <c:ptCount val="16"/>
                <c:pt idx="0">
                  <c:v>(Grep, 1)</c:v>
                </c:pt>
                <c:pt idx="1">
                  <c:v>(Select,2)</c:v>
                </c:pt>
                <c:pt idx="2">
                  <c:v>(Grep, 5)</c:v>
                </c:pt>
                <c:pt idx="3">
                  <c:v>(Select, 10)</c:v>
                </c:pt>
                <c:pt idx="4">
                  <c:v>(Aggre, 30)</c:v>
                </c:pt>
                <c:pt idx="5">
                  <c:v>(Grep, 30)</c:v>
                </c:pt>
                <c:pt idx="6">
                  <c:v>(Invert, 50)</c:v>
                </c:pt>
                <c:pt idx="7">
                  <c:v>(Select, 100)</c:v>
                </c:pt>
                <c:pt idx="8">
                  <c:v>(Invert, 320)</c:v>
                </c:pt>
                <c:pt idx="9">
                  <c:v>(Join, 200)</c:v>
                </c:pt>
                <c:pt idx="10">
                  <c:v>(Aggre, 320)</c:v>
                </c:pt>
                <c:pt idx="11">
                  <c:v>(Grep, 400)</c:v>
                </c:pt>
                <c:pt idx="12">
                  <c:v>(Join, 700)</c:v>
                </c:pt>
                <c:pt idx="13">
                  <c:v>(Aggre, 800)</c:v>
                </c:pt>
                <c:pt idx="14">
                  <c:v>(Select, 3000)</c:v>
                </c:pt>
                <c:pt idx="15">
                  <c:v>(Grep, 5000)</c:v>
                </c:pt>
              </c:strCache>
            </c:strRef>
          </c:cat>
          <c:val>
            <c:numRef>
              <c:f>Sheet1!$C$1:$C$16</c:f>
              <c:numCache>
                <c:formatCode>General</c:formatCode>
                <c:ptCount val="16"/>
                <c:pt idx="0">
                  <c:v>100</c:v>
                </c:pt>
                <c:pt idx="1">
                  <c:v>96.666666000000006</c:v>
                </c:pt>
                <c:pt idx="2">
                  <c:v>100</c:v>
                </c:pt>
                <c:pt idx="3">
                  <c:v>96.363636</c:v>
                </c:pt>
                <c:pt idx="4">
                  <c:v>99.374999999999986</c:v>
                </c:pt>
                <c:pt idx="5">
                  <c:v>98.856999999999999</c:v>
                </c:pt>
                <c:pt idx="6">
                  <c:v>99.5</c:v>
                </c:pt>
                <c:pt idx="7">
                  <c:v>99.5</c:v>
                </c:pt>
                <c:pt idx="8">
                  <c:v>94.823699999999974</c:v>
                </c:pt>
                <c:pt idx="9">
                  <c:v>99.75</c:v>
                </c:pt>
                <c:pt idx="10">
                  <c:v>100</c:v>
                </c:pt>
                <c:pt idx="11">
                  <c:v>100</c:v>
                </c:pt>
                <c:pt idx="12">
                  <c:v>99.75</c:v>
                </c:pt>
                <c:pt idx="13">
                  <c:v>99.933300000000003</c:v>
                </c:pt>
                <c:pt idx="14">
                  <c:v>100</c:v>
                </c:pt>
                <c:pt idx="15">
                  <c:v>98.960000000000022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956032"/>
        <c:axId val="89650816"/>
      </c:barChart>
      <c:catAx>
        <c:axId val="126956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pPr>
            <a:endParaRPr lang="ko-KR"/>
          </a:p>
        </c:txPr>
        <c:crossAx val="89650816"/>
        <c:crosses val="autoZero"/>
        <c:auto val="1"/>
        <c:lblAlgn val="ctr"/>
        <c:lblOffset val="100"/>
        <c:noMultiLvlLbl val="0"/>
      </c:catAx>
      <c:valAx>
        <c:axId val="8965081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pPr>
            <a:endParaRPr lang="ko-KR"/>
          </a:p>
        </c:txPr>
        <c:crossAx val="126956032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shade val="63000"/>
                  </a:schemeClr>
                </a:gs>
                <a:gs pos="30000">
                  <a:schemeClr val="accent3">
                    <a:shade val="90000"/>
                    <a:satMod val="110000"/>
                  </a:schemeClr>
                </a:gs>
                <a:gs pos="45000">
                  <a:schemeClr val="accent3">
                    <a:shade val="100000"/>
                    <a:satMod val="118000"/>
                  </a:schemeClr>
                </a:gs>
                <a:gs pos="55000">
                  <a:schemeClr val="accent3">
                    <a:shade val="100000"/>
                    <a:satMod val="118000"/>
                  </a:schemeClr>
                </a:gs>
                <a:gs pos="73000">
                  <a:schemeClr val="accent3">
                    <a:shade val="90000"/>
                    <a:satMod val="110000"/>
                  </a:schemeClr>
                </a:gs>
                <a:gs pos="100000">
                  <a:schemeClr val="accent3">
                    <a:shade val="63000"/>
                  </a:schemeClr>
                </a:gs>
              </a:gsLst>
              <a:lin ang="950000" scaled="1"/>
            </a:gradFill>
            <a:ln w="9525" cap="flat" cmpd="sng" algn="ctr">
              <a:solidFill>
                <a:schemeClr val="accent3"/>
              </a:solidFill>
              <a:prstDash val="solid"/>
            </a:ln>
            <a:effectLst/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chemeClr val="accent3">
                  <a:tint val="100000"/>
                  <a:shade val="100000"/>
                  <a:hueMod val="100000"/>
                  <a:satMod val="100000"/>
                </a:schemeClr>
              </a:contourClr>
            </a:sp3d>
          </c:spPr>
          <c:invertIfNegative val="0"/>
          <c:cat>
            <c:strRef>
              <c:f>Sheet1!$A$1:$A$16</c:f>
              <c:strCache>
                <c:ptCount val="16"/>
                <c:pt idx="0">
                  <c:v>(Grep, 1)</c:v>
                </c:pt>
                <c:pt idx="1">
                  <c:v>(Select,2)</c:v>
                </c:pt>
                <c:pt idx="2">
                  <c:v>(Grep, 5)</c:v>
                </c:pt>
                <c:pt idx="3">
                  <c:v>(Select, 10)</c:v>
                </c:pt>
                <c:pt idx="4">
                  <c:v>(Aggre, 30)</c:v>
                </c:pt>
                <c:pt idx="5">
                  <c:v>(Grep, 30)</c:v>
                </c:pt>
                <c:pt idx="6">
                  <c:v>(Invert, 50)</c:v>
                </c:pt>
                <c:pt idx="7">
                  <c:v>(Select, 100)</c:v>
                </c:pt>
                <c:pt idx="8">
                  <c:v>(Invert, 320)</c:v>
                </c:pt>
                <c:pt idx="9">
                  <c:v>(Join, 200)</c:v>
                </c:pt>
                <c:pt idx="10">
                  <c:v>(Aggre, 320)</c:v>
                </c:pt>
                <c:pt idx="11">
                  <c:v>(Grep, 400)</c:v>
                </c:pt>
                <c:pt idx="12">
                  <c:v>(Join, 700)</c:v>
                </c:pt>
                <c:pt idx="13">
                  <c:v>(Aggre, 800)</c:v>
                </c:pt>
                <c:pt idx="14">
                  <c:v>(Select, 3000)</c:v>
                </c:pt>
                <c:pt idx="15">
                  <c:v>(Grep, 5000)</c:v>
                </c:pt>
              </c:strCache>
            </c:strRef>
          </c:cat>
          <c:val>
            <c:numRef>
              <c:f>Sheet1!$B$1:$B$16</c:f>
              <c:numCache>
                <c:formatCode>General</c:formatCode>
                <c:ptCount val="16"/>
                <c:pt idx="0">
                  <c:v>0.99505766062602896</c:v>
                </c:pt>
                <c:pt idx="1">
                  <c:v>1.0610328638497659</c:v>
                </c:pt>
                <c:pt idx="2">
                  <c:v>1.258215962441315</c:v>
                </c:pt>
                <c:pt idx="3">
                  <c:v>1.223404255319136</c:v>
                </c:pt>
                <c:pt idx="4">
                  <c:v>1.128329297820823</c:v>
                </c:pt>
                <c:pt idx="5">
                  <c:v>1.3540145985401459</c:v>
                </c:pt>
                <c:pt idx="6">
                  <c:v>1.0394524959742351</c:v>
                </c:pt>
                <c:pt idx="7">
                  <c:v>1.400662251655628</c:v>
                </c:pt>
                <c:pt idx="8">
                  <c:v>1.126908045977012</c:v>
                </c:pt>
                <c:pt idx="9">
                  <c:v>1.1130952380952379</c:v>
                </c:pt>
                <c:pt idx="10">
                  <c:v>1.1567796610169501</c:v>
                </c:pt>
                <c:pt idx="11">
                  <c:v>1.236842105263158</c:v>
                </c:pt>
                <c:pt idx="12">
                  <c:v>1.010593220338982</c:v>
                </c:pt>
                <c:pt idx="13">
                  <c:v>1.0228571428571429</c:v>
                </c:pt>
                <c:pt idx="14">
                  <c:v>1.0470085470085471</c:v>
                </c:pt>
                <c:pt idx="15">
                  <c:v>1.063263041065482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956544"/>
        <c:axId val="110200512"/>
      </c:barChart>
      <c:catAx>
        <c:axId val="126956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pPr>
            <a:endParaRPr lang="ko-KR"/>
          </a:p>
        </c:txPr>
        <c:crossAx val="110200512"/>
        <c:crosses val="autoZero"/>
        <c:auto val="1"/>
        <c:lblAlgn val="ctr"/>
        <c:lblOffset val="100"/>
        <c:noMultiLvlLbl val="0"/>
      </c:catAx>
      <c:valAx>
        <c:axId val="110200512"/>
        <c:scaling>
          <c:orientation val="minMax"/>
          <c:max val="1.5"/>
          <c:min val="0.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pPr>
            <a:endParaRPr lang="ko-KR"/>
          </a:p>
        </c:txPr>
        <c:crossAx val="126956544"/>
        <c:crosses val="autoZero"/>
        <c:crossBetween val="between"/>
        <c:majorUnit val="0.1"/>
        <c:minorUnit val="0.05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5">
                    <a:shade val="63000"/>
                  </a:schemeClr>
                </a:gs>
                <a:gs pos="30000">
                  <a:schemeClr val="accent5">
                    <a:shade val="90000"/>
                    <a:satMod val="110000"/>
                  </a:schemeClr>
                </a:gs>
                <a:gs pos="45000">
                  <a:schemeClr val="accent5">
                    <a:shade val="100000"/>
                    <a:satMod val="118000"/>
                  </a:schemeClr>
                </a:gs>
                <a:gs pos="55000">
                  <a:schemeClr val="accent5">
                    <a:shade val="100000"/>
                    <a:satMod val="118000"/>
                  </a:schemeClr>
                </a:gs>
                <a:gs pos="73000">
                  <a:schemeClr val="accent5">
                    <a:shade val="90000"/>
                    <a:satMod val="110000"/>
                  </a:schemeClr>
                </a:gs>
                <a:gs pos="100000">
                  <a:schemeClr val="accent5">
                    <a:shade val="63000"/>
                  </a:schemeClr>
                </a:gs>
              </a:gsLst>
              <a:lin ang="950000" scaled="1"/>
            </a:gradFill>
            <a:ln w="9525" cap="flat" cmpd="sng" algn="ctr">
              <a:solidFill>
                <a:schemeClr val="accent5"/>
              </a:solidFill>
              <a:prstDash val="solid"/>
            </a:ln>
            <a:effectLst>
              <a:outerShdw blurRad="50800" dist="430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chemeClr val="accent5">
                  <a:tint val="100000"/>
                  <a:shade val="100000"/>
                  <a:hueMod val="100000"/>
                  <a:satMod val="100000"/>
                </a:schemeClr>
              </a:contourClr>
            </a:sp3d>
          </c:spPr>
          <c:invertIfNegative val="0"/>
          <c:cat>
            <c:strRef>
              <c:f>Sheet1!$A$1:$A$8</c:f>
              <c:strCache>
                <c:ptCount val="8"/>
                <c:pt idx="0">
                  <c:v>(Grep,1)</c:v>
                </c:pt>
                <c:pt idx="1">
                  <c:v>(Select,2)</c:v>
                </c:pt>
                <c:pt idx="2">
                  <c:v>(Grep,5)</c:v>
                </c:pt>
                <c:pt idx="3">
                  <c:v>(Select,10)</c:v>
                </c:pt>
                <c:pt idx="4">
                  <c:v>(Grep,20)</c:v>
                </c:pt>
                <c:pt idx="5">
                  <c:v>(Aggre,50)</c:v>
                </c:pt>
                <c:pt idx="6">
                  <c:v>(Select,100)</c:v>
                </c:pt>
                <c:pt idx="7">
                  <c:v>(Join,200)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1.3998549499999999</c:v>
                </c:pt>
                <c:pt idx="1">
                  <c:v>1.4886200000000001</c:v>
                </c:pt>
                <c:pt idx="2">
                  <c:v>1.4028948999999991</c:v>
                </c:pt>
                <c:pt idx="3">
                  <c:v>1.3854679999999999</c:v>
                </c:pt>
                <c:pt idx="4">
                  <c:v>1.385893899999999</c:v>
                </c:pt>
                <c:pt idx="5">
                  <c:v>1.1865319999999999</c:v>
                </c:pt>
                <c:pt idx="6">
                  <c:v>1.3548895999999999</c:v>
                </c:pt>
                <c:pt idx="7">
                  <c:v>1.2156649999999991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6">
                    <a:shade val="63000"/>
                  </a:schemeClr>
                </a:gs>
                <a:gs pos="30000">
                  <a:schemeClr val="accent6">
                    <a:shade val="90000"/>
                    <a:satMod val="110000"/>
                  </a:schemeClr>
                </a:gs>
                <a:gs pos="45000">
                  <a:schemeClr val="accent6">
                    <a:shade val="100000"/>
                    <a:satMod val="118000"/>
                  </a:schemeClr>
                </a:gs>
                <a:gs pos="55000">
                  <a:schemeClr val="accent6">
                    <a:shade val="100000"/>
                    <a:satMod val="118000"/>
                  </a:schemeClr>
                </a:gs>
                <a:gs pos="73000">
                  <a:schemeClr val="accent6">
                    <a:shade val="90000"/>
                    <a:satMod val="110000"/>
                  </a:schemeClr>
                </a:gs>
                <a:gs pos="100000">
                  <a:schemeClr val="accent6">
                    <a:shade val="63000"/>
                  </a:schemeClr>
                </a:gs>
              </a:gsLst>
              <a:lin ang="950000" scaled="1"/>
            </a:gradFill>
            <a:ln w="9525" cap="flat" cmpd="sng" algn="ctr">
              <a:solidFill>
                <a:schemeClr val="accent6"/>
              </a:solidFill>
              <a:prstDash val="solid"/>
            </a:ln>
            <a:effectLst>
              <a:outerShdw blurRad="50800" dist="430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chemeClr val="accent6">
                  <a:tint val="100000"/>
                  <a:shade val="100000"/>
                  <a:hueMod val="100000"/>
                  <a:satMod val="100000"/>
                </a:schemeClr>
              </a:contourClr>
            </a:sp3d>
          </c:spPr>
          <c:invertIfNegative val="0"/>
          <c:cat>
            <c:strRef>
              <c:f>Sheet1!$A$1:$A$8</c:f>
              <c:strCache>
                <c:ptCount val="8"/>
                <c:pt idx="0">
                  <c:v>(Grep,1)</c:v>
                </c:pt>
                <c:pt idx="1">
                  <c:v>(Select,2)</c:v>
                </c:pt>
                <c:pt idx="2">
                  <c:v>(Grep,5)</c:v>
                </c:pt>
                <c:pt idx="3">
                  <c:v>(Select,10)</c:v>
                </c:pt>
                <c:pt idx="4">
                  <c:v>(Grep,20)</c:v>
                </c:pt>
                <c:pt idx="5">
                  <c:v>(Aggre,50)</c:v>
                </c:pt>
                <c:pt idx="6">
                  <c:v>(Select,100)</c:v>
                </c:pt>
                <c:pt idx="7">
                  <c:v>(Join,200)</c:v>
                </c:pt>
              </c:strCache>
            </c:strRef>
          </c:cat>
          <c:val>
            <c:numRef>
              <c:f>Sheet1!$C$1:$C$8</c:f>
              <c:numCache>
                <c:formatCode>General</c:formatCode>
                <c:ptCount val="8"/>
                <c:pt idx="0">
                  <c:v>1.23985495</c:v>
                </c:pt>
                <c:pt idx="1">
                  <c:v>1.38862</c:v>
                </c:pt>
                <c:pt idx="2">
                  <c:v>1.302894899999999</c:v>
                </c:pt>
                <c:pt idx="3">
                  <c:v>1.3854679999999999</c:v>
                </c:pt>
                <c:pt idx="4">
                  <c:v>1.355893899999999</c:v>
                </c:pt>
                <c:pt idx="5">
                  <c:v>1.1244499999999999</c:v>
                </c:pt>
                <c:pt idx="6">
                  <c:v>1.3548895999999999</c:v>
                </c:pt>
                <c:pt idx="7">
                  <c:v>1.115664999999999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285376"/>
        <c:axId val="110202816"/>
      </c:barChart>
      <c:catAx>
        <c:axId val="133285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10202816"/>
        <c:crosses val="autoZero"/>
        <c:auto val="1"/>
        <c:lblAlgn val="ctr"/>
        <c:lblOffset val="100"/>
        <c:noMultiLvlLbl val="0"/>
      </c:catAx>
      <c:valAx>
        <c:axId val="110202816"/>
        <c:scaling>
          <c:orientation val="minMax"/>
          <c:max val="1.6"/>
          <c:min val="0.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285376"/>
        <c:crosses val="autoZero"/>
        <c:crossBetween val="between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Sheet1!$A$1:$A$8</c:f>
              <c:strCache>
                <c:ptCount val="8"/>
                <c:pt idx="0">
                  <c:v>(Grep,1)</c:v>
                </c:pt>
                <c:pt idx="1">
                  <c:v>(Select,2)</c:v>
                </c:pt>
                <c:pt idx="2">
                  <c:v>(Grep,5)</c:v>
                </c:pt>
                <c:pt idx="3">
                  <c:v>(Select,10)</c:v>
                </c:pt>
                <c:pt idx="4">
                  <c:v>(Grep,20)</c:v>
                </c:pt>
                <c:pt idx="5">
                  <c:v>(Aggre,50)</c:v>
                </c:pt>
                <c:pt idx="6">
                  <c:v>(Select,100)</c:v>
                </c:pt>
                <c:pt idx="7">
                  <c:v>(Join,200)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5.2632000000000003</c:v>
                </c:pt>
                <c:pt idx="1">
                  <c:v>15</c:v>
                </c:pt>
                <c:pt idx="2">
                  <c:v>17.777799999999999</c:v>
                </c:pt>
                <c:pt idx="3">
                  <c:v>47.916699999999999</c:v>
                </c:pt>
                <c:pt idx="4">
                  <c:v>46.25</c:v>
                </c:pt>
                <c:pt idx="5">
                  <c:v>72.265600000000006</c:v>
                </c:pt>
                <c:pt idx="6">
                  <c:v>91.5</c:v>
                </c:pt>
                <c:pt idx="7">
                  <c:v>92.5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Sheet1!$A$1:$A$8</c:f>
              <c:strCache>
                <c:ptCount val="8"/>
                <c:pt idx="0">
                  <c:v>(Grep,1)</c:v>
                </c:pt>
                <c:pt idx="1">
                  <c:v>(Select,2)</c:v>
                </c:pt>
                <c:pt idx="2">
                  <c:v>(Grep,5)</c:v>
                </c:pt>
                <c:pt idx="3">
                  <c:v>(Select,10)</c:v>
                </c:pt>
                <c:pt idx="4">
                  <c:v>(Grep,20)</c:v>
                </c:pt>
                <c:pt idx="5">
                  <c:v>(Aggre,50)</c:v>
                </c:pt>
                <c:pt idx="6">
                  <c:v>(Select,100)</c:v>
                </c:pt>
                <c:pt idx="7">
                  <c:v>(Join,200)</c:v>
                </c:pt>
              </c:strCache>
            </c:strRef>
          </c:cat>
          <c:val>
            <c:numRef>
              <c:f>Sheet1!$C$1:$C$8</c:f>
              <c:numCache>
                <c:formatCode>General</c:formatCode>
                <c:ptCount val="8"/>
                <c:pt idx="0">
                  <c:v>97.153599999999983</c:v>
                </c:pt>
                <c:pt idx="1">
                  <c:v>98.565846899999826</c:v>
                </c:pt>
                <c:pt idx="2">
                  <c:v>99.556299999999993</c:v>
                </c:pt>
                <c:pt idx="3">
                  <c:v>99.5</c:v>
                </c:pt>
                <c:pt idx="4">
                  <c:v>99.222200000000001</c:v>
                </c:pt>
                <c:pt idx="5">
                  <c:v>97.111110999999994</c:v>
                </c:pt>
                <c:pt idx="6">
                  <c:v>99.124999999999986</c:v>
                </c:pt>
                <c:pt idx="7">
                  <c:v>99.131313000000006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Sheet1!$A$1:$A$8</c:f>
              <c:strCache>
                <c:ptCount val="8"/>
                <c:pt idx="0">
                  <c:v>(Grep,1)</c:v>
                </c:pt>
                <c:pt idx="1">
                  <c:v>(Select,2)</c:v>
                </c:pt>
                <c:pt idx="2">
                  <c:v>(Grep,5)</c:v>
                </c:pt>
                <c:pt idx="3">
                  <c:v>(Select,10)</c:v>
                </c:pt>
                <c:pt idx="4">
                  <c:v>(Grep,20)</c:v>
                </c:pt>
                <c:pt idx="5">
                  <c:v>(Aggre,50)</c:v>
                </c:pt>
                <c:pt idx="6">
                  <c:v>(Select,100)</c:v>
                </c:pt>
                <c:pt idx="7">
                  <c:v>(Join,200)</c:v>
                </c:pt>
              </c:strCache>
            </c:strRef>
          </c:cat>
          <c:val>
            <c:numRef>
              <c:f>Sheet1!$D$1:$D$8</c:f>
              <c:numCache>
                <c:formatCode>General</c:formatCode>
                <c:ptCount val="8"/>
                <c:pt idx="0">
                  <c:v>94.736800000000002</c:v>
                </c:pt>
                <c:pt idx="1">
                  <c:v>98.333329999999975</c:v>
                </c:pt>
                <c:pt idx="2">
                  <c:v>100</c:v>
                </c:pt>
                <c:pt idx="3">
                  <c:v>96.874999999999986</c:v>
                </c:pt>
                <c:pt idx="4">
                  <c:v>97.5</c:v>
                </c:pt>
                <c:pt idx="5">
                  <c:v>98.054659999999998</c:v>
                </c:pt>
                <c:pt idx="6">
                  <c:v>97.5</c:v>
                </c:pt>
                <c:pt idx="7">
                  <c:v>98.181799999999981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71008"/>
        <c:axId val="110204544"/>
      </c:barChart>
      <c:catAx>
        <c:axId val="129771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10204544"/>
        <c:crosses val="autoZero"/>
        <c:auto val="1"/>
        <c:lblAlgn val="ctr"/>
        <c:lblOffset val="100"/>
        <c:noMultiLvlLbl val="0"/>
      </c:catAx>
      <c:valAx>
        <c:axId val="110204544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771008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313FC-79FE-4C8C-BFF6-5CF72976DCB0}" type="datetimeFigureOut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C9715-9B5D-4C54-A9B5-C433DEBA58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0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3A2E7-CA84-4C95-B1E3-6B96851B31E2}" type="datetimeFigureOut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7F06D-B0A1-4900-9A80-FDA529E941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4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34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87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97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4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35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07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22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9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04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2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9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9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0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5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76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7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22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0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F06D-B0A1-4900-9A80-FDA529E9413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8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628006"/>
            <a:ext cx="6858000" cy="2383904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425956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1FA447-B1A2-45DF-A6D1-AF474C3D05B9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555998"/>
            <a:ext cx="7315200" cy="250734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18336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4" y="1555998"/>
            <a:ext cx="238125" cy="250734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18336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4AD-D7DB-46E7-B385-343A82EB17C8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817-C60C-4351-B07E-5B3816F8D57B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6525-1BB8-4B73-B584-1BD330B69131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23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D63670-6A9C-484B-BF1D-628F0078A5D8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6969-53F9-4270-9568-206F031BA82E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>
            <a:normAutofit/>
          </a:bodyPr>
          <a:lstStyle>
            <a:lvl1pPr>
              <a:defRPr sz="45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728-BD56-4909-B92C-C16EF9CFB5F9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018D-F432-451C-8720-00EA5DDF1A03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0DE5-90D2-4A8D-90CC-87CF2B0FE94F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4B0-3509-482B-AABC-32874C9CF7F5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499E-D767-4202-B23F-F319DA1C4FE2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F75089-D148-48D1-91EF-1C0C451B6123}" type="datetime1">
              <a:rPr lang="ko-KR" altLang="en-US" smtClean="0"/>
              <a:pPr/>
              <a:t>2012-10-08 Monday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938281-32A3-480A-9D94-F733F6A77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1632198"/>
            <a:ext cx="6858000" cy="2383904"/>
          </a:xfrm>
        </p:spPr>
        <p:txBody>
          <a:bodyPr anchor="ctr">
            <a:noAutofit/>
          </a:bodyPr>
          <a:lstStyle/>
          <a:p>
            <a:pPr algn="ctr"/>
            <a:r>
              <a:rPr lang="en-US" altLang="ko-KR" sz="3500" dirty="0" smtClean="0"/>
              <a:t>Locality-Aware </a:t>
            </a:r>
            <a:br>
              <a:rPr lang="en-US" altLang="ko-KR" sz="3500" dirty="0" smtClean="0"/>
            </a:br>
            <a:r>
              <a:rPr lang="en-US" altLang="ko-KR" sz="3500" dirty="0" smtClean="0"/>
              <a:t>Dynamic VM Reconfiguration </a:t>
            </a:r>
            <a:br>
              <a:rPr lang="en-US" altLang="ko-KR" sz="3500" dirty="0" smtClean="0"/>
            </a:br>
            <a:r>
              <a:rPr lang="en-US" altLang="ko-KR" sz="3500" dirty="0" smtClean="0"/>
              <a:t>on </a:t>
            </a:r>
            <a:r>
              <a:rPr lang="en-US" altLang="ko-KR" sz="3500" dirty="0" err="1" smtClean="0"/>
              <a:t>MapReduce</a:t>
            </a:r>
            <a:r>
              <a:rPr lang="en-US" altLang="ko-KR" sz="3500" dirty="0" smtClean="0"/>
              <a:t> Clouds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63752"/>
            <a:ext cx="6858000" cy="5334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ko-KR" b="1" dirty="0" err="1" smtClean="0"/>
              <a:t>Jongse</a:t>
            </a:r>
            <a:r>
              <a:rPr lang="en-US" altLang="ko-KR" b="1" dirty="0" smtClean="0"/>
              <a:t> Park</a:t>
            </a:r>
            <a:r>
              <a:rPr lang="en-US" altLang="ko-KR" dirty="0" smtClean="0"/>
              <a:t>, Daewoo Lee, </a:t>
            </a:r>
            <a:r>
              <a:rPr lang="en-US" altLang="ko-KR" dirty="0" err="1" smtClean="0"/>
              <a:t>Bokyeong</a:t>
            </a:r>
            <a:r>
              <a:rPr lang="en-US" altLang="ko-KR" dirty="0" smtClean="0"/>
              <a:t> Kim, </a:t>
            </a:r>
            <a:br>
              <a:rPr lang="en-US" altLang="ko-KR" dirty="0" smtClean="0"/>
            </a:br>
            <a:r>
              <a:rPr lang="en-US" altLang="ko-KR" dirty="0" err="1" smtClean="0"/>
              <a:t>Jaehyuk</a:t>
            </a:r>
            <a:r>
              <a:rPr lang="en-US" altLang="ko-KR" dirty="0" smtClean="0"/>
              <a:t> Huh, </a:t>
            </a:r>
            <a:r>
              <a:rPr lang="en-US" altLang="ko-KR" dirty="0" err="1" smtClean="0"/>
              <a:t>Seungryoul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Maeng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C:\Users\박종세\Desktop\logoKAIS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89596"/>
            <a:ext cx="2520280" cy="83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036314" y="2924944"/>
            <a:ext cx="792000" cy="79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 1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40658" y="2924944"/>
            <a:ext cx="792000" cy="79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 </a:t>
            </a:r>
            <a:r>
              <a:rPr lang="en-US" altLang="ko-KR" sz="1500" i="1" dirty="0" smtClean="0">
                <a:solidFill>
                  <a:schemeClr val="tx1"/>
                </a:solidFill>
              </a:rPr>
              <a:t>2</a:t>
            </a:r>
            <a:endParaRPr lang="en-US" sz="1500" i="1" dirty="0" smtClean="0">
              <a:solidFill>
                <a:schemeClr val="tx1"/>
              </a:solidFill>
            </a:endParaRP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52400"/>
            <a:ext cx="8922592" cy="990600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Dynamic Resource Reconfiguration</a:t>
            </a:r>
            <a:endParaRPr lang="ko-KR" altLang="en-US" sz="4000" dirty="0"/>
          </a:p>
        </p:txBody>
      </p:sp>
      <p:cxnSp>
        <p:nvCxnSpPr>
          <p:cNvPr id="4" name="직선 연결선 3"/>
          <p:cNvCxnSpPr>
            <a:stCxn id="7" idx="2"/>
          </p:cNvCxnSpPr>
          <p:nvPr/>
        </p:nvCxnSpPr>
        <p:spPr>
          <a:xfrm>
            <a:off x="4538450" y="1916808"/>
            <a:ext cx="1210700" cy="93624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088450" y="1484808"/>
            <a:ext cx="90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master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7" idx="2"/>
          </p:cNvCxnSpPr>
          <p:nvPr/>
        </p:nvCxnSpPr>
        <p:spPr>
          <a:xfrm flipH="1">
            <a:off x="3440426" y="1916808"/>
            <a:ext cx="1098024" cy="93624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364088" y="2493056"/>
            <a:ext cx="720000" cy="36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task 2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00043" y="1484784"/>
            <a:ext cx="648072" cy="4320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>
                <a:solidFill>
                  <a:schemeClr val="tx1"/>
                </a:solidFill>
              </a:rPr>
              <a:t>j</a:t>
            </a:r>
            <a:r>
              <a:rPr lang="en-US" altLang="ko-KR" sz="1500" i="1" dirty="0" smtClean="0">
                <a:solidFill>
                  <a:schemeClr val="tx1"/>
                </a:solidFill>
              </a:rPr>
              <a:t>ob B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pic>
        <p:nvPicPr>
          <p:cNvPr id="36" name="Picture 2" descr="C:\Users\박종세\Desktop\13318154281372242463user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50" y="1244302"/>
            <a:ext cx="1392746" cy="139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581128"/>
            <a:ext cx="8229600" cy="1512168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A node(</a:t>
            </a:r>
            <a:r>
              <a:rPr lang="en-US" altLang="ko-KR" b="1" i="1" dirty="0" smtClean="0"/>
              <a:t>source node</a:t>
            </a:r>
            <a:r>
              <a:rPr lang="en-US" altLang="ko-KR" dirty="0" smtClean="0"/>
              <a:t>) does not satisfy data locality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Master schedule to another node(</a:t>
            </a:r>
            <a:r>
              <a:rPr lang="en-US" altLang="ko-KR" b="1" i="1" dirty="0" smtClean="0"/>
              <a:t>target node</a:t>
            </a:r>
            <a:r>
              <a:rPr lang="en-US" altLang="ko-KR" dirty="0" smtClean="0"/>
              <a:t>) satisfying data locality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Reconfigure both source and target nodes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704893" y="2564904"/>
            <a:ext cx="1525922" cy="36000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 smtClean="0">
                <a:solidFill>
                  <a:schemeClr val="tx1"/>
                </a:solidFill>
              </a:rPr>
              <a:t>target node</a:t>
            </a:r>
            <a:endParaRPr lang="ko-KR" altLang="en-US" sz="1500" b="1" i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59832" y="2133056"/>
            <a:ext cx="720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task 1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9149" y="2564904"/>
            <a:ext cx="1525922" cy="36000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 smtClean="0">
                <a:solidFill>
                  <a:schemeClr val="tx1"/>
                </a:solidFill>
              </a:rPr>
              <a:t>source node</a:t>
            </a:r>
            <a:endParaRPr lang="ko-KR" altLang="en-US" sz="1500" b="1" i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00043" y="1496688"/>
            <a:ext cx="648072" cy="4320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job A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4355976" y="3356992"/>
            <a:ext cx="792088" cy="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9"/>
          <p:cNvSpPr/>
          <p:nvPr/>
        </p:nvSpPr>
        <p:spPr>
          <a:xfrm>
            <a:off x="3059832" y="2492896"/>
            <a:ext cx="720000" cy="36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>
                <a:solidFill>
                  <a:schemeClr val="tx1"/>
                </a:solidFill>
              </a:rPr>
              <a:t>t</a:t>
            </a:r>
            <a:r>
              <a:rPr lang="en-US" altLang="ko-KR" sz="1500" i="1" dirty="0" smtClean="0">
                <a:solidFill>
                  <a:schemeClr val="tx1"/>
                </a:solidFill>
              </a:rPr>
              <a:t>ask 1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32" name="직사각형 32"/>
          <p:cNvSpPr/>
          <p:nvPr/>
        </p:nvSpPr>
        <p:spPr>
          <a:xfrm>
            <a:off x="5375927" y="2493056"/>
            <a:ext cx="720000" cy="3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43" name="순서도: 자기 디스크 16"/>
          <p:cNvSpPr/>
          <p:nvPr/>
        </p:nvSpPr>
        <p:spPr>
          <a:xfrm>
            <a:off x="3036314" y="3789040"/>
            <a:ext cx="792000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45" name="순서도: 자기 디스크 16"/>
          <p:cNvSpPr/>
          <p:nvPr/>
        </p:nvSpPr>
        <p:spPr>
          <a:xfrm>
            <a:off x="5340570" y="3789040"/>
            <a:ext cx="792000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5528262" y="4005064"/>
            <a:ext cx="180000" cy="180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5780270" y="4005064"/>
            <a:ext cx="180000" cy="180000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3205949" y="4005064"/>
            <a:ext cx="180000" cy="180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3457957" y="4005064"/>
            <a:ext cx="180000" cy="180000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5525909" y="4005064"/>
            <a:ext cx="180000" cy="180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777917" y="4005064"/>
            <a:ext cx="180000" cy="180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38688" y="2924944"/>
            <a:ext cx="396000" cy="792000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 smtClean="0">
              <a:solidFill>
                <a:schemeClr val="tx1"/>
              </a:solidFill>
            </a:endParaRP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51920" y="2924944"/>
            <a:ext cx="396000" cy="79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 smtClean="0">
              <a:solidFill>
                <a:schemeClr val="tx1"/>
              </a:solidFill>
            </a:endParaRP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6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16528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08646 -2.59259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3" animBg="1"/>
      <p:bldP spid="35" grpId="0" animBg="1"/>
      <p:bldP spid="35" grpId="1" animBg="1"/>
      <p:bldP spid="39" grpId="0"/>
      <p:bldP spid="40" grpId="0" animBg="1"/>
      <p:bldP spid="41" grpId="0"/>
      <p:bldP spid="65" grpId="0" animBg="1"/>
      <p:bldP spid="65" grpId="1" animBg="1"/>
      <p:bldP spid="31" grpId="0" animBg="1"/>
      <p:bldP spid="32" grpId="2" animBg="1"/>
      <p:bldP spid="32" grpId="3" animBg="1"/>
      <p:bldP spid="46" grpId="0" animBg="1"/>
      <p:bldP spid="4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Resource hot-plugging</a:t>
            </a:r>
          </a:p>
          <a:p>
            <a:pPr lvl="1"/>
            <a:r>
              <a:rPr lang="en-US" altLang="ko-KR" dirty="0" smtClean="0"/>
              <a:t>De-allocation</a:t>
            </a:r>
          </a:p>
          <a:p>
            <a:pPr lvl="2"/>
            <a:r>
              <a:rPr lang="en-US" altLang="ko-KR" dirty="0" smtClean="0"/>
              <a:t>Giving up and giving back resource to provider</a:t>
            </a:r>
          </a:p>
          <a:p>
            <a:pPr lvl="2"/>
            <a:r>
              <a:rPr lang="en-US" altLang="ko-KR" dirty="0" smtClean="0"/>
              <a:t>Always possible</a:t>
            </a:r>
          </a:p>
          <a:p>
            <a:pPr lvl="1"/>
            <a:r>
              <a:rPr lang="en-US" altLang="ko-KR" dirty="0" smtClean="0"/>
              <a:t>Allocation</a:t>
            </a:r>
          </a:p>
          <a:p>
            <a:pPr lvl="2"/>
            <a:r>
              <a:rPr lang="en-US" altLang="ko-KR" dirty="0" smtClean="0"/>
              <a:t>Taking new resource from provider</a:t>
            </a:r>
          </a:p>
          <a:p>
            <a:pPr lvl="2"/>
            <a:r>
              <a:rPr lang="en-US" altLang="ko-KR" dirty="0" smtClean="0"/>
              <a:t>Not always possible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Two solutions</a:t>
            </a:r>
          </a:p>
          <a:p>
            <a:pPr lvl="1"/>
            <a:r>
              <a:rPr lang="en-US" altLang="ko-KR" dirty="0" smtClean="0"/>
              <a:t>Synchronous DRR</a:t>
            </a:r>
          </a:p>
          <a:p>
            <a:pPr lvl="1"/>
            <a:r>
              <a:rPr lang="en-US" altLang="ko-KR" dirty="0" smtClean="0"/>
              <a:t>Queue-based DRR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7504" y="152400"/>
            <a:ext cx="8922592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Dynamic Resource Reconfiguration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11"/>
          <p:cNvSpPr/>
          <p:nvPr/>
        </p:nvSpPr>
        <p:spPr>
          <a:xfrm>
            <a:off x="7164288" y="2132896"/>
            <a:ext cx="1512168" cy="3600400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24" name="모서리가 둥근 직사각형 11"/>
          <p:cNvSpPr/>
          <p:nvPr/>
        </p:nvSpPr>
        <p:spPr>
          <a:xfrm>
            <a:off x="5004048" y="2132896"/>
            <a:ext cx="1512168" cy="3600400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Synchronous DRR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Headroom</a:t>
            </a:r>
          </a:p>
          <a:p>
            <a:pPr lvl="1"/>
            <a:r>
              <a:rPr lang="en-US" altLang="ko-KR" dirty="0"/>
              <a:t>Remained by provider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Idle and available resource on </a:t>
            </a:r>
            <a:r>
              <a:rPr lang="en-US" altLang="ko-KR" dirty="0"/>
              <a:t>each physical </a:t>
            </a:r>
            <a:r>
              <a:rPr lang="en-US" altLang="ko-KR" dirty="0" smtClean="0"/>
              <a:t>machine</a:t>
            </a:r>
          </a:p>
          <a:p>
            <a:pPr lvl="1"/>
            <a:r>
              <a:rPr lang="en-US" altLang="ko-KR" dirty="0" smtClean="0"/>
              <a:t>Shared by all VMs </a:t>
            </a:r>
            <a:br>
              <a:rPr lang="en-US" altLang="ko-KR" dirty="0" smtClean="0"/>
            </a:br>
            <a:r>
              <a:rPr lang="en-US" altLang="ko-KR" dirty="0" smtClean="0"/>
              <a:t>on a physical machine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2200" y="1412816"/>
            <a:ext cx="90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master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7" idx="2"/>
          </p:cNvCxnSpPr>
          <p:nvPr/>
        </p:nvCxnSpPr>
        <p:spPr>
          <a:xfrm flipH="1">
            <a:off x="5799286" y="1844816"/>
            <a:ext cx="1022914" cy="7910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004048" y="2204904"/>
            <a:ext cx="1525922" cy="3456344"/>
            <a:chOff x="7081683" y="2924944"/>
            <a:chExt cx="1525922" cy="3456344"/>
          </a:xfrm>
        </p:grpSpPr>
        <p:sp>
          <p:nvSpPr>
            <p:cNvPr id="16" name="직사각형 15"/>
            <p:cNvSpPr/>
            <p:nvPr/>
          </p:nvSpPr>
          <p:spPr>
            <a:xfrm>
              <a:off x="7081683" y="2924944"/>
              <a:ext cx="1525922" cy="322677"/>
            </a:xfrm>
            <a:prstGeom prst="rect">
              <a:avLst/>
            </a:prstGeom>
            <a:noFill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i="1" dirty="0" smtClean="0">
                  <a:solidFill>
                    <a:schemeClr val="tx1"/>
                  </a:solidFill>
                </a:rPr>
                <a:t>source node</a:t>
              </a:r>
              <a:endParaRPr lang="ko-KR" altLang="en-US" sz="15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81683" y="6021288"/>
              <a:ext cx="1525922" cy="360000"/>
            </a:xfrm>
            <a:prstGeom prst="rect">
              <a:avLst/>
            </a:prstGeom>
            <a:noFill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i="1" dirty="0" smtClean="0">
                  <a:solidFill>
                    <a:schemeClr val="tx1"/>
                  </a:solidFill>
                </a:rPr>
                <a:t>headroom</a:t>
              </a:r>
              <a:endParaRPr lang="ko-KR" altLang="en-US" sz="15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29180" y="5517232"/>
              <a:ext cx="1008112" cy="5040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위쪽 화살표 33"/>
            <p:cNvSpPr/>
            <p:nvPr/>
          </p:nvSpPr>
          <p:spPr>
            <a:xfrm rot="10800000">
              <a:off x="7704745" y="4378633"/>
              <a:ext cx="348893" cy="589756"/>
            </a:xfrm>
            <a:prstGeom prst="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>
            <a:stCxn id="7" idx="2"/>
          </p:cNvCxnSpPr>
          <p:nvPr/>
        </p:nvCxnSpPr>
        <p:spPr>
          <a:xfrm>
            <a:off x="6822200" y="1844816"/>
            <a:ext cx="1155281" cy="7910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64288" y="2204904"/>
            <a:ext cx="1525922" cy="36000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>
                <a:solidFill>
                  <a:schemeClr val="tx1"/>
                </a:solidFill>
              </a:rPr>
              <a:t>t</a:t>
            </a:r>
            <a:r>
              <a:rPr lang="en-US" altLang="ko-KR" sz="1500" b="1" i="1" dirty="0" smtClean="0">
                <a:solidFill>
                  <a:schemeClr val="tx1"/>
                </a:solidFill>
              </a:rPr>
              <a:t>arget node</a:t>
            </a:r>
            <a:endParaRPr lang="ko-KR" altLang="en-US" sz="1500" b="1" i="1" dirty="0">
              <a:solidFill>
                <a:schemeClr val="tx1"/>
              </a:solidFill>
            </a:endParaRPr>
          </a:p>
        </p:txBody>
      </p:sp>
      <p:sp>
        <p:nvSpPr>
          <p:cNvPr id="31" name="위쪽 화살표 30"/>
          <p:cNvSpPr/>
          <p:nvPr/>
        </p:nvSpPr>
        <p:spPr>
          <a:xfrm>
            <a:off x="7740352" y="4108052"/>
            <a:ext cx="348893" cy="58975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64288" y="5301248"/>
            <a:ext cx="1525922" cy="36000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 smtClean="0">
                <a:solidFill>
                  <a:schemeClr val="tx1"/>
                </a:solidFill>
              </a:rPr>
              <a:t>headroom</a:t>
            </a:r>
            <a:endParaRPr lang="ko-KR" altLang="en-US" sz="1500" b="1" i="1" dirty="0">
              <a:solidFill>
                <a:schemeClr val="tx1"/>
              </a:solidFill>
            </a:endParaRPr>
          </a:p>
        </p:txBody>
      </p:sp>
      <p:sp>
        <p:nvSpPr>
          <p:cNvPr id="30" name="직사각형 28"/>
          <p:cNvSpPr/>
          <p:nvPr/>
        </p:nvSpPr>
        <p:spPr>
          <a:xfrm>
            <a:off x="7135336" y="5805264"/>
            <a:ext cx="1656184" cy="36000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 smtClean="0">
                <a:solidFill>
                  <a:schemeClr val="tx1"/>
                </a:solidFill>
              </a:rPr>
              <a:t>physical machine</a:t>
            </a:r>
            <a:endParaRPr lang="ko-KR" altLang="en-US" sz="1500" b="1" i="1" dirty="0">
              <a:solidFill>
                <a:schemeClr val="tx1"/>
              </a:solidFill>
            </a:endParaRPr>
          </a:p>
        </p:txBody>
      </p:sp>
      <p:sp>
        <p:nvSpPr>
          <p:cNvPr id="35" name="직사각형 28"/>
          <p:cNvSpPr/>
          <p:nvPr/>
        </p:nvSpPr>
        <p:spPr>
          <a:xfrm>
            <a:off x="4975096" y="5805264"/>
            <a:ext cx="1656184" cy="36000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 smtClean="0">
                <a:solidFill>
                  <a:schemeClr val="tx1"/>
                </a:solidFill>
              </a:rPr>
              <a:t>physical machine</a:t>
            </a:r>
            <a:endParaRPr lang="ko-KR" altLang="en-US" sz="1500" b="1" i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64088" y="2637000"/>
            <a:ext cx="792000" cy="79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 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4088" y="3037482"/>
            <a:ext cx="792000" cy="39600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64088" y="4365104"/>
            <a:ext cx="792000" cy="396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직사각형 31"/>
          <p:cNvSpPr/>
          <p:nvPr/>
        </p:nvSpPr>
        <p:spPr>
          <a:xfrm>
            <a:off x="7452320" y="4797152"/>
            <a:ext cx="1008112" cy="5040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38"/>
          <p:cNvSpPr/>
          <p:nvPr/>
        </p:nvSpPr>
        <p:spPr>
          <a:xfrm>
            <a:off x="7524328" y="2636912"/>
            <a:ext cx="792000" cy="79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 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24328" y="3483040"/>
            <a:ext cx="792000" cy="396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51352" y="4869160"/>
            <a:ext cx="792000" cy="39600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5256650" y="2312948"/>
            <a:ext cx="2101986" cy="1836132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93950" y="2312948"/>
            <a:ext cx="2101986" cy="1800200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Queue-based DRR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88450" y="1412920"/>
            <a:ext cx="90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master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86878" y="3249052"/>
            <a:ext cx="450000" cy="432000"/>
          </a:xfrm>
          <a:prstGeom prst="rect">
            <a:avLst/>
          </a:prstGeom>
          <a:noFill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AQ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986878" y="3357040"/>
            <a:ext cx="1649018" cy="684052"/>
            <a:chOff x="1986878" y="3140872"/>
            <a:chExt cx="1649018" cy="684052"/>
          </a:xfrm>
        </p:grpSpPr>
        <p:grpSp>
          <p:nvGrpSpPr>
            <p:cNvPr id="24" name="그룹 23"/>
            <p:cNvGrpSpPr/>
            <p:nvPr/>
          </p:nvGrpSpPr>
          <p:grpSpPr>
            <a:xfrm>
              <a:off x="2411760" y="3140872"/>
              <a:ext cx="1224136" cy="216024"/>
              <a:chOff x="251520" y="3933056"/>
              <a:chExt cx="1224136" cy="288032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251520" y="3933056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251520" y="4221088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251520" y="3933056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2411760" y="3500912"/>
              <a:ext cx="1224136" cy="216024"/>
              <a:chOff x="251520" y="3933056"/>
              <a:chExt cx="1224136" cy="288032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251520" y="3933056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51520" y="4221088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251520" y="3933056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/>
            <p:cNvSpPr/>
            <p:nvPr/>
          </p:nvSpPr>
          <p:spPr>
            <a:xfrm>
              <a:off x="1986878" y="3392924"/>
              <a:ext cx="450000" cy="432000"/>
            </a:xfrm>
            <a:prstGeom prst="rect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i="1" dirty="0" smtClean="0">
                  <a:solidFill>
                    <a:schemeClr val="tx1"/>
                  </a:solidFill>
                </a:rPr>
                <a:t>DQ</a:t>
              </a:r>
              <a:endParaRPr lang="ko-KR" altLang="en-US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411760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764943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24943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411760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4943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124943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61671" y="3249052"/>
            <a:ext cx="1649018" cy="792040"/>
            <a:chOff x="5461671" y="3032884"/>
            <a:chExt cx="1649018" cy="792040"/>
          </a:xfrm>
        </p:grpSpPr>
        <p:grpSp>
          <p:nvGrpSpPr>
            <p:cNvPr id="31" name="그룹 30"/>
            <p:cNvGrpSpPr/>
            <p:nvPr/>
          </p:nvGrpSpPr>
          <p:grpSpPr>
            <a:xfrm>
              <a:off x="5886553" y="3140872"/>
              <a:ext cx="1224136" cy="216024"/>
              <a:chOff x="251520" y="3933056"/>
              <a:chExt cx="1224136" cy="288032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251520" y="3933056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51520" y="4221088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51520" y="3933056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5886553" y="3500912"/>
              <a:ext cx="1224136" cy="216024"/>
              <a:chOff x="251520" y="3933056"/>
              <a:chExt cx="1224136" cy="288032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251520" y="3933056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251520" y="4221088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51520" y="3933056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직사각형 38"/>
            <p:cNvSpPr/>
            <p:nvPr/>
          </p:nvSpPr>
          <p:spPr>
            <a:xfrm>
              <a:off x="5461671" y="3032884"/>
              <a:ext cx="450000" cy="432000"/>
            </a:xfrm>
            <a:prstGeom prst="rect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i="1" dirty="0" smtClean="0">
                  <a:solidFill>
                    <a:schemeClr val="tx1"/>
                  </a:solidFill>
                </a:rPr>
                <a:t>AQ</a:t>
              </a:r>
              <a:endParaRPr lang="ko-KR" altLang="en-US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461671" y="3392924"/>
              <a:ext cx="450000" cy="432000"/>
            </a:xfrm>
            <a:prstGeom prst="rect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i="1" dirty="0" smtClean="0">
                  <a:solidFill>
                    <a:schemeClr val="tx1"/>
                  </a:solidFill>
                </a:rPr>
                <a:t>DQ</a:t>
              </a:r>
              <a:endParaRPr lang="ko-KR" altLang="en-US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881617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234800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594800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81617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34800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94800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</p:grpSp>
      <p:cxnSp>
        <p:nvCxnSpPr>
          <p:cNvPr id="54" name="직선 연결선 53"/>
          <p:cNvCxnSpPr>
            <a:stCxn id="9" idx="2"/>
          </p:cNvCxnSpPr>
          <p:nvPr/>
        </p:nvCxnSpPr>
        <p:spPr>
          <a:xfrm flipH="1">
            <a:off x="2411720" y="1844920"/>
            <a:ext cx="2126730" cy="6121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9" idx="2"/>
          </p:cNvCxnSpPr>
          <p:nvPr/>
        </p:nvCxnSpPr>
        <p:spPr>
          <a:xfrm flipH="1">
            <a:off x="3491920" y="1844920"/>
            <a:ext cx="1046530" cy="6121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9" idx="2"/>
          </p:cNvCxnSpPr>
          <p:nvPr/>
        </p:nvCxnSpPr>
        <p:spPr>
          <a:xfrm>
            <a:off x="4538450" y="1844920"/>
            <a:ext cx="1257646" cy="6121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9" idx="2"/>
            <a:endCxn id="76" idx="0"/>
          </p:cNvCxnSpPr>
          <p:nvPr/>
        </p:nvCxnSpPr>
        <p:spPr>
          <a:xfrm>
            <a:off x="4538450" y="1844920"/>
            <a:ext cx="2409782" cy="64797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437112"/>
            <a:ext cx="8229600" cy="1944216"/>
          </a:xfrm>
        </p:spPr>
        <p:txBody>
          <a:bodyPr>
            <a:normAutofit/>
          </a:bodyPr>
          <a:lstStyle/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Reconfiguration </a:t>
            </a:r>
            <a:r>
              <a:rPr lang="en-US" altLang="ko-KR" dirty="0"/>
              <a:t>from </a:t>
            </a:r>
            <a:r>
              <a:rPr lang="en-US" altLang="ko-KR" i="1" dirty="0" err="1" smtClean="0"/>
              <a:t>vm</a:t>
            </a:r>
            <a:r>
              <a:rPr lang="en-US" altLang="ko-KR" i="1" dirty="0" smtClean="0"/>
              <a:t> </a:t>
            </a:r>
            <a:r>
              <a:rPr lang="en-US" altLang="ko-KR" i="1" dirty="0"/>
              <a:t>A</a:t>
            </a:r>
            <a:r>
              <a:rPr lang="en-US" altLang="ko-KR" dirty="0"/>
              <a:t> to </a:t>
            </a:r>
            <a:r>
              <a:rPr lang="en-US" altLang="ko-KR" i="1" dirty="0" err="1" smtClean="0"/>
              <a:t>vm</a:t>
            </a:r>
            <a:r>
              <a:rPr lang="en-US" altLang="ko-KR" i="1" dirty="0" smtClean="0"/>
              <a:t> </a:t>
            </a:r>
            <a:r>
              <a:rPr lang="en-US" altLang="ko-KR" i="1" dirty="0"/>
              <a:t>C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Reconfiguration </a:t>
            </a:r>
            <a:r>
              <a:rPr lang="en-US" altLang="ko-KR" dirty="0"/>
              <a:t>from </a:t>
            </a:r>
            <a:r>
              <a:rPr lang="en-US" altLang="ko-KR" i="1" dirty="0" err="1" smtClean="0"/>
              <a:t>vm</a:t>
            </a:r>
            <a:r>
              <a:rPr lang="en-US" altLang="ko-KR" i="1" dirty="0" smtClean="0"/>
              <a:t> </a:t>
            </a:r>
            <a:r>
              <a:rPr lang="en-US" altLang="ko-KR" i="1" dirty="0"/>
              <a:t>D</a:t>
            </a:r>
            <a:r>
              <a:rPr lang="en-US" altLang="ko-KR" dirty="0"/>
              <a:t> to </a:t>
            </a:r>
            <a:r>
              <a:rPr lang="en-US" altLang="ko-KR" i="1" dirty="0" err="1" smtClean="0"/>
              <a:t>vm</a:t>
            </a:r>
            <a:r>
              <a:rPr lang="en-US" altLang="ko-KR" i="1" dirty="0" smtClean="0"/>
              <a:t> </a:t>
            </a:r>
            <a:r>
              <a:rPr lang="en-US" altLang="ko-KR" i="1" dirty="0"/>
              <a:t>B</a:t>
            </a:r>
          </a:p>
          <a:p>
            <a:pPr marL="788670" lvl="1" indent="-514350">
              <a:buFont typeface="+mj-lt"/>
              <a:buAutoNum type="arabicPeriod"/>
            </a:pPr>
            <a:endParaRPr lang="en-US" altLang="ko-KR" dirty="0" smtClean="0"/>
          </a:p>
          <a:p>
            <a:pPr marL="788670" lvl="1" indent="-51435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2409160" y="3717080"/>
            <a:ext cx="360000" cy="21602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 smtClean="0"/>
              <a:t>vm</a:t>
            </a:r>
            <a:r>
              <a:rPr lang="en-US" altLang="ko-KR" sz="1000" i="1" dirty="0" smtClean="0"/>
              <a:t> A</a:t>
            </a:r>
            <a:endParaRPr lang="ko-KR" altLang="en-US" sz="1000" i="1" dirty="0"/>
          </a:p>
        </p:txBody>
      </p:sp>
      <p:sp>
        <p:nvSpPr>
          <p:cNvPr id="68" name="직사각형 67"/>
          <p:cNvSpPr/>
          <p:nvPr/>
        </p:nvSpPr>
        <p:spPr>
          <a:xfrm>
            <a:off x="5881790" y="3357040"/>
            <a:ext cx="360000" cy="216024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 smtClean="0"/>
              <a:t>vm</a:t>
            </a:r>
            <a:r>
              <a:rPr lang="en-US" altLang="ko-KR" sz="1000" i="1" dirty="0" smtClean="0"/>
              <a:t> C</a:t>
            </a:r>
            <a:endParaRPr lang="ko-KR" altLang="en-US" sz="1000" i="1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538450" y="1844920"/>
            <a:ext cx="1257646" cy="6121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2411720" y="1844920"/>
            <a:ext cx="2126730" cy="61216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404943" y="3357040"/>
            <a:ext cx="360000" cy="216024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 smtClean="0"/>
              <a:t>vm</a:t>
            </a:r>
            <a:r>
              <a:rPr lang="en-US" altLang="ko-KR" sz="1000" i="1" dirty="0" smtClean="0"/>
              <a:t> B</a:t>
            </a:r>
            <a:endParaRPr lang="ko-KR" altLang="en-US" sz="1000" i="1" dirty="0"/>
          </a:p>
        </p:txBody>
      </p:sp>
      <p:sp>
        <p:nvSpPr>
          <p:cNvPr id="77" name="직사각형 76"/>
          <p:cNvSpPr/>
          <p:nvPr/>
        </p:nvSpPr>
        <p:spPr>
          <a:xfrm>
            <a:off x="5874531" y="3717080"/>
            <a:ext cx="360000" cy="21602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 smtClean="0"/>
              <a:t>vm</a:t>
            </a:r>
            <a:r>
              <a:rPr lang="en-US" altLang="ko-KR" sz="1000" i="1" dirty="0" smtClean="0"/>
              <a:t> D</a:t>
            </a:r>
            <a:endParaRPr lang="ko-KR" altLang="en-US" sz="1000" i="1" dirty="0"/>
          </a:p>
        </p:txBody>
      </p:sp>
      <p:cxnSp>
        <p:nvCxnSpPr>
          <p:cNvPr id="78" name="직선 화살표 연결선 77"/>
          <p:cNvCxnSpPr>
            <a:stCxn id="9" idx="2"/>
          </p:cNvCxnSpPr>
          <p:nvPr/>
        </p:nvCxnSpPr>
        <p:spPr>
          <a:xfrm flipH="1">
            <a:off x="3491920" y="1844920"/>
            <a:ext cx="1046530" cy="6121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9" idx="2"/>
            <a:endCxn id="76" idx="0"/>
          </p:cNvCxnSpPr>
          <p:nvPr/>
        </p:nvCxnSpPr>
        <p:spPr>
          <a:xfrm>
            <a:off x="4538450" y="1844920"/>
            <a:ext cx="2409782" cy="64797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288759" y="1952948"/>
            <a:ext cx="1656184" cy="36000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 smtClean="0">
                <a:solidFill>
                  <a:schemeClr val="tx1"/>
                </a:solidFill>
              </a:rPr>
              <a:t>physical machine</a:t>
            </a:r>
            <a:endParaRPr lang="ko-KR" altLang="en-US" sz="1500" b="1" i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498621" y="1952948"/>
            <a:ext cx="1656184" cy="36000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>
                <a:solidFill>
                  <a:schemeClr val="tx1"/>
                </a:solidFill>
              </a:rPr>
              <a:t>p</a:t>
            </a:r>
            <a:r>
              <a:rPr lang="en-US" altLang="ko-KR" sz="1500" b="1" i="1" dirty="0" smtClean="0">
                <a:solidFill>
                  <a:schemeClr val="tx1"/>
                </a:solidFill>
              </a:rPr>
              <a:t>hysical machine</a:t>
            </a:r>
            <a:endParaRPr lang="ko-KR" altLang="en-US" sz="1500" b="1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51720" y="2492896"/>
            <a:ext cx="576000" cy="57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err="1" smtClean="0">
                <a:solidFill>
                  <a:schemeClr val="tx1"/>
                </a:solidFill>
              </a:rPr>
              <a:t>vm</a:t>
            </a:r>
            <a:r>
              <a:rPr lang="en-US" sz="1500" i="1" dirty="0" smtClean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275856" y="2492896"/>
            <a:ext cx="576000" cy="57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err="1">
                <a:solidFill>
                  <a:schemeClr val="tx1"/>
                </a:solidFill>
              </a:rPr>
              <a:t>vm</a:t>
            </a:r>
            <a:r>
              <a:rPr lang="en-US" sz="1500" i="1" dirty="0">
                <a:solidFill>
                  <a:schemeClr val="tx1"/>
                </a:solidFill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</a:rPr>
              <a:t>B</a:t>
            </a:r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436096" y="2492896"/>
            <a:ext cx="576000" cy="57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err="1">
                <a:solidFill>
                  <a:schemeClr val="tx1"/>
                </a:solidFill>
              </a:rPr>
              <a:t>vm</a:t>
            </a:r>
            <a:r>
              <a:rPr lang="en-US" sz="1500" i="1" dirty="0">
                <a:solidFill>
                  <a:schemeClr val="tx1"/>
                </a:solidFill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</a:rPr>
              <a:t>C</a:t>
            </a:r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660232" y="2492896"/>
            <a:ext cx="576000" cy="57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err="1">
                <a:solidFill>
                  <a:schemeClr val="tx1"/>
                </a:solidFill>
              </a:rPr>
              <a:t>vm</a:t>
            </a:r>
            <a:r>
              <a:rPr lang="en-US" sz="1500" i="1" dirty="0">
                <a:solidFill>
                  <a:schemeClr val="tx1"/>
                </a:solidFill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</a:rPr>
              <a:t>D</a:t>
            </a:r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86" name="오른쪽 화살표 85"/>
          <p:cNvSpPr/>
          <p:nvPr/>
        </p:nvSpPr>
        <p:spPr>
          <a:xfrm>
            <a:off x="2771800" y="2683520"/>
            <a:ext cx="2592288" cy="2414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87" name="왼쪽 화살표 86"/>
          <p:cNvSpPr/>
          <p:nvPr/>
        </p:nvSpPr>
        <p:spPr>
          <a:xfrm>
            <a:off x="3923928" y="2691084"/>
            <a:ext cx="2592288" cy="23386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15956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5" grpId="0" animBg="1"/>
      <p:bldP spid="77" grpId="0" animBg="1"/>
      <p:bldP spid="86" grpId="0" animBg="1"/>
      <p:bldP spid="86" grpId="1" animBg="1"/>
      <p:bldP spid="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5256650" y="2312948"/>
            <a:ext cx="2101986" cy="1836132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93950" y="2312948"/>
            <a:ext cx="2101986" cy="1800200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Queue-based DRR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88450" y="1412920"/>
            <a:ext cx="90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>
                <a:solidFill>
                  <a:schemeClr val="tx1"/>
                </a:solidFill>
              </a:rPr>
              <a:t>m</a:t>
            </a:r>
            <a:r>
              <a:rPr lang="en-US" altLang="ko-KR" sz="1500" i="1" dirty="0" smtClean="0">
                <a:solidFill>
                  <a:schemeClr val="tx1"/>
                </a:solidFill>
              </a:rPr>
              <a:t>aster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86878" y="3249052"/>
            <a:ext cx="450000" cy="432000"/>
          </a:xfrm>
          <a:prstGeom prst="rect">
            <a:avLst/>
          </a:prstGeom>
          <a:noFill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AQ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986878" y="3357040"/>
            <a:ext cx="1649018" cy="684052"/>
            <a:chOff x="1986878" y="3140872"/>
            <a:chExt cx="1649018" cy="684052"/>
          </a:xfrm>
        </p:grpSpPr>
        <p:grpSp>
          <p:nvGrpSpPr>
            <p:cNvPr id="24" name="그룹 23"/>
            <p:cNvGrpSpPr/>
            <p:nvPr/>
          </p:nvGrpSpPr>
          <p:grpSpPr>
            <a:xfrm>
              <a:off x="2411760" y="3140872"/>
              <a:ext cx="1224136" cy="216024"/>
              <a:chOff x="251520" y="3933056"/>
              <a:chExt cx="1224136" cy="288032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251520" y="3933056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251520" y="4221088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251520" y="3933056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2411760" y="3500912"/>
              <a:ext cx="1224136" cy="216024"/>
              <a:chOff x="251520" y="3933056"/>
              <a:chExt cx="1224136" cy="288032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251520" y="3933056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51520" y="4221088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251520" y="3933056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/>
            <p:cNvSpPr/>
            <p:nvPr/>
          </p:nvSpPr>
          <p:spPr>
            <a:xfrm>
              <a:off x="1986878" y="3392924"/>
              <a:ext cx="450000" cy="432000"/>
            </a:xfrm>
            <a:prstGeom prst="rect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i="1" dirty="0" smtClean="0">
                  <a:solidFill>
                    <a:schemeClr val="tx1"/>
                  </a:solidFill>
                </a:rPr>
                <a:t>DQ</a:t>
              </a:r>
              <a:endParaRPr lang="ko-KR" altLang="en-US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411760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764943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24943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411760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64943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124943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61671" y="3249052"/>
            <a:ext cx="1649018" cy="792040"/>
            <a:chOff x="5461671" y="3032884"/>
            <a:chExt cx="1649018" cy="792040"/>
          </a:xfrm>
        </p:grpSpPr>
        <p:grpSp>
          <p:nvGrpSpPr>
            <p:cNvPr id="31" name="그룹 30"/>
            <p:cNvGrpSpPr/>
            <p:nvPr/>
          </p:nvGrpSpPr>
          <p:grpSpPr>
            <a:xfrm>
              <a:off x="5886553" y="3140872"/>
              <a:ext cx="1224136" cy="216024"/>
              <a:chOff x="251520" y="3933056"/>
              <a:chExt cx="1224136" cy="288032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251520" y="3933056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51520" y="4221088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51520" y="3933056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5886553" y="3500912"/>
              <a:ext cx="1224136" cy="216024"/>
              <a:chOff x="251520" y="3933056"/>
              <a:chExt cx="1224136" cy="288032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251520" y="3933056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251520" y="4221088"/>
                <a:ext cx="1224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51520" y="3933056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직사각형 38"/>
            <p:cNvSpPr/>
            <p:nvPr/>
          </p:nvSpPr>
          <p:spPr>
            <a:xfrm>
              <a:off x="5461671" y="3032884"/>
              <a:ext cx="450000" cy="432000"/>
            </a:xfrm>
            <a:prstGeom prst="rect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i="1" dirty="0" smtClean="0">
                  <a:solidFill>
                    <a:schemeClr val="tx1"/>
                  </a:solidFill>
                </a:rPr>
                <a:t>AQ</a:t>
              </a:r>
              <a:endParaRPr lang="ko-KR" altLang="en-US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461671" y="3392924"/>
              <a:ext cx="450000" cy="432000"/>
            </a:xfrm>
            <a:prstGeom prst="rect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500" i="1" dirty="0" smtClean="0">
                  <a:solidFill>
                    <a:schemeClr val="tx1"/>
                  </a:solidFill>
                </a:rPr>
                <a:t>DQ</a:t>
              </a:r>
              <a:endParaRPr lang="ko-KR" altLang="en-US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881617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234800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594800" y="314087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81617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34800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94800" y="3500912"/>
              <a:ext cx="360000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/>
            </a:p>
          </p:txBody>
        </p:sp>
      </p:grpSp>
      <p:cxnSp>
        <p:nvCxnSpPr>
          <p:cNvPr id="54" name="직선 연결선 53"/>
          <p:cNvCxnSpPr>
            <a:stCxn id="9" idx="2"/>
          </p:cNvCxnSpPr>
          <p:nvPr/>
        </p:nvCxnSpPr>
        <p:spPr>
          <a:xfrm flipH="1">
            <a:off x="2411720" y="1844920"/>
            <a:ext cx="2126730" cy="6121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9" idx="2"/>
          </p:cNvCxnSpPr>
          <p:nvPr/>
        </p:nvCxnSpPr>
        <p:spPr>
          <a:xfrm flipH="1">
            <a:off x="3491920" y="1844920"/>
            <a:ext cx="1046530" cy="6121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9" idx="2"/>
          </p:cNvCxnSpPr>
          <p:nvPr/>
        </p:nvCxnSpPr>
        <p:spPr>
          <a:xfrm>
            <a:off x="4538450" y="1844920"/>
            <a:ext cx="1257646" cy="6121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9" idx="2"/>
            <a:endCxn id="82" idx="0"/>
          </p:cNvCxnSpPr>
          <p:nvPr/>
        </p:nvCxnSpPr>
        <p:spPr>
          <a:xfrm>
            <a:off x="4538450" y="1844920"/>
            <a:ext cx="2409782" cy="64797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437112"/>
            <a:ext cx="8229600" cy="1944216"/>
          </a:xfrm>
        </p:spPr>
        <p:txBody>
          <a:bodyPr>
            <a:normAutofit/>
          </a:bodyPr>
          <a:lstStyle/>
          <a:p>
            <a:pPr marL="788670" lvl="1" indent="-514350">
              <a:buFont typeface="+mj-lt"/>
              <a:buAutoNum type="arabicPeriod"/>
            </a:pPr>
            <a:r>
              <a:rPr lang="en-US" altLang="ko-KR" dirty="0"/>
              <a:t>Reconfiguration from </a:t>
            </a:r>
            <a:r>
              <a:rPr lang="en-US" altLang="ko-KR" i="1" dirty="0" err="1"/>
              <a:t>vm</a:t>
            </a:r>
            <a:r>
              <a:rPr lang="en-US" altLang="ko-KR" i="1" dirty="0"/>
              <a:t> A</a:t>
            </a:r>
            <a:r>
              <a:rPr lang="en-US" altLang="ko-KR" dirty="0"/>
              <a:t> to </a:t>
            </a:r>
            <a:r>
              <a:rPr lang="en-US" altLang="ko-KR" i="1" dirty="0" err="1"/>
              <a:t>vm</a:t>
            </a:r>
            <a:r>
              <a:rPr lang="en-US" altLang="ko-KR" i="1" dirty="0"/>
              <a:t> C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/>
              <a:t>Reconfiguration from </a:t>
            </a:r>
            <a:r>
              <a:rPr lang="en-US" altLang="ko-KR" i="1" dirty="0" err="1"/>
              <a:t>vm</a:t>
            </a:r>
            <a:r>
              <a:rPr lang="en-US" altLang="ko-KR" i="1" dirty="0"/>
              <a:t> D</a:t>
            </a:r>
            <a:r>
              <a:rPr lang="en-US" altLang="ko-KR" dirty="0"/>
              <a:t> to </a:t>
            </a:r>
            <a:r>
              <a:rPr lang="en-US" altLang="ko-KR" i="1" dirty="0" err="1"/>
              <a:t>vm</a:t>
            </a:r>
            <a:r>
              <a:rPr lang="en-US" altLang="ko-KR" i="1" dirty="0"/>
              <a:t> B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Reconfigure (</a:t>
            </a:r>
            <a:r>
              <a:rPr lang="en-US" altLang="ko-KR" i="1" dirty="0" err="1"/>
              <a:t>vm</a:t>
            </a:r>
            <a:r>
              <a:rPr lang="en-US" altLang="ko-KR" i="1" dirty="0"/>
              <a:t> </a:t>
            </a:r>
            <a:r>
              <a:rPr lang="en-US" altLang="ko-KR" i="1" dirty="0" smtClean="0"/>
              <a:t>A, </a:t>
            </a:r>
            <a:r>
              <a:rPr lang="en-US" altLang="ko-KR" i="1" dirty="0" err="1"/>
              <a:t>vm</a:t>
            </a:r>
            <a:r>
              <a:rPr lang="en-US" altLang="ko-KR" i="1" dirty="0"/>
              <a:t> </a:t>
            </a:r>
            <a:r>
              <a:rPr lang="en-US" altLang="ko-KR" i="1" dirty="0" smtClean="0"/>
              <a:t>B</a:t>
            </a:r>
            <a:r>
              <a:rPr lang="en-US" altLang="ko-KR" dirty="0" smtClean="0"/>
              <a:t>) and (</a:t>
            </a:r>
            <a:r>
              <a:rPr lang="en-US" altLang="ko-KR" i="1" dirty="0" err="1"/>
              <a:t>vm</a:t>
            </a:r>
            <a:r>
              <a:rPr lang="en-US" altLang="ko-KR" i="1" dirty="0"/>
              <a:t> </a:t>
            </a:r>
            <a:r>
              <a:rPr lang="en-US" altLang="ko-KR" i="1" dirty="0" smtClean="0"/>
              <a:t>C, </a:t>
            </a:r>
            <a:r>
              <a:rPr lang="en-US" altLang="ko-KR" i="1" dirty="0" err="1"/>
              <a:t>vm</a:t>
            </a:r>
            <a:r>
              <a:rPr lang="en-US" altLang="ko-KR" i="1" dirty="0"/>
              <a:t> </a:t>
            </a:r>
            <a:r>
              <a:rPr lang="en-US" altLang="ko-KR" i="1" dirty="0" smtClean="0"/>
              <a:t>D</a:t>
            </a:r>
            <a:r>
              <a:rPr lang="en-US" altLang="ko-KR" dirty="0" smtClean="0"/>
              <a:t>)</a:t>
            </a:r>
          </a:p>
          <a:p>
            <a:pPr marL="788670" lvl="1" indent="-514350">
              <a:buFont typeface="+mj-lt"/>
              <a:buAutoNum type="arabicPeriod"/>
            </a:pPr>
            <a:endParaRPr lang="en-US" altLang="ko-KR" dirty="0" smtClean="0"/>
          </a:p>
          <a:p>
            <a:pPr marL="788670" lvl="1" indent="-514350">
              <a:buFont typeface="+mj-lt"/>
              <a:buAutoNum type="arabicPeriod"/>
            </a:pPr>
            <a:endParaRPr lang="en-US" altLang="ko-KR" dirty="0" smtClean="0"/>
          </a:p>
          <a:p>
            <a:pPr marL="788670" lvl="1" indent="-51435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2409160" y="3717080"/>
            <a:ext cx="360000" cy="21602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 smtClean="0"/>
              <a:t>vm</a:t>
            </a:r>
            <a:r>
              <a:rPr lang="en-US" altLang="ko-KR" sz="1000" i="1" dirty="0" smtClean="0"/>
              <a:t> A</a:t>
            </a:r>
            <a:endParaRPr lang="ko-KR" altLang="en-US" sz="1000" i="1" dirty="0"/>
          </a:p>
        </p:txBody>
      </p:sp>
      <p:sp>
        <p:nvSpPr>
          <p:cNvPr id="68" name="직사각형 67"/>
          <p:cNvSpPr/>
          <p:nvPr/>
        </p:nvSpPr>
        <p:spPr>
          <a:xfrm>
            <a:off x="5881790" y="3357040"/>
            <a:ext cx="360000" cy="216024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 smtClean="0"/>
              <a:t>vm</a:t>
            </a:r>
            <a:r>
              <a:rPr lang="en-US" altLang="ko-KR" sz="1000" i="1" dirty="0" smtClean="0"/>
              <a:t> C</a:t>
            </a:r>
            <a:endParaRPr lang="ko-KR" altLang="en-US" sz="1000" i="1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3491920" y="1844920"/>
            <a:ext cx="1046530" cy="6121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82" idx="0"/>
          </p:cNvCxnSpPr>
          <p:nvPr/>
        </p:nvCxnSpPr>
        <p:spPr>
          <a:xfrm>
            <a:off x="4538450" y="1844920"/>
            <a:ext cx="2409782" cy="64797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404943" y="3357040"/>
            <a:ext cx="360000" cy="216024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 smtClean="0"/>
              <a:t>vm</a:t>
            </a:r>
            <a:r>
              <a:rPr lang="en-US" altLang="ko-KR" sz="1000" i="1" dirty="0" smtClean="0"/>
              <a:t> B</a:t>
            </a:r>
            <a:endParaRPr lang="ko-KR" altLang="en-US" sz="1000" i="1" dirty="0"/>
          </a:p>
        </p:txBody>
      </p:sp>
      <p:sp>
        <p:nvSpPr>
          <p:cNvPr id="77" name="직사각형 76"/>
          <p:cNvSpPr/>
          <p:nvPr/>
        </p:nvSpPr>
        <p:spPr>
          <a:xfrm>
            <a:off x="5874531" y="3717080"/>
            <a:ext cx="360000" cy="21602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 smtClean="0"/>
              <a:t>vm</a:t>
            </a:r>
            <a:r>
              <a:rPr lang="en-US" altLang="ko-KR" sz="1000" i="1" dirty="0" smtClean="0"/>
              <a:t> D</a:t>
            </a:r>
            <a:endParaRPr lang="ko-KR" altLang="en-US" sz="1000" i="1" dirty="0"/>
          </a:p>
        </p:txBody>
      </p:sp>
      <p:cxnSp>
        <p:nvCxnSpPr>
          <p:cNvPr id="78" name="직선 화살표 연결선 77"/>
          <p:cNvCxnSpPr>
            <a:stCxn id="9" idx="2"/>
          </p:cNvCxnSpPr>
          <p:nvPr/>
        </p:nvCxnSpPr>
        <p:spPr>
          <a:xfrm>
            <a:off x="4538450" y="1844920"/>
            <a:ext cx="1257646" cy="6121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9" idx="2"/>
          </p:cNvCxnSpPr>
          <p:nvPr/>
        </p:nvCxnSpPr>
        <p:spPr>
          <a:xfrm flipH="1">
            <a:off x="2411720" y="1844920"/>
            <a:ext cx="2126730" cy="61216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288759" y="1952948"/>
            <a:ext cx="1656184" cy="36000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 smtClean="0">
                <a:solidFill>
                  <a:schemeClr val="tx1"/>
                </a:solidFill>
              </a:rPr>
              <a:t>physical machine</a:t>
            </a:r>
            <a:endParaRPr lang="ko-KR" altLang="en-US" sz="1500" b="1" i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498621" y="1952948"/>
            <a:ext cx="1656184" cy="36000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 smtClean="0">
                <a:solidFill>
                  <a:schemeClr val="tx1"/>
                </a:solidFill>
              </a:rPr>
              <a:t>physical machine</a:t>
            </a:r>
            <a:endParaRPr lang="ko-KR" altLang="en-US" sz="1500" b="1" i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75856" y="2492896"/>
            <a:ext cx="576000" cy="57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err="1">
                <a:solidFill>
                  <a:schemeClr val="tx1"/>
                </a:solidFill>
              </a:rPr>
              <a:t>vm</a:t>
            </a:r>
            <a:r>
              <a:rPr lang="en-US" sz="1500" i="1" dirty="0">
                <a:solidFill>
                  <a:schemeClr val="tx1"/>
                </a:solidFill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</a:rPr>
              <a:t>B</a:t>
            </a:r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436096" y="2492896"/>
            <a:ext cx="576000" cy="57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err="1">
                <a:solidFill>
                  <a:schemeClr val="tx1"/>
                </a:solidFill>
              </a:rPr>
              <a:t>vm</a:t>
            </a:r>
            <a:r>
              <a:rPr lang="en-US" sz="1500" i="1" dirty="0">
                <a:solidFill>
                  <a:schemeClr val="tx1"/>
                </a:solidFill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</a:rPr>
              <a:t>C</a:t>
            </a:r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60232" y="2492896"/>
            <a:ext cx="576000" cy="57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err="1">
                <a:solidFill>
                  <a:schemeClr val="tx1"/>
                </a:solidFill>
              </a:rPr>
              <a:t>vm</a:t>
            </a:r>
            <a:r>
              <a:rPr lang="en-US" sz="1500" i="1" dirty="0">
                <a:solidFill>
                  <a:schemeClr val="tx1"/>
                </a:solidFill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</a:rPr>
              <a:t>D</a:t>
            </a:r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051720" y="2492896"/>
            <a:ext cx="576000" cy="57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err="1" smtClean="0">
                <a:solidFill>
                  <a:schemeClr val="tx1"/>
                </a:solidFill>
              </a:rPr>
              <a:t>vm</a:t>
            </a:r>
            <a:r>
              <a:rPr lang="en-US" sz="1500" i="1" dirty="0" smtClean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339752" y="2492896"/>
            <a:ext cx="288000" cy="57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60232" y="2492896"/>
            <a:ext cx="288000" cy="576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 smtClean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39184" y="2492896"/>
            <a:ext cx="288000" cy="57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 smtClean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60800" y="2492896"/>
            <a:ext cx="288000" cy="57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 smtClean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66"/>
          <p:cNvCxnSpPr/>
          <p:nvPr/>
        </p:nvCxnSpPr>
        <p:spPr>
          <a:xfrm flipH="1">
            <a:off x="6372200" y="2780928"/>
            <a:ext cx="216024" cy="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66"/>
          <p:cNvCxnSpPr/>
          <p:nvPr/>
        </p:nvCxnSpPr>
        <p:spPr>
          <a:xfrm>
            <a:off x="2699792" y="2780928"/>
            <a:ext cx="216024" cy="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5" grpId="0" animBg="1"/>
      <p:bldP spid="77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Synchronous vs. Queue-based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Synchronous DRR</a:t>
            </a:r>
          </a:p>
          <a:p>
            <a:pPr lvl="1"/>
            <a:r>
              <a:rPr lang="en-US" altLang="ko-KR" dirty="0" smtClean="0"/>
              <a:t>No waiting time until reconfiguration </a:t>
            </a:r>
          </a:p>
          <a:p>
            <a:pPr lvl="1"/>
            <a:r>
              <a:rPr lang="en-US" altLang="ko-KR" dirty="0" smtClean="0"/>
              <a:t>Synchronously executed allocation and </a:t>
            </a:r>
            <a:r>
              <a:rPr lang="en-US" altLang="ko-KR" dirty="0" err="1" smtClean="0"/>
              <a:t>deallocation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Overall resource under-utilization because of headroom 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Queue-based DRR</a:t>
            </a:r>
          </a:p>
          <a:p>
            <a:pPr lvl="1"/>
            <a:r>
              <a:rPr lang="en-US" altLang="ko-KR" dirty="0" smtClean="0"/>
              <a:t>Realistic and industry-applicable mechanism</a:t>
            </a:r>
          </a:p>
          <a:p>
            <a:pPr lvl="1"/>
            <a:r>
              <a:rPr lang="en-US" altLang="ko-KR" dirty="0" smtClean="0"/>
              <a:t>Performance degradation if queuing delay is large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91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EC2 cluster: 100 VM instances</a:t>
            </a:r>
          </a:p>
          <a:p>
            <a:pPr lvl="2"/>
            <a:r>
              <a:rPr lang="en-US" altLang="ko-KR" dirty="0" smtClean="0"/>
              <a:t>8 virtual cores, 7 GB memory </a:t>
            </a:r>
            <a:r>
              <a:rPr lang="en-US" altLang="ko-KR" dirty="0"/>
              <a:t>(High-CPU Extra Large </a:t>
            </a:r>
            <a:r>
              <a:rPr lang="en-US" altLang="ko-KR" dirty="0" smtClean="0"/>
              <a:t>Instance)</a:t>
            </a:r>
          </a:p>
          <a:p>
            <a:pPr lvl="2"/>
            <a:r>
              <a:rPr lang="en-US" altLang="ko-KR" dirty="0" smtClean="0"/>
              <a:t>Synchronous DRR only</a:t>
            </a:r>
          </a:p>
          <a:p>
            <a:pPr lvl="1"/>
            <a:r>
              <a:rPr lang="en-US" altLang="ko-KR" dirty="0" smtClean="0"/>
              <a:t>Private cluster: </a:t>
            </a:r>
            <a:r>
              <a:rPr lang="en-US" altLang="ko-KR" dirty="0"/>
              <a:t>30 </a:t>
            </a:r>
            <a:r>
              <a:rPr lang="en-US" altLang="ko-KR" dirty="0" smtClean="0"/>
              <a:t>VMs on </a:t>
            </a:r>
            <a:r>
              <a:rPr lang="en-US" altLang="ko-KR" dirty="0"/>
              <a:t>6 physical machines </a:t>
            </a:r>
            <a:endParaRPr lang="en-US" altLang="ko-KR" dirty="0" smtClean="0"/>
          </a:p>
          <a:p>
            <a:pPr lvl="2"/>
            <a:r>
              <a:rPr lang="en-US" altLang="ko-KR" dirty="0"/>
              <a:t>6 cores, 16GB </a:t>
            </a:r>
            <a:r>
              <a:rPr lang="en-US" altLang="ko-KR" dirty="0" smtClean="0"/>
              <a:t>memory</a:t>
            </a:r>
          </a:p>
          <a:p>
            <a:pPr lvl="2"/>
            <a:r>
              <a:rPr lang="en-US" altLang="ko-KR" dirty="0" smtClean="0"/>
              <a:t>Synchronous DRR + Queue-based DRR</a:t>
            </a:r>
          </a:p>
          <a:p>
            <a:r>
              <a:rPr lang="en-US" altLang="ko-KR" dirty="0" smtClean="0"/>
              <a:t>Workloads</a:t>
            </a:r>
          </a:p>
          <a:p>
            <a:pPr lvl="1"/>
            <a:r>
              <a:rPr lang="en-US" altLang="ko-KR" dirty="0" smtClean="0"/>
              <a:t>Hive performance benchmark</a:t>
            </a:r>
          </a:p>
          <a:p>
            <a:pPr lvl="2"/>
            <a:r>
              <a:rPr lang="en-US" altLang="ko-KR" dirty="0" err="1" smtClean="0"/>
              <a:t>grep</a:t>
            </a:r>
            <a:r>
              <a:rPr lang="en-US" altLang="ko-KR" dirty="0" smtClean="0"/>
              <a:t>, select,  join,  aggregation,  inverted index</a:t>
            </a:r>
          </a:p>
          <a:p>
            <a:r>
              <a:rPr lang="en-US" altLang="ko-KR" dirty="0" smtClean="0"/>
              <a:t>Job schedule</a:t>
            </a:r>
          </a:p>
          <a:p>
            <a:pPr lvl="1"/>
            <a:r>
              <a:rPr lang="en-US" altLang="ko-KR" dirty="0" smtClean="0"/>
              <a:t>Randomly generated schedule based on the trace of the industry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[Eurosys’10]</a:t>
            </a:r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endParaRPr lang="en-US" altLang="ko-KR" sz="1500" dirty="0"/>
          </a:p>
          <a:p>
            <a:pPr marL="41148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5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Large-scale Evaluation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61656" y="5445224"/>
            <a:ext cx="4114800" cy="50405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Overall speedup : 15%</a:t>
            </a:r>
          </a:p>
          <a:p>
            <a:endParaRPr lang="ko-KR" altLang="en-US" dirty="0"/>
          </a:p>
        </p:txBody>
      </p:sp>
      <p:graphicFrame>
        <p:nvGraphicFramePr>
          <p:cNvPr id="39" name="차트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037748"/>
              </p:ext>
            </p:extLst>
          </p:nvPr>
        </p:nvGraphicFramePr>
        <p:xfrm>
          <a:off x="251520" y="2060848"/>
          <a:ext cx="424847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차트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684695"/>
              </p:ext>
            </p:extLst>
          </p:nvPr>
        </p:nvGraphicFramePr>
        <p:xfrm>
          <a:off x="4499992" y="2060848"/>
          <a:ext cx="432048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39552" y="1412776"/>
            <a:ext cx="3816424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Locality (%)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60032" y="1412776"/>
            <a:ext cx="3816424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Speed-up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39552" y="4797152"/>
            <a:ext cx="381642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/>
              <a:t>(Workloads, # of map tasks)</a:t>
            </a:r>
            <a:endParaRPr lang="ko-KR" altLang="en-US" i="1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1978870"/>
            <a:ext cx="288032" cy="720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5366" y="1978870"/>
            <a:ext cx="288032" cy="720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63688" y="1916832"/>
            <a:ext cx="1800200" cy="1960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Original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Hadoop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75856" y="1916832"/>
            <a:ext cx="1800200" cy="1960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Synchronous DRR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60032" y="4797152"/>
            <a:ext cx="381642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/>
              <a:t>(Workloads, # of map tasks)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8357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68952" cy="914400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Evaluation on the Private Cluster</a:t>
            </a:r>
            <a:endParaRPr lang="ko-KR" altLang="en-US" sz="4000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4918067" y="5085184"/>
            <a:ext cx="4041648" cy="136815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Overall speedup</a:t>
            </a:r>
          </a:p>
          <a:p>
            <a:pPr lvl="1"/>
            <a:r>
              <a:rPr lang="en-US" altLang="ko-KR" sz="2100" dirty="0" smtClean="0"/>
              <a:t>Synchronous DRR : 41%</a:t>
            </a:r>
          </a:p>
          <a:p>
            <a:pPr lvl="1"/>
            <a:r>
              <a:rPr lang="en-US" altLang="ko-KR" sz="2100" dirty="0" smtClean="0"/>
              <a:t>Queue-based DRR : 35%</a:t>
            </a:r>
            <a:endParaRPr lang="ko-KR" altLang="en-US" sz="2100" dirty="0"/>
          </a:p>
        </p:txBody>
      </p:sp>
      <p:sp>
        <p:nvSpPr>
          <p:cNvPr id="14" name="직사각형 13"/>
          <p:cNvSpPr/>
          <p:nvPr/>
        </p:nvSpPr>
        <p:spPr>
          <a:xfrm>
            <a:off x="539552" y="1268760"/>
            <a:ext cx="3816424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Locality (%)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60032" y="1268760"/>
            <a:ext cx="3816424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Speed-up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5536" y="1834854"/>
            <a:ext cx="288032" cy="720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63688" y="1834854"/>
            <a:ext cx="288032" cy="720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3568" y="1772816"/>
            <a:ext cx="1800200" cy="1960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Original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Hadoop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42170" y="1772816"/>
            <a:ext cx="1800200" cy="1960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Synchronous DRR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1" name="차트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569396"/>
              </p:ext>
            </p:extLst>
          </p:nvPr>
        </p:nvGraphicFramePr>
        <p:xfrm>
          <a:off x="4716016" y="2055909"/>
          <a:ext cx="4104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580112" y="1906862"/>
            <a:ext cx="288032" cy="720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86228" y="1906862"/>
            <a:ext cx="288032" cy="720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40152" y="1844824"/>
            <a:ext cx="1800200" cy="1960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Synchronous DRR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36718" y="1844824"/>
            <a:ext cx="1800200" cy="1960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Queue-based DRR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552" y="4725144"/>
            <a:ext cx="381642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/>
              <a:t>(Workloads, # of map tasks)</a:t>
            </a:r>
            <a:endParaRPr lang="ko-KR" altLang="en-US" i="1" dirty="0"/>
          </a:p>
        </p:txBody>
      </p:sp>
      <p:sp>
        <p:nvSpPr>
          <p:cNvPr id="26" name="직사각형 25"/>
          <p:cNvSpPr/>
          <p:nvPr/>
        </p:nvSpPr>
        <p:spPr>
          <a:xfrm>
            <a:off x="4860032" y="4725144"/>
            <a:ext cx="381642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/>
              <a:t>(Workloads, # of map tasks)</a:t>
            </a:r>
            <a:endParaRPr lang="ko-KR" altLang="en-US" i="1" dirty="0"/>
          </a:p>
        </p:txBody>
      </p:sp>
      <p:graphicFrame>
        <p:nvGraphicFramePr>
          <p:cNvPr id="27" name="차트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828374"/>
              </p:ext>
            </p:extLst>
          </p:nvPr>
        </p:nvGraphicFramePr>
        <p:xfrm>
          <a:off x="539552" y="1985359"/>
          <a:ext cx="3956400" cy="27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203848" y="1834854"/>
            <a:ext cx="288032" cy="720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22886" y="1772816"/>
            <a:ext cx="1800200" cy="1960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Queue-based DRR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Propose a dynamic VM reconfiguration mechanism for distributed data-intensive platforms on virtualized cloud environment</a:t>
            </a:r>
          </a:p>
          <a:p>
            <a:endParaRPr lang="en-US" altLang="ko-KR" dirty="0"/>
          </a:p>
          <a:p>
            <a:r>
              <a:rPr lang="en-US" altLang="ko-KR" dirty="0" smtClean="0"/>
              <a:t>Improve the input data locality of a virtual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cluster, by temporarily increasing cores to VMs to run local tasks, and it is called Dynamic Resource Reconfiguration (DRR)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80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053132" y="4062215"/>
            <a:ext cx="3600400" cy="1743049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Virtual Clusters on Cloud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Private cluster on public cloud</a:t>
            </a:r>
          </a:p>
          <a:p>
            <a:pPr lvl="1"/>
            <a:r>
              <a:rPr lang="en-US" altLang="ko-KR" dirty="0" smtClean="0"/>
              <a:t>Distributed </a:t>
            </a:r>
            <a:r>
              <a:rPr lang="en-US" altLang="ko-KR" dirty="0"/>
              <a:t>computing </a:t>
            </a:r>
            <a:r>
              <a:rPr lang="en-US" altLang="ko-KR" dirty="0" smtClean="0"/>
              <a:t>platforms</a:t>
            </a:r>
          </a:p>
          <a:p>
            <a:pPr lvl="2"/>
            <a:r>
              <a:rPr lang="en-US" altLang="ko-KR" dirty="0" err="1"/>
              <a:t>MapReduce</a:t>
            </a:r>
            <a:r>
              <a:rPr lang="en-US" altLang="ko-KR" dirty="0"/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[OSDI 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’04]</a:t>
            </a:r>
            <a:r>
              <a:rPr lang="en-US" altLang="ko-KR" dirty="0" smtClean="0"/>
              <a:t>, </a:t>
            </a:r>
            <a:r>
              <a:rPr lang="en-US" altLang="ko-KR" dirty="0" err="1"/>
              <a:t>Hadoop</a:t>
            </a:r>
            <a:r>
              <a:rPr lang="en-US" altLang="ko-KR" dirty="0" smtClean="0"/>
              <a:t>, Dryad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Eurosys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’07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ko-KR" sz="1400" dirty="0" smtClean="0"/>
          </a:p>
          <a:p>
            <a:pPr lvl="2"/>
            <a:r>
              <a:rPr lang="en-US" altLang="ko-KR" dirty="0" smtClean="0"/>
              <a:t>New York Times used 100 nodes on </a:t>
            </a:r>
            <a:r>
              <a:rPr lang="en-US" altLang="ko-KR" i="1" dirty="0" smtClean="0"/>
              <a:t>Amazon EC2</a:t>
            </a:r>
            <a:r>
              <a:rPr lang="en-US" altLang="ko-KR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[OSDI ’08]</a:t>
            </a:r>
            <a:endParaRPr lang="en-US" altLang="ko-KR" sz="15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dirty="0" smtClean="0"/>
              <a:t>Each VM in a virtual cluster has static configuration </a:t>
            </a:r>
            <a:endParaRPr lang="en-US" altLang="ko-KR" sz="2100" dirty="0"/>
          </a:p>
          <a:p>
            <a:pPr lvl="1"/>
            <a:endParaRPr lang="ko-KR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67709"/>
              </p:ext>
            </p:extLst>
          </p:nvPr>
        </p:nvGraphicFramePr>
        <p:xfrm>
          <a:off x="5364088" y="5234700"/>
          <a:ext cx="3610102" cy="121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292"/>
                <a:gridCol w="2285810"/>
              </a:tblGrid>
              <a:tr h="244317">
                <a:tc>
                  <a:txBody>
                    <a:bodyPr/>
                    <a:lstStyle/>
                    <a:p>
                      <a:pPr algn="ctr"/>
                      <a:r>
                        <a:rPr lang="en-US" sz="1300" i="1" dirty="0" smtClean="0">
                          <a:solidFill>
                            <a:schemeClr val="tx1"/>
                          </a:solidFill>
                        </a:rPr>
                        <a:t>Instance types</a:t>
                      </a:r>
                      <a:endParaRPr lang="en-US" sz="1300" i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i="1" dirty="0" smtClean="0">
                          <a:solidFill>
                            <a:schemeClr val="tx1"/>
                          </a:solidFill>
                        </a:rPr>
                        <a:t>Configuration</a:t>
                      </a:r>
                      <a:endParaRPr lang="en-US" sz="1300" i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9758">
                <a:tc>
                  <a:txBody>
                    <a:bodyPr/>
                    <a:lstStyle/>
                    <a:p>
                      <a:pPr algn="ctr"/>
                      <a:r>
                        <a:rPr lang="en-US" sz="1300" i="1" dirty="0" smtClean="0"/>
                        <a:t>Small</a:t>
                      </a:r>
                      <a:r>
                        <a:rPr lang="en-US" sz="1300" i="1" baseline="0" dirty="0" smtClean="0"/>
                        <a:t> </a:t>
                      </a:r>
                      <a:endParaRPr lang="en-US" sz="130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i="1" dirty="0" smtClean="0"/>
                        <a:t>1</a:t>
                      </a:r>
                      <a:r>
                        <a:rPr lang="en-US" altLang="ko-KR" sz="1300" i="1" baseline="0" dirty="0" smtClean="0"/>
                        <a:t> virtual core, </a:t>
                      </a:r>
                      <a:r>
                        <a:rPr lang="en-US" sz="1300" i="1" dirty="0" smtClean="0"/>
                        <a:t>1.7GB memory</a:t>
                      </a:r>
                      <a:endParaRPr lang="en-US" sz="130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9758">
                <a:tc>
                  <a:txBody>
                    <a:bodyPr/>
                    <a:lstStyle/>
                    <a:p>
                      <a:pPr algn="ctr"/>
                      <a:r>
                        <a:rPr lang="en-US" sz="1300" i="1" dirty="0" smtClean="0"/>
                        <a:t>Large</a:t>
                      </a:r>
                      <a:endParaRPr lang="en-US" sz="130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i="1" dirty="0" smtClean="0"/>
                        <a:t>2 virtual cores, </a:t>
                      </a:r>
                      <a:r>
                        <a:rPr lang="en-US" sz="1300" i="1" dirty="0" smtClean="0"/>
                        <a:t>7.5GB memory</a:t>
                      </a:r>
                      <a:endParaRPr lang="en-US" sz="130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43052">
                <a:tc>
                  <a:txBody>
                    <a:bodyPr/>
                    <a:lstStyle/>
                    <a:p>
                      <a:pPr algn="ctr"/>
                      <a:r>
                        <a:rPr lang="en-US" sz="1300" i="1" dirty="0" smtClean="0"/>
                        <a:t>Extra Large</a:t>
                      </a:r>
                      <a:endParaRPr lang="en-US" sz="130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i="1" baseline="0" dirty="0" smtClean="0"/>
                        <a:t>4 virtual cores, </a:t>
                      </a:r>
                      <a:r>
                        <a:rPr lang="en-US" sz="1300" i="1" dirty="0" smtClean="0"/>
                        <a:t>15GB</a:t>
                      </a:r>
                      <a:r>
                        <a:rPr lang="en-US" sz="1300" i="1" baseline="0" dirty="0" smtClean="0"/>
                        <a:t> memory</a:t>
                      </a:r>
                      <a:endParaRPr lang="en-US" sz="1300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2864965" y="5360467"/>
            <a:ext cx="108000" cy="108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i="1"/>
          </a:p>
        </p:txBody>
      </p:sp>
      <p:sp>
        <p:nvSpPr>
          <p:cNvPr id="10" name="타원 9"/>
          <p:cNvSpPr/>
          <p:nvPr/>
        </p:nvSpPr>
        <p:spPr>
          <a:xfrm>
            <a:off x="3131839" y="5360467"/>
            <a:ext cx="108000" cy="108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i="1"/>
          </a:p>
        </p:txBody>
      </p:sp>
      <p:sp>
        <p:nvSpPr>
          <p:cNvPr id="11" name="타원 10"/>
          <p:cNvSpPr/>
          <p:nvPr/>
        </p:nvSpPr>
        <p:spPr>
          <a:xfrm>
            <a:off x="3419871" y="5360467"/>
            <a:ext cx="108000" cy="108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i="1"/>
          </a:p>
        </p:txBody>
      </p:sp>
      <p:sp>
        <p:nvSpPr>
          <p:cNvPr id="13" name="직사각형 12"/>
          <p:cNvSpPr/>
          <p:nvPr/>
        </p:nvSpPr>
        <p:spPr>
          <a:xfrm>
            <a:off x="2469206" y="4206231"/>
            <a:ext cx="770633" cy="3409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master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1529631" y="4566271"/>
            <a:ext cx="1335334" cy="5760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21719" y="4566271"/>
            <a:ext cx="543246" cy="5760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864965" y="4566271"/>
            <a:ext cx="1256954" cy="5760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43608" y="3645024"/>
            <a:ext cx="1368151" cy="360040"/>
          </a:xfrm>
          <a:prstGeom prst="rect">
            <a:avLst/>
          </a:prstGeom>
          <a:noFill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virtual cluster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16200000" flipH="1">
            <a:off x="4501519" y="5302735"/>
            <a:ext cx="338953" cy="1098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64088" y="4797152"/>
            <a:ext cx="3600400" cy="336425"/>
          </a:xfrm>
          <a:prstGeom prst="rect">
            <a:avLst/>
          </a:prstGeom>
          <a:noFill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i="1" dirty="0" smtClean="0">
                <a:solidFill>
                  <a:schemeClr val="tx1"/>
                </a:solidFill>
              </a:rPr>
              <a:t>e.g.  Amazon EC2 VM instance types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59632" y="5157192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err="1" smtClean="0">
                <a:solidFill>
                  <a:schemeClr val="tx1"/>
                </a:solidFill>
              </a:rPr>
              <a:t>vm</a:t>
            </a:r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1720" y="5157192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err="1" smtClean="0">
                <a:solidFill>
                  <a:schemeClr val="tx1"/>
                </a:solidFill>
              </a:rPr>
              <a:t>vm</a:t>
            </a:r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51920" y="5157192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err="1" smtClean="0">
                <a:solidFill>
                  <a:schemeClr val="tx1"/>
                </a:solidFill>
              </a:rPr>
              <a:t>vm</a:t>
            </a:r>
            <a:endParaRPr lang="en-US" sz="15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856984" cy="990600"/>
          </a:xfrm>
        </p:spPr>
        <p:txBody>
          <a:bodyPr>
            <a:noAutofit/>
          </a:bodyPr>
          <a:lstStyle/>
          <a:p>
            <a:r>
              <a:rPr lang="en-US" altLang="ko-KR" sz="4100" dirty="0" smtClean="0"/>
              <a:t>Resource Utilization Management</a:t>
            </a:r>
            <a:endParaRPr lang="ko-KR" altLang="en-US" sz="41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510144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Physical cluster</a:t>
            </a:r>
          </a:p>
          <a:p>
            <a:pPr lvl="1"/>
            <a:r>
              <a:rPr lang="en-US" altLang="ko-KR" dirty="0" smtClean="0"/>
              <a:t>Load balancing is the only mechanism for higher utilization</a:t>
            </a:r>
          </a:p>
          <a:p>
            <a:r>
              <a:rPr lang="en-US" altLang="ko-KR" dirty="0" smtClean="0"/>
              <a:t>Virtual cluster</a:t>
            </a:r>
          </a:p>
          <a:p>
            <a:pPr lvl="1"/>
            <a:r>
              <a:rPr lang="en-US" altLang="ko-KR" dirty="0" smtClean="0"/>
              <a:t>Dynamic resource management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is also possible</a:t>
            </a:r>
          </a:p>
          <a:p>
            <a:pPr lvl="2"/>
            <a:r>
              <a:rPr lang="en-US" altLang="ko-KR" dirty="0" smtClean="0"/>
              <a:t>With using resource </a:t>
            </a:r>
            <a:r>
              <a:rPr lang="en-US" altLang="ko-KR" i="1" dirty="0" smtClean="0"/>
              <a:t>hot-plug </a:t>
            </a:r>
            <a:r>
              <a:rPr lang="en-US" altLang="ko-KR" dirty="0" smtClean="0"/>
              <a:t>technique</a:t>
            </a:r>
          </a:p>
          <a:p>
            <a:pPr lvl="2"/>
            <a:r>
              <a:rPr lang="en-US" altLang="ko-KR" dirty="0" smtClean="0"/>
              <a:t>Possible resource types: </a:t>
            </a:r>
            <a:r>
              <a:rPr lang="en-US" altLang="ko-KR" b="1" i="1" dirty="0" smtClean="0"/>
              <a:t>core</a:t>
            </a:r>
            <a:r>
              <a:rPr lang="en-US" altLang="ko-KR" dirty="0" smtClean="0"/>
              <a:t> and </a:t>
            </a:r>
            <a:r>
              <a:rPr lang="en-US" altLang="ko-KR" b="1" i="1" dirty="0" smtClean="0"/>
              <a:t>memory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4797152"/>
            <a:ext cx="70567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We focus on </a:t>
            </a:r>
            <a:r>
              <a:rPr lang="en-US" altLang="ko-KR" sz="3000" b="1" i="1" dirty="0" smtClean="0"/>
              <a:t>core </a:t>
            </a:r>
            <a:r>
              <a:rPr lang="en-US" altLang="ko-KR" sz="3000" dirty="0" smtClean="0"/>
              <a:t>hot-plugging in this work</a:t>
            </a:r>
            <a:endParaRPr lang="ko-KR" alt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34269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72747" cy="990600"/>
          </a:xfrm>
        </p:spPr>
        <p:txBody>
          <a:bodyPr>
            <a:noAutofit/>
          </a:bodyPr>
          <a:lstStyle/>
          <a:p>
            <a:r>
              <a:rPr lang="en-US" altLang="ko-KR" sz="4200" dirty="0" smtClean="0"/>
              <a:t>Dynamic Resource Management</a:t>
            </a:r>
            <a:endParaRPr lang="ko-KR" altLang="en-US" sz="4200" dirty="0"/>
          </a:p>
        </p:txBody>
      </p:sp>
      <p:sp>
        <p:nvSpPr>
          <p:cNvPr id="4" name="직사각형 3"/>
          <p:cNvSpPr/>
          <p:nvPr/>
        </p:nvSpPr>
        <p:spPr>
          <a:xfrm>
            <a:off x="611561" y="1529737"/>
            <a:ext cx="3600400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i="1" dirty="0" smtClean="0">
                <a:solidFill>
                  <a:schemeClr val="tx1"/>
                </a:solidFill>
                <a:cs typeface="Times New Roman" pitchFamily="18" charset="0"/>
              </a:rPr>
              <a:t>physical cluster</a:t>
            </a:r>
            <a:endParaRPr lang="ko-KR" altLang="en-US" sz="2200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70024" y="1518302"/>
            <a:ext cx="36004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i="1" dirty="0" smtClean="0">
                <a:solidFill>
                  <a:schemeClr val="tx1"/>
                </a:solidFill>
                <a:cs typeface="Times New Roman" pitchFamily="18" charset="0"/>
              </a:rPr>
              <a:t>virtual cluster</a:t>
            </a:r>
            <a:endParaRPr lang="ko-KR" altLang="en-US" sz="2200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3568" y="1856654"/>
            <a:ext cx="3600400" cy="132088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Times New Roman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97805" y="1856654"/>
            <a:ext cx="3600400" cy="132088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Times New Roman" pitchFamily="18" charset="0"/>
            </a:endParaRPr>
          </a:p>
        </p:txBody>
      </p:sp>
      <p:sp>
        <p:nvSpPr>
          <p:cNvPr id="8" name="순서도: 병합 7"/>
          <p:cNvSpPr/>
          <p:nvPr/>
        </p:nvSpPr>
        <p:spPr>
          <a:xfrm>
            <a:off x="5076056" y="3249545"/>
            <a:ext cx="1368152" cy="184858"/>
          </a:xfrm>
          <a:prstGeom prst="flowChartMerge">
            <a:avLst/>
          </a:prstGeom>
          <a:gradFill flip="none" rotWithShape="1">
            <a:gsLst>
              <a:gs pos="0">
                <a:srgbClr val="6891E2"/>
              </a:gs>
              <a:gs pos="45000">
                <a:srgbClr val="80A7EC"/>
              </a:gs>
              <a:gs pos="55000">
                <a:schemeClr val="accent1">
                  <a:tint val="66000"/>
                  <a:satMod val="200000"/>
                </a:schemeClr>
              </a:gs>
              <a:gs pos="73000">
                <a:srgbClr val="9EBBF0"/>
              </a:gs>
              <a:gs pos="100000">
                <a:srgbClr val="DCE5F8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병합 8"/>
          <p:cNvSpPr/>
          <p:nvPr/>
        </p:nvSpPr>
        <p:spPr>
          <a:xfrm>
            <a:off x="6804248" y="3249545"/>
            <a:ext cx="1368152" cy="184858"/>
          </a:xfrm>
          <a:prstGeom prst="flowChartMerge">
            <a:avLst/>
          </a:prstGeom>
          <a:gradFill flip="none" rotWithShape="1">
            <a:gsLst>
              <a:gs pos="0">
                <a:srgbClr val="6891E2"/>
              </a:gs>
              <a:gs pos="45000">
                <a:srgbClr val="80A7EC"/>
              </a:gs>
              <a:gs pos="55000">
                <a:schemeClr val="accent1">
                  <a:tint val="66000"/>
                  <a:satMod val="200000"/>
                </a:schemeClr>
              </a:gs>
              <a:gs pos="73000">
                <a:srgbClr val="9EBBF0"/>
              </a:gs>
              <a:gs pos="100000">
                <a:srgbClr val="DCE5F8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박종세\Desktop\p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62" y="2337470"/>
            <a:ext cx="608508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박종세\Desktop\vm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99" y="2332285"/>
            <a:ext cx="616551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박종세\Desktop\p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80" y="2337470"/>
            <a:ext cx="608508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박종세\Desktop\p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289" y="2337470"/>
            <a:ext cx="608508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박종세\Desktop\p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606" y="2337470"/>
            <a:ext cx="608508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박종세\Desktop\p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78" y="3465569"/>
            <a:ext cx="608508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박종세\Desktop\p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070" y="3465569"/>
            <a:ext cx="608508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906499" y="1966161"/>
            <a:ext cx="719771" cy="1067360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26348" y="1966161"/>
            <a:ext cx="719771" cy="1067360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8434" y="1966161"/>
            <a:ext cx="719771" cy="1067360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36975" y="1966161"/>
            <a:ext cx="719771" cy="1067360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19243" y="1923283"/>
            <a:ext cx="1550981" cy="111023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70614" y="1923283"/>
            <a:ext cx="1550981" cy="111023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 descr="C:\Users\박종세\Desktop\vm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657" y="2341907"/>
            <a:ext cx="616551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박종세\Desktop\vm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332285"/>
            <a:ext cx="616551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박종세\Desktop\vm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706" y="2332285"/>
            <a:ext cx="616551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박종세\Desktop\vm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3886"/>
            <a:ext cx="616551" cy="9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박종세\Desktop\vm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657" y="2517095"/>
            <a:ext cx="616551" cy="4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박종세\Desktop\vm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2517095"/>
            <a:ext cx="616551" cy="4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박종세\Desktop\vm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706" y="1989588"/>
            <a:ext cx="616551" cy="9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자유형 29"/>
          <p:cNvSpPr/>
          <p:nvPr/>
        </p:nvSpPr>
        <p:spPr>
          <a:xfrm>
            <a:off x="5162153" y="2358336"/>
            <a:ext cx="561975" cy="578643"/>
          </a:xfrm>
          <a:custGeom>
            <a:avLst/>
            <a:gdLst>
              <a:gd name="connsiteX0" fmla="*/ 0 w 561975"/>
              <a:gd name="connsiteY0" fmla="*/ 26193 h 578643"/>
              <a:gd name="connsiteX1" fmla="*/ 4763 w 561975"/>
              <a:gd name="connsiteY1" fmla="*/ 407193 h 578643"/>
              <a:gd name="connsiteX2" fmla="*/ 309563 w 561975"/>
              <a:gd name="connsiteY2" fmla="*/ 576262 h 578643"/>
              <a:gd name="connsiteX3" fmla="*/ 354807 w 561975"/>
              <a:gd name="connsiteY3" fmla="*/ 578643 h 578643"/>
              <a:gd name="connsiteX4" fmla="*/ 561975 w 561975"/>
              <a:gd name="connsiteY4" fmla="*/ 507206 h 578643"/>
              <a:gd name="connsiteX5" fmla="*/ 559594 w 561975"/>
              <a:gd name="connsiteY5" fmla="*/ 471487 h 578643"/>
              <a:gd name="connsiteX6" fmla="*/ 554832 w 561975"/>
              <a:gd name="connsiteY6" fmla="*/ 459581 h 578643"/>
              <a:gd name="connsiteX7" fmla="*/ 552450 w 561975"/>
              <a:gd name="connsiteY7" fmla="*/ 59531 h 578643"/>
              <a:gd name="connsiteX8" fmla="*/ 164307 w 561975"/>
              <a:gd name="connsiteY8" fmla="*/ 0 h 578643"/>
              <a:gd name="connsiteX9" fmla="*/ 0 w 561975"/>
              <a:gd name="connsiteY9" fmla="*/ 26193 h 57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975" h="578643">
                <a:moveTo>
                  <a:pt x="0" y="26193"/>
                </a:moveTo>
                <a:cubicBezTo>
                  <a:pt x="1588" y="153193"/>
                  <a:pt x="3175" y="280193"/>
                  <a:pt x="4763" y="407193"/>
                </a:cubicBezTo>
                <a:lnTo>
                  <a:pt x="309563" y="576262"/>
                </a:lnTo>
                <a:lnTo>
                  <a:pt x="354807" y="578643"/>
                </a:lnTo>
                <a:lnTo>
                  <a:pt x="561975" y="507206"/>
                </a:lnTo>
                <a:lnTo>
                  <a:pt x="559594" y="471487"/>
                </a:lnTo>
                <a:lnTo>
                  <a:pt x="554832" y="459581"/>
                </a:lnTo>
                <a:lnTo>
                  <a:pt x="552450" y="59531"/>
                </a:lnTo>
                <a:lnTo>
                  <a:pt x="164307" y="0"/>
                </a:lnTo>
                <a:lnTo>
                  <a:pt x="0" y="26193"/>
                </a:lnTo>
                <a:close/>
              </a:path>
            </a:pathLst>
          </a:custGeom>
          <a:gradFill>
            <a:gsLst>
              <a:gs pos="0">
                <a:srgbClr val="FFF200">
                  <a:alpha val="70000"/>
                </a:srgbClr>
              </a:gs>
              <a:gs pos="45000">
                <a:srgbClr val="FF7A00">
                  <a:alpha val="70000"/>
                </a:srgbClr>
              </a:gs>
              <a:gs pos="70000">
                <a:srgbClr val="FF0300">
                  <a:alpha val="70000"/>
                </a:srgbClr>
              </a:gs>
              <a:gs pos="100000">
                <a:srgbClr val="4D0808">
                  <a:alpha val="7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7560758" y="2360717"/>
            <a:ext cx="561975" cy="578643"/>
          </a:xfrm>
          <a:custGeom>
            <a:avLst/>
            <a:gdLst>
              <a:gd name="connsiteX0" fmla="*/ 0 w 561975"/>
              <a:gd name="connsiteY0" fmla="*/ 26193 h 578643"/>
              <a:gd name="connsiteX1" fmla="*/ 4763 w 561975"/>
              <a:gd name="connsiteY1" fmla="*/ 407193 h 578643"/>
              <a:gd name="connsiteX2" fmla="*/ 309563 w 561975"/>
              <a:gd name="connsiteY2" fmla="*/ 576262 h 578643"/>
              <a:gd name="connsiteX3" fmla="*/ 354807 w 561975"/>
              <a:gd name="connsiteY3" fmla="*/ 578643 h 578643"/>
              <a:gd name="connsiteX4" fmla="*/ 561975 w 561975"/>
              <a:gd name="connsiteY4" fmla="*/ 507206 h 578643"/>
              <a:gd name="connsiteX5" fmla="*/ 559594 w 561975"/>
              <a:gd name="connsiteY5" fmla="*/ 471487 h 578643"/>
              <a:gd name="connsiteX6" fmla="*/ 554832 w 561975"/>
              <a:gd name="connsiteY6" fmla="*/ 459581 h 578643"/>
              <a:gd name="connsiteX7" fmla="*/ 552450 w 561975"/>
              <a:gd name="connsiteY7" fmla="*/ 59531 h 578643"/>
              <a:gd name="connsiteX8" fmla="*/ 164307 w 561975"/>
              <a:gd name="connsiteY8" fmla="*/ 0 h 578643"/>
              <a:gd name="connsiteX9" fmla="*/ 0 w 561975"/>
              <a:gd name="connsiteY9" fmla="*/ 26193 h 57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1975" h="578643">
                <a:moveTo>
                  <a:pt x="0" y="26193"/>
                </a:moveTo>
                <a:cubicBezTo>
                  <a:pt x="1588" y="153193"/>
                  <a:pt x="3175" y="280193"/>
                  <a:pt x="4763" y="407193"/>
                </a:cubicBezTo>
                <a:lnTo>
                  <a:pt x="309563" y="576262"/>
                </a:lnTo>
                <a:lnTo>
                  <a:pt x="354807" y="578643"/>
                </a:lnTo>
                <a:lnTo>
                  <a:pt x="561975" y="507206"/>
                </a:lnTo>
                <a:lnTo>
                  <a:pt x="559594" y="471487"/>
                </a:lnTo>
                <a:lnTo>
                  <a:pt x="554832" y="459581"/>
                </a:lnTo>
                <a:lnTo>
                  <a:pt x="552450" y="59531"/>
                </a:lnTo>
                <a:lnTo>
                  <a:pt x="164307" y="0"/>
                </a:lnTo>
                <a:lnTo>
                  <a:pt x="0" y="26193"/>
                </a:lnTo>
                <a:close/>
              </a:path>
            </a:pathLst>
          </a:custGeom>
          <a:gradFill>
            <a:gsLst>
              <a:gs pos="0">
                <a:srgbClr val="FFF200">
                  <a:alpha val="70000"/>
                </a:srgbClr>
              </a:gs>
              <a:gs pos="45000">
                <a:srgbClr val="FF7A00">
                  <a:alpha val="70000"/>
                </a:srgbClr>
              </a:gs>
              <a:gs pos="70000">
                <a:srgbClr val="FF0300">
                  <a:alpha val="70000"/>
                </a:srgbClr>
              </a:gs>
              <a:gs pos="100000">
                <a:srgbClr val="4D0808">
                  <a:alpha val="7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톱니 모양의 오른쪽 화살표 31"/>
          <p:cNvSpPr/>
          <p:nvPr/>
        </p:nvSpPr>
        <p:spPr>
          <a:xfrm rot="10800000">
            <a:off x="5532468" y="2478402"/>
            <a:ext cx="524530" cy="338515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톱니 모양의 오른쪽 화살표 32"/>
          <p:cNvSpPr/>
          <p:nvPr/>
        </p:nvSpPr>
        <p:spPr>
          <a:xfrm>
            <a:off x="7183839" y="2478402"/>
            <a:ext cx="524530" cy="338515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4" descr="C:\Users\박종세\Desktop\vm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1" y="5269923"/>
            <a:ext cx="616551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:\Users\박종세\Desktop\vm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59" y="5279545"/>
            <a:ext cx="616551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박종세\Desktop\vm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50" y="5269923"/>
            <a:ext cx="616551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박종세\Desktop\vm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08" y="5269923"/>
            <a:ext cx="616551" cy="6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611559" y="5128096"/>
            <a:ext cx="3456385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4" descr="C:\Users\박종세\Desktop\vm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04" y="5056088"/>
            <a:ext cx="616551" cy="9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Users\박종세\Desktop\vm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92" y="5589297"/>
            <a:ext cx="616551" cy="4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박종세\Desktop\vm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82" y="5589297"/>
            <a:ext cx="616551" cy="4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C:\Users\박종세\Desktop\vm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841" y="5061790"/>
            <a:ext cx="616551" cy="9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4803219" y="4962872"/>
            <a:ext cx="3585205" cy="12024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등호 63"/>
          <p:cNvSpPr/>
          <p:nvPr/>
        </p:nvSpPr>
        <p:spPr>
          <a:xfrm>
            <a:off x="4108787" y="5304696"/>
            <a:ext cx="646268" cy="616822"/>
          </a:xfrm>
          <a:prstGeom prst="mathEqua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4108787" y="4041633"/>
            <a:ext cx="713278" cy="61150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36096" y="4293096"/>
            <a:ext cx="172819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cs typeface="Times New Roman" pitchFamily="18" charset="0"/>
              </a:rPr>
              <a:t>virtual machine</a:t>
            </a:r>
            <a:endParaRPr lang="ko-KR" altLang="en-US" sz="17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9" name="Picture 3" descr="C:\Users\박종세\Desktop\p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5" y="3541867"/>
            <a:ext cx="438800" cy="3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34"/>
          <p:cNvSpPr/>
          <p:nvPr/>
        </p:nvSpPr>
        <p:spPr>
          <a:xfrm>
            <a:off x="1057698" y="3573016"/>
            <a:ext cx="1429190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cs typeface="Times New Roman" pitchFamily="18" charset="0"/>
              </a:rPr>
              <a:t>Physical Machine</a:t>
            </a:r>
            <a:endParaRPr lang="ko-KR" altLang="en-US" sz="13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1" name="Picture 4" descr="C:\Users\박종세\Desktop\vm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3017"/>
            <a:ext cx="439200" cy="31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36"/>
          <p:cNvSpPr/>
          <p:nvPr/>
        </p:nvSpPr>
        <p:spPr>
          <a:xfrm>
            <a:off x="2955568" y="3573016"/>
            <a:ext cx="1299264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cs typeface="Times New Roman" pitchFamily="18" charset="0"/>
              </a:rPr>
              <a:t>Virtual Machine</a:t>
            </a:r>
            <a:endParaRPr lang="ko-KR" altLang="en-US" sz="13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4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48" grpId="0" animBg="1"/>
      <p:bldP spid="63" grpId="0" animBg="1"/>
      <p:bldP spid="64" grpId="0" animBg="1"/>
      <p:bldP spid="66" grpId="0" animBg="1"/>
      <p:bldP spid="37" grpId="0"/>
      <p:bldP spid="3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Management by Whom?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19256" cy="509012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Requirements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/>
              <a:t>Current resource utilization monitoring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Platform-level information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Privileged permission to hot-plug resource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Support management for multiple users</a:t>
            </a:r>
          </a:p>
          <a:p>
            <a:pPr marL="788670" lvl="1" indent="-51435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Resource management as Platform-as-a-Service (</a:t>
            </a:r>
            <a:r>
              <a:rPr lang="en-US" altLang="ko-KR" dirty="0" err="1" smtClean="0"/>
              <a:t>PaaS</a:t>
            </a:r>
            <a:r>
              <a:rPr lang="en-US" altLang="ko-KR" dirty="0" smtClean="0"/>
              <a:t>) service </a:t>
            </a:r>
          </a:p>
          <a:p>
            <a:pPr marL="788670" lvl="1" indent="-514350"/>
            <a:r>
              <a:rPr lang="en-US" altLang="ko-KR" dirty="0" smtClean="0"/>
              <a:t>Provider offers platform with dynamic resource management for various users</a:t>
            </a:r>
          </a:p>
          <a:p>
            <a:pPr marL="788670" lvl="1" indent="-514350"/>
            <a:r>
              <a:rPr lang="en-US" altLang="ko-KR" dirty="0"/>
              <a:t>e</a:t>
            </a:r>
            <a:r>
              <a:rPr lang="en-US" altLang="ko-KR" dirty="0" smtClean="0"/>
              <a:t>.g. Amazon Elastic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</a:p>
          <a:p>
            <a:pPr marL="788670" lvl="1" indent="-514350"/>
            <a:endParaRPr lang="en-US" altLang="ko-KR" dirty="0" smtClean="0"/>
          </a:p>
          <a:p>
            <a:pPr marL="514350" indent="-5143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1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771226" y="2971800"/>
            <a:ext cx="704924" cy="1788264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752223" y="2971800"/>
            <a:ext cx="704924" cy="1797264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755921" y="2971800"/>
            <a:ext cx="704924" cy="1797264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759618" y="2971800"/>
            <a:ext cx="704924" cy="1788264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755576" y="2971800"/>
            <a:ext cx="704924" cy="1797264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ko-KR" altLang="en-US" i="1" dirty="0"/>
          </a:p>
        </p:txBody>
      </p:sp>
      <p:sp>
        <p:nvSpPr>
          <p:cNvPr id="10" name="직사각형 9"/>
          <p:cNvSpPr/>
          <p:nvPr/>
        </p:nvSpPr>
        <p:spPr>
          <a:xfrm>
            <a:off x="2655735" y="1412776"/>
            <a:ext cx="90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master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10" idx="2"/>
          </p:cNvCxnSpPr>
          <p:nvPr/>
        </p:nvCxnSpPr>
        <p:spPr>
          <a:xfrm flipH="1">
            <a:off x="1115576" y="1844776"/>
            <a:ext cx="1990159" cy="13299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0" idx="2"/>
          </p:cNvCxnSpPr>
          <p:nvPr/>
        </p:nvCxnSpPr>
        <p:spPr>
          <a:xfrm flipH="1">
            <a:off x="2123688" y="1844776"/>
            <a:ext cx="982047" cy="13299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0" idx="2"/>
          </p:cNvCxnSpPr>
          <p:nvPr/>
        </p:nvCxnSpPr>
        <p:spPr>
          <a:xfrm flipV="1">
            <a:off x="3104687" y="1844776"/>
            <a:ext cx="1048" cy="13299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0" idx="2"/>
          </p:cNvCxnSpPr>
          <p:nvPr/>
        </p:nvCxnSpPr>
        <p:spPr>
          <a:xfrm flipH="1" flipV="1">
            <a:off x="3105735" y="1844776"/>
            <a:ext cx="1014428" cy="13299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0" idx="2"/>
          </p:cNvCxnSpPr>
          <p:nvPr/>
        </p:nvCxnSpPr>
        <p:spPr>
          <a:xfrm flipH="1" flipV="1">
            <a:off x="3105735" y="1844776"/>
            <a:ext cx="2006345" cy="13299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606276" y="1412776"/>
            <a:ext cx="900000" cy="43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job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115576" y="1844776"/>
            <a:ext cx="3996504" cy="1329986"/>
            <a:chOff x="1529632" y="2060800"/>
            <a:chExt cx="3996504" cy="1329986"/>
          </a:xfrm>
        </p:grpSpPr>
        <p:cxnSp>
          <p:nvCxnSpPr>
            <p:cNvPr id="129" name="직선 화살표 연결선 128"/>
            <p:cNvCxnSpPr/>
            <p:nvPr/>
          </p:nvCxnSpPr>
          <p:spPr>
            <a:xfrm flipH="1">
              <a:off x="1529632" y="2060800"/>
              <a:ext cx="1990159" cy="13299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H="1">
              <a:off x="2537744" y="2060800"/>
              <a:ext cx="982047" cy="13299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/>
            <p:nvPr/>
          </p:nvCxnSpPr>
          <p:spPr>
            <a:xfrm flipH="1">
              <a:off x="3518743" y="2060800"/>
              <a:ext cx="1048" cy="13299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/>
            <p:nvPr/>
          </p:nvCxnSpPr>
          <p:spPr>
            <a:xfrm>
              <a:off x="3519791" y="2060800"/>
              <a:ext cx="1014428" cy="13299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/>
            <p:nvPr/>
          </p:nvCxnSpPr>
          <p:spPr>
            <a:xfrm>
              <a:off x="3519791" y="2060800"/>
              <a:ext cx="2006345" cy="13299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>
            <a:off x="755576" y="2708960"/>
            <a:ext cx="4716504" cy="360000"/>
            <a:chOff x="1169632" y="2983978"/>
            <a:chExt cx="4716504" cy="360000"/>
          </a:xfrm>
        </p:grpSpPr>
        <p:sp>
          <p:nvSpPr>
            <p:cNvPr id="115" name="직사각형 114"/>
            <p:cNvSpPr/>
            <p:nvPr/>
          </p:nvSpPr>
          <p:spPr>
            <a:xfrm>
              <a:off x="1169632" y="2983978"/>
              <a:ext cx="720000" cy="360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i="1" dirty="0" smtClean="0">
                  <a:solidFill>
                    <a:schemeClr val="tx1"/>
                  </a:solidFill>
                </a:rPr>
                <a:t>task</a:t>
              </a:r>
              <a:endParaRPr lang="ko-KR" altLang="en-US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177744" y="2983978"/>
              <a:ext cx="720000" cy="360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i="1" dirty="0" smtClean="0">
                  <a:solidFill>
                    <a:schemeClr val="tx1"/>
                  </a:solidFill>
                </a:rPr>
                <a:t>task</a:t>
              </a:r>
              <a:endParaRPr lang="ko-KR" altLang="en-US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3158741" y="2983978"/>
              <a:ext cx="720000" cy="360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i="1" dirty="0" smtClean="0">
                  <a:solidFill>
                    <a:schemeClr val="tx1"/>
                  </a:solidFill>
                </a:rPr>
                <a:t>task</a:t>
              </a:r>
              <a:endParaRPr lang="ko-KR" altLang="en-US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174219" y="2983978"/>
              <a:ext cx="720000" cy="360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i="1" dirty="0" smtClean="0">
                  <a:solidFill>
                    <a:schemeClr val="tx1"/>
                  </a:solidFill>
                </a:rPr>
                <a:t>task</a:t>
              </a:r>
              <a:endParaRPr lang="ko-KR" altLang="en-US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166136" y="2983978"/>
              <a:ext cx="720000" cy="360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i="1" dirty="0" smtClean="0">
                  <a:solidFill>
                    <a:schemeClr val="tx1"/>
                  </a:solidFill>
                </a:rPr>
                <a:t>task</a:t>
              </a:r>
              <a:endParaRPr lang="ko-KR" alt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6" name="모서리가 둥근 직사각형 135"/>
          <p:cNvSpPr/>
          <p:nvPr/>
        </p:nvSpPr>
        <p:spPr>
          <a:xfrm>
            <a:off x="602417" y="3844648"/>
            <a:ext cx="5004536" cy="80848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68144" y="3957175"/>
            <a:ext cx="2376265" cy="5137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Distributed File System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25" name="순서도: 자기 디스크 24"/>
          <p:cNvSpPr/>
          <p:nvPr/>
        </p:nvSpPr>
        <p:spPr>
          <a:xfrm>
            <a:off x="845576" y="3928015"/>
            <a:ext cx="540000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disk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1840131" y="3928015"/>
            <a:ext cx="540000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disk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28" name="순서도: 자기 디스크 27"/>
          <p:cNvSpPr/>
          <p:nvPr/>
        </p:nvSpPr>
        <p:spPr>
          <a:xfrm>
            <a:off x="2834686" y="3928015"/>
            <a:ext cx="540000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disk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3838383" y="3928015"/>
            <a:ext cx="540000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disk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4842080" y="3928015"/>
            <a:ext cx="540000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disk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박종세\Desktop\13318154281372242463user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956134"/>
            <a:ext cx="1608770" cy="160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39343" y="3212976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72427" y="3212976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18836" y="3212976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51920" y="3212976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60032" y="3212976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0302" y="59740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-0.29514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Locality on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"/>
          </p:nvPr>
        </p:nvSpPr>
        <p:spPr>
          <a:xfrm>
            <a:off x="457200" y="4437112"/>
            <a:ext cx="8229600" cy="17198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Disadvantages from low data locality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Network performance degradation because of network bottleneck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 smtClean="0"/>
              <a:t>Under-utilization of computing resource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89088" y="1988840"/>
            <a:ext cx="704924" cy="1594302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0" name="순서도: 자기 디스크 9"/>
          <p:cNvSpPr/>
          <p:nvPr/>
        </p:nvSpPr>
        <p:spPr>
          <a:xfrm>
            <a:off x="1879088" y="2852318"/>
            <a:ext cx="540000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disk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9088" y="1412776"/>
            <a:ext cx="720000" cy="36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task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97120" y="1988840"/>
            <a:ext cx="704924" cy="1594302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7" name="순서도: 자기 디스크 16"/>
          <p:cNvSpPr/>
          <p:nvPr/>
        </p:nvSpPr>
        <p:spPr>
          <a:xfrm>
            <a:off x="2887120" y="2852318"/>
            <a:ext cx="540000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disk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97120" y="1412776"/>
            <a:ext cx="720000" cy="36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task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0112" y="1988840"/>
            <a:ext cx="704924" cy="1594302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27" name="순서도: 자기 디스크 26"/>
          <p:cNvSpPr/>
          <p:nvPr/>
        </p:nvSpPr>
        <p:spPr>
          <a:xfrm>
            <a:off x="5670112" y="2852318"/>
            <a:ext cx="540000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disk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80112" y="1412776"/>
            <a:ext cx="720000" cy="36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task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588144" y="1988840"/>
            <a:ext cx="704924" cy="1594302"/>
          </a:xfrm>
          <a:prstGeom prst="roundRect">
            <a:avLst/>
          </a:prstGeom>
          <a:solidFill>
            <a:schemeClr val="bg1">
              <a:lumMod val="65000"/>
              <a:alpha val="3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32" name="순서도: 자기 디스크 31"/>
          <p:cNvSpPr/>
          <p:nvPr/>
        </p:nvSpPr>
        <p:spPr>
          <a:xfrm>
            <a:off x="6678144" y="2852318"/>
            <a:ext cx="540000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disk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144" y="1412776"/>
            <a:ext cx="720000" cy="36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task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15616" y="3713363"/>
            <a:ext cx="3168352" cy="5137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Satisfy data locality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60032" y="3713363"/>
            <a:ext cx="3168000" cy="513768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Does not satisfy data locality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스크린샷 2012-06-19 오전 5.27.3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1341653" cy="1088112"/>
          </a:xfrm>
          <a:prstGeom prst="rect">
            <a:avLst/>
          </a:prstGeom>
        </p:spPr>
      </p:pic>
      <p:pic>
        <p:nvPicPr>
          <p:cNvPr id="4" name="Picture 3" descr="스크린샷 2012-06-19 오전 5.28.3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88840"/>
            <a:ext cx="1113630" cy="105149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70973" y="2132856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4" name="위쪽 화살표 13"/>
          <p:cNvSpPr/>
          <p:nvPr/>
        </p:nvSpPr>
        <p:spPr>
          <a:xfrm>
            <a:off x="2005202" y="1772776"/>
            <a:ext cx="262462" cy="11779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34" name="Rectangle 33"/>
          <p:cNvSpPr/>
          <p:nvPr/>
        </p:nvSpPr>
        <p:spPr>
          <a:xfrm>
            <a:off x="2877113" y="2132896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35" name="위쪽 화살표 13"/>
          <p:cNvSpPr/>
          <p:nvPr/>
        </p:nvSpPr>
        <p:spPr>
          <a:xfrm>
            <a:off x="3011342" y="1772816"/>
            <a:ext cx="262462" cy="11779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36" name="Rectangle 35"/>
          <p:cNvSpPr/>
          <p:nvPr/>
        </p:nvSpPr>
        <p:spPr>
          <a:xfrm>
            <a:off x="5665851" y="2132816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71991" y="2132856"/>
            <a:ext cx="5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1" name="위쪽 화살표 40"/>
          <p:cNvSpPr/>
          <p:nvPr/>
        </p:nvSpPr>
        <p:spPr>
          <a:xfrm rot="2568121">
            <a:off x="6289029" y="1618551"/>
            <a:ext cx="262800" cy="145989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43" name="위쪽 화살표 42"/>
          <p:cNvSpPr/>
          <p:nvPr/>
        </p:nvSpPr>
        <p:spPr>
          <a:xfrm rot="18807837">
            <a:off x="6309122" y="1598833"/>
            <a:ext cx="262800" cy="151850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377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459614" y="5108302"/>
            <a:ext cx="792000" cy="6249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chemeClr val="tx1"/>
                </a:solidFill>
              </a:rPr>
              <a:t>s</a:t>
            </a:r>
            <a:r>
              <a:rPr lang="en-US" sz="1500" i="1" dirty="0" smtClean="0">
                <a:solidFill>
                  <a:schemeClr val="tx1"/>
                </a:solidFill>
              </a:rPr>
              <a:t>lave 2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1936" y="5108302"/>
            <a:ext cx="791992" cy="6249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slave 1</a:t>
            </a:r>
          </a:p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Fair Scheduler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 source implementation of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Fair Scheduler </a:t>
            </a:r>
          </a:p>
          <a:p>
            <a:pPr lvl="1"/>
            <a:r>
              <a:rPr lang="en-US" altLang="ko-KR" dirty="0" smtClean="0"/>
              <a:t>Generally used scheduler</a:t>
            </a:r>
          </a:p>
          <a:p>
            <a:pPr lvl="1"/>
            <a:r>
              <a:rPr lang="en-US" altLang="ko-KR" dirty="0" smtClean="0"/>
              <a:t>Guarantee fairness between submitted jobs on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87462" y="3933056"/>
            <a:ext cx="90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master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27" idx="2"/>
            <a:endCxn id="5" idx="0"/>
          </p:cNvCxnSpPr>
          <p:nvPr/>
        </p:nvCxnSpPr>
        <p:spPr>
          <a:xfrm flipH="1">
            <a:off x="3527932" y="4365056"/>
            <a:ext cx="1109530" cy="74324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7" idx="2"/>
            <a:endCxn id="34" idx="0"/>
          </p:cNvCxnSpPr>
          <p:nvPr/>
        </p:nvCxnSpPr>
        <p:spPr>
          <a:xfrm>
            <a:off x="4637462" y="4365056"/>
            <a:ext cx="1218152" cy="74324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885731" y="3933056"/>
            <a:ext cx="648072" cy="4320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>
                <a:solidFill>
                  <a:schemeClr val="tx1"/>
                </a:solidFill>
              </a:rPr>
              <a:t>j</a:t>
            </a:r>
            <a:r>
              <a:rPr lang="en-US" altLang="ko-KR" sz="1500" i="1" dirty="0" smtClean="0">
                <a:solidFill>
                  <a:schemeClr val="tx1"/>
                </a:solidFill>
              </a:rPr>
              <a:t>ob A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pic>
        <p:nvPicPr>
          <p:cNvPr id="42" name="Picture 2" descr="C:\Users\박종세\Desktop\13318154281372242463user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750" y="3842587"/>
            <a:ext cx="1392746" cy="139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/>
          <p:cNvCxnSpPr>
            <a:stCxn id="27" idx="2"/>
            <a:endCxn id="5" idx="0"/>
          </p:cNvCxnSpPr>
          <p:nvPr/>
        </p:nvCxnSpPr>
        <p:spPr>
          <a:xfrm flipH="1">
            <a:off x="3527932" y="4365056"/>
            <a:ext cx="1109530" cy="74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7" idx="2"/>
            <a:endCxn id="34" idx="0"/>
          </p:cNvCxnSpPr>
          <p:nvPr/>
        </p:nvCxnSpPr>
        <p:spPr>
          <a:xfrm>
            <a:off x="4637462" y="4365056"/>
            <a:ext cx="1218152" cy="74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166054" y="4725144"/>
            <a:ext cx="720000" cy="36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task 1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7110" y="4725144"/>
            <a:ext cx="720000" cy="36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task 2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885731" y="3933032"/>
            <a:ext cx="648072" cy="4320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job B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08806"/>
              </p:ext>
            </p:extLst>
          </p:nvPr>
        </p:nvGraphicFramePr>
        <p:xfrm>
          <a:off x="300224" y="5023493"/>
          <a:ext cx="2255552" cy="1069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47"/>
                <a:gridCol w="1462405"/>
              </a:tblGrid>
              <a:tr h="35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i="1" dirty="0" smtClean="0"/>
                        <a:t>Job</a:t>
                      </a:r>
                      <a:endParaRPr lang="ko-KR" alt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i="1" dirty="0" smtClean="0"/>
                        <a:t># Running tasks</a:t>
                      </a:r>
                      <a:endParaRPr lang="ko-KR" altLang="en-US" sz="1300" i="1" dirty="0"/>
                    </a:p>
                  </a:txBody>
                  <a:tcPr/>
                </a:tc>
              </a:tr>
              <a:tr h="35660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i="1" dirty="0"/>
                    </a:p>
                  </a:txBody>
                  <a:tcPr/>
                </a:tc>
              </a:tr>
              <a:tr h="35660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14002" y="5404011"/>
            <a:ext cx="759147" cy="304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>
                <a:solidFill>
                  <a:schemeClr val="tx1"/>
                </a:solidFill>
              </a:rPr>
              <a:t>j</a:t>
            </a:r>
            <a:r>
              <a:rPr lang="en-US" altLang="ko-KR" sz="1500" i="1" dirty="0" smtClean="0">
                <a:solidFill>
                  <a:schemeClr val="tx1"/>
                </a:solidFill>
              </a:rPr>
              <a:t>ob A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14002" y="5762701"/>
            <a:ext cx="759600" cy="30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job B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403648" y="5404011"/>
            <a:ext cx="759147" cy="30464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2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03648" y="5764061"/>
            <a:ext cx="759147" cy="30464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0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03647" y="5404011"/>
            <a:ext cx="759147" cy="30464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rgbClr val="FF0000"/>
                </a:solidFill>
              </a:rPr>
              <a:t>1</a:t>
            </a:r>
            <a:endParaRPr lang="ko-KR" altLang="en-US" sz="1500" i="1" dirty="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stCxn id="27" idx="2"/>
            <a:endCxn id="34" idx="0"/>
          </p:cNvCxnSpPr>
          <p:nvPr/>
        </p:nvCxnSpPr>
        <p:spPr>
          <a:xfrm>
            <a:off x="4637462" y="4365056"/>
            <a:ext cx="1218152" cy="74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501674" y="4734034"/>
            <a:ext cx="720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chemeClr val="tx1"/>
                </a:solidFill>
              </a:rPr>
              <a:t>task 1</a:t>
            </a:r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403648" y="5762701"/>
            <a:ext cx="759147" cy="304640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 smtClean="0">
                <a:solidFill>
                  <a:srgbClr val="FF0000"/>
                </a:solidFill>
              </a:rPr>
              <a:t>1</a:t>
            </a:r>
            <a:endParaRPr lang="ko-KR" altLang="en-US" sz="1500" i="1" dirty="0">
              <a:solidFill>
                <a:srgbClr val="FF0000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3995936" y="4898411"/>
            <a:ext cx="1415662" cy="119488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자기 디스크 16"/>
          <p:cNvSpPr/>
          <p:nvPr/>
        </p:nvSpPr>
        <p:spPr>
          <a:xfrm>
            <a:off x="3131840" y="5805264"/>
            <a:ext cx="792088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3311880" y="6057312"/>
            <a:ext cx="180000" cy="180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3563888" y="6057312"/>
            <a:ext cx="180000" cy="180000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순서도: 자기 디스크 16"/>
          <p:cNvSpPr/>
          <p:nvPr/>
        </p:nvSpPr>
        <p:spPr>
          <a:xfrm>
            <a:off x="5447855" y="5805264"/>
            <a:ext cx="792088" cy="54292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i="1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5631840" y="6052696"/>
            <a:ext cx="180000" cy="180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5883848" y="6052696"/>
            <a:ext cx="180000" cy="1800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637203" y="6057312"/>
            <a:ext cx="180000" cy="180000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16528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08646 -2.5925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61" grpId="0" animBg="1"/>
      <p:bldP spid="62" grpId="0" animBg="1"/>
      <p:bldP spid="62" grpId="1" animBg="1"/>
      <p:bldP spid="75" grpId="0" animBg="1"/>
      <p:bldP spid="75" grpId="1" animBg="1"/>
      <p:bldP spid="78" grpId="0" animBg="1"/>
      <p:bldP spid="80" grpId="0" animBg="1"/>
      <p:bldP spid="81" grpId="0"/>
      <p:bldP spid="81" grpId="1"/>
      <p:bldP spid="82" grpId="0"/>
      <p:bldP spid="82" grpId="1"/>
      <p:bldP spid="83" grpId="0"/>
      <p:bldP spid="88" grpId="0" animBg="1"/>
      <p:bldP spid="90" grpId="0"/>
      <p:bldP spid="36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9377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Approach</a:t>
            </a:r>
            <a:endParaRPr lang="en-US" altLang="ko-KR" dirty="0"/>
          </a:p>
          <a:p>
            <a:pPr lvl="1"/>
            <a:r>
              <a:rPr lang="en-US" altLang="ko-KR" dirty="0" smtClean="0"/>
              <a:t>Move </a:t>
            </a:r>
            <a:r>
              <a:rPr lang="en-US" altLang="ko-KR" dirty="0"/>
              <a:t>available resource to </a:t>
            </a:r>
            <a:r>
              <a:rPr lang="en-US" altLang="ko-KR" dirty="0" smtClean="0"/>
              <a:t>a </a:t>
            </a:r>
            <a:r>
              <a:rPr lang="en-US" altLang="ko-KR" dirty="0"/>
              <a:t>node satisfying data </a:t>
            </a:r>
            <a:r>
              <a:rPr lang="en-US" altLang="ko-KR" dirty="0" smtClean="0"/>
              <a:t>locality and assign </a:t>
            </a:r>
            <a:r>
              <a:rPr lang="en-US" altLang="ko-KR" dirty="0"/>
              <a:t>a task to the node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3573016"/>
            <a:ext cx="73813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 smtClean="0"/>
              <a:t>Dynamic Resource Reconfiguration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93990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265302</TotalTime>
  <Words>781</Words>
  <Application>Microsoft Office PowerPoint</Application>
  <PresentationFormat>On-screen Show (4:3)</PresentationFormat>
  <Paragraphs>260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원본</vt:lpstr>
      <vt:lpstr>Locality-Aware  Dynamic VM Reconfiguration  on MapReduce Clouds</vt:lpstr>
      <vt:lpstr>Virtual Clusters on Cloud</vt:lpstr>
      <vt:lpstr>Resource Utilization Management</vt:lpstr>
      <vt:lpstr>Dynamic Resource Management</vt:lpstr>
      <vt:lpstr>Management by Whom?</vt:lpstr>
      <vt:lpstr>MapReduce</vt:lpstr>
      <vt:lpstr>Data Locality on MapReduce</vt:lpstr>
      <vt:lpstr>Hadoop Fair Scheduler </vt:lpstr>
      <vt:lpstr>Main Idea</vt:lpstr>
      <vt:lpstr>Dynamic Resource Reconfiguration</vt:lpstr>
      <vt:lpstr>PowerPoint Presentation</vt:lpstr>
      <vt:lpstr>Synchronous DRR</vt:lpstr>
      <vt:lpstr>Queue-based DRR</vt:lpstr>
      <vt:lpstr>Queue-based DRR</vt:lpstr>
      <vt:lpstr>Synchronous vs. Queue-based</vt:lpstr>
      <vt:lpstr>Evaluation</vt:lpstr>
      <vt:lpstr>Large-scale Evaluation</vt:lpstr>
      <vt:lpstr>Evaluation on the Private Cluster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Resource Reconfiguration on the Cloud  for Improving Data Locality</dc:title>
  <dc:creator>jspark</dc:creator>
  <cp:lastModifiedBy>Jong Se Park</cp:lastModifiedBy>
  <cp:revision>435</cp:revision>
  <cp:lastPrinted>2011-12-18T10:08:57Z</cp:lastPrinted>
  <dcterms:created xsi:type="dcterms:W3CDTF">2011-12-15T06:34:52Z</dcterms:created>
  <dcterms:modified xsi:type="dcterms:W3CDTF">2012-10-08T01:40:47Z</dcterms:modified>
</cp:coreProperties>
</file>