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notesMasterIdLst>
    <p:notesMasterId r:id="rId23"/>
  </p:notesMasterIdLst>
  <p:sldIdLst>
    <p:sldId id="256" r:id="rId2"/>
    <p:sldId id="278" r:id="rId3"/>
    <p:sldId id="257" r:id="rId4"/>
    <p:sldId id="259" r:id="rId5"/>
    <p:sldId id="270" r:id="rId6"/>
    <p:sldId id="258" r:id="rId7"/>
    <p:sldId id="260" r:id="rId8"/>
    <p:sldId id="261" r:id="rId9"/>
    <p:sldId id="263" r:id="rId10"/>
    <p:sldId id="264" r:id="rId11"/>
    <p:sldId id="265" r:id="rId12"/>
    <p:sldId id="266" r:id="rId13"/>
    <p:sldId id="267" r:id="rId14"/>
    <p:sldId id="269" r:id="rId15"/>
    <p:sldId id="268"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59"/>
    <p:restoredTop sz="78159"/>
  </p:normalViewPr>
  <p:slideViewPr>
    <p:cSldViewPr snapToGrid="0" snapToObjects="1">
      <p:cViewPr varScale="1">
        <p:scale>
          <a:sx n="97" d="100"/>
          <a:sy n="97" d="100"/>
        </p:scale>
        <p:origin x="8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jspark/Documents/papers/math4777-final-project/slides/excel/speedup-spark-num-co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68014967516815"/>
          <c:y val="0.0695251729897399"/>
          <c:w val="0.914248065930534"/>
          <c:h val="0.554821919987274"/>
        </c:manualLayout>
      </c:layout>
      <c:barChart>
        <c:barDir val="col"/>
        <c:grouping val="clustered"/>
        <c:varyColors val="0"/>
        <c:ser>
          <c:idx val="0"/>
          <c:order val="0"/>
          <c:tx>
            <c:strRef>
              <c:f>Sheet1!$A$5</c:f>
              <c:strCache>
                <c:ptCount val="1"/>
                <c:pt idx="0">
                  <c:v>movielens</c:v>
                </c:pt>
              </c:strCache>
            </c:strRef>
          </c:tx>
          <c:spPr>
            <a:solidFill>
              <a:schemeClr val="bg2">
                <a:lumMod val="75000"/>
              </a:schemeClr>
            </a:solidFill>
            <a:ln>
              <a:noFill/>
            </a:ln>
            <a:effectLst/>
          </c:spPr>
          <c:invertIfNegative val="0"/>
          <c:cat>
            <c:strRef>
              <c:f>Sheet1!$B$3:$M$4</c:f>
              <c:strCache>
                <c:ptCount val="12"/>
                <c:pt idx="0">
                  <c:v>1M1T</c:v>
                </c:pt>
                <c:pt idx="1">
                  <c:v>1M2T</c:v>
                </c:pt>
                <c:pt idx="2">
                  <c:v>1M4T</c:v>
                </c:pt>
                <c:pt idx="3">
                  <c:v>1M8T</c:v>
                </c:pt>
                <c:pt idx="4">
                  <c:v>1M16T</c:v>
                </c:pt>
                <c:pt idx="5">
                  <c:v>1M32T</c:v>
                </c:pt>
                <c:pt idx="6">
                  <c:v>3M1T</c:v>
                </c:pt>
                <c:pt idx="7">
                  <c:v>3M2T</c:v>
                </c:pt>
                <c:pt idx="8">
                  <c:v>3M4T</c:v>
                </c:pt>
                <c:pt idx="9">
                  <c:v>3M8T</c:v>
                </c:pt>
                <c:pt idx="10">
                  <c:v>3M16T</c:v>
                </c:pt>
                <c:pt idx="11">
                  <c:v>3M32T</c:v>
                </c:pt>
              </c:strCache>
            </c:strRef>
          </c:cat>
          <c:val>
            <c:numRef>
              <c:f>Sheet1!$B$5:$M$5</c:f>
              <c:numCache>
                <c:formatCode>General</c:formatCode>
                <c:ptCount val="12"/>
                <c:pt idx="0">
                  <c:v>1.0</c:v>
                </c:pt>
                <c:pt idx="1">
                  <c:v>1.99</c:v>
                </c:pt>
                <c:pt idx="2">
                  <c:v>3.88</c:v>
                </c:pt>
                <c:pt idx="3">
                  <c:v>5.57</c:v>
                </c:pt>
                <c:pt idx="4">
                  <c:v>6.93</c:v>
                </c:pt>
                <c:pt idx="5">
                  <c:v>7.8</c:v>
                </c:pt>
                <c:pt idx="6">
                  <c:v>2.82</c:v>
                </c:pt>
                <c:pt idx="7">
                  <c:v>5.22</c:v>
                </c:pt>
                <c:pt idx="8">
                  <c:v>9.66</c:v>
                </c:pt>
                <c:pt idx="9">
                  <c:v>13.03</c:v>
                </c:pt>
                <c:pt idx="10">
                  <c:v>15.63</c:v>
                </c:pt>
                <c:pt idx="11">
                  <c:v>17.79</c:v>
                </c:pt>
              </c:numCache>
            </c:numRef>
          </c:val>
        </c:ser>
        <c:ser>
          <c:idx val="1"/>
          <c:order val="1"/>
          <c:tx>
            <c:strRef>
              <c:f>Sheet1!$A$6</c:f>
              <c:strCache>
                <c:ptCount val="1"/>
                <c:pt idx="0">
                  <c:v>netflix</c:v>
                </c:pt>
              </c:strCache>
            </c:strRef>
          </c:tx>
          <c:spPr>
            <a:solidFill>
              <a:schemeClr val="bg2">
                <a:lumMod val="25000"/>
              </a:schemeClr>
            </a:solidFill>
            <a:ln>
              <a:noFill/>
            </a:ln>
            <a:effectLst/>
          </c:spPr>
          <c:invertIfNegative val="0"/>
          <c:cat>
            <c:strRef>
              <c:f>Sheet1!$B$3:$M$4</c:f>
              <c:strCache>
                <c:ptCount val="12"/>
                <c:pt idx="0">
                  <c:v>1M1T</c:v>
                </c:pt>
                <c:pt idx="1">
                  <c:v>1M2T</c:v>
                </c:pt>
                <c:pt idx="2">
                  <c:v>1M4T</c:v>
                </c:pt>
                <c:pt idx="3">
                  <c:v>1M8T</c:v>
                </c:pt>
                <c:pt idx="4">
                  <c:v>1M16T</c:v>
                </c:pt>
                <c:pt idx="5">
                  <c:v>1M32T</c:v>
                </c:pt>
                <c:pt idx="6">
                  <c:v>3M1T</c:v>
                </c:pt>
                <c:pt idx="7">
                  <c:v>3M2T</c:v>
                </c:pt>
                <c:pt idx="8">
                  <c:v>3M4T</c:v>
                </c:pt>
                <c:pt idx="9">
                  <c:v>3M8T</c:v>
                </c:pt>
                <c:pt idx="10">
                  <c:v>3M16T</c:v>
                </c:pt>
                <c:pt idx="11">
                  <c:v>3M32T</c:v>
                </c:pt>
              </c:strCache>
            </c:strRef>
          </c:cat>
          <c:val>
            <c:numRef>
              <c:f>Sheet1!$B$6:$M$6</c:f>
              <c:numCache>
                <c:formatCode>General</c:formatCode>
                <c:ptCount val="12"/>
                <c:pt idx="0">
                  <c:v>1.0</c:v>
                </c:pt>
                <c:pt idx="1">
                  <c:v>2.0</c:v>
                </c:pt>
                <c:pt idx="2">
                  <c:v>4.0</c:v>
                </c:pt>
                <c:pt idx="3">
                  <c:v>5.819999999999998</c:v>
                </c:pt>
                <c:pt idx="4">
                  <c:v>7.18</c:v>
                </c:pt>
                <c:pt idx="5">
                  <c:v>7.68</c:v>
                </c:pt>
                <c:pt idx="6">
                  <c:v>2.76</c:v>
                </c:pt>
                <c:pt idx="7">
                  <c:v>5.02</c:v>
                </c:pt>
                <c:pt idx="8">
                  <c:v>9.98</c:v>
                </c:pt>
                <c:pt idx="9">
                  <c:v>13.92</c:v>
                </c:pt>
                <c:pt idx="10">
                  <c:v>16.17</c:v>
                </c:pt>
                <c:pt idx="11">
                  <c:v>19.1</c:v>
                </c:pt>
              </c:numCache>
            </c:numRef>
          </c:val>
        </c:ser>
        <c:dLbls>
          <c:showLegendKey val="0"/>
          <c:showVal val="0"/>
          <c:showCatName val="0"/>
          <c:showSerName val="0"/>
          <c:showPercent val="0"/>
          <c:showBubbleSize val="0"/>
        </c:dLbls>
        <c:gapWidth val="219"/>
        <c:overlap val="-27"/>
        <c:axId val="1013540176"/>
        <c:axId val="1036338272"/>
      </c:barChart>
      <c:catAx>
        <c:axId val="1013540176"/>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036338272"/>
        <c:crosses val="autoZero"/>
        <c:auto val="1"/>
        <c:lblAlgn val="ctr"/>
        <c:lblOffset val="100"/>
        <c:noMultiLvlLbl val="0"/>
      </c:catAx>
      <c:valAx>
        <c:axId val="103633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013540176"/>
        <c:crosses val="autoZero"/>
        <c:crossBetween val="between"/>
      </c:valAx>
      <c:spPr>
        <a:noFill/>
        <a:ln>
          <a:solidFill>
            <a:schemeClr val="bg1"/>
          </a:solidFill>
        </a:ln>
        <a:effectLst/>
      </c:spPr>
    </c:plotArea>
    <c:legend>
      <c:legendPos val="b"/>
      <c:layout>
        <c:manualLayout>
          <c:xMode val="edge"/>
          <c:yMode val="edge"/>
          <c:x val="0.628536311815648"/>
          <c:y val="0.0816242479671892"/>
          <c:w val="0.313369176870512"/>
          <c:h val="0.11677236806379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6F7C-C374-F34A-88F2-EAD6F6515162}" type="datetimeFigureOut">
              <a:rPr lang="en-US" smtClean="0"/>
              <a:t>12/13/16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986A9-734F-AF41-ADC4-376CEF09555C}" type="slidenum">
              <a:rPr lang="en-US" smtClean="0"/>
              <a:t>‹#›</a:t>
            </a:fld>
            <a:endParaRPr lang="en-US"/>
          </a:p>
        </p:txBody>
      </p:sp>
    </p:spTree>
    <p:extLst>
      <p:ext uri="{BB962C8B-B14F-4D97-AF65-F5344CB8AC3E}">
        <p14:creationId xmlns:p14="http://schemas.microsoft.com/office/powerpoint/2010/main" val="142752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37986A9-734F-AF41-ADC4-376CEF09555C}" type="slidenum">
              <a:rPr lang="en-US" smtClean="0"/>
              <a:t>1</a:t>
            </a:fld>
            <a:endParaRPr lang="en-US"/>
          </a:p>
        </p:txBody>
      </p:sp>
    </p:spTree>
    <p:extLst>
      <p:ext uri="{BB962C8B-B14F-4D97-AF65-F5344CB8AC3E}">
        <p14:creationId xmlns:p14="http://schemas.microsoft.com/office/powerpoint/2010/main" val="145636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assumption of the algorithm is that a (user, item) rating is determined by the match of the latent features between users and items and the goal of algorithm is to calculate the hidden features of each vertex (i.e. user and item).</a:t>
            </a:r>
            <a:endParaRPr lang="en-US" dirty="0"/>
          </a:p>
        </p:txBody>
      </p:sp>
      <p:sp>
        <p:nvSpPr>
          <p:cNvPr id="4" name="Slide Number Placeholder 3"/>
          <p:cNvSpPr>
            <a:spLocks noGrp="1"/>
          </p:cNvSpPr>
          <p:nvPr>
            <p:ph type="sldNum" sz="quarter" idx="10"/>
          </p:nvPr>
        </p:nvSpPr>
        <p:spPr/>
        <p:txBody>
          <a:bodyPr/>
          <a:lstStyle/>
          <a:p>
            <a:fld id="{237986A9-734F-AF41-ADC4-376CEF09555C}" type="slidenum">
              <a:rPr lang="en-US" smtClean="0"/>
              <a:t>4</a:t>
            </a:fld>
            <a:endParaRPr lang="en-US"/>
          </a:p>
        </p:txBody>
      </p:sp>
    </p:spTree>
    <p:extLst>
      <p:ext uri="{BB962C8B-B14F-4D97-AF65-F5344CB8AC3E}">
        <p14:creationId xmlns:p14="http://schemas.microsoft.com/office/powerpoint/2010/main" val="28176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986A9-734F-AF41-ADC4-376CEF09555C}" type="slidenum">
              <a:rPr lang="en-US" smtClean="0"/>
              <a:t>13</a:t>
            </a:fld>
            <a:endParaRPr lang="en-US"/>
          </a:p>
        </p:txBody>
      </p:sp>
    </p:spTree>
    <p:extLst>
      <p:ext uri="{BB962C8B-B14F-4D97-AF65-F5344CB8AC3E}">
        <p14:creationId xmlns:p14="http://schemas.microsoft.com/office/powerpoint/2010/main" val="117789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986A9-734F-AF41-ADC4-376CEF09555C}" type="slidenum">
              <a:rPr lang="en-US" smtClean="0"/>
              <a:t>17</a:t>
            </a:fld>
            <a:endParaRPr lang="en-US"/>
          </a:p>
        </p:txBody>
      </p:sp>
    </p:spTree>
    <p:extLst>
      <p:ext uri="{BB962C8B-B14F-4D97-AF65-F5344CB8AC3E}">
        <p14:creationId xmlns:p14="http://schemas.microsoft.com/office/powerpoint/2010/main" val="17287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986A9-734F-AF41-ADC4-376CEF09555C}" type="slidenum">
              <a:rPr lang="en-US" smtClean="0"/>
              <a:t>19</a:t>
            </a:fld>
            <a:endParaRPr lang="en-US"/>
          </a:p>
        </p:txBody>
      </p:sp>
    </p:spTree>
    <p:extLst>
      <p:ext uri="{BB962C8B-B14F-4D97-AF65-F5344CB8AC3E}">
        <p14:creationId xmlns:p14="http://schemas.microsoft.com/office/powerpoint/2010/main" val="72683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986A9-734F-AF41-ADC4-376CEF09555C}" type="slidenum">
              <a:rPr lang="en-US" smtClean="0"/>
              <a:t>21</a:t>
            </a:fld>
            <a:endParaRPr lang="en-US"/>
          </a:p>
        </p:txBody>
      </p:sp>
    </p:spTree>
    <p:extLst>
      <p:ext uri="{BB962C8B-B14F-4D97-AF65-F5344CB8AC3E}">
        <p14:creationId xmlns:p14="http://schemas.microsoft.com/office/powerpoint/2010/main" val="139014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19A22-68D9-1E4C-9A6B-D3E6643A31A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18372-F9CA-7B47-B54C-67481BE59B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30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19A22-68D9-1E4C-9A6B-D3E6643A31A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117684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19A22-68D9-1E4C-9A6B-D3E6643A31A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86828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19A22-68D9-1E4C-9A6B-D3E6643A31A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1855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19A22-68D9-1E4C-9A6B-D3E6643A31A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18372-F9CA-7B47-B54C-67481BE59B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719A22-68D9-1E4C-9A6B-D3E6643A31A0}"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171815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719A22-68D9-1E4C-9A6B-D3E6643A31A0}"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196948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719A22-68D9-1E4C-9A6B-D3E6643A31A0}"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188660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719A22-68D9-1E4C-9A6B-D3E6643A31A0}" type="datetimeFigureOut">
              <a:rPr lang="en-US" smtClean="0"/>
              <a:t>12/13/16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59596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719A22-68D9-1E4C-9A6B-D3E6643A31A0}" type="datetimeFigureOut">
              <a:rPr lang="en-US" smtClean="0"/>
              <a:t>12/13/16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818372-F9CA-7B47-B54C-67481BE59B3A}" type="slidenum">
              <a:rPr lang="en-US" smtClean="0"/>
              <a:t>‹#›</a:t>
            </a:fld>
            <a:endParaRPr lang="en-US"/>
          </a:p>
        </p:txBody>
      </p:sp>
    </p:spTree>
    <p:extLst>
      <p:ext uri="{BB962C8B-B14F-4D97-AF65-F5344CB8AC3E}">
        <p14:creationId xmlns:p14="http://schemas.microsoft.com/office/powerpoint/2010/main" val="58585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19A22-68D9-1E4C-9A6B-D3E6643A31A0}" type="datetimeFigureOut">
              <a:rPr lang="en-US" smtClean="0"/>
              <a:t>12/13/16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A818372-F9CA-7B47-B54C-67481BE59B3A}" type="slidenum">
              <a:rPr lang="en-US" smtClean="0"/>
              <a:t>‹#›</a:t>
            </a:fld>
            <a:endParaRPr lang="en-US"/>
          </a:p>
        </p:txBody>
      </p:sp>
    </p:spTree>
    <p:extLst>
      <p:ext uri="{BB962C8B-B14F-4D97-AF65-F5344CB8AC3E}">
        <p14:creationId xmlns:p14="http://schemas.microsoft.com/office/powerpoint/2010/main" val="3097921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719A22-68D9-1E4C-9A6B-D3E6643A31A0}" type="datetimeFigureOut">
              <a:rPr lang="en-US" smtClean="0"/>
              <a:t>12/13/16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818372-F9CA-7B47-B54C-67481BE59B3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920141"/>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smtClean="0"/>
              <a:t>An Implementation </a:t>
            </a:r>
            <a:r>
              <a:rPr lang="en-US" sz="4000" smtClean="0"/>
              <a:t>of </a:t>
            </a:r>
            <a:r>
              <a:rPr lang="en-US" sz="4000" dirty="0" smtClean="0"/>
              <a:t>Collaborative Filtering </a:t>
            </a:r>
            <a:br>
              <a:rPr lang="en-US" sz="4000" dirty="0" smtClean="0"/>
            </a:br>
            <a:r>
              <a:rPr lang="en-US" sz="4000" dirty="0" smtClean="0"/>
              <a:t>with Stochastic Gradient Descent Optimization </a:t>
            </a:r>
            <a:br>
              <a:rPr lang="en-US" sz="4000" dirty="0" smtClean="0"/>
            </a:br>
            <a:r>
              <a:rPr lang="en-US" sz="4000" dirty="0" smtClean="0"/>
              <a:t>on Spark</a:t>
            </a:r>
            <a:endParaRPr lang="en-US" sz="4000" dirty="0"/>
          </a:p>
        </p:txBody>
      </p:sp>
      <p:sp>
        <p:nvSpPr>
          <p:cNvPr id="3" name="Subtitle 2"/>
          <p:cNvSpPr>
            <a:spLocks noGrp="1"/>
          </p:cNvSpPr>
          <p:nvPr>
            <p:ph type="subTitle" idx="1"/>
          </p:nvPr>
        </p:nvSpPr>
        <p:spPr/>
        <p:txBody>
          <a:bodyPr>
            <a:normAutofit fontScale="70000" lnSpcReduction="20000"/>
          </a:bodyPr>
          <a:lstStyle/>
          <a:p>
            <a:endParaRPr lang="en-US" sz="3000" dirty="0" smtClean="0">
              <a:solidFill>
                <a:schemeClr val="tx1">
                  <a:lumMod val="50000"/>
                  <a:lumOff val="50000"/>
                </a:schemeClr>
              </a:solidFill>
            </a:endParaRPr>
          </a:p>
          <a:p>
            <a:r>
              <a:rPr lang="en-US" sz="3000" dirty="0" smtClean="0">
                <a:solidFill>
                  <a:schemeClr val="tx1">
                    <a:lumMod val="50000"/>
                    <a:lumOff val="50000"/>
                  </a:schemeClr>
                </a:solidFill>
              </a:rPr>
              <a:t>Jongse Park</a:t>
            </a:r>
          </a:p>
          <a:p>
            <a:r>
              <a:rPr lang="en-US" sz="3000" dirty="0" smtClean="0">
                <a:solidFill>
                  <a:schemeClr val="tx1">
                    <a:lumMod val="50000"/>
                    <a:lumOff val="50000"/>
                  </a:schemeClr>
                </a:solidFill>
              </a:rPr>
              <a:t>2016.12.13</a:t>
            </a:r>
            <a:endParaRPr lang="en-US" sz="3000" dirty="0">
              <a:solidFill>
                <a:schemeClr val="tx1">
                  <a:lumMod val="50000"/>
                  <a:lumOff val="50000"/>
                </a:schemeClr>
              </a:solidFill>
            </a:endParaRPr>
          </a:p>
        </p:txBody>
      </p:sp>
    </p:spTree>
    <p:extLst>
      <p:ext uri="{BB962C8B-B14F-4D97-AF65-F5344CB8AC3E}">
        <p14:creationId xmlns:p14="http://schemas.microsoft.com/office/powerpoint/2010/main" val="38928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Factorization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21357"/>
            <a:ext cx="10058400" cy="3272537"/>
          </a:xfrm>
        </p:spPr>
      </p:pic>
    </p:spTree>
    <p:extLst>
      <p:ext uri="{BB962C8B-B14F-4D97-AF65-F5344CB8AC3E}">
        <p14:creationId xmlns:p14="http://schemas.microsoft.com/office/powerpoint/2010/main" val="1919293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956" y="2277743"/>
            <a:ext cx="13849636" cy="3312352"/>
          </a:xfrm>
        </p:spPr>
      </p:pic>
    </p:spTree>
    <p:extLst>
      <p:ext uri="{BB962C8B-B14F-4D97-AF65-F5344CB8AC3E}">
        <p14:creationId xmlns:p14="http://schemas.microsoft.com/office/powerpoint/2010/main" val="60431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63" y="1958975"/>
            <a:ext cx="8407400" cy="3797300"/>
          </a:xfrm>
        </p:spPr>
      </p:pic>
    </p:spTree>
    <p:extLst>
      <p:ext uri="{BB962C8B-B14F-4D97-AF65-F5344CB8AC3E}">
        <p14:creationId xmlns:p14="http://schemas.microsoft.com/office/powerpoint/2010/main" val="1044348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3500" y="3309963"/>
            <a:ext cx="4760127" cy="687574"/>
          </a:xfrm>
        </p:spPr>
      </p:pic>
      <p:sp>
        <p:nvSpPr>
          <p:cNvPr id="5" name="Rectangle 4"/>
          <p:cNvSpPr/>
          <p:nvPr/>
        </p:nvSpPr>
        <p:spPr>
          <a:xfrm>
            <a:off x="9618439" y="2964202"/>
            <a:ext cx="190375" cy="1379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58386" y="3289651"/>
            <a:ext cx="2180405"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Minimize</a:t>
            </a:r>
            <a:endParaRPr lang="en-US" sz="4000" dirty="0">
              <a:latin typeface="Times New Roman" charset="0"/>
              <a:ea typeface="Times New Roman" charset="0"/>
              <a:cs typeface="Times New Roman" charset="0"/>
            </a:endParaRPr>
          </a:p>
        </p:txBody>
      </p:sp>
      <p:sp>
        <p:nvSpPr>
          <p:cNvPr id="3" name="Rectangle 2"/>
          <p:cNvSpPr/>
          <p:nvPr/>
        </p:nvSpPr>
        <p:spPr>
          <a:xfrm>
            <a:off x="6350183" y="3293193"/>
            <a:ext cx="227082" cy="700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60772" y="3289651"/>
            <a:ext cx="442957" cy="700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20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8836" y="2071116"/>
            <a:ext cx="7423652" cy="4022725"/>
          </a:xfrm>
        </p:spPr>
      </p:pic>
    </p:spTree>
    <p:extLst>
      <p:ext uri="{BB962C8B-B14F-4D97-AF65-F5344CB8AC3E}">
        <p14:creationId xmlns:p14="http://schemas.microsoft.com/office/powerpoint/2010/main" val="69653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 (SGD)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403" y="2404193"/>
            <a:ext cx="3875711" cy="6948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857" y="2416947"/>
            <a:ext cx="4070583" cy="656215"/>
          </a:xfrm>
          <a:prstGeom prst="rect">
            <a:avLst/>
          </a:prstGeom>
        </p:spPr>
      </p:pic>
      <p:sp>
        <p:nvSpPr>
          <p:cNvPr id="6" name="TextBox 5"/>
          <p:cNvSpPr txBox="1"/>
          <p:nvPr/>
        </p:nvSpPr>
        <p:spPr>
          <a:xfrm>
            <a:off x="659567" y="2391112"/>
            <a:ext cx="2759572" cy="707886"/>
          </a:xfrm>
          <a:prstGeom prst="rect">
            <a:avLst/>
          </a:prstGeom>
          <a:noFill/>
        </p:spPr>
        <p:txBody>
          <a:bodyPr wrap="square" rtlCol="0">
            <a:spAutoFit/>
          </a:bodyPr>
          <a:lstStyle/>
          <a:p>
            <a:r>
              <a:rPr lang="en-US" sz="4000" dirty="0" smtClean="0">
                <a:latin typeface="Times New Roman" charset="0"/>
                <a:ea typeface="Times New Roman" charset="0"/>
                <a:cs typeface="Times New Roman" charset="0"/>
              </a:rPr>
              <a:t>Gradient   =</a:t>
            </a:r>
            <a:endParaRPr lang="en-US" sz="4000" dirty="0">
              <a:latin typeface="Times New Roman" charset="0"/>
              <a:ea typeface="Times New Roman" charset="0"/>
              <a:cs typeface="Times New Roman" charset="0"/>
            </a:endParaRPr>
          </a:p>
        </p:txBody>
      </p:sp>
      <p:sp>
        <p:nvSpPr>
          <p:cNvPr id="7" name="TextBox 6"/>
          <p:cNvSpPr txBox="1"/>
          <p:nvPr/>
        </p:nvSpPr>
        <p:spPr>
          <a:xfrm>
            <a:off x="7437012" y="2416947"/>
            <a:ext cx="312906"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a:t>
            </a:r>
            <a:endParaRPr lang="en-US" sz="4000" dirty="0">
              <a:latin typeface="Times New Roman" charset="0"/>
              <a:ea typeface="Times New Roman" charset="0"/>
              <a:cs typeface="Times New Roman" charset="0"/>
            </a:endParaRPr>
          </a:p>
        </p:txBody>
      </p:sp>
      <p:sp>
        <p:nvSpPr>
          <p:cNvPr id="9" name="TextBox 8"/>
          <p:cNvSpPr txBox="1"/>
          <p:nvPr/>
        </p:nvSpPr>
        <p:spPr>
          <a:xfrm>
            <a:off x="542143" y="3772708"/>
            <a:ext cx="11180165" cy="1708160"/>
          </a:xfrm>
          <a:prstGeom prst="rect">
            <a:avLst/>
          </a:prstGeom>
          <a:noFill/>
        </p:spPr>
        <p:txBody>
          <a:bodyPr wrap="square" rtlCol="0">
            <a:spAutoFit/>
          </a:bodyPr>
          <a:lstStyle/>
          <a:p>
            <a:pPr algn="ctr"/>
            <a:r>
              <a:rPr lang="en-US" sz="3500" dirty="0" smtClean="0">
                <a:latin typeface="Calibri" charset="0"/>
                <a:ea typeface="Calibri" charset="0"/>
                <a:cs typeface="Calibri" charset="0"/>
              </a:rPr>
              <a:t>Instead of computing gradients for the entire dataset, </a:t>
            </a:r>
            <a:br>
              <a:rPr lang="en-US" sz="3500" dirty="0" smtClean="0">
                <a:latin typeface="Calibri" charset="0"/>
                <a:ea typeface="Calibri" charset="0"/>
                <a:cs typeface="Calibri" charset="0"/>
              </a:rPr>
            </a:br>
            <a:r>
              <a:rPr lang="en-US" sz="3500" dirty="0" smtClean="0">
                <a:latin typeface="Calibri" charset="0"/>
                <a:ea typeface="Calibri" charset="0"/>
                <a:cs typeface="Calibri" charset="0"/>
              </a:rPr>
              <a:t>SGD reads </a:t>
            </a:r>
            <a:r>
              <a:rPr lang="en-US" sz="3500" b="1" dirty="0" smtClean="0">
                <a:solidFill>
                  <a:srgbClr val="004080"/>
                </a:solidFill>
                <a:latin typeface="Calibri" charset="0"/>
                <a:ea typeface="Calibri" charset="0"/>
                <a:cs typeface="Calibri" charset="0"/>
              </a:rPr>
              <a:t>an input data </a:t>
            </a:r>
            <a:r>
              <a:rPr lang="en-US" sz="3500" dirty="0" smtClean="0">
                <a:latin typeface="Calibri" charset="0"/>
                <a:ea typeface="Calibri" charset="0"/>
                <a:cs typeface="Calibri" charset="0"/>
              </a:rPr>
              <a:t>and compute the gradient</a:t>
            </a:r>
            <a:br>
              <a:rPr lang="en-US" sz="3500" dirty="0" smtClean="0">
                <a:latin typeface="Calibri" charset="0"/>
                <a:ea typeface="Calibri" charset="0"/>
                <a:cs typeface="Calibri" charset="0"/>
              </a:rPr>
            </a:br>
            <a:r>
              <a:rPr lang="en-US" sz="3500" dirty="0" smtClean="0">
                <a:latin typeface="Calibri" charset="0"/>
                <a:ea typeface="Calibri" charset="0"/>
                <a:cs typeface="Calibri" charset="0"/>
              </a:rPr>
              <a:t>and update the feature matrices</a:t>
            </a:r>
          </a:p>
        </p:txBody>
      </p:sp>
    </p:spTree>
    <p:extLst>
      <p:ext uri="{BB962C8B-B14F-4D97-AF65-F5344CB8AC3E}">
        <p14:creationId xmlns:p14="http://schemas.microsoft.com/office/powerpoint/2010/main" val="915042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SGD</a:t>
            </a:r>
            <a:endParaRPr lang="en-US" dirty="0"/>
          </a:p>
        </p:txBody>
      </p:sp>
      <p:sp>
        <p:nvSpPr>
          <p:cNvPr id="3" name="Content Placeholder 2"/>
          <p:cNvSpPr>
            <a:spLocks noGrp="1"/>
          </p:cNvSpPr>
          <p:nvPr>
            <p:ph idx="1"/>
          </p:nvPr>
        </p:nvSpPr>
        <p:spPr>
          <a:xfrm>
            <a:off x="1097280" y="2023671"/>
            <a:ext cx="10058400" cy="4317167"/>
          </a:xfrm>
        </p:spPr>
        <p:txBody>
          <a:bodyPr>
            <a:normAutofit lnSpcReduction="10000"/>
          </a:bodyPr>
          <a:lstStyle/>
          <a:p>
            <a:pPr>
              <a:buFont typeface="Arial" charset="0"/>
              <a:buChar char="•"/>
            </a:pPr>
            <a:r>
              <a:rPr lang="en-US" sz="3500" smtClean="0"/>
              <a:t> Gradient is </a:t>
            </a:r>
            <a:r>
              <a:rPr lang="en-US" sz="3500" dirty="0" smtClean="0"/>
              <a:t>a linear operation</a:t>
            </a:r>
          </a:p>
          <a:p>
            <a:pPr>
              <a:buFont typeface="Arial" charset="0"/>
              <a:buChar char="•"/>
            </a:pPr>
            <a:r>
              <a:rPr lang="en-US" sz="3500" dirty="0"/>
              <a:t> </a:t>
            </a:r>
            <a:r>
              <a:rPr lang="en-US" sz="3500" dirty="0" smtClean="0"/>
              <a:t>Model update can be run in parallel </a:t>
            </a:r>
          </a:p>
          <a:p>
            <a:pPr>
              <a:buFont typeface="Arial" charset="0"/>
              <a:buChar char="•"/>
            </a:pPr>
            <a:r>
              <a:rPr lang="en-US" sz="3500" dirty="0"/>
              <a:t> </a:t>
            </a:r>
            <a:r>
              <a:rPr lang="en-US" sz="3500" dirty="0" smtClean="0"/>
              <a:t>Workflow</a:t>
            </a:r>
          </a:p>
          <a:p>
            <a:pPr marL="715518" lvl="1" indent="-514350">
              <a:buFont typeface="+mj-lt"/>
              <a:buAutoNum type="arabicPeriod"/>
            </a:pPr>
            <a:r>
              <a:rPr lang="en-US" sz="3300" dirty="0" smtClean="0"/>
              <a:t>Broadcast the feature matrices</a:t>
            </a:r>
          </a:p>
          <a:p>
            <a:pPr marL="715518" lvl="1" indent="-514350">
              <a:buFont typeface="+mj-lt"/>
              <a:buAutoNum type="arabicPeriod"/>
            </a:pPr>
            <a:r>
              <a:rPr lang="en-US" sz="3300" dirty="0" smtClean="0"/>
              <a:t>Locally train the model on a subset of input dataset</a:t>
            </a:r>
          </a:p>
          <a:p>
            <a:pPr marL="715518" lvl="1" indent="-514350">
              <a:buFont typeface="+mj-lt"/>
              <a:buAutoNum type="arabicPeriod"/>
            </a:pPr>
            <a:r>
              <a:rPr lang="en-US" sz="3300" dirty="0" smtClean="0"/>
              <a:t>Aggregate the updates, average, and update the global model</a:t>
            </a:r>
          </a:p>
          <a:p>
            <a:pPr marL="715518" lvl="1" indent="-514350">
              <a:buFont typeface="+mj-lt"/>
              <a:buAutoNum type="arabicPeriod"/>
            </a:pPr>
            <a:r>
              <a:rPr lang="en-US" sz="3300" dirty="0" smtClean="0"/>
              <a:t>Repeat step 1 - 3</a:t>
            </a:r>
            <a:endParaRPr lang="en-US" sz="3300" dirty="0"/>
          </a:p>
        </p:txBody>
      </p:sp>
    </p:spTree>
    <p:extLst>
      <p:ext uri="{BB962C8B-B14F-4D97-AF65-F5344CB8AC3E}">
        <p14:creationId xmlns:p14="http://schemas.microsoft.com/office/powerpoint/2010/main" val="763629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9765" y="1876244"/>
            <a:ext cx="6208462" cy="4434616"/>
          </a:xfrm>
        </p:spPr>
      </p:pic>
    </p:spTree>
    <p:extLst>
      <p:ext uri="{BB962C8B-B14F-4D97-AF65-F5344CB8AC3E}">
        <p14:creationId xmlns:p14="http://schemas.microsoft.com/office/powerpoint/2010/main" val="1232082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1097280" y="2023671"/>
            <a:ext cx="10058400" cy="4317167"/>
          </a:xfrm>
        </p:spPr>
        <p:txBody>
          <a:bodyPr>
            <a:normAutofit/>
          </a:bodyPr>
          <a:lstStyle/>
          <a:p>
            <a:pPr>
              <a:buFont typeface="Arial" charset="0"/>
              <a:buChar char="•"/>
            </a:pPr>
            <a:r>
              <a:rPr lang="en-US" sz="3500" dirty="0" smtClean="0"/>
              <a:t> Three machines</a:t>
            </a:r>
          </a:p>
          <a:p>
            <a:pPr marL="715518" lvl="1" indent="-514350">
              <a:buFont typeface="+mj-lt"/>
              <a:buAutoNum type="arabicPeriod"/>
            </a:pPr>
            <a:r>
              <a:rPr lang="en-US" sz="3300" dirty="0" smtClean="0"/>
              <a:t>Intel </a:t>
            </a:r>
            <a:r>
              <a:rPr lang="en-US" sz="3300" dirty="0" err="1" smtClean="0"/>
              <a:t>Skylake</a:t>
            </a:r>
            <a:r>
              <a:rPr lang="en-US" sz="3300" dirty="0" smtClean="0"/>
              <a:t> Core i7 6700K Quad-core Processors</a:t>
            </a:r>
          </a:p>
          <a:p>
            <a:pPr marL="715518" lvl="1" indent="-514350">
              <a:buFont typeface="+mj-lt"/>
              <a:buAutoNum type="arabicPeriod"/>
            </a:pPr>
            <a:r>
              <a:rPr lang="en-US" sz="3300" dirty="0" smtClean="0"/>
              <a:t>32G memory</a:t>
            </a:r>
          </a:p>
          <a:p>
            <a:pPr>
              <a:buFont typeface="Arial" charset="0"/>
              <a:buChar char="•"/>
            </a:pPr>
            <a:r>
              <a:rPr lang="en-US" sz="3500" dirty="0"/>
              <a:t> </a:t>
            </a:r>
            <a:r>
              <a:rPr lang="en-US" sz="3500" dirty="0" smtClean="0"/>
              <a:t>Hadoop Distributed File System</a:t>
            </a:r>
          </a:p>
          <a:p>
            <a:pPr>
              <a:buFont typeface="Arial" charset="0"/>
              <a:buChar char="•"/>
            </a:pPr>
            <a:r>
              <a:rPr lang="en-US" sz="3500" dirty="0" smtClean="0"/>
              <a:t> 1Gbps interconnection network</a:t>
            </a:r>
          </a:p>
          <a:p>
            <a:pPr>
              <a:buFont typeface="Arial" charset="0"/>
              <a:buChar char="•"/>
            </a:pPr>
            <a:r>
              <a:rPr lang="en-US" sz="3500" dirty="0"/>
              <a:t> </a:t>
            </a:r>
            <a:r>
              <a:rPr lang="en-US" sz="3500" dirty="0" err="1" smtClean="0"/>
              <a:t>Movielens</a:t>
            </a:r>
            <a:r>
              <a:rPr lang="en-US" sz="3500" dirty="0" smtClean="0"/>
              <a:t> and </a:t>
            </a:r>
            <a:r>
              <a:rPr lang="en-US" sz="3500" dirty="0" err="1" smtClean="0"/>
              <a:t>NetFlix</a:t>
            </a:r>
            <a:r>
              <a:rPr lang="en-US" sz="3500" dirty="0" smtClean="0"/>
              <a:t> datasets</a:t>
            </a:r>
          </a:p>
        </p:txBody>
      </p:sp>
    </p:spTree>
    <p:extLst>
      <p:ext uri="{BB962C8B-B14F-4D97-AF65-F5344CB8AC3E}">
        <p14:creationId xmlns:p14="http://schemas.microsoft.com/office/powerpoint/2010/main" val="1345825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Scaling</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583688209"/>
              </p:ext>
            </p:extLst>
          </p:nvPr>
        </p:nvGraphicFramePr>
        <p:xfrm>
          <a:off x="939240" y="1864778"/>
          <a:ext cx="10420350" cy="436146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173698" y="5014687"/>
            <a:ext cx="3467724" cy="400110"/>
          </a:xfrm>
          <a:prstGeom prst="rect">
            <a:avLst/>
          </a:prstGeom>
          <a:noFill/>
        </p:spPr>
        <p:txBody>
          <a:bodyPr wrap="square" rtlCol="0">
            <a:spAutoFit/>
          </a:bodyPr>
          <a:lstStyle/>
          <a:p>
            <a:r>
              <a:rPr lang="en-US" sz="2000" i="1" dirty="0" err="1" smtClean="0">
                <a:latin typeface="Calibri" charset="0"/>
                <a:ea typeface="Calibri" charset="0"/>
                <a:cs typeface="Calibri" charset="0"/>
              </a:rPr>
              <a:t>x</a:t>
            </a:r>
            <a:r>
              <a:rPr lang="en-US" sz="2000" dirty="0" err="1" smtClean="0">
                <a:latin typeface="Calibri" charset="0"/>
                <a:ea typeface="Calibri" charset="0"/>
                <a:cs typeface="Calibri" charset="0"/>
              </a:rPr>
              <a:t>M</a:t>
            </a:r>
            <a:r>
              <a:rPr lang="en-US" sz="2000" i="1" dirty="0" err="1" smtClean="0">
                <a:latin typeface="Calibri" charset="0"/>
                <a:ea typeface="Calibri" charset="0"/>
                <a:cs typeface="Calibri" charset="0"/>
              </a:rPr>
              <a:t>y</a:t>
            </a:r>
            <a:r>
              <a:rPr lang="en-US" sz="2000" dirty="0" err="1" smtClean="0">
                <a:latin typeface="Calibri" charset="0"/>
                <a:ea typeface="Calibri" charset="0"/>
                <a:cs typeface="Calibri" charset="0"/>
              </a:rPr>
              <a:t>T</a:t>
            </a:r>
            <a:r>
              <a:rPr lang="en-US" sz="2000" dirty="0" smtClean="0">
                <a:latin typeface="Calibri" charset="0"/>
                <a:ea typeface="Calibri" charset="0"/>
                <a:cs typeface="Calibri" charset="0"/>
              </a:rPr>
              <a:t>: </a:t>
            </a:r>
            <a:r>
              <a:rPr lang="en-US" sz="2000" i="1" dirty="0" smtClean="0">
                <a:latin typeface="Calibri" charset="0"/>
                <a:ea typeface="Calibri" charset="0"/>
                <a:cs typeface="Calibri" charset="0"/>
              </a:rPr>
              <a:t>x</a:t>
            </a:r>
            <a:r>
              <a:rPr lang="en-US" sz="2000" dirty="0" smtClean="0">
                <a:latin typeface="Calibri" charset="0"/>
                <a:ea typeface="Calibri" charset="0"/>
                <a:cs typeface="Calibri" charset="0"/>
              </a:rPr>
              <a:t> machines + </a:t>
            </a:r>
            <a:r>
              <a:rPr lang="en-US" sz="2000" i="1" dirty="0" smtClean="0">
                <a:latin typeface="Calibri" charset="0"/>
                <a:ea typeface="Calibri" charset="0"/>
                <a:cs typeface="Calibri" charset="0"/>
              </a:rPr>
              <a:t>y</a:t>
            </a:r>
            <a:r>
              <a:rPr lang="en-US" sz="2000" dirty="0" smtClean="0">
                <a:latin typeface="Calibri" charset="0"/>
                <a:ea typeface="Calibri" charset="0"/>
                <a:cs typeface="Calibri" charset="0"/>
              </a:rPr>
              <a:t> threads</a:t>
            </a:r>
            <a:endParaRPr lang="en-US" sz="2000" dirty="0">
              <a:latin typeface="Calibri" charset="0"/>
              <a:ea typeface="Calibri" charset="0"/>
              <a:cs typeface="Calibri" charset="0"/>
            </a:endParaRPr>
          </a:p>
        </p:txBody>
      </p:sp>
      <p:sp>
        <p:nvSpPr>
          <p:cNvPr id="6" name="TextBox 5"/>
          <p:cNvSpPr txBox="1"/>
          <p:nvPr/>
        </p:nvSpPr>
        <p:spPr>
          <a:xfrm>
            <a:off x="389744" y="5550587"/>
            <a:ext cx="5141568" cy="553998"/>
          </a:xfrm>
          <a:prstGeom prst="rect">
            <a:avLst/>
          </a:prstGeom>
          <a:noFill/>
        </p:spPr>
        <p:txBody>
          <a:bodyPr wrap="square" rtlCol="0">
            <a:spAutoFit/>
          </a:bodyPr>
          <a:lstStyle/>
          <a:p>
            <a:r>
              <a:rPr lang="en-US" sz="3000" dirty="0" smtClean="0">
                <a:latin typeface="Calibri" charset="0"/>
                <a:ea typeface="Calibri" charset="0"/>
                <a:cs typeface="Calibri" charset="0"/>
              </a:rPr>
              <a:t>1M32T is </a:t>
            </a:r>
            <a:r>
              <a:rPr lang="en-US" sz="3000" b="1" dirty="0" smtClean="0">
                <a:solidFill>
                  <a:srgbClr val="004080"/>
                </a:solidFill>
                <a:latin typeface="Calibri" charset="0"/>
                <a:ea typeface="Calibri" charset="0"/>
                <a:cs typeface="Calibri" charset="0"/>
              </a:rPr>
              <a:t>7.0x</a:t>
            </a:r>
            <a:r>
              <a:rPr lang="en-US" sz="3000" dirty="0" smtClean="0">
                <a:latin typeface="Calibri" charset="0"/>
                <a:ea typeface="Calibri" charset="0"/>
                <a:cs typeface="Calibri" charset="0"/>
              </a:rPr>
              <a:t> faster than 1M1T</a:t>
            </a:r>
            <a:endParaRPr lang="en-US" sz="3000" dirty="0">
              <a:latin typeface="Calibri" charset="0"/>
              <a:ea typeface="Calibri" charset="0"/>
              <a:cs typeface="Calibri" charset="0"/>
            </a:endParaRPr>
          </a:p>
        </p:txBody>
      </p:sp>
      <p:sp>
        <p:nvSpPr>
          <p:cNvPr id="7" name="TextBox 6"/>
          <p:cNvSpPr txBox="1"/>
          <p:nvPr/>
        </p:nvSpPr>
        <p:spPr>
          <a:xfrm rot="16200000">
            <a:off x="-867712" y="2918595"/>
            <a:ext cx="3467724" cy="553998"/>
          </a:xfrm>
          <a:prstGeom prst="rect">
            <a:avLst/>
          </a:prstGeom>
          <a:noFill/>
        </p:spPr>
        <p:txBody>
          <a:bodyPr wrap="square" rtlCol="0">
            <a:spAutoFit/>
          </a:bodyPr>
          <a:lstStyle/>
          <a:p>
            <a:pPr algn="ctr"/>
            <a:r>
              <a:rPr lang="en-US" sz="3000" dirty="0" smtClean="0">
                <a:latin typeface="Calibri" charset="0"/>
                <a:ea typeface="Calibri" charset="0"/>
                <a:cs typeface="Calibri" charset="0"/>
              </a:rPr>
              <a:t>Speedup</a:t>
            </a:r>
            <a:endParaRPr lang="en-US" sz="3000" dirty="0">
              <a:latin typeface="Calibri" charset="0"/>
              <a:ea typeface="Calibri" charset="0"/>
              <a:cs typeface="Calibri" charset="0"/>
            </a:endParaRPr>
          </a:p>
        </p:txBody>
      </p:sp>
      <p:sp>
        <p:nvSpPr>
          <p:cNvPr id="8" name="TextBox 7"/>
          <p:cNvSpPr txBox="1"/>
          <p:nvPr/>
        </p:nvSpPr>
        <p:spPr>
          <a:xfrm>
            <a:off x="6417428" y="5540844"/>
            <a:ext cx="5292252" cy="553998"/>
          </a:xfrm>
          <a:prstGeom prst="rect">
            <a:avLst/>
          </a:prstGeom>
          <a:noFill/>
        </p:spPr>
        <p:txBody>
          <a:bodyPr wrap="square" rtlCol="0">
            <a:spAutoFit/>
          </a:bodyPr>
          <a:lstStyle/>
          <a:p>
            <a:r>
              <a:rPr lang="en-US" sz="3000" dirty="0" smtClean="0">
                <a:latin typeface="Calibri" charset="0"/>
                <a:ea typeface="Calibri" charset="0"/>
                <a:cs typeface="Calibri" charset="0"/>
              </a:rPr>
              <a:t>3M32T is </a:t>
            </a:r>
            <a:r>
              <a:rPr lang="en-US" sz="3000" b="1" dirty="0" smtClean="0">
                <a:solidFill>
                  <a:srgbClr val="004080"/>
                </a:solidFill>
                <a:latin typeface="Calibri" charset="0"/>
                <a:ea typeface="Calibri" charset="0"/>
                <a:cs typeface="Calibri" charset="0"/>
              </a:rPr>
              <a:t>2.4x</a:t>
            </a:r>
            <a:r>
              <a:rPr lang="en-US" sz="3000" dirty="0" smtClean="0">
                <a:latin typeface="Calibri" charset="0"/>
                <a:ea typeface="Calibri" charset="0"/>
                <a:cs typeface="Calibri" charset="0"/>
              </a:rPr>
              <a:t> faster than 1M32T</a:t>
            </a:r>
            <a:endParaRPr lang="en-US" sz="3000" dirty="0">
              <a:latin typeface="Calibri" charset="0"/>
              <a:ea typeface="Calibri" charset="0"/>
              <a:cs typeface="Calibri" charset="0"/>
            </a:endParaRPr>
          </a:p>
        </p:txBody>
      </p:sp>
    </p:spTree>
    <p:extLst>
      <p:ext uri="{BB962C8B-B14F-4D97-AF65-F5344CB8AC3E}">
        <p14:creationId xmlns:p14="http://schemas.microsoft.com/office/powerpoint/2010/main" val="1382250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000" dirty="0" smtClean="0"/>
              <a:t>What is </a:t>
            </a:r>
            <a:r>
              <a:rPr lang="en-US" sz="4000" smtClean="0"/>
              <a:t>Collaborative Filtering</a:t>
            </a:r>
            <a:r>
              <a:rPr lang="en-US" sz="4000" dirty="0" smtClean="0"/>
              <a:t>? </a:t>
            </a:r>
          </a:p>
          <a:p>
            <a:pPr marL="457200" indent="-457200">
              <a:buFont typeface="+mj-lt"/>
              <a:buAutoNum type="arabicPeriod"/>
            </a:pPr>
            <a:r>
              <a:rPr lang="en-US" sz="4000" dirty="0" smtClean="0"/>
              <a:t>How do we train CF with Stochastic Gradient Descent Optimization? </a:t>
            </a:r>
          </a:p>
          <a:p>
            <a:pPr marL="457200" indent="-457200">
              <a:buFont typeface="+mj-lt"/>
              <a:buAutoNum type="arabicPeriod"/>
            </a:pPr>
            <a:r>
              <a:rPr lang="en-US" sz="4000" dirty="0" smtClean="0"/>
              <a:t>How can we parallelize the optimization on Spark? </a:t>
            </a:r>
            <a:endParaRPr lang="en-US" sz="4000" dirty="0"/>
          </a:p>
        </p:txBody>
      </p:sp>
    </p:spTree>
    <p:extLst>
      <p:ext uri="{BB962C8B-B14F-4D97-AF65-F5344CB8AC3E}">
        <p14:creationId xmlns:p14="http://schemas.microsoft.com/office/powerpoint/2010/main" val="21871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97280" y="2533338"/>
            <a:ext cx="10058400" cy="3335756"/>
          </a:xfrm>
        </p:spPr>
        <p:txBody>
          <a:bodyPr>
            <a:normAutofit/>
          </a:bodyPr>
          <a:lstStyle/>
          <a:p>
            <a:r>
              <a:rPr lang="en-US" sz="3000" dirty="0" smtClean="0"/>
              <a:t>Developed collaborative filtering algorithm using parallel stochastic gradient descent optimization method on Spark</a:t>
            </a:r>
          </a:p>
          <a:p>
            <a:endParaRPr lang="en-US" sz="3000" dirty="0"/>
          </a:p>
          <a:p>
            <a:r>
              <a:rPr lang="en-US" sz="3000" dirty="0" smtClean="0"/>
              <a:t>The experiment demonstrates that the implemented version of collaborative filtering algorithm is </a:t>
            </a:r>
            <a:r>
              <a:rPr lang="en-US" sz="3000" b="1" dirty="0" smtClean="0">
                <a:solidFill>
                  <a:srgbClr val="004080"/>
                </a:solidFill>
              </a:rPr>
              <a:t>scalable</a:t>
            </a:r>
            <a:endParaRPr lang="en-US" sz="3000" b="1" dirty="0">
              <a:solidFill>
                <a:srgbClr val="004080"/>
              </a:solidFill>
            </a:endParaRPr>
          </a:p>
        </p:txBody>
      </p:sp>
    </p:spTree>
    <p:extLst>
      <p:ext uri="{BB962C8B-B14F-4D97-AF65-F5344CB8AC3E}">
        <p14:creationId xmlns:p14="http://schemas.microsoft.com/office/powerpoint/2010/main" val="41213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Questions?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1109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86" y="2901851"/>
            <a:ext cx="4768472" cy="29159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367" y="2729685"/>
            <a:ext cx="5219700" cy="3260305"/>
          </a:xfrm>
          <a:prstGeom prst="rect">
            <a:avLst/>
          </a:prstGeom>
        </p:spPr>
      </p:pic>
      <p:sp>
        <p:nvSpPr>
          <p:cNvPr id="8" name="Rectangle 7"/>
          <p:cNvSpPr/>
          <p:nvPr/>
        </p:nvSpPr>
        <p:spPr>
          <a:xfrm>
            <a:off x="1432914" y="1979352"/>
            <a:ext cx="3874416" cy="4242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Group of Users</a:t>
            </a:r>
            <a:endParaRPr lang="en-US" dirty="0"/>
          </a:p>
        </p:txBody>
      </p:sp>
      <p:sp>
        <p:nvSpPr>
          <p:cNvPr id="9" name="Rectangle 8"/>
          <p:cNvSpPr/>
          <p:nvPr/>
        </p:nvSpPr>
        <p:spPr>
          <a:xfrm>
            <a:off x="6993009" y="1989056"/>
            <a:ext cx="3874416" cy="4242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Group of Items</a:t>
            </a:r>
            <a:endParaRPr lang="en-US" dirty="0"/>
          </a:p>
        </p:txBody>
      </p:sp>
    </p:spTree>
    <p:extLst>
      <p:ext uri="{BB962C8B-B14F-4D97-AF65-F5344CB8AC3E}">
        <p14:creationId xmlns:p14="http://schemas.microsoft.com/office/powerpoint/2010/main" val="100450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a:t>
            </a:r>
            <a:endParaRPr lang="en-US" dirty="0"/>
          </a:p>
        </p:txBody>
      </p:sp>
      <p:sp>
        <p:nvSpPr>
          <p:cNvPr id="3" name="Content Placeholder 2"/>
          <p:cNvSpPr>
            <a:spLocks noGrp="1"/>
          </p:cNvSpPr>
          <p:nvPr>
            <p:ph idx="1"/>
          </p:nvPr>
        </p:nvSpPr>
        <p:spPr>
          <a:xfrm>
            <a:off x="2133600" y="2345355"/>
            <a:ext cx="10058400" cy="4023360"/>
          </a:xfrm>
        </p:spPr>
        <p:txBody>
          <a:bodyPr>
            <a:normAutofit/>
          </a:bodyPr>
          <a:lstStyle/>
          <a:p>
            <a:r>
              <a:rPr lang="en-US" sz="4000" dirty="0" smtClean="0"/>
              <a:t>A </a:t>
            </a:r>
            <a:r>
              <a:rPr lang="en-US" sz="4000" dirty="0"/>
              <a:t>method of </a:t>
            </a:r>
            <a:r>
              <a:rPr lang="en-US" sz="4000" dirty="0" smtClean="0"/>
              <a:t>making </a:t>
            </a:r>
            <a:br>
              <a:rPr lang="en-US" sz="4000" dirty="0" smtClean="0"/>
            </a:br>
            <a:r>
              <a:rPr lang="en-US" sz="4000" dirty="0" smtClean="0"/>
              <a:t>automatic predictions (</a:t>
            </a:r>
            <a:r>
              <a:rPr lang="en-US" sz="4000" b="1" dirty="0" smtClean="0">
                <a:solidFill>
                  <a:schemeClr val="bg2">
                    <a:lumMod val="50000"/>
                  </a:schemeClr>
                </a:solidFill>
              </a:rPr>
              <a:t>filtering</a:t>
            </a:r>
            <a:r>
              <a:rPr lang="en-US" sz="4000" dirty="0" smtClean="0"/>
              <a:t>) </a:t>
            </a:r>
            <a:br>
              <a:rPr lang="en-US" sz="4000" dirty="0" smtClean="0"/>
            </a:br>
            <a:r>
              <a:rPr lang="en-US" sz="4000" dirty="0" smtClean="0"/>
              <a:t>about the interest of </a:t>
            </a:r>
            <a:r>
              <a:rPr lang="en-US" sz="4000" b="1" dirty="0" smtClean="0">
                <a:solidFill>
                  <a:srgbClr val="004080"/>
                </a:solidFill>
              </a:rPr>
              <a:t>a user </a:t>
            </a:r>
            <a:r>
              <a:rPr lang="en-US" sz="4000" dirty="0" smtClean="0"/>
              <a:t>by collecting preferences or taste information </a:t>
            </a:r>
            <a:br>
              <a:rPr lang="en-US" sz="4000" dirty="0" smtClean="0"/>
            </a:br>
            <a:r>
              <a:rPr lang="en-US" sz="4000" dirty="0" smtClean="0"/>
              <a:t>from </a:t>
            </a:r>
            <a:r>
              <a:rPr lang="en-US" sz="4000" b="1" dirty="0" smtClean="0">
                <a:solidFill>
                  <a:srgbClr val="004080"/>
                </a:solidFill>
              </a:rPr>
              <a:t>many users </a:t>
            </a:r>
            <a:r>
              <a:rPr lang="en-US" sz="4000" dirty="0" smtClean="0"/>
              <a:t>(</a:t>
            </a:r>
            <a:r>
              <a:rPr lang="en-US" sz="4000" b="1" dirty="0" smtClean="0">
                <a:solidFill>
                  <a:schemeClr val="bg2">
                    <a:lumMod val="50000"/>
                  </a:schemeClr>
                </a:solidFill>
              </a:rPr>
              <a:t>collaborating</a:t>
            </a:r>
            <a:r>
              <a:rPr lang="en-US" sz="4000" dirty="0" smtClean="0"/>
              <a:t>). </a:t>
            </a:r>
            <a:endParaRPr lang="en-US" sz="4000" dirty="0"/>
          </a:p>
        </p:txBody>
      </p:sp>
    </p:spTree>
    <p:extLst>
      <p:ext uri="{BB962C8B-B14F-4D97-AF65-F5344CB8AC3E}">
        <p14:creationId xmlns:p14="http://schemas.microsoft.com/office/powerpoint/2010/main" val="1270054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a:xfrm>
            <a:off x="1097280" y="3117954"/>
            <a:ext cx="10058400" cy="2751140"/>
          </a:xfrm>
        </p:spPr>
        <p:txBody>
          <a:bodyPr>
            <a:normAutofit/>
          </a:bodyPr>
          <a:lstStyle/>
          <a:p>
            <a:pPr algn="ctr"/>
            <a:r>
              <a:rPr lang="en-US" sz="3500" dirty="0" smtClean="0"/>
              <a:t>Develop a </a:t>
            </a:r>
            <a:r>
              <a:rPr lang="en-US" sz="3500" b="1" dirty="0" smtClean="0">
                <a:solidFill>
                  <a:srgbClr val="004080"/>
                </a:solidFill>
              </a:rPr>
              <a:t>parallelized collaborative filtering algorithm</a:t>
            </a:r>
            <a:br>
              <a:rPr lang="en-US" sz="3500" b="1" dirty="0" smtClean="0">
                <a:solidFill>
                  <a:srgbClr val="004080"/>
                </a:solidFill>
              </a:rPr>
            </a:br>
            <a:r>
              <a:rPr lang="en-US" sz="3500" b="1" dirty="0" smtClean="0">
                <a:solidFill>
                  <a:srgbClr val="004080"/>
                </a:solidFill>
              </a:rPr>
              <a:t>using stochastic gradient descent optimization</a:t>
            </a:r>
            <a:r>
              <a:rPr lang="en-US" sz="3500" dirty="0" smtClean="0"/>
              <a:t/>
            </a:r>
            <a:br>
              <a:rPr lang="en-US" sz="3500" dirty="0" smtClean="0"/>
            </a:br>
            <a:r>
              <a:rPr lang="en-US" sz="3500" dirty="0" smtClean="0"/>
              <a:t>on a state-of-the-art distributed system, </a:t>
            </a:r>
            <a:r>
              <a:rPr lang="en-US" sz="3500" b="1" dirty="0" smtClean="0">
                <a:solidFill>
                  <a:srgbClr val="004080"/>
                </a:solidFill>
              </a:rPr>
              <a:t>Spark</a:t>
            </a:r>
            <a:r>
              <a:rPr lang="en-US" sz="3500" dirty="0" smtClean="0"/>
              <a:t>. </a:t>
            </a:r>
            <a:endParaRPr lang="en-US" sz="3500" dirty="0"/>
          </a:p>
        </p:txBody>
      </p:sp>
    </p:spTree>
    <p:extLst>
      <p:ext uri="{BB962C8B-B14F-4D97-AF65-F5344CB8AC3E}">
        <p14:creationId xmlns:p14="http://schemas.microsoft.com/office/powerpoint/2010/main" val="225617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User-Item Matrix</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549" y="1894558"/>
            <a:ext cx="4205336" cy="4251718"/>
          </a:xfrm>
        </p:spPr>
      </p:pic>
    </p:spTree>
    <p:extLst>
      <p:ext uri="{BB962C8B-B14F-4D97-AF65-F5344CB8AC3E}">
        <p14:creationId xmlns:p14="http://schemas.microsoft.com/office/powerpoint/2010/main" val="2096004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630" y="2062670"/>
            <a:ext cx="8521700" cy="3797300"/>
          </a:xfrm>
        </p:spPr>
      </p:pic>
      <p:sp>
        <p:nvSpPr>
          <p:cNvPr id="5" name="Rectangle 4"/>
          <p:cNvSpPr/>
          <p:nvPr/>
        </p:nvSpPr>
        <p:spPr>
          <a:xfrm>
            <a:off x="5750351" y="2062670"/>
            <a:ext cx="4741682" cy="4122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826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630" y="2062670"/>
            <a:ext cx="8521700" cy="3797300"/>
          </a:xfrm>
        </p:spPr>
      </p:pic>
    </p:spTree>
    <p:extLst>
      <p:ext uri="{BB962C8B-B14F-4D97-AF65-F5344CB8AC3E}">
        <p14:creationId xmlns:p14="http://schemas.microsoft.com/office/powerpoint/2010/main" val="16267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Factorization</a:t>
            </a:r>
          </a:p>
        </p:txBody>
      </p:sp>
      <p:sp>
        <p:nvSpPr>
          <p:cNvPr id="5" name="Rectangle 4"/>
          <p:cNvSpPr/>
          <p:nvPr/>
        </p:nvSpPr>
        <p:spPr>
          <a:xfrm>
            <a:off x="5750351" y="2062670"/>
            <a:ext cx="4741682" cy="4122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21357"/>
            <a:ext cx="10058400" cy="3272537"/>
          </a:xfrm>
        </p:spPr>
      </p:pic>
    </p:spTree>
    <p:extLst>
      <p:ext uri="{BB962C8B-B14F-4D97-AF65-F5344CB8AC3E}">
        <p14:creationId xmlns:p14="http://schemas.microsoft.com/office/powerpoint/2010/main" val="1262660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290</TotalTime>
  <Words>274</Words>
  <Application>Microsoft Macintosh PowerPoint</Application>
  <PresentationFormat>Widescreen</PresentationFormat>
  <Paragraphs>62</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Times New Roman</vt:lpstr>
      <vt:lpstr>Arial</vt:lpstr>
      <vt:lpstr>Retrospect</vt:lpstr>
      <vt:lpstr>An Implementation of Collaborative Filtering  with Stochastic Gradient Descent Optimization  on Spark</vt:lpstr>
      <vt:lpstr>Questions</vt:lpstr>
      <vt:lpstr>Recommender System</vt:lpstr>
      <vt:lpstr>Collaborative Filtering</vt:lpstr>
      <vt:lpstr>Project Goal</vt:lpstr>
      <vt:lpstr>User-Item Matrix</vt:lpstr>
      <vt:lpstr>Prediction</vt:lpstr>
      <vt:lpstr>Prediction</vt:lpstr>
      <vt:lpstr>Matrix Factorization</vt:lpstr>
      <vt:lpstr>Matrix Factorization</vt:lpstr>
      <vt:lpstr>Matrix Factorization</vt:lpstr>
      <vt:lpstr>Training</vt:lpstr>
      <vt:lpstr>Optimization Problem</vt:lpstr>
      <vt:lpstr>Gradient Descent</vt:lpstr>
      <vt:lpstr>Stochastic Gradient Descent (SGD)</vt:lpstr>
      <vt:lpstr>Parallel SGD</vt:lpstr>
      <vt:lpstr>Spark</vt:lpstr>
      <vt:lpstr>Evaluation</vt:lpstr>
      <vt:lpstr>Performance Scaling</vt:lpstr>
      <vt:lpstr>Conclusion</vt:lpstr>
      <vt:lpstr>Thank you! Questions?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Jongse Park</dc:creator>
  <cp:lastModifiedBy>Jongse Park</cp:lastModifiedBy>
  <cp:revision>37</cp:revision>
  <cp:lastPrinted>2016-12-13T22:50:15Z</cp:lastPrinted>
  <dcterms:created xsi:type="dcterms:W3CDTF">2016-12-04T01:49:40Z</dcterms:created>
  <dcterms:modified xsi:type="dcterms:W3CDTF">2016-12-13T22:58:38Z</dcterms:modified>
</cp:coreProperties>
</file>