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charts/chart3.xml" ContentType="application/vnd.openxmlformats-officedocument.drawingml.chart+xml"/>
  <Override PartName="/ppt/notesSlides/notesSlide21.xml" ContentType="application/vnd.openxmlformats-officedocument.presentationml.notesSlide+xml"/>
  <Override PartName="/ppt/charts/chart4.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notesSlides/notesSlide25.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notesSlides/notesSlide26.xml" ContentType="application/vnd.openxmlformats-officedocument.presentationml.notesSlide+xml"/>
  <Override PartName="/ppt/charts/chart14.xml" ContentType="application/vnd.openxmlformats-officedocument.drawingml.chart+xml"/>
  <Override PartName="/ppt/notesSlides/notesSlide27.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56" r:id="rId2"/>
    <p:sldId id="326" r:id="rId3"/>
    <p:sldId id="337" r:id="rId4"/>
    <p:sldId id="354" r:id="rId5"/>
    <p:sldId id="355" r:id="rId6"/>
    <p:sldId id="356" r:id="rId7"/>
    <p:sldId id="368" r:id="rId8"/>
    <p:sldId id="357" r:id="rId9"/>
    <p:sldId id="315" r:id="rId10"/>
    <p:sldId id="369" r:id="rId11"/>
    <p:sldId id="287" r:id="rId12"/>
    <p:sldId id="289" r:id="rId13"/>
    <p:sldId id="288" r:id="rId14"/>
    <p:sldId id="342" r:id="rId15"/>
    <p:sldId id="370" r:id="rId16"/>
    <p:sldId id="344" r:id="rId17"/>
    <p:sldId id="359" r:id="rId18"/>
    <p:sldId id="300" r:id="rId19"/>
    <p:sldId id="304" r:id="rId20"/>
    <p:sldId id="285" r:id="rId21"/>
    <p:sldId id="348" r:id="rId22"/>
    <p:sldId id="349" r:id="rId23"/>
    <p:sldId id="299" r:id="rId24"/>
    <p:sldId id="347" r:id="rId25"/>
    <p:sldId id="346" r:id="rId26"/>
    <p:sldId id="360" r:id="rId27"/>
    <p:sldId id="373" r:id="rId28"/>
    <p:sldId id="361" r:id="rId29"/>
    <p:sldId id="371" r:id="rId30"/>
    <p:sldId id="362" r:id="rId31"/>
    <p:sldId id="363" r:id="rId32"/>
    <p:sldId id="364" r:id="rId33"/>
    <p:sldId id="367" r:id="rId34"/>
    <p:sldId id="365" r:id="rId35"/>
    <p:sldId id="366" r:id="rId36"/>
    <p:sldId id="279" r:id="rId37"/>
    <p:sldId id="280" r:id="rId38"/>
    <p:sldId id="283" r:id="rId39"/>
    <p:sldId id="282" r:id="rId40"/>
    <p:sldId id="271"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AD87"/>
    <a:srgbClr val="73E4B2"/>
    <a:srgbClr val="333333"/>
    <a:srgbClr val="0E34E1"/>
    <a:srgbClr val="96EDA1"/>
    <a:srgbClr val="56A6E5"/>
    <a:srgbClr val="FFFF66"/>
    <a:srgbClr val="4384B4"/>
    <a:srgbClr val="00CC00"/>
    <a:srgbClr val="CBE0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0" autoAdjust="0"/>
    <p:restoredTop sz="70813" autoAdjust="0"/>
  </p:normalViewPr>
  <p:slideViewPr>
    <p:cSldViewPr snapToGrid="0" snapToObjects="1">
      <p:cViewPr>
        <p:scale>
          <a:sx n="100" d="100"/>
          <a:sy n="100" d="100"/>
        </p:scale>
        <p:origin x="-1704" y="-104"/>
      </p:cViewPr>
      <p:guideLst>
        <p:guide orient="horz" pos="2160"/>
        <p:guide pos="2880"/>
      </p:guideLst>
    </p:cSldViewPr>
  </p:slideViewPr>
  <p:outlineViewPr>
    <p:cViewPr>
      <p:scale>
        <a:sx n="33" d="100"/>
        <a:sy n="33" d="100"/>
      </p:scale>
      <p:origin x="0" y="24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oleObject" Target="Macintosh%20HD:Users:hadi:Desktop:a-npu-results-for-slide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Macintosh%20HD:Users:hadi:Desktop:a-npu-results-for-slide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Macintosh%20HD:Users:hadi:Desktop:a-npu-results-for-slides.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Macintosh%20HD:Users:hadi:Desktop:a-npu-results-for-slides.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Macintosh%20HD:Users:hadi:Desktop:a-npu-results-for-slid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in:Users:Amir:Desktop:Workbook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in:Users:Amir:Desktop:Workbook1-new.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in:Users:Amir:Desktop:Workbook1-new.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hadi:Desktop:a-npu-results-for-slid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smoothMarker"/>
        <c:varyColors val="0"/>
        <c:ser>
          <c:idx val="0"/>
          <c:order val="0"/>
          <c:tx>
            <c:strRef>
              <c:f>Sheet1!$B$1</c:f>
              <c:strCache>
                <c:ptCount val="1"/>
                <c:pt idx="0">
                  <c:v>Y-Value 1</c:v>
                </c:pt>
              </c:strCache>
            </c:strRef>
          </c:tx>
          <c:spPr>
            <a:ln w="38100">
              <a:solidFill>
                <a:schemeClr val="tx1"/>
              </a:solidFill>
            </a:ln>
          </c:spPr>
          <c:marker>
            <c:symbol val="none"/>
          </c:marker>
          <c:xVal>
            <c:numRef>
              <c:f>Sheet1!$A$2:$A$102</c:f>
              <c:numCache>
                <c:formatCode>General</c:formatCode>
                <c:ptCount val="101"/>
                <c:pt idx="0">
                  <c:v>-5.0</c:v>
                </c:pt>
                <c:pt idx="1">
                  <c:v>-4.9</c:v>
                </c:pt>
                <c:pt idx="2">
                  <c:v>-4.800000000000001</c:v>
                </c:pt>
                <c:pt idx="3">
                  <c:v>-4.700000000000001</c:v>
                </c:pt>
                <c:pt idx="4">
                  <c:v>-4.6</c:v>
                </c:pt>
                <c:pt idx="5">
                  <c:v>-4.500000000000002</c:v>
                </c:pt>
                <c:pt idx="6">
                  <c:v>-4.400000000000002</c:v>
                </c:pt>
                <c:pt idx="7">
                  <c:v>-4.300000000000002</c:v>
                </c:pt>
                <c:pt idx="8">
                  <c:v>-4.200000000000003</c:v>
                </c:pt>
                <c:pt idx="9">
                  <c:v>-4.100000000000001</c:v>
                </c:pt>
                <c:pt idx="10">
                  <c:v>-4.000000000000004</c:v>
                </c:pt>
                <c:pt idx="11">
                  <c:v>-3.900000000000003</c:v>
                </c:pt>
                <c:pt idx="12">
                  <c:v>-3.800000000000003</c:v>
                </c:pt>
                <c:pt idx="13">
                  <c:v>-3.700000000000003</c:v>
                </c:pt>
                <c:pt idx="14">
                  <c:v>-3.600000000000003</c:v>
                </c:pt>
                <c:pt idx="15">
                  <c:v>-3.500000000000003</c:v>
                </c:pt>
                <c:pt idx="16">
                  <c:v>-3.400000000000003</c:v>
                </c:pt>
                <c:pt idx="17">
                  <c:v>-3.300000000000003</c:v>
                </c:pt>
                <c:pt idx="18">
                  <c:v>-3.200000000000003</c:v>
                </c:pt>
                <c:pt idx="19">
                  <c:v>-3.100000000000003</c:v>
                </c:pt>
                <c:pt idx="20">
                  <c:v>-3.000000000000003</c:v>
                </c:pt>
                <c:pt idx="21">
                  <c:v>-2.900000000000003</c:v>
                </c:pt>
                <c:pt idx="22">
                  <c:v>-2.800000000000002</c:v>
                </c:pt>
                <c:pt idx="23">
                  <c:v>-2.700000000000002</c:v>
                </c:pt>
                <c:pt idx="24">
                  <c:v>-2.600000000000002</c:v>
                </c:pt>
                <c:pt idx="25">
                  <c:v>-2.500000000000002</c:v>
                </c:pt>
                <c:pt idx="26">
                  <c:v>-2.400000000000002</c:v>
                </c:pt>
                <c:pt idx="27">
                  <c:v>-2.300000000000002</c:v>
                </c:pt>
                <c:pt idx="28">
                  <c:v>-2.200000000000002</c:v>
                </c:pt>
                <c:pt idx="29">
                  <c:v>-2.100000000000002</c:v>
                </c:pt>
                <c:pt idx="30">
                  <c:v>-2.000000000000002</c:v>
                </c:pt>
                <c:pt idx="31">
                  <c:v>-1.900000000000002</c:v>
                </c:pt>
                <c:pt idx="32">
                  <c:v>-1.800000000000002</c:v>
                </c:pt>
                <c:pt idx="33">
                  <c:v>-1.700000000000001</c:v>
                </c:pt>
                <c:pt idx="34">
                  <c:v>-1.600000000000001</c:v>
                </c:pt>
                <c:pt idx="35">
                  <c:v>-1.500000000000001</c:v>
                </c:pt>
                <c:pt idx="36">
                  <c:v>-1.400000000000001</c:v>
                </c:pt>
                <c:pt idx="37">
                  <c:v>-1.300000000000001</c:v>
                </c:pt>
                <c:pt idx="38">
                  <c:v>-1.200000000000001</c:v>
                </c:pt>
                <c:pt idx="39">
                  <c:v>-1.100000000000001</c:v>
                </c:pt>
                <c:pt idx="40">
                  <c:v>-1.000000000000001</c:v>
                </c:pt>
                <c:pt idx="41">
                  <c:v>-0.900000000000001</c:v>
                </c:pt>
                <c:pt idx="42">
                  <c:v>-0.800000000000001</c:v>
                </c:pt>
                <c:pt idx="43">
                  <c:v>-0.700000000000001</c:v>
                </c:pt>
                <c:pt idx="44">
                  <c:v>-0.600000000000001</c:v>
                </c:pt>
                <c:pt idx="45">
                  <c:v>-0.500000000000001</c:v>
                </c:pt>
                <c:pt idx="46">
                  <c:v>-0.400000000000001</c:v>
                </c:pt>
                <c:pt idx="47">
                  <c:v>-0.300000000000001</c:v>
                </c:pt>
                <c:pt idx="48">
                  <c:v>-0.200000000000001</c:v>
                </c:pt>
                <c:pt idx="49">
                  <c:v>-0.100000000000001</c:v>
                </c:pt>
                <c:pt idx="50">
                  <c:v>-1.02695629777827E-15</c:v>
                </c:pt>
                <c:pt idx="51">
                  <c:v>0.099999999999999</c:v>
                </c:pt>
                <c:pt idx="52">
                  <c:v>0.199999999999999</c:v>
                </c:pt>
                <c:pt idx="53">
                  <c:v>0.299999999999999</c:v>
                </c:pt>
                <c:pt idx="54">
                  <c:v>0.399999999999999</c:v>
                </c:pt>
                <c:pt idx="55">
                  <c:v>0.499999999999999</c:v>
                </c:pt>
                <c:pt idx="56">
                  <c:v>0.599999999999999</c:v>
                </c:pt>
                <c:pt idx="57">
                  <c:v>0.699999999999999</c:v>
                </c:pt>
                <c:pt idx="58">
                  <c:v>0.799999999999999</c:v>
                </c:pt>
                <c:pt idx="59">
                  <c:v>0.899999999999999</c:v>
                </c:pt>
                <c:pt idx="60">
                  <c:v>0.999999999999999</c:v>
                </c:pt>
                <c:pt idx="61">
                  <c:v>1.099999999999999</c:v>
                </c:pt>
                <c:pt idx="62">
                  <c:v>1.199999999999999</c:v>
                </c:pt>
                <c:pt idx="63">
                  <c:v>1.299999999999999</c:v>
                </c:pt>
                <c:pt idx="64">
                  <c:v>1.399999999999999</c:v>
                </c:pt>
                <c:pt idx="65">
                  <c:v>1.499999999999999</c:v>
                </c:pt>
                <c:pt idx="66">
                  <c:v>1.599999999999999</c:v>
                </c:pt>
                <c:pt idx="67">
                  <c:v>1.699999999999999</c:v>
                </c:pt>
                <c:pt idx="68">
                  <c:v>1.8</c:v>
                </c:pt>
                <c:pt idx="69">
                  <c:v>1.9</c:v>
                </c:pt>
                <c:pt idx="70">
                  <c:v>2.0</c:v>
                </c:pt>
                <c:pt idx="71">
                  <c:v>2.1</c:v>
                </c:pt>
                <c:pt idx="72">
                  <c:v>2.2</c:v>
                </c:pt>
                <c:pt idx="73">
                  <c:v>2.3</c:v>
                </c:pt>
                <c:pt idx="74">
                  <c:v>2.4</c:v>
                </c:pt>
                <c:pt idx="75">
                  <c:v>2.5</c:v>
                </c:pt>
                <c:pt idx="76">
                  <c:v>2.6</c:v>
                </c:pt>
                <c:pt idx="77">
                  <c:v>2.7</c:v>
                </c:pt>
                <c:pt idx="78">
                  <c:v>2.8</c:v>
                </c:pt>
                <c:pt idx="79">
                  <c:v>2.9</c:v>
                </c:pt>
                <c:pt idx="80">
                  <c:v>3.0</c:v>
                </c:pt>
                <c:pt idx="81">
                  <c:v>3.100000000000001</c:v>
                </c:pt>
                <c:pt idx="82">
                  <c:v>3.200000000000001</c:v>
                </c:pt>
                <c:pt idx="83">
                  <c:v>3.300000000000001</c:v>
                </c:pt>
                <c:pt idx="84">
                  <c:v>3.400000000000001</c:v>
                </c:pt>
                <c:pt idx="85">
                  <c:v>3.500000000000001</c:v>
                </c:pt>
                <c:pt idx="86">
                  <c:v>3.600000000000001</c:v>
                </c:pt>
                <c:pt idx="87">
                  <c:v>3.700000000000001</c:v>
                </c:pt>
                <c:pt idx="88">
                  <c:v>3.800000000000001</c:v>
                </c:pt>
                <c:pt idx="89">
                  <c:v>3.900000000000001</c:v>
                </c:pt>
                <c:pt idx="90">
                  <c:v>4.000000000000001</c:v>
                </c:pt>
                <c:pt idx="91">
                  <c:v>4.100000000000001</c:v>
                </c:pt>
                <c:pt idx="92">
                  <c:v>4.2</c:v>
                </c:pt>
                <c:pt idx="93">
                  <c:v>4.3</c:v>
                </c:pt>
                <c:pt idx="94">
                  <c:v>4.399999999999999</c:v>
                </c:pt>
                <c:pt idx="95">
                  <c:v>4.5</c:v>
                </c:pt>
                <c:pt idx="96">
                  <c:v>4.599999999999999</c:v>
                </c:pt>
                <c:pt idx="97">
                  <c:v>4.699999999999997</c:v>
                </c:pt>
                <c:pt idx="98">
                  <c:v>4.799999999999998</c:v>
                </c:pt>
                <c:pt idx="99">
                  <c:v>4.899999999999998</c:v>
                </c:pt>
                <c:pt idx="100">
                  <c:v>4.999999999999997</c:v>
                </c:pt>
              </c:numCache>
            </c:numRef>
          </c:xVal>
          <c:yVal>
            <c:numRef>
              <c:f>Sheet1!$B$2:$B$102</c:f>
              <c:numCache>
                <c:formatCode>General</c:formatCode>
                <c:ptCount val="101"/>
                <c:pt idx="0">
                  <c:v>-0.999909204262595</c:v>
                </c:pt>
                <c:pt idx="1">
                  <c:v>-0.999889102950554</c:v>
                </c:pt>
                <c:pt idx="2">
                  <c:v>-0.99986455170076</c:v>
                </c:pt>
                <c:pt idx="3">
                  <c:v>-0.999834565554297</c:v>
                </c:pt>
                <c:pt idx="4">
                  <c:v>-0.999797941612184</c:v>
                </c:pt>
                <c:pt idx="5">
                  <c:v>-0.999753210848028</c:v>
                </c:pt>
                <c:pt idx="6">
                  <c:v>-0.999698579283881</c:v>
                </c:pt>
                <c:pt idx="7">
                  <c:v>-0.999631856190073</c:v>
                </c:pt>
                <c:pt idx="8">
                  <c:v>-0.999550366459533</c:v>
                </c:pt>
                <c:pt idx="9">
                  <c:v>-0.999450843687797</c:v>
                </c:pt>
                <c:pt idx="10">
                  <c:v>-0.999329299739067</c:v>
                </c:pt>
                <c:pt idx="11">
                  <c:v>-0.999180865670028</c:v>
                </c:pt>
                <c:pt idx="12">
                  <c:v>-0.998999597785841</c:v>
                </c:pt>
                <c:pt idx="13">
                  <c:v>-0.998778241281131</c:v>
                </c:pt>
                <c:pt idx="14">
                  <c:v>-0.998507942332327</c:v>
                </c:pt>
                <c:pt idx="15">
                  <c:v>-0.998177897611199</c:v>
                </c:pt>
                <c:pt idx="16">
                  <c:v>-0.997774927934279</c:v>
                </c:pt>
                <c:pt idx="17">
                  <c:v>-0.997282960099142</c:v>
                </c:pt>
                <c:pt idx="18">
                  <c:v>-0.996682397839651</c:v>
                </c:pt>
                <c:pt idx="19">
                  <c:v>-0.9959493592219</c:v>
                </c:pt>
                <c:pt idx="20">
                  <c:v>-0.995054753686731</c:v>
                </c:pt>
                <c:pt idx="21">
                  <c:v>-0.993963167350583</c:v>
                </c:pt>
                <c:pt idx="22">
                  <c:v>-0.992631520201128</c:v>
                </c:pt>
                <c:pt idx="23">
                  <c:v>-0.991007453678118</c:v>
                </c:pt>
                <c:pt idx="24">
                  <c:v>-0.989027402201099</c:v>
                </c:pt>
                <c:pt idx="25">
                  <c:v>-0.98661429815143</c:v>
                </c:pt>
                <c:pt idx="26">
                  <c:v>-0.98367485769368</c:v>
                </c:pt>
                <c:pt idx="27">
                  <c:v>-0.980096396266191</c:v>
                </c:pt>
                <c:pt idx="28">
                  <c:v>-0.975743130031452</c:v>
                </c:pt>
                <c:pt idx="29">
                  <c:v>-0.970451936613454</c:v>
                </c:pt>
                <c:pt idx="30">
                  <c:v>-0.964027580075817</c:v>
                </c:pt>
                <c:pt idx="31">
                  <c:v>-0.956237458127739</c:v>
                </c:pt>
                <c:pt idx="32">
                  <c:v>-0.946806012846268</c:v>
                </c:pt>
                <c:pt idx="33">
                  <c:v>-0.935409070603099</c:v>
                </c:pt>
                <c:pt idx="34">
                  <c:v>-0.921668554406472</c:v>
                </c:pt>
                <c:pt idx="35">
                  <c:v>-0.905148253644866</c:v>
                </c:pt>
                <c:pt idx="36">
                  <c:v>-0.885351648202263</c:v>
                </c:pt>
                <c:pt idx="37">
                  <c:v>-0.861723159313307</c:v>
                </c:pt>
                <c:pt idx="38">
                  <c:v>-0.833654607012156</c:v>
                </c:pt>
                <c:pt idx="39">
                  <c:v>-0.80049902176063</c:v>
                </c:pt>
                <c:pt idx="40">
                  <c:v>-0.761594155955765</c:v>
                </c:pt>
                <c:pt idx="41">
                  <c:v>-0.716297870199025</c:v>
                </c:pt>
                <c:pt idx="42">
                  <c:v>-0.664036770267849</c:v>
                </c:pt>
                <c:pt idx="43">
                  <c:v>-0.604367777117164</c:v>
                </c:pt>
                <c:pt idx="44">
                  <c:v>-0.537049566998036</c:v>
                </c:pt>
                <c:pt idx="45">
                  <c:v>-0.46211715726001</c:v>
                </c:pt>
                <c:pt idx="46">
                  <c:v>-0.379948962255226</c:v>
                </c:pt>
                <c:pt idx="47">
                  <c:v>-0.291312612451592</c:v>
                </c:pt>
                <c:pt idx="48">
                  <c:v>-0.197375320224905</c:v>
                </c:pt>
                <c:pt idx="49">
                  <c:v>-0.0996679946249568</c:v>
                </c:pt>
                <c:pt idx="50">
                  <c:v>-1.02695629777827E-15</c:v>
                </c:pt>
                <c:pt idx="51">
                  <c:v>0.0996679946249548</c:v>
                </c:pt>
                <c:pt idx="52">
                  <c:v>0.197375320224903</c:v>
                </c:pt>
                <c:pt idx="53">
                  <c:v>0.29131261245159</c:v>
                </c:pt>
                <c:pt idx="54">
                  <c:v>0.379948962255224</c:v>
                </c:pt>
                <c:pt idx="55">
                  <c:v>0.462117157260009</c:v>
                </c:pt>
                <c:pt idx="56">
                  <c:v>0.537049566998034</c:v>
                </c:pt>
                <c:pt idx="57">
                  <c:v>0.604367777117163</c:v>
                </c:pt>
                <c:pt idx="58">
                  <c:v>0.664036770267848</c:v>
                </c:pt>
                <c:pt idx="59">
                  <c:v>0.716297870199024</c:v>
                </c:pt>
                <c:pt idx="60">
                  <c:v>0.761594155955764</c:v>
                </c:pt>
                <c:pt idx="61">
                  <c:v>0.800499021760629</c:v>
                </c:pt>
                <c:pt idx="62">
                  <c:v>0.833654607012155</c:v>
                </c:pt>
                <c:pt idx="63">
                  <c:v>0.861723159313306</c:v>
                </c:pt>
                <c:pt idx="64">
                  <c:v>0.885351648202262</c:v>
                </c:pt>
                <c:pt idx="65">
                  <c:v>0.905148253644866</c:v>
                </c:pt>
                <c:pt idx="66">
                  <c:v>0.921668554406471</c:v>
                </c:pt>
                <c:pt idx="67">
                  <c:v>0.935409070603099</c:v>
                </c:pt>
                <c:pt idx="68">
                  <c:v>0.946806012846268</c:v>
                </c:pt>
                <c:pt idx="69">
                  <c:v>0.956237458127739</c:v>
                </c:pt>
                <c:pt idx="70">
                  <c:v>0.964027580075817</c:v>
                </c:pt>
                <c:pt idx="71">
                  <c:v>0.970451936613454</c:v>
                </c:pt>
                <c:pt idx="72">
                  <c:v>0.975743130031451</c:v>
                </c:pt>
                <c:pt idx="73">
                  <c:v>0.980096396266191</c:v>
                </c:pt>
                <c:pt idx="74">
                  <c:v>0.98367485769368</c:v>
                </c:pt>
                <c:pt idx="75">
                  <c:v>0.98661429815143</c:v>
                </c:pt>
                <c:pt idx="76">
                  <c:v>0.989027402201099</c:v>
                </c:pt>
                <c:pt idx="77">
                  <c:v>0.991007453678117</c:v>
                </c:pt>
                <c:pt idx="78">
                  <c:v>0.992631520201128</c:v>
                </c:pt>
                <c:pt idx="79">
                  <c:v>0.993963167350583</c:v>
                </c:pt>
                <c:pt idx="80">
                  <c:v>0.995054753686731</c:v>
                </c:pt>
                <c:pt idx="81">
                  <c:v>0.9959493592219</c:v>
                </c:pt>
                <c:pt idx="82">
                  <c:v>0.996682397839651</c:v>
                </c:pt>
                <c:pt idx="83">
                  <c:v>0.997282960099142</c:v>
                </c:pt>
                <c:pt idx="84">
                  <c:v>0.997774927934279</c:v>
                </c:pt>
                <c:pt idx="85">
                  <c:v>0.998177897611199</c:v>
                </c:pt>
                <c:pt idx="86">
                  <c:v>0.998507942332327</c:v>
                </c:pt>
                <c:pt idx="87">
                  <c:v>0.998778241281131</c:v>
                </c:pt>
                <c:pt idx="88">
                  <c:v>0.998999597785841</c:v>
                </c:pt>
                <c:pt idx="89">
                  <c:v>0.999180865670028</c:v>
                </c:pt>
                <c:pt idx="90">
                  <c:v>0.999329299739067</c:v>
                </c:pt>
                <c:pt idx="91">
                  <c:v>0.999450843687797</c:v>
                </c:pt>
                <c:pt idx="92">
                  <c:v>0.999550366459533</c:v>
                </c:pt>
                <c:pt idx="93">
                  <c:v>0.999631856190073</c:v>
                </c:pt>
                <c:pt idx="94">
                  <c:v>0.999698579283881</c:v>
                </c:pt>
                <c:pt idx="95">
                  <c:v>0.999753210848028</c:v>
                </c:pt>
                <c:pt idx="96">
                  <c:v>0.999797941612184</c:v>
                </c:pt>
                <c:pt idx="97">
                  <c:v>0.999834565554297</c:v>
                </c:pt>
                <c:pt idx="98">
                  <c:v>0.99986455170076</c:v>
                </c:pt>
                <c:pt idx="99">
                  <c:v>0.999889102950554</c:v>
                </c:pt>
                <c:pt idx="100">
                  <c:v>0.999909204262595</c:v>
                </c:pt>
              </c:numCache>
            </c:numRef>
          </c:yVal>
          <c:smooth val="1"/>
        </c:ser>
        <c:dLbls>
          <c:showLegendKey val="0"/>
          <c:showVal val="0"/>
          <c:showCatName val="0"/>
          <c:showSerName val="0"/>
          <c:showPercent val="0"/>
          <c:showBubbleSize val="0"/>
        </c:dLbls>
        <c:axId val="-2129722312"/>
        <c:axId val="-2009738232"/>
      </c:scatterChart>
      <c:valAx>
        <c:axId val="-2129722312"/>
        <c:scaling>
          <c:orientation val="minMax"/>
          <c:max val="5.0"/>
          <c:min val="-5.0"/>
        </c:scaling>
        <c:delete val="1"/>
        <c:axPos val="b"/>
        <c:numFmt formatCode="General" sourceLinked="1"/>
        <c:majorTickMark val="out"/>
        <c:minorTickMark val="none"/>
        <c:tickLblPos val="nextTo"/>
        <c:crossAx val="-2009738232"/>
        <c:crosses val="autoZero"/>
        <c:crossBetween val="midCat"/>
        <c:majorUnit val="1.0"/>
      </c:valAx>
      <c:valAx>
        <c:axId val="-2009738232"/>
        <c:scaling>
          <c:orientation val="minMax"/>
          <c:max val="1.5"/>
          <c:min val="-1.5"/>
        </c:scaling>
        <c:delete val="1"/>
        <c:axPos val="l"/>
        <c:numFmt formatCode="General" sourceLinked="1"/>
        <c:majorTickMark val="out"/>
        <c:minorTickMark val="none"/>
        <c:tickLblPos val="nextTo"/>
        <c:crossAx val="-2129722312"/>
        <c:crosses val="autoZero"/>
        <c:crossBetween val="midCat"/>
        <c:majorUnit val="0.5"/>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50"/>
        <c:axId val="2098117528"/>
        <c:axId val="-2129959544"/>
      </c:barChart>
      <c:catAx>
        <c:axId val="2098117528"/>
        <c:scaling>
          <c:orientation val="minMax"/>
        </c:scaling>
        <c:delete val="0"/>
        <c:axPos val="b"/>
        <c:majorTickMark val="out"/>
        <c:minorTickMark val="none"/>
        <c:tickLblPos val="nextTo"/>
        <c:txPr>
          <a:bodyPr/>
          <a:lstStyle/>
          <a:p>
            <a:pPr>
              <a:defRPr sz="1600"/>
            </a:pPr>
            <a:endParaRPr lang="en-US"/>
          </a:p>
        </c:txPr>
        <c:crossAx val="-2129959544"/>
        <c:crosses val="autoZero"/>
        <c:auto val="1"/>
        <c:lblAlgn val="ctr"/>
        <c:lblOffset val="100"/>
        <c:noMultiLvlLbl val="0"/>
      </c:catAx>
      <c:valAx>
        <c:axId val="-2129959544"/>
        <c:scaling>
          <c:orientation val="minMax"/>
          <c:max val="12.0"/>
        </c:scaling>
        <c:delete val="0"/>
        <c:axPos val="l"/>
        <c:majorGridlines/>
        <c:title>
          <c:tx>
            <c:rich>
              <a:bodyPr rot="-5400000" vert="horz"/>
              <a:lstStyle/>
              <a:p>
                <a:pPr>
                  <a:defRPr sz="1800"/>
                </a:pPr>
                <a:r>
                  <a:rPr lang="en-US" sz="1800"/>
                  <a:t>Sppedup over All-CPU Execution</a:t>
                </a:r>
              </a:p>
            </c:rich>
          </c:tx>
          <c:layout/>
          <c:overlay val="0"/>
        </c:title>
        <c:numFmt formatCode="General" sourceLinked="1"/>
        <c:majorTickMark val="out"/>
        <c:minorTickMark val="none"/>
        <c:tickLblPos val="nextTo"/>
        <c:spPr>
          <a:ln>
            <a:noFill/>
          </a:ln>
        </c:spPr>
        <c:txPr>
          <a:bodyPr/>
          <a:lstStyle/>
          <a:p>
            <a:pPr>
              <a:defRPr sz="1600"/>
            </a:pPr>
            <a:endParaRPr lang="en-US"/>
          </a:p>
        </c:txPr>
        <c:crossAx val="2098117528"/>
        <c:crosses val="autoZero"/>
        <c:crossBetween val="between"/>
        <c:majorUnit val="1.0"/>
      </c:valAx>
      <c:spPr>
        <a:ln>
          <a:noFill/>
        </a:ln>
      </c:spPr>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Energy!$B$1</c:f>
              <c:strCache>
                <c:ptCount val="1"/>
                <c:pt idx="0">
                  <c:v>speedup</c:v>
                </c:pt>
              </c:strCache>
            </c:strRef>
          </c:tx>
          <c:spPr>
            <a:solidFill>
              <a:schemeClr val="accent1"/>
            </a:solidFill>
          </c:spPr>
          <c:invertIfNegative val="0"/>
          <c:cat>
            <c:strRef>
              <c:f>Energy!$A$2:$A$9</c:f>
              <c:strCache>
                <c:ptCount val="8"/>
                <c:pt idx="0">
                  <c:v>blackscholes</c:v>
                </c:pt>
                <c:pt idx="1">
                  <c:v>fft</c:v>
                </c:pt>
                <c:pt idx="2">
                  <c:v>inversek2j</c:v>
                </c:pt>
                <c:pt idx="3">
                  <c:v>jmeint</c:v>
                </c:pt>
                <c:pt idx="4">
                  <c:v>jpeg</c:v>
                </c:pt>
                <c:pt idx="5">
                  <c:v>kmeans</c:v>
                </c:pt>
                <c:pt idx="6">
                  <c:v>sobel</c:v>
                </c:pt>
                <c:pt idx="7">
                  <c:v>geomean</c:v>
                </c:pt>
              </c:strCache>
            </c:strRef>
          </c:cat>
          <c:val>
            <c:numRef>
              <c:f>Energy!$B$2:$B$9</c:f>
              <c:numCache>
                <c:formatCode>General</c:formatCode>
                <c:ptCount val="8"/>
                <c:pt idx="0">
                  <c:v>51.2</c:v>
                </c:pt>
                <c:pt idx="1">
                  <c:v>1.7</c:v>
                </c:pt>
                <c:pt idx="2">
                  <c:v>30.0</c:v>
                </c:pt>
                <c:pt idx="3">
                  <c:v>17.8</c:v>
                </c:pt>
                <c:pt idx="4">
                  <c:v>2.3</c:v>
                </c:pt>
                <c:pt idx="5">
                  <c:v>1.3</c:v>
                </c:pt>
                <c:pt idx="6">
                  <c:v>2.8</c:v>
                </c:pt>
                <c:pt idx="7">
                  <c:v>6.3</c:v>
                </c:pt>
              </c:numCache>
            </c:numRef>
          </c:val>
        </c:ser>
        <c:dLbls>
          <c:showLegendKey val="0"/>
          <c:showVal val="0"/>
          <c:showCatName val="0"/>
          <c:showSerName val="0"/>
          <c:showPercent val="0"/>
          <c:showBubbleSize val="0"/>
        </c:dLbls>
        <c:gapWidth val="50"/>
        <c:axId val="-2041386168"/>
        <c:axId val="2134015416"/>
      </c:barChart>
      <c:catAx>
        <c:axId val="-2041386168"/>
        <c:scaling>
          <c:orientation val="minMax"/>
        </c:scaling>
        <c:delete val="0"/>
        <c:axPos val="b"/>
        <c:majorTickMark val="out"/>
        <c:minorTickMark val="none"/>
        <c:tickLblPos val="nextTo"/>
        <c:txPr>
          <a:bodyPr/>
          <a:lstStyle/>
          <a:p>
            <a:pPr>
              <a:defRPr sz="1600"/>
            </a:pPr>
            <a:endParaRPr lang="en-US"/>
          </a:p>
        </c:txPr>
        <c:crossAx val="2134015416"/>
        <c:crosses val="autoZero"/>
        <c:auto val="1"/>
        <c:lblAlgn val="ctr"/>
        <c:lblOffset val="100"/>
        <c:noMultiLvlLbl val="0"/>
      </c:catAx>
      <c:valAx>
        <c:axId val="2134015416"/>
        <c:scaling>
          <c:orientation val="minMax"/>
          <c:max val="12.0"/>
        </c:scaling>
        <c:delete val="0"/>
        <c:axPos val="l"/>
        <c:majorGridlines/>
        <c:title>
          <c:tx>
            <c:rich>
              <a:bodyPr rot="-5400000" vert="horz"/>
              <a:lstStyle/>
              <a:p>
                <a:pPr>
                  <a:defRPr sz="1800"/>
                </a:pPr>
                <a:r>
                  <a:rPr lang="en-US" sz="1800"/>
                  <a:t>Energy Savings / All-CPU Execution</a:t>
                </a:r>
              </a:p>
            </c:rich>
          </c:tx>
          <c:layout/>
          <c:overlay val="0"/>
        </c:title>
        <c:numFmt formatCode="General" sourceLinked="1"/>
        <c:majorTickMark val="out"/>
        <c:minorTickMark val="none"/>
        <c:tickLblPos val="nextTo"/>
        <c:spPr>
          <a:ln>
            <a:noFill/>
          </a:ln>
        </c:spPr>
        <c:txPr>
          <a:bodyPr/>
          <a:lstStyle/>
          <a:p>
            <a:pPr>
              <a:defRPr sz="1600"/>
            </a:pPr>
            <a:endParaRPr lang="en-US"/>
          </a:p>
        </c:txPr>
        <c:crossAx val="-2041386168"/>
        <c:crosses val="autoZero"/>
        <c:crossBetween val="between"/>
        <c:majorUnit val="1.0"/>
      </c:valAx>
      <c:spPr>
        <a:ln>
          <a:noFill/>
        </a:ln>
      </c:spPr>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Speedup</c:v>
                </c:pt>
              </c:strCache>
            </c:strRef>
          </c:tx>
          <c:spPr>
            <a:solidFill>
              <a:srgbClr val="4A83B8"/>
            </a:solidFill>
            <a:effectLst>
              <a:outerShdw blurRad="40005" dist="22987" dir="5400000" algn="tl" rotWithShape="0">
                <a:srgbClr val="000000">
                  <a:alpha val="35000"/>
                </a:srgbClr>
              </a:outerShdw>
            </a:effectLst>
          </c:spPr>
          <c:invertIfNegative val="0"/>
          <c:cat>
            <c:strRef>
              <c:f>Sheet1!$A$2:$A$9</c:f>
              <c:strCache>
                <c:ptCount val="8"/>
                <c:pt idx="0">
                  <c:v>blackscholes</c:v>
                </c:pt>
                <c:pt idx="1">
                  <c:v>fft</c:v>
                </c:pt>
                <c:pt idx="2">
                  <c:v>inversek2j</c:v>
                </c:pt>
                <c:pt idx="3">
                  <c:v>jmeint</c:v>
                </c:pt>
                <c:pt idx="4">
                  <c:v>jpeg</c:v>
                </c:pt>
                <c:pt idx="5">
                  <c:v>kmeans</c:v>
                </c:pt>
                <c:pt idx="6">
                  <c:v>sobel</c:v>
                </c:pt>
                <c:pt idx="7">
                  <c:v>geomean</c:v>
                </c:pt>
              </c:strCache>
            </c:strRef>
          </c:cat>
          <c:val>
            <c:numRef>
              <c:f>Sheet1!$B$2:$B$9</c:f>
              <c:numCache>
                <c:formatCode>General</c:formatCode>
                <c:ptCount val="8"/>
                <c:pt idx="0">
                  <c:v>2.5</c:v>
                </c:pt>
                <c:pt idx="1">
                  <c:v>1.8</c:v>
                </c:pt>
                <c:pt idx="2">
                  <c:v>2.4</c:v>
                </c:pt>
                <c:pt idx="3">
                  <c:v>3.9</c:v>
                </c:pt>
                <c:pt idx="4">
                  <c:v>15.2</c:v>
                </c:pt>
                <c:pt idx="5">
                  <c:v>2.4</c:v>
                </c:pt>
                <c:pt idx="6">
                  <c:v>2.7</c:v>
                </c:pt>
                <c:pt idx="7">
                  <c:v>3.3</c:v>
                </c:pt>
              </c:numCache>
            </c:numRef>
          </c:val>
        </c:ser>
        <c:dLbls>
          <c:showLegendKey val="0"/>
          <c:showVal val="0"/>
          <c:showCatName val="0"/>
          <c:showSerName val="0"/>
          <c:showPercent val="0"/>
          <c:showBubbleSize val="0"/>
        </c:dLbls>
        <c:gapWidth val="50"/>
        <c:axId val="-2129962280"/>
        <c:axId val="-2130655512"/>
      </c:barChart>
      <c:catAx>
        <c:axId val="-2129962280"/>
        <c:scaling>
          <c:orientation val="minMax"/>
        </c:scaling>
        <c:delete val="0"/>
        <c:axPos val="b"/>
        <c:majorTickMark val="out"/>
        <c:minorTickMark val="none"/>
        <c:tickLblPos val="nextTo"/>
        <c:txPr>
          <a:bodyPr/>
          <a:lstStyle/>
          <a:p>
            <a:pPr>
              <a:defRPr sz="1600" b="0"/>
            </a:pPr>
            <a:endParaRPr lang="en-US"/>
          </a:p>
        </c:txPr>
        <c:crossAx val="-2130655512"/>
        <c:crosses val="autoZero"/>
        <c:auto val="1"/>
        <c:lblAlgn val="ctr"/>
        <c:lblOffset val="100"/>
        <c:noMultiLvlLbl val="0"/>
      </c:catAx>
      <c:valAx>
        <c:axId val="-2130655512"/>
        <c:scaling>
          <c:orientation val="minMax"/>
          <c:max val="15.0"/>
          <c:min val="0.0"/>
        </c:scaling>
        <c:delete val="0"/>
        <c:axPos val="l"/>
        <c:majorGridlines/>
        <c:title>
          <c:tx>
            <c:rich>
              <a:bodyPr rot="-5400000" vert="horz"/>
              <a:lstStyle/>
              <a:p>
                <a:pPr>
                  <a:defRPr sz="2000"/>
                </a:pPr>
                <a:r>
                  <a:rPr lang="en-US" sz="1800"/>
                  <a:t>Speedup over 8-bit D-NPU</a:t>
                </a:r>
              </a:p>
            </c:rich>
          </c:tx>
          <c:layout>
            <c:manualLayout>
              <c:xMode val="edge"/>
              <c:yMode val="edge"/>
              <c:x val="0.0225179285346296"/>
              <c:y val="0.209735652951731"/>
            </c:manualLayout>
          </c:layout>
          <c:overlay val="0"/>
        </c:title>
        <c:numFmt formatCode="General" sourceLinked="1"/>
        <c:majorTickMark val="out"/>
        <c:minorTickMark val="none"/>
        <c:tickLblPos val="nextTo"/>
        <c:spPr>
          <a:ln>
            <a:noFill/>
          </a:ln>
        </c:spPr>
        <c:txPr>
          <a:bodyPr/>
          <a:lstStyle/>
          <a:p>
            <a:pPr>
              <a:defRPr sz="1600"/>
            </a:pPr>
            <a:endParaRPr lang="en-US"/>
          </a:p>
        </c:txPr>
        <c:crossAx val="-2129962280"/>
        <c:crosses val="autoZero"/>
        <c:crossBetween val="between"/>
        <c:majorUnit val="1.0"/>
      </c:valAx>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Energy!$B$1</c:f>
              <c:strCache>
                <c:ptCount val="1"/>
                <c:pt idx="0">
                  <c:v>speedup</c:v>
                </c:pt>
              </c:strCache>
            </c:strRef>
          </c:tx>
          <c:spPr>
            <a:solidFill>
              <a:schemeClr val="accent1"/>
            </a:solidFill>
          </c:spPr>
          <c:invertIfNegative val="0"/>
          <c:cat>
            <c:strRef>
              <c:f>Energy!$A$2:$A$9</c:f>
              <c:strCache>
                <c:ptCount val="8"/>
                <c:pt idx="0">
                  <c:v>blackscholes</c:v>
                </c:pt>
                <c:pt idx="1">
                  <c:v>fft</c:v>
                </c:pt>
                <c:pt idx="2">
                  <c:v>inversek2j</c:v>
                </c:pt>
                <c:pt idx="3">
                  <c:v>jmeint</c:v>
                </c:pt>
                <c:pt idx="4">
                  <c:v>jpeg</c:v>
                </c:pt>
                <c:pt idx="5">
                  <c:v>kmeans</c:v>
                </c:pt>
                <c:pt idx="6">
                  <c:v>sobel</c:v>
                </c:pt>
                <c:pt idx="7">
                  <c:v>geomean</c:v>
                </c:pt>
              </c:strCache>
            </c:strRef>
          </c:cat>
          <c:val>
            <c:numRef>
              <c:f>Energy!$B$2:$B$9</c:f>
              <c:numCache>
                <c:formatCode>General</c:formatCode>
                <c:ptCount val="8"/>
                <c:pt idx="0">
                  <c:v>51.2</c:v>
                </c:pt>
                <c:pt idx="1">
                  <c:v>1.7</c:v>
                </c:pt>
                <c:pt idx="2">
                  <c:v>30.0</c:v>
                </c:pt>
                <c:pt idx="3">
                  <c:v>17.8</c:v>
                </c:pt>
                <c:pt idx="4">
                  <c:v>2.3</c:v>
                </c:pt>
                <c:pt idx="5">
                  <c:v>1.3</c:v>
                </c:pt>
                <c:pt idx="6">
                  <c:v>2.8</c:v>
                </c:pt>
                <c:pt idx="7">
                  <c:v>6.3</c:v>
                </c:pt>
              </c:numCache>
            </c:numRef>
          </c:val>
        </c:ser>
        <c:dLbls>
          <c:showLegendKey val="0"/>
          <c:showVal val="0"/>
          <c:showCatName val="0"/>
          <c:showSerName val="0"/>
          <c:showPercent val="0"/>
          <c:showBubbleSize val="0"/>
        </c:dLbls>
        <c:gapWidth val="50"/>
        <c:axId val="-2129983144"/>
        <c:axId val="-2130671304"/>
      </c:barChart>
      <c:catAx>
        <c:axId val="-2129983144"/>
        <c:scaling>
          <c:orientation val="minMax"/>
        </c:scaling>
        <c:delete val="0"/>
        <c:axPos val="b"/>
        <c:majorTickMark val="out"/>
        <c:minorTickMark val="none"/>
        <c:tickLblPos val="nextTo"/>
        <c:txPr>
          <a:bodyPr/>
          <a:lstStyle/>
          <a:p>
            <a:pPr>
              <a:defRPr sz="1600"/>
            </a:pPr>
            <a:endParaRPr lang="en-US"/>
          </a:p>
        </c:txPr>
        <c:crossAx val="-2130671304"/>
        <c:crosses val="autoZero"/>
        <c:auto val="1"/>
        <c:lblAlgn val="ctr"/>
        <c:lblOffset val="100"/>
        <c:noMultiLvlLbl val="0"/>
      </c:catAx>
      <c:valAx>
        <c:axId val="-2130671304"/>
        <c:scaling>
          <c:orientation val="minMax"/>
          <c:max val="12.0"/>
        </c:scaling>
        <c:delete val="0"/>
        <c:axPos val="l"/>
        <c:majorGridlines/>
        <c:title>
          <c:tx>
            <c:rich>
              <a:bodyPr rot="-5400000" vert="horz"/>
              <a:lstStyle/>
              <a:p>
                <a:pPr>
                  <a:defRPr sz="1800"/>
                </a:pPr>
                <a:r>
                  <a:rPr lang="en-US" sz="1800"/>
                  <a:t>Energy Savings / All-CPU Execution</a:t>
                </a:r>
              </a:p>
            </c:rich>
          </c:tx>
          <c:layout/>
          <c:overlay val="0"/>
        </c:title>
        <c:numFmt formatCode="General" sourceLinked="1"/>
        <c:majorTickMark val="out"/>
        <c:minorTickMark val="none"/>
        <c:tickLblPos val="nextTo"/>
        <c:spPr>
          <a:ln>
            <a:noFill/>
          </a:ln>
        </c:spPr>
        <c:txPr>
          <a:bodyPr/>
          <a:lstStyle/>
          <a:p>
            <a:pPr>
              <a:defRPr sz="1600"/>
            </a:pPr>
            <a:endParaRPr lang="en-US"/>
          </a:p>
        </c:txPr>
        <c:crossAx val="-2129983144"/>
        <c:crosses val="autoZero"/>
        <c:crossBetween val="between"/>
        <c:majorUnit val="1.0"/>
      </c:valAx>
      <c:spPr>
        <a:ln>
          <a:noFill/>
        </a:ln>
      </c:spPr>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Sheet1!$C$1</c:f>
              <c:strCache>
                <c:ptCount val="1"/>
                <c:pt idx="0">
                  <c:v>Energy Saving</c:v>
                </c:pt>
              </c:strCache>
            </c:strRef>
          </c:tx>
          <c:spPr>
            <a:solidFill>
              <a:srgbClr val="4A83B8"/>
            </a:solidFill>
            <a:effectLst>
              <a:outerShdw blurRad="40005" dist="22987" dir="5400000" algn="tl" rotWithShape="0">
                <a:srgbClr val="000000">
                  <a:alpha val="35000"/>
                </a:srgbClr>
              </a:outerShdw>
            </a:effectLst>
          </c:spPr>
          <c:invertIfNegative val="0"/>
          <c:cat>
            <c:strRef>
              <c:f>Sheet1!$A$2:$A$9</c:f>
              <c:strCache>
                <c:ptCount val="8"/>
                <c:pt idx="0">
                  <c:v>blackscholes</c:v>
                </c:pt>
                <c:pt idx="1">
                  <c:v>fft</c:v>
                </c:pt>
                <c:pt idx="2">
                  <c:v>inversek2j</c:v>
                </c:pt>
                <c:pt idx="3">
                  <c:v>jmeint</c:v>
                </c:pt>
                <c:pt idx="4">
                  <c:v>jpeg</c:v>
                </c:pt>
                <c:pt idx="5">
                  <c:v>kmeans</c:v>
                </c:pt>
                <c:pt idx="6">
                  <c:v>sobel</c:v>
                </c:pt>
                <c:pt idx="7">
                  <c:v>geomean</c:v>
                </c:pt>
              </c:strCache>
            </c:strRef>
          </c:cat>
          <c:val>
            <c:numRef>
              <c:f>Sheet1!$C$2:$C$9</c:f>
              <c:numCache>
                <c:formatCode>General</c:formatCode>
                <c:ptCount val="8"/>
                <c:pt idx="0">
                  <c:v>9.5</c:v>
                </c:pt>
                <c:pt idx="1">
                  <c:v>3.7</c:v>
                </c:pt>
                <c:pt idx="2">
                  <c:v>4.5</c:v>
                </c:pt>
                <c:pt idx="3">
                  <c:v>28.2</c:v>
                </c:pt>
                <c:pt idx="4">
                  <c:v>82.2</c:v>
                </c:pt>
                <c:pt idx="5">
                  <c:v>8.5</c:v>
                </c:pt>
                <c:pt idx="6">
                  <c:v>11.8</c:v>
                </c:pt>
                <c:pt idx="7">
                  <c:v>12.1</c:v>
                </c:pt>
              </c:numCache>
            </c:numRef>
          </c:val>
        </c:ser>
        <c:dLbls>
          <c:showLegendKey val="0"/>
          <c:showVal val="0"/>
          <c:showCatName val="0"/>
          <c:showSerName val="0"/>
          <c:showPercent val="0"/>
          <c:showBubbleSize val="0"/>
        </c:dLbls>
        <c:gapWidth val="50"/>
        <c:axId val="-2007019896"/>
        <c:axId val="-2007400776"/>
      </c:barChart>
      <c:catAx>
        <c:axId val="-2007019896"/>
        <c:scaling>
          <c:orientation val="minMax"/>
        </c:scaling>
        <c:delete val="0"/>
        <c:axPos val="b"/>
        <c:majorTickMark val="out"/>
        <c:minorTickMark val="none"/>
        <c:tickLblPos val="nextTo"/>
        <c:txPr>
          <a:bodyPr/>
          <a:lstStyle/>
          <a:p>
            <a:pPr>
              <a:defRPr sz="1600" b="0"/>
            </a:pPr>
            <a:endParaRPr lang="en-US"/>
          </a:p>
        </c:txPr>
        <c:crossAx val="-2007400776"/>
        <c:crosses val="autoZero"/>
        <c:auto val="1"/>
        <c:lblAlgn val="ctr"/>
        <c:lblOffset val="100"/>
        <c:noMultiLvlLbl val="0"/>
      </c:catAx>
      <c:valAx>
        <c:axId val="-2007400776"/>
        <c:scaling>
          <c:orientation val="minMax"/>
          <c:max val="15.0"/>
          <c:min val="0.0"/>
        </c:scaling>
        <c:delete val="0"/>
        <c:axPos val="l"/>
        <c:majorGridlines/>
        <c:title>
          <c:tx>
            <c:rich>
              <a:bodyPr rot="-5400000" vert="horz"/>
              <a:lstStyle/>
              <a:p>
                <a:pPr>
                  <a:defRPr sz="2000"/>
                </a:pPr>
                <a:r>
                  <a:rPr lang="en-US" sz="1800" dirty="0" smtClean="0"/>
                  <a:t>Energy savings over </a:t>
                </a:r>
                <a:r>
                  <a:rPr lang="en-US" sz="1800" dirty="0"/>
                  <a:t>8-bit D-NPU</a:t>
                </a:r>
              </a:p>
            </c:rich>
          </c:tx>
          <c:layout>
            <c:manualLayout>
              <c:xMode val="edge"/>
              <c:yMode val="edge"/>
              <c:x val="0.0198495541083301"/>
              <c:y val="0.116693439032952"/>
            </c:manualLayout>
          </c:layout>
          <c:overlay val="0"/>
        </c:title>
        <c:numFmt formatCode="General" sourceLinked="1"/>
        <c:majorTickMark val="out"/>
        <c:minorTickMark val="none"/>
        <c:tickLblPos val="nextTo"/>
        <c:spPr>
          <a:ln>
            <a:noFill/>
          </a:ln>
        </c:spPr>
        <c:txPr>
          <a:bodyPr/>
          <a:lstStyle/>
          <a:p>
            <a:pPr>
              <a:defRPr sz="1600"/>
            </a:pPr>
            <a:endParaRPr lang="en-US"/>
          </a:p>
        </c:txPr>
        <c:crossAx val="-2007019896"/>
        <c:crosses val="autoZero"/>
        <c:crossBetween val="between"/>
        <c:majorUnit val="1.0"/>
      </c:valAx>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Speedup!$B$1</c:f>
              <c:strCache>
                <c:ptCount val="1"/>
                <c:pt idx="0">
                  <c:v>speedup</c:v>
                </c:pt>
              </c:strCache>
            </c:strRef>
          </c:tx>
          <c:spPr>
            <a:solidFill>
              <a:schemeClr val="accent1"/>
            </a:solidFill>
          </c:spPr>
          <c:invertIfNegative val="0"/>
          <c:cat>
            <c:strRef>
              <c:f>Speedup!$A$2:$A$9</c:f>
              <c:strCache>
                <c:ptCount val="8"/>
                <c:pt idx="0">
                  <c:v>blackscholes</c:v>
                </c:pt>
                <c:pt idx="1">
                  <c:v>fft</c:v>
                </c:pt>
                <c:pt idx="2">
                  <c:v>inversek2j</c:v>
                </c:pt>
                <c:pt idx="3">
                  <c:v>jmeint</c:v>
                </c:pt>
                <c:pt idx="4">
                  <c:v>jpeg</c:v>
                </c:pt>
                <c:pt idx="5">
                  <c:v>kmeans</c:v>
                </c:pt>
                <c:pt idx="6">
                  <c:v>sobel</c:v>
                </c:pt>
                <c:pt idx="7">
                  <c:v>geomean</c:v>
                </c:pt>
              </c:strCache>
            </c:strRef>
          </c:cat>
          <c:val>
            <c:numRef>
              <c:f>Speedup!$B$2:$B$9</c:f>
              <c:numCache>
                <c:formatCode>General</c:formatCode>
                <c:ptCount val="8"/>
                <c:pt idx="0">
                  <c:v>24.5</c:v>
                </c:pt>
                <c:pt idx="1">
                  <c:v>1.3</c:v>
                </c:pt>
                <c:pt idx="2">
                  <c:v>10.9</c:v>
                </c:pt>
                <c:pt idx="3">
                  <c:v>6.2</c:v>
                </c:pt>
                <c:pt idx="4">
                  <c:v>1.8</c:v>
                </c:pt>
                <c:pt idx="5">
                  <c:v>0.8</c:v>
                </c:pt>
                <c:pt idx="6">
                  <c:v>3.1</c:v>
                </c:pt>
                <c:pt idx="7">
                  <c:v>3.7</c:v>
                </c:pt>
              </c:numCache>
            </c:numRef>
          </c:val>
        </c:ser>
        <c:dLbls>
          <c:showLegendKey val="0"/>
          <c:showVal val="0"/>
          <c:showCatName val="0"/>
          <c:showSerName val="0"/>
          <c:showPercent val="0"/>
          <c:showBubbleSize val="0"/>
        </c:dLbls>
        <c:gapWidth val="50"/>
        <c:axId val="-1969532584"/>
        <c:axId val="-1969647880"/>
      </c:barChart>
      <c:catAx>
        <c:axId val="-1969532584"/>
        <c:scaling>
          <c:orientation val="minMax"/>
        </c:scaling>
        <c:delete val="0"/>
        <c:axPos val="b"/>
        <c:majorTickMark val="out"/>
        <c:minorTickMark val="none"/>
        <c:tickLblPos val="nextTo"/>
        <c:txPr>
          <a:bodyPr/>
          <a:lstStyle/>
          <a:p>
            <a:pPr>
              <a:defRPr sz="1600"/>
            </a:pPr>
            <a:endParaRPr lang="en-US"/>
          </a:p>
        </c:txPr>
        <c:crossAx val="-1969647880"/>
        <c:crosses val="autoZero"/>
        <c:auto val="1"/>
        <c:lblAlgn val="ctr"/>
        <c:lblOffset val="100"/>
        <c:noMultiLvlLbl val="0"/>
      </c:catAx>
      <c:valAx>
        <c:axId val="-1969647880"/>
        <c:scaling>
          <c:orientation val="minMax"/>
          <c:max val="12.0"/>
        </c:scaling>
        <c:delete val="0"/>
        <c:axPos val="l"/>
        <c:majorGridlines/>
        <c:title>
          <c:tx>
            <c:rich>
              <a:bodyPr rot="-5400000" vert="horz"/>
              <a:lstStyle/>
              <a:p>
                <a:pPr>
                  <a:defRPr sz="1800"/>
                </a:pPr>
                <a:r>
                  <a:rPr lang="en-US" sz="1800"/>
                  <a:t>Sppedup over All-CPU Execution</a:t>
                </a:r>
              </a:p>
            </c:rich>
          </c:tx>
          <c:layout/>
          <c:overlay val="0"/>
        </c:title>
        <c:numFmt formatCode="General" sourceLinked="1"/>
        <c:majorTickMark val="out"/>
        <c:minorTickMark val="none"/>
        <c:tickLblPos val="nextTo"/>
        <c:spPr>
          <a:ln>
            <a:noFill/>
          </a:ln>
        </c:spPr>
        <c:txPr>
          <a:bodyPr/>
          <a:lstStyle/>
          <a:p>
            <a:pPr>
              <a:defRPr sz="1600"/>
            </a:pPr>
            <a:endParaRPr lang="en-US"/>
          </a:p>
        </c:txPr>
        <c:crossAx val="-1969532584"/>
        <c:crosses val="autoZero"/>
        <c:crossBetween val="between"/>
        <c:majorUnit val="1.0"/>
      </c:valAx>
      <c:spPr>
        <a:ln>
          <a:noFill/>
        </a:ln>
      </c:spPr>
    </c:plotArea>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50"/>
        <c:axId val="-1970212888"/>
        <c:axId val="-2128803336"/>
      </c:barChart>
      <c:catAx>
        <c:axId val="-1970212888"/>
        <c:scaling>
          <c:orientation val="minMax"/>
        </c:scaling>
        <c:delete val="0"/>
        <c:axPos val="b"/>
        <c:majorTickMark val="out"/>
        <c:minorTickMark val="none"/>
        <c:tickLblPos val="nextTo"/>
        <c:txPr>
          <a:bodyPr/>
          <a:lstStyle/>
          <a:p>
            <a:pPr>
              <a:defRPr sz="1600"/>
            </a:pPr>
            <a:endParaRPr lang="en-US"/>
          </a:p>
        </c:txPr>
        <c:crossAx val="-2128803336"/>
        <c:crosses val="autoZero"/>
        <c:auto val="1"/>
        <c:lblAlgn val="ctr"/>
        <c:lblOffset val="100"/>
        <c:noMultiLvlLbl val="0"/>
      </c:catAx>
      <c:valAx>
        <c:axId val="-2128803336"/>
        <c:scaling>
          <c:orientation val="minMax"/>
          <c:max val="12.0"/>
        </c:scaling>
        <c:delete val="0"/>
        <c:axPos val="l"/>
        <c:majorGridlines/>
        <c:title>
          <c:tx>
            <c:rich>
              <a:bodyPr rot="-5400000" vert="horz"/>
              <a:lstStyle/>
              <a:p>
                <a:pPr>
                  <a:defRPr sz="1800"/>
                </a:pPr>
                <a:r>
                  <a:rPr lang="en-US" sz="1800"/>
                  <a:t>Sppedup over All-CPU Execution</a:t>
                </a:r>
              </a:p>
            </c:rich>
          </c:tx>
          <c:layout/>
          <c:overlay val="0"/>
        </c:title>
        <c:numFmt formatCode="General" sourceLinked="1"/>
        <c:majorTickMark val="out"/>
        <c:minorTickMark val="none"/>
        <c:tickLblPos val="nextTo"/>
        <c:spPr>
          <a:ln>
            <a:noFill/>
          </a:ln>
        </c:spPr>
        <c:txPr>
          <a:bodyPr/>
          <a:lstStyle/>
          <a:p>
            <a:pPr>
              <a:defRPr sz="1600"/>
            </a:pPr>
            <a:endParaRPr lang="en-US"/>
          </a:p>
        </c:txPr>
        <c:crossAx val="-1970212888"/>
        <c:crosses val="autoZero"/>
        <c:crossBetween val="between"/>
        <c:majorUnit val="1.0"/>
      </c:valAx>
      <c:spPr>
        <a:ln>
          <a:no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strRef>
              <c:f>Sheet1!$B$1</c:f>
              <c:strCache>
                <c:ptCount val="1"/>
                <c:pt idx="0">
                  <c:v>Digital NPU</c:v>
                </c:pt>
              </c:strCache>
            </c:strRef>
          </c:tx>
          <c:spPr>
            <a:solidFill>
              <a:schemeClr val="accent1"/>
            </a:solidFill>
          </c:spPr>
          <c:invertIfNegative val="0"/>
          <c:cat>
            <c:strRef>
              <c:f>Sheet1!$A$2:$A$9</c:f>
              <c:strCache>
                <c:ptCount val="8"/>
                <c:pt idx="0">
                  <c:v>blackscholes</c:v>
                </c:pt>
                <c:pt idx="1">
                  <c:v>fft</c:v>
                </c:pt>
                <c:pt idx="2">
                  <c:v>inversek2j</c:v>
                </c:pt>
                <c:pt idx="3">
                  <c:v>jmeint</c:v>
                </c:pt>
                <c:pt idx="4">
                  <c:v>jpeg</c:v>
                </c:pt>
                <c:pt idx="5">
                  <c:v>kmeans</c:v>
                </c:pt>
                <c:pt idx="6">
                  <c:v>sobel</c:v>
                </c:pt>
                <c:pt idx="7">
                  <c:v>geomean</c:v>
                </c:pt>
              </c:strCache>
            </c:strRef>
          </c:cat>
          <c:val>
            <c:numRef>
              <c:f>Sheet1!$B$2:$B$9</c:f>
              <c:numCache>
                <c:formatCode>General</c:formatCode>
                <c:ptCount val="8"/>
                <c:pt idx="0">
                  <c:v>14.1</c:v>
                </c:pt>
                <c:pt idx="1">
                  <c:v>1.1</c:v>
                </c:pt>
                <c:pt idx="2">
                  <c:v>7.9</c:v>
                </c:pt>
                <c:pt idx="3">
                  <c:v>2.3</c:v>
                </c:pt>
                <c:pt idx="4">
                  <c:v>1.5</c:v>
                </c:pt>
                <c:pt idx="5">
                  <c:v>0.5</c:v>
                </c:pt>
                <c:pt idx="6">
                  <c:v>2.4</c:v>
                </c:pt>
                <c:pt idx="7">
                  <c:v>2.5</c:v>
                </c:pt>
              </c:numCache>
            </c:numRef>
          </c:val>
        </c:ser>
        <c:ser>
          <c:idx val="1"/>
          <c:order val="1"/>
          <c:tx>
            <c:strRef>
              <c:f>Sheet1!$C$1</c:f>
              <c:strCache>
                <c:ptCount val="1"/>
                <c:pt idx="0">
                  <c:v>Analog NPU</c:v>
                </c:pt>
              </c:strCache>
            </c:strRef>
          </c:tx>
          <c:spPr>
            <a:solidFill>
              <a:srgbClr val="008000"/>
            </a:solidFill>
          </c:spPr>
          <c:invertIfNegative val="0"/>
          <c:cat>
            <c:strRef>
              <c:f>Sheet1!$A$2:$A$9</c:f>
              <c:strCache>
                <c:ptCount val="8"/>
                <c:pt idx="0">
                  <c:v>blackscholes</c:v>
                </c:pt>
                <c:pt idx="1">
                  <c:v>fft</c:v>
                </c:pt>
                <c:pt idx="2">
                  <c:v>inversek2j</c:v>
                </c:pt>
                <c:pt idx="3">
                  <c:v>jmeint</c:v>
                </c:pt>
                <c:pt idx="4">
                  <c:v>jpeg</c:v>
                </c:pt>
                <c:pt idx="5">
                  <c:v>kmeans</c:v>
                </c:pt>
                <c:pt idx="6">
                  <c:v>sobel</c:v>
                </c:pt>
                <c:pt idx="7">
                  <c:v>geomean</c:v>
                </c:pt>
              </c:strCache>
            </c:strRef>
          </c:cat>
          <c:val>
            <c:numRef>
              <c:f>Sheet1!$D$2:$D$9</c:f>
              <c:numCache>
                <c:formatCode>General</c:formatCode>
                <c:ptCount val="8"/>
                <c:pt idx="0">
                  <c:v>10.4</c:v>
                </c:pt>
                <c:pt idx="1">
                  <c:v>0.2</c:v>
                </c:pt>
                <c:pt idx="2">
                  <c:v>3.0</c:v>
                </c:pt>
                <c:pt idx="3">
                  <c:v>3.9</c:v>
                </c:pt>
                <c:pt idx="4">
                  <c:v>0.3</c:v>
                </c:pt>
                <c:pt idx="5">
                  <c:v>0.3</c:v>
                </c:pt>
                <c:pt idx="6">
                  <c:v>0.7</c:v>
                </c:pt>
                <c:pt idx="7">
                  <c:v>1.2</c:v>
                </c:pt>
              </c:numCache>
            </c:numRef>
          </c:val>
        </c:ser>
        <c:dLbls>
          <c:showLegendKey val="0"/>
          <c:showVal val="0"/>
          <c:showCatName val="0"/>
          <c:showSerName val="0"/>
          <c:showPercent val="0"/>
          <c:showBubbleSize val="0"/>
        </c:dLbls>
        <c:gapWidth val="50"/>
        <c:overlap val="100"/>
        <c:axId val="-2012988696"/>
        <c:axId val="-2013160680"/>
      </c:barChart>
      <c:catAx>
        <c:axId val="-2012988696"/>
        <c:scaling>
          <c:orientation val="minMax"/>
        </c:scaling>
        <c:delete val="0"/>
        <c:axPos val="b"/>
        <c:majorTickMark val="out"/>
        <c:minorTickMark val="none"/>
        <c:tickLblPos val="nextTo"/>
        <c:txPr>
          <a:bodyPr/>
          <a:lstStyle/>
          <a:p>
            <a:pPr>
              <a:defRPr sz="1600"/>
            </a:pPr>
            <a:endParaRPr lang="en-US"/>
          </a:p>
        </c:txPr>
        <c:crossAx val="-2013160680"/>
        <c:crosses val="autoZero"/>
        <c:auto val="1"/>
        <c:lblAlgn val="ctr"/>
        <c:lblOffset val="100"/>
        <c:noMultiLvlLbl val="0"/>
      </c:catAx>
      <c:valAx>
        <c:axId val="-2013160680"/>
        <c:scaling>
          <c:orientation val="minMax"/>
          <c:max val="10.0"/>
        </c:scaling>
        <c:delete val="0"/>
        <c:axPos val="l"/>
        <c:majorGridlines/>
        <c:title>
          <c:tx>
            <c:rich>
              <a:bodyPr rot="-5400000" vert="horz"/>
              <a:lstStyle/>
              <a:p>
                <a:pPr>
                  <a:defRPr sz="1400"/>
                </a:pPr>
                <a:r>
                  <a:rPr lang="en-US" sz="1400" dirty="0" smtClean="0"/>
                  <a:t>Application Speedup</a:t>
                </a:r>
                <a:endParaRPr lang="en-US" sz="1400" dirty="0"/>
              </a:p>
            </c:rich>
          </c:tx>
          <c:layout>
            <c:manualLayout>
              <c:xMode val="edge"/>
              <c:yMode val="edge"/>
              <c:x val="0.00415512465373961"/>
              <c:y val="0.305090464226906"/>
            </c:manualLayout>
          </c:layout>
          <c:overlay val="0"/>
        </c:title>
        <c:numFmt formatCode="General" sourceLinked="1"/>
        <c:majorTickMark val="out"/>
        <c:minorTickMark val="none"/>
        <c:tickLblPos val="nextTo"/>
        <c:spPr>
          <a:ln>
            <a:noFill/>
          </a:ln>
        </c:spPr>
        <c:txPr>
          <a:bodyPr/>
          <a:lstStyle/>
          <a:p>
            <a:pPr>
              <a:defRPr sz="1600"/>
            </a:pPr>
            <a:endParaRPr lang="en-US"/>
          </a:p>
        </c:txPr>
        <c:crossAx val="-2012988696"/>
        <c:crosses val="autoZero"/>
        <c:crossBetween val="between"/>
        <c:majorUnit val="1.0"/>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strRef>
              <c:f>Sheet1!$B$1</c:f>
              <c:strCache>
                <c:ptCount val="1"/>
                <c:pt idx="0">
                  <c:v>Digital NPU</c:v>
                </c:pt>
              </c:strCache>
            </c:strRef>
          </c:tx>
          <c:spPr>
            <a:solidFill>
              <a:schemeClr val="accent1"/>
            </a:solidFill>
          </c:spPr>
          <c:invertIfNegative val="0"/>
          <c:cat>
            <c:strRef>
              <c:f>Sheet1!$A$2:$A$9</c:f>
              <c:strCache>
                <c:ptCount val="8"/>
                <c:pt idx="0">
                  <c:v>blackscholes</c:v>
                </c:pt>
                <c:pt idx="1">
                  <c:v>fft</c:v>
                </c:pt>
                <c:pt idx="2">
                  <c:v>inversek2j</c:v>
                </c:pt>
                <c:pt idx="3">
                  <c:v>jmeint</c:v>
                </c:pt>
                <c:pt idx="4">
                  <c:v>jpeg</c:v>
                </c:pt>
                <c:pt idx="5">
                  <c:v>kmeans</c:v>
                </c:pt>
                <c:pt idx="6">
                  <c:v>sobel</c:v>
                </c:pt>
                <c:pt idx="7">
                  <c:v>geomean</c:v>
                </c:pt>
              </c:strCache>
            </c:strRef>
          </c:cat>
          <c:val>
            <c:numRef>
              <c:f>Sheet1!$B$17:$B$24</c:f>
              <c:numCache>
                <c:formatCode>General</c:formatCode>
                <c:ptCount val="8"/>
                <c:pt idx="0">
                  <c:v>42.5</c:v>
                </c:pt>
                <c:pt idx="1">
                  <c:v>1.6</c:v>
                </c:pt>
                <c:pt idx="2">
                  <c:v>25.8</c:v>
                </c:pt>
                <c:pt idx="3">
                  <c:v>7.3</c:v>
                </c:pt>
                <c:pt idx="4">
                  <c:v>2.2</c:v>
                </c:pt>
                <c:pt idx="5">
                  <c:v>1.1</c:v>
                </c:pt>
                <c:pt idx="6">
                  <c:v>2.7</c:v>
                </c:pt>
                <c:pt idx="7">
                  <c:v>5.1</c:v>
                </c:pt>
              </c:numCache>
            </c:numRef>
          </c:val>
        </c:ser>
        <c:ser>
          <c:idx val="1"/>
          <c:order val="1"/>
          <c:tx>
            <c:strRef>
              <c:f>Sheet1!$C$1</c:f>
              <c:strCache>
                <c:ptCount val="1"/>
                <c:pt idx="0">
                  <c:v>Analog NPU</c:v>
                </c:pt>
              </c:strCache>
            </c:strRef>
          </c:tx>
          <c:spPr>
            <a:solidFill>
              <a:srgbClr val="008000"/>
            </a:solidFill>
          </c:spPr>
          <c:invertIfNegative val="0"/>
          <c:cat>
            <c:strRef>
              <c:f>Sheet1!$A$2:$A$9</c:f>
              <c:strCache>
                <c:ptCount val="8"/>
                <c:pt idx="0">
                  <c:v>blackscholes</c:v>
                </c:pt>
                <c:pt idx="1">
                  <c:v>fft</c:v>
                </c:pt>
                <c:pt idx="2">
                  <c:v>inversek2j</c:v>
                </c:pt>
                <c:pt idx="3">
                  <c:v>jmeint</c:v>
                </c:pt>
                <c:pt idx="4">
                  <c:v>jpeg</c:v>
                </c:pt>
                <c:pt idx="5">
                  <c:v>kmeans</c:v>
                </c:pt>
                <c:pt idx="6">
                  <c:v>sobel</c:v>
                </c:pt>
                <c:pt idx="7">
                  <c:v>geomean</c:v>
                </c:pt>
              </c:strCache>
            </c:strRef>
          </c:cat>
          <c:val>
            <c:numRef>
              <c:f>Sheet1!$D$17:$D$24</c:f>
              <c:numCache>
                <c:formatCode>General</c:formatCode>
                <c:ptCount val="8"/>
                <c:pt idx="0">
                  <c:v>8.700000000000003</c:v>
                </c:pt>
                <c:pt idx="1">
                  <c:v>0.0999999999999998</c:v>
                </c:pt>
                <c:pt idx="2">
                  <c:v>4.199999999999997</c:v>
                </c:pt>
                <c:pt idx="3">
                  <c:v>10.5</c:v>
                </c:pt>
                <c:pt idx="4">
                  <c:v>0.0999999999999996</c:v>
                </c:pt>
                <c:pt idx="5">
                  <c:v>0.2</c:v>
                </c:pt>
                <c:pt idx="6">
                  <c:v>0.0999999999999996</c:v>
                </c:pt>
                <c:pt idx="7">
                  <c:v>1.2</c:v>
                </c:pt>
              </c:numCache>
            </c:numRef>
          </c:val>
        </c:ser>
        <c:dLbls>
          <c:showLegendKey val="0"/>
          <c:showVal val="0"/>
          <c:showCatName val="0"/>
          <c:showSerName val="0"/>
          <c:showPercent val="0"/>
          <c:showBubbleSize val="0"/>
        </c:dLbls>
        <c:gapWidth val="50"/>
        <c:overlap val="100"/>
        <c:axId val="-2039085320"/>
        <c:axId val="-2008018120"/>
      </c:barChart>
      <c:catAx>
        <c:axId val="-2039085320"/>
        <c:scaling>
          <c:orientation val="minMax"/>
        </c:scaling>
        <c:delete val="0"/>
        <c:axPos val="b"/>
        <c:majorTickMark val="out"/>
        <c:minorTickMark val="none"/>
        <c:tickLblPos val="nextTo"/>
        <c:txPr>
          <a:bodyPr/>
          <a:lstStyle/>
          <a:p>
            <a:pPr>
              <a:defRPr sz="1600"/>
            </a:pPr>
            <a:endParaRPr lang="en-US"/>
          </a:p>
        </c:txPr>
        <c:crossAx val="-2008018120"/>
        <c:crosses val="autoZero"/>
        <c:auto val="1"/>
        <c:lblAlgn val="ctr"/>
        <c:lblOffset val="100"/>
        <c:noMultiLvlLbl val="0"/>
      </c:catAx>
      <c:valAx>
        <c:axId val="-2008018120"/>
        <c:scaling>
          <c:orientation val="minMax"/>
          <c:max val="10.0"/>
        </c:scaling>
        <c:delete val="0"/>
        <c:axPos val="l"/>
        <c:majorGridlines/>
        <c:title>
          <c:tx>
            <c:rich>
              <a:bodyPr rot="-5400000" vert="horz"/>
              <a:lstStyle/>
              <a:p>
                <a:pPr>
                  <a:defRPr sz="1200"/>
                </a:pPr>
                <a:r>
                  <a:rPr lang="en-US" sz="1400" dirty="0" smtClean="0"/>
                  <a:t>Application</a:t>
                </a:r>
                <a:r>
                  <a:rPr lang="en-US" sz="1400" baseline="0" dirty="0" smtClean="0"/>
                  <a:t> Energy Reduction</a:t>
                </a:r>
                <a:endParaRPr lang="en-US" sz="1400" dirty="0"/>
              </a:p>
            </c:rich>
          </c:tx>
          <c:layout/>
          <c:overlay val="0"/>
        </c:title>
        <c:numFmt formatCode="General" sourceLinked="1"/>
        <c:majorTickMark val="out"/>
        <c:minorTickMark val="none"/>
        <c:tickLblPos val="nextTo"/>
        <c:spPr>
          <a:ln>
            <a:noFill/>
          </a:ln>
        </c:spPr>
        <c:txPr>
          <a:bodyPr/>
          <a:lstStyle/>
          <a:p>
            <a:pPr>
              <a:defRPr sz="1600"/>
            </a:pPr>
            <a:endParaRPr lang="en-US"/>
          </a:p>
        </c:txPr>
        <c:crossAx val="-2039085320"/>
        <c:crosses val="autoZero"/>
        <c:crossBetween val="between"/>
        <c:majorUnit val="1.0"/>
      </c:valAx>
      <c:spPr>
        <a:ln>
          <a:no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strRef>
              <c:f>Sheet1!$B$14</c:f>
              <c:strCache>
                <c:ptCount val="1"/>
                <c:pt idx="0">
                  <c:v>D-NPU</c:v>
                </c:pt>
              </c:strCache>
            </c:strRef>
          </c:tx>
          <c:spPr>
            <a:solidFill>
              <a:srgbClr val="4384B4"/>
            </a:solidFill>
          </c:spPr>
          <c:invertIfNegative val="0"/>
          <c:cat>
            <c:strRef>
              <c:f>Sheet1!$A$15:$A$22</c:f>
              <c:strCache>
                <c:ptCount val="8"/>
                <c:pt idx="0">
                  <c:v>blackscholes</c:v>
                </c:pt>
                <c:pt idx="1">
                  <c:v>fft</c:v>
                </c:pt>
                <c:pt idx="2">
                  <c:v>inversek2j</c:v>
                </c:pt>
                <c:pt idx="3">
                  <c:v>jmeint</c:v>
                </c:pt>
                <c:pt idx="4">
                  <c:v>jpeg</c:v>
                </c:pt>
                <c:pt idx="5">
                  <c:v>kmeans</c:v>
                </c:pt>
                <c:pt idx="6">
                  <c:v>sobel</c:v>
                </c:pt>
                <c:pt idx="7">
                  <c:v>geomean</c:v>
                </c:pt>
              </c:strCache>
            </c:strRef>
          </c:cat>
          <c:val>
            <c:numRef>
              <c:f>Sheet1!$B$15:$B$22</c:f>
              <c:numCache>
                <c:formatCode>0%</c:formatCode>
                <c:ptCount val="8"/>
                <c:pt idx="0">
                  <c:v>0.0602</c:v>
                </c:pt>
                <c:pt idx="1">
                  <c:v>0.0275</c:v>
                </c:pt>
                <c:pt idx="2">
                  <c:v>0.062</c:v>
                </c:pt>
                <c:pt idx="3">
                  <c:v>0.1768</c:v>
                </c:pt>
                <c:pt idx="4">
                  <c:v>0.0548</c:v>
                </c:pt>
                <c:pt idx="5">
                  <c:v>0.0321</c:v>
                </c:pt>
                <c:pt idx="6">
                  <c:v>0.0389</c:v>
                </c:pt>
                <c:pt idx="7">
                  <c:v>0.0534219530188351</c:v>
                </c:pt>
              </c:numCache>
            </c:numRef>
          </c:val>
        </c:ser>
        <c:ser>
          <c:idx val="1"/>
          <c:order val="1"/>
          <c:tx>
            <c:strRef>
              <c:f>Sheet1!$C$14</c:f>
              <c:strCache>
                <c:ptCount val="1"/>
                <c:pt idx="0">
                  <c:v>A-NPU</c:v>
                </c:pt>
              </c:strCache>
            </c:strRef>
          </c:tx>
          <c:spPr>
            <a:solidFill>
              <a:srgbClr val="FF0000"/>
            </a:solidFill>
          </c:spPr>
          <c:invertIfNegative val="0"/>
          <c:cat>
            <c:strRef>
              <c:f>Sheet1!$A$15:$A$22</c:f>
              <c:strCache>
                <c:ptCount val="8"/>
                <c:pt idx="0">
                  <c:v>blackscholes</c:v>
                </c:pt>
                <c:pt idx="1">
                  <c:v>fft</c:v>
                </c:pt>
                <c:pt idx="2">
                  <c:v>inversek2j</c:v>
                </c:pt>
                <c:pt idx="3">
                  <c:v>jmeint</c:v>
                </c:pt>
                <c:pt idx="4">
                  <c:v>jpeg</c:v>
                </c:pt>
                <c:pt idx="5">
                  <c:v>kmeans</c:v>
                </c:pt>
                <c:pt idx="6">
                  <c:v>sobel</c:v>
                </c:pt>
                <c:pt idx="7">
                  <c:v>geomean</c:v>
                </c:pt>
              </c:strCache>
            </c:strRef>
          </c:cat>
          <c:val>
            <c:numRef>
              <c:f>Sheet1!$D$15:$D$22</c:f>
              <c:numCache>
                <c:formatCode>0%</c:formatCode>
                <c:ptCount val="8"/>
                <c:pt idx="0">
                  <c:v>0.0418</c:v>
                </c:pt>
                <c:pt idx="1">
                  <c:v>0.0135</c:v>
                </c:pt>
                <c:pt idx="2">
                  <c:v>0.032</c:v>
                </c:pt>
                <c:pt idx="3">
                  <c:v>0.0202</c:v>
                </c:pt>
                <c:pt idx="4">
                  <c:v>0.0292</c:v>
                </c:pt>
                <c:pt idx="5">
                  <c:v>0.0409</c:v>
                </c:pt>
                <c:pt idx="6">
                  <c:v>0.0131</c:v>
                </c:pt>
                <c:pt idx="7" formatCode="0.00%">
                  <c:v>0.028467171541911</c:v>
                </c:pt>
              </c:numCache>
            </c:numRef>
          </c:val>
        </c:ser>
        <c:dLbls>
          <c:showLegendKey val="0"/>
          <c:showVal val="0"/>
          <c:showCatName val="0"/>
          <c:showSerName val="0"/>
          <c:showPercent val="0"/>
          <c:showBubbleSize val="0"/>
        </c:dLbls>
        <c:gapWidth val="50"/>
        <c:overlap val="100"/>
        <c:axId val="-2011991544"/>
        <c:axId val="-2074046152"/>
      </c:barChart>
      <c:catAx>
        <c:axId val="-2011991544"/>
        <c:scaling>
          <c:orientation val="minMax"/>
        </c:scaling>
        <c:delete val="0"/>
        <c:axPos val="b"/>
        <c:majorTickMark val="out"/>
        <c:minorTickMark val="none"/>
        <c:tickLblPos val="nextTo"/>
        <c:txPr>
          <a:bodyPr/>
          <a:lstStyle/>
          <a:p>
            <a:pPr>
              <a:defRPr sz="1600"/>
            </a:pPr>
            <a:endParaRPr lang="en-US"/>
          </a:p>
        </c:txPr>
        <c:crossAx val="-2074046152"/>
        <c:crosses val="autoZero"/>
        <c:auto val="1"/>
        <c:lblAlgn val="ctr"/>
        <c:lblOffset val="100"/>
        <c:noMultiLvlLbl val="0"/>
      </c:catAx>
      <c:valAx>
        <c:axId val="-2074046152"/>
        <c:scaling>
          <c:orientation val="minMax"/>
          <c:max val="1.0"/>
        </c:scaling>
        <c:delete val="0"/>
        <c:axPos val="l"/>
        <c:majorGridlines/>
        <c:title>
          <c:tx>
            <c:rich>
              <a:bodyPr rot="-5400000" vert="horz"/>
              <a:lstStyle/>
              <a:p>
                <a:pPr>
                  <a:defRPr/>
                </a:pPr>
                <a:r>
                  <a:rPr lang="en-US" sz="1800" dirty="0" smtClean="0"/>
                  <a:t>Application-Level Error</a:t>
                </a:r>
                <a:endParaRPr lang="en-US" sz="1800" dirty="0"/>
              </a:p>
            </c:rich>
          </c:tx>
          <c:layout>
            <c:manualLayout>
              <c:xMode val="edge"/>
              <c:yMode val="edge"/>
              <c:x val="0.023688701089088"/>
              <c:y val="0.218827431940211"/>
            </c:manualLayout>
          </c:layout>
          <c:overlay val="0"/>
        </c:title>
        <c:numFmt formatCode="0%" sourceLinked="1"/>
        <c:majorTickMark val="out"/>
        <c:minorTickMark val="none"/>
        <c:tickLblPos val="nextTo"/>
        <c:spPr>
          <a:ln>
            <a:noFill/>
          </a:ln>
        </c:spPr>
        <c:txPr>
          <a:bodyPr/>
          <a:lstStyle/>
          <a:p>
            <a:pPr>
              <a:defRPr sz="1600"/>
            </a:pPr>
            <a:endParaRPr lang="en-US"/>
          </a:p>
        </c:txPr>
        <c:crossAx val="-2011991544"/>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Speedup</c:v>
                </c:pt>
              </c:strCache>
            </c:strRef>
          </c:tx>
          <c:spPr>
            <a:solidFill>
              <a:srgbClr val="4A83B8"/>
            </a:solidFill>
            <a:effectLst>
              <a:outerShdw blurRad="40005" dist="22987" dir="5400000" algn="tl" rotWithShape="0">
                <a:srgbClr val="000000">
                  <a:alpha val="35000"/>
                </a:srgbClr>
              </a:outerShdw>
            </a:effectLst>
          </c:spPr>
          <c:invertIfNegative val="0"/>
          <c:cat>
            <c:strRef>
              <c:f>Sheet1!$A$2:$A$9</c:f>
              <c:strCache>
                <c:ptCount val="8"/>
                <c:pt idx="0">
                  <c:v>blackscholes</c:v>
                </c:pt>
                <c:pt idx="1">
                  <c:v>fft</c:v>
                </c:pt>
                <c:pt idx="2">
                  <c:v>inversek2j</c:v>
                </c:pt>
                <c:pt idx="3">
                  <c:v>jmeint</c:v>
                </c:pt>
                <c:pt idx="4">
                  <c:v>jpeg</c:v>
                </c:pt>
                <c:pt idx="5">
                  <c:v>kmeans</c:v>
                </c:pt>
                <c:pt idx="6">
                  <c:v>sobel</c:v>
                </c:pt>
                <c:pt idx="7">
                  <c:v>geomean</c:v>
                </c:pt>
              </c:strCache>
            </c:strRef>
          </c:cat>
          <c:val>
            <c:numRef>
              <c:f>Sheet1!$B$2:$B$9</c:f>
              <c:numCache>
                <c:formatCode>General</c:formatCode>
                <c:ptCount val="8"/>
                <c:pt idx="0">
                  <c:v>2.5</c:v>
                </c:pt>
                <c:pt idx="1">
                  <c:v>1.8</c:v>
                </c:pt>
                <c:pt idx="2">
                  <c:v>2.4</c:v>
                </c:pt>
                <c:pt idx="3">
                  <c:v>3.9</c:v>
                </c:pt>
                <c:pt idx="4">
                  <c:v>15.2</c:v>
                </c:pt>
                <c:pt idx="5">
                  <c:v>2.4</c:v>
                </c:pt>
                <c:pt idx="6">
                  <c:v>2.7</c:v>
                </c:pt>
                <c:pt idx="7">
                  <c:v>3.3</c:v>
                </c:pt>
              </c:numCache>
            </c:numRef>
          </c:val>
        </c:ser>
        <c:dLbls>
          <c:showLegendKey val="0"/>
          <c:showVal val="0"/>
          <c:showCatName val="0"/>
          <c:showSerName val="0"/>
          <c:showPercent val="0"/>
          <c:showBubbleSize val="0"/>
        </c:dLbls>
        <c:gapWidth val="50"/>
        <c:axId val="2134186920"/>
        <c:axId val="-2009777976"/>
      </c:barChart>
      <c:catAx>
        <c:axId val="2134186920"/>
        <c:scaling>
          <c:orientation val="minMax"/>
        </c:scaling>
        <c:delete val="0"/>
        <c:axPos val="b"/>
        <c:majorTickMark val="out"/>
        <c:minorTickMark val="none"/>
        <c:tickLblPos val="nextTo"/>
        <c:txPr>
          <a:bodyPr/>
          <a:lstStyle/>
          <a:p>
            <a:pPr>
              <a:defRPr sz="1600" b="0"/>
            </a:pPr>
            <a:endParaRPr lang="en-US"/>
          </a:p>
        </c:txPr>
        <c:crossAx val="-2009777976"/>
        <c:crosses val="autoZero"/>
        <c:auto val="1"/>
        <c:lblAlgn val="ctr"/>
        <c:lblOffset val="100"/>
        <c:noMultiLvlLbl val="0"/>
      </c:catAx>
      <c:valAx>
        <c:axId val="-2009777976"/>
        <c:scaling>
          <c:orientation val="minMax"/>
          <c:max val="15.0"/>
          <c:min val="0.0"/>
        </c:scaling>
        <c:delete val="0"/>
        <c:axPos val="l"/>
        <c:majorGridlines/>
        <c:title>
          <c:tx>
            <c:rich>
              <a:bodyPr rot="-5400000" vert="horz"/>
              <a:lstStyle/>
              <a:p>
                <a:pPr>
                  <a:defRPr sz="2000"/>
                </a:pPr>
                <a:r>
                  <a:rPr lang="en-US" sz="1800"/>
                  <a:t>Speedup over 8-bit D-NPU</a:t>
                </a:r>
              </a:p>
            </c:rich>
          </c:tx>
          <c:layout>
            <c:manualLayout>
              <c:xMode val="edge"/>
              <c:yMode val="edge"/>
              <c:x val="0.0225179285346296"/>
              <c:y val="0.209735652951731"/>
            </c:manualLayout>
          </c:layout>
          <c:overlay val="0"/>
        </c:title>
        <c:numFmt formatCode="General" sourceLinked="1"/>
        <c:majorTickMark val="out"/>
        <c:minorTickMark val="none"/>
        <c:tickLblPos val="nextTo"/>
        <c:spPr>
          <a:ln>
            <a:noFill/>
          </a:ln>
        </c:spPr>
        <c:txPr>
          <a:bodyPr/>
          <a:lstStyle/>
          <a:p>
            <a:pPr>
              <a:defRPr sz="1600"/>
            </a:pPr>
            <a:endParaRPr lang="en-US"/>
          </a:p>
        </c:txPr>
        <c:crossAx val="2134186920"/>
        <c:crosses val="autoZero"/>
        <c:crossBetween val="between"/>
        <c:majorUnit val="1.0"/>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Sheet1!$C$1</c:f>
              <c:strCache>
                <c:ptCount val="1"/>
                <c:pt idx="0">
                  <c:v>Energy Saving</c:v>
                </c:pt>
              </c:strCache>
            </c:strRef>
          </c:tx>
          <c:spPr>
            <a:solidFill>
              <a:srgbClr val="4A83B8"/>
            </a:solidFill>
            <a:effectLst>
              <a:outerShdw blurRad="40005" dist="22987" dir="5400000" algn="tl" rotWithShape="0">
                <a:srgbClr val="000000">
                  <a:alpha val="35000"/>
                </a:srgbClr>
              </a:outerShdw>
            </a:effectLst>
          </c:spPr>
          <c:invertIfNegative val="0"/>
          <c:cat>
            <c:strRef>
              <c:f>Sheet1!$A$2:$A$9</c:f>
              <c:strCache>
                <c:ptCount val="8"/>
                <c:pt idx="0">
                  <c:v>blackscholes</c:v>
                </c:pt>
                <c:pt idx="1">
                  <c:v>fft</c:v>
                </c:pt>
                <c:pt idx="2">
                  <c:v>inversek2j</c:v>
                </c:pt>
                <c:pt idx="3">
                  <c:v>jmeint</c:v>
                </c:pt>
                <c:pt idx="4">
                  <c:v>jpeg</c:v>
                </c:pt>
                <c:pt idx="5">
                  <c:v>kmeans</c:v>
                </c:pt>
                <c:pt idx="6">
                  <c:v>sobel</c:v>
                </c:pt>
                <c:pt idx="7">
                  <c:v>geomean</c:v>
                </c:pt>
              </c:strCache>
            </c:strRef>
          </c:cat>
          <c:val>
            <c:numRef>
              <c:f>Sheet1!$C$2:$C$9</c:f>
              <c:numCache>
                <c:formatCode>General</c:formatCode>
                <c:ptCount val="8"/>
                <c:pt idx="0">
                  <c:v>9.5</c:v>
                </c:pt>
                <c:pt idx="1">
                  <c:v>3.7</c:v>
                </c:pt>
                <c:pt idx="2">
                  <c:v>4.5</c:v>
                </c:pt>
                <c:pt idx="3">
                  <c:v>28.2</c:v>
                </c:pt>
                <c:pt idx="4">
                  <c:v>82.2</c:v>
                </c:pt>
                <c:pt idx="5">
                  <c:v>8.5</c:v>
                </c:pt>
                <c:pt idx="6">
                  <c:v>11.8</c:v>
                </c:pt>
                <c:pt idx="7">
                  <c:v>12.1</c:v>
                </c:pt>
              </c:numCache>
            </c:numRef>
          </c:val>
        </c:ser>
        <c:dLbls>
          <c:showLegendKey val="0"/>
          <c:showVal val="0"/>
          <c:showCatName val="0"/>
          <c:showSerName val="0"/>
          <c:showPercent val="0"/>
          <c:showBubbleSize val="0"/>
        </c:dLbls>
        <c:gapWidth val="50"/>
        <c:axId val="-2006105000"/>
        <c:axId val="-2046387256"/>
      </c:barChart>
      <c:catAx>
        <c:axId val="-2006105000"/>
        <c:scaling>
          <c:orientation val="minMax"/>
        </c:scaling>
        <c:delete val="0"/>
        <c:axPos val="b"/>
        <c:majorTickMark val="out"/>
        <c:minorTickMark val="none"/>
        <c:tickLblPos val="nextTo"/>
        <c:txPr>
          <a:bodyPr/>
          <a:lstStyle/>
          <a:p>
            <a:pPr>
              <a:defRPr sz="1600" b="0"/>
            </a:pPr>
            <a:endParaRPr lang="en-US"/>
          </a:p>
        </c:txPr>
        <c:crossAx val="-2046387256"/>
        <c:crosses val="autoZero"/>
        <c:auto val="1"/>
        <c:lblAlgn val="ctr"/>
        <c:lblOffset val="100"/>
        <c:noMultiLvlLbl val="0"/>
      </c:catAx>
      <c:valAx>
        <c:axId val="-2046387256"/>
        <c:scaling>
          <c:orientation val="minMax"/>
          <c:max val="15.0"/>
          <c:min val="0.0"/>
        </c:scaling>
        <c:delete val="0"/>
        <c:axPos val="l"/>
        <c:majorGridlines/>
        <c:title>
          <c:tx>
            <c:rich>
              <a:bodyPr rot="-5400000" vert="horz"/>
              <a:lstStyle/>
              <a:p>
                <a:pPr>
                  <a:defRPr sz="2000"/>
                </a:pPr>
                <a:r>
                  <a:rPr lang="en-US" sz="1800" dirty="0" smtClean="0"/>
                  <a:t>Energy savings over </a:t>
                </a:r>
                <a:r>
                  <a:rPr lang="en-US" sz="1800" dirty="0"/>
                  <a:t>8-bit D-NPU</a:t>
                </a:r>
              </a:p>
            </c:rich>
          </c:tx>
          <c:layout>
            <c:manualLayout>
              <c:xMode val="edge"/>
              <c:yMode val="edge"/>
              <c:x val="0.0198495541083301"/>
              <c:y val="0.116693439032952"/>
            </c:manualLayout>
          </c:layout>
          <c:overlay val="0"/>
        </c:title>
        <c:numFmt formatCode="General" sourceLinked="1"/>
        <c:majorTickMark val="out"/>
        <c:minorTickMark val="none"/>
        <c:tickLblPos val="nextTo"/>
        <c:spPr>
          <a:ln>
            <a:noFill/>
          </a:ln>
        </c:spPr>
        <c:txPr>
          <a:bodyPr/>
          <a:lstStyle/>
          <a:p>
            <a:pPr>
              <a:defRPr sz="1600"/>
            </a:pPr>
            <a:endParaRPr lang="en-US"/>
          </a:p>
        </c:txPr>
        <c:crossAx val="-2006105000"/>
        <c:crosses val="autoZero"/>
        <c:crossBetween val="between"/>
        <c:majorUnit val="1.0"/>
      </c:valAx>
    </c:plotArea>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50"/>
        <c:axId val="-2012985784"/>
        <c:axId val="-2013180600"/>
      </c:barChart>
      <c:catAx>
        <c:axId val="-2012985784"/>
        <c:scaling>
          <c:orientation val="minMax"/>
        </c:scaling>
        <c:delete val="0"/>
        <c:axPos val="b"/>
        <c:majorTickMark val="out"/>
        <c:minorTickMark val="none"/>
        <c:tickLblPos val="nextTo"/>
        <c:txPr>
          <a:bodyPr/>
          <a:lstStyle/>
          <a:p>
            <a:pPr>
              <a:defRPr sz="1600"/>
            </a:pPr>
            <a:endParaRPr lang="en-US"/>
          </a:p>
        </c:txPr>
        <c:crossAx val="-2013180600"/>
        <c:crosses val="autoZero"/>
        <c:auto val="1"/>
        <c:lblAlgn val="ctr"/>
        <c:lblOffset val="100"/>
        <c:noMultiLvlLbl val="0"/>
      </c:catAx>
      <c:valAx>
        <c:axId val="-2013180600"/>
        <c:scaling>
          <c:orientation val="minMax"/>
          <c:max val="1.0"/>
          <c:min val="0.0"/>
        </c:scaling>
        <c:delete val="0"/>
        <c:axPos val="l"/>
        <c:majorGridlines/>
        <c:title>
          <c:tx>
            <c:rich>
              <a:bodyPr rot="-5400000" vert="horz"/>
              <a:lstStyle/>
              <a:p>
                <a:pPr>
                  <a:defRPr/>
                </a:pPr>
                <a:r>
                  <a:rPr lang="en-US" sz="1600" dirty="0" smtClean="0"/>
                  <a:t>Percentage of Instructions Subsumed</a:t>
                </a:r>
                <a:endParaRPr lang="en-US" sz="1600" dirty="0"/>
              </a:p>
            </c:rich>
          </c:tx>
          <c:layout/>
          <c:overlay val="0"/>
        </c:title>
        <c:numFmt formatCode="0%" sourceLinked="0"/>
        <c:majorTickMark val="out"/>
        <c:minorTickMark val="none"/>
        <c:tickLblPos val="nextTo"/>
        <c:spPr>
          <a:ln>
            <a:noFill/>
          </a:ln>
        </c:spPr>
        <c:txPr>
          <a:bodyPr/>
          <a:lstStyle/>
          <a:p>
            <a:pPr>
              <a:defRPr sz="1600"/>
            </a:pPr>
            <a:endParaRPr lang="en-US"/>
          </a:p>
        </c:txPr>
        <c:crossAx val="-2012985784"/>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spPr>
            <a:solidFill>
              <a:srgbClr val="4384B4"/>
            </a:solidFill>
            <a:ln>
              <a:solidFill>
                <a:srgbClr val="4384B4"/>
              </a:solidFill>
            </a:ln>
          </c:spPr>
          <c:invertIfNegative val="0"/>
          <c:cat>
            <c:strRef>
              <c:f>Sheet1!$L$2:$L$9</c:f>
              <c:strCache>
                <c:ptCount val="8"/>
                <c:pt idx="0">
                  <c:v>blackscholes</c:v>
                </c:pt>
                <c:pt idx="1">
                  <c:v>fft</c:v>
                </c:pt>
                <c:pt idx="2">
                  <c:v>inversek2j</c:v>
                </c:pt>
                <c:pt idx="3">
                  <c:v>jmeint</c:v>
                </c:pt>
                <c:pt idx="4">
                  <c:v>jpeg</c:v>
                </c:pt>
                <c:pt idx="5">
                  <c:v>kmeans</c:v>
                </c:pt>
                <c:pt idx="6">
                  <c:v>sobel</c:v>
                </c:pt>
                <c:pt idx="7">
                  <c:v>geomean</c:v>
                </c:pt>
              </c:strCache>
            </c:strRef>
          </c:cat>
          <c:val>
            <c:numRef>
              <c:f>Sheet1!$M$2:$M$9</c:f>
              <c:numCache>
                <c:formatCode>0.00%</c:formatCode>
                <c:ptCount val="8"/>
                <c:pt idx="0">
                  <c:v>0.972</c:v>
                </c:pt>
                <c:pt idx="1">
                  <c:v>0.674</c:v>
                </c:pt>
                <c:pt idx="2">
                  <c:v>0.959</c:v>
                </c:pt>
                <c:pt idx="3">
                  <c:v>0.951</c:v>
                </c:pt>
                <c:pt idx="4">
                  <c:v>0.563</c:v>
                </c:pt>
                <c:pt idx="5">
                  <c:v>0.297</c:v>
                </c:pt>
                <c:pt idx="6">
                  <c:v>0.571</c:v>
                </c:pt>
                <c:pt idx="7">
                  <c:v>0.664229307693654</c:v>
                </c:pt>
              </c:numCache>
            </c:numRef>
          </c:val>
        </c:ser>
        <c:dLbls>
          <c:showLegendKey val="0"/>
          <c:showVal val="0"/>
          <c:showCatName val="0"/>
          <c:showSerName val="0"/>
          <c:showPercent val="0"/>
          <c:showBubbleSize val="0"/>
        </c:dLbls>
        <c:gapWidth val="45"/>
        <c:axId val="-2009369240"/>
        <c:axId val="-2130539912"/>
      </c:barChart>
      <c:catAx>
        <c:axId val="-2009369240"/>
        <c:scaling>
          <c:orientation val="minMax"/>
        </c:scaling>
        <c:delete val="0"/>
        <c:axPos val="b"/>
        <c:majorTickMark val="out"/>
        <c:minorTickMark val="none"/>
        <c:tickLblPos val="nextTo"/>
        <c:txPr>
          <a:bodyPr/>
          <a:lstStyle/>
          <a:p>
            <a:pPr>
              <a:defRPr sz="1600"/>
            </a:pPr>
            <a:endParaRPr lang="en-US"/>
          </a:p>
        </c:txPr>
        <c:crossAx val="-2130539912"/>
        <c:crosses val="autoZero"/>
        <c:auto val="1"/>
        <c:lblAlgn val="ctr"/>
        <c:lblOffset val="100"/>
        <c:noMultiLvlLbl val="0"/>
      </c:catAx>
      <c:valAx>
        <c:axId val="-2130539912"/>
        <c:scaling>
          <c:orientation val="minMax"/>
          <c:max val="1.0"/>
          <c:min val="0.0"/>
        </c:scaling>
        <c:delete val="0"/>
        <c:axPos val="l"/>
        <c:majorGridlines/>
        <c:title>
          <c:tx>
            <c:rich>
              <a:bodyPr rot="-5400000" vert="horz"/>
              <a:lstStyle/>
              <a:p>
                <a:pPr>
                  <a:defRPr/>
                </a:pPr>
                <a:r>
                  <a:rPr lang="en-US" sz="1600" dirty="0" smtClean="0"/>
                  <a:t>Percentage of Instructions</a:t>
                </a:r>
                <a:r>
                  <a:rPr lang="en-US" sz="1600" baseline="0" dirty="0" smtClean="0"/>
                  <a:t> Subsumed</a:t>
                </a:r>
                <a:endParaRPr lang="en-US" sz="1600" dirty="0"/>
              </a:p>
            </c:rich>
          </c:tx>
          <c:layout/>
          <c:overlay val="0"/>
        </c:title>
        <c:numFmt formatCode="0%" sourceLinked="0"/>
        <c:majorTickMark val="out"/>
        <c:minorTickMark val="none"/>
        <c:tickLblPos val="nextTo"/>
        <c:spPr>
          <a:ln>
            <a:noFill/>
          </a:ln>
        </c:spPr>
        <c:txPr>
          <a:bodyPr/>
          <a:lstStyle/>
          <a:p>
            <a:pPr>
              <a:defRPr sz="1600"/>
            </a:pPr>
            <a:endParaRPr lang="en-US"/>
          </a:p>
        </c:txPr>
        <c:crossAx val="-2009369240"/>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Speedup!$B$1</c:f>
              <c:strCache>
                <c:ptCount val="1"/>
                <c:pt idx="0">
                  <c:v>speedup</c:v>
                </c:pt>
              </c:strCache>
            </c:strRef>
          </c:tx>
          <c:spPr>
            <a:solidFill>
              <a:schemeClr val="accent1"/>
            </a:solidFill>
          </c:spPr>
          <c:invertIfNegative val="0"/>
          <c:cat>
            <c:strRef>
              <c:f>Speedup!$A$2:$A$9</c:f>
              <c:strCache>
                <c:ptCount val="8"/>
                <c:pt idx="0">
                  <c:v>blackscholes</c:v>
                </c:pt>
                <c:pt idx="1">
                  <c:v>fft</c:v>
                </c:pt>
                <c:pt idx="2">
                  <c:v>inversek2j</c:v>
                </c:pt>
                <c:pt idx="3">
                  <c:v>jmeint</c:v>
                </c:pt>
                <c:pt idx="4">
                  <c:v>jpeg</c:v>
                </c:pt>
                <c:pt idx="5">
                  <c:v>kmeans</c:v>
                </c:pt>
                <c:pt idx="6">
                  <c:v>sobel</c:v>
                </c:pt>
                <c:pt idx="7">
                  <c:v>geomean</c:v>
                </c:pt>
              </c:strCache>
            </c:strRef>
          </c:cat>
          <c:val>
            <c:numRef>
              <c:f>Speedup!$B$2:$B$9</c:f>
              <c:numCache>
                <c:formatCode>General</c:formatCode>
                <c:ptCount val="8"/>
                <c:pt idx="0">
                  <c:v>24.5</c:v>
                </c:pt>
                <c:pt idx="1">
                  <c:v>1.3</c:v>
                </c:pt>
                <c:pt idx="2">
                  <c:v>10.9</c:v>
                </c:pt>
                <c:pt idx="3">
                  <c:v>6.2</c:v>
                </c:pt>
                <c:pt idx="4">
                  <c:v>1.8</c:v>
                </c:pt>
                <c:pt idx="5">
                  <c:v>0.8</c:v>
                </c:pt>
                <c:pt idx="6">
                  <c:v>3.1</c:v>
                </c:pt>
                <c:pt idx="7">
                  <c:v>3.7</c:v>
                </c:pt>
              </c:numCache>
            </c:numRef>
          </c:val>
        </c:ser>
        <c:dLbls>
          <c:showLegendKey val="0"/>
          <c:showVal val="0"/>
          <c:showCatName val="0"/>
          <c:showSerName val="0"/>
          <c:showPercent val="0"/>
          <c:showBubbleSize val="0"/>
        </c:dLbls>
        <c:gapWidth val="50"/>
        <c:axId val="-2012996712"/>
        <c:axId val="2097895464"/>
      </c:barChart>
      <c:catAx>
        <c:axId val="-2012996712"/>
        <c:scaling>
          <c:orientation val="minMax"/>
        </c:scaling>
        <c:delete val="0"/>
        <c:axPos val="b"/>
        <c:majorTickMark val="out"/>
        <c:minorTickMark val="none"/>
        <c:tickLblPos val="nextTo"/>
        <c:txPr>
          <a:bodyPr/>
          <a:lstStyle/>
          <a:p>
            <a:pPr>
              <a:defRPr sz="1600"/>
            </a:pPr>
            <a:endParaRPr lang="en-US"/>
          </a:p>
        </c:txPr>
        <c:crossAx val="2097895464"/>
        <c:crosses val="autoZero"/>
        <c:auto val="1"/>
        <c:lblAlgn val="ctr"/>
        <c:lblOffset val="100"/>
        <c:noMultiLvlLbl val="0"/>
      </c:catAx>
      <c:valAx>
        <c:axId val="2097895464"/>
        <c:scaling>
          <c:orientation val="minMax"/>
          <c:max val="12.0"/>
        </c:scaling>
        <c:delete val="0"/>
        <c:axPos val="l"/>
        <c:majorGridlines/>
        <c:title>
          <c:tx>
            <c:rich>
              <a:bodyPr rot="-5400000" vert="horz"/>
              <a:lstStyle/>
              <a:p>
                <a:pPr>
                  <a:defRPr sz="1800"/>
                </a:pPr>
                <a:r>
                  <a:rPr lang="en-US" sz="1800"/>
                  <a:t>Sppedup over All-CPU Execution</a:t>
                </a:r>
              </a:p>
            </c:rich>
          </c:tx>
          <c:layout/>
          <c:overlay val="0"/>
        </c:title>
        <c:numFmt formatCode="General" sourceLinked="1"/>
        <c:majorTickMark val="out"/>
        <c:minorTickMark val="none"/>
        <c:tickLblPos val="nextTo"/>
        <c:spPr>
          <a:ln>
            <a:noFill/>
          </a:ln>
        </c:spPr>
        <c:txPr>
          <a:bodyPr/>
          <a:lstStyle/>
          <a:p>
            <a:pPr>
              <a:defRPr sz="1600"/>
            </a:pPr>
            <a:endParaRPr lang="en-US"/>
          </a:p>
        </c:txPr>
        <c:crossAx val="-2012996712"/>
        <c:crosses val="autoZero"/>
        <c:crossBetween val="between"/>
        <c:majorUnit val="1.0"/>
      </c:valAx>
      <c:spPr>
        <a:ln>
          <a:noFill/>
        </a:ln>
      </c:spPr>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1C7E4-DB24-0348-B722-EFB1EC05734B}"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D008B20F-DA3B-9643-9F50-D831030A84F4}">
      <dgm:prSet phldrT="[Text]" custT="1"/>
      <dgm:spPr>
        <a:solidFill>
          <a:srgbClr val="6699CC"/>
        </a:solidFill>
        <a:effectLst/>
      </dgm:spPr>
      <dgm:t>
        <a:bodyPr/>
        <a:lstStyle/>
        <a:p>
          <a:r>
            <a:rPr lang="en-US" sz="2800" b="1" dirty="0" smtClean="0"/>
            <a:t>Analog A-NPU with 8 Analog Neurons</a:t>
          </a:r>
          <a:endParaRPr lang="en-US" sz="2800" b="1" dirty="0"/>
        </a:p>
      </dgm:t>
    </dgm:pt>
    <dgm:pt modelId="{8867694B-CC0C-714F-8E56-EAC153B6F378}" type="parTrans" cxnId="{EC4B68D3-FF8F-B147-9752-C7D7FC2DE29C}">
      <dgm:prSet/>
      <dgm:spPr/>
      <dgm:t>
        <a:bodyPr/>
        <a:lstStyle/>
        <a:p>
          <a:endParaRPr lang="en-US"/>
        </a:p>
      </dgm:t>
    </dgm:pt>
    <dgm:pt modelId="{5B5C7AAF-6DFA-C441-93A0-8A2FDCE4FA47}" type="sibTrans" cxnId="{EC4B68D3-FF8F-B147-9752-C7D7FC2DE29C}">
      <dgm:prSet/>
      <dgm:spPr/>
      <dgm:t>
        <a:bodyPr/>
        <a:lstStyle/>
        <a:p>
          <a:endParaRPr lang="en-US"/>
        </a:p>
      </dgm:t>
    </dgm:pt>
    <dgm:pt modelId="{2C364FE2-5E03-1B48-81FB-73CE21FB9835}">
      <dgm:prSet phldrT="[Text]" custT="1"/>
      <dgm:spPr/>
      <dgm:t>
        <a:bodyPr/>
        <a:lstStyle/>
        <a:p>
          <a:pPr>
            <a:lnSpc>
              <a:spcPct val="100000"/>
            </a:lnSpc>
          </a:pPr>
          <a:r>
            <a:rPr lang="en-US" sz="2400" dirty="0" smtClean="0"/>
            <a:t>Transistor-Level HSPICE Simulation</a:t>
          </a:r>
          <a:endParaRPr lang="en-US" sz="2400" dirty="0"/>
        </a:p>
      </dgm:t>
    </dgm:pt>
    <dgm:pt modelId="{8DC169DC-F2DF-5A43-A161-248F43C16D0E}" type="parTrans" cxnId="{F47F9D60-7B9B-0A4C-8999-D245FE40EB83}">
      <dgm:prSet/>
      <dgm:spPr/>
      <dgm:t>
        <a:bodyPr/>
        <a:lstStyle/>
        <a:p>
          <a:endParaRPr lang="en-US"/>
        </a:p>
      </dgm:t>
    </dgm:pt>
    <dgm:pt modelId="{C5C66B03-3D7C-4B48-B4BA-7B5AACF892CA}" type="sibTrans" cxnId="{F47F9D60-7B9B-0A4C-8999-D245FE40EB83}">
      <dgm:prSet/>
      <dgm:spPr/>
      <dgm:t>
        <a:bodyPr/>
        <a:lstStyle/>
        <a:p>
          <a:endParaRPr lang="en-US"/>
        </a:p>
      </dgm:t>
    </dgm:pt>
    <dgm:pt modelId="{49C46B55-5D4E-484E-9E3C-BC52961A731D}">
      <dgm:prSet phldrT="[Text]" custT="1"/>
      <dgm:spPr>
        <a:solidFill>
          <a:srgbClr val="6699CC"/>
        </a:solidFill>
        <a:effectLst/>
      </dgm:spPr>
      <dgm:t>
        <a:bodyPr/>
        <a:lstStyle/>
        <a:p>
          <a:r>
            <a:rPr lang="en-US" sz="2800" b="1" dirty="0" smtClean="0"/>
            <a:t>Digital Components</a:t>
          </a:r>
        </a:p>
      </dgm:t>
    </dgm:pt>
    <dgm:pt modelId="{5BB7B9D0-7F0B-6D47-9BE8-63324D7068AB}" type="parTrans" cxnId="{48003149-39D9-564E-8C9F-2D738A8FCB90}">
      <dgm:prSet/>
      <dgm:spPr/>
      <dgm:t>
        <a:bodyPr/>
        <a:lstStyle/>
        <a:p>
          <a:endParaRPr lang="en-US"/>
        </a:p>
      </dgm:t>
    </dgm:pt>
    <dgm:pt modelId="{F4CF47C2-1BB5-9A4B-A975-BCCB4BE1A63E}" type="sibTrans" cxnId="{48003149-39D9-564E-8C9F-2D738A8FCB90}">
      <dgm:prSet/>
      <dgm:spPr/>
      <dgm:t>
        <a:bodyPr/>
        <a:lstStyle/>
        <a:p>
          <a:endParaRPr lang="en-US"/>
        </a:p>
      </dgm:t>
    </dgm:pt>
    <dgm:pt modelId="{32EF182E-3C11-B046-8D8A-C1CCE2621B59}">
      <dgm:prSet phldrT="[Text]" custT="1"/>
      <dgm:spPr/>
      <dgm:t>
        <a:bodyPr/>
        <a:lstStyle/>
        <a:p>
          <a:pPr>
            <a:lnSpc>
              <a:spcPct val="100000"/>
            </a:lnSpc>
          </a:pPr>
          <a:r>
            <a:rPr lang="en-US" sz="2400" dirty="0" smtClean="0"/>
            <a:t>Power Models: </a:t>
          </a:r>
          <a:r>
            <a:rPr lang="en-US" sz="2400" dirty="0" err="1" smtClean="0"/>
            <a:t>McPAT</a:t>
          </a:r>
          <a:r>
            <a:rPr lang="en-US" sz="2400" dirty="0" smtClean="0"/>
            <a:t>, CACTI, and Verilog</a:t>
          </a:r>
          <a:endParaRPr lang="en-US" sz="2400" dirty="0"/>
        </a:p>
      </dgm:t>
    </dgm:pt>
    <dgm:pt modelId="{196128CE-77E4-5849-84C8-2305755AAAA4}" type="parTrans" cxnId="{FA5EA937-4225-A448-B90F-CE89292E1C35}">
      <dgm:prSet/>
      <dgm:spPr/>
      <dgm:t>
        <a:bodyPr/>
        <a:lstStyle/>
        <a:p>
          <a:endParaRPr lang="en-US"/>
        </a:p>
      </dgm:t>
    </dgm:pt>
    <dgm:pt modelId="{BAF72007-FE64-CD4D-BCE7-0055DF943332}" type="sibTrans" cxnId="{FA5EA937-4225-A448-B90F-CE89292E1C35}">
      <dgm:prSet/>
      <dgm:spPr/>
      <dgm:t>
        <a:bodyPr/>
        <a:lstStyle/>
        <a:p>
          <a:endParaRPr lang="en-US"/>
        </a:p>
      </dgm:t>
    </dgm:pt>
    <dgm:pt modelId="{A31140F6-B2E9-FD44-924A-709B3760A93F}">
      <dgm:prSet custT="1"/>
      <dgm:spPr>
        <a:solidFill>
          <a:srgbClr val="6699CC"/>
        </a:solidFill>
        <a:effectLst/>
      </dgm:spPr>
      <dgm:t>
        <a:bodyPr/>
        <a:lstStyle/>
        <a:p>
          <a:r>
            <a:rPr lang="en-US" sz="2800" b="1" dirty="0" smtClean="0"/>
            <a:t>Processor Simulator</a:t>
          </a:r>
          <a:endParaRPr lang="en-US" sz="2800" b="1" dirty="0"/>
        </a:p>
      </dgm:t>
    </dgm:pt>
    <dgm:pt modelId="{F2B325C7-4190-8147-89D2-CC447D6210CD}" type="parTrans" cxnId="{12394AB8-0414-7347-86D2-ADA177D6CCB2}">
      <dgm:prSet/>
      <dgm:spPr/>
      <dgm:t>
        <a:bodyPr/>
        <a:lstStyle/>
        <a:p>
          <a:endParaRPr lang="en-US"/>
        </a:p>
      </dgm:t>
    </dgm:pt>
    <dgm:pt modelId="{C0D8BA63-C95D-614A-9529-A0FD3E7D3909}" type="sibTrans" cxnId="{12394AB8-0414-7347-86D2-ADA177D6CCB2}">
      <dgm:prSet/>
      <dgm:spPr/>
      <dgm:t>
        <a:bodyPr/>
        <a:lstStyle/>
        <a:p>
          <a:endParaRPr lang="en-US"/>
        </a:p>
      </dgm:t>
    </dgm:pt>
    <dgm:pt modelId="{9AD65D2F-9FC3-0041-88FA-B738C3784BFA}">
      <dgm:prSet custT="1"/>
      <dgm:spPr/>
      <dgm:t>
        <a:bodyPr/>
        <a:lstStyle/>
        <a:p>
          <a:pPr>
            <a:lnSpc>
              <a:spcPct val="100000"/>
            </a:lnSpc>
          </a:pPr>
          <a:r>
            <a:rPr lang="en-US" sz="2400" dirty="0" smtClean="0"/>
            <a:t>Marssx86 Cycle-Accurate Simulation</a:t>
          </a:r>
          <a:endParaRPr lang="en-US" sz="2400" dirty="0"/>
        </a:p>
      </dgm:t>
    </dgm:pt>
    <dgm:pt modelId="{4C7091E6-4721-FE44-856F-1DE9D3426BA0}" type="parTrans" cxnId="{C6EA45EB-2683-E445-BF1E-8BCAE489678F}">
      <dgm:prSet/>
      <dgm:spPr/>
      <dgm:t>
        <a:bodyPr/>
        <a:lstStyle/>
        <a:p>
          <a:endParaRPr lang="en-US"/>
        </a:p>
      </dgm:t>
    </dgm:pt>
    <dgm:pt modelId="{62E26812-28FC-534C-A0E6-4CF01E908B1F}" type="sibTrans" cxnId="{C6EA45EB-2683-E445-BF1E-8BCAE489678F}">
      <dgm:prSet/>
      <dgm:spPr/>
      <dgm:t>
        <a:bodyPr/>
        <a:lstStyle/>
        <a:p>
          <a:endParaRPr lang="en-US"/>
        </a:p>
      </dgm:t>
    </dgm:pt>
    <dgm:pt modelId="{77066F49-B4BB-1140-9F1E-ADBAD5186B61}">
      <dgm:prSet phldrT="[Text]" custT="1"/>
      <dgm:spPr/>
      <dgm:t>
        <a:bodyPr/>
        <a:lstStyle/>
        <a:p>
          <a:pPr>
            <a:lnSpc>
              <a:spcPct val="100000"/>
            </a:lnSpc>
          </a:pPr>
          <a:r>
            <a:rPr lang="en-US" sz="2400" dirty="0" smtClean="0"/>
            <a:t>Predictive Technology Models (PTM), 45nm</a:t>
          </a:r>
          <a:endParaRPr lang="en-US" sz="2400" dirty="0"/>
        </a:p>
      </dgm:t>
    </dgm:pt>
    <dgm:pt modelId="{DF651D9D-1F8B-1444-978A-AF7B8D2A1F2E}" type="parTrans" cxnId="{36DD5C23-3B4F-9240-9F37-3365A495012E}">
      <dgm:prSet/>
      <dgm:spPr/>
      <dgm:t>
        <a:bodyPr/>
        <a:lstStyle/>
        <a:p>
          <a:endParaRPr lang="en-US"/>
        </a:p>
      </dgm:t>
    </dgm:pt>
    <dgm:pt modelId="{9C70B4FD-E978-8441-8E33-C7E4A9353FF3}" type="sibTrans" cxnId="{36DD5C23-3B4F-9240-9F37-3365A495012E}">
      <dgm:prSet/>
      <dgm:spPr/>
      <dgm:t>
        <a:bodyPr/>
        <a:lstStyle/>
        <a:p>
          <a:endParaRPr lang="en-US"/>
        </a:p>
      </dgm:t>
    </dgm:pt>
    <dgm:pt modelId="{7DFD73A8-E918-6946-8CC3-7AB5BCFEF3EA}">
      <dgm:prSet custT="1"/>
      <dgm:spPr/>
      <dgm:t>
        <a:bodyPr/>
        <a:lstStyle/>
        <a:p>
          <a:pPr>
            <a:lnSpc>
              <a:spcPct val="100000"/>
            </a:lnSpc>
          </a:pPr>
          <a:r>
            <a:rPr lang="en-US" sz="2400" dirty="0" smtClean="0"/>
            <a:t>Intel Nehalem-like 4-wide/5-issue </a:t>
          </a:r>
          <a:r>
            <a:rPr lang="en-US" sz="2400" dirty="0" err="1" smtClean="0"/>
            <a:t>OoO</a:t>
          </a:r>
          <a:r>
            <a:rPr lang="en-US" sz="2400" dirty="0" smtClean="0"/>
            <a:t> processor</a:t>
          </a:r>
          <a:endParaRPr lang="en-US" sz="2400" dirty="0"/>
        </a:p>
      </dgm:t>
    </dgm:pt>
    <dgm:pt modelId="{AE78D587-3661-9D49-AAF0-D4362EB99D83}" type="parTrans" cxnId="{16EBAAF7-B59E-E940-8227-31641A2C0B00}">
      <dgm:prSet/>
      <dgm:spPr/>
      <dgm:t>
        <a:bodyPr/>
        <a:lstStyle/>
        <a:p>
          <a:endParaRPr lang="en-US"/>
        </a:p>
      </dgm:t>
    </dgm:pt>
    <dgm:pt modelId="{B0814096-924D-D245-BC05-B3EF11E32567}" type="sibTrans" cxnId="{16EBAAF7-B59E-E940-8227-31641A2C0B00}">
      <dgm:prSet/>
      <dgm:spPr/>
      <dgm:t>
        <a:bodyPr/>
        <a:lstStyle/>
        <a:p>
          <a:endParaRPr lang="en-US"/>
        </a:p>
      </dgm:t>
    </dgm:pt>
    <dgm:pt modelId="{56B85EE4-F7D8-8D45-989C-B911F9005F59}">
      <dgm:prSet custT="1"/>
      <dgm:spPr/>
      <dgm:t>
        <a:bodyPr/>
        <a:lstStyle/>
        <a:p>
          <a:pPr>
            <a:lnSpc>
              <a:spcPct val="100000"/>
            </a:lnSpc>
          </a:pPr>
          <a:endParaRPr lang="en-US" sz="2400" dirty="0"/>
        </a:p>
      </dgm:t>
    </dgm:pt>
    <dgm:pt modelId="{B45102E5-1E80-DA4C-9996-30AB19722E0A}" type="parTrans" cxnId="{DC568C95-551E-D94B-BE1F-C157454FD039}">
      <dgm:prSet/>
      <dgm:spPr/>
      <dgm:t>
        <a:bodyPr/>
        <a:lstStyle/>
        <a:p>
          <a:endParaRPr lang="en-US"/>
        </a:p>
      </dgm:t>
    </dgm:pt>
    <dgm:pt modelId="{BCE427B7-F9CD-7E48-9E7E-07BEB44D9B53}" type="sibTrans" cxnId="{DC568C95-551E-D94B-BE1F-C157454FD039}">
      <dgm:prSet/>
      <dgm:spPr/>
      <dgm:t>
        <a:bodyPr/>
        <a:lstStyle/>
        <a:p>
          <a:endParaRPr lang="en-US"/>
        </a:p>
      </dgm:t>
    </dgm:pt>
    <dgm:pt modelId="{977B10F6-8C94-8E47-8C97-E2DA45CE4D75}">
      <dgm:prSet custT="1"/>
      <dgm:spPr/>
      <dgm:t>
        <a:bodyPr/>
        <a:lstStyle/>
        <a:p>
          <a:pPr>
            <a:lnSpc>
              <a:spcPct val="100000"/>
            </a:lnSpc>
          </a:pPr>
          <a:r>
            <a:rPr lang="en-US" sz="2400" dirty="0" smtClean="0"/>
            <a:t>Technology: 45 nm, </a:t>
          </a:r>
          <a:r>
            <a:rPr lang="en-US" sz="2400" dirty="0" err="1" smtClean="0"/>
            <a:t>Vdd</a:t>
          </a:r>
          <a:r>
            <a:rPr lang="en-US" sz="2400" dirty="0" smtClean="0"/>
            <a:t>: 0.9 V, f: 3.4 GHz</a:t>
          </a:r>
          <a:endParaRPr lang="en-US" sz="2400" dirty="0"/>
        </a:p>
      </dgm:t>
    </dgm:pt>
    <dgm:pt modelId="{A4C1BDDB-5A98-1947-BABF-9FED6154A07A}" type="parTrans" cxnId="{CB61F3C5-7214-1946-A43C-781D62616B7F}">
      <dgm:prSet/>
      <dgm:spPr/>
      <dgm:t>
        <a:bodyPr/>
        <a:lstStyle/>
        <a:p>
          <a:endParaRPr lang="en-US"/>
        </a:p>
      </dgm:t>
    </dgm:pt>
    <dgm:pt modelId="{8187299C-BC70-2F4A-8084-6BB3FD1FC5D2}" type="sibTrans" cxnId="{CB61F3C5-7214-1946-A43C-781D62616B7F}">
      <dgm:prSet/>
      <dgm:spPr/>
      <dgm:t>
        <a:bodyPr/>
        <a:lstStyle/>
        <a:p>
          <a:endParaRPr lang="en-US"/>
        </a:p>
      </dgm:t>
    </dgm:pt>
    <dgm:pt modelId="{23CBC68E-1071-2D4D-927A-1C5F8047A9AE}">
      <dgm:prSet phldrT="[Text]" custT="1"/>
      <dgm:spPr/>
      <dgm:t>
        <a:bodyPr/>
        <a:lstStyle/>
        <a:p>
          <a:pPr>
            <a:lnSpc>
              <a:spcPct val="100000"/>
            </a:lnSpc>
          </a:pPr>
          <a:r>
            <a:rPr lang="en-US" sz="2400" dirty="0" err="1" smtClean="0"/>
            <a:t>Vdd</a:t>
          </a:r>
          <a:r>
            <a:rPr lang="en-US" sz="2400" dirty="0" smtClean="0"/>
            <a:t>: 1.2 V, f: 1.1 GHz</a:t>
          </a:r>
          <a:endParaRPr lang="en-US" sz="2400" dirty="0"/>
        </a:p>
      </dgm:t>
    </dgm:pt>
    <dgm:pt modelId="{65E877A0-F94A-F747-87F9-5C8CE22E3C96}" type="parTrans" cxnId="{9F7E1B58-E7B9-1C4E-A991-3629266BA51B}">
      <dgm:prSet/>
      <dgm:spPr/>
      <dgm:t>
        <a:bodyPr/>
        <a:lstStyle/>
        <a:p>
          <a:endParaRPr lang="en-US"/>
        </a:p>
      </dgm:t>
    </dgm:pt>
    <dgm:pt modelId="{5F6FE06B-800E-4C44-849A-67ED78008CB8}" type="sibTrans" cxnId="{9F7E1B58-E7B9-1C4E-A991-3629266BA51B}">
      <dgm:prSet/>
      <dgm:spPr/>
      <dgm:t>
        <a:bodyPr/>
        <a:lstStyle/>
        <a:p>
          <a:endParaRPr lang="en-US"/>
        </a:p>
      </dgm:t>
    </dgm:pt>
    <dgm:pt modelId="{B4F1996B-4E01-0F40-A04A-BB52551F3025}" type="pres">
      <dgm:prSet presAssocID="{8411C7E4-DB24-0348-B722-EFB1EC05734B}" presName="linear" presStyleCnt="0">
        <dgm:presLayoutVars>
          <dgm:animLvl val="lvl"/>
          <dgm:resizeHandles val="exact"/>
        </dgm:presLayoutVars>
      </dgm:prSet>
      <dgm:spPr/>
      <dgm:t>
        <a:bodyPr/>
        <a:lstStyle/>
        <a:p>
          <a:endParaRPr lang="en-US"/>
        </a:p>
      </dgm:t>
    </dgm:pt>
    <dgm:pt modelId="{ED48811A-901D-7C48-8FCD-6EA4D61C3E71}" type="pres">
      <dgm:prSet presAssocID="{D008B20F-DA3B-9643-9F50-D831030A84F4}" presName="parentText" presStyleLbl="node1" presStyleIdx="0" presStyleCnt="3" custLinFactNeighborX="-161">
        <dgm:presLayoutVars>
          <dgm:chMax val="0"/>
          <dgm:bulletEnabled val="1"/>
        </dgm:presLayoutVars>
      </dgm:prSet>
      <dgm:spPr/>
      <dgm:t>
        <a:bodyPr/>
        <a:lstStyle/>
        <a:p>
          <a:endParaRPr lang="en-US"/>
        </a:p>
      </dgm:t>
    </dgm:pt>
    <dgm:pt modelId="{03FF9C8E-8D0C-5E4D-B33E-F98511506AD9}" type="pres">
      <dgm:prSet presAssocID="{D008B20F-DA3B-9643-9F50-D831030A84F4}" presName="childText" presStyleLbl="revTx" presStyleIdx="0" presStyleCnt="3">
        <dgm:presLayoutVars>
          <dgm:bulletEnabled val="1"/>
        </dgm:presLayoutVars>
      </dgm:prSet>
      <dgm:spPr/>
      <dgm:t>
        <a:bodyPr/>
        <a:lstStyle/>
        <a:p>
          <a:endParaRPr lang="en-US"/>
        </a:p>
      </dgm:t>
    </dgm:pt>
    <dgm:pt modelId="{921D0CBE-5423-7045-9549-608E039188A6}" type="pres">
      <dgm:prSet presAssocID="{49C46B55-5D4E-484E-9E3C-BC52961A731D}" presName="parentText" presStyleLbl="node1" presStyleIdx="1" presStyleCnt="3" custLinFactNeighborY="21219">
        <dgm:presLayoutVars>
          <dgm:chMax val="0"/>
          <dgm:bulletEnabled val="1"/>
        </dgm:presLayoutVars>
      </dgm:prSet>
      <dgm:spPr/>
      <dgm:t>
        <a:bodyPr/>
        <a:lstStyle/>
        <a:p>
          <a:endParaRPr lang="en-US"/>
        </a:p>
      </dgm:t>
    </dgm:pt>
    <dgm:pt modelId="{8B129D21-14F4-AC41-B211-70CA7D5F02DD}" type="pres">
      <dgm:prSet presAssocID="{49C46B55-5D4E-484E-9E3C-BC52961A731D}" presName="childText" presStyleLbl="revTx" presStyleIdx="1" presStyleCnt="3" custLinFactNeighborY="10325">
        <dgm:presLayoutVars>
          <dgm:bulletEnabled val="1"/>
        </dgm:presLayoutVars>
      </dgm:prSet>
      <dgm:spPr/>
      <dgm:t>
        <a:bodyPr/>
        <a:lstStyle/>
        <a:p>
          <a:endParaRPr lang="en-US"/>
        </a:p>
      </dgm:t>
    </dgm:pt>
    <dgm:pt modelId="{A3660FF7-73A3-524F-BDE7-FB598131F306}" type="pres">
      <dgm:prSet presAssocID="{A31140F6-B2E9-FD44-924A-709B3760A93F}" presName="parentText" presStyleLbl="node1" presStyleIdx="2" presStyleCnt="3" custLinFactNeighborY="6896">
        <dgm:presLayoutVars>
          <dgm:chMax val="0"/>
          <dgm:bulletEnabled val="1"/>
        </dgm:presLayoutVars>
      </dgm:prSet>
      <dgm:spPr/>
      <dgm:t>
        <a:bodyPr/>
        <a:lstStyle/>
        <a:p>
          <a:endParaRPr lang="en-US"/>
        </a:p>
      </dgm:t>
    </dgm:pt>
    <dgm:pt modelId="{47AB61F8-2C08-FF46-B09D-09EF3C9A5DA3}" type="pres">
      <dgm:prSet presAssocID="{A31140F6-B2E9-FD44-924A-709B3760A93F}" presName="childText" presStyleLbl="revTx" presStyleIdx="2" presStyleCnt="3" custScaleY="78754" custLinFactNeighborY="519">
        <dgm:presLayoutVars>
          <dgm:bulletEnabled val="1"/>
        </dgm:presLayoutVars>
      </dgm:prSet>
      <dgm:spPr/>
      <dgm:t>
        <a:bodyPr/>
        <a:lstStyle/>
        <a:p>
          <a:endParaRPr lang="en-US"/>
        </a:p>
      </dgm:t>
    </dgm:pt>
  </dgm:ptLst>
  <dgm:cxnLst>
    <dgm:cxn modelId="{48003149-39D9-564E-8C9F-2D738A8FCB90}" srcId="{8411C7E4-DB24-0348-B722-EFB1EC05734B}" destId="{49C46B55-5D4E-484E-9E3C-BC52961A731D}" srcOrd="1" destOrd="0" parTransId="{5BB7B9D0-7F0B-6D47-9BE8-63324D7068AB}" sibTransId="{F4CF47C2-1BB5-9A4B-A975-BCCB4BE1A63E}"/>
    <dgm:cxn modelId="{DC568C95-551E-D94B-BE1F-C157454FD039}" srcId="{A31140F6-B2E9-FD44-924A-709B3760A93F}" destId="{56B85EE4-F7D8-8D45-989C-B911F9005F59}" srcOrd="3" destOrd="0" parTransId="{B45102E5-1E80-DA4C-9996-30AB19722E0A}" sibTransId="{BCE427B7-F9CD-7E48-9E7E-07BEB44D9B53}"/>
    <dgm:cxn modelId="{B3B4DACC-C341-004C-A4A0-F099706B0D50}" type="presOf" srcId="{49C46B55-5D4E-484E-9E3C-BC52961A731D}" destId="{921D0CBE-5423-7045-9549-608E039188A6}" srcOrd="0" destOrd="0" presId="urn:microsoft.com/office/officeart/2005/8/layout/vList2"/>
    <dgm:cxn modelId="{36DD5C23-3B4F-9240-9F37-3365A495012E}" srcId="{D008B20F-DA3B-9643-9F50-D831030A84F4}" destId="{77066F49-B4BB-1140-9F1E-ADBAD5186B61}" srcOrd="1" destOrd="0" parTransId="{DF651D9D-1F8B-1444-978A-AF7B8D2A1F2E}" sibTransId="{9C70B4FD-E978-8441-8E33-C7E4A9353FF3}"/>
    <dgm:cxn modelId="{90B68C97-57F8-5045-87E9-B5979741368D}" type="presOf" srcId="{2C364FE2-5E03-1B48-81FB-73CE21FB9835}" destId="{03FF9C8E-8D0C-5E4D-B33E-F98511506AD9}" srcOrd="0" destOrd="0" presId="urn:microsoft.com/office/officeart/2005/8/layout/vList2"/>
    <dgm:cxn modelId="{EC4B68D3-FF8F-B147-9752-C7D7FC2DE29C}" srcId="{8411C7E4-DB24-0348-B722-EFB1EC05734B}" destId="{D008B20F-DA3B-9643-9F50-D831030A84F4}" srcOrd="0" destOrd="0" parTransId="{8867694B-CC0C-714F-8E56-EAC153B6F378}" sibTransId="{5B5C7AAF-6DFA-C441-93A0-8A2FDCE4FA47}"/>
    <dgm:cxn modelId="{A791BB68-73F9-D840-94D7-302EB87DC065}" type="presOf" srcId="{32EF182E-3C11-B046-8D8A-C1CCE2621B59}" destId="{8B129D21-14F4-AC41-B211-70CA7D5F02DD}" srcOrd="0" destOrd="0" presId="urn:microsoft.com/office/officeart/2005/8/layout/vList2"/>
    <dgm:cxn modelId="{1BC65B2B-D97E-2349-88E4-07BF6F22CFC5}" type="presOf" srcId="{77066F49-B4BB-1140-9F1E-ADBAD5186B61}" destId="{03FF9C8E-8D0C-5E4D-B33E-F98511506AD9}" srcOrd="0" destOrd="1" presId="urn:microsoft.com/office/officeart/2005/8/layout/vList2"/>
    <dgm:cxn modelId="{C6EA45EB-2683-E445-BF1E-8BCAE489678F}" srcId="{A31140F6-B2E9-FD44-924A-709B3760A93F}" destId="{9AD65D2F-9FC3-0041-88FA-B738C3784BFA}" srcOrd="0" destOrd="0" parTransId="{4C7091E6-4721-FE44-856F-1DE9D3426BA0}" sibTransId="{62E26812-28FC-534C-A0E6-4CF01E908B1F}"/>
    <dgm:cxn modelId="{F47F9D60-7B9B-0A4C-8999-D245FE40EB83}" srcId="{D008B20F-DA3B-9643-9F50-D831030A84F4}" destId="{2C364FE2-5E03-1B48-81FB-73CE21FB9835}" srcOrd="0" destOrd="0" parTransId="{8DC169DC-F2DF-5A43-A161-248F43C16D0E}" sibTransId="{C5C66B03-3D7C-4B48-B4BA-7B5AACF892CA}"/>
    <dgm:cxn modelId="{CC2F4A68-CBBE-0A4A-BE5F-FF5F49D7D40E}" type="presOf" srcId="{56B85EE4-F7D8-8D45-989C-B911F9005F59}" destId="{47AB61F8-2C08-FF46-B09D-09EF3C9A5DA3}" srcOrd="0" destOrd="3" presId="urn:microsoft.com/office/officeart/2005/8/layout/vList2"/>
    <dgm:cxn modelId="{955C0579-A064-AD4B-B89F-1C44318B9998}" type="presOf" srcId="{7DFD73A8-E918-6946-8CC3-7AB5BCFEF3EA}" destId="{47AB61F8-2C08-FF46-B09D-09EF3C9A5DA3}" srcOrd="0" destOrd="1" presId="urn:microsoft.com/office/officeart/2005/8/layout/vList2"/>
    <dgm:cxn modelId="{699CE736-8DBB-4548-8C68-5A47B400EF6C}" type="presOf" srcId="{8411C7E4-DB24-0348-B722-EFB1EC05734B}" destId="{B4F1996B-4E01-0F40-A04A-BB52551F3025}" srcOrd="0" destOrd="0" presId="urn:microsoft.com/office/officeart/2005/8/layout/vList2"/>
    <dgm:cxn modelId="{B2137E1F-E7CE-4848-AA76-1AEC43D6C0D6}" type="presOf" srcId="{23CBC68E-1071-2D4D-927A-1C5F8047A9AE}" destId="{03FF9C8E-8D0C-5E4D-B33E-F98511506AD9}" srcOrd="0" destOrd="2" presId="urn:microsoft.com/office/officeart/2005/8/layout/vList2"/>
    <dgm:cxn modelId="{CB61F3C5-7214-1946-A43C-781D62616B7F}" srcId="{A31140F6-B2E9-FD44-924A-709B3760A93F}" destId="{977B10F6-8C94-8E47-8C97-E2DA45CE4D75}" srcOrd="2" destOrd="0" parTransId="{A4C1BDDB-5A98-1947-BABF-9FED6154A07A}" sibTransId="{8187299C-BC70-2F4A-8084-6BB3FD1FC5D2}"/>
    <dgm:cxn modelId="{1F161914-0085-C44D-8984-A15C96C0CA5E}" type="presOf" srcId="{D008B20F-DA3B-9643-9F50-D831030A84F4}" destId="{ED48811A-901D-7C48-8FCD-6EA4D61C3E71}" srcOrd="0" destOrd="0" presId="urn:microsoft.com/office/officeart/2005/8/layout/vList2"/>
    <dgm:cxn modelId="{16EBAAF7-B59E-E940-8227-31641A2C0B00}" srcId="{A31140F6-B2E9-FD44-924A-709B3760A93F}" destId="{7DFD73A8-E918-6946-8CC3-7AB5BCFEF3EA}" srcOrd="1" destOrd="0" parTransId="{AE78D587-3661-9D49-AAF0-D4362EB99D83}" sibTransId="{B0814096-924D-D245-BC05-B3EF11E32567}"/>
    <dgm:cxn modelId="{FA5EA937-4225-A448-B90F-CE89292E1C35}" srcId="{49C46B55-5D4E-484E-9E3C-BC52961A731D}" destId="{32EF182E-3C11-B046-8D8A-C1CCE2621B59}" srcOrd="0" destOrd="0" parTransId="{196128CE-77E4-5849-84C8-2305755AAAA4}" sibTransId="{BAF72007-FE64-CD4D-BCE7-0055DF943332}"/>
    <dgm:cxn modelId="{80FC2FB5-E500-2F41-B7AF-9C968291B9CB}" type="presOf" srcId="{9AD65D2F-9FC3-0041-88FA-B738C3784BFA}" destId="{47AB61F8-2C08-FF46-B09D-09EF3C9A5DA3}" srcOrd="0" destOrd="0" presId="urn:microsoft.com/office/officeart/2005/8/layout/vList2"/>
    <dgm:cxn modelId="{12394AB8-0414-7347-86D2-ADA177D6CCB2}" srcId="{8411C7E4-DB24-0348-B722-EFB1EC05734B}" destId="{A31140F6-B2E9-FD44-924A-709B3760A93F}" srcOrd="2" destOrd="0" parTransId="{F2B325C7-4190-8147-89D2-CC447D6210CD}" sibTransId="{C0D8BA63-C95D-614A-9529-A0FD3E7D3909}"/>
    <dgm:cxn modelId="{D14BAFFB-E203-6A41-9339-50197D73B690}" type="presOf" srcId="{A31140F6-B2E9-FD44-924A-709B3760A93F}" destId="{A3660FF7-73A3-524F-BDE7-FB598131F306}" srcOrd="0" destOrd="0" presId="urn:microsoft.com/office/officeart/2005/8/layout/vList2"/>
    <dgm:cxn modelId="{5ED91910-84CD-C344-88AF-BBE71AB0590A}" type="presOf" srcId="{977B10F6-8C94-8E47-8C97-E2DA45CE4D75}" destId="{47AB61F8-2C08-FF46-B09D-09EF3C9A5DA3}" srcOrd="0" destOrd="2" presId="urn:microsoft.com/office/officeart/2005/8/layout/vList2"/>
    <dgm:cxn modelId="{9F7E1B58-E7B9-1C4E-A991-3629266BA51B}" srcId="{D008B20F-DA3B-9643-9F50-D831030A84F4}" destId="{23CBC68E-1071-2D4D-927A-1C5F8047A9AE}" srcOrd="2" destOrd="0" parTransId="{65E877A0-F94A-F747-87F9-5C8CE22E3C96}" sibTransId="{5F6FE06B-800E-4C44-849A-67ED78008CB8}"/>
    <dgm:cxn modelId="{1C5CAC6A-41E5-A749-8181-22E2F570053E}" type="presParOf" srcId="{B4F1996B-4E01-0F40-A04A-BB52551F3025}" destId="{ED48811A-901D-7C48-8FCD-6EA4D61C3E71}" srcOrd="0" destOrd="0" presId="urn:microsoft.com/office/officeart/2005/8/layout/vList2"/>
    <dgm:cxn modelId="{A8792454-2466-A044-83EA-F8A6D16F6002}" type="presParOf" srcId="{B4F1996B-4E01-0F40-A04A-BB52551F3025}" destId="{03FF9C8E-8D0C-5E4D-B33E-F98511506AD9}" srcOrd="1" destOrd="0" presId="urn:microsoft.com/office/officeart/2005/8/layout/vList2"/>
    <dgm:cxn modelId="{2B2E5503-0ECC-1D49-956F-CB46A3BD8D24}" type="presParOf" srcId="{B4F1996B-4E01-0F40-A04A-BB52551F3025}" destId="{921D0CBE-5423-7045-9549-608E039188A6}" srcOrd="2" destOrd="0" presId="urn:microsoft.com/office/officeart/2005/8/layout/vList2"/>
    <dgm:cxn modelId="{9A297903-CCC1-1244-8B85-C6CD2D93A11D}" type="presParOf" srcId="{B4F1996B-4E01-0F40-A04A-BB52551F3025}" destId="{8B129D21-14F4-AC41-B211-70CA7D5F02DD}" srcOrd="3" destOrd="0" presId="urn:microsoft.com/office/officeart/2005/8/layout/vList2"/>
    <dgm:cxn modelId="{FE4CB51E-BE38-904C-973B-FAB4F1C425A0}" type="presParOf" srcId="{B4F1996B-4E01-0F40-A04A-BB52551F3025}" destId="{A3660FF7-73A3-524F-BDE7-FB598131F306}" srcOrd="4" destOrd="0" presId="urn:microsoft.com/office/officeart/2005/8/layout/vList2"/>
    <dgm:cxn modelId="{004E9FE5-1E9D-1545-8EAD-A07A53C5F6AD}" type="presParOf" srcId="{B4F1996B-4E01-0F40-A04A-BB52551F3025}" destId="{47AB61F8-2C08-FF46-B09D-09EF3C9A5DA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8811A-901D-7C48-8FCD-6EA4D61C3E71}">
      <dsp:nvSpPr>
        <dsp:cNvPr id="0" name=""/>
        <dsp:cNvSpPr/>
      </dsp:nvSpPr>
      <dsp:spPr>
        <a:xfrm>
          <a:off x="0" y="4612"/>
          <a:ext cx="8045016" cy="658075"/>
        </a:xfrm>
        <a:prstGeom prst="roundRect">
          <a:avLst/>
        </a:prstGeom>
        <a:solidFill>
          <a:srgbClr val="6699CC"/>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t>Analog A-NPU with 8 Analog Neurons</a:t>
          </a:r>
          <a:endParaRPr lang="en-US" sz="2800" b="1" kern="1200" dirty="0"/>
        </a:p>
      </dsp:txBody>
      <dsp:txXfrm>
        <a:off x="32125" y="36737"/>
        <a:ext cx="7980766" cy="593825"/>
      </dsp:txXfrm>
    </dsp:sp>
    <dsp:sp modelId="{03FF9C8E-8D0C-5E4D-B33E-F98511506AD9}">
      <dsp:nvSpPr>
        <dsp:cNvPr id="0" name=""/>
        <dsp:cNvSpPr/>
      </dsp:nvSpPr>
      <dsp:spPr>
        <a:xfrm>
          <a:off x="0" y="662687"/>
          <a:ext cx="8045016" cy="1284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429" tIns="30480" rIns="170688" bIns="30480" numCol="1" spcCol="1270" anchor="t" anchorCtr="0">
          <a:noAutofit/>
        </a:bodyPr>
        <a:lstStyle/>
        <a:p>
          <a:pPr marL="228600" lvl="1" indent="-228600" algn="l" defTabSz="1066800">
            <a:lnSpc>
              <a:spcPct val="100000"/>
            </a:lnSpc>
            <a:spcBef>
              <a:spcPct val="0"/>
            </a:spcBef>
            <a:spcAft>
              <a:spcPct val="20000"/>
            </a:spcAft>
            <a:buChar char="••"/>
          </a:pPr>
          <a:r>
            <a:rPr lang="en-US" sz="2400" kern="1200" dirty="0" smtClean="0"/>
            <a:t>Transistor-Level HSPICE Simulation</a:t>
          </a:r>
          <a:endParaRPr lang="en-US" sz="2400" kern="1200" dirty="0"/>
        </a:p>
        <a:p>
          <a:pPr marL="228600" lvl="1" indent="-228600" algn="l" defTabSz="1066800">
            <a:lnSpc>
              <a:spcPct val="100000"/>
            </a:lnSpc>
            <a:spcBef>
              <a:spcPct val="0"/>
            </a:spcBef>
            <a:spcAft>
              <a:spcPct val="20000"/>
            </a:spcAft>
            <a:buChar char="••"/>
          </a:pPr>
          <a:r>
            <a:rPr lang="en-US" sz="2400" kern="1200" dirty="0" smtClean="0"/>
            <a:t>Predictive Technology Models (PTM), 45nm</a:t>
          </a:r>
          <a:endParaRPr lang="en-US" sz="2400" kern="1200" dirty="0"/>
        </a:p>
        <a:p>
          <a:pPr marL="228600" lvl="1" indent="-228600" algn="l" defTabSz="1066800">
            <a:lnSpc>
              <a:spcPct val="100000"/>
            </a:lnSpc>
            <a:spcBef>
              <a:spcPct val="0"/>
            </a:spcBef>
            <a:spcAft>
              <a:spcPct val="20000"/>
            </a:spcAft>
            <a:buChar char="••"/>
          </a:pPr>
          <a:r>
            <a:rPr lang="en-US" sz="2400" kern="1200" dirty="0" err="1" smtClean="0"/>
            <a:t>Vdd</a:t>
          </a:r>
          <a:r>
            <a:rPr lang="en-US" sz="2400" kern="1200" dirty="0" smtClean="0"/>
            <a:t>: 1.2 V, f: 1.1 GHz</a:t>
          </a:r>
          <a:endParaRPr lang="en-US" sz="2400" kern="1200" dirty="0"/>
        </a:p>
      </dsp:txBody>
      <dsp:txXfrm>
        <a:off x="0" y="662687"/>
        <a:ext cx="8045016" cy="1284731"/>
      </dsp:txXfrm>
    </dsp:sp>
    <dsp:sp modelId="{921D0CBE-5423-7045-9549-608E039188A6}">
      <dsp:nvSpPr>
        <dsp:cNvPr id="0" name=""/>
        <dsp:cNvSpPr/>
      </dsp:nvSpPr>
      <dsp:spPr>
        <a:xfrm>
          <a:off x="0" y="2036868"/>
          <a:ext cx="8045016" cy="658075"/>
        </a:xfrm>
        <a:prstGeom prst="roundRect">
          <a:avLst/>
        </a:prstGeom>
        <a:solidFill>
          <a:srgbClr val="6699CC"/>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t>Digital Components</a:t>
          </a:r>
        </a:p>
      </dsp:txBody>
      <dsp:txXfrm>
        <a:off x="32125" y="2068993"/>
        <a:ext cx="7980766" cy="593825"/>
      </dsp:txXfrm>
    </dsp:sp>
    <dsp:sp modelId="{8B129D21-14F4-AC41-B211-70CA7D5F02DD}">
      <dsp:nvSpPr>
        <dsp:cNvPr id="0" name=""/>
        <dsp:cNvSpPr/>
      </dsp:nvSpPr>
      <dsp:spPr>
        <a:xfrm>
          <a:off x="0" y="2673441"/>
          <a:ext cx="8045016" cy="42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429" tIns="30480" rIns="170688" bIns="30480" numCol="1" spcCol="1270" anchor="t" anchorCtr="0">
          <a:noAutofit/>
        </a:bodyPr>
        <a:lstStyle/>
        <a:p>
          <a:pPr marL="228600" lvl="1" indent="-228600" algn="l" defTabSz="1066800">
            <a:lnSpc>
              <a:spcPct val="100000"/>
            </a:lnSpc>
            <a:spcBef>
              <a:spcPct val="0"/>
            </a:spcBef>
            <a:spcAft>
              <a:spcPct val="20000"/>
            </a:spcAft>
            <a:buChar char="••"/>
          </a:pPr>
          <a:r>
            <a:rPr lang="en-US" sz="2400" kern="1200" dirty="0" smtClean="0"/>
            <a:t>Power Models: </a:t>
          </a:r>
          <a:r>
            <a:rPr lang="en-US" sz="2400" kern="1200" dirty="0" err="1" smtClean="0"/>
            <a:t>McPAT</a:t>
          </a:r>
          <a:r>
            <a:rPr lang="en-US" sz="2400" kern="1200" dirty="0" smtClean="0"/>
            <a:t>, CACTI, and Verilog</a:t>
          </a:r>
          <a:endParaRPr lang="en-US" sz="2400" kern="1200" dirty="0"/>
        </a:p>
      </dsp:txBody>
      <dsp:txXfrm>
        <a:off x="0" y="2673441"/>
        <a:ext cx="8045016" cy="421552"/>
      </dsp:txXfrm>
    </dsp:sp>
    <dsp:sp modelId="{A3660FF7-73A3-524F-BDE7-FB598131F306}">
      <dsp:nvSpPr>
        <dsp:cNvPr id="0" name=""/>
        <dsp:cNvSpPr/>
      </dsp:nvSpPr>
      <dsp:spPr>
        <a:xfrm>
          <a:off x="0" y="3146097"/>
          <a:ext cx="8045016" cy="658075"/>
        </a:xfrm>
        <a:prstGeom prst="roundRect">
          <a:avLst/>
        </a:prstGeom>
        <a:solidFill>
          <a:srgbClr val="6699CC"/>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t>Processor Simulator</a:t>
          </a:r>
          <a:endParaRPr lang="en-US" sz="2800" b="1" kern="1200" dirty="0"/>
        </a:p>
      </dsp:txBody>
      <dsp:txXfrm>
        <a:off x="32125" y="3178222"/>
        <a:ext cx="7980766" cy="593825"/>
      </dsp:txXfrm>
    </dsp:sp>
    <dsp:sp modelId="{47AB61F8-2C08-FF46-B09D-09EF3C9A5DA3}">
      <dsp:nvSpPr>
        <dsp:cNvPr id="0" name=""/>
        <dsp:cNvSpPr/>
      </dsp:nvSpPr>
      <dsp:spPr>
        <a:xfrm>
          <a:off x="0" y="3688539"/>
          <a:ext cx="8045016" cy="1359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429" tIns="30480" rIns="170688" bIns="30480" numCol="1" spcCol="1270" anchor="t" anchorCtr="0">
          <a:noAutofit/>
        </a:bodyPr>
        <a:lstStyle/>
        <a:p>
          <a:pPr marL="228600" lvl="1" indent="-228600" algn="l" defTabSz="1066800">
            <a:lnSpc>
              <a:spcPct val="100000"/>
            </a:lnSpc>
            <a:spcBef>
              <a:spcPct val="0"/>
            </a:spcBef>
            <a:spcAft>
              <a:spcPct val="20000"/>
            </a:spcAft>
            <a:buChar char="••"/>
          </a:pPr>
          <a:r>
            <a:rPr lang="en-US" sz="2400" kern="1200" dirty="0" smtClean="0"/>
            <a:t>Marssx86 Cycle-Accurate Simulation</a:t>
          </a:r>
          <a:endParaRPr lang="en-US" sz="2400" kern="1200" dirty="0"/>
        </a:p>
        <a:p>
          <a:pPr marL="228600" lvl="1" indent="-228600" algn="l" defTabSz="1066800">
            <a:lnSpc>
              <a:spcPct val="100000"/>
            </a:lnSpc>
            <a:spcBef>
              <a:spcPct val="0"/>
            </a:spcBef>
            <a:spcAft>
              <a:spcPct val="20000"/>
            </a:spcAft>
            <a:buChar char="••"/>
          </a:pPr>
          <a:r>
            <a:rPr lang="en-US" sz="2400" kern="1200" dirty="0" smtClean="0"/>
            <a:t>Intel Nehalem-like 4-wide/5-issue </a:t>
          </a:r>
          <a:r>
            <a:rPr lang="en-US" sz="2400" kern="1200" dirty="0" err="1" smtClean="0"/>
            <a:t>OoO</a:t>
          </a:r>
          <a:r>
            <a:rPr lang="en-US" sz="2400" kern="1200" dirty="0" smtClean="0"/>
            <a:t> processor</a:t>
          </a:r>
          <a:endParaRPr lang="en-US" sz="2400" kern="1200" dirty="0"/>
        </a:p>
        <a:p>
          <a:pPr marL="228600" lvl="1" indent="-228600" algn="l" defTabSz="1066800">
            <a:lnSpc>
              <a:spcPct val="100000"/>
            </a:lnSpc>
            <a:spcBef>
              <a:spcPct val="0"/>
            </a:spcBef>
            <a:spcAft>
              <a:spcPct val="20000"/>
            </a:spcAft>
            <a:buChar char="••"/>
          </a:pPr>
          <a:r>
            <a:rPr lang="en-US" sz="2400" kern="1200" dirty="0" smtClean="0"/>
            <a:t>Technology: 45 nm, </a:t>
          </a:r>
          <a:r>
            <a:rPr lang="en-US" sz="2400" kern="1200" dirty="0" err="1" smtClean="0"/>
            <a:t>Vdd</a:t>
          </a:r>
          <a:r>
            <a:rPr lang="en-US" sz="2400" kern="1200" dirty="0" smtClean="0"/>
            <a:t>: 0.9 V, f: 3.4 GHz</a:t>
          </a:r>
          <a:endParaRPr lang="en-US" sz="2400" kern="1200" dirty="0"/>
        </a:p>
        <a:p>
          <a:pPr marL="228600" lvl="1" indent="-228600" algn="l" defTabSz="1066800">
            <a:lnSpc>
              <a:spcPct val="100000"/>
            </a:lnSpc>
            <a:spcBef>
              <a:spcPct val="0"/>
            </a:spcBef>
            <a:spcAft>
              <a:spcPct val="20000"/>
            </a:spcAft>
            <a:buChar char="••"/>
          </a:pPr>
          <a:endParaRPr lang="en-US" sz="2400" kern="1200" dirty="0"/>
        </a:p>
      </dsp:txBody>
      <dsp:txXfrm>
        <a:off x="0" y="3688539"/>
        <a:ext cx="8045016" cy="13595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C2FC3C-DF1D-7845-9847-56390BEA7022}" type="datetimeFigureOut">
              <a:rPr lang="en-US" smtClean="0"/>
              <a:t>6/17/14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A19170-E6BA-1542-9516-7B16B86C9D90}" type="slidenum">
              <a:rPr lang="en-US" smtClean="0"/>
              <a:t>‹#›</a:t>
            </a:fld>
            <a:endParaRPr lang="en-US"/>
          </a:p>
        </p:txBody>
      </p:sp>
    </p:spTree>
    <p:extLst>
      <p:ext uri="{BB962C8B-B14F-4D97-AF65-F5344CB8AC3E}">
        <p14:creationId xmlns:p14="http://schemas.microsoft.com/office/powerpoint/2010/main" val="199331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5B6F9A-8148-6640-B024-30AA3EC30AB7}" type="datetimeFigureOut">
              <a:rPr lang="en-US" smtClean="0"/>
              <a:t>6/17/14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E74116-C29E-064D-8881-89955D0E0BFC}" type="slidenum">
              <a:rPr lang="en-US" smtClean="0"/>
              <a:t>‹#›</a:t>
            </a:fld>
            <a:endParaRPr lang="en-US"/>
          </a:p>
        </p:txBody>
      </p:sp>
    </p:spTree>
    <p:extLst>
      <p:ext uri="{BB962C8B-B14F-4D97-AF65-F5344CB8AC3E}">
        <p14:creationId xmlns:p14="http://schemas.microsoft.com/office/powerpoint/2010/main" val="32907354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baseline="0" dirty="0" smtClean="0">
                <a:solidFill>
                  <a:schemeClr val="tx1"/>
                </a:solidFill>
                <a:effectLst/>
                <a:latin typeface="+mn-lt"/>
                <a:ea typeface="+mn-ea"/>
                <a:cs typeface="+mn-cs"/>
              </a:rPr>
              <a:t>Thanks Boris for the introduction. </a:t>
            </a:r>
            <a:r>
              <a:rPr lang="en-US" sz="1200" kern="1200" baseline="0" dirty="0" smtClean="0">
                <a:solidFill>
                  <a:schemeClr val="tx1"/>
                </a:solidFill>
                <a:effectLst/>
                <a:latin typeface="+mn-lt"/>
                <a:ea typeface="+mn-ea"/>
                <a:cs typeface="+mn-cs"/>
              </a:rPr>
              <a:t>Today</a:t>
            </a:r>
            <a:r>
              <a:rPr lang="en-US" sz="1200" kern="1200" baseline="0" dirty="0" smtClean="0">
                <a:solidFill>
                  <a:schemeClr val="tx1"/>
                </a:solidFill>
                <a:effectLst/>
                <a:latin typeface="+mn-lt"/>
                <a:ea typeface="+mn-ea"/>
                <a:cs typeface="+mn-cs"/>
              </a:rPr>
              <a:t>, I am going to talk about how to accelerate general-purpose code with limited-precision analog computation which has been historically a tough challenge. This work is a collaboration between </a:t>
            </a:r>
            <a:r>
              <a:rPr lang="en-US" sz="1200" kern="1200" baseline="0" dirty="0" err="1" smtClean="0">
                <a:solidFill>
                  <a:schemeClr val="tx1"/>
                </a:solidFill>
                <a:effectLst/>
                <a:latin typeface="+mn-lt"/>
                <a:ea typeface="+mn-ea"/>
                <a:cs typeface="+mn-cs"/>
              </a:rPr>
              <a:t>GaTech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UTAustin</a:t>
            </a:r>
            <a:r>
              <a:rPr lang="en-US" sz="1200" kern="1200" baseline="0" dirty="0" smtClean="0">
                <a:solidFill>
                  <a:schemeClr val="tx1"/>
                </a:solidFill>
                <a:effectLst/>
                <a:latin typeface="+mn-lt"/>
                <a:ea typeface="+mn-ea"/>
                <a:cs typeface="+mn-cs"/>
              </a:rPr>
              <a:t>, UW, and Microsoft research.</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DE74116-C29E-064D-8881-89955D0E0BFC}" type="slidenum">
              <a:rPr lang="en-US" smtClean="0"/>
              <a:t>1</a:t>
            </a:fld>
            <a:endParaRPr lang="en-US"/>
          </a:p>
        </p:txBody>
      </p:sp>
    </p:spTree>
    <p:extLst>
      <p:ext uri="{BB962C8B-B14F-4D97-AF65-F5344CB8AC3E}">
        <p14:creationId xmlns:p14="http://schemas.microsoft.com/office/powerpoint/2010/main" val="1411561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the left side you see a conceptual view of a neuron. Let’s see how it works. We take bunch of inputs and then we multiply each of these inputs to their corresponding constant weight. And then we sum up the result of the multiplications and pass this summation through a nonlinearity function which is a sigmoid.</a:t>
            </a:r>
          </a:p>
          <a:p>
            <a:endParaRPr lang="en-US" baseline="0" dirty="0" smtClean="0"/>
          </a:p>
          <a:p>
            <a:r>
              <a:rPr lang="en-US" baseline="0" dirty="0" smtClean="0"/>
              <a:t>Let’s see how we can implement this conceptual neuron in the analog </a:t>
            </a:r>
            <a:r>
              <a:rPr lang="en-US" baseline="0" dirty="0" err="1" smtClean="0"/>
              <a:t>domain.On</a:t>
            </a:r>
            <a:r>
              <a:rPr lang="en-US" baseline="0" dirty="0" smtClean="0"/>
              <a:t> the right side you can see the high-level design abstraction of an analog neuron. </a:t>
            </a:r>
          </a:p>
          <a:p>
            <a:endParaRPr lang="en-US" baseline="0" dirty="0" smtClean="0"/>
          </a:p>
          <a:p>
            <a:r>
              <a:rPr lang="en-US" baseline="0" dirty="0" smtClean="0"/>
              <a:t>We take the digital inputs and use D-to-As to convert them to current levels which correspond to the input values. And then we pass these current values through variable resistances whose values correspond to the value of the weights. Now what we have is the voltage values which equals to the multiplication of the inputs and their corresponding weights. Then we convert the voltages to currents and simply tie the wires together and use the </a:t>
            </a:r>
            <a:r>
              <a:rPr lang="en-US" baseline="0" dirty="0" err="1" smtClean="0"/>
              <a:t>Kirchoffs</a:t>
            </a:r>
            <a:r>
              <a:rPr lang="en-US" baseline="0" dirty="0" smtClean="0"/>
              <a:t> law to very efficiently perform the summation. </a:t>
            </a:r>
          </a:p>
          <a:p>
            <a:endParaRPr lang="en-US" baseline="0" dirty="0" smtClean="0"/>
          </a:p>
          <a:p>
            <a:r>
              <a:rPr lang="en-US" baseline="0" dirty="0" smtClean="0"/>
              <a:t>Finally, when we are converting the result to the digital domain.  We use a special A-to-D that actually implements the nonlinearity function by using the physical properties of the transistors which is the saturation property.</a:t>
            </a:r>
          </a:p>
          <a:p>
            <a:endParaRPr lang="en-US" baseline="0" dirty="0" smtClean="0"/>
          </a:p>
          <a:p>
            <a:r>
              <a:rPr lang="en-US" baseline="0" dirty="0" smtClean="0"/>
              <a:t>This design not only provides a very simple and very efficient implementation of each neurons, but also provide a fair amount of computation to amortize the cost of Digital to analog and analog to digital conversions.</a:t>
            </a:r>
          </a:p>
          <a:p>
            <a:endParaRPr lang="en-US" baseline="0" dirty="0" smtClean="0"/>
          </a:p>
          <a:p>
            <a:endParaRPr lang="en-US" baseline="0" dirty="0" smtClean="0"/>
          </a:p>
          <a:p>
            <a:r>
              <a:rPr lang="en-US" baseline="0" dirty="0" smtClean="0"/>
              <a:t>****** CLICK ********</a:t>
            </a:r>
          </a:p>
          <a:p>
            <a:endParaRPr lang="en-US" baseline="0" dirty="0" smtClean="0"/>
          </a:p>
          <a:p>
            <a:endParaRPr lang="en-US" dirty="0" smtClean="0"/>
          </a:p>
          <a:p>
            <a:endParaRPr lang="en-US" baseline="0" dirty="0" smtClean="0"/>
          </a:p>
          <a:p>
            <a:endParaRPr lang="en-US" baseline="0" dirty="0" smtClean="0"/>
          </a:p>
          <a:p>
            <a:r>
              <a:rPr lang="en-US" baseline="0" dirty="0" smtClean="0"/>
              <a:t>** again raise the limitation **</a:t>
            </a:r>
          </a:p>
          <a:p>
            <a:endParaRPr lang="en-US" baseline="0" dirty="0" smtClean="0"/>
          </a:p>
          <a:p>
            <a:r>
              <a:rPr lang="en-US" baseline="0" dirty="0" smtClean="0"/>
              <a:t>It seems too nice and dandy. Does it mean that it is all what we need? Did we solve all the problems? Of course not! </a:t>
            </a:r>
          </a:p>
          <a:p>
            <a:r>
              <a:rPr lang="en-US" baseline="0" dirty="0" smtClean="0"/>
              <a:t>Let’s take a step back and look more closely at the basic limitations that we have in analog circuits. I mentioned that we want to encode information with the current and voltage levels, but can we represent arbitrary number of bits with current and voltage levels? The answer is no, one of the most prevalent limitations in analog design is the bounded range of voltages and currents within which the circuits can operate effectively. For example, the voltage margin that we have in this technology node is from 0 to 0.9. We can not represent arbitrary number of bits with this limited range. The larger amount of information that we cram into this bounded range, the more susceptible our design will be to noise and variability and in addition to this practical ADC can not handle very fine granular quantization levels. So we need to carefully put enough margin around each current and voltage level to reduce this susceptibility and make the design practical.</a:t>
            </a:r>
          </a:p>
          <a:p>
            <a:endParaRPr lang="en-US" baseline="0" dirty="0" smtClean="0"/>
          </a:p>
          <a:p>
            <a:r>
              <a:rPr lang="en-US" baseline="0" dirty="0" smtClean="0"/>
              <a:t>Do you think that’s enough? Let’s look at our design again. We are multiplying inputs to their corresponding weights and then sum them up. We can not afford arbitrary number of inputs to this neuron unit with the bounded range of voltage and current that we have in our hand. Therefore, we need to carefully engineer the number of inputs to each neuron. Increasing the number of ANU inputs translates to encoding a larger value range in a bounded voltage and current range which is impractical. So here there is a tradeoff and interesting design decision which has to delicately be made. The larger the number of inputs and add that can be done in parallel in the analog domain, increasing efficiency. However, due to the limited range of voltage and current that we have, increasing the number of inputs requires decreasing the number of bits per inputs and weights. Through, circuit-level simulations, we empirically found that limiting the number of inputs to 8 with 8-bit inputs and weights strike a good balance between accuracy and efficiency. We don’t have such a restriction in the digital NPUs and we basically can have arbitrary topologies of neural networks. However, this unique ANU limitations restrict the topology of the neural network that can run on the analog accelerators. </a:t>
            </a:r>
          </a:p>
          <a:p>
            <a:endParaRPr lang="en-US" baseline="0" dirty="0" smtClean="0"/>
          </a:p>
          <a:p>
            <a:r>
              <a:rPr lang="en-US" baseline="0" dirty="0" smtClean="0"/>
              <a:t>The last but not the least, the saturation behavior of sigmoid function in the analog domain is not as smooth as digital implementation. </a:t>
            </a:r>
          </a:p>
          <a:p>
            <a:endParaRPr lang="en-US" baseline="0" dirty="0" smtClean="0"/>
          </a:p>
          <a:p>
            <a:r>
              <a:rPr lang="en-US" baseline="0" dirty="0" smtClean="0"/>
              <a:t>Having all of these limitations, we should ask ourselves that “how can we address them?” We have a solution for that. Exposing these limitations to the compiler stack and having a customized training algorithm which account for circuit non-idealities can alleviate those limitations. Let’s see how our proposed compilation framework work.</a:t>
            </a:r>
          </a:p>
        </p:txBody>
      </p:sp>
      <p:sp>
        <p:nvSpPr>
          <p:cNvPr id="4" name="Slide Number Placeholder 3"/>
          <p:cNvSpPr>
            <a:spLocks noGrp="1"/>
          </p:cNvSpPr>
          <p:nvPr>
            <p:ph type="sldNum" sz="quarter" idx="10"/>
          </p:nvPr>
        </p:nvSpPr>
        <p:spPr/>
        <p:txBody>
          <a:bodyPr/>
          <a:lstStyle/>
          <a:p>
            <a:fld id="{091C26AB-D1D9-4A46-85A7-8A39E465ACDE}" type="slidenum">
              <a:rPr lang="en-US" smtClean="0"/>
              <a:t>11</a:t>
            </a:fld>
            <a:endParaRPr lang="en-US"/>
          </a:p>
        </p:txBody>
      </p:sp>
    </p:spTree>
    <p:extLst>
      <p:ext uri="{BB962C8B-B14F-4D97-AF65-F5344CB8AC3E}">
        <p14:creationId xmlns:p14="http://schemas.microsoft.com/office/powerpoint/2010/main" val="1106251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these analog neurons</a:t>
            </a:r>
            <a:r>
              <a:rPr lang="en-US" baseline="0" dirty="0" smtClean="0"/>
              <a:t> to build a RECONFIGURABLE mixed signal neural processing unit.</a:t>
            </a:r>
          </a:p>
          <a:p>
            <a:r>
              <a:rPr lang="en-US" baseline="0" dirty="0" smtClean="0"/>
              <a:t>This A-NPU can execute different topologies of neural networks that are statically scheduled on the analog neurons.</a:t>
            </a:r>
          </a:p>
          <a:p>
            <a:r>
              <a:rPr lang="en-US" dirty="0" smtClean="0"/>
              <a:t>I</a:t>
            </a:r>
            <a:r>
              <a:rPr lang="en-US" baseline="0" dirty="0" smtClean="0"/>
              <a:t> should emphasize that re-configurability is a key factor here because different applications require different neural networks.</a:t>
            </a:r>
          </a:p>
          <a:p>
            <a:endParaRPr lang="en-US" baseline="0" dirty="0" smtClean="0"/>
          </a:p>
          <a:p>
            <a:r>
              <a:rPr lang="en-US" baseline="0" dirty="0" smtClean="0"/>
              <a:t>I would like to remind you to our second design principle. Analog Neurons. Here you can see that we only push the neuron itself into the analog domain and all the scheduling, buffering and storage are performed in the digital domain.</a:t>
            </a:r>
            <a:endParaRPr lang="en-US" dirty="0"/>
          </a:p>
        </p:txBody>
      </p:sp>
      <p:sp>
        <p:nvSpPr>
          <p:cNvPr id="4" name="Slide Number Placeholder 3"/>
          <p:cNvSpPr>
            <a:spLocks noGrp="1"/>
          </p:cNvSpPr>
          <p:nvPr>
            <p:ph type="sldNum" sz="quarter" idx="10"/>
          </p:nvPr>
        </p:nvSpPr>
        <p:spPr/>
        <p:txBody>
          <a:bodyPr/>
          <a:lstStyle/>
          <a:p>
            <a:fld id="{3DE74116-C29E-064D-8881-89955D0E0BFC}" type="slidenum">
              <a:rPr lang="en-US" smtClean="0"/>
              <a:t>12</a:t>
            </a:fld>
            <a:endParaRPr lang="en-US"/>
          </a:p>
        </p:txBody>
      </p:sp>
    </p:spTree>
    <p:extLst>
      <p:ext uri="{BB962C8B-B14F-4D97-AF65-F5344CB8AC3E}">
        <p14:creationId xmlns:p14="http://schemas.microsoft.com/office/powerpoint/2010/main" val="494622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actually have a detailed design for each neuron. We had the noise susceptibility of analog circuits in mind when we were designing this circuit. </a:t>
            </a:r>
          </a:p>
          <a:p>
            <a:endParaRPr lang="en-US" baseline="0" dirty="0" smtClean="0"/>
          </a:p>
          <a:p>
            <a:r>
              <a:rPr lang="en-US" baseline="0" dirty="0" smtClean="0"/>
              <a:t>This is why that we use differential implementation that makes the design more robust to the noise. </a:t>
            </a:r>
          </a:p>
          <a:p>
            <a:endParaRPr lang="en-US" baseline="0" dirty="0" smtClean="0"/>
          </a:p>
          <a:p>
            <a:r>
              <a:rPr lang="en-US" baseline="0" dirty="0" smtClean="0"/>
              <a:t>I refer you to the paper for the details of the design.</a:t>
            </a:r>
          </a:p>
        </p:txBody>
      </p:sp>
      <p:sp>
        <p:nvSpPr>
          <p:cNvPr id="4" name="Slide Number Placeholder 3"/>
          <p:cNvSpPr>
            <a:spLocks noGrp="1"/>
          </p:cNvSpPr>
          <p:nvPr>
            <p:ph type="sldNum" sz="quarter" idx="10"/>
          </p:nvPr>
        </p:nvSpPr>
        <p:spPr/>
        <p:txBody>
          <a:bodyPr/>
          <a:lstStyle/>
          <a:p>
            <a:fld id="{091C26AB-D1D9-4A46-85A7-8A39E465ACDE}" type="slidenum">
              <a:rPr lang="en-US" smtClean="0"/>
              <a:t>13</a:t>
            </a:fld>
            <a:endParaRPr lang="en-US"/>
          </a:p>
        </p:txBody>
      </p:sp>
    </p:spTree>
    <p:extLst>
      <p:ext uri="{BB962C8B-B14F-4D97-AF65-F5344CB8AC3E}">
        <p14:creationId xmlns:p14="http://schemas.microsoft.com/office/powerpoint/2010/main" val="1960032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sounds all </a:t>
            </a:r>
            <a:r>
              <a:rPr lang="en-US" baseline="0" dirty="0" smtClean="0"/>
              <a:t> nice and dandy but there are still two fundamental limitations in the analog domain.</a:t>
            </a:r>
          </a:p>
          <a:p>
            <a:endParaRPr lang="en-US" baseline="0" dirty="0" smtClean="0"/>
          </a:p>
          <a:p>
            <a:r>
              <a:rPr lang="en-US" baseline="0" dirty="0" smtClean="0"/>
              <a:t>First , the analog circuits only behave linearly in a limited range of voltage or current.</a:t>
            </a:r>
          </a:p>
          <a:p>
            <a:endParaRPr lang="en-US" baseline="0" dirty="0" smtClean="0"/>
          </a:p>
          <a:p>
            <a:r>
              <a:rPr lang="en-US" baseline="0" dirty="0" smtClean="0"/>
              <a:t>And second, When encoding values, we need to provide enough margin between different quantization levels to make the design noise resilient.</a:t>
            </a:r>
          </a:p>
          <a:p>
            <a:endParaRPr lang="en-US" baseline="0" dirty="0" smtClean="0"/>
          </a:p>
          <a:p>
            <a:r>
              <a:rPr lang="en-US" baseline="0" dirty="0" smtClean="0"/>
              <a:t>These limitations introduce three challenges to our design. </a:t>
            </a:r>
          </a:p>
          <a:p>
            <a:endParaRPr lang="en-US" baseline="0" dirty="0" smtClean="0"/>
          </a:p>
          <a:p>
            <a:r>
              <a:rPr lang="en-US" baseline="0" dirty="0" smtClean="0"/>
              <a:t>First, limited bit-width. The input and weight bit-width will be limited. We can not have 32-bit values encoded in the analog domain.</a:t>
            </a:r>
          </a:p>
          <a:p>
            <a:endParaRPr lang="en-US" baseline="0" dirty="0" smtClean="0"/>
          </a:p>
          <a:p>
            <a:r>
              <a:rPr lang="en-US" baseline="0" dirty="0" smtClean="0"/>
              <a:t>Second, We </a:t>
            </a:r>
            <a:r>
              <a:rPr lang="en-US" baseline="0" dirty="0" smtClean="0"/>
              <a:t>can not have an arbitrary number of inputs to each neuron which restrict the topology of the neural networks.</a:t>
            </a:r>
          </a:p>
          <a:p>
            <a:endParaRPr lang="en-US" baseline="0" dirty="0" smtClean="0"/>
          </a:p>
          <a:p>
            <a:r>
              <a:rPr lang="en-US" baseline="0" dirty="0" smtClean="0"/>
              <a:t>And finally, there will be circuit non-idealities. For example, the sigmoid that we can get from the analog circuit is not as ideal and smooth as the digital one.</a:t>
            </a:r>
          </a:p>
          <a:p>
            <a:endParaRPr lang="en-US" baseline="0" dirty="0" smtClean="0"/>
          </a:p>
          <a:p>
            <a:r>
              <a:rPr lang="en-US" baseline="0" dirty="0" smtClean="0"/>
              <a:t>So we introduce our third design principle to address all of these limitations. Let</a:t>
            </a:r>
            <a:r>
              <a:rPr lang="fr-FR" baseline="0" dirty="0" smtClean="0"/>
              <a:t>’s move on to the </a:t>
            </a:r>
            <a:r>
              <a:rPr lang="fr-FR" baseline="0" dirty="0" err="1" smtClean="0"/>
              <a:t>third</a:t>
            </a:r>
            <a:r>
              <a:rPr lang="fr-FR" baseline="0" dirty="0" smtClean="0"/>
              <a:t> design </a:t>
            </a:r>
            <a:r>
              <a:rPr lang="fr-FR" baseline="0" dirty="0" err="1" smtClean="0"/>
              <a:t>principle</a:t>
            </a:r>
            <a:r>
              <a:rPr lang="fr-FR" baseline="0" dirty="0" smtClean="0"/>
              <a:t> </a:t>
            </a:r>
            <a:r>
              <a:rPr lang="fr-FR" baseline="0" dirty="0" err="1" smtClean="0"/>
              <a:t>which</a:t>
            </a:r>
            <a:r>
              <a:rPr lang="fr-FR" baseline="0" dirty="0" smtClean="0"/>
              <a:t> </a:t>
            </a:r>
            <a:r>
              <a:rPr lang="fr-FR" baseline="0" dirty="0" err="1" smtClean="0"/>
              <a:t>is</a:t>
            </a:r>
            <a:r>
              <a:rPr lang="fr-FR" baseline="0" dirty="0" smtClean="0"/>
              <a:t>….. ***** CLICK *****</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E74116-C29E-064D-8881-89955D0E0BFC}" type="slidenum">
              <a:rPr lang="en-US" smtClean="0"/>
              <a:t>14</a:t>
            </a:fld>
            <a:endParaRPr lang="en-US"/>
          </a:p>
        </p:txBody>
      </p:sp>
    </p:spTree>
    <p:extLst>
      <p:ext uri="{BB962C8B-B14F-4D97-AF65-F5344CB8AC3E}">
        <p14:creationId xmlns:p14="http://schemas.microsoft.com/office/powerpoint/2010/main" val="2726905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let’s </a:t>
            </a:r>
            <a:r>
              <a:rPr lang="en-US" baseline="0" dirty="0" smtClean="0"/>
              <a:t>first look at the original digital compilation workflow. </a:t>
            </a:r>
          </a:p>
          <a:p>
            <a:endParaRPr lang="en-US" baseline="0" dirty="0" smtClean="0"/>
          </a:p>
          <a:p>
            <a:r>
              <a:rPr lang="en-US" baseline="0" dirty="0" smtClean="0"/>
              <a:t>After the programmer has annotated the source code with </a:t>
            </a:r>
            <a:r>
              <a:rPr lang="en-US" baseline="0" dirty="0" err="1" smtClean="0"/>
              <a:t>approximable</a:t>
            </a:r>
            <a:r>
              <a:rPr lang="en-US" baseline="0" dirty="0" smtClean="0"/>
              <a:t> regions. The compiler trains a neural network and produces the </a:t>
            </a:r>
            <a:r>
              <a:rPr lang="en-US" baseline="0" dirty="0" err="1" smtClean="0"/>
              <a:t>config</a:t>
            </a:r>
            <a:r>
              <a:rPr lang="en-US" baseline="0" dirty="0" smtClean="0"/>
              <a:t> file for the neural accelerator and instrumented binary code which allows the core to invoke the the digital NPU. Since we don’t have any specific limitations in the digital domain for implementing neurons, we don’t need to consider any feedback loop from the digital </a:t>
            </a:r>
            <a:r>
              <a:rPr lang="en-US" baseline="0" dirty="0" err="1" smtClean="0"/>
              <a:t>npu</a:t>
            </a:r>
            <a:r>
              <a:rPr lang="en-US" baseline="0" dirty="0" smtClean="0"/>
              <a:t> to the compiler.</a:t>
            </a:r>
          </a:p>
          <a:p>
            <a:endParaRPr lang="en-US" baseline="0" dirty="0" smtClean="0"/>
          </a:p>
          <a:p>
            <a:r>
              <a:rPr lang="en-US" baseline="0" dirty="0" smtClean="0"/>
              <a:t>But that doesn’t work for the analog circuit. </a:t>
            </a:r>
          </a:p>
        </p:txBody>
      </p:sp>
      <p:sp>
        <p:nvSpPr>
          <p:cNvPr id="4" name="Slide Number Placeholder 3"/>
          <p:cNvSpPr>
            <a:spLocks noGrp="1"/>
          </p:cNvSpPr>
          <p:nvPr>
            <p:ph type="sldNum" sz="quarter" idx="10"/>
          </p:nvPr>
        </p:nvSpPr>
        <p:spPr/>
        <p:txBody>
          <a:bodyPr/>
          <a:lstStyle/>
          <a:p>
            <a:fld id="{091C26AB-D1D9-4A46-85A7-8A39E465ACDE}" type="slidenum">
              <a:rPr lang="en-US" smtClean="0"/>
              <a:t>16</a:t>
            </a:fld>
            <a:endParaRPr lang="en-US"/>
          </a:p>
        </p:txBody>
      </p:sp>
    </p:spTree>
    <p:extLst>
      <p:ext uri="{BB962C8B-B14F-4D97-AF65-F5344CB8AC3E}">
        <p14:creationId xmlns:p14="http://schemas.microsoft.com/office/powerpoint/2010/main" val="1079737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analog circuit, wee need to consider and expose the limitations of the analog </a:t>
            </a:r>
            <a:r>
              <a:rPr lang="en-US" baseline="0" dirty="0" err="1" smtClean="0"/>
              <a:t>npu</a:t>
            </a:r>
            <a:r>
              <a:rPr lang="en-US" baseline="0" dirty="0" smtClean="0"/>
              <a:t>, which are limited bit-width, topology restrictions and circuit non-idealities, up to the compiler stack and design a customized training algorithm to take into account all these limitations when training the neural network for the analog </a:t>
            </a:r>
            <a:r>
              <a:rPr lang="en-US" baseline="0" dirty="0" err="1" smtClean="0"/>
              <a:t>npu</a:t>
            </a:r>
            <a:r>
              <a:rPr lang="en-US" baseline="0" dirty="0" smtClean="0"/>
              <a:t>. And that’s exactly what we did in our work.</a:t>
            </a:r>
          </a:p>
          <a:p>
            <a:endParaRPr lang="en-US" baseline="0" dirty="0" smtClean="0"/>
          </a:p>
          <a:p>
            <a:r>
              <a:rPr lang="en-US" baseline="0" dirty="0" smtClean="0"/>
              <a:t>I am </a:t>
            </a:r>
            <a:r>
              <a:rPr lang="en-US" baseline="0" dirty="0" err="1" smtClean="0"/>
              <a:t>gonna</a:t>
            </a:r>
            <a:r>
              <a:rPr lang="en-US" baseline="0" dirty="0" smtClean="0"/>
              <a:t> touch some aspects of the customized training algorithm</a:t>
            </a:r>
          </a:p>
        </p:txBody>
      </p:sp>
      <p:sp>
        <p:nvSpPr>
          <p:cNvPr id="4" name="Slide Number Placeholder 3"/>
          <p:cNvSpPr>
            <a:spLocks noGrp="1"/>
          </p:cNvSpPr>
          <p:nvPr>
            <p:ph type="sldNum" sz="quarter" idx="10"/>
          </p:nvPr>
        </p:nvSpPr>
        <p:spPr/>
        <p:txBody>
          <a:bodyPr/>
          <a:lstStyle/>
          <a:p>
            <a:fld id="{091C26AB-D1D9-4A46-85A7-8A39E465ACDE}" type="slidenum">
              <a:rPr lang="en-US" smtClean="0"/>
              <a:t>17</a:t>
            </a:fld>
            <a:endParaRPr lang="en-US"/>
          </a:p>
        </p:txBody>
      </p:sp>
    </p:spTree>
    <p:extLst>
      <p:ext uri="{BB962C8B-B14F-4D97-AF65-F5344CB8AC3E}">
        <p14:creationId xmlns:p14="http://schemas.microsoft.com/office/powerpoint/2010/main" val="107973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how the customized training algorithm works?</a:t>
            </a:r>
            <a:endParaRPr lang="en-US" dirty="0" smtClean="0"/>
          </a:p>
          <a:p>
            <a:endParaRPr lang="en-US" dirty="0" smtClean="0"/>
          </a:p>
          <a:p>
            <a:endParaRPr lang="en-US" dirty="0" smtClean="0"/>
          </a:p>
          <a:p>
            <a:r>
              <a:rPr lang="en-US" dirty="0" smtClean="0"/>
              <a:t>We use Continuous</a:t>
            </a:r>
            <a:r>
              <a:rPr lang="en-US" baseline="0" dirty="0" smtClean="0"/>
              <a:t>-Discrete Learning Method to train a neural network with limited bit-width.</a:t>
            </a:r>
          </a:p>
          <a:p>
            <a:endParaRPr lang="en-US" baseline="0" dirty="0" smtClean="0"/>
          </a:p>
          <a:p>
            <a:r>
              <a:rPr lang="en-US" baseline="0" dirty="0" smtClean="0"/>
              <a:t>The algorithm considers two neural networks. One which is fully precise and the other one which has limited precision. </a:t>
            </a:r>
          </a:p>
          <a:p>
            <a:endParaRPr lang="en-US" baseline="0" dirty="0" smtClean="0"/>
          </a:p>
          <a:p>
            <a:r>
              <a:rPr lang="en-US" baseline="0" dirty="0" smtClean="0"/>
              <a:t>In the initial phase, CDLM first trains a fully-precise network with a standard training algorithm such as </a:t>
            </a:r>
            <a:r>
              <a:rPr lang="en-US" baseline="0" dirty="0" err="1" smtClean="0"/>
              <a:t>backpropagation</a:t>
            </a:r>
            <a:r>
              <a:rPr lang="en-US" baseline="0" dirty="0" smtClean="0"/>
              <a:t>. Then, it discretize the input, weight, and the output values according to the exposed analog specification. </a:t>
            </a:r>
          </a:p>
          <a:p>
            <a:r>
              <a:rPr lang="en-US" baseline="0" dirty="0" smtClean="0"/>
              <a:t>The algorithm calculates the new error from the limited-precision network and </a:t>
            </a:r>
            <a:r>
              <a:rPr lang="en-US" baseline="0" dirty="0" err="1" smtClean="0"/>
              <a:t>backpropagates</a:t>
            </a:r>
            <a:r>
              <a:rPr lang="en-US" baseline="0" dirty="0" smtClean="0"/>
              <a:t> that error through the fully-precise network and updates the weight values accordingly. The process repeats for a limited iterations to get the final discretized weight values.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E74116-C29E-064D-8881-89955D0E0BFC}" type="slidenum">
              <a:rPr lang="en-US" smtClean="0"/>
              <a:t>18</a:t>
            </a:fld>
            <a:endParaRPr lang="en-US"/>
          </a:p>
        </p:txBody>
      </p:sp>
    </p:spTree>
    <p:extLst>
      <p:ext uri="{BB962C8B-B14F-4D97-AF65-F5344CB8AC3E}">
        <p14:creationId xmlns:p14="http://schemas.microsoft.com/office/powerpoint/2010/main" val="3484853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CDLM deals with</a:t>
            </a:r>
            <a:r>
              <a:rPr lang="en-US" baseline="0" dirty="0" smtClean="0"/>
              <a:t> the limited bit width and we used resilient </a:t>
            </a:r>
            <a:r>
              <a:rPr lang="en-US" baseline="0" dirty="0" err="1" smtClean="0"/>
              <a:t>backpropagation</a:t>
            </a:r>
            <a:r>
              <a:rPr lang="en-US" baseline="0" dirty="0" smtClean="0"/>
              <a:t> which is a variant of </a:t>
            </a:r>
            <a:r>
              <a:rPr lang="en-US" baseline="0" dirty="0" err="1" smtClean="0"/>
              <a:t>backpropagation</a:t>
            </a:r>
            <a:r>
              <a:rPr lang="en-US" baseline="0" dirty="0" smtClean="0"/>
              <a:t> to deal with the topology restrictions and the non-ideal sigmoid.</a:t>
            </a:r>
          </a:p>
          <a:p>
            <a:endParaRPr lang="en-US" baseline="0" dirty="0" smtClean="0"/>
          </a:p>
          <a:p>
            <a:endParaRPr lang="en-US" baseline="0" dirty="0" smtClean="0"/>
          </a:p>
          <a:p>
            <a:r>
              <a:rPr lang="en-US" baseline="0" dirty="0" smtClean="0"/>
              <a:t>Our empirical data shows that RPROP is robust to the topology restrictions and can deal with the non-ideal sigmoid, which is shallower, in the analog domain. I refer you to the paper for the details of the algorithm.</a:t>
            </a:r>
          </a:p>
        </p:txBody>
      </p:sp>
      <p:sp>
        <p:nvSpPr>
          <p:cNvPr id="4" name="Slide Number Placeholder 3"/>
          <p:cNvSpPr>
            <a:spLocks noGrp="1"/>
          </p:cNvSpPr>
          <p:nvPr>
            <p:ph type="sldNum" sz="quarter" idx="10"/>
          </p:nvPr>
        </p:nvSpPr>
        <p:spPr/>
        <p:txBody>
          <a:bodyPr/>
          <a:lstStyle/>
          <a:p>
            <a:fld id="{3DE74116-C29E-064D-8881-89955D0E0BFC}" type="slidenum">
              <a:rPr lang="en-US" smtClean="0"/>
              <a:t>19</a:t>
            </a:fld>
            <a:endParaRPr lang="en-US"/>
          </a:p>
        </p:txBody>
      </p:sp>
    </p:spTree>
    <p:extLst>
      <p:ext uri="{BB962C8B-B14F-4D97-AF65-F5344CB8AC3E}">
        <p14:creationId xmlns:p14="http://schemas.microsoft.com/office/powerpoint/2010/main" val="2020907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evaluated our technique with a diverse set</a:t>
            </a:r>
            <a:r>
              <a:rPr lang="en-US" baseline="0" dirty="0" smtClean="0"/>
              <a:t> of applications from signal processing to financial analysis, </a:t>
            </a:r>
            <a:r>
              <a:rPr lang="en-US" baseline="0" dirty="0" err="1" smtClean="0"/>
              <a:t>allllllllllll</a:t>
            </a:r>
            <a:endParaRPr lang="en-US" baseline="0" dirty="0" smtClean="0"/>
          </a:p>
          <a:p>
            <a:endParaRPr lang="en-US" baseline="0" dirty="0" smtClean="0"/>
          </a:p>
          <a:p>
            <a:r>
              <a:rPr lang="en-US" baseline="0" dirty="0" smtClean="0"/>
              <a:t>For the analog part we implemented the design in the transistor-level and performed the </a:t>
            </a:r>
            <a:r>
              <a:rPr lang="en-US" baseline="0" dirty="0" err="1" smtClean="0"/>
              <a:t>Hspice</a:t>
            </a:r>
            <a:r>
              <a:rPr lang="en-US" baseline="0" dirty="0" smtClean="0"/>
              <a:t> simulation.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limit the input and weight bit-width to 8-bit and have maximum 8 inputs to each neuron. Our data shows that this design decision strikes a good balance between efficiency and accuracy.</a:t>
            </a:r>
            <a:endParaRPr lang="en-US" dirty="0" smtClean="0"/>
          </a:p>
          <a:p>
            <a:endParaRPr lang="en-US" baseline="0" dirty="0" smtClean="0"/>
          </a:p>
          <a:p>
            <a:r>
              <a:rPr lang="en-US" baseline="0" dirty="0" smtClean="0"/>
              <a:t>The analog neuron processing unit is clocked three times slower than the core itself. This margin provides enough time to perform computation in the analog domain.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91C26AB-D1D9-4A46-85A7-8A39E465ACDE}" type="slidenum">
              <a:rPr lang="en-US" smtClean="0"/>
              <a:t>20</a:t>
            </a:fld>
            <a:endParaRPr lang="en-US"/>
          </a:p>
        </p:txBody>
      </p:sp>
    </p:spTree>
    <p:extLst>
      <p:ext uri="{BB962C8B-B14F-4D97-AF65-F5344CB8AC3E}">
        <p14:creationId xmlns:p14="http://schemas.microsoft.com/office/powerpoint/2010/main" val="1814886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y-axis</a:t>
            </a:r>
            <a:r>
              <a:rPr lang="en-US" baseline="0" dirty="0" smtClean="0"/>
              <a:t> shows the whole application speedup. The blue bar indicates the speedup with 8-bit digital </a:t>
            </a:r>
            <a:r>
              <a:rPr lang="en-US" baseline="0" dirty="0" err="1" smtClean="0"/>
              <a:t>npu</a:t>
            </a:r>
            <a:r>
              <a:rPr lang="en-US" baseline="0" dirty="0" smtClean="0"/>
              <a:t> and the green bar shows the increase in the speedup by using analog </a:t>
            </a:r>
            <a:r>
              <a:rPr lang="en-US" baseline="0" dirty="0" err="1" smtClean="0"/>
              <a:t>npu</a:t>
            </a:r>
            <a:r>
              <a:rPr lang="en-US" baseline="0" dirty="0" smtClean="0"/>
              <a:t>. </a:t>
            </a:r>
          </a:p>
          <a:p>
            <a:endParaRPr lang="en-US" baseline="0" dirty="0" smtClean="0"/>
          </a:p>
          <a:p>
            <a:r>
              <a:rPr lang="en-US" baseline="0" dirty="0" smtClean="0"/>
              <a:t>Analog NPU provides 3.7x speedup compared to 8-bit digital NPU which provides only 2.5x speedup. This is because the amount of parallelism with the analog NPU is much more than the digital one. </a:t>
            </a:r>
          </a:p>
          <a:p>
            <a:endParaRPr lang="en-US" baseline="0" dirty="0" smtClean="0"/>
          </a:p>
          <a:p>
            <a:r>
              <a:rPr lang="en-US" baseline="0" dirty="0" smtClean="0"/>
              <a:t>ANPU can perform 64 multiply-adds in parallel, while the digital </a:t>
            </a:r>
            <a:r>
              <a:rPr lang="en-US" baseline="0" dirty="0" err="1" smtClean="0"/>
              <a:t>npu</a:t>
            </a:r>
            <a:r>
              <a:rPr lang="en-US" baseline="0" dirty="0" smtClean="0"/>
              <a:t> can only performs eight. Therefore, the more complicated neural network that we have, the more speedup we get from the analog </a:t>
            </a:r>
            <a:r>
              <a:rPr lang="en-US" baseline="0" dirty="0" err="1" smtClean="0"/>
              <a:t>npu</a:t>
            </a:r>
            <a:r>
              <a:rPr lang="en-US" baseline="0" dirty="0" smtClean="0"/>
              <a:t>.</a:t>
            </a:r>
          </a:p>
          <a:p>
            <a:endParaRPr lang="en-US" baseline="0" dirty="0" smtClean="0"/>
          </a:p>
          <a:p>
            <a:endParaRPr lang="en-US" baseline="0" dirty="0" smtClean="0"/>
          </a:p>
          <a:p>
            <a:r>
              <a:rPr lang="en-US" baseline="0" dirty="0" smtClean="0"/>
              <a:t>****** ONLY IF THERE IS 15:00 TIME *******</a:t>
            </a:r>
          </a:p>
          <a:p>
            <a:endParaRPr lang="en-US" baseline="0" dirty="0" smtClean="0"/>
          </a:p>
          <a:p>
            <a:r>
              <a:rPr lang="en-US" baseline="0" dirty="0" smtClean="0"/>
              <a:t>In one application, </a:t>
            </a:r>
            <a:r>
              <a:rPr lang="en-US" baseline="0" dirty="0" err="1" smtClean="0"/>
              <a:t>Kmeans</a:t>
            </a:r>
            <a:r>
              <a:rPr lang="en-US" baseline="0" dirty="0" smtClean="0"/>
              <a:t>, we see slowdown. The reason is that the transformed region of code in </a:t>
            </a:r>
            <a:r>
              <a:rPr lang="en-US" baseline="0" dirty="0" err="1" smtClean="0"/>
              <a:t>Kmeans</a:t>
            </a:r>
            <a:r>
              <a:rPr lang="en-US" baseline="0" dirty="0" smtClean="0"/>
              <a:t> consists of 26 mostly arithmetic instructions that can efficiently run on the core. While the neural network for this benchmark is comparatively complex and involves more computation than the original code.</a:t>
            </a:r>
          </a:p>
        </p:txBody>
      </p:sp>
      <p:sp>
        <p:nvSpPr>
          <p:cNvPr id="4" name="Slide Number Placeholder 3"/>
          <p:cNvSpPr>
            <a:spLocks noGrp="1"/>
          </p:cNvSpPr>
          <p:nvPr>
            <p:ph type="sldNum" sz="quarter" idx="10"/>
          </p:nvPr>
        </p:nvSpPr>
        <p:spPr/>
        <p:txBody>
          <a:bodyPr/>
          <a:lstStyle/>
          <a:p>
            <a:fld id="{3DE74116-C29E-064D-8881-89955D0E0BFC}" type="slidenum">
              <a:rPr lang="en-US" smtClean="0"/>
              <a:t>21</a:t>
            </a:fld>
            <a:endParaRPr lang="en-US"/>
          </a:p>
        </p:txBody>
      </p:sp>
    </p:spTree>
    <p:extLst>
      <p:ext uri="{BB962C8B-B14F-4D97-AF65-F5344CB8AC3E}">
        <p14:creationId xmlns:p14="http://schemas.microsoft.com/office/powerpoint/2010/main" val="163932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Modern system on a chips are a collection of various</a:t>
            </a:r>
            <a:r>
              <a:rPr lang="en-US" baseline="0" dirty="0" smtClean="0"/>
              <a:t> analog and digital components. </a:t>
            </a:r>
          </a:p>
          <a:p>
            <a:r>
              <a:rPr lang="en-US" baseline="0" dirty="0" smtClean="0"/>
              <a:t>Analog components are mostly placed on the IO side and used for data sensing, communication, and display. </a:t>
            </a:r>
          </a:p>
          <a:p>
            <a:r>
              <a:rPr lang="en-US" baseline="0" dirty="0" smtClean="0"/>
              <a:t>And, Digital components are used for data processing and storage. One of the most important part of the digital processing </a:t>
            </a:r>
            <a:r>
              <a:rPr lang="en-US" baseline="0" dirty="0" smtClean="0"/>
              <a:t>is programmable </a:t>
            </a:r>
            <a:r>
              <a:rPr lang="en-US" baseline="0" dirty="0" smtClean="0"/>
              <a:t>accelerators such as GPU and FPGA.</a:t>
            </a:r>
          </a:p>
          <a:p>
            <a:endParaRPr lang="en-US" baseline="0" dirty="0" smtClean="0"/>
          </a:p>
          <a:p>
            <a:r>
              <a:rPr lang="en-US" baseline="0" dirty="0" smtClean="0"/>
              <a:t>**** CLICK ****</a:t>
            </a:r>
          </a:p>
          <a:p>
            <a:endParaRPr lang="en-US" baseline="0" dirty="0" smtClean="0"/>
          </a:p>
          <a:p>
            <a:r>
              <a:rPr lang="en-US" baseline="0" dirty="0" smtClean="0"/>
              <a:t>In this work, we push the accelerators from the digital domain to the analog domain to use the inherent efficiency of the analog circuits.</a:t>
            </a:r>
          </a:p>
        </p:txBody>
      </p:sp>
      <p:sp>
        <p:nvSpPr>
          <p:cNvPr id="4" name="Slide Number Placeholder 3"/>
          <p:cNvSpPr>
            <a:spLocks noGrp="1"/>
          </p:cNvSpPr>
          <p:nvPr>
            <p:ph type="sldNum" sz="quarter" idx="10"/>
          </p:nvPr>
        </p:nvSpPr>
        <p:spPr/>
        <p:txBody>
          <a:bodyPr/>
          <a:lstStyle/>
          <a:p>
            <a:fld id="{3DE74116-C29E-064D-8881-89955D0E0BFC}" type="slidenum">
              <a:rPr lang="en-US" smtClean="0"/>
              <a:t>2</a:t>
            </a:fld>
            <a:endParaRPr lang="en-US"/>
          </a:p>
        </p:txBody>
      </p:sp>
    </p:spTree>
    <p:extLst>
      <p:ext uri="{BB962C8B-B14F-4D97-AF65-F5344CB8AC3E}">
        <p14:creationId xmlns:p14="http://schemas.microsoft.com/office/powerpoint/2010/main" val="369493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y-axis shows the application energy reduction. Again the blue bar shows the 8-bit digital NPU while the green bar indicates the increase in the energy savings with analog </a:t>
            </a:r>
            <a:r>
              <a:rPr lang="en-US" baseline="0" dirty="0" err="1" smtClean="0"/>
              <a:t>npu</a:t>
            </a:r>
            <a:r>
              <a:rPr lang="en-US" baseline="0" dirty="0" smtClean="0"/>
              <a:t>.  On average we see 1.2x increase in the energy saving by using analog circuits. </a:t>
            </a:r>
          </a:p>
          <a:p>
            <a:endParaRPr lang="en-US" baseline="0" dirty="0" smtClean="0"/>
          </a:p>
          <a:p>
            <a:r>
              <a:rPr lang="en-US" baseline="0" dirty="0" smtClean="0"/>
              <a:t>This result is due the fact that the energy cost of executing instructions in the von Neumann, out-of-order pipeline is much more higher than performing simple multiply-adds in the analog domain.</a:t>
            </a:r>
          </a:p>
          <a:p>
            <a:endParaRPr lang="en-US" baseline="0" dirty="0" smtClean="0"/>
          </a:p>
          <a:p>
            <a:r>
              <a:rPr lang="en-US" baseline="0" dirty="0" smtClean="0"/>
              <a:t>***** CLICK *****</a:t>
            </a:r>
          </a:p>
          <a:p>
            <a:endParaRPr lang="en-US" baseline="0" dirty="0" smtClean="0"/>
          </a:p>
          <a:p>
            <a:r>
              <a:rPr lang="en-US" baseline="0" dirty="0" smtClean="0"/>
              <a:t>We also compared the energy savings with the ideal case which means zero energy consumption for the offloaded work. The dashed bar shows the maximum energy savings that we can get out of the accelerator. You can see that the analog </a:t>
            </a:r>
            <a:r>
              <a:rPr lang="en-US" baseline="0" dirty="0" err="1" smtClean="0"/>
              <a:t>npu</a:t>
            </a:r>
            <a:r>
              <a:rPr lang="en-US" baseline="0" dirty="0" smtClean="0"/>
              <a:t> pushes the energy savings very close to the ideal case. And this is because of the efficient design of the analog </a:t>
            </a:r>
            <a:r>
              <a:rPr lang="en-US" baseline="0" dirty="0" err="1" smtClean="0"/>
              <a:t>npu</a:t>
            </a:r>
            <a:r>
              <a:rPr lang="en-US" baseline="0" dirty="0" smtClean="0"/>
              <a:t> and using only basic laws of physics for the computation</a:t>
            </a:r>
            <a:endParaRPr lang="en-US" dirty="0"/>
          </a:p>
        </p:txBody>
      </p:sp>
      <p:sp>
        <p:nvSpPr>
          <p:cNvPr id="4" name="Slide Number Placeholder 3"/>
          <p:cNvSpPr>
            <a:spLocks noGrp="1"/>
          </p:cNvSpPr>
          <p:nvPr>
            <p:ph type="sldNum" sz="quarter" idx="10"/>
          </p:nvPr>
        </p:nvSpPr>
        <p:spPr/>
        <p:txBody>
          <a:bodyPr/>
          <a:lstStyle/>
          <a:p>
            <a:fld id="{3DE74116-C29E-064D-8881-89955D0E0BFC}" type="slidenum">
              <a:rPr lang="en-US" smtClean="0"/>
              <a:t>22</a:t>
            </a:fld>
            <a:endParaRPr lang="en-US"/>
          </a:p>
        </p:txBody>
      </p:sp>
    </p:spTree>
    <p:extLst>
      <p:ext uri="{BB962C8B-B14F-4D97-AF65-F5344CB8AC3E}">
        <p14:creationId xmlns:p14="http://schemas.microsoft.com/office/powerpoint/2010/main" val="1639322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finally here on y-axis we can see the application-level error for both digital NPU and analog NPU. </a:t>
            </a:r>
          </a:p>
          <a:p>
            <a:endParaRPr lang="en-US" baseline="0" dirty="0" smtClean="0"/>
          </a:p>
          <a:p>
            <a:r>
              <a:rPr lang="en-US" baseline="0" dirty="0" smtClean="0"/>
              <a:t>The blue bar represents the application error with digital NPU and the red bar shows the increase in the error when we use the analog NPU. </a:t>
            </a:r>
          </a:p>
          <a:p>
            <a:endParaRPr lang="en-US" baseline="0" dirty="0" smtClean="0"/>
          </a:p>
          <a:p>
            <a:r>
              <a:rPr lang="en-US" baseline="0" dirty="0" smtClean="0"/>
              <a:t>All the errors are measured based on the application-specific quality metric.</a:t>
            </a:r>
          </a:p>
          <a:p>
            <a:endParaRPr lang="en-US" baseline="0" dirty="0" smtClean="0"/>
          </a:p>
          <a:p>
            <a:r>
              <a:rPr lang="en-US" baseline="0" dirty="0" smtClean="0"/>
              <a:t>In all, but one application we see error less than 10% in both digital and analog domain. </a:t>
            </a:r>
          </a:p>
          <a:p>
            <a:endParaRPr lang="en-US" baseline="0" dirty="0" smtClean="0"/>
          </a:p>
          <a:p>
            <a:r>
              <a:rPr lang="en-US" baseline="0" dirty="0" smtClean="0"/>
              <a:t>On average, analog NPU introduces 2.8 percent more error than using the digital circuit to the application which is pretty good.</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DE74116-C29E-064D-8881-89955D0E0BFC}" type="slidenum">
              <a:rPr lang="en-US" smtClean="0"/>
              <a:t>23</a:t>
            </a:fld>
            <a:endParaRPr lang="en-US"/>
          </a:p>
        </p:txBody>
      </p:sp>
    </p:spTree>
    <p:extLst>
      <p:ext uri="{BB962C8B-B14F-4D97-AF65-F5344CB8AC3E}">
        <p14:creationId xmlns:p14="http://schemas.microsoft.com/office/powerpoint/2010/main" val="4121595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current mixed-signal design performs well enough that only 3% and 46% additional improvements in application-level energy consumption and performance are possible with improved accelerator designs.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speedup is close to ideal case and the only limiting factor here is Amdahl’s law. Due to the high parallelism of the analog </a:t>
            </a:r>
            <a:r>
              <a:rPr lang="en-US" baseline="0" dirty="0" err="1" smtClean="0"/>
              <a:t>npu</a:t>
            </a:r>
            <a:r>
              <a:rPr lang="en-US" baseline="0" dirty="0" smtClean="0"/>
              <a:t>, we can get a significant speedup by executing conventional codes with limited parallelism on the ANPU.</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Implementing multiply, add and sigmoid operations with analog circuits makes our design very close to the ideal case. So there is little value in designing more sophisticated A-NPU.</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3DE74116-C29E-064D-8881-89955D0E0BFC}" type="slidenum">
              <a:rPr lang="en-US" smtClean="0"/>
              <a:t>24</a:t>
            </a:fld>
            <a:endParaRPr lang="en-US"/>
          </a:p>
        </p:txBody>
      </p:sp>
    </p:spTree>
    <p:extLst>
      <p:ext uri="{BB962C8B-B14F-4D97-AF65-F5344CB8AC3E}">
        <p14:creationId xmlns:p14="http://schemas.microsoft.com/office/powerpoint/2010/main" val="3856453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 hope that I have shown you that not only it is feasible but also it is significantly efficient to use analog circuits and the basic laws of physics such as Kirchhoff’s law, Ohm’s law, and saturation property of transistors, to run conventional code.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 think the 23X improvement in the energy-delay product with a quality degradation of 8.2 percent on average provides a fair bargain to move toward analog accelerators.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3DE74116-C29E-064D-8881-89955D0E0BFC}" type="slidenum">
              <a:rPr lang="en-US" smtClean="0"/>
              <a:t>25</a:t>
            </a:fld>
            <a:endParaRPr lang="en-US"/>
          </a:p>
        </p:txBody>
      </p:sp>
    </p:spTree>
    <p:extLst>
      <p:ext uri="{BB962C8B-B14F-4D97-AF65-F5344CB8AC3E}">
        <p14:creationId xmlns:p14="http://schemas.microsoft.com/office/powerpoint/2010/main" val="207961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But this is still the beginning!</a:t>
            </a:r>
            <a:endParaRPr lang="en-US" dirty="0" smtClean="0"/>
          </a:p>
          <a:p>
            <a:endParaRPr lang="en-US" dirty="0" smtClean="0"/>
          </a:p>
          <a:p>
            <a:r>
              <a:rPr lang="en-US" dirty="0" smtClean="0"/>
              <a:t>First,</a:t>
            </a:r>
            <a:r>
              <a:rPr lang="en-US" baseline="0" dirty="0" smtClean="0"/>
              <a:t> </a:t>
            </a:r>
            <a:r>
              <a:rPr lang="en-US" dirty="0" smtClean="0"/>
              <a:t>Even though we</a:t>
            </a:r>
            <a:r>
              <a:rPr lang="en-US" baseline="0" dirty="0" smtClean="0"/>
              <a:t> have examined a diverse set of applications, we still need to investigate the broad applicability of the analog computation.</a:t>
            </a:r>
          </a:p>
          <a:p>
            <a:endParaRPr lang="en-US" baseline="0" dirty="0" smtClean="0"/>
          </a:p>
          <a:p>
            <a:r>
              <a:rPr lang="en-US" baseline="0" dirty="0" smtClean="0"/>
              <a:t>Second, We also need to investigate the feasibility of integrating the analog NPU within the noisy environment of a digital high performance processor through prototyping</a:t>
            </a:r>
          </a:p>
          <a:p>
            <a:endParaRPr lang="en-US" baseline="0" dirty="0" smtClean="0"/>
          </a:p>
          <a:p>
            <a:r>
              <a:rPr lang="en-US" baseline="0" dirty="0" smtClean="0"/>
              <a:t>And </a:t>
            </a:r>
            <a:r>
              <a:rPr lang="en-US" baseline="0" dirty="0" smtClean="0"/>
              <a:t>last but not the least. </a:t>
            </a:r>
            <a:r>
              <a:rPr lang="en-US" baseline="0" dirty="0" smtClean="0"/>
              <a:t>Right now the 10% quality degradation is the magic number for the approximate computing. It is an interesting research path to study how the end-user might reason about the acceptable level of error when an application undergoes an approximate execution.</a:t>
            </a:r>
          </a:p>
          <a:p>
            <a:endParaRPr lang="en-US" baseline="0" dirty="0" smtClean="0"/>
          </a:p>
          <a:p>
            <a:r>
              <a:rPr lang="en-US" baseline="0" dirty="0" smtClean="0"/>
              <a:t>We believe that the significant gains of using analog circuits to accelerate code provides a very encouraging path forward.</a:t>
            </a:r>
          </a:p>
          <a:p>
            <a:endParaRPr lang="en-US" baseline="0" dirty="0" smtClean="0"/>
          </a:p>
          <a:p>
            <a:r>
              <a:rPr lang="en-US" baseline="0" dirty="0" smtClean="0"/>
              <a:t>By that, I would be more than happy to take your questions.</a:t>
            </a:r>
            <a:endParaRPr lang="en-US" dirty="0"/>
          </a:p>
        </p:txBody>
      </p:sp>
      <p:sp>
        <p:nvSpPr>
          <p:cNvPr id="4" name="Slide Number Placeholder 3"/>
          <p:cNvSpPr>
            <a:spLocks noGrp="1"/>
          </p:cNvSpPr>
          <p:nvPr>
            <p:ph type="sldNum" sz="quarter" idx="10"/>
          </p:nvPr>
        </p:nvSpPr>
        <p:spPr/>
        <p:txBody>
          <a:bodyPr/>
          <a:lstStyle/>
          <a:p>
            <a:fld id="{3DE74116-C29E-064D-8881-89955D0E0BFC}" type="slidenum">
              <a:rPr lang="en-US" smtClean="0"/>
              <a:t>26</a:t>
            </a:fld>
            <a:endParaRPr lang="en-US"/>
          </a:p>
        </p:txBody>
      </p:sp>
    </p:spTree>
    <p:extLst>
      <p:ext uri="{BB962C8B-B14F-4D97-AF65-F5344CB8AC3E}">
        <p14:creationId xmlns:p14="http://schemas.microsoft.com/office/powerpoint/2010/main" val="588441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do a more head to head comparison between digital and</a:t>
            </a:r>
            <a:r>
              <a:rPr lang="en-US" baseline="0" dirty="0" smtClean="0"/>
              <a:t> analog NPUs.</a:t>
            </a:r>
            <a:endParaRPr lang="en-US" dirty="0" smtClean="0"/>
          </a:p>
          <a:p>
            <a:endParaRPr lang="en-US" dirty="0" smtClean="0"/>
          </a:p>
          <a:p>
            <a:r>
              <a:rPr lang="en-US" dirty="0" smtClean="0"/>
              <a:t>Write</a:t>
            </a:r>
            <a:r>
              <a:rPr lang="en-US" baseline="0" dirty="0" smtClean="0"/>
              <a:t> the jpeg case</a:t>
            </a:r>
          </a:p>
          <a:p>
            <a:endParaRPr lang="en-US" dirty="0" smtClean="0"/>
          </a:p>
          <a:p>
            <a:r>
              <a:rPr lang="en-US" dirty="0" smtClean="0"/>
              <a:t>The larger the network</a:t>
            </a:r>
            <a:r>
              <a:rPr lang="en-US" baseline="0" dirty="0" smtClean="0"/>
              <a:t>, the higher the degree of </a:t>
            </a:r>
            <a:r>
              <a:rPr lang="en-US" baseline="0" dirty="0" err="1" smtClean="0"/>
              <a:t>parallelsim</a:t>
            </a:r>
            <a:r>
              <a:rPr lang="en-US" baseline="0" dirty="0" smtClean="0"/>
              <a:t>, the higher the benefits with analog NPU.</a:t>
            </a:r>
          </a:p>
          <a:p>
            <a:endParaRPr lang="en-US" dirty="0" smtClean="0"/>
          </a:p>
        </p:txBody>
      </p:sp>
      <p:sp>
        <p:nvSpPr>
          <p:cNvPr id="4" name="Slide Number Placeholder 3"/>
          <p:cNvSpPr>
            <a:spLocks noGrp="1"/>
          </p:cNvSpPr>
          <p:nvPr>
            <p:ph type="sldNum" sz="quarter" idx="10"/>
          </p:nvPr>
        </p:nvSpPr>
        <p:spPr/>
        <p:txBody>
          <a:bodyPr/>
          <a:lstStyle/>
          <a:p>
            <a:fld id="{3DE74116-C29E-064D-8881-89955D0E0BFC}" type="slidenum">
              <a:rPr lang="en-US" smtClean="0"/>
              <a:t>36</a:t>
            </a:fld>
            <a:endParaRPr lang="en-US"/>
          </a:p>
        </p:txBody>
      </p:sp>
    </p:spTree>
    <p:extLst>
      <p:ext uri="{BB962C8B-B14F-4D97-AF65-F5344CB8AC3E}">
        <p14:creationId xmlns:p14="http://schemas.microsoft.com/office/powerpoint/2010/main" val="3073282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remember that we ate doing addition and multiplication with Ohm and </a:t>
            </a:r>
            <a:r>
              <a:rPr lang="en-US" baseline="0" dirty="0" err="1" smtClean="0"/>
              <a:t>Krishaf</a:t>
            </a:r>
            <a:r>
              <a:rPr lang="en-US" baseline="0" dirty="0" smtClean="0"/>
              <a:t> law</a:t>
            </a:r>
            <a:endParaRPr lang="en-US" dirty="0"/>
          </a:p>
        </p:txBody>
      </p:sp>
      <p:sp>
        <p:nvSpPr>
          <p:cNvPr id="4" name="Slide Number Placeholder 3"/>
          <p:cNvSpPr>
            <a:spLocks noGrp="1"/>
          </p:cNvSpPr>
          <p:nvPr>
            <p:ph type="sldNum" sz="quarter" idx="10"/>
          </p:nvPr>
        </p:nvSpPr>
        <p:spPr/>
        <p:txBody>
          <a:bodyPr/>
          <a:lstStyle/>
          <a:p>
            <a:fld id="{3DE74116-C29E-064D-8881-89955D0E0BFC}" type="slidenum">
              <a:rPr lang="en-US" smtClean="0"/>
              <a:t>38</a:t>
            </a:fld>
            <a:endParaRPr lang="en-US"/>
          </a:p>
        </p:txBody>
      </p:sp>
    </p:spTree>
    <p:extLst>
      <p:ext uri="{BB962C8B-B14F-4D97-AF65-F5344CB8AC3E}">
        <p14:creationId xmlns:p14="http://schemas.microsoft.com/office/powerpoint/2010/main" val="526803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74116-C29E-064D-8881-89955D0E0BFC}" type="slidenum">
              <a:rPr lang="en-US" smtClean="0"/>
              <a:t>39</a:t>
            </a:fld>
            <a:endParaRPr lang="en-US"/>
          </a:p>
        </p:txBody>
      </p:sp>
    </p:spTree>
    <p:extLst>
      <p:ext uri="{BB962C8B-B14F-4D97-AF65-F5344CB8AC3E}">
        <p14:creationId xmlns:p14="http://schemas.microsoft.com/office/powerpoint/2010/main" val="1639322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recent work on Neural Processing Units provides a path forward.</a:t>
            </a:r>
          </a:p>
          <a:p>
            <a:r>
              <a:rPr lang="en-US" sz="1200" kern="1200" dirty="0" smtClean="0">
                <a:solidFill>
                  <a:schemeClr val="tx1"/>
                </a:solidFill>
                <a:latin typeface="+mn-lt"/>
                <a:ea typeface="+mn-ea"/>
                <a:cs typeface="+mn-cs"/>
              </a:rPr>
              <a:t>In MICRO 2012,</a:t>
            </a:r>
            <a:r>
              <a:rPr lang="en-US" sz="1200" kern="1200" baseline="0" dirty="0" smtClean="0">
                <a:solidFill>
                  <a:schemeClr val="tx1"/>
                </a:solidFill>
                <a:latin typeface="+mn-lt"/>
                <a:ea typeface="+mn-ea"/>
                <a:cs typeface="+mn-cs"/>
              </a:rPr>
              <a:t> t</a:t>
            </a:r>
            <a:r>
              <a:rPr lang="en-US" sz="1200" kern="1200" dirty="0" smtClean="0">
                <a:solidFill>
                  <a:schemeClr val="tx1"/>
                </a:solidFill>
                <a:latin typeface="+mn-lt"/>
                <a:ea typeface="+mn-ea"/>
                <a:cs typeface="+mn-cs"/>
              </a:rPr>
              <a:t>hey</a:t>
            </a:r>
            <a:r>
              <a:rPr lang="en-US" sz="1200" kern="1200" baseline="0" dirty="0" smtClean="0">
                <a:solidFill>
                  <a:schemeClr val="tx1"/>
                </a:solidFill>
                <a:latin typeface="+mn-lt"/>
                <a:ea typeface="+mn-ea"/>
                <a:cs typeface="+mn-cs"/>
              </a:rPr>
              <a:t> provide an algorithmic transformation that converts </a:t>
            </a:r>
            <a:r>
              <a:rPr lang="en-US" sz="1200" kern="1200" baseline="0" dirty="0" err="1" smtClean="0">
                <a:solidFill>
                  <a:schemeClr val="tx1"/>
                </a:solidFill>
                <a:latin typeface="+mn-lt"/>
                <a:ea typeface="+mn-ea"/>
                <a:cs typeface="+mn-cs"/>
              </a:rPr>
              <a:t>approximble</a:t>
            </a:r>
            <a:r>
              <a:rPr lang="en-US" sz="1200" kern="1200" baseline="0" dirty="0" smtClean="0">
                <a:solidFill>
                  <a:schemeClr val="tx1"/>
                </a:solidFill>
                <a:latin typeface="+mn-lt"/>
                <a:ea typeface="+mn-ea"/>
                <a:cs typeface="+mn-cs"/>
              </a:rPr>
              <a:t> regions of code written in conventional programming languages  to neural networks.</a:t>
            </a:r>
          </a:p>
          <a:p>
            <a:r>
              <a:rPr lang="en-US" sz="1200" kern="1200" baseline="0" dirty="0" smtClean="0">
                <a:solidFill>
                  <a:schemeClr val="tx1"/>
                </a:solidFill>
                <a:latin typeface="+mn-lt"/>
                <a:ea typeface="+mn-ea"/>
                <a:cs typeface="+mn-cs"/>
              </a:rPr>
              <a:t>Then, they utilize a very efficient digital accelerators to execute the neural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MICRO 2012 paper, they used a digital neural accelerator and here we use analog circuits to execute the neural network.</a:t>
            </a:r>
          </a:p>
          <a:p>
            <a:r>
              <a:rPr lang="en-US" sz="1200" kern="1200" baseline="0" dirty="0" smtClean="0">
                <a:solidFill>
                  <a:schemeClr val="tx1"/>
                </a:solidFill>
                <a:latin typeface="+mn-lt"/>
                <a:ea typeface="+mn-ea"/>
                <a:cs typeface="+mn-cs"/>
              </a:rPr>
              <a:t>However, we had to redesign the whole algorithmic transformation to accommodate for the limitations of the analog circuits.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1C26AB-D1D9-4A46-85A7-8A39E465ACDE}" type="slidenum">
              <a:rPr lang="en-US" smtClean="0"/>
              <a:t>40</a:t>
            </a:fld>
            <a:endParaRPr lang="en-US"/>
          </a:p>
        </p:txBody>
      </p:sp>
    </p:spTree>
    <p:extLst>
      <p:ext uri="{BB962C8B-B14F-4D97-AF65-F5344CB8AC3E}">
        <p14:creationId xmlns:p14="http://schemas.microsoft.com/office/powerpoint/2010/main" val="154049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the main research question that we are trying to answer is “How to use analog circuits to accelerate diverse set of programs written in conventional languages? ”</a:t>
            </a:r>
          </a:p>
          <a:p>
            <a:endParaRPr lang="en-US" baseline="0" dirty="0" smtClean="0"/>
          </a:p>
          <a:p>
            <a:r>
              <a:rPr lang="en-US" baseline="0" dirty="0" smtClean="0"/>
              <a:t>Today if you stay with me, I will show you how to do this.</a:t>
            </a:r>
          </a:p>
          <a:p>
            <a:endParaRPr lang="en-US" baseline="0" dirty="0" smtClean="0"/>
          </a:p>
          <a:p>
            <a:r>
              <a:rPr lang="en-US" baseline="0" dirty="0" smtClean="0"/>
              <a:t>Throughout the presentation, we are going to stick with three design principles which are:</a:t>
            </a:r>
          </a:p>
          <a:p>
            <a:endParaRPr lang="en-US" baseline="0" dirty="0" smtClean="0"/>
          </a:p>
          <a:p>
            <a:r>
              <a:rPr lang="en-US" baseline="0" dirty="0" smtClean="0"/>
              <a:t>First, Neural Transformation. We use neural transformation to transform regions of code to a common neural representation.</a:t>
            </a:r>
          </a:p>
          <a:p>
            <a:r>
              <a:rPr lang="en-US" baseline="0" dirty="0" smtClean="0"/>
              <a:t>Second, Analog neurons. We push the design of neuron itself into the analog domain while keeping the rest of the accelerator design in the digital domain.</a:t>
            </a:r>
          </a:p>
          <a:p>
            <a:r>
              <a:rPr lang="en-US" baseline="0" dirty="0" smtClean="0"/>
              <a:t>Third, Compiler-circuit co-design. We account for analog design limitations by exposing those limitations up to the compiler stack.</a:t>
            </a:r>
          </a:p>
          <a:p>
            <a:endParaRPr lang="en-US" baseline="0" dirty="0" smtClean="0"/>
          </a:p>
          <a:p>
            <a:r>
              <a:rPr lang="en-US" baseline="0" dirty="0" smtClean="0"/>
              <a:t>During my talk, I am going through each of these three design principles and describe why and how we use each of them in our analog accelerator.</a:t>
            </a:r>
          </a:p>
        </p:txBody>
      </p:sp>
      <p:sp>
        <p:nvSpPr>
          <p:cNvPr id="4" name="Slide Number Placeholder 3"/>
          <p:cNvSpPr>
            <a:spLocks noGrp="1"/>
          </p:cNvSpPr>
          <p:nvPr>
            <p:ph type="sldNum" sz="quarter" idx="10"/>
          </p:nvPr>
        </p:nvSpPr>
        <p:spPr/>
        <p:txBody>
          <a:bodyPr/>
          <a:lstStyle/>
          <a:p>
            <a:fld id="{3DE74116-C29E-064D-8881-89955D0E0BFC}" type="slidenum">
              <a:rPr lang="en-US" smtClean="0"/>
              <a:t>3</a:t>
            </a:fld>
            <a:endParaRPr lang="en-US"/>
          </a:p>
        </p:txBody>
      </p:sp>
    </p:spTree>
    <p:extLst>
      <p:ext uri="{BB962C8B-B14F-4D97-AF65-F5344CB8AC3E}">
        <p14:creationId xmlns:p14="http://schemas.microsoft.com/office/powerpoint/2010/main" val="194742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many challenges in performing analog acceleration.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First of all, analog circuits are mainly single function and Instruction control cannot be implemented in the analog domain.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tackle these, we use our first design principle which is neural transformation.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DE74116-C29E-064D-8881-89955D0E0BFC}" type="slidenum">
              <a:rPr lang="en-US" smtClean="0"/>
              <a:t>4</a:t>
            </a:fld>
            <a:endParaRPr lang="en-US"/>
          </a:p>
        </p:txBody>
      </p:sp>
    </p:spTree>
    <p:extLst>
      <p:ext uri="{BB962C8B-B14F-4D97-AF65-F5344CB8AC3E}">
        <p14:creationId xmlns:p14="http://schemas.microsoft.com/office/powerpoint/2010/main" val="2535922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Storing intermediate results with current analog CMOS technology is not effective. </a:t>
            </a:r>
          </a:p>
          <a:p>
            <a:endParaRPr lang="en-US" baseline="0" dirty="0" smtClean="0"/>
          </a:p>
          <a:p>
            <a:r>
              <a:rPr lang="en-US" baseline="0" dirty="0" smtClean="0"/>
              <a:t>This is where our second design principle comes into play. We only push the design of neuron itself into the analog domain and use digital circuit for buffering and storing any intermediate results.</a:t>
            </a:r>
          </a:p>
        </p:txBody>
      </p:sp>
      <p:sp>
        <p:nvSpPr>
          <p:cNvPr id="4" name="Slide Number Placeholder 3"/>
          <p:cNvSpPr>
            <a:spLocks noGrp="1"/>
          </p:cNvSpPr>
          <p:nvPr>
            <p:ph type="sldNum" sz="quarter" idx="10"/>
          </p:nvPr>
        </p:nvSpPr>
        <p:spPr/>
        <p:txBody>
          <a:bodyPr/>
          <a:lstStyle/>
          <a:p>
            <a:fld id="{3DE74116-C29E-064D-8881-89955D0E0BFC}" type="slidenum">
              <a:rPr lang="en-US" smtClean="0"/>
              <a:t>5</a:t>
            </a:fld>
            <a:endParaRPr lang="en-US"/>
          </a:p>
        </p:txBody>
      </p:sp>
    </p:spTree>
    <p:extLst>
      <p:ext uri="{BB962C8B-B14F-4D97-AF65-F5344CB8AC3E}">
        <p14:creationId xmlns:p14="http://schemas.microsoft.com/office/powerpoint/2010/main" val="253592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challenge is that analog circuits have limited operational range. </a:t>
            </a:r>
          </a:p>
          <a:p>
            <a:endParaRPr lang="en-US" baseline="0" dirty="0" smtClean="0"/>
          </a:p>
          <a:p>
            <a:r>
              <a:rPr lang="en-US" baseline="0" dirty="0" smtClean="0"/>
              <a:t>We address this by our third design principle which is compiler-circuit co-design. Exposing analog limitations up to the compiler stack enables us to diminish the negative effects of those limitations.</a:t>
            </a:r>
          </a:p>
          <a:p>
            <a:endParaRPr lang="en-US" baseline="0" dirty="0" smtClean="0"/>
          </a:p>
          <a:p>
            <a:endParaRPr lang="en-US" baseline="0" dirty="0" smtClean="0"/>
          </a:p>
          <a:p>
            <a:r>
              <a:rPr lang="en-US" baseline="0" dirty="0" smtClean="0"/>
              <a:t>Having said that, let’s move on to our first design principle which is….</a:t>
            </a:r>
          </a:p>
          <a:p>
            <a:endParaRPr lang="en-US" baseline="0" dirty="0" smtClean="0"/>
          </a:p>
          <a:p>
            <a:r>
              <a:rPr lang="en-US" baseline="0" dirty="0" smtClean="0"/>
              <a:t>****** CLICK *******</a:t>
            </a:r>
          </a:p>
        </p:txBody>
      </p:sp>
      <p:sp>
        <p:nvSpPr>
          <p:cNvPr id="4" name="Slide Number Placeholder 3"/>
          <p:cNvSpPr>
            <a:spLocks noGrp="1"/>
          </p:cNvSpPr>
          <p:nvPr>
            <p:ph type="sldNum" sz="quarter" idx="10"/>
          </p:nvPr>
        </p:nvSpPr>
        <p:spPr/>
        <p:txBody>
          <a:bodyPr/>
          <a:lstStyle/>
          <a:p>
            <a:fld id="{3DE74116-C29E-064D-8881-89955D0E0BFC}" type="slidenum">
              <a:rPr lang="en-US" smtClean="0"/>
              <a:t>6</a:t>
            </a:fld>
            <a:endParaRPr lang="en-US"/>
          </a:p>
        </p:txBody>
      </p:sp>
    </p:spTree>
    <p:extLst>
      <p:ext uri="{BB962C8B-B14F-4D97-AF65-F5344CB8AC3E}">
        <p14:creationId xmlns:p14="http://schemas.microsoft.com/office/powerpoint/2010/main" val="253592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The way that neural </a:t>
            </a:r>
            <a:r>
              <a:rPr lang="en-US" sz="1200" kern="1200" baseline="0" dirty="0" smtClean="0">
                <a:solidFill>
                  <a:schemeClr val="tx1"/>
                </a:solidFill>
                <a:latin typeface="+mn-lt"/>
                <a:ea typeface="+mn-ea"/>
                <a:cs typeface="+mn-cs"/>
              </a:rPr>
              <a:t>transformation works </a:t>
            </a:r>
            <a:r>
              <a:rPr lang="en-US" sz="1200" kern="1200" baseline="0" dirty="0" smtClean="0">
                <a:solidFill>
                  <a:schemeClr val="tx1"/>
                </a:solidFill>
                <a:latin typeface="+mn-lt"/>
                <a:ea typeface="+mn-ea"/>
                <a:cs typeface="+mn-cs"/>
              </a:rPr>
              <a:t>is that we ask the programmer to write the program in any conventional programming languages and delineate region of the code as </a:t>
            </a:r>
            <a:r>
              <a:rPr lang="en-US" sz="1200" kern="1200" baseline="0" dirty="0" err="1" smtClean="0">
                <a:solidFill>
                  <a:schemeClr val="tx1"/>
                </a:solidFill>
                <a:latin typeface="+mn-lt"/>
                <a:ea typeface="+mn-ea"/>
                <a:cs typeface="+mn-cs"/>
              </a:rPr>
              <a:t>approximable</a:t>
            </a:r>
            <a:r>
              <a:rPr lang="en-US" sz="1200" kern="1200" baseline="0" dirty="0" smtClean="0">
                <a:solidFill>
                  <a:schemeClr val="tx1"/>
                </a:solidFill>
                <a:latin typeface="+mn-lt"/>
                <a:ea typeface="+mn-ea"/>
                <a:cs typeface="+mn-cs"/>
              </a:rPr>
              <a:t>. Which means if I introduce a little bit of error in this region it is not going to be the end of the world.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Whatever I am going to talk about from now on, is automatically done in the compiler. What I am </a:t>
            </a:r>
            <a:r>
              <a:rPr lang="en-US" sz="1200" kern="1200" baseline="0" dirty="0" err="1" smtClean="0">
                <a:solidFill>
                  <a:schemeClr val="tx1"/>
                </a:solidFill>
                <a:latin typeface="+mn-lt"/>
                <a:ea typeface="+mn-ea"/>
                <a:cs typeface="+mn-cs"/>
              </a:rPr>
              <a:t>gonna</a:t>
            </a:r>
            <a:r>
              <a:rPr lang="en-US" sz="1200" kern="1200" baseline="0" dirty="0" smtClean="0">
                <a:solidFill>
                  <a:schemeClr val="tx1"/>
                </a:solidFill>
                <a:latin typeface="+mn-lt"/>
                <a:ea typeface="+mn-ea"/>
                <a:cs typeface="+mn-cs"/>
              </a:rPr>
              <a:t> do is to put probes on the inputs and outputs of the marked region. Then I compile this code and run the binary with bunch of test cases provided by the programmer. Then I collect the inputs and outputs to this region of the code. And then we use these training data to train a neural network.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this neural network reaches a certain level of accuracy, I am going to replace that region with a neural network which could be analog.</a:t>
            </a:r>
          </a:p>
        </p:txBody>
      </p:sp>
      <p:sp>
        <p:nvSpPr>
          <p:cNvPr id="4" name="Slide Number Placeholder 3"/>
          <p:cNvSpPr>
            <a:spLocks noGrp="1"/>
          </p:cNvSpPr>
          <p:nvPr>
            <p:ph type="sldNum" sz="quarter" idx="10"/>
          </p:nvPr>
        </p:nvSpPr>
        <p:spPr/>
        <p:txBody>
          <a:bodyPr/>
          <a:lstStyle/>
          <a:p>
            <a:fld id="{091C26AB-D1D9-4A46-85A7-8A39E465ACDE}" type="slidenum">
              <a:rPr lang="en-US" smtClean="0"/>
              <a:t>8</a:t>
            </a:fld>
            <a:endParaRPr lang="en-US"/>
          </a:p>
        </p:txBody>
      </p:sp>
    </p:spTree>
    <p:extLst>
      <p:ext uri="{BB962C8B-B14F-4D97-AF65-F5344CB8AC3E}">
        <p14:creationId xmlns:p14="http://schemas.microsoft.com/office/powerpoint/2010/main" val="1540493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good thing about the neural algorithmic transformation is it converts different regions of code from various applications to a neural representation.</a:t>
            </a:r>
          </a:p>
          <a:p>
            <a:endParaRPr lang="en-US" baseline="0" dirty="0" smtClean="0"/>
          </a:p>
          <a:p>
            <a:r>
              <a:rPr lang="en-US" baseline="0" dirty="0" smtClean="0"/>
              <a:t>This neural representation provides us generality in the sense that we can transform different applications to a common intermediate representation that only includes simple operations which </a:t>
            </a:r>
            <a:r>
              <a:rPr lang="en-US" baseline="0" dirty="0" smtClean="0"/>
              <a:t>are </a:t>
            </a:r>
            <a:r>
              <a:rPr lang="en-US" baseline="0" dirty="0" smtClean="0"/>
              <a:t>addition, multiplication and a simple sigmoid function.</a:t>
            </a:r>
          </a:p>
          <a:p>
            <a:endParaRPr lang="en-US" baseline="0" dirty="0" smtClean="0"/>
          </a:p>
          <a:p>
            <a:r>
              <a:rPr lang="en-US" baseline="0" dirty="0" smtClean="0"/>
              <a:t>Unlike the original complicated instructions in the code, these simple operations can be effectively implemented in the analog domain.</a:t>
            </a:r>
          </a:p>
          <a:p>
            <a:endParaRPr lang="en-US" baseline="0" dirty="0" smtClean="0"/>
          </a:p>
          <a:p>
            <a:r>
              <a:rPr lang="en-US" baseline="0" dirty="0" smtClean="0"/>
              <a:t>This enables us to accelerate diverse set of applications with analog circuits, but we should bear in mind that the analog </a:t>
            </a:r>
            <a:r>
              <a:rPr lang="en-US" baseline="0" dirty="0" smtClean="0"/>
              <a:t>accelerator needs </a:t>
            </a:r>
            <a:r>
              <a:rPr lang="en-US" baseline="0" dirty="0" smtClean="0"/>
              <a:t>to be reconfigurable. </a:t>
            </a:r>
            <a:r>
              <a:rPr lang="en-US" baseline="0" dirty="0" smtClean="0"/>
              <a:t>Because </a:t>
            </a:r>
            <a:r>
              <a:rPr lang="en-US" baseline="0" dirty="0" smtClean="0"/>
              <a:t>different codes are transformed to neural networks with different topologies.</a:t>
            </a:r>
          </a:p>
          <a:p>
            <a:endParaRPr lang="en-US" baseline="0" dirty="0" smtClean="0"/>
          </a:p>
          <a:p>
            <a:r>
              <a:rPr lang="en-US" baseline="0" dirty="0" smtClean="0"/>
              <a:t>So, after talking about our first design principle which was neural transformation, let’s move to our second design principle which is … ***** CLICK *****</a:t>
            </a:r>
          </a:p>
        </p:txBody>
      </p:sp>
      <p:sp>
        <p:nvSpPr>
          <p:cNvPr id="4" name="Slide Number Placeholder 3"/>
          <p:cNvSpPr>
            <a:spLocks noGrp="1"/>
          </p:cNvSpPr>
          <p:nvPr>
            <p:ph type="sldNum" sz="quarter" idx="10"/>
          </p:nvPr>
        </p:nvSpPr>
        <p:spPr/>
        <p:txBody>
          <a:bodyPr/>
          <a:lstStyle/>
          <a:p>
            <a:fld id="{091C26AB-D1D9-4A46-85A7-8A39E465ACDE}" type="slidenum">
              <a:rPr lang="en-US" smtClean="0"/>
              <a:t>9</a:t>
            </a:fld>
            <a:endParaRPr lang="en-US"/>
          </a:p>
        </p:txBody>
      </p:sp>
    </p:spTree>
    <p:extLst>
      <p:ext uri="{BB962C8B-B14F-4D97-AF65-F5344CB8AC3E}">
        <p14:creationId xmlns:p14="http://schemas.microsoft.com/office/powerpoint/2010/main" val="233392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 NEURONS</a:t>
            </a:r>
            <a:endParaRPr lang="en-US" dirty="0"/>
          </a:p>
        </p:txBody>
      </p:sp>
      <p:sp>
        <p:nvSpPr>
          <p:cNvPr id="4" name="Slide Number Placeholder 3"/>
          <p:cNvSpPr>
            <a:spLocks noGrp="1"/>
          </p:cNvSpPr>
          <p:nvPr>
            <p:ph type="sldNum" sz="quarter" idx="10"/>
          </p:nvPr>
        </p:nvSpPr>
        <p:spPr/>
        <p:txBody>
          <a:bodyPr/>
          <a:lstStyle/>
          <a:p>
            <a:fld id="{3DE74116-C29E-064D-8881-89955D0E0BFC}" type="slidenum">
              <a:rPr lang="en-US" smtClean="0"/>
              <a:t>10</a:t>
            </a:fld>
            <a:endParaRPr lang="en-US"/>
          </a:p>
        </p:txBody>
      </p:sp>
    </p:spTree>
    <p:extLst>
      <p:ext uri="{BB962C8B-B14F-4D97-AF65-F5344CB8AC3E}">
        <p14:creationId xmlns:p14="http://schemas.microsoft.com/office/powerpoint/2010/main" val="266372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90C577-304B-4C49-B684-753530558D17}" type="datetime1">
              <a:rPr lang="en-US" smtClean="0"/>
              <a:t>6/17/14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F3C1F-4485-8A47-A986-4823157539B1}" type="slidenum">
              <a:rPr lang="en-US" smtClean="0"/>
              <a:t>‹#›</a:t>
            </a:fld>
            <a:endParaRPr lang="en-US"/>
          </a:p>
        </p:txBody>
      </p:sp>
    </p:spTree>
    <p:extLst>
      <p:ext uri="{BB962C8B-B14F-4D97-AF65-F5344CB8AC3E}">
        <p14:creationId xmlns:p14="http://schemas.microsoft.com/office/powerpoint/2010/main" val="1896012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54BF3-16AD-1043-A98E-9CBD59EC44E0}" type="datetime1">
              <a:rPr lang="en-US" smtClean="0"/>
              <a:t>6/17/14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F3C1F-4485-8A47-A986-4823157539B1}" type="slidenum">
              <a:rPr lang="en-US" smtClean="0"/>
              <a:t>‹#›</a:t>
            </a:fld>
            <a:endParaRPr lang="en-US"/>
          </a:p>
        </p:txBody>
      </p:sp>
    </p:spTree>
    <p:extLst>
      <p:ext uri="{BB962C8B-B14F-4D97-AF65-F5344CB8AC3E}">
        <p14:creationId xmlns:p14="http://schemas.microsoft.com/office/powerpoint/2010/main" val="175653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49D848-FBE9-B040-BF6E-38BE65CC9CB4}" type="datetime1">
              <a:rPr lang="en-US" smtClean="0"/>
              <a:t>6/17/14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F3C1F-4485-8A47-A986-4823157539B1}" type="slidenum">
              <a:rPr lang="en-US" smtClean="0"/>
              <a:t>‹#›</a:t>
            </a:fld>
            <a:endParaRPr lang="en-US"/>
          </a:p>
        </p:txBody>
      </p:sp>
    </p:spTree>
    <p:extLst>
      <p:ext uri="{BB962C8B-B14F-4D97-AF65-F5344CB8AC3E}">
        <p14:creationId xmlns:p14="http://schemas.microsoft.com/office/powerpoint/2010/main" val="42728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1"/>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E1243-D909-FD48-8A83-F1F0B878AA94}" type="datetime1">
              <a:rPr lang="en-US" smtClean="0"/>
              <a:t>6/17/14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81902" y="6356350"/>
            <a:ext cx="2133600" cy="365125"/>
          </a:xfrm>
        </p:spPr>
        <p:txBody>
          <a:bodyPr/>
          <a:lstStyle/>
          <a:p>
            <a:fld id="{05FF3C1F-4485-8A47-A986-4823157539B1}" type="slidenum">
              <a:rPr lang="en-US" smtClean="0"/>
              <a:t>‹#›</a:t>
            </a:fld>
            <a:endParaRPr lang="en-US"/>
          </a:p>
        </p:txBody>
      </p:sp>
    </p:spTree>
    <p:extLst>
      <p:ext uri="{BB962C8B-B14F-4D97-AF65-F5344CB8AC3E}">
        <p14:creationId xmlns:p14="http://schemas.microsoft.com/office/powerpoint/2010/main" val="131083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26CBA0-EC3A-C140-A730-6ECB3E737F60}" type="datetime1">
              <a:rPr lang="en-US" smtClean="0"/>
              <a:t>6/17/14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F3C1F-4485-8A47-A986-4823157539B1}" type="slidenum">
              <a:rPr lang="en-US" smtClean="0"/>
              <a:t>‹#›</a:t>
            </a:fld>
            <a:endParaRPr lang="en-US"/>
          </a:p>
        </p:txBody>
      </p:sp>
    </p:spTree>
    <p:extLst>
      <p:ext uri="{BB962C8B-B14F-4D97-AF65-F5344CB8AC3E}">
        <p14:creationId xmlns:p14="http://schemas.microsoft.com/office/powerpoint/2010/main" val="23354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C9D2F7-E332-0542-BD2B-279530F0A2B6}" type="datetime1">
              <a:rPr lang="en-US" smtClean="0"/>
              <a:t>6/17/14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F3C1F-4485-8A47-A986-4823157539B1}" type="slidenum">
              <a:rPr lang="en-US" smtClean="0"/>
              <a:t>‹#›</a:t>
            </a:fld>
            <a:endParaRPr lang="en-US"/>
          </a:p>
        </p:txBody>
      </p:sp>
    </p:spTree>
    <p:extLst>
      <p:ext uri="{BB962C8B-B14F-4D97-AF65-F5344CB8AC3E}">
        <p14:creationId xmlns:p14="http://schemas.microsoft.com/office/powerpoint/2010/main" val="142881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A8955-F7C3-0940-94D2-C9AE7835E546}" type="datetime1">
              <a:rPr lang="en-US" smtClean="0"/>
              <a:t>6/17/14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F3C1F-4485-8A47-A986-4823157539B1}" type="slidenum">
              <a:rPr lang="en-US" smtClean="0"/>
              <a:t>‹#›</a:t>
            </a:fld>
            <a:endParaRPr lang="en-US"/>
          </a:p>
        </p:txBody>
      </p:sp>
    </p:spTree>
    <p:extLst>
      <p:ext uri="{BB962C8B-B14F-4D97-AF65-F5344CB8AC3E}">
        <p14:creationId xmlns:p14="http://schemas.microsoft.com/office/powerpoint/2010/main" val="149082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90A9A1-D279-7044-8B50-D91EF11973DD}" type="datetime1">
              <a:rPr lang="en-US" smtClean="0"/>
              <a:t>6/17/14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F3C1F-4485-8A47-A986-4823157539B1}" type="slidenum">
              <a:rPr lang="en-US" smtClean="0"/>
              <a:t>‹#›</a:t>
            </a:fld>
            <a:endParaRPr lang="en-US"/>
          </a:p>
        </p:txBody>
      </p:sp>
    </p:spTree>
    <p:extLst>
      <p:ext uri="{BB962C8B-B14F-4D97-AF65-F5344CB8AC3E}">
        <p14:creationId xmlns:p14="http://schemas.microsoft.com/office/powerpoint/2010/main" val="367689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461F7-FBD0-D748-8A6E-67BA08E02452}" type="datetime1">
              <a:rPr lang="en-US" smtClean="0"/>
              <a:t>6/17/14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F3C1F-4485-8A47-A986-4823157539B1}" type="slidenum">
              <a:rPr lang="en-US" smtClean="0"/>
              <a:t>‹#›</a:t>
            </a:fld>
            <a:endParaRPr lang="en-US"/>
          </a:p>
        </p:txBody>
      </p:sp>
    </p:spTree>
    <p:extLst>
      <p:ext uri="{BB962C8B-B14F-4D97-AF65-F5344CB8AC3E}">
        <p14:creationId xmlns:p14="http://schemas.microsoft.com/office/powerpoint/2010/main" val="314200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8FE67-35CB-004F-BA50-363FA479189D}" type="datetime1">
              <a:rPr lang="en-US" smtClean="0"/>
              <a:t>6/17/14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F3C1F-4485-8A47-A986-4823157539B1}" type="slidenum">
              <a:rPr lang="en-US" smtClean="0"/>
              <a:t>‹#›</a:t>
            </a:fld>
            <a:endParaRPr lang="en-US"/>
          </a:p>
        </p:txBody>
      </p:sp>
    </p:spTree>
    <p:extLst>
      <p:ext uri="{BB962C8B-B14F-4D97-AF65-F5344CB8AC3E}">
        <p14:creationId xmlns:p14="http://schemas.microsoft.com/office/powerpoint/2010/main" val="54258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EC6AF-A02A-CD48-8ABB-36B594B5B5FC}" type="datetime1">
              <a:rPr lang="en-US" smtClean="0"/>
              <a:t>6/17/14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F3C1F-4485-8A47-A986-4823157539B1}" type="slidenum">
              <a:rPr lang="en-US" smtClean="0"/>
              <a:t>‹#›</a:t>
            </a:fld>
            <a:endParaRPr lang="en-US"/>
          </a:p>
        </p:txBody>
      </p:sp>
    </p:spTree>
    <p:extLst>
      <p:ext uri="{BB962C8B-B14F-4D97-AF65-F5344CB8AC3E}">
        <p14:creationId xmlns:p14="http://schemas.microsoft.com/office/powerpoint/2010/main" val="31820134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74BF5-E8A7-B342-83D0-D6B78BC9702F}" type="datetime1">
              <a:rPr lang="en-US" smtClean="0"/>
              <a:t>6/17/14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F3C1F-4485-8A47-A986-4823157539B1}" type="slidenum">
              <a:rPr lang="en-US" smtClean="0"/>
              <a:t>‹#›</a:t>
            </a:fld>
            <a:endParaRPr lang="en-US"/>
          </a:p>
        </p:txBody>
      </p:sp>
    </p:spTree>
    <p:extLst>
      <p:ext uri="{BB962C8B-B14F-4D97-AF65-F5344CB8AC3E}">
        <p14:creationId xmlns:p14="http://schemas.microsoft.com/office/powerpoint/2010/main" val="3602910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hart" Target="../charts/chart4.xml"/><Relationship Id="rId5"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chart" Target="../charts/char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chart" Target="../charts/char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 Id="rId3" Type="http://schemas.openxmlformats.org/officeDocument/2006/relationships/chart" Target="../charts/chart8.xml"/></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chart" Target="../charts/chart10.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chart" Target="../charts/chart11.xml"/></Relationships>
</file>

<file path=ppt/slides/_rels/slide36.xml.rels><?xml version="1.0" encoding="UTF-8" standalone="yes"?>
<Relationships xmlns="http://schemas.openxmlformats.org/package/2006/relationships"><Relationship Id="rId3" Type="http://schemas.openxmlformats.org/officeDocument/2006/relationships/chart" Target="../charts/chart12.xml"/><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chart" Target="../charts/char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chart" Target="../charts/chart14.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chart" Target="../charts/chart15.xml"/><Relationship Id="rId5" Type="http://schemas.openxmlformats.org/officeDocument/2006/relationships/chart" Target="../charts/chart16.xm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461" y="676797"/>
            <a:ext cx="8433079" cy="2123658"/>
          </a:xfrm>
          <a:prstGeom prst="rect">
            <a:avLst/>
          </a:prstGeom>
        </p:spPr>
        <p:txBody>
          <a:bodyPr wrap="square">
            <a:spAutoFit/>
          </a:bodyPr>
          <a:lstStyle/>
          <a:p>
            <a:pPr algn="ctr"/>
            <a:r>
              <a:rPr lang="en-US" sz="4400" b="1" dirty="0" smtClean="0">
                <a:cs typeface="Helvetica"/>
              </a:rPr>
              <a:t>General-Purpose Code Acceleration with Limited-Precision Analog </a:t>
            </a:r>
            <a:r>
              <a:rPr lang="en-US" sz="4400" b="1" dirty="0">
                <a:cs typeface="Helvetica"/>
              </a:rPr>
              <a:t>Computation</a:t>
            </a:r>
          </a:p>
        </p:txBody>
      </p:sp>
      <p:sp>
        <p:nvSpPr>
          <p:cNvPr id="6" name="Rectangle 5"/>
          <p:cNvSpPr/>
          <p:nvPr/>
        </p:nvSpPr>
        <p:spPr>
          <a:xfrm>
            <a:off x="3975104" y="6418491"/>
            <a:ext cx="1092193" cy="338554"/>
          </a:xfrm>
          <a:prstGeom prst="rect">
            <a:avLst/>
          </a:prstGeom>
        </p:spPr>
        <p:txBody>
          <a:bodyPr wrap="square">
            <a:spAutoFit/>
          </a:bodyPr>
          <a:lstStyle/>
          <a:p>
            <a:r>
              <a:rPr lang="en-US" sz="1600" b="1" dirty="0" smtClean="0"/>
              <a:t>ISCA 2014</a:t>
            </a:r>
            <a:endParaRPr lang="en-US" sz="1600" baseline="30000" dirty="0"/>
          </a:p>
        </p:txBody>
      </p:sp>
      <p:sp>
        <p:nvSpPr>
          <p:cNvPr id="7" name="Rectangle 6"/>
          <p:cNvSpPr/>
          <p:nvPr/>
        </p:nvSpPr>
        <p:spPr>
          <a:xfrm>
            <a:off x="2154549" y="5683644"/>
            <a:ext cx="4834902" cy="276999"/>
          </a:xfrm>
          <a:prstGeom prst="rect">
            <a:avLst/>
          </a:prstGeom>
        </p:spPr>
        <p:txBody>
          <a:bodyPr wrap="square">
            <a:spAutoFit/>
          </a:bodyPr>
          <a:lstStyle/>
          <a:p>
            <a:pPr algn="ctr"/>
            <a:endParaRPr lang="en-US" baseline="30000" dirty="0" smtClean="0"/>
          </a:p>
        </p:txBody>
      </p:sp>
      <p:sp>
        <p:nvSpPr>
          <p:cNvPr id="15" name="Rectangle 14"/>
          <p:cNvSpPr/>
          <p:nvPr/>
        </p:nvSpPr>
        <p:spPr>
          <a:xfrm>
            <a:off x="1396976" y="5718380"/>
            <a:ext cx="6438748" cy="584776"/>
          </a:xfrm>
          <a:prstGeom prst="rect">
            <a:avLst/>
          </a:prstGeom>
        </p:spPr>
        <p:txBody>
          <a:bodyPr wrap="none">
            <a:spAutoFit/>
          </a:bodyPr>
          <a:lstStyle/>
          <a:p>
            <a:r>
              <a:rPr lang="en-US" sz="1600" dirty="0" smtClean="0">
                <a:solidFill>
                  <a:srgbClr val="000000"/>
                </a:solidFill>
              </a:rPr>
              <a:t>Georgia Institute of Technology                   </a:t>
            </a:r>
            <a:r>
              <a:rPr lang="en-US" sz="1600" baseline="30000" dirty="0" smtClean="0">
                <a:solidFill>
                  <a:srgbClr val="000000"/>
                </a:solidFill>
              </a:rPr>
              <a:t> </a:t>
            </a:r>
            <a:r>
              <a:rPr lang="en-US" sz="1600" dirty="0" smtClean="0">
                <a:solidFill>
                  <a:srgbClr val="000000"/>
                </a:solidFill>
              </a:rPr>
              <a:t>The University of Texas at Austin</a:t>
            </a:r>
            <a:br>
              <a:rPr lang="en-US" sz="1600" dirty="0" smtClean="0">
                <a:solidFill>
                  <a:srgbClr val="000000"/>
                </a:solidFill>
              </a:rPr>
            </a:br>
            <a:r>
              <a:rPr lang="en-US" sz="1600" dirty="0" smtClean="0">
                <a:solidFill>
                  <a:srgbClr val="000000"/>
                </a:solidFill>
              </a:rPr>
              <a:t>     University of Washington                                      Microsoft Research</a:t>
            </a:r>
          </a:p>
        </p:txBody>
      </p:sp>
      <p:sp>
        <p:nvSpPr>
          <p:cNvPr id="5" name="Rectangle 4"/>
          <p:cNvSpPr/>
          <p:nvPr/>
        </p:nvSpPr>
        <p:spPr>
          <a:xfrm>
            <a:off x="133876" y="3334355"/>
            <a:ext cx="8876248" cy="769441"/>
          </a:xfrm>
          <a:prstGeom prst="rect">
            <a:avLst/>
          </a:prstGeom>
        </p:spPr>
        <p:txBody>
          <a:bodyPr wrap="square">
            <a:spAutoFit/>
          </a:bodyPr>
          <a:lstStyle/>
          <a:p>
            <a:r>
              <a:rPr lang="en-US" sz="2200" dirty="0" smtClean="0"/>
              <a:t>  Renée St. </a:t>
            </a:r>
            <a:r>
              <a:rPr lang="en-US" sz="2200" dirty="0" err="1" smtClean="0"/>
              <a:t>Amant</a:t>
            </a:r>
            <a:r>
              <a:rPr lang="en-US" sz="2200" dirty="0"/>
              <a:t> </a:t>
            </a:r>
            <a:r>
              <a:rPr lang="en-US" sz="2200" dirty="0" smtClean="0"/>
              <a:t>    </a:t>
            </a:r>
            <a:r>
              <a:rPr lang="en-US" sz="2200" b="1" dirty="0" smtClean="0">
                <a:solidFill>
                  <a:srgbClr val="0066FF"/>
                </a:solidFill>
              </a:rPr>
              <a:t>Amir Yazdanbakhsh</a:t>
            </a:r>
            <a:r>
              <a:rPr lang="en-US" sz="2200" dirty="0">
                <a:solidFill>
                  <a:srgbClr val="0066FF"/>
                </a:solidFill>
              </a:rPr>
              <a:t> </a:t>
            </a:r>
            <a:r>
              <a:rPr lang="en-US" sz="2200" dirty="0" smtClean="0">
                <a:solidFill>
                  <a:srgbClr val="0066FF"/>
                </a:solidFill>
              </a:rPr>
              <a:t>    </a:t>
            </a:r>
            <a:r>
              <a:rPr lang="en-US" sz="2200" dirty="0" err="1" smtClean="0"/>
              <a:t>Jongse</a:t>
            </a:r>
            <a:r>
              <a:rPr lang="en-US" sz="2200" dirty="0" smtClean="0"/>
              <a:t> Park     Bradley </a:t>
            </a:r>
            <a:r>
              <a:rPr lang="en-US" sz="2200" dirty="0" err="1" smtClean="0"/>
              <a:t>Thwaites</a:t>
            </a:r>
            <a:r>
              <a:rPr lang="en-US" sz="2200" baseline="30000" dirty="0"/>
              <a:t> </a:t>
            </a:r>
            <a:r>
              <a:rPr lang="en-US" sz="2200" baseline="30000" dirty="0" smtClean="0"/>
              <a:t/>
            </a:r>
            <a:br>
              <a:rPr lang="en-US" sz="2200" baseline="30000" dirty="0" smtClean="0"/>
            </a:br>
            <a:r>
              <a:rPr lang="en-US" sz="2200" dirty="0" err="1" smtClean="0"/>
              <a:t>Hadi</a:t>
            </a:r>
            <a:r>
              <a:rPr lang="en-US" sz="2200" dirty="0" smtClean="0"/>
              <a:t> </a:t>
            </a:r>
            <a:r>
              <a:rPr lang="en-US" sz="2200" dirty="0" err="1" smtClean="0"/>
              <a:t>Esmaeilzadeh</a:t>
            </a:r>
            <a:r>
              <a:rPr lang="en-US" sz="2200" dirty="0"/>
              <a:t> </a:t>
            </a:r>
            <a:r>
              <a:rPr lang="en-US" sz="2200" dirty="0" smtClean="0"/>
              <a:t>       </a:t>
            </a:r>
            <a:r>
              <a:rPr lang="en-US" sz="2200" dirty="0" err="1" smtClean="0"/>
              <a:t>Arjang</a:t>
            </a:r>
            <a:r>
              <a:rPr lang="en-US" sz="2200" dirty="0" smtClean="0"/>
              <a:t> </a:t>
            </a:r>
            <a:r>
              <a:rPr lang="en-US" sz="2200" dirty="0" err="1" smtClean="0"/>
              <a:t>Hassibi</a:t>
            </a:r>
            <a:r>
              <a:rPr lang="en-US" sz="2200" dirty="0"/>
              <a:t> </a:t>
            </a:r>
            <a:r>
              <a:rPr lang="en-US" sz="2200" dirty="0" smtClean="0"/>
              <a:t>             Luis </a:t>
            </a:r>
            <a:r>
              <a:rPr lang="en-US" sz="2200" dirty="0" err="1" smtClean="0"/>
              <a:t>Ceze</a:t>
            </a:r>
            <a:r>
              <a:rPr lang="en-US" sz="2200" dirty="0"/>
              <a:t> </a:t>
            </a:r>
            <a:r>
              <a:rPr lang="en-US" sz="2200" dirty="0" smtClean="0"/>
              <a:t>          Doug Burger</a:t>
            </a:r>
            <a:endParaRPr lang="en-US" sz="2200" baseline="30000" dirty="0"/>
          </a:p>
        </p:txBody>
      </p:sp>
      <p:cxnSp>
        <p:nvCxnSpPr>
          <p:cNvPr id="10" name="Straight Connector 9"/>
          <p:cNvCxnSpPr/>
          <p:nvPr/>
        </p:nvCxnSpPr>
        <p:spPr>
          <a:xfrm>
            <a:off x="1346644" y="5705552"/>
            <a:ext cx="6336856"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2226625" y="4296974"/>
            <a:ext cx="4690751" cy="646331"/>
          </a:xfrm>
          <a:prstGeom prst="rect">
            <a:avLst/>
          </a:prstGeom>
        </p:spPr>
        <p:txBody>
          <a:bodyPr wrap="square">
            <a:spAutoFit/>
          </a:bodyPr>
          <a:lstStyle/>
          <a:p>
            <a:pPr algn="ctr"/>
            <a:r>
              <a:rPr lang="en-US" b="1" dirty="0">
                <a:solidFill>
                  <a:srgbClr val="0066FF"/>
                </a:solidFill>
              </a:rPr>
              <a:t>Georgia Institute of Technology</a:t>
            </a:r>
            <a:br>
              <a:rPr lang="en-US" b="1" dirty="0">
                <a:solidFill>
                  <a:srgbClr val="0066FF"/>
                </a:solidFill>
              </a:rPr>
            </a:br>
            <a:r>
              <a:rPr lang="en-US" b="1" dirty="0">
                <a:solidFill>
                  <a:srgbClr val="0066FF"/>
                </a:solidFill>
              </a:rPr>
              <a:t>Alternative Computing Technologies (ACT) Lab</a:t>
            </a:r>
          </a:p>
        </p:txBody>
      </p:sp>
    </p:spTree>
    <p:extLst>
      <p:ext uri="{BB962C8B-B14F-4D97-AF65-F5344CB8AC3E}">
        <p14:creationId xmlns:p14="http://schemas.microsoft.com/office/powerpoint/2010/main" val="4816208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FF3C1F-4485-8A47-A986-4823157539B1}" type="slidenum">
              <a:rPr lang="en-US" smtClean="0"/>
              <a:t>10</a:t>
            </a:fld>
            <a:endParaRPr lang="en-US"/>
          </a:p>
        </p:txBody>
      </p:sp>
      <p:pic>
        <p:nvPicPr>
          <p:cNvPr id="5" name="Picture 4"/>
          <p:cNvPicPr>
            <a:picLocks noChangeAspect="1"/>
          </p:cNvPicPr>
          <p:nvPr/>
        </p:nvPicPr>
        <p:blipFill>
          <a:blip r:embed="rId3"/>
          <a:stretch>
            <a:fillRect/>
          </a:stretch>
        </p:blipFill>
        <p:spPr>
          <a:xfrm>
            <a:off x="0" y="2231453"/>
            <a:ext cx="9144000" cy="2395095"/>
          </a:xfrm>
          <a:prstGeom prst="rect">
            <a:avLst/>
          </a:prstGeom>
        </p:spPr>
      </p:pic>
      <p:sp>
        <p:nvSpPr>
          <p:cNvPr id="6" name="TextBox 5"/>
          <p:cNvSpPr txBox="1"/>
          <p:nvPr/>
        </p:nvSpPr>
        <p:spPr>
          <a:xfrm>
            <a:off x="0" y="1476948"/>
            <a:ext cx="9189720" cy="646331"/>
          </a:xfrm>
          <a:prstGeom prst="rect">
            <a:avLst/>
          </a:prstGeom>
          <a:noFill/>
        </p:spPr>
        <p:txBody>
          <a:bodyPr wrap="square" rtlCol="0">
            <a:spAutoFit/>
          </a:bodyPr>
          <a:lstStyle/>
          <a:p>
            <a:pPr algn="ctr"/>
            <a:r>
              <a:rPr lang="en-US" sz="3600" b="1" dirty="0" smtClean="0"/>
              <a:t>2</a:t>
            </a:r>
            <a:r>
              <a:rPr lang="en-US" sz="3600" b="1" baseline="30000" dirty="0" smtClean="0"/>
              <a:t>nd</a:t>
            </a:r>
            <a:r>
              <a:rPr lang="en-US" sz="3600" b="1" dirty="0" smtClean="0"/>
              <a:t> Design Principle</a:t>
            </a:r>
            <a:endParaRPr lang="en-US" sz="3600" b="1" dirty="0"/>
          </a:p>
        </p:txBody>
      </p:sp>
      <p:sp>
        <p:nvSpPr>
          <p:cNvPr id="7" name="TextBox 6"/>
          <p:cNvSpPr txBox="1"/>
          <p:nvPr/>
        </p:nvSpPr>
        <p:spPr>
          <a:xfrm>
            <a:off x="438150" y="2875002"/>
            <a:ext cx="8267700" cy="1107996"/>
          </a:xfrm>
          <a:prstGeom prst="rect">
            <a:avLst/>
          </a:prstGeom>
          <a:noFill/>
        </p:spPr>
        <p:txBody>
          <a:bodyPr wrap="square" rtlCol="0">
            <a:spAutoFit/>
          </a:bodyPr>
          <a:lstStyle/>
          <a:p>
            <a:pPr algn="ctr"/>
            <a:r>
              <a:rPr lang="en-US" sz="6600" b="1" dirty="0" smtClean="0"/>
              <a:t>Analog Neurons</a:t>
            </a:r>
            <a:endParaRPr lang="en-US" sz="6600" b="1" dirty="0"/>
          </a:p>
        </p:txBody>
      </p:sp>
    </p:spTree>
    <p:extLst>
      <p:ext uri="{BB962C8B-B14F-4D97-AF65-F5344CB8AC3E}">
        <p14:creationId xmlns:p14="http://schemas.microsoft.com/office/powerpoint/2010/main" val="23919658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7938"/>
            <a:ext cx="8229600" cy="1143000"/>
          </a:xfrm>
        </p:spPr>
        <p:txBody>
          <a:bodyPr>
            <a:normAutofit fontScale="90000"/>
          </a:bodyPr>
          <a:lstStyle/>
          <a:p>
            <a:pPr algn="l"/>
            <a:r>
              <a:rPr lang="en-US" sz="3800" dirty="0" smtClean="0"/>
              <a:t>Analog Neurons for Accelerated Computation</a:t>
            </a:r>
            <a:endParaRPr lang="en-US" sz="3800" dirty="0"/>
          </a:p>
        </p:txBody>
      </p:sp>
      <p:pic>
        <p:nvPicPr>
          <p:cNvPr id="5" name="Content Placeholder 4"/>
          <p:cNvPicPr>
            <a:picLocks noGrp="1" noChangeAspect="1"/>
          </p:cNvPicPr>
          <p:nvPr>
            <p:ph idx="1"/>
          </p:nvPr>
        </p:nvPicPr>
        <p:blipFill>
          <a:blip r:embed="rId3"/>
          <a:srcRect t="-6778" b="-6778"/>
          <a:stretch>
            <a:fillRect/>
          </a:stretch>
        </p:blipFill>
        <p:spPr>
          <a:xfrm>
            <a:off x="13456" y="1016746"/>
            <a:ext cx="9088559" cy="5587253"/>
          </a:xfrm>
        </p:spPr>
      </p:pic>
      <p:sp>
        <p:nvSpPr>
          <p:cNvPr id="4" name="Slide Number Placeholder 3"/>
          <p:cNvSpPr>
            <a:spLocks noGrp="1"/>
          </p:cNvSpPr>
          <p:nvPr>
            <p:ph type="sldNum" sz="quarter" idx="12"/>
          </p:nvPr>
        </p:nvSpPr>
        <p:spPr>
          <a:xfrm>
            <a:off x="7021602" y="6496050"/>
            <a:ext cx="2133600" cy="365125"/>
          </a:xfrm>
        </p:spPr>
        <p:txBody>
          <a:bodyPr/>
          <a:lstStyle/>
          <a:p>
            <a:fld id="{05FF3C1F-4485-8A47-A986-4823157539B1}" type="slidenum">
              <a:rPr lang="en-US" smtClean="0"/>
              <a:t>11</a:t>
            </a:fld>
            <a:endParaRPr lang="en-US" dirty="0"/>
          </a:p>
        </p:txBody>
      </p:sp>
      <p:sp>
        <p:nvSpPr>
          <p:cNvPr id="3" name="Rectangle 2"/>
          <p:cNvSpPr/>
          <p:nvPr/>
        </p:nvSpPr>
        <p:spPr>
          <a:xfrm>
            <a:off x="4711700" y="4114800"/>
            <a:ext cx="838200" cy="266700"/>
          </a:xfrm>
          <a:prstGeom prst="rect">
            <a:avLst/>
          </a:prstGeom>
          <a:solidFill>
            <a:srgbClr val="619AC8"/>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V to I</a:t>
            </a:r>
            <a:endParaRPr lang="en-US" sz="2000" dirty="0"/>
          </a:p>
        </p:txBody>
      </p:sp>
      <p:sp>
        <p:nvSpPr>
          <p:cNvPr id="6" name="Rectangle 5"/>
          <p:cNvSpPr/>
          <p:nvPr/>
        </p:nvSpPr>
        <p:spPr>
          <a:xfrm>
            <a:off x="5969000" y="4133850"/>
            <a:ext cx="838200" cy="266700"/>
          </a:xfrm>
          <a:prstGeom prst="rect">
            <a:avLst/>
          </a:prstGeom>
          <a:solidFill>
            <a:srgbClr val="619AC8"/>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V to I</a:t>
            </a:r>
            <a:endParaRPr lang="en-US" sz="2000" dirty="0"/>
          </a:p>
        </p:txBody>
      </p:sp>
      <p:sp>
        <p:nvSpPr>
          <p:cNvPr id="7" name="Rectangle 6"/>
          <p:cNvSpPr/>
          <p:nvPr/>
        </p:nvSpPr>
        <p:spPr>
          <a:xfrm>
            <a:off x="7188200" y="4114800"/>
            <a:ext cx="838200" cy="266700"/>
          </a:xfrm>
          <a:prstGeom prst="rect">
            <a:avLst/>
          </a:prstGeom>
          <a:solidFill>
            <a:srgbClr val="619AC8"/>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V to I</a:t>
            </a:r>
            <a:endParaRPr lang="en-US" sz="2000" dirty="0"/>
          </a:p>
        </p:txBody>
      </p:sp>
    </p:spTree>
    <p:extLst>
      <p:ext uri="{BB962C8B-B14F-4D97-AF65-F5344CB8AC3E}">
        <p14:creationId xmlns:p14="http://schemas.microsoft.com/office/powerpoint/2010/main" val="18003101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0641"/>
            <a:ext cx="8229600" cy="1143000"/>
          </a:xfrm>
        </p:spPr>
        <p:txBody>
          <a:bodyPr/>
          <a:lstStyle/>
          <a:p>
            <a:pPr algn="l"/>
            <a:r>
              <a:rPr lang="en-US" dirty="0" smtClean="0"/>
              <a:t>Mixed-signal A-NPU</a:t>
            </a:r>
            <a:endParaRPr lang="en-US" dirty="0"/>
          </a:p>
        </p:txBody>
      </p:sp>
      <p:pic>
        <p:nvPicPr>
          <p:cNvPr id="3" name="Picture 2"/>
          <p:cNvPicPr>
            <a:picLocks noChangeAspect="1"/>
          </p:cNvPicPr>
          <p:nvPr/>
        </p:nvPicPr>
        <p:blipFill>
          <a:blip r:embed="rId3"/>
          <a:stretch>
            <a:fillRect/>
          </a:stretch>
        </p:blipFill>
        <p:spPr>
          <a:xfrm>
            <a:off x="443903" y="1464714"/>
            <a:ext cx="8242897" cy="4720932"/>
          </a:xfrm>
          <a:prstGeom prst="rect">
            <a:avLst/>
          </a:prstGeom>
        </p:spPr>
      </p:pic>
      <p:sp>
        <p:nvSpPr>
          <p:cNvPr id="4" name="Slide Number Placeholder 3"/>
          <p:cNvSpPr>
            <a:spLocks noGrp="1"/>
          </p:cNvSpPr>
          <p:nvPr>
            <p:ph type="sldNum" sz="quarter" idx="12"/>
          </p:nvPr>
        </p:nvSpPr>
        <p:spPr>
          <a:xfrm>
            <a:off x="7021602" y="6492875"/>
            <a:ext cx="2133600" cy="365125"/>
          </a:xfrm>
        </p:spPr>
        <p:txBody>
          <a:bodyPr/>
          <a:lstStyle/>
          <a:p>
            <a:fld id="{05FF3C1F-4485-8A47-A986-4823157539B1}" type="slidenum">
              <a:rPr lang="en-US" smtClean="0"/>
              <a:t>12</a:t>
            </a:fld>
            <a:endParaRPr lang="en-US"/>
          </a:p>
        </p:txBody>
      </p:sp>
    </p:spTree>
    <p:extLst>
      <p:ext uri="{BB962C8B-B14F-4D97-AF65-F5344CB8AC3E}">
        <p14:creationId xmlns:p14="http://schemas.microsoft.com/office/powerpoint/2010/main" val="41567663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55463" y="446075"/>
            <a:ext cx="7633075" cy="5965851"/>
          </a:xfrm>
          <a:prstGeom prst="rect">
            <a:avLst/>
          </a:prstGeom>
        </p:spPr>
      </p:pic>
      <p:sp>
        <p:nvSpPr>
          <p:cNvPr id="3" name="Slide Number Placeholder 2"/>
          <p:cNvSpPr>
            <a:spLocks noGrp="1"/>
          </p:cNvSpPr>
          <p:nvPr>
            <p:ph type="sldNum" sz="quarter" idx="12"/>
          </p:nvPr>
        </p:nvSpPr>
        <p:spPr>
          <a:xfrm>
            <a:off x="7029638" y="6492875"/>
            <a:ext cx="2133600" cy="365125"/>
          </a:xfrm>
        </p:spPr>
        <p:txBody>
          <a:bodyPr/>
          <a:lstStyle/>
          <a:p>
            <a:fld id="{05FF3C1F-4485-8A47-A986-4823157539B1}" type="slidenum">
              <a:rPr lang="en-US" smtClean="0"/>
              <a:t>13</a:t>
            </a:fld>
            <a:endParaRPr lang="en-US" dirty="0"/>
          </a:p>
        </p:txBody>
      </p:sp>
    </p:spTree>
    <p:extLst>
      <p:ext uri="{BB962C8B-B14F-4D97-AF65-F5344CB8AC3E}">
        <p14:creationId xmlns:p14="http://schemas.microsoft.com/office/powerpoint/2010/main" val="4249759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Limitations of Analog Neuron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Limited range of operation (e.g. 600mV)</a:t>
            </a:r>
          </a:p>
          <a:p>
            <a:pPr marL="0" indent="0">
              <a:buNone/>
            </a:pPr>
            <a:endParaRPr lang="en-US" dirty="0"/>
          </a:p>
          <a:p>
            <a:pPr marL="0" indent="0">
              <a:buNone/>
            </a:pPr>
            <a:r>
              <a:rPr lang="en-US" dirty="0" smtClean="0"/>
              <a:t>Margins for noise resiliency  (2-3 mV)</a:t>
            </a:r>
          </a:p>
        </p:txBody>
      </p:sp>
      <p:sp>
        <p:nvSpPr>
          <p:cNvPr id="4" name="Slide Number Placeholder 3"/>
          <p:cNvSpPr>
            <a:spLocks noGrp="1"/>
          </p:cNvSpPr>
          <p:nvPr>
            <p:ph type="sldNum" sz="quarter" idx="12"/>
          </p:nvPr>
        </p:nvSpPr>
        <p:spPr/>
        <p:txBody>
          <a:bodyPr/>
          <a:lstStyle/>
          <a:p>
            <a:fld id="{05FF3C1F-4485-8A47-A986-4823157539B1}" type="slidenum">
              <a:rPr lang="en-US" smtClean="0"/>
              <a:t>14</a:t>
            </a:fld>
            <a:endParaRPr lang="en-US"/>
          </a:p>
        </p:txBody>
      </p:sp>
      <p:pic>
        <p:nvPicPr>
          <p:cNvPr id="9" name="Picture 8"/>
          <p:cNvPicPr>
            <a:picLocks noChangeAspect="1"/>
          </p:cNvPicPr>
          <p:nvPr/>
        </p:nvPicPr>
        <p:blipFill>
          <a:blip r:embed="rId3"/>
          <a:stretch>
            <a:fillRect/>
          </a:stretch>
        </p:blipFill>
        <p:spPr>
          <a:xfrm>
            <a:off x="0" y="3961255"/>
            <a:ext cx="9144000" cy="2395095"/>
          </a:xfrm>
          <a:prstGeom prst="rect">
            <a:avLst/>
          </a:prstGeom>
        </p:spPr>
      </p:pic>
      <p:sp>
        <p:nvSpPr>
          <p:cNvPr id="8" name="Rectangle 7"/>
          <p:cNvSpPr/>
          <p:nvPr/>
        </p:nvSpPr>
        <p:spPr>
          <a:xfrm>
            <a:off x="-406400" y="4048026"/>
            <a:ext cx="10045700" cy="2215991"/>
          </a:xfrm>
          <a:prstGeom prst="rect">
            <a:avLst/>
          </a:prstGeom>
        </p:spPr>
        <p:txBody>
          <a:bodyPr wrap="square">
            <a:spAutoFit/>
          </a:bodyPr>
          <a:lstStyle/>
          <a:p>
            <a:pPr algn="ctr"/>
            <a:r>
              <a:rPr lang="en-US" sz="4600" b="1" dirty="0"/>
              <a:t>Limited Bit-</a:t>
            </a:r>
            <a:r>
              <a:rPr lang="en-US" sz="4600" b="1" dirty="0" smtClean="0"/>
              <a:t>width</a:t>
            </a:r>
          </a:p>
          <a:p>
            <a:pPr algn="ctr"/>
            <a:r>
              <a:rPr lang="en-US" sz="4600" b="1" dirty="0" smtClean="0"/>
              <a:t>Topology Restriction</a:t>
            </a:r>
            <a:endParaRPr lang="en-US" sz="4600" b="1" dirty="0"/>
          </a:p>
          <a:p>
            <a:pPr algn="ctr"/>
            <a:r>
              <a:rPr lang="en-US" sz="4600" b="1" dirty="0" smtClean="0"/>
              <a:t>Circuit Non-idealities (e.g., Sigmoid)</a:t>
            </a:r>
            <a:endParaRPr lang="en-US" sz="4600" b="1" dirty="0"/>
          </a:p>
        </p:txBody>
      </p:sp>
    </p:spTree>
    <p:extLst>
      <p:ext uri="{BB962C8B-B14F-4D97-AF65-F5344CB8AC3E}">
        <p14:creationId xmlns:p14="http://schemas.microsoft.com/office/powerpoint/2010/main" val="23111727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FF3C1F-4485-8A47-A986-4823157539B1}" type="slidenum">
              <a:rPr lang="en-US" smtClean="0"/>
              <a:t>15</a:t>
            </a:fld>
            <a:endParaRPr lang="en-US"/>
          </a:p>
        </p:txBody>
      </p:sp>
      <p:pic>
        <p:nvPicPr>
          <p:cNvPr id="5" name="Picture 4"/>
          <p:cNvPicPr>
            <a:picLocks noChangeAspect="1"/>
          </p:cNvPicPr>
          <p:nvPr/>
        </p:nvPicPr>
        <p:blipFill>
          <a:blip r:embed="rId2"/>
          <a:stretch>
            <a:fillRect/>
          </a:stretch>
        </p:blipFill>
        <p:spPr>
          <a:xfrm>
            <a:off x="0" y="2231453"/>
            <a:ext cx="9144000" cy="2395095"/>
          </a:xfrm>
          <a:prstGeom prst="rect">
            <a:avLst/>
          </a:prstGeom>
        </p:spPr>
      </p:pic>
      <p:sp>
        <p:nvSpPr>
          <p:cNvPr id="6" name="TextBox 5"/>
          <p:cNvSpPr txBox="1"/>
          <p:nvPr/>
        </p:nvSpPr>
        <p:spPr>
          <a:xfrm>
            <a:off x="0" y="1476948"/>
            <a:ext cx="9189720" cy="646331"/>
          </a:xfrm>
          <a:prstGeom prst="rect">
            <a:avLst/>
          </a:prstGeom>
          <a:noFill/>
        </p:spPr>
        <p:txBody>
          <a:bodyPr wrap="square" rtlCol="0">
            <a:spAutoFit/>
          </a:bodyPr>
          <a:lstStyle/>
          <a:p>
            <a:pPr algn="ctr"/>
            <a:r>
              <a:rPr lang="en-US" sz="3600" b="1" dirty="0" smtClean="0"/>
              <a:t>3</a:t>
            </a:r>
            <a:r>
              <a:rPr lang="en-US" sz="3600" b="1" baseline="30000" dirty="0" smtClean="0"/>
              <a:t>rd</a:t>
            </a:r>
            <a:r>
              <a:rPr lang="en-US" sz="3600" b="1" dirty="0" smtClean="0"/>
              <a:t> Design Principle</a:t>
            </a:r>
            <a:endParaRPr lang="en-US" sz="3600" b="1" dirty="0"/>
          </a:p>
        </p:txBody>
      </p:sp>
      <p:sp>
        <p:nvSpPr>
          <p:cNvPr id="7" name="TextBox 6"/>
          <p:cNvSpPr txBox="1"/>
          <p:nvPr/>
        </p:nvSpPr>
        <p:spPr>
          <a:xfrm>
            <a:off x="361950" y="2379702"/>
            <a:ext cx="8426450" cy="2123658"/>
          </a:xfrm>
          <a:prstGeom prst="rect">
            <a:avLst/>
          </a:prstGeom>
          <a:noFill/>
        </p:spPr>
        <p:txBody>
          <a:bodyPr wrap="square" rtlCol="0">
            <a:spAutoFit/>
          </a:bodyPr>
          <a:lstStyle/>
          <a:p>
            <a:pPr algn="ctr"/>
            <a:r>
              <a:rPr lang="en-US" sz="6600" b="1" dirty="0" smtClean="0"/>
              <a:t>Compiler-Circuit </a:t>
            </a:r>
            <a:br>
              <a:rPr lang="en-US" sz="6600" b="1" dirty="0" smtClean="0"/>
            </a:br>
            <a:r>
              <a:rPr lang="en-US" sz="6600" b="1" dirty="0" smtClean="0"/>
              <a:t>Co-design</a:t>
            </a:r>
            <a:endParaRPr lang="en-US" sz="6600" b="1" dirty="0"/>
          </a:p>
        </p:txBody>
      </p:sp>
    </p:spTree>
    <p:extLst>
      <p:ext uri="{BB962C8B-B14F-4D97-AF65-F5344CB8AC3E}">
        <p14:creationId xmlns:p14="http://schemas.microsoft.com/office/powerpoint/2010/main" val="39539703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b="1" dirty="0" smtClean="0">
                <a:solidFill>
                  <a:srgbClr val="074DF4"/>
                </a:solidFill>
              </a:rPr>
              <a:t>Digital</a:t>
            </a:r>
            <a:r>
              <a:rPr lang="en-US" dirty="0" smtClean="0"/>
              <a:t> Compilation Workflow</a:t>
            </a:r>
            <a:endParaRPr lang="en-US" dirty="0"/>
          </a:p>
        </p:txBody>
      </p:sp>
      <p:sp>
        <p:nvSpPr>
          <p:cNvPr id="2" name="Slide Number Placeholder 1"/>
          <p:cNvSpPr>
            <a:spLocks noGrp="1"/>
          </p:cNvSpPr>
          <p:nvPr>
            <p:ph type="sldNum" sz="quarter" idx="12"/>
          </p:nvPr>
        </p:nvSpPr>
        <p:spPr/>
        <p:txBody>
          <a:bodyPr/>
          <a:lstStyle/>
          <a:p>
            <a:fld id="{43E6274D-23B7-8E4D-B11C-FBF76E93AA39}" type="slidenum">
              <a:rPr lang="en-US" smtClean="0"/>
              <a:t>16</a:t>
            </a:fld>
            <a:endParaRPr lang="en-US"/>
          </a:p>
        </p:txBody>
      </p:sp>
      <p:sp>
        <p:nvSpPr>
          <p:cNvPr id="31" name="TextBox 30"/>
          <p:cNvSpPr txBox="1"/>
          <p:nvPr/>
        </p:nvSpPr>
        <p:spPr>
          <a:xfrm>
            <a:off x="10198100" y="6197600"/>
            <a:ext cx="184666"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a:off x="247650" y="1409700"/>
            <a:ext cx="8648700" cy="5067300"/>
          </a:xfrm>
          <a:prstGeom prst="rect">
            <a:avLst/>
          </a:prstGeom>
        </p:spPr>
      </p:pic>
    </p:spTree>
    <p:extLst>
      <p:ext uri="{BB962C8B-B14F-4D97-AF65-F5344CB8AC3E}">
        <p14:creationId xmlns:p14="http://schemas.microsoft.com/office/powerpoint/2010/main" val="77956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b="1" dirty="0" smtClean="0">
                <a:solidFill>
                  <a:srgbClr val="074DF4"/>
                </a:solidFill>
              </a:rPr>
              <a:t>Analog</a:t>
            </a:r>
            <a:r>
              <a:rPr lang="en-US" dirty="0" smtClean="0">
                <a:solidFill>
                  <a:srgbClr val="074DF4"/>
                </a:solidFill>
              </a:rPr>
              <a:t> </a:t>
            </a:r>
            <a:r>
              <a:rPr lang="en-US" dirty="0" smtClean="0"/>
              <a:t>Compilation Workflow</a:t>
            </a:r>
            <a:endParaRPr lang="en-US" dirty="0"/>
          </a:p>
        </p:txBody>
      </p:sp>
      <p:sp>
        <p:nvSpPr>
          <p:cNvPr id="2" name="Slide Number Placeholder 1"/>
          <p:cNvSpPr>
            <a:spLocks noGrp="1"/>
          </p:cNvSpPr>
          <p:nvPr>
            <p:ph type="sldNum" sz="quarter" idx="12"/>
          </p:nvPr>
        </p:nvSpPr>
        <p:spPr/>
        <p:txBody>
          <a:bodyPr/>
          <a:lstStyle/>
          <a:p>
            <a:fld id="{43E6274D-23B7-8E4D-B11C-FBF76E93AA39}" type="slidenum">
              <a:rPr lang="en-US" smtClean="0"/>
              <a:t>17</a:t>
            </a:fld>
            <a:endParaRPr lang="en-US"/>
          </a:p>
        </p:txBody>
      </p:sp>
      <p:sp>
        <p:nvSpPr>
          <p:cNvPr id="31" name="TextBox 30"/>
          <p:cNvSpPr txBox="1"/>
          <p:nvPr/>
        </p:nvSpPr>
        <p:spPr>
          <a:xfrm>
            <a:off x="10198100" y="6197600"/>
            <a:ext cx="184666" cy="369332"/>
          </a:xfrm>
          <a:prstGeom prst="rect">
            <a:avLst/>
          </a:prstGeom>
          <a:noFill/>
        </p:spPr>
        <p:txBody>
          <a:bodyPr wrap="none" rtlCol="0">
            <a:spAutoFit/>
          </a:bodyPr>
          <a:lstStyle/>
          <a:p>
            <a:endParaRPr lang="en-US" dirty="0"/>
          </a:p>
        </p:txBody>
      </p:sp>
      <p:pic>
        <p:nvPicPr>
          <p:cNvPr id="8" name="Picture 7"/>
          <p:cNvPicPr>
            <a:picLocks noChangeAspect="1"/>
          </p:cNvPicPr>
          <p:nvPr/>
        </p:nvPicPr>
        <p:blipFill>
          <a:blip r:embed="rId3"/>
          <a:stretch>
            <a:fillRect/>
          </a:stretch>
        </p:blipFill>
        <p:spPr>
          <a:xfrm>
            <a:off x="247650" y="1409700"/>
            <a:ext cx="8648700" cy="5067300"/>
          </a:xfrm>
          <a:prstGeom prst="rect">
            <a:avLst/>
          </a:prstGeom>
        </p:spPr>
      </p:pic>
    </p:spTree>
    <p:extLst>
      <p:ext uri="{BB962C8B-B14F-4D97-AF65-F5344CB8AC3E}">
        <p14:creationId xmlns:p14="http://schemas.microsoft.com/office/powerpoint/2010/main" val="376586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Left Arrow 42"/>
          <p:cNvSpPr/>
          <p:nvPr/>
        </p:nvSpPr>
        <p:spPr>
          <a:xfrm rot="10800000">
            <a:off x="893047" y="977897"/>
            <a:ext cx="2911089" cy="1978815"/>
          </a:xfrm>
          <a:prstGeom prst="leftArrow">
            <a:avLst/>
          </a:prstGeom>
          <a:gradFill flip="none" rotWithShape="1">
            <a:gsLst>
              <a:gs pos="0">
                <a:srgbClr val="558ED5">
                  <a:alpha val="31000"/>
                </a:srgbClr>
              </a:gs>
              <a:gs pos="100000">
                <a:srgbClr val="FFFFFF">
                  <a:alpha val="31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3"/>
          <a:stretch>
            <a:fillRect/>
          </a:stretch>
        </p:blipFill>
        <p:spPr>
          <a:xfrm>
            <a:off x="4817533" y="5617635"/>
            <a:ext cx="609600" cy="190500"/>
          </a:xfrm>
          <a:prstGeom prst="rect">
            <a:avLst/>
          </a:prstGeom>
        </p:spPr>
      </p:pic>
      <p:pic>
        <p:nvPicPr>
          <p:cNvPr id="33" name="Picture 32"/>
          <p:cNvPicPr>
            <a:picLocks noChangeAspect="1"/>
          </p:cNvPicPr>
          <p:nvPr/>
        </p:nvPicPr>
        <p:blipFill>
          <a:blip r:embed="rId4"/>
          <a:stretch>
            <a:fillRect/>
          </a:stretch>
        </p:blipFill>
        <p:spPr>
          <a:xfrm>
            <a:off x="6849532" y="4719074"/>
            <a:ext cx="457202" cy="619185"/>
          </a:xfrm>
          <a:prstGeom prst="rect">
            <a:avLst/>
          </a:prstGeom>
        </p:spPr>
      </p:pic>
      <p:pic>
        <p:nvPicPr>
          <p:cNvPr id="32" name="Picture 31"/>
          <p:cNvPicPr>
            <a:picLocks noChangeAspect="1"/>
          </p:cNvPicPr>
          <p:nvPr/>
        </p:nvPicPr>
        <p:blipFill>
          <a:blip r:embed="rId4"/>
          <a:stretch>
            <a:fillRect/>
          </a:stretch>
        </p:blipFill>
        <p:spPr>
          <a:xfrm>
            <a:off x="6849532" y="3195074"/>
            <a:ext cx="457202" cy="619185"/>
          </a:xfrm>
          <a:prstGeom prst="rect">
            <a:avLst/>
          </a:prstGeom>
        </p:spPr>
      </p:pic>
      <p:pic>
        <p:nvPicPr>
          <p:cNvPr id="13" name="Picture 12"/>
          <p:cNvPicPr>
            <a:picLocks noChangeAspect="1"/>
          </p:cNvPicPr>
          <p:nvPr/>
        </p:nvPicPr>
        <p:blipFill>
          <a:blip r:embed="rId4"/>
          <a:stretch>
            <a:fillRect/>
          </a:stretch>
        </p:blipFill>
        <p:spPr>
          <a:xfrm>
            <a:off x="6849532" y="1878482"/>
            <a:ext cx="457201" cy="619185"/>
          </a:xfrm>
          <a:prstGeom prst="rect">
            <a:avLst/>
          </a:prstGeom>
        </p:spPr>
      </p:pic>
      <p:pic>
        <p:nvPicPr>
          <p:cNvPr id="4" name="Picture 3"/>
          <p:cNvPicPr>
            <a:picLocks noChangeAspect="1"/>
          </p:cNvPicPr>
          <p:nvPr/>
        </p:nvPicPr>
        <p:blipFill>
          <a:blip r:embed="rId5"/>
          <a:stretch>
            <a:fillRect/>
          </a:stretch>
        </p:blipFill>
        <p:spPr>
          <a:xfrm rot="16200000">
            <a:off x="1423873" y="860984"/>
            <a:ext cx="1783080" cy="2187244"/>
          </a:xfrm>
          <a:prstGeom prst="rect">
            <a:avLst/>
          </a:prstGeom>
        </p:spPr>
      </p:pic>
      <p:sp>
        <p:nvSpPr>
          <p:cNvPr id="22" name="Rounded Rectangle 21"/>
          <p:cNvSpPr/>
          <p:nvPr/>
        </p:nvSpPr>
        <p:spPr>
          <a:xfrm>
            <a:off x="5238694" y="5237030"/>
            <a:ext cx="3362979" cy="1036770"/>
          </a:xfrm>
          <a:prstGeom prst="roundRect">
            <a:avLst/>
          </a:prstGeom>
          <a:solidFill>
            <a:srgbClr val="C7E7C8"/>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Back propagate </a:t>
            </a:r>
            <a:r>
              <a:rPr lang="en-US" sz="2000" dirty="0">
                <a:solidFill>
                  <a:srgbClr val="000000"/>
                </a:solidFill>
              </a:rPr>
              <a:t>the error through the fully-precise neural network</a:t>
            </a:r>
          </a:p>
        </p:txBody>
      </p:sp>
      <p:sp>
        <p:nvSpPr>
          <p:cNvPr id="23" name="Rounded Rectangle 22"/>
          <p:cNvSpPr/>
          <p:nvPr/>
        </p:nvSpPr>
        <p:spPr>
          <a:xfrm>
            <a:off x="5168863" y="3706016"/>
            <a:ext cx="3375641" cy="1081884"/>
          </a:xfrm>
          <a:prstGeom prst="roundRect">
            <a:avLst/>
          </a:prstGeom>
          <a:solidFill>
            <a:srgbClr val="CDE0F4"/>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Calculate the output error from the </a:t>
            </a:r>
            <a:r>
              <a:rPr lang="en-US" sz="2000" dirty="0" smtClean="0">
                <a:solidFill>
                  <a:srgbClr val="000000"/>
                </a:solidFill>
              </a:rPr>
              <a:t>limited-precision</a:t>
            </a:r>
            <a:r>
              <a:rPr lang="en-US" sz="2000" dirty="0">
                <a:solidFill>
                  <a:srgbClr val="000000"/>
                </a:solidFill>
              </a:rPr>
              <a:t/>
            </a:r>
            <a:br>
              <a:rPr lang="en-US" sz="2000" dirty="0">
                <a:solidFill>
                  <a:srgbClr val="000000"/>
                </a:solidFill>
              </a:rPr>
            </a:br>
            <a:r>
              <a:rPr lang="en-US" sz="2000" dirty="0">
                <a:solidFill>
                  <a:srgbClr val="000000"/>
                </a:solidFill>
              </a:rPr>
              <a:t>neural network</a:t>
            </a:r>
          </a:p>
        </p:txBody>
      </p:sp>
      <p:sp>
        <p:nvSpPr>
          <p:cNvPr id="21" name="Rounded Rectangle 20"/>
          <p:cNvSpPr/>
          <p:nvPr/>
        </p:nvSpPr>
        <p:spPr>
          <a:xfrm>
            <a:off x="5175194" y="2392832"/>
            <a:ext cx="3362979" cy="856278"/>
          </a:xfrm>
          <a:prstGeom prst="roundRect">
            <a:avLst/>
          </a:prstGeom>
          <a:solidFill>
            <a:srgbClr val="CDDFF3"/>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Input the training data to the discretized neural network</a:t>
            </a:r>
          </a:p>
        </p:txBody>
      </p:sp>
      <p:sp>
        <p:nvSpPr>
          <p:cNvPr id="24" name="Rounded Rectangle 23"/>
          <p:cNvSpPr/>
          <p:nvPr/>
        </p:nvSpPr>
        <p:spPr>
          <a:xfrm>
            <a:off x="5651463" y="1169154"/>
            <a:ext cx="2463837" cy="791879"/>
          </a:xfrm>
          <a:prstGeom prst="roundRect">
            <a:avLst/>
          </a:prstGeom>
          <a:solidFill>
            <a:srgbClr val="C4E6C6"/>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Train a fully-precise neural network</a:t>
            </a:r>
            <a:endParaRPr lang="en-US" sz="2000" dirty="0">
              <a:solidFill>
                <a:srgbClr val="000000"/>
              </a:solidFill>
            </a:endParaRPr>
          </a:p>
        </p:txBody>
      </p:sp>
      <p:sp>
        <p:nvSpPr>
          <p:cNvPr id="26" name="Title 25"/>
          <p:cNvSpPr>
            <a:spLocks noGrp="1"/>
          </p:cNvSpPr>
          <p:nvPr>
            <p:ph type="title"/>
          </p:nvPr>
        </p:nvSpPr>
        <p:spPr>
          <a:xfrm>
            <a:off x="530649" y="50800"/>
            <a:ext cx="8229600" cy="1143000"/>
          </a:xfrm>
        </p:spPr>
        <p:txBody>
          <a:bodyPr>
            <a:normAutofit/>
          </a:bodyPr>
          <a:lstStyle/>
          <a:p>
            <a:pPr algn="l"/>
            <a:r>
              <a:rPr lang="en-US" dirty="0" smtClean="0"/>
              <a:t>(1) Training with Limited </a:t>
            </a:r>
            <a:r>
              <a:rPr lang="en-US" dirty="0"/>
              <a:t>B</a:t>
            </a:r>
            <a:r>
              <a:rPr lang="en-US" dirty="0" smtClean="0"/>
              <a:t>it-width</a:t>
            </a:r>
            <a:br>
              <a:rPr lang="en-US" dirty="0" smtClean="0"/>
            </a:br>
            <a:endParaRPr lang="en-US" sz="2200" dirty="0"/>
          </a:p>
        </p:txBody>
      </p:sp>
      <p:sp>
        <p:nvSpPr>
          <p:cNvPr id="18" name="Title 1"/>
          <p:cNvSpPr txBox="1">
            <a:spLocks/>
          </p:cNvSpPr>
          <p:nvPr/>
        </p:nvSpPr>
        <p:spPr>
          <a:xfrm>
            <a:off x="500594" y="3007512"/>
            <a:ext cx="3715807" cy="447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t>Limited-Precision Network</a:t>
            </a:r>
            <a:endParaRPr lang="en-US" sz="2400" dirty="0"/>
          </a:p>
        </p:txBody>
      </p:sp>
      <p:sp>
        <p:nvSpPr>
          <p:cNvPr id="6" name="Slide Number Placeholder 5"/>
          <p:cNvSpPr>
            <a:spLocks noGrp="1"/>
          </p:cNvSpPr>
          <p:nvPr>
            <p:ph type="sldNum" sz="quarter" idx="12"/>
          </p:nvPr>
        </p:nvSpPr>
        <p:spPr>
          <a:xfrm>
            <a:off x="7017123" y="6490819"/>
            <a:ext cx="2133600" cy="365125"/>
          </a:xfrm>
        </p:spPr>
        <p:txBody>
          <a:bodyPr/>
          <a:lstStyle/>
          <a:p>
            <a:fld id="{05FF3C1F-4485-8A47-A986-4823157539B1}" type="slidenum">
              <a:rPr lang="en-US" smtClean="0"/>
              <a:t>18</a:t>
            </a:fld>
            <a:endParaRPr lang="en-US" dirty="0"/>
          </a:p>
        </p:txBody>
      </p:sp>
      <p:pic>
        <p:nvPicPr>
          <p:cNvPr id="20" name="Picture 19"/>
          <p:cNvPicPr>
            <a:picLocks noChangeAspect="1"/>
          </p:cNvPicPr>
          <p:nvPr/>
        </p:nvPicPr>
        <p:blipFill>
          <a:blip r:embed="rId6"/>
          <a:stretch>
            <a:fillRect/>
          </a:stretch>
        </p:blipFill>
        <p:spPr>
          <a:xfrm>
            <a:off x="4809066" y="2730501"/>
            <a:ext cx="190500" cy="3060700"/>
          </a:xfrm>
          <a:prstGeom prst="rect">
            <a:avLst/>
          </a:prstGeom>
        </p:spPr>
      </p:pic>
      <p:pic>
        <p:nvPicPr>
          <p:cNvPr id="42" name="Picture 41"/>
          <p:cNvPicPr>
            <a:picLocks noChangeAspect="1"/>
          </p:cNvPicPr>
          <p:nvPr/>
        </p:nvPicPr>
        <p:blipFill>
          <a:blip r:embed="rId7"/>
          <a:stretch>
            <a:fillRect/>
          </a:stretch>
        </p:blipFill>
        <p:spPr>
          <a:xfrm>
            <a:off x="4834467" y="2641599"/>
            <a:ext cx="592666" cy="355600"/>
          </a:xfrm>
          <a:prstGeom prst="rect">
            <a:avLst/>
          </a:prstGeom>
        </p:spPr>
      </p:pic>
      <p:sp>
        <p:nvSpPr>
          <p:cNvPr id="27" name="Left Arrow 26"/>
          <p:cNvSpPr/>
          <p:nvPr/>
        </p:nvSpPr>
        <p:spPr>
          <a:xfrm>
            <a:off x="815240" y="3763892"/>
            <a:ext cx="2911089" cy="1978815"/>
          </a:xfrm>
          <a:prstGeom prst="leftArrow">
            <a:avLst/>
          </a:prstGeom>
          <a:gradFill flip="none" rotWithShape="1">
            <a:gsLst>
              <a:gs pos="0">
                <a:srgbClr val="008000">
                  <a:alpha val="20000"/>
                </a:srgbClr>
              </a:gs>
              <a:gs pos="100000">
                <a:srgbClr val="FFFFFF">
                  <a:alpha val="2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stretch>
            <a:fillRect/>
          </a:stretch>
        </p:blipFill>
        <p:spPr>
          <a:xfrm rot="16200000">
            <a:off x="1423873" y="3646979"/>
            <a:ext cx="1783080" cy="2187244"/>
          </a:xfrm>
          <a:prstGeom prst="rect">
            <a:avLst/>
          </a:prstGeom>
        </p:spPr>
      </p:pic>
      <p:sp>
        <p:nvSpPr>
          <p:cNvPr id="29" name="Title 1"/>
          <p:cNvSpPr txBox="1">
            <a:spLocks/>
          </p:cNvSpPr>
          <p:nvPr/>
        </p:nvSpPr>
        <p:spPr>
          <a:xfrm>
            <a:off x="880557" y="5760505"/>
            <a:ext cx="3110655" cy="447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t>Fully-Precise Network</a:t>
            </a:r>
            <a:endParaRPr lang="en-US" sz="2400" dirty="0"/>
          </a:p>
        </p:txBody>
      </p:sp>
      <p:sp>
        <p:nvSpPr>
          <p:cNvPr id="2" name="Rectangle 1"/>
          <p:cNvSpPr/>
          <p:nvPr/>
        </p:nvSpPr>
        <p:spPr>
          <a:xfrm>
            <a:off x="1790929" y="6440100"/>
            <a:ext cx="6053207" cy="369332"/>
          </a:xfrm>
          <a:prstGeom prst="rect">
            <a:avLst/>
          </a:prstGeom>
        </p:spPr>
        <p:txBody>
          <a:bodyPr wrap="square">
            <a:spAutoFit/>
          </a:bodyPr>
          <a:lstStyle/>
          <a:p>
            <a:r>
              <a:rPr lang="en-US" dirty="0"/>
              <a:t>Continuous-Discrete Learning Method (CDLM), E. </a:t>
            </a:r>
            <a:r>
              <a:rPr lang="en-US" dirty="0" err="1"/>
              <a:t>Fiesler</a:t>
            </a:r>
            <a:r>
              <a:rPr lang="en-US" dirty="0"/>
              <a:t>, 1990</a:t>
            </a:r>
          </a:p>
        </p:txBody>
      </p:sp>
    </p:spTree>
    <p:extLst>
      <p:ext uri="{BB962C8B-B14F-4D97-AF65-F5344CB8AC3E}">
        <p14:creationId xmlns:p14="http://schemas.microsoft.com/office/powerpoint/2010/main" val="187409541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21200" y="2209800"/>
            <a:ext cx="4533900" cy="39116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0500" y="274638"/>
            <a:ext cx="8864600" cy="1143000"/>
          </a:xfrm>
        </p:spPr>
        <p:txBody>
          <a:bodyPr>
            <a:normAutofit fontScale="90000"/>
          </a:bodyPr>
          <a:lstStyle/>
          <a:p>
            <a:pPr algn="l"/>
            <a:r>
              <a:rPr lang="en-US" dirty="0" smtClean="0"/>
              <a:t>(2) Training with topology restrictions and non-idealities</a:t>
            </a:r>
            <a:endParaRPr lang="en-US" sz="2200" dirty="0"/>
          </a:p>
        </p:txBody>
      </p:sp>
      <p:sp>
        <p:nvSpPr>
          <p:cNvPr id="19" name="Content Placeholder 18"/>
          <p:cNvSpPr>
            <a:spLocks noGrp="1"/>
          </p:cNvSpPr>
          <p:nvPr>
            <p:ph sz="half" idx="2"/>
          </p:nvPr>
        </p:nvSpPr>
        <p:spPr>
          <a:xfrm>
            <a:off x="4267200" y="2522916"/>
            <a:ext cx="4876800" cy="1236132"/>
          </a:xfrm>
        </p:spPr>
        <p:txBody>
          <a:bodyPr>
            <a:normAutofit/>
          </a:bodyPr>
          <a:lstStyle/>
          <a:p>
            <a:pPr marL="693738" indent="-406400">
              <a:buNone/>
            </a:pPr>
            <a:r>
              <a:rPr lang="en-US" sz="3200" dirty="0" smtClean="0"/>
              <a:t>1) </a:t>
            </a:r>
            <a:r>
              <a:rPr lang="en-US" sz="3200" b="1" dirty="0" smtClean="0">
                <a:solidFill>
                  <a:srgbClr val="084DF4"/>
                </a:solidFill>
              </a:rPr>
              <a:t>Robust</a:t>
            </a:r>
            <a:r>
              <a:rPr lang="en-US" sz="3200" dirty="0" smtClean="0"/>
              <a:t> to the topology restrictions</a:t>
            </a:r>
          </a:p>
          <a:p>
            <a:pPr marL="0" indent="0">
              <a:buNone/>
            </a:pPr>
            <a:endParaRPr lang="en-US" sz="3200" dirty="0"/>
          </a:p>
        </p:txBody>
      </p:sp>
      <p:sp>
        <p:nvSpPr>
          <p:cNvPr id="4" name="Slide Number Placeholder 3"/>
          <p:cNvSpPr>
            <a:spLocks noGrp="1"/>
          </p:cNvSpPr>
          <p:nvPr>
            <p:ph type="sldNum" sz="quarter" idx="12"/>
          </p:nvPr>
        </p:nvSpPr>
        <p:spPr>
          <a:xfrm>
            <a:off x="7023100" y="6483350"/>
            <a:ext cx="2133600" cy="365125"/>
          </a:xfrm>
        </p:spPr>
        <p:txBody>
          <a:bodyPr/>
          <a:lstStyle/>
          <a:p>
            <a:fld id="{05FF3C1F-4485-8A47-A986-4823157539B1}" type="slidenum">
              <a:rPr lang="en-US" smtClean="0"/>
              <a:t>19</a:t>
            </a:fld>
            <a:endParaRPr lang="en-US"/>
          </a:p>
        </p:txBody>
      </p:sp>
      <p:sp>
        <p:nvSpPr>
          <p:cNvPr id="20" name="Rectangle 19"/>
          <p:cNvSpPr/>
          <p:nvPr/>
        </p:nvSpPr>
        <p:spPr>
          <a:xfrm>
            <a:off x="4267200" y="3759048"/>
            <a:ext cx="4572000" cy="2062103"/>
          </a:xfrm>
          <a:prstGeom prst="rect">
            <a:avLst/>
          </a:prstGeom>
        </p:spPr>
        <p:txBody>
          <a:bodyPr>
            <a:spAutoFit/>
          </a:bodyPr>
          <a:lstStyle/>
          <a:p>
            <a:pPr marL="693738" indent="-406400"/>
            <a:r>
              <a:rPr lang="en-US" sz="3200" dirty="0" smtClean="0"/>
              <a:t>2) Tolerate </a:t>
            </a:r>
            <a:r>
              <a:rPr lang="en-US" sz="3200" dirty="0"/>
              <a:t>a more </a:t>
            </a:r>
            <a:r>
              <a:rPr lang="en-US" sz="3200" b="1" dirty="0">
                <a:solidFill>
                  <a:srgbClr val="084DF4"/>
                </a:solidFill>
              </a:rPr>
              <a:t>shallow sigmoid</a:t>
            </a:r>
            <a:r>
              <a:rPr lang="en-US" sz="3200" dirty="0"/>
              <a:t> activation steepness over all </a:t>
            </a:r>
            <a:r>
              <a:rPr lang="en-US" sz="3200" dirty="0" smtClean="0"/>
              <a:t>applications</a:t>
            </a:r>
            <a:endParaRPr lang="en-US" sz="3200" dirty="0"/>
          </a:p>
        </p:txBody>
      </p:sp>
      <p:pic>
        <p:nvPicPr>
          <p:cNvPr id="3" name="Picture 2"/>
          <p:cNvPicPr>
            <a:picLocks noChangeAspect="1"/>
          </p:cNvPicPr>
          <p:nvPr/>
        </p:nvPicPr>
        <p:blipFill>
          <a:blip r:embed="rId3"/>
          <a:stretch>
            <a:fillRect/>
          </a:stretch>
        </p:blipFill>
        <p:spPr>
          <a:xfrm>
            <a:off x="537629" y="1828799"/>
            <a:ext cx="3797300" cy="4622800"/>
          </a:xfrm>
          <a:prstGeom prst="rect">
            <a:avLst/>
          </a:prstGeom>
        </p:spPr>
      </p:pic>
      <p:sp>
        <p:nvSpPr>
          <p:cNvPr id="5" name="Rectangle 4"/>
          <p:cNvSpPr/>
          <p:nvPr/>
        </p:nvSpPr>
        <p:spPr>
          <a:xfrm>
            <a:off x="1667900" y="6445934"/>
            <a:ext cx="5808201" cy="369332"/>
          </a:xfrm>
          <a:prstGeom prst="rect">
            <a:avLst/>
          </a:prstGeom>
        </p:spPr>
        <p:txBody>
          <a:bodyPr wrap="square">
            <a:spAutoFit/>
          </a:bodyPr>
          <a:lstStyle/>
          <a:p>
            <a:pPr algn="ctr"/>
            <a:r>
              <a:rPr lang="en-US" dirty="0"/>
              <a:t>Resilient Back Propagation (RPROP), M. </a:t>
            </a:r>
            <a:r>
              <a:rPr lang="en-US" dirty="0" err="1"/>
              <a:t>Riedmiller</a:t>
            </a:r>
            <a:r>
              <a:rPr lang="en-US" dirty="0"/>
              <a:t>, 1993</a:t>
            </a:r>
          </a:p>
        </p:txBody>
      </p:sp>
    </p:spTree>
    <p:extLst>
      <p:ext uri="{BB962C8B-B14F-4D97-AF65-F5344CB8AC3E}">
        <p14:creationId xmlns:p14="http://schemas.microsoft.com/office/powerpoint/2010/main" val="33130288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77850" y="63500"/>
            <a:ext cx="7988300" cy="4261616"/>
          </a:xfrm>
          <a:prstGeom prst="rect">
            <a:avLst/>
          </a:prstGeom>
        </p:spPr>
      </p:pic>
      <p:sp>
        <p:nvSpPr>
          <p:cNvPr id="4" name="Slide Number Placeholder 3"/>
          <p:cNvSpPr>
            <a:spLocks noGrp="1"/>
          </p:cNvSpPr>
          <p:nvPr>
            <p:ph type="sldNum" sz="quarter" idx="12"/>
          </p:nvPr>
        </p:nvSpPr>
        <p:spPr>
          <a:xfrm>
            <a:off x="7010400" y="6492875"/>
            <a:ext cx="2133600" cy="365125"/>
          </a:xfrm>
        </p:spPr>
        <p:txBody>
          <a:bodyPr/>
          <a:lstStyle/>
          <a:p>
            <a:fld id="{05FF3C1F-4485-8A47-A986-4823157539B1}" type="slidenum">
              <a:rPr lang="en-US" smtClean="0"/>
              <a:t>2</a:t>
            </a:fld>
            <a:endParaRPr lang="en-US"/>
          </a:p>
        </p:txBody>
      </p:sp>
      <p:sp>
        <p:nvSpPr>
          <p:cNvPr id="9" name="TextBox 8"/>
          <p:cNvSpPr txBox="1"/>
          <p:nvPr/>
        </p:nvSpPr>
        <p:spPr>
          <a:xfrm>
            <a:off x="1045551" y="4431096"/>
            <a:ext cx="2777774" cy="1815882"/>
          </a:xfrm>
          <a:prstGeom prst="rect">
            <a:avLst/>
          </a:prstGeom>
          <a:solidFill>
            <a:srgbClr val="56A6E5"/>
          </a:solidFill>
          <a:ln>
            <a:solidFill>
              <a:srgbClr val="000000"/>
            </a:solidFill>
          </a:ln>
        </p:spPr>
        <p:txBody>
          <a:bodyPr wrap="none" rtlCol="0">
            <a:spAutoFit/>
          </a:bodyPr>
          <a:lstStyle/>
          <a:p>
            <a:r>
              <a:rPr lang="en-US" sz="2800" b="1" dirty="0" smtClean="0"/>
              <a:t>Input and Output</a:t>
            </a:r>
            <a:endParaRPr lang="en-US" sz="2800" b="1" dirty="0"/>
          </a:p>
          <a:p>
            <a:r>
              <a:rPr lang="en-US" sz="2800" b="1" dirty="0" smtClean="0"/>
              <a:t>Display</a:t>
            </a:r>
          </a:p>
          <a:p>
            <a:r>
              <a:rPr lang="en-US" sz="2800" b="1" dirty="0" smtClean="0"/>
              <a:t>Communication</a:t>
            </a:r>
          </a:p>
          <a:p>
            <a:r>
              <a:rPr lang="en-US" sz="2800" b="1" dirty="0" smtClean="0"/>
              <a:t>Sensing</a:t>
            </a:r>
            <a:endParaRPr lang="en-US" sz="2800" b="1" dirty="0"/>
          </a:p>
        </p:txBody>
      </p:sp>
      <p:sp>
        <p:nvSpPr>
          <p:cNvPr id="10" name="TextBox 9"/>
          <p:cNvSpPr txBox="1"/>
          <p:nvPr/>
        </p:nvSpPr>
        <p:spPr>
          <a:xfrm>
            <a:off x="6125846" y="5292871"/>
            <a:ext cx="2164800" cy="954107"/>
          </a:xfrm>
          <a:prstGeom prst="rect">
            <a:avLst/>
          </a:prstGeom>
          <a:solidFill>
            <a:srgbClr val="96EDA1"/>
          </a:solidFill>
          <a:ln>
            <a:solidFill>
              <a:srgbClr val="000000"/>
            </a:solidFill>
          </a:ln>
        </p:spPr>
        <p:txBody>
          <a:bodyPr wrap="square" rtlCol="0">
            <a:spAutoFit/>
          </a:bodyPr>
          <a:lstStyle/>
          <a:p>
            <a:r>
              <a:rPr lang="en-US" sz="2800" b="1" dirty="0" smtClean="0"/>
              <a:t>Processing</a:t>
            </a:r>
            <a:endParaRPr lang="en-US" sz="2800" b="1" dirty="0"/>
          </a:p>
          <a:p>
            <a:r>
              <a:rPr lang="en-US" sz="2800" b="1" dirty="0" smtClean="0"/>
              <a:t>Storage</a:t>
            </a:r>
            <a:endParaRPr lang="en-US" sz="2800" b="1" dirty="0"/>
          </a:p>
        </p:txBody>
      </p:sp>
      <p:sp>
        <p:nvSpPr>
          <p:cNvPr id="2" name="TextBox 1"/>
          <p:cNvSpPr txBox="1"/>
          <p:nvPr/>
        </p:nvSpPr>
        <p:spPr>
          <a:xfrm>
            <a:off x="1360767" y="6262853"/>
            <a:ext cx="2147343" cy="461665"/>
          </a:xfrm>
          <a:prstGeom prst="rect">
            <a:avLst/>
          </a:prstGeom>
          <a:noFill/>
        </p:spPr>
        <p:txBody>
          <a:bodyPr wrap="none" rtlCol="0">
            <a:spAutoFit/>
          </a:bodyPr>
          <a:lstStyle/>
          <a:p>
            <a:pPr algn="ctr"/>
            <a:r>
              <a:rPr lang="en-US" sz="2400" b="1" dirty="0" smtClean="0"/>
              <a:t>Analog Domain </a:t>
            </a:r>
            <a:endParaRPr lang="en-US" sz="2400" b="1" dirty="0"/>
          </a:p>
        </p:txBody>
      </p:sp>
      <p:sp>
        <p:nvSpPr>
          <p:cNvPr id="12" name="TextBox 11"/>
          <p:cNvSpPr txBox="1"/>
          <p:nvPr/>
        </p:nvSpPr>
        <p:spPr>
          <a:xfrm>
            <a:off x="6179886" y="6262853"/>
            <a:ext cx="2082120" cy="461665"/>
          </a:xfrm>
          <a:prstGeom prst="rect">
            <a:avLst/>
          </a:prstGeom>
          <a:noFill/>
        </p:spPr>
        <p:txBody>
          <a:bodyPr wrap="none" rtlCol="0">
            <a:spAutoFit/>
          </a:bodyPr>
          <a:lstStyle/>
          <a:p>
            <a:pPr algn="ctr"/>
            <a:r>
              <a:rPr lang="en-US" sz="2400" b="1" dirty="0" smtClean="0"/>
              <a:t>Digital Domain</a:t>
            </a:r>
            <a:endParaRPr lang="en-US" sz="2400" b="1" dirty="0"/>
          </a:p>
        </p:txBody>
      </p:sp>
      <p:sp>
        <p:nvSpPr>
          <p:cNvPr id="5" name="Rectangle 4"/>
          <p:cNvSpPr/>
          <p:nvPr/>
        </p:nvSpPr>
        <p:spPr>
          <a:xfrm>
            <a:off x="2634094" y="2578100"/>
            <a:ext cx="1671206" cy="749300"/>
          </a:xfrm>
          <a:prstGeom prst="rect">
            <a:avLst/>
          </a:prstGeom>
          <a:solidFill>
            <a:srgbClr val="56A6E5"/>
          </a:solidFill>
          <a:ln w="28575" cmpd="sng">
            <a:solidFill>
              <a:srgbClr val="66006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Analog Accelerator</a:t>
            </a:r>
            <a:endParaRPr lang="en-US" sz="2400" b="1" dirty="0">
              <a:solidFill>
                <a:schemeClr val="tx1"/>
              </a:solidFill>
            </a:endParaRPr>
          </a:p>
        </p:txBody>
      </p:sp>
    </p:spTree>
    <p:extLst>
      <p:ext uri="{BB962C8B-B14F-4D97-AF65-F5344CB8AC3E}">
        <p14:creationId xmlns:p14="http://schemas.microsoft.com/office/powerpoint/2010/main" val="18881533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18"/>
            <a:ext cx="8229600" cy="1525513"/>
          </a:xfrm>
        </p:spPr>
        <p:txBody>
          <a:bodyPr>
            <a:normAutofit/>
          </a:bodyPr>
          <a:lstStyle/>
          <a:p>
            <a:pPr algn="l"/>
            <a:r>
              <a:rPr lang="en-US" dirty="0" smtClean="0"/>
              <a:t>Measurements</a:t>
            </a:r>
            <a:br>
              <a:rPr lang="en-US" dirty="0" smtClean="0"/>
            </a:br>
            <a:r>
              <a:rPr lang="en-US" sz="2000" dirty="0" smtClean="0"/>
              <a:t>Signal Processing, Robotics, 3D Gaming, Financial Analysis,</a:t>
            </a:r>
            <a:br>
              <a:rPr lang="en-US" sz="2000" dirty="0" smtClean="0"/>
            </a:br>
            <a:r>
              <a:rPr lang="en-US" sz="2000" dirty="0" smtClean="0"/>
              <a:t>Compression, Machine </a:t>
            </a:r>
            <a:r>
              <a:rPr lang="en-US" sz="2000" dirty="0"/>
              <a:t>L</a:t>
            </a:r>
            <a:r>
              <a:rPr lang="en-US" sz="2000" dirty="0" smtClean="0"/>
              <a:t>earning, Image </a:t>
            </a:r>
            <a:r>
              <a:rPr lang="en-US" sz="2000" dirty="0"/>
              <a:t>P</a:t>
            </a:r>
            <a:r>
              <a:rPr lang="en-US" sz="2000" dirty="0" smtClean="0"/>
              <a:t>rocessing  </a:t>
            </a:r>
            <a:endParaRPr lang="en-US" sz="2000" dirty="0"/>
          </a:p>
        </p:txBody>
      </p:sp>
      <p:graphicFrame>
        <p:nvGraphicFramePr>
          <p:cNvPr id="5" name="Diagram 4"/>
          <p:cNvGraphicFramePr/>
          <p:nvPr>
            <p:extLst>
              <p:ext uri="{D42A27DB-BD31-4B8C-83A1-F6EECF244321}">
                <p14:modId xmlns:p14="http://schemas.microsoft.com/office/powerpoint/2010/main" val="1313159268"/>
              </p:ext>
            </p:extLst>
          </p:nvPr>
        </p:nvGraphicFramePr>
        <p:xfrm>
          <a:off x="489384" y="1672163"/>
          <a:ext cx="8045016" cy="504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a:xfrm>
            <a:off x="7021602" y="6492875"/>
            <a:ext cx="2133600" cy="365125"/>
          </a:xfrm>
        </p:spPr>
        <p:txBody>
          <a:bodyPr/>
          <a:lstStyle/>
          <a:p>
            <a:fld id="{05FF3C1F-4485-8A47-A986-4823157539B1}" type="slidenum">
              <a:rPr lang="en-US" smtClean="0"/>
              <a:t>20</a:t>
            </a:fld>
            <a:endParaRPr lang="en-US"/>
          </a:p>
        </p:txBody>
      </p:sp>
    </p:spTree>
    <p:extLst>
      <p:ext uri="{BB962C8B-B14F-4D97-AF65-F5344CB8AC3E}">
        <p14:creationId xmlns:p14="http://schemas.microsoft.com/office/powerpoint/2010/main" val="26177292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a:stretch>
            <a:fillRect/>
          </a:stretch>
        </p:blipFill>
        <p:spPr>
          <a:xfrm>
            <a:off x="279400" y="5816600"/>
            <a:ext cx="8534400" cy="890182"/>
          </a:xfrm>
          <a:prstGeom prst="rect">
            <a:avLst/>
          </a:prstGeom>
        </p:spPr>
      </p:pic>
      <p:sp>
        <p:nvSpPr>
          <p:cNvPr id="26" name="Rectangle 25"/>
          <p:cNvSpPr/>
          <p:nvPr/>
        </p:nvSpPr>
        <p:spPr>
          <a:xfrm>
            <a:off x="1079447" y="514518"/>
            <a:ext cx="734847" cy="461665"/>
          </a:xfrm>
          <a:prstGeom prst="rect">
            <a:avLst/>
          </a:prstGeom>
        </p:spPr>
        <p:txBody>
          <a:bodyPr wrap="none">
            <a:spAutoFit/>
          </a:bodyPr>
          <a:lstStyle/>
          <a:p>
            <a:r>
              <a:rPr lang="en-US" sz="2400" b="1" dirty="0" smtClean="0">
                <a:cs typeface="Calibri" charset="0"/>
              </a:rPr>
              <a:t>24.5 </a:t>
            </a:r>
            <a:endParaRPr lang="en-US" sz="2400" b="1" dirty="0"/>
          </a:p>
        </p:txBody>
      </p:sp>
      <p:graphicFrame>
        <p:nvGraphicFramePr>
          <p:cNvPr id="16" name="Chart 15"/>
          <p:cNvGraphicFramePr>
            <a:graphicFrameLocks/>
          </p:cNvGraphicFramePr>
          <p:nvPr>
            <p:extLst>
              <p:ext uri="{D42A27DB-BD31-4B8C-83A1-F6EECF244321}">
                <p14:modId xmlns:p14="http://schemas.microsoft.com/office/powerpoint/2010/main" val="190652674"/>
              </p:ext>
            </p:extLst>
          </p:nvPr>
        </p:nvGraphicFramePr>
        <p:xfrm>
          <a:off x="88900" y="877446"/>
          <a:ext cx="9169400" cy="4786754"/>
        </p:xfrm>
        <a:graphic>
          <a:graphicData uri="http://schemas.openxmlformats.org/drawingml/2006/chart">
            <c:chart xmlns:c="http://schemas.openxmlformats.org/drawingml/2006/chart" xmlns:r="http://schemas.openxmlformats.org/officeDocument/2006/relationships" r:id="rId4"/>
          </a:graphicData>
        </a:graphic>
      </p:graphicFrame>
      <p:sp>
        <p:nvSpPr>
          <p:cNvPr id="58370" name="Rectangle 2"/>
          <p:cNvSpPr>
            <a:spLocks noGrp="1" noChangeArrowheads="1"/>
          </p:cNvSpPr>
          <p:nvPr>
            <p:ph type="title"/>
          </p:nvPr>
        </p:nvSpPr>
        <p:spPr>
          <a:xfrm>
            <a:off x="232172" y="-239757"/>
            <a:ext cx="8429625" cy="1053703"/>
          </a:xfrm>
        </p:spPr>
        <p:txBody>
          <a:bodyPr>
            <a:normAutofit/>
          </a:bodyPr>
          <a:lstStyle/>
          <a:p>
            <a:pPr algn="l">
              <a:defRPr/>
            </a:pPr>
            <a:r>
              <a:rPr lang="en-US" sz="4200" dirty="0" smtClean="0"/>
              <a:t>Speedup</a:t>
            </a:r>
            <a:endParaRPr lang="en-US" sz="4200" dirty="0"/>
          </a:p>
        </p:txBody>
      </p:sp>
      <p:sp>
        <p:nvSpPr>
          <p:cNvPr id="58371" name="Rectangle 3"/>
          <p:cNvSpPr>
            <a:spLocks noGrp="1" noChangeArrowheads="1"/>
          </p:cNvSpPr>
          <p:nvPr>
            <p:ph type="body" idx="1"/>
          </p:nvPr>
        </p:nvSpPr>
        <p:spPr bwMode="auto">
          <a:xfrm>
            <a:off x="866987" y="5918906"/>
            <a:ext cx="7625953" cy="749776"/>
          </a:xfrm>
          <a:noFill/>
          <a:ln w="19050" cmpd="sng">
            <a:noFill/>
            <a:miter lim="800000"/>
            <a:headEnd/>
            <a:tailEnd/>
          </a:ln>
          <a:extLst/>
        </p:spPr>
        <p:txBody>
          <a:bodyPr wrap="square" lIns="274320" tIns="32146" rIns="0" bIns="32146" numCol="1" anchor="t" anchorCtr="0" compatLnSpc="1">
            <a:prstTxWarp prst="textNoShape">
              <a:avLst/>
            </a:prstTxWarp>
            <a:normAutofit fontScale="85000" lnSpcReduction="10000"/>
          </a:bodyPr>
          <a:lstStyle/>
          <a:p>
            <a:pPr marL="0" indent="0">
              <a:buNone/>
              <a:defRPr/>
            </a:pPr>
            <a:r>
              <a:rPr lang="en-US" sz="2400" b="1" dirty="0">
                <a:cs typeface="Calibri" charset="0"/>
              </a:rPr>
              <a:t>Ranges from 0.8× to 24.5× with Analog </a:t>
            </a:r>
            <a:r>
              <a:rPr lang="en-US" sz="2400" b="1" dirty="0" smtClean="0">
                <a:cs typeface="Calibri" charset="0"/>
              </a:rPr>
              <a:t>NPU</a:t>
            </a:r>
          </a:p>
          <a:p>
            <a:pPr marL="0" indent="0">
              <a:buNone/>
              <a:defRPr/>
            </a:pPr>
            <a:r>
              <a:rPr lang="en-US" sz="2400" b="1" dirty="0" smtClean="0">
                <a:cs typeface="Calibri" charset="0"/>
              </a:rPr>
              <a:t>1.2× increase in application speedup with Analog over Digital NPU</a:t>
            </a:r>
          </a:p>
          <a:p>
            <a:pPr marL="0" indent="0">
              <a:buNone/>
              <a:defRPr/>
            </a:pPr>
            <a:endParaRPr lang="en-US" sz="2400" b="1" dirty="0"/>
          </a:p>
        </p:txBody>
      </p:sp>
      <p:sp>
        <p:nvSpPr>
          <p:cNvPr id="9" name="Freeform 11"/>
          <p:cNvSpPr>
            <a:spLocks/>
          </p:cNvSpPr>
          <p:nvPr/>
        </p:nvSpPr>
        <p:spPr bwMode="auto">
          <a:xfrm rot="21417514">
            <a:off x="1094011" y="975092"/>
            <a:ext cx="669425"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rgbClr val="008000"/>
          </a:solidFill>
          <a:ln>
            <a:noFill/>
          </a:ln>
          <a:extLst/>
        </p:spPr>
        <p:txBody>
          <a:bodyPr lIns="0" tIns="0" rIns="0" bIns="0"/>
          <a:lstStyle/>
          <a:p>
            <a:endParaRPr lang="en-US">
              <a:solidFill>
                <a:srgbClr val="008000"/>
              </a:solidFill>
            </a:endParaRPr>
          </a:p>
        </p:txBody>
      </p:sp>
      <p:sp>
        <p:nvSpPr>
          <p:cNvPr id="4" name="Slide Number Placeholder 3"/>
          <p:cNvSpPr>
            <a:spLocks noGrp="1"/>
          </p:cNvSpPr>
          <p:nvPr>
            <p:ph type="sldNum" sz="quarter" idx="12"/>
          </p:nvPr>
        </p:nvSpPr>
        <p:spPr>
          <a:xfrm>
            <a:off x="7010400" y="6538912"/>
            <a:ext cx="2133600" cy="365125"/>
          </a:xfrm>
        </p:spPr>
        <p:txBody>
          <a:bodyPr/>
          <a:lstStyle/>
          <a:p>
            <a:fld id="{05FF3C1F-4485-8A47-A986-4823157539B1}" type="slidenum">
              <a:rPr lang="en-US" smtClean="0"/>
              <a:t>21</a:t>
            </a:fld>
            <a:endParaRPr lang="en-US" dirty="0"/>
          </a:p>
        </p:txBody>
      </p:sp>
      <p:cxnSp>
        <p:nvCxnSpPr>
          <p:cNvPr id="17" name="Straight Connector 16"/>
          <p:cNvCxnSpPr/>
          <p:nvPr/>
        </p:nvCxnSpPr>
        <p:spPr>
          <a:xfrm>
            <a:off x="866987" y="4786682"/>
            <a:ext cx="822198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077200" y="1065083"/>
            <a:ext cx="0" cy="4141917"/>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8305939" y="4280283"/>
            <a:ext cx="578854" cy="461665"/>
          </a:xfrm>
          <a:prstGeom prst="rect">
            <a:avLst/>
          </a:prstGeom>
        </p:spPr>
        <p:txBody>
          <a:bodyPr wrap="none">
            <a:spAutoFit/>
          </a:bodyPr>
          <a:lstStyle/>
          <a:p>
            <a:r>
              <a:rPr lang="en-US" sz="2400" b="1" dirty="0" smtClean="0">
                <a:cs typeface="Calibri" charset="0"/>
              </a:rPr>
              <a:t>2.5 </a:t>
            </a:r>
            <a:endParaRPr lang="en-US" sz="2400" b="1" dirty="0"/>
          </a:p>
        </p:txBody>
      </p:sp>
      <p:sp>
        <p:nvSpPr>
          <p:cNvPr id="29" name="Rectangle 28"/>
          <p:cNvSpPr/>
          <p:nvPr/>
        </p:nvSpPr>
        <p:spPr>
          <a:xfrm>
            <a:off x="8288082" y="3690525"/>
            <a:ext cx="578854" cy="461665"/>
          </a:xfrm>
          <a:prstGeom prst="rect">
            <a:avLst/>
          </a:prstGeom>
        </p:spPr>
        <p:txBody>
          <a:bodyPr wrap="none">
            <a:spAutoFit/>
          </a:bodyPr>
          <a:lstStyle/>
          <a:p>
            <a:r>
              <a:rPr lang="en-US" sz="2400" b="1" dirty="0" smtClean="0">
                <a:cs typeface="Calibri" charset="0"/>
              </a:rPr>
              <a:t>3.7 </a:t>
            </a:r>
            <a:endParaRPr lang="en-US" sz="2400" b="1" dirty="0"/>
          </a:p>
        </p:txBody>
      </p:sp>
      <p:sp>
        <p:nvSpPr>
          <p:cNvPr id="19" name="Rectangle 18"/>
          <p:cNvSpPr/>
          <p:nvPr/>
        </p:nvSpPr>
        <p:spPr>
          <a:xfrm>
            <a:off x="1053658" y="2672292"/>
            <a:ext cx="734847" cy="461665"/>
          </a:xfrm>
          <a:prstGeom prst="rect">
            <a:avLst/>
          </a:prstGeom>
        </p:spPr>
        <p:txBody>
          <a:bodyPr wrap="none">
            <a:spAutoFit/>
          </a:bodyPr>
          <a:lstStyle/>
          <a:p>
            <a:r>
              <a:rPr lang="en-US" sz="2400" b="1" dirty="0" smtClean="0">
                <a:cs typeface="Calibri" charset="0"/>
              </a:rPr>
              <a:t>14.1 </a:t>
            </a:r>
            <a:endParaRPr lang="en-US" sz="2400" b="1" dirty="0"/>
          </a:p>
        </p:txBody>
      </p:sp>
      <p:sp>
        <p:nvSpPr>
          <p:cNvPr id="27" name="Rectangle 26"/>
          <p:cNvSpPr/>
          <p:nvPr/>
        </p:nvSpPr>
        <p:spPr>
          <a:xfrm>
            <a:off x="3115734" y="510389"/>
            <a:ext cx="734847" cy="461665"/>
          </a:xfrm>
          <a:prstGeom prst="rect">
            <a:avLst/>
          </a:prstGeom>
        </p:spPr>
        <p:txBody>
          <a:bodyPr wrap="none">
            <a:spAutoFit/>
          </a:bodyPr>
          <a:lstStyle/>
          <a:p>
            <a:r>
              <a:rPr lang="en-US" sz="2400" b="1" dirty="0" smtClean="0">
                <a:cs typeface="Calibri" charset="0"/>
              </a:rPr>
              <a:t>10.9 </a:t>
            </a:r>
            <a:endParaRPr lang="en-US" sz="2400" b="1" dirty="0"/>
          </a:p>
        </p:txBody>
      </p:sp>
      <p:sp>
        <p:nvSpPr>
          <p:cNvPr id="30" name="Freeform 11"/>
          <p:cNvSpPr>
            <a:spLocks/>
          </p:cNvSpPr>
          <p:nvPr/>
        </p:nvSpPr>
        <p:spPr bwMode="auto">
          <a:xfrm rot="21417514">
            <a:off x="3138711" y="975092"/>
            <a:ext cx="669425"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rgbClr val="008000"/>
          </a:solidFill>
          <a:ln>
            <a:noFill/>
          </a:ln>
          <a:extLst/>
        </p:spPr>
        <p:txBody>
          <a:bodyPr lIns="0" tIns="0" rIns="0" bIns="0"/>
          <a:lstStyle/>
          <a:p>
            <a:endParaRPr lang="en-US"/>
          </a:p>
        </p:txBody>
      </p:sp>
      <p:grpSp>
        <p:nvGrpSpPr>
          <p:cNvPr id="2" name="Group 1"/>
          <p:cNvGrpSpPr/>
          <p:nvPr/>
        </p:nvGrpSpPr>
        <p:grpSpPr>
          <a:xfrm>
            <a:off x="2228817" y="1134752"/>
            <a:ext cx="5428840" cy="565554"/>
            <a:chOff x="-2266983" y="6718500"/>
            <a:chExt cx="5428840" cy="565554"/>
          </a:xfrm>
        </p:grpSpPr>
        <p:sp>
          <p:nvSpPr>
            <p:cNvPr id="32" name="Rectangle 31"/>
            <p:cNvSpPr/>
            <p:nvPr/>
          </p:nvSpPr>
          <p:spPr>
            <a:xfrm>
              <a:off x="-2266983" y="6760834"/>
              <a:ext cx="5099083" cy="523220"/>
            </a:xfrm>
            <a:prstGeom prst="rect">
              <a:avLst/>
            </a:prstGeom>
            <a:solidFill>
              <a:schemeClr val="bg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63787" y="6920844"/>
              <a:ext cx="203200" cy="203200"/>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2139982" y="6920844"/>
              <a:ext cx="203200" cy="203200"/>
            </a:xfrm>
            <a:prstGeom prst="rect">
              <a:avLst/>
            </a:prstGeom>
            <a:solidFill>
              <a:srgbClr val="3C86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851718" y="6718500"/>
              <a:ext cx="2310139" cy="523220"/>
            </a:xfrm>
            <a:prstGeom prst="rect">
              <a:avLst/>
            </a:prstGeom>
            <a:noFill/>
          </p:spPr>
          <p:txBody>
            <a:bodyPr wrap="square" rtlCol="0">
              <a:spAutoFit/>
            </a:bodyPr>
            <a:lstStyle/>
            <a:p>
              <a:r>
                <a:rPr lang="en-US" sz="2800" dirty="0" smtClean="0"/>
                <a:t>Analog NPU</a:t>
              </a:r>
              <a:endParaRPr lang="en-US" sz="2800" dirty="0"/>
            </a:p>
          </p:txBody>
        </p:sp>
        <p:sp>
          <p:nvSpPr>
            <p:cNvPr id="36" name="TextBox 35"/>
            <p:cNvSpPr txBox="1"/>
            <p:nvPr/>
          </p:nvSpPr>
          <p:spPr>
            <a:xfrm>
              <a:off x="-1936782" y="6735433"/>
              <a:ext cx="2607354" cy="523220"/>
            </a:xfrm>
            <a:prstGeom prst="rect">
              <a:avLst/>
            </a:prstGeom>
            <a:noFill/>
          </p:spPr>
          <p:txBody>
            <a:bodyPr wrap="none" rtlCol="0">
              <a:spAutoFit/>
            </a:bodyPr>
            <a:lstStyle/>
            <a:p>
              <a:r>
                <a:rPr lang="en-US" sz="2800" dirty="0" smtClean="0"/>
                <a:t>8-bit Digital NPU</a:t>
              </a:r>
              <a:endParaRPr lang="en-US" sz="2800" dirty="0"/>
            </a:p>
          </p:txBody>
        </p:sp>
      </p:grpSp>
    </p:spTree>
    <p:extLst>
      <p:ext uri="{BB962C8B-B14F-4D97-AF65-F5344CB8AC3E}">
        <p14:creationId xmlns:p14="http://schemas.microsoft.com/office/powerpoint/2010/main" val="4274215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279400" y="5816600"/>
            <a:ext cx="8534400" cy="890182"/>
          </a:xfrm>
          <a:prstGeom prst="rect">
            <a:avLst/>
          </a:prstGeom>
        </p:spPr>
      </p:pic>
      <p:graphicFrame>
        <p:nvGraphicFramePr>
          <p:cNvPr id="19" name="Chart 18"/>
          <p:cNvGraphicFramePr>
            <a:graphicFrameLocks/>
          </p:cNvGraphicFramePr>
          <p:nvPr>
            <p:extLst>
              <p:ext uri="{D42A27DB-BD31-4B8C-83A1-F6EECF244321}">
                <p14:modId xmlns:p14="http://schemas.microsoft.com/office/powerpoint/2010/main" val="1663317523"/>
              </p:ext>
            </p:extLst>
          </p:nvPr>
        </p:nvGraphicFramePr>
        <p:xfrm>
          <a:off x="-46962" y="753864"/>
          <a:ext cx="9190962" cy="5084421"/>
        </p:xfrm>
        <a:graphic>
          <a:graphicData uri="http://schemas.openxmlformats.org/drawingml/2006/chart">
            <c:chart xmlns:c="http://schemas.openxmlformats.org/drawingml/2006/chart" xmlns:r="http://schemas.openxmlformats.org/officeDocument/2006/relationships" r:id="rId4"/>
          </a:graphicData>
        </a:graphic>
      </p:graphicFrame>
      <p:sp>
        <p:nvSpPr>
          <p:cNvPr id="9" name="Freeform 11"/>
          <p:cNvSpPr>
            <a:spLocks/>
          </p:cNvSpPr>
          <p:nvPr/>
        </p:nvSpPr>
        <p:spPr bwMode="auto">
          <a:xfrm rot="21432252">
            <a:off x="963548" y="851500"/>
            <a:ext cx="669425"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rgbClr val="008000"/>
          </a:solidFill>
          <a:ln>
            <a:noFill/>
          </a:ln>
          <a:extLst/>
        </p:spPr>
        <p:txBody>
          <a:bodyPr lIns="0" tIns="0" rIns="0" bIns="0"/>
          <a:lstStyle/>
          <a:p>
            <a:endParaRPr lang="en-US"/>
          </a:p>
        </p:txBody>
      </p:sp>
      <p:sp>
        <p:nvSpPr>
          <p:cNvPr id="58370" name="Rectangle 2"/>
          <p:cNvSpPr>
            <a:spLocks noGrp="1" noChangeArrowheads="1"/>
          </p:cNvSpPr>
          <p:nvPr>
            <p:ph type="title"/>
          </p:nvPr>
        </p:nvSpPr>
        <p:spPr>
          <a:xfrm>
            <a:off x="232172" y="-290075"/>
            <a:ext cx="8429625" cy="1053703"/>
          </a:xfrm>
        </p:spPr>
        <p:txBody>
          <a:bodyPr>
            <a:normAutofit/>
          </a:bodyPr>
          <a:lstStyle/>
          <a:p>
            <a:pPr algn="l">
              <a:defRPr/>
            </a:pPr>
            <a:r>
              <a:rPr lang="en-US" sz="4200" dirty="0" smtClean="0"/>
              <a:t>Energy Savings</a:t>
            </a:r>
            <a:endParaRPr lang="en-US" sz="4200" dirty="0"/>
          </a:p>
        </p:txBody>
      </p:sp>
      <p:sp>
        <p:nvSpPr>
          <p:cNvPr id="58371" name="Rectangle 3"/>
          <p:cNvSpPr>
            <a:spLocks noGrp="1" noChangeArrowheads="1"/>
          </p:cNvSpPr>
          <p:nvPr>
            <p:ph type="body" idx="1"/>
          </p:nvPr>
        </p:nvSpPr>
        <p:spPr bwMode="auto">
          <a:xfrm>
            <a:off x="886109" y="5895788"/>
            <a:ext cx="7625953" cy="749776"/>
          </a:xfrm>
          <a:noFill/>
          <a:ln w="19050" cmpd="sng">
            <a:noFill/>
            <a:miter lim="800000"/>
            <a:headEnd/>
            <a:tailEnd/>
          </a:ln>
          <a:extLst/>
        </p:spPr>
        <p:txBody>
          <a:bodyPr wrap="square" lIns="274320" tIns="32146" rIns="0" bIns="32146" numCol="1" anchor="t" anchorCtr="0" compatLnSpc="1">
            <a:prstTxWarp prst="textNoShape">
              <a:avLst/>
            </a:prstTxWarp>
            <a:normAutofit lnSpcReduction="10000"/>
          </a:bodyPr>
          <a:lstStyle/>
          <a:p>
            <a:pPr marL="0" indent="0">
              <a:buNone/>
              <a:defRPr/>
            </a:pPr>
            <a:r>
              <a:rPr lang="en-US" sz="2400" b="1" dirty="0" smtClean="0">
                <a:cs typeface="Calibri" charset="0"/>
              </a:rPr>
              <a:t>Energy saving with Analog NPU is very close to ideal case (6.5x)</a:t>
            </a:r>
            <a:endParaRPr lang="en-US" sz="2400" b="1" dirty="0"/>
          </a:p>
        </p:txBody>
      </p:sp>
      <p:sp>
        <p:nvSpPr>
          <p:cNvPr id="4" name="Slide Number Placeholder 3"/>
          <p:cNvSpPr>
            <a:spLocks noGrp="1"/>
          </p:cNvSpPr>
          <p:nvPr>
            <p:ph type="sldNum" sz="quarter" idx="12"/>
          </p:nvPr>
        </p:nvSpPr>
        <p:spPr>
          <a:xfrm>
            <a:off x="7010400" y="6538912"/>
            <a:ext cx="2133600" cy="365125"/>
          </a:xfrm>
        </p:spPr>
        <p:txBody>
          <a:bodyPr/>
          <a:lstStyle/>
          <a:p>
            <a:fld id="{05FF3C1F-4485-8A47-A986-4823157539B1}" type="slidenum">
              <a:rPr lang="en-US" smtClean="0"/>
              <a:t>22</a:t>
            </a:fld>
            <a:endParaRPr lang="en-US" dirty="0"/>
          </a:p>
        </p:txBody>
      </p:sp>
      <p:cxnSp>
        <p:nvCxnSpPr>
          <p:cNvPr id="18" name="Straight Connector 17"/>
          <p:cNvCxnSpPr/>
          <p:nvPr/>
        </p:nvCxnSpPr>
        <p:spPr>
          <a:xfrm>
            <a:off x="7950200" y="969335"/>
            <a:ext cx="0" cy="436034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8170939" y="4280283"/>
            <a:ext cx="578854" cy="461665"/>
          </a:xfrm>
          <a:prstGeom prst="rect">
            <a:avLst/>
          </a:prstGeom>
        </p:spPr>
        <p:txBody>
          <a:bodyPr wrap="none">
            <a:spAutoFit/>
          </a:bodyPr>
          <a:lstStyle/>
          <a:p>
            <a:r>
              <a:rPr lang="en-US" sz="2400" b="1" dirty="0" smtClean="0">
                <a:cs typeface="Calibri" charset="0"/>
              </a:rPr>
              <a:t>5.1 </a:t>
            </a:r>
            <a:endParaRPr lang="en-US" sz="2400" b="1" dirty="0"/>
          </a:p>
        </p:txBody>
      </p:sp>
      <p:sp>
        <p:nvSpPr>
          <p:cNvPr id="30" name="Rectangle 29"/>
          <p:cNvSpPr/>
          <p:nvPr/>
        </p:nvSpPr>
        <p:spPr>
          <a:xfrm>
            <a:off x="8156652" y="2616583"/>
            <a:ext cx="578854" cy="461665"/>
          </a:xfrm>
          <a:prstGeom prst="rect">
            <a:avLst/>
          </a:prstGeom>
        </p:spPr>
        <p:txBody>
          <a:bodyPr wrap="none">
            <a:spAutoFit/>
          </a:bodyPr>
          <a:lstStyle/>
          <a:p>
            <a:r>
              <a:rPr lang="en-US" sz="2400" b="1" dirty="0" smtClean="0">
                <a:cs typeface="Calibri" charset="0"/>
              </a:rPr>
              <a:t>6.3 </a:t>
            </a:r>
            <a:endParaRPr lang="en-US" sz="2400" b="1" dirty="0"/>
          </a:p>
        </p:txBody>
      </p:sp>
      <p:sp>
        <p:nvSpPr>
          <p:cNvPr id="31" name="Freeform 11"/>
          <p:cNvSpPr>
            <a:spLocks/>
          </p:cNvSpPr>
          <p:nvPr/>
        </p:nvSpPr>
        <p:spPr bwMode="auto">
          <a:xfrm rot="21438211">
            <a:off x="3011423" y="850954"/>
            <a:ext cx="669425"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rgbClr val="008000"/>
          </a:solidFill>
          <a:ln>
            <a:noFill/>
          </a:ln>
          <a:extLst/>
        </p:spPr>
        <p:txBody>
          <a:bodyPr lIns="0" tIns="0" rIns="0" bIns="0"/>
          <a:lstStyle/>
          <a:p>
            <a:endParaRPr lang="en-US"/>
          </a:p>
        </p:txBody>
      </p:sp>
      <p:sp>
        <p:nvSpPr>
          <p:cNvPr id="26" name="Rectangle 25"/>
          <p:cNvSpPr/>
          <p:nvPr/>
        </p:nvSpPr>
        <p:spPr>
          <a:xfrm>
            <a:off x="928423" y="2972183"/>
            <a:ext cx="734847" cy="461665"/>
          </a:xfrm>
          <a:prstGeom prst="rect">
            <a:avLst/>
          </a:prstGeom>
        </p:spPr>
        <p:txBody>
          <a:bodyPr wrap="none">
            <a:spAutoFit/>
          </a:bodyPr>
          <a:lstStyle/>
          <a:p>
            <a:r>
              <a:rPr lang="en-US" sz="2400" b="1" dirty="0" smtClean="0">
                <a:cs typeface="Calibri" charset="0"/>
              </a:rPr>
              <a:t>42.5 </a:t>
            </a:r>
            <a:endParaRPr lang="en-US" sz="2400" b="1" dirty="0"/>
          </a:p>
        </p:txBody>
      </p:sp>
      <p:sp>
        <p:nvSpPr>
          <p:cNvPr id="28" name="Rectangle 27"/>
          <p:cNvSpPr/>
          <p:nvPr/>
        </p:nvSpPr>
        <p:spPr>
          <a:xfrm>
            <a:off x="941123" y="451671"/>
            <a:ext cx="734847" cy="461665"/>
          </a:xfrm>
          <a:prstGeom prst="rect">
            <a:avLst/>
          </a:prstGeom>
        </p:spPr>
        <p:txBody>
          <a:bodyPr wrap="none">
            <a:spAutoFit/>
          </a:bodyPr>
          <a:lstStyle/>
          <a:p>
            <a:r>
              <a:rPr lang="en-US" sz="2400" b="1" dirty="0" smtClean="0">
                <a:cs typeface="Calibri" charset="0"/>
              </a:rPr>
              <a:t>51.2 </a:t>
            </a:r>
            <a:endParaRPr lang="en-US" sz="2400" b="1" dirty="0"/>
          </a:p>
        </p:txBody>
      </p:sp>
      <p:sp>
        <p:nvSpPr>
          <p:cNvPr id="29" name="Rectangle 28"/>
          <p:cNvSpPr/>
          <p:nvPr/>
        </p:nvSpPr>
        <p:spPr>
          <a:xfrm>
            <a:off x="2966158" y="2972183"/>
            <a:ext cx="736099" cy="461665"/>
          </a:xfrm>
          <a:prstGeom prst="rect">
            <a:avLst/>
          </a:prstGeom>
        </p:spPr>
        <p:txBody>
          <a:bodyPr wrap="none">
            <a:spAutoFit/>
          </a:bodyPr>
          <a:lstStyle/>
          <a:p>
            <a:r>
              <a:rPr lang="en-US" sz="2400" b="1" dirty="0" smtClean="0">
                <a:cs typeface="Calibri" charset="0"/>
              </a:rPr>
              <a:t>25.8 </a:t>
            </a:r>
            <a:endParaRPr lang="en-US" sz="2400" b="1" dirty="0"/>
          </a:p>
        </p:txBody>
      </p:sp>
      <p:sp>
        <p:nvSpPr>
          <p:cNvPr id="32" name="Rectangle 31"/>
          <p:cNvSpPr/>
          <p:nvPr/>
        </p:nvSpPr>
        <p:spPr>
          <a:xfrm>
            <a:off x="2978751" y="444170"/>
            <a:ext cx="736099" cy="461665"/>
          </a:xfrm>
          <a:prstGeom prst="rect">
            <a:avLst/>
          </a:prstGeom>
        </p:spPr>
        <p:txBody>
          <a:bodyPr wrap="none">
            <a:spAutoFit/>
          </a:bodyPr>
          <a:lstStyle/>
          <a:p>
            <a:r>
              <a:rPr lang="en-US" sz="2400" b="1" dirty="0" smtClean="0">
                <a:cs typeface="Calibri" charset="0"/>
              </a:rPr>
              <a:t>30.0 </a:t>
            </a:r>
            <a:endParaRPr lang="en-US" sz="2400" b="1" dirty="0"/>
          </a:p>
        </p:txBody>
      </p:sp>
      <p:sp>
        <p:nvSpPr>
          <p:cNvPr id="33" name="Freeform 11"/>
          <p:cNvSpPr>
            <a:spLocks/>
          </p:cNvSpPr>
          <p:nvPr/>
        </p:nvSpPr>
        <p:spPr bwMode="auto">
          <a:xfrm rot="21432252">
            <a:off x="4038739" y="855030"/>
            <a:ext cx="669425"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rgbClr val="008000"/>
          </a:solidFill>
          <a:ln>
            <a:noFill/>
          </a:ln>
          <a:extLst/>
        </p:spPr>
        <p:txBody>
          <a:bodyPr lIns="0" tIns="0" rIns="0" bIns="0"/>
          <a:lstStyle/>
          <a:p>
            <a:endParaRPr lang="en-US"/>
          </a:p>
        </p:txBody>
      </p:sp>
      <p:sp>
        <p:nvSpPr>
          <p:cNvPr id="34" name="Rectangle 33"/>
          <p:cNvSpPr/>
          <p:nvPr/>
        </p:nvSpPr>
        <p:spPr>
          <a:xfrm>
            <a:off x="3985832" y="444170"/>
            <a:ext cx="736099" cy="461665"/>
          </a:xfrm>
          <a:prstGeom prst="rect">
            <a:avLst/>
          </a:prstGeom>
        </p:spPr>
        <p:txBody>
          <a:bodyPr wrap="none">
            <a:spAutoFit/>
          </a:bodyPr>
          <a:lstStyle/>
          <a:p>
            <a:r>
              <a:rPr lang="en-US" sz="2400" b="1" dirty="0" smtClean="0">
                <a:cs typeface="Calibri" charset="0"/>
              </a:rPr>
              <a:t>17.8 </a:t>
            </a:r>
            <a:endParaRPr lang="en-US" sz="2400" b="1" dirty="0"/>
          </a:p>
        </p:txBody>
      </p:sp>
      <p:cxnSp>
        <p:nvCxnSpPr>
          <p:cNvPr id="35" name="Straight Connector 34"/>
          <p:cNvCxnSpPr/>
          <p:nvPr/>
        </p:nvCxnSpPr>
        <p:spPr>
          <a:xfrm>
            <a:off x="774898" y="4939082"/>
            <a:ext cx="822198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228817" y="1134752"/>
            <a:ext cx="5428840" cy="565554"/>
            <a:chOff x="-2266983" y="6718500"/>
            <a:chExt cx="5428840" cy="565554"/>
          </a:xfrm>
        </p:grpSpPr>
        <p:sp>
          <p:nvSpPr>
            <p:cNvPr id="37" name="Rectangle 36"/>
            <p:cNvSpPr/>
            <p:nvPr/>
          </p:nvSpPr>
          <p:spPr>
            <a:xfrm>
              <a:off x="-2266983" y="6760834"/>
              <a:ext cx="5099083" cy="523220"/>
            </a:xfrm>
            <a:prstGeom prst="rect">
              <a:avLst/>
            </a:prstGeom>
            <a:solidFill>
              <a:schemeClr val="bg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63787" y="6920844"/>
              <a:ext cx="203200" cy="203200"/>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2139982" y="6920844"/>
              <a:ext cx="203200" cy="203200"/>
            </a:xfrm>
            <a:prstGeom prst="rect">
              <a:avLst/>
            </a:prstGeom>
            <a:solidFill>
              <a:srgbClr val="3C86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851718" y="6718500"/>
              <a:ext cx="2310139" cy="523220"/>
            </a:xfrm>
            <a:prstGeom prst="rect">
              <a:avLst/>
            </a:prstGeom>
            <a:noFill/>
          </p:spPr>
          <p:txBody>
            <a:bodyPr wrap="square" rtlCol="0">
              <a:spAutoFit/>
            </a:bodyPr>
            <a:lstStyle/>
            <a:p>
              <a:r>
                <a:rPr lang="en-US" sz="2800" dirty="0" smtClean="0"/>
                <a:t>Analog NPU</a:t>
              </a:r>
              <a:endParaRPr lang="en-US" sz="2800" dirty="0"/>
            </a:p>
          </p:txBody>
        </p:sp>
        <p:sp>
          <p:nvSpPr>
            <p:cNvPr id="41" name="TextBox 40"/>
            <p:cNvSpPr txBox="1"/>
            <p:nvPr/>
          </p:nvSpPr>
          <p:spPr>
            <a:xfrm>
              <a:off x="-1936782" y="6735433"/>
              <a:ext cx="2607354" cy="523220"/>
            </a:xfrm>
            <a:prstGeom prst="rect">
              <a:avLst/>
            </a:prstGeom>
            <a:noFill/>
          </p:spPr>
          <p:txBody>
            <a:bodyPr wrap="none" rtlCol="0">
              <a:spAutoFit/>
            </a:bodyPr>
            <a:lstStyle/>
            <a:p>
              <a:r>
                <a:rPr lang="en-US" sz="2800" dirty="0" smtClean="0"/>
                <a:t>8-bit Digital NPU</a:t>
              </a:r>
              <a:endParaRPr lang="en-US" sz="2800" dirty="0"/>
            </a:p>
          </p:txBody>
        </p:sp>
      </p:grpSp>
      <p:cxnSp>
        <p:nvCxnSpPr>
          <p:cNvPr id="47" name="Straight Connector 46"/>
          <p:cNvCxnSpPr/>
          <p:nvPr/>
        </p:nvCxnSpPr>
        <p:spPr>
          <a:xfrm>
            <a:off x="1981168" y="4583865"/>
            <a:ext cx="704088" cy="0"/>
          </a:xfrm>
          <a:prstGeom prst="line">
            <a:avLst/>
          </a:prstGeom>
          <a:ln w="57150" cmpd="sng">
            <a:solidFill>
              <a:srgbClr val="00009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5057987" y="4331083"/>
            <a:ext cx="704088" cy="0"/>
          </a:xfrm>
          <a:prstGeom prst="line">
            <a:avLst/>
          </a:prstGeom>
          <a:ln w="57150" cmpd="sng">
            <a:solidFill>
              <a:srgbClr val="00009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095968" y="4767348"/>
            <a:ext cx="704088" cy="0"/>
          </a:xfrm>
          <a:prstGeom prst="line">
            <a:avLst/>
          </a:prstGeom>
          <a:ln w="57150" cmpd="sng">
            <a:solidFill>
              <a:srgbClr val="00009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11968" y="4088565"/>
            <a:ext cx="704088" cy="0"/>
          </a:xfrm>
          <a:prstGeom prst="line">
            <a:avLst/>
          </a:prstGeom>
          <a:ln w="57150" cmpd="sng">
            <a:solidFill>
              <a:srgbClr val="00009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8145539" y="2539165"/>
            <a:ext cx="704088" cy="0"/>
          </a:xfrm>
          <a:prstGeom prst="line">
            <a:avLst/>
          </a:prstGeom>
          <a:ln w="57150" cmpd="sng">
            <a:solidFill>
              <a:srgbClr val="000090"/>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206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279400" y="5816600"/>
            <a:ext cx="8534400" cy="890182"/>
          </a:xfrm>
          <a:prstGeom prst="rect">
            <a:avLst/>
          </a:prstGeom>
        </p:spPr>
      </p:pic>
      <p:graphicFrame>
        <p:nvGraphicFramePr>
          <p:cNvPr id="9" name="Chart 8"/>
          <p:cNvGraphicFramePr>
            <a:graphicFrameLocks noChangeAspect="1"/>
          </p:cNvGraphicFramePr>
          <p:nvPr>
            <p:extLst>
              <p:ext uri="{D42A27DB-BD31-4B8C-83A1-F6EECF244321}">
                <p14:modId xmlns:p14="http://schemas.microsoft.com/office/powerpoint/2010/main" val="410231696"/>
              </p:ext>
            </p:extLst>
          </p:nvPr>
        </p:nvGraphicFramePr>
        <p:xfrm>
          <a:off x="-230447" y="808956"/>
          <a:ext cx="9445228" cy="4907594"/>
        </p:xfrm>
        <a:graphic>
          <a:graphicData uri="http://schemas.openxmlformats.org/drawingml/2006/chart">
            <c:chart xmlns:c="http://schemas.openxmlformats.org/drawingml/2006/chart" xmlns:r="http://schemas.openxmlformats.org/officeDocument/2006/relationships" r:id="rId4"/>
          </a:graphicData>
        </a:graphic>
      </p:graphicFrame>
      <p:sp>
        <p:nvSpPr>
          <p:cNvPr id="58370" name="Rectangle 2"/>
          <p:cNvSpPr>
            <a:spLocks noGrp="1" noChangeArrowheads="1"/>
          </p:cNvSpPr>
          <p:nvPr>
            <p:ph type="title"/>
          </p:nvPr>
        </p:nvSpPr>
        <p:spPr>
          <a:xfrm>
            <a:off x="232172" y="-78393"/>
            <a:ext cx="8429625" cy="1053703"/>
          </a:xfrm>
        </p:spPr>
        <p:txBody>
          <a:bodyPr/>
          <a:lstStyle/>
          <a:p>
            <a:pPr algn="l">
              <a:defRPr/>
            </a:pPr>
            <a:r>
              <a:rPr lang="en-US" sz="4200" dirty="0"/>
              <a:t>Application </a:t>
            </a:r>
            <a:r>
              <a:rPr lang="en-US" sz="4200" dirty="0" smtClean="0"/>
              <a:t>quality loss</a:t>
            </a:r>
            <a:endParaRPr lang="en-US" sz="4200" dirty="0"/>
          </a:p>
        </p:txBody>
      </p:sp>
      <p:sp>
        <p:nvSpPr>
          <p:cNvPr id="58371" name="Rectangle 3"/>
          <p:cNvSpPr>
            <a:spLocks noGrp="1" noChangeArrowheads="1"/>
          </p:cNvSpPr>
          <p:nvPr>
            <p:ph type="body" idx="1"/>
          </p:nvPr>
        </p:nvSpPr>
        <p:spPr bwMode="auto">
          <a:xfrm>
            <a:off x="493168" y="5789136"/>
            <a:ext cx="7625953" cy="924377"/>
          </a:xfrm>
          <a:noFill/>
          <a:ln w="19050" cmpd="sng">
            <a:noFill/>
            <a:miter lim="800000"/>
            <a:headEnd/>
            <a:tailEnd/>
          </a:ln>
          <a:extLst/>
        </p:spPr>
        <p:txBody>
          <a:bodyPr wrap="square" lIns="274320" tIns="32146" rIns="0" bIns="32146" numCol="1" anchor="t" anchorCtr="0" compatLnSpc="1">
            <a:prstTxWarp prst="textNoShape">
              <a:avLst/>
            </a:prstTxWarp>
            <a:normAutofit/>
          </a:bodyPr>
          <a:lstStyle/>
          <a:p>
            <a:pPr marL="0" indent="0">
              <a:buNone/>
              <a:defRPr/>
            </a:pPr>
            <a:r>
              <a:rPr lang="en-US" sz="2400" b="1" dirty="0">
                <a:cs typeface="Calibri" charset="0"/>
              </a:rPr>
              <a:t>Quality loss </a:t>
            </a:r>
            <a:r>
              <a:rPr lang="en-US" sz="2400" b="1" dirty="0" smtClean="0">
                <a:cs typeface="Calibri" charset="0"/>
              </a:rPr>
              <a:t>is below </a:t>
            </a:r>
            <a:r>
              <a:rPr lang="en-US" sz="2400" b="1" dirty="0">
                <a:cs typeface="Calibri" charset="0"/>
              </a:rPr>
              <a:t>10% in all </a:t>
            </a:r>
            <a:r>
              <a:rPr lang="en-US" sz="2400" b="1" dirty="0" smtClean="0">
                <a:cs typeface="Calibri" charset="0"/>
              </a:rPr>
              <a:t>cases but one</a:t>
            </a:r>
            <a:endParaRPr lang="en-US" sz="2400" b="1" dirty="0"/>
          </a:p>
          <a:p>
            <a:pPr marL="0" indent="0">
              <a:spcBef>
                <a:spcPts val="703"/>
              </a:spcBef>
              <a:buNone/>
              <a:defRPr/>
            </a:pPr>
            <a:r>
              <a:rPr lang="en-US" sz="2400" b="1" dirty="0"/>
              <a:t>Based on application-specific quality metric</a:t>
            </a:r>
          </a:p>
        </p:txBody>
      </p:sp>
      <p:cxnSp>
        <p:nvCxnSpPr>
          <p:cNvPr id="8" name="Straight Connector 7"/>
          <p:cNvCxnSpPr/>
          <p:nvPr/>
        </p:nvCxnSpPr>
        <p:spPr>
          <a:xfrm>
            <a:off x="845820" y="4833249"/>
            <a:ext cx="822198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39100" y="939800"/>
            <a:ext cx="0" cy="439420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5"/>
          <a:stretch>
            <a:fillRect/>
          </a:stretch>
        </p:blipFill>
        <p:spPr>
          <a:xfrm rot="5400000">
            <a:off x="7906071" y="4133928"/>
            <a:ext cx="1299783" cy="1193800"/>
          </a:xfrm>
          <a:prstGeom prst="rect">
            <a:avLst/>
          </a:prstGeom>
        </p:spPr>
      </p:pic>
      <p:sp>
        <p:nvSpPr>
          <p:cNvPr id="4" name="Rectangle 3"/>
          <p:cNvSpPr/>
          <p:nvPr/>
        </p:nvSpPr>
        <p:spPr>
          <a:xfrm>
            <a:off x="8157882" y="4415518"/>
            <a:ext cx="794358" cy="461665"/>
          </a:xfrm>
          <a:prstGeom prst="rect">
            <a:avLst/>
          </a:prstGeom>
        </p:spPr>
        <p:txBody>
          <a:bodyPr wrap="none">
            <a:spAutoFit/>
          </a:bodyPr>
          <a:lstStyle/>
          <a:p>
            <a:r>
              <a:rPr lang="en-US" sz="2400" dirty="0" smtClean="0">
                <a:cs typeface="Calibri" charset="0"/>
              </a:rPr>
              <a:t>2.8% </a:t>
            </a:r>
            <a:endParaRPr lang="en-US" sz="2400" dirty="0"/>
          </a:p>
        </p:txBody>
      </p:sp>
      <p:sp>
        <p:nvSpPr>
          <p:cNvPr id="3" name="Slide Number Placeholder 2"/>
          <p:cNvSpPr>
            <a:spLocks noGrp="1"/>
          </p:cNvSpPr>
          <p:nvPr>
            <p:ph type="sldNum" sz="quarter" idx="12"/>
          </p:nvPr>
        </p:nvSpPr>
        <p:spPr>
          <a:xfrm>
            <a:off x="7010400" y="6530950"/>
            <a:ext cx="2133600" cy="365125"/>
          </a:xfrm>
        </p:spPr>
        <p:txBody>
          <a:bodyPr/>
          <a:lstStyle/>
          <a:p>
            <a:fld id="{05FF3C1F-4485-8A47-A986-4823157539B1}" type="slidenum">
              <a:rPr lang="en-US" smtClean="0"/>
              <a:t>23</a:t>
            </a:fld>
            <a:endParaRPr lang="en-US" dirty="0"/>
          </a:p>
        </p:txBody>
      </p:sp>
      <p:grpSp>
        <p:nvGrpSpPr>
          <p:cNvPr id="17" name="Group 16"/>
          <p:cNvGrpSpPr/>
          <p:nvPr/>
        </p:nvGrpSpPr>
        <p:grpSpPr>
          <a:xfrm>
            <a:off x="2228817" y="1134752"/>
            <a:ext cx="5428840" cy="565554"/>
            <a:chOff x="-2266983" y="6718500"/>
            <a:chExt cx="5428840" cy="565554"/>
          </a:xfrm>
        </p:grpSpPr>
        <p:sp>
          <p:nvSpPr>
            <p:cNvPr id="18" name="Rectangle 17"/>
            <p:cNvSpPr/>
            <p:nvPr/>
          </p:nvSpPr>
          <p:spPr>
            <a:xfrm>
              <a:off x="-2266983" y="6760834"/>
              <a:ext cx="5099083" cy="523220"/>
            </a:xfrm>
            <a:prstGeom prst="rect">
              <a:avLst/>
            </a:prstGeom>
            <a:solidFill>
              <a:schemeClr val="bg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63787" y="6920844"/>
              <a:ext cx="203200" cy="203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139982" y="6920844"/>
              <a:ext cx="203200" cy="203200"/>
            </a:xfrm>
            <a:prstGeom prst="rect">
              <a:avLst/>
            </a:prstGeom>
            <a:solidFill>
              <a:srgbClr val="3C86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51718" y="6718500"/>
              <a:ext cx="2310139" cy="523220"/>
            </a:xfrm>
            <a:prstGeom prst="rect">
              <a:avLst/>
            </a:prstGeom>
            <a:noFill/>
          </p:spPr>
          <p:txBody>
            <a:bodyPr wrap="square" rtlCol="0">
              <a:spAutoFit/>
            </a:bodyPr>
            <a:lstStyle/>
            <a:p>
              <a:r>
                <a:rPr lang="en-US" sz="2800" dirty="0" smtClean="0"/>
                <a:t>Analog NPU</a:t>
              </a:r>
              <a:endParaRPr lang="en-US" sz="2800" dirty="0"/>
            </a:p>
          </p:txBody>
        </p:sp>
        <p:sp>
          <p:nvSpPr>
            <p:cNvPr id="22" name="TextBox 21"/>
            <p:cNvSpPr txBox="1"/>
            <p:nvPr/>
          </p:nvSpPr>
          <p:spPr>
            <a:xfrm>
              <a:off x="-1936782" y="6735433"/>
              <a:ext cx="2607354" cy="523220"/>
            </a:xfrm>
            <a:prstGeom prst="rect">
              <a:avLst/>
            </a:prstGeom>
            <a:noFill/>
          </p:spPr>
          <p:txBody>
            <a:bodyPr wrap="none" rtlCol="0">
              <a:spAutoFit/>
            </a:bodyPr>
            <a:lstStyle/>
            <a:p>
              <a:r>
                <a:rPr lang="en-US" sz="2800" dirty="0" smtClean="0"/>
                <a:t>8-bit Digital NPU</a:t>
              </a:r>
              <a:endParaRPr lang="en-US" sz="2800" dirty="0"/>
            </a:p>
          </p:txBody>
        </p:sp>
      </p:grpSp>
    </p:spTree>
    <p:extLst>
      <p:ext uri="{BB962C8B-B14F-4D97-AF65-F5344CB8AC3E}">
        <p14:creationId xmlns:p14="http://schemas.microsoft.com/office/powerpoint/2010/main" val="4038296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279400" y="5257209"/>
            <a:ext cx="8534400" cy="890182"/>
          </a:xfrm>
          <a:prstGeom prst="rect">
            <a:avLst/>
          </a:prstGeom>
        </p:spPr>
      </p:pic>
      <p:sp>
        <p:nvSpPr>
          <p:cNvPr id="4" name="Slide Number Placeholder 3"/>
          <p:cNvSpPr>
            <a:spLocks noGrp="1"/>
          </p:cNvSpPr>
          <p:nvPr>
            <p:ph type="sldNum" sz="quarter" idx="12"/>
          </p:nvPr>
        </p:nvSpPr>
        <p:spPr>
          <a:xfrm>
            <a:off x="7021602" y="6483350"/>
            <a:ext cx="2133600" cy="365125"/>
          </a:xfrm>
        </p:spPr>
        <p:txBody>
          <a:bodyPr/>
          <a:lstStyle/>
          <a:p>
            <a:fld id="{05FF3C1F-4485-8A47-A986-4823157539B1}" type="slidenum">
              <a:rPr lang="en-US" smtClean="0"/>
              <a:t>24</a:t>
            </a:fld>
            <a:endParaRPr lang="en-US"/>
          </a:p>
        </p:txBody>
      </p:sp>
      <p:sp>
        <p:nvSpPr>
          <p:cNvPr id="7" name="TextBox 6"/>
          <p:cNvSpPr txBox="1"/>
          <p:nvPr/>
        </p:nvSpPr>
        <p:spPr>
          <a:xfrm>
            <a:off x="1114384" y="1913319"/>
            <a:ext cx="2371751" cy="2215991"/>
          </a:xfrm>
          <a:prstGeom prst="rect">
            <a:avLst/>
          </a:prstGeom>
          <a:noFill/>
        </p:spPr>
        <p:txBody>
          <a:bodyPr wrap="none" rtlCol="0">
            <a:spAutoFit/>
          </a:bodyPr>
          <a:lstStyle/>
          <a:p>
            <a:r>
              <a:rPr lang="en-US" sz="13800" b="1" dirty="0" smtClean="0"/>
              <a:t>3%</a:t>
            </a:r>
            <a:endParaRPr lang="en-US" sz="13800" dirty="0"/>
          </a:p>
        </p:txBody>
      </p:sp>
      <p:sp>
        <p:nvSpPr>
          <p:cNvPr id="8" name="TextBox 7"/>
          <p:cNvSpPr txBox="1"/>
          <p:nvPr/>
        </p:nvSpPr>
        <p:spPr>
          <a:xfrm>
            <a:off x="5179660" y="1887919"/>
            <a:ext cx="3268706" cy="2215991"/>
          </a:xfrm>
          <a:prstGeom prst="rect">
            <a:avLst/>
          </a:prstGeom>
          <a:noFill/>
        </p:spPr>
        <p:txBody>
          <a:bodyPr wrap="none" rtlCol="0">
            <a:spAutoFit/>
          </a:bodyPr>
          <a:lstStyle/>
          <a:p>
            <a:r>
              <a:rPr lang="en-US" sz="13800" b="1" dirty="0" smtClean="0">
                <a:solidFill>
                  <a:srgbClr val="000000"/>
                </a:solidFill>
              </a:rPr>
              <a:t>46%</a:t>
            </a:r>
            <a:endParaRPr lang="en-US" sz="13800" dirty="0">
              <a:solidFill>
                <a:srgbClr val="000000"/>
              </a:solidFill>
            </a:endParaRPr>
          </a:p>
        </p:txBody>
      </p:sp>
      <p:sp>
        <p:nvSpPr>
          <p:cNvPr id="13" name="Rectangle 12"/>
          <p:cNvSpPr/>
          <p:nvPr/>
        </p:nvSpPr>
        <p:spPr>
          <a:xfrm>
            <a:off x="5397751" y="3836922"/>
            <a:ext cx="2832524" cy="584776"/>
          </a:xfrm>
          <a:prstGeom prst="rect">
            <a:avLst/>
          </a:prstGeom>
        </p:spPr>
        <p:txBody>
          <a:bodyPr wrap="square">
            <a:spAutoFit/>
          </a:bodyPr>
          <a:lstStyle/>
          <a:p>
            <a:pPr algn="ctr"/>
            <a:r>
              <a:rPr lang="en-US" sz="3200" b="1" dirty="0" smtClean="0"/>
              <a:t>Speedup</a:t>
            </a:r>
            <a:endParaRPr lang="en-US" sz="3200" dirty="0"/>
          </a:p>
        </p:txBody>
      </p:sp>
      <p:sp>
        <p:nvSpPr>
          <p:cNvPr id="14" name="Rectangle 13"/>
          <p:cNvSpPr/>
          <p:nvPr/>
        </p:nvSpPr>
        <p:spPr>
          <a:xfrm>
            <a:off x="715230" y="3949748"/>
            <a:ext cx="3170058" cy="584776"/>
          </a:xfrm>
          <a:prstGeom prst="rect">
            <a:avLst/>
          </a:prstGeom>
        </p:spPr>
        <p:txBody>
          <a:bodyPr wrap="none">
            <a:spAutoFit/>
          </a:bodyPr>
          <a:lstStyle/>
          <a:p>
            <a:pPr algn="ctr"/>
            <a:r>
              <a:rPr lang="en-US" sz="3200" b="1" dirty="0" smtClean="0"/>
              <a:t>Energy Reduction</a:t>
            </a:r>
            <a:endParaRPr lang="en-US" sz="3200" dirty="0"/>
          </a:p>
        </p:txBody>
      </p:sp>
      <p:sp>
        <p:nvSpPr>
          <p:cNvPr id="17" name="Rectangle 16"/>
          <p:cNvSpPr/>
          <p:nvPr/>
        </p:nvSpPr>
        <p:spPr>
          <a:xfrm>
            <a:off x="938733" y="296036"/>
            <a:ext cx="7315580" cy="769441"/>
          </a:xfrm>
          <a:prstGeom prst="rect">
            <a:avLst/>
          </a:prstGeom>
        </p:spPr>
        <p:txBody>
          <a:bodyPr wrap="square">
            <a:spAutoFit/>
          </a:bodyPr>
          <a:lstStyle/>
          <a:p>
            <a:pPr algn="ctr"/>
            <a:r>
              <a:rPr lang="en-US" sz="4400" b="1" dirty="0" smtClean="0"/>
              <a:t>What is left?</a:t>
            </a:r>
            <a:endParaRPr lang="en-US" sz="4400" dirty="0"/>
          </a:p>
        </p:txBody>
      </p:sp>
      <p:pic>
        <p:nvPicPr>
          <p:cNvPr id="16" name="Picture 15"/>
          <p:cNvPicPr>
            <a:picLocks noChangeAspect="1"/>
          </p:cNvPicPr>
          <p:nvPr/>
        </p:nvPicPr>
        <p:blipFill>
          <a:blip r:embed="rId4"/>
          <a:stretch>
            <a:fillRect/>
          </a:stretch>
        </p:blipFill>
        <p:spPr>
          <a:xfrm rot="5400000">
            <a:off x="1294069" y="1689581"/>
            <a:ext cx="1983013" cy="2845650"/>
          </a:xfrm>
          <a:prstGeom prst="rect">
            <a:avLst/>
          </a:prstGeom>
        </p:spPr>
      </p:pic>
      <p:sp>
        <p:nvSpPr>
          <p:cNvPr id="10" name="Rectangle 3"/>
          <p:cNvSpPr txBox="1">
            <a:spLocks noChangeArrowheads="1"/>
          </p:cNvSpPr>
          <p:nvPr/>
        </p:nvSpPr>
        <p:spPr bwMode="auto">
          <a:xfrm>
            <a:off x="391568" y="5465286"/>
            <a:ext cx="8293645" cy="395763"/>
          </a:xfrm>
          <a:prstGeom prst="rect">
            <a:avLst/>
          </a:prstGeom>
          <a:noFill/>
          <a:ln w="19050" cmpd="sng">
            <a:noFill/>
            <a:miter lim="800000"/>
            <a:headEnd/>
            <a:tailEnd/>
          </a:ln>
          <a:extLst/>
        </p:spPr>
        <p:txBody>
          <a:bodyPr vert="horz" wrap="square" lIns="274320" tIns="32146" rIns="0" bIns="32146" numCol="1" rtlCol="0" anchor="t" anchorCtr="0" compatLnSpc="1">
            <a:prstTxWarp prst="textNoShape">
              <a:avLst/>
            </a:prstTxWarp>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sz="2400" b="1" dirty="0" smtClean="0">
                <a:cs typeface="Calibri" charset="0"/>
              </a:rPr>
              <a:t>We can not reduce the energy of the computation much more. </a:t>
            </a:r>
            <a:endParaRPr lang="en-US" sz="2400" b="1" dirty="0"/>
          </a:p>
        </p:txBody>
      </p:sp>
    </p:spTree>
    <p:extLst>
      <p:ext uri="{BB962C8B-B14F-4D97-AF65-F5344CB8AC3E}">
        <p14:creationId xmlns:p14="http://schemas.microsoft.com/office/powerpoint/2010/main" val="3776271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18460" y="6508750"/>
            <a:ext cx="2133600" cy="365125"/>
          </a:xfrm>
        </p:spPr>
        <p:txBody>
          <a:bodyPr/>
          <a:lstStyle/>
          <a:p>
            <a:fld id="{05FF3C1F-4485-8A47-A986-4823157539B1}" type="slidenum">
              <a:rPr lang="en-US" smtClean="0"/>
              <a:t>25</a:t>
            </a:fld>
            <a:endParaRPr lang="en-US"/>
          </a:p>
        </p:txBody>
      </p:sp>
      <p:grpSp>
        <p:nvGrpSpPr>
          <p:cNvPr id="15" name="Group 14"/>
          <p:cNvGrpSpPr/>
          <p:nvPr/>
        </p:nvGrpSpPr>
        <p:grpSpPr>
          <a:xfrm>
            <a:off x="220173" y="3431897"/>
            <a:ext cx="8810928" cy="3200296"/>
            <a:chOff x="104705" y="110961"/>
            <a:chExt cx="8810928" cy="3200296"/>
          </a:xfrm>
        </p:grpSpPr>
        <p:pic>
          <p:nvPicPr>
            <p:cNvPr id="16" name="Picture 15"/>
            <p:cNvPicPr>
              <a:picLocks noChangeAspect="1"/>
            </p:cNvPicPr>
            <p:nvPr/>
          </p:nvPicPr>
          <p:blipFill>
            <a:blip r:embed="rId3"/>
            <a:stretch>
              <a:fillRect/>
            </a:stretch>
          </p:blipFill>
          <p:spPr>
            <a:xfrm>
              <a:off x="401348" y="146093"/>
              <a:ext cx="2224874" cy="2224874"/>
            </a:xfrm>
            <a:prstGeom prst="rect">
              <a:avLst/>
            </a:prstGeom>
          </p:spPr>
        </p:pic>
        <p:sp>
          <p:nvSpPr>
            <p:cNvPr id="17" name="Rectangle 16"/>
            <p:cNvSpPr/>
            <p:nvPr/>
          </p:nvSpPr>
          <p:spPr>
            <a:xfrm>
              <a:off x="408147" y="2618760"/>
              <a:ext cx="2284525" cy="492443"/>
            </a:xfrm>
            <a:prstGeom prst="rect">
              <a:avLst/>
            </a:prstGeom>
          </p:spPr>
          <p:txBody>
            <a:bodyPr wrap="none">
              <a:spAutoFit/>
            </a:bodyPr>
            <a:lstStyle/>
            <a:p>
              <a:pPr algn="ctr"/>
              <a:r>
                <a:rPr lang="en-US" sz="2600" b="1" dirty="0"/>
                <a:t>Kirchhoff's </a:t>
              </a:r>
              <a:r>
                <a:rPr lang="en-US" sz="2600" b="1" dirty="0" smtClean="0"/>
                <a:t>Law</a:t>
              </a:r>
              <a:endParaRPr lang="en-US" sz="2600" dirty="0"/>
            </a:p>
          </p:txBody>
        </p:sp>
        <p:pic>
          <p:nvPicPr>
            <p:cNvPr id="18" name="Picture 17"/>
            <p:cNvPicPr>
              <a:picLocks noChangeAspect="1"/>
            </p:cNvPicPr>
            <p:nvPr/>
          </p:nvPicPr>
          <p:blipFill>
            <a:blip r:embed="rId4"/>
            <a:stretch>
              <a:fillRect/>
            </a:stretch>
          </p:blipFill>
          <p:spPr>
            <a:xfrm>
              <a:off x="3250715" y="987389"/>
              <a:ext cx="2248315" cy="1383578"/>
            </a:xfrm>
            <a:prstGeom prst="rect">
              <a:avLst/>
            </a:prstGeom>
          </p:spPr>
        </p:pic>
        <p:sp>
          <p:nvSpPr>
            <p:cNvPr id="19" name="Rectangle 18"/>
            <p:cNvSpPr/>
            <p:nvPr/>
          </p:nvSpPr>
          <p:spPr>
            <a:xfrm>
              <a:off x="3587476" y="2618760"/>
              <a:ext cx="1708683" cy="492443"/>
            </a:xfrm>
            <a:prstGeom prst="rect">
              <a:avLst/>
            </a:prstGeom>
          </p:spPr>
          <p:txBody>
            <a:bodyPr wrap="none">
              <a:spAutoFit/>
            </a:bodyPr>
            <a:lstStyle/>
            <a:p>
              <a:pPr algn="ctr"/>
              <a:r>
                <a:rPr lang="en-US" sz="2600" b="1" dirty="0"/>
                <a:t>Ohm’s Law</a:t>
              </a:r>
              <a:endParaRPr lang="en-US" sz="2600" dirty="0"/>
            </a:p>
          </p:txBody>
        </p:sp>
        <p:pic>
          <p:nvPicPr>
            <p:cNvPr id="20" name="Picture 19"/>
            <p:cNvPicPr>
              <a:picLocks noChangeAspect="1"/>
            </p:cNvPicPr>
            <p:nvPr/>
          </p:nvPicPr>
          <p:blipFill>
            <a:blip r:embed="rId5"/>
            <a:stretch>
              <a:fillRect/>
            </a:stretch>
          </p:blipFill>
          <p:spPr>
            <a:xfrm>
              <a:off x="5887521" y="1003432"/>
              <a:ext cx="3028112" cy="1367535"/>
            </a:xfrm>
            <a:prstGeom prst="rect">
              <a:avLst/>
            </a:prstGeom>
          </p:spPr>
        </p:pic>
        <p:sp>
          <p:nvSpPr>
            <p:cNvPr id="21" name="Rectangle 20"/>
            <p:cNvSpPr/>
            <p:nvPr/>
          </p:nvSpPr>
          <p:spPr>
            <a:xfrm>
              <a:off x="5868434" y="2418705"/>
              <a:ext cx="2941831" cy="892552"/>
            </a:xfrm>
            <a:prstGeom prst="rect">
              <a:avLst/>
            </a:prstGeom>
          </p:spPr>
          <p:txBody>
            <a:bodyPr wrap="none">
              <a:spAutoFit/>
            </a:bodyPr>
            <a:lstStyle/>
            <a:p>
              <a:pPr algn="ctr"/>
              <a:r>
                <a:rPr lang="en-US" sz="2600" b="1" dirty="0" smtClean="0"/>
                <a:t>Saturation Property</a:t>
              </a:r>
              <a:br>
                <a:rPr lang="en-US" sz="2600" b="1" dirty="0" smtClean="0"/>
              </a:br>
              <a:r>
                <a:rPr lang="en-US" sz="2600" b="1" dirty="0" smtClean="0"/>
                <a:t>of Transistors</a:t>
              </a:r>
              <a:endParaRPr lang="en-US" sz="2600" dirty="0"/>
            </a:p>
          </p:txBody>
        </p:sp>
        <p:sp>
          <p:nvSpPr>
            <p:cNvPr id="22" name="Rectangle 21"/>
            <p:cNvSpPr/>
            <p:nvPr/>
          </p:nvSpPr>
          <p:spPr>
            <a:xfrm>
              <a:off x="104705" y="110961"/>
              <a:ext cx="2891408" cy="3193208"/>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996113" y="110961"/>
              <a:ext cx="2891408" cy="3193208"/>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5893094" y="110961"/>
              <a:ext cx="2891408" cy="3193208"/>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05387" y="-6932"/>
            <a:ext cx="8686799" cy="3381666"/>
            <a:chOff x="584201" y="-415771"/>
            <a:chExt cx="8102600" cy="4061146"/>
          </a:xfrm>
        </p:grpSpPr>
        <p:grpSp>
          <p:nvGrpSpPr>
            <p:cNvPr id="26" name="Group 25"/>
            <p:cNvGrpSpPr/>
            <p:nvPr/>
          </p:nvGrpSpPr>
          <p:grpSpPr>
            <a:xfrm>
              <a:off x="853360" y="-415771"/>
              <a:ext cx="7603125" cy="3936574"/>
              <a:chOff x="1533040" y="387310"/>
              <a:chExt cx="7603125" cy="3936574"/>
            </a:xfrm>
          </p:grpSpPr>
          <p:sp>
            <p:nvSpPr>
              <p:cNvPr id="28" name="Rectangle 27"/>
              <p:cNvSpPr/>
              <p:nvPr/>
            </p:nvSpPr>
            <p:spPr>
              <a:xfrm>
                <a:off x="2992508" y="387310"/>
                <a:ext cx="4490381" cy="2772137"/>
              </a:xfrm>
              <a:prstGeom prst="rect">
                <a:avLst/>
              </a:prstGeom>
            </p:spPr>
            <p:txBody>
              <a:bodyPr wrap="none">
                <a:spAutoFit/>
              </a:bodyPr>
              <a:lstStyle/>
              <a:p>
                <a:pPr algn="ctr"/>
                <a:r>
                  <a:rPr lang="en-US" sz="7200" b="1" dirty="0" smtClean="0"/>
                  <a:t>3.7x   </a:t>
                </a:r>
                <a:r>
                  <a:rPr lang="en-US" sz="4000" b="1" dirty="0" smtClean="0"/>
                  <a:t>× </a:t>
                </a:r>
                <a:r>
                  <a:rPr lang="en-US" sz="7200" b="1" dirty="0" smtClean="0"/>
                  <a:t>  6.3x </a:t>
                </a:r>
                <a:br>
                  <a:rPr lang="en-US" sz="7200" b="1" dirty="0" smtClean="0"/>
                </a:br>
                <a:r>
                  <a:rPr lang="en-US" sz="7200" b="1" dirty="0" smtClean="0"/>
                  <a:t>≈23x</a:t>
                </a:r>
                <a:endParaRPr lang="en-US" sz="7200" dirty="0"/>
              </a:p>
            </p:txBody>
          </p:sp>
          <p:sp>
            <p:nvSpPr>
              <p:cNvPr id="29" name="Rectangle 28"/>
              <p:cNvSpPr/>
              <p:nvPr/>
            </p:nvSpPr>
            <p:spPr>
              <a:xfrm>
                <a:off x="2413621" y="1670840"/>
                <a:ext cx="2832524" cy="527271"/>
              </a:xfrm>
              <a:prstGeom prst="rect">
                <a:avLst/>
              </a:prstGeom>
            </p:spPr>
            <p:txBody>
              <a:bodyPr wrap="square">
                <a:spAutoFit/>
              </a:bodyPr>
              <a:lstStyle/>
              <a:p>
                <a:pPr algn="ctr"/>
                <a:r>
                  <a:rPr lang="en-US" sz="2000" b="1" dirty="0" smtClean="0"/>
                  <a:t>Speedup</a:t>
                </a:r>
                <a:endParaRPr lang="en-US" sz="2000" dirty="0"/>
              </a:p>
            </p:txBody>
          </p:sp>
          <p:sp>
            <p:nvSpPr>
              <p:cNvPr id="30" name="Rectangle 29"/>
              <p:cNvSpPr/>
              <p:nvPr/>
            </p:nvSpPr>
            <p:spPr>
              <a:xfrm>
                <a:off x="5638488" y="1640336"/>
                <a:ext cx="1912635" cy="527271"/>
              </a:xfrm>
              <a:prstGeom prst="rect">
                <a:avLst/>
              </a:prstGeom>
            </p:spPr>
            <p:txBody>
              <a:bodyPr wrap="none">
                <a:spAutoFit/>
              </a:bodyPr>
              <a:lstStyle/>
              <a:p>
                <a:pPr algn="ctr"/>
                <a:r>
                  <a:rPr lang="en-US" sz="2000" b="1" dirty="0" smtClean="0"/>
                  <a:t>Energy Reduction</a:t>
                </a:r>
                <a:endParaRPr lang="en-US" sz="2000" dirty="0"/>
              </a:p>
            </p:txBody>
          </p:sp>
          <p:sp>
            <p:nvSpPr>
              <p:cNvPr id="31" name="Rectangle 30"/>
              <p:cNvSpPr/>
              <p:nvPr/>
            </p:nvSpPr>
            <p:spPr>
              <a:xfrm>
                <a:off x="1533040" y="3739108"/>
                <a:ext cx="7603125" cy="584776"/>
              </a:xfrm>
              <a:prstGeom prst="rect">
                <a:avLst/>
              </a:prstGeom>
            </p:spPr>
            <p:txBody>
              <a:bodyPr wrap="square">
                <a:spAutoFit/>
              </a:bodyPr>
              <a:lstStyle/>
              <a:p>
                <a:pPr algn="ctr"/>
                <a:r>
                  <a:rPr lang="en-US" sz="3200" b="1" dirty="0" smtClean="0">
                    <a:solidFill>
                      <a:srgbClr val="0066FF"/>
                    </a:solidFill>
                  </a:rPr>
                  <a:t>Quality Degradation: </a:t>
                </a:r>
                <a:r>
                  <a:rPr lang="en-US" sz="3200" b="1" dirty="0">
                    <a:solidFill>
                      <a:srgbClr val="0066FF"/>
                    </a:solidFill>
                  </a:rPr>
                  <a:t>Avg. 8.2%, Max. 19.7%</a:t>
                </a:r>
              </a:p>
            </p:txBody>
          </p:sp>
          <p:sp>
            <p:nvSpPr>
              <p:cNvPr id="32" name="Rectangle 31"/>
              <p:cNvSpPr/>
              <p:nvPr/>
            </p:nvSpPr>
            <p:spPr>
              <a:xfrm>
                <a:off x="3635088" y="2967807"/>
                <a:ext cx="3457183" cy="527271"/>
              </a:xfrm>
              <a:prstGeom prst="rect">
                <a:avLst/>
              </a:prstGeom>
            </p:spPr>
            <p:txBody>
              <a:bodyPr wrap="square">
                <a:spAutoFit/>
              </a:bodyPr>
              <a:lstStyle/>
              <a:p>
                <a:pPr algn="ctr"/>
                <a:r>
                  <a:rPr lang="en-US" sz="2000" b="1" dirty="0" smtClean="0"/>
                  <a:t>Energy-Delay Product</a:t>
                </a:r>
                <a:endParaRPr lang="en-US" sz="2000" dirty="0"/>
              </a:p>
            </p:txBody>
          </p:sp>
        </p:grpSp>
        <p:sp>
          <p:nvSpPr>
            <p:cNvPr id="27" name="Rectangle 26"/>
            <p:cNvSpPr/>
            <p:nvPr/>
          </p:nvSpPr>
          <p:spPr>
            <a:xfrm>
              <a:off x="584201" y="-247999"/>
              <a:ext cx="8102600" cy="3893374"/>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9397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9"/>
          <p:cNvSpPr>
            <a:spLocks noGrp="1"/>
          </p:cNvSpPr>
          <p:nvPr>
            <p:ph sz="half" idx="1"/>
          </p:nvPr>
        </p:nvSpPr>
        <p:spPr>
          <a:xfrm>
            <a:off x="304800" y="866386"/>
            <a:ext cx="8839200" cy="4756150"/>
          </a:xfrm>
        </p:spPr>
        <p:txBody>
          <a:bodyPr>
            <a:normAutofit/>
          </a:bodyPr>
          <a:lstStyle/>
          <a:p>
            <a:pPr marL="50800" indent="0">
              <a:lnSpc>
                <a:spcPct val="140000"/>
              </a:lnSpc>
              <a:buNone/>
            </a:pPr>
            <a:r>
              <a:rPr lang="en-US" dirty="0" smtClean="0"/>
              <a:t>1)</a:t>
            </a:r>
            <a:r>
              <a:rPr lang="en-US" b="1" dirty="0" smtClean="0">
                <a:solidFill>
                  <a:srgbClr val="084DF4"/>
                </a:solidFill>
              </a:rPr>
              <a:t> Broad applicability </a:t>
            </a:r>
            <a:r>
              <a:rPr lang="en-US" dirty="0" smtClean="0"/>
              <a:t>of the analog computation </a:t>
            </a:r>
          </a:p>
          <a:p>
            <a:pPr marL="508000" indent="-457200">
              <a:lnSpc>
                <a:spcPct val="140000"/>
              </a:lnSpc>
              <a:buNone/>
            </a:pPr>
            <a:r>
              <a:rPr lang="en-US" dirty="0" smtClean="0"/>
              <a:t>2) Prototyping and integrating</a:t>
            </a:r>
            <a:r>
              <a:rPr lang="en-US" b="1" dirty="0" smtClean="0"/>
              <a:t> </a:t>
            </a:r>
            <a:r>
              <a:rPr lang="en-US" dirty="0" smtClean="0"/>
              <a:t>A-NPU within </a:t>
            </a:r>
            <a:r>
              <a:rPr lang="en-US" b="1" dirty="0" smtClean="0">
                <a:solidFill>
                  <a:srgbClr val="074DF4"/>
                </a:solidFill>
              </a:rPr>
              <a:t>noisy</a:t>
            </a:r>
            <a:r>
              <a:rPr lang="en-US" dirty="0" smtClean="0">
                <a:solidFill>
                  <a:srgbClr val="074DF4"/>
                </a:solidFill>
              </a:rPr>
              <a:t> </a:t>
            </a:r>
            <a:r>
              <a:rPr lang="en-US" dirty="0" smtClean="0"/>
              <a:t>high performance processors</a:t>
            </a:r>
          </a:p>
          <a:p>
            <a:pPr marL="508000" indent="-457200">
              <a:lnSpc>
                <a:spcPct val="140000"/>
              </a:lnSpc>
              <a:buNone/>
            </a:pPr>
            <a:r>
              <a:rPr lang="en-US" dirty="0" smtClean="0"/>
              <a:t>3) Reasoning about the </a:t>
            </a:r>
            <a:r>
              <a:rPr lang="en-US" b="1" dirty="0" smtClean="0">
                <a:solidFill>
                  <a:srgbClr val="074DF4"/>
                </a:solidFill>
              </a:rPr>
              <a:t>acceptable level of error </a:t>
            </a:r>
            <a:r>
              <a:rPr lang="en-US" dirty="0" smtClean="0"/>
              <a:t>at the programming level</a:t>
            </a:r>
            <a:endParaRPr lang="en-US" dirty="0"/>
          </a:p>
        </p:txBody>
      </p:sp>
      <p:sp>
        <p:nvSpPr>
          <p:cNvPr id="4" name="Slide Number Placeholder 3"/>
          <p:cNvSpPr>
            <a:spLocks noGrp="1"/>
          </p:cNvSpPr>
          <p:nvPr>
            <p:ph type="sldNum" sz="quarter" idx="12"/>
          </p:nvPr>
        </p:nvSpPr>
        <p:spPr/>
        <p:txBody>
          <a:bodyPr/>
          <a:lstStyle/>
          <a:p>
            <a:fld id="{05FF3C1F-4485-8A47-A986-4823157539B1}" type="slidenum">
              <a:rPr lang="en-US" smtClean="0"/>
              <a:t>26</a:t>
            </a:fld>
            <a:endParaRPr lang="en-US"/>
          </a:p>
        </p:txBody>
      </p:sp>
      <p:sp>
        <p:nvSpPr>
          <p:cNvPr id="7" name="Rectangle 6"/>
          <p:cNvSpPr/>
          <p:nvPr/>
        </p:nvSpPr>
        <p:spPr>
          <a:xfrm>
            <a:off x="211638" y="230810"/>
            <a:ext cx="7603125" cy="584776"/>
          </a:xfrm>
          <a:prstGeom prst="rect">
            <a:avLst/>
          </a:prstGeom>
        </p:spPr>
        <p:txBody>
          <a:bodyPr wrap="square">
            <a:spAutoFit/>
          </a:bodyPr>
          <a:lstStyle/>
          <a:p>
            <a:r>
              <a:rPr lang="en-US" sz="3200" dirty="0" smtClean="0"/>
              <a:t>It is still the beginning...</a:t>
            </a:r>
            <a:endParaRPr lang="en-US" sz="3200" dirty="0"/>
          </a:p>
        </p:txBody>
      </p:sp>
      <p:grpSp>
        <p:nvGrpSpPr>
          <p:cNvPr id="11" name="Group 10"/>
          <p:cNvGrpSpPr/>
          <p:nvPr/>
        </p:nvGrpSpPr>
        <p:grpSpPr>
          <a:xfrm>
            <a:off x="2604910" y="4295421"/>
            <a:ext cx="3732390" cy="2426054"/>
            <a:chOff x="4883638" y="2051270"/>
            <a:chExt cx="4298462" cy="2794000"/>
          </a:xfrm>
        </p:grpSpPr>
        <p:pic>
          <p:nvPicPr>
            <p:cNvPr id="3" name="Picture 2"/>
            <p:cNvPicPr>
              <a:picLocks noChangeAspect="1"/>
            </p:cNvPicPr>
            <p:nvPr/>
          </p:nvPicPr>
          <p:blipFill>
            <a:blip r:embed="rId3"/>
            <a:stretch>
              <a:fillRect/>
            </a:stretch>
          </p:blipFill>
          <p:spPr>
            <a:xfrm>
              <a:off x="4883638" y="2051270"/>
              <a:ext cx="4298462" cy="2794000"/>
            </a:xfrm>
            <a:prstGeom prst="rect">
              <a:avLst/>
            </a:prstGeom>
          </p:spPr>
        </p:pic>
        <p:pic>
          <p:nvPicPr>
            <p:cNvPr id="10" name="Picture 9" descr="label_new.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8402669" y="2410371"/>
              <a:ext cx="695260" cy="688261"/>
            </a:xfrm>
            <a:prstGeom prst="rect">
              <a:avLst/>
            </a:prstGeom>
          </p:spPr>
        </p:pic>
      </p:grpSp>
    </p:spTree>
    <p:extLst>
      <p:ext uri="{BB962C8B-B14F-4D97-AF65-F5344CB8AC3E}">
        <p14:creationId xmlns:p14="http://schemas.microsoft.com/office/powerpoint/2010/main" val="674783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FF3C1F-4485-8A47-A986-4823157539B1}" type="slidenum">
              <a:rPr lang="en-US" smtClean="0"/>
              <a:t>27</a:t>
            </a:fld>
            <a:endParaRPr lang="en-US"/>
          </a:p>
        </p:txBody>
      </p:sp>
      <p:pic>
        <p:nvPicPr>
          <p:cNvPr id="5" name="Picture 4"/>
          <p:cNvPicPr>
            <a:picLocks noChangeAspect="1"/>
          </p:cNvPicPr>
          <p:nvPr/>
        </p:nvPicPr>
        <p:blipFill>
          <a:blip r:embed="rId2"/>
          <a:stretch>
            <a:fillRect/>
          </a:stretch>
        </p:blipFill>
        <p:spPr>
          <a:xfrm>
            <a:off x="0" y="2231453"/>
            <a:ext cx="9144000" cy="2395095"/>
          </a:xfrm>
          <a:prstGeom prst="rect">
            <a:avLst/>
          </a:prstGeom>
        </p:spPr>
      </p:pic>
      <p:sp>
        <p:nvSpPr>
          <p:cNvPr id="7" name="TextBox 6"/>
          <p:cNvSpPr txBox="1"/>
          <p:nvPr/>
        </p:nvSpPr>
        <p:spPr>
          <a:xfrm>
            <a:off x="361950" y="2709902"/>
            <a:ext cx="8426450" cy="1107996"/>
          </a:xfrm>
          <a:prstGeom prst="rect">
            <a:avLst/>
          </a:prstGeom>
          <a:noFill/>
        </p:spPr>
        <p:txBody>
          <a:bodyPr wrap="square" rtlCol="0">
            <a:spAutoFit/>
          </a:bodyPr>
          <a:lstStyle/>
          <a:p>
            <a:pPr algn="ctr"/>
            <a:r>
              <a:rPr lang="en-US" sz="6600" b="1" dirty="0" smtClean="0"/>
              <a:t>Backup Slides</a:t>
            </a:r>
            <a:endParaRPr lang="en-US" sz="6600" b="1" dirty="0"/>
          </a:p>
        </p:txBody>
      </p:sp>
    </p:spTree>
    <p:extLst>
      <p:ext uri="{BB962C8B-B14F-4D97-AF65-F5344CB8AC3E}">
        <p14:creationId xmlns:p14="http://schemas.microsoft.com/office/powerpoint/2010/main" val="19955194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279400" y="5854700"/>
            <a:ext cx="8534400" cy="890182"/>
          </a:xfrm>
          <a:prstGeom prst="rect">
            <a:avLst/>
          </a:prstGeom>
        </p:spPr>
      </p:pic>
      <p:sp>
        <p:nvSpPr>
          <p:cNvPr id="2" name="Title 1"/>
          <p:cNvSpPr>
            <a:spLocks noGrp="1"/>
          </p:cNvSpPr>
          <p:nvPr>
            <p:ph type="title"/>
          </p:nvPr>
        </p:nvSpPr>
        <p:spPr>
          <a:xfrm>
            <a:off x="457200" y="-220662"/>
            <a:ext cx="8229600" cy="1143000"/>
          </a:xfrm>
        </p:spPr>
        <p:txBody>
          <a:bodyPr/>
          <a:lstStyle/>
          <a:p>
            <a:pPr algn="l"/>
            <a:r>
              <a:rPr lang="en-US" dirty="0" smtClean="0"/>
              <a:t>Area Breakdown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6089622"/>
              </p:ext>
            </p:extLst>
          </p:nvPr>
        </p:nvGraphicFramePr>
        <p:xfrm>
          <a:off x="841284" y="731583"/>
          <a:ext cx="7491710" cy="3512016"/>
        </p:xfrm>
        <a:graphic>
          <a:graphicData uri="http://schemas.openxmlformats.org/drawingml/2006/table">
            <a:tbl>
              <a:tblPr firstRow="1" bandRow="1">
                <a:tableStyleId>{5C22544A-7EE6-4342-B048-85BDC9FD1C3A}</a:tableStyleId>
              </a:tblPr>
              <a:tblGrid>
                <a:gridCol w="3811148"/>
                <a:gridCol w="3680562"/>
              </a:tblGrid>
              <a:tr h="380513">
                <a:tc>
                  <a:txBody>
                    <a:bodyPr/>
                    <a:lstStyle/>
                    <a:p>
                      <a:pPr algn="ctr"/>
                      <a:r>
                        <a:rPr lang="en-US" sz="1800" b="1" dirty="0" smtClean="0"/>
                        <a:t>Sub-circuit</a:t>
                      </a:r>
                      <a:endParaRPr lang="en-US" sz="1800" b="1" dirty="0"/>
                    </a:p>
                  </a:txBody>
                  <a:tcPr marL="85731" marR="85731" marT="42866" marB="42866"/>
                </a:tc>
                <a:tc>
                  <a:txBody>
                    <a:bodyPr/>
                    <a:lstStyle/>
                    <a:p>
                      <a:pPr algn="ctr"/>
                      <a:r>
                        <a:rPr lang="en-US" sz="1800" b="1" dirty="0" smtClean="0"/>
                        <a:t>Area</a:t>
                      </a:r>
                      <a:endParaRPr lang="en-US" sz="1800" b="1" dirty="0"/>
                    </a:p>
                  </a:txBody>
                  <a:tcPr marL="85731" marR="85731" marT="42866" marB="42866"/>
                </a:tc>
              </a:tr>
              <a:tr h="380513">
                <a:tc gridSpan="2">
                  <a:txBody>
                    <a:bodyPr/>
                    <a:lstStyle/>
                    <a:p>
                      <a:pPr algn="ctr"/>
                      <a:r>
                        <a:rPr lang="en-US" sz="1800" b="1" dirty="0" smtClean="0"/>
                        <a:t>A-NPU</a:t>
                      </a:r>
                      <a:endParaRPr lang="en-US" sz="1800" b="1" dirty="0"/>
                    </a:p>
                  </a:txBody>
                  <a:tcPr>
                    <a:solidFill>
                      <a:schemeClr val="tx2">
                        <a:lumMod val="40000"/>
                        <a:lumOff val="60000"/>
                      </a:schemeClr>
                    </a:solidFill>
                  </a:tcPr>
                </a:tc>
                <a:tc hMerge="1">
                  <a:txBody>
                    <a:bodyPr/>
                    <a:lstStyle/>
                    <a:p>
                      <a:endParaRPr lang="en-US"/>
                    </a:p>
                  </a:txBody>
                  <a:tcPr/>
                </a:tc>
              </a:tr>
              <a:tr h="380513">
                <a:tc>
                  <a:txBody>
                    <a:bodyPr/>
                    <a:lstStyle/>
                    <a:p>
                      <a:r>
                        <a:rPr lang="en-US" sz="1800" dirty="0" smtClean="0"/>
                        <a:t>8x8-bit</a:t>
                      </a:r>
                      <a:r>
                        <a:rPr lang="en-US" sz="1800" baseline="0" dirty="0" smtClean="0"/>
                        <a:t> DAC</a:t>
                      </a:r>
                    </a:p>
                  </a:txBody>
                  <a:tcPr marL="85731" marR="85731" marT="42866" marB="42866"/>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3,096 T</a:t>
                      </a:r>
                    </a:p>
                  </a:txBody>
                  <a:tcPr marL="85731" marR="85731" marT="42866" marB="42866"/>
                </a:tc>
              </a:tr>
              <a:tr h="467912">
                <a:tc>
                  <a:txBody>
                    <a:bodyPr/>
                    <a:lstStyle/>
                    <a:p>
                      <a:r>
                        <a:rPr lang="en-US" sz="1800" dirty="0" smtClean="0"/>
                        <a:t>8</a:t>
                      </a:r>
                      <a:r>
                        <a:rPr lang="en-US" sz="1800" baseline="0" dirty="0" smtClean="0"/>
                        <a:t>xResistor Ladder (8-bit weights)</a:t>
                      </a:r>
                      <a:endParaRPr lang="en-US" sz="1800" dirty="0"/>
                    </a:p>
                  </a:txBody>
                  <a:tcPr marL="85731" marR="85731" marT="42866" marB="42866"/>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4,096 T + 1 K     (     450 T)</a:t>
                      </a:r>
                    </a:p>
                  </a:txBody>
                  <a:tcPr marL="85731" marR="85731" marT="42866" marB="42866"/>
                </a:tc>
              </a:tr>
              <a:tr h="380513">
                <a:tc>
                  <a:txBody>
                    <a:bodyPr/>
                    <a:lstStyle/>
                    <a:p>
                      <a:r>
                        <a:rPr lang="en-US" sz="1800" dirty="0" smtClean="0"/>
                        <a:t>8xDifferential Pair</a:t>
                      </a:r>
                      <a:endParaRPr lang="en-US" sz="1800" dirty="0"/>
                    </a:p>
                  </a:txBody>
                  <a:tcPr marL="85731" marR="85731" marT="42866" marB="42866"/>
                </a:tc>
                <a:tc>
                  <a:txBody>
                    <a:bodyPr/>
                    <a:lstStyle/>
                    <a:p>
                      <a:r>
                        <a:rPr lang="en-US" sz="1800" dirty="0" smtClean="0"/>
                        <a:t>48 T</a:t>
                      </a:r>
                      <a:endParaRPr lang="en-US" sz="1800" dirty="0"/>
                    </a:p>
                  </a:txBody>
                  <a:tcPr marL="85731" marR="85731" marT="42866" marB="42866"/>
                </a:tc>
              </a:tr>
              <a:tr h="380513">
                <a:tc>
                  <a:txBody>
                    <a:bodyPr/>
                    <a:lstStyle/>
                    <a:p>
                      <a:r>
                        <a:rPr lang="en-US" sz="1800" dirty="0" smtClean="0"/>
                        <a:t>I-to-V Resistors</a:t>
                      </a:r>
                      <a:endParaRPr lang="en-US" sz="1800" dirty="0"/>
                    </a:p>
                  </a:txBody>
                  <a:tcPr marL="85731" marR="85731" marT="42866" marB="42866"/>
                </a:tc>
                <a:tc>
                  <a:txBody>
                    <a:bodyPr/>
                    <a:lstStyle/>
                    <a:p>
                      <a:r>
                        <a:rPr lang="en-US" sz="1800" dirty="0" smtClean="0"/>
                        <a:t>20 K     (     30</a:t>
                      </a:r>
                      <a:r>
                        <a:rPr lang="en-US" sz="1800" baseline="0" dirty="0" smtClean="0"/>
                        <a:t> T)</a:t>
                      </a:r>
                      <a:endParaRPr lang="en-US" sz="1800" dirty="0"/>
                    </a:p>
                  </a:txBody>
                  <a:tcPr marL="85731" marR="85731" marT="42866" marB="42866"/>
                </a:tc>
              </a:tr>
              <a:tr h="380513">
                <a:tc>
                  <a:txBody>
                    <a:bodyPr/>
                    <a:lstStyle/>
                    <a:p>
                      <a:r>
                        <a:rPr lang="en-US" sz="1800" dirty="0" smtClean="0"/>
                        <a:t>Differential</a:t>
                      </a:r>
                      <a:r>
                        <a:rPr lang="en-US" sz="1800" baseline="0" dirty="0" smtClean="0"/>
                        <a:t> Amplifier</a:t>
                      </a:r>
                      <a:endParaRPr lang="en-US" sz="1800" dirty="0"/>
                    </a:p>
                  </a:txBody>
                  <a:tcPr marL="85731" marR="85731" marT="42866" marB="42866"/>
                </a:tc>
                <a:tc>
                  <a:txBody>
                    <a:bodyPr/>
                    <a:lstStyle/>
                    <a:p>
                      <a:r>
                        <a:rPr lang="en-US" sz="1800" dirty="0" smtClean="0"/>
                        <a:t>244 T</a:t>
                      </a:r>
                      <a:endParaRPr lang="en-US" sz="1800" dirty="0"/>
                    </a:p>
                  </a:txBody>
                  <a:tcPr marL="85731" marR="85731" marT="42866" marB="42866"/>
                </a:tc>
              </a:tr>
              <a:tr h="380513">
                <a:tc>
                  <a:txBody>
                    <a:bodyPr/>
                    <a:lstStyle/>
                    <a:p>
                      <a:r>
                        <a:rPr lang="en-US" sz="1800" dirty="0" smtClean="0"/>
                        <a:t>8-bit ADC</a:t>
                      </a:r>
                      <a:endParaRPr lang="en-US" sz="1800" dirty="0"/>
                    </a:p>
                  </a:txBody>
                  <a:tcPr marL="85731" marR="85731" marT="42866" marB="42866">
                    <a:lnB w="12700" cap="flat" cmpd="sng" algn="ctr">
                      <a:solidFill>
                        <a:scrgbClr r="0" g="0" b="0"/>
                      </a:solidFill>
                      <a:prstDash val="solid"/>
                      <a:round/>
                      <a:headEnd type="none" w="med" len="med"/>
                      <a:tailEnd type="none" w="med" len="med"/>
                    </a:lnB>
                  </a:tcPr>
                </a:tc>
                <a:tc>
                  <a:txBody>
                    <a:bodyPr/>
                    <a:lstStyle/>
                    <a:p>
                      <a:r>
                        <a:rPr lang="en-US" sz="1800" dirty="0" smtClean="0"/>
                        <a:t>2,550</a:t>
                      </a:r>
                      <a:r>
                        <a:rPr lang="en-US" sz="1800" baseline="0" dirty="0" smtClean="0"/>
                        <a:t> T + 1K     (       450)</a:t>
                      </a:r>
                      <a:endParaRPr lang="en-US" sz="1800" dirty="0"/>
                    </a:p>
                  </a:txBody>
                  <a:tcPr marL="85731" marR="85731" marT="42866" marB="42866">
                    <a:lnB w="12700" cap="flat" cmpd="sng" algn="ctr">
                      <a:solidFill>
                        <a:scrgbClr r="0" g="0" b="0"/>
                      </a:solidFill>
                      <a:prstDash val="solid"/>
                      <a:round/>
                      <a:headEnd type="none" w="med" len="med"/>
                      <a:tailEnd type="none" w="med" len="med"/>
                    </a:lnB>
                  </a:tcPr>
                </a:tc>
              </a:tr>
              <a:tr h="380513">
                <a:tc>
                  <a:txBody>
                    <a:bodyPr/>
                    <a:lstStyle/>
                    <a:p>
                      <a:r>
                        <a:rPr lang="en-US" sz="1800" b="1" dirty="0" smtClean="0"/>
                        <a:t>Total</a:t>
                      </a:r>
                      <a:endParaRPr lang="en-US" sz="1800" b="1" dirty="0"/>
                    </a:p>
                  </a:txBody>
                  <a:tcPr marL="85731" marR="85731" marT="42866" marB="42866">
                    <a:lnT w="12700" cap="flat" cmpd="sng" algn="ctr">
                      <a:solidFill>
                        <a:scrgbClr r="0" g="0" b="0"/>
                      </a:solidFill>
                      <a:prstDash val="solid"/>
                      <a:round/>
                      <a:headEnd type="none" w="med" len="med"/>
                      <a:tailEnd type="none" w="med" len="med"/>
                    </a:lnT>
                    <a:lnB w="28575" cap="flat" cmpd="sng" algn="ctr">
                      <a:noFill/>
                      <a:prstDash val="sysDash"/>
                      <a:round/>
                      <a:headEnd type="none" w="med" len="med"/>
                      <a:tailEnd type="none" w="med" len="med"/>
                    </a:lnB>
                    <a:solidFill>
                      <a:schemeClr val="bg1">
                        <a:lumMod val="65000"/>
                      </a:schemeClr>
                    </a:solidFill>
                  </a:tcPr>
                </a:tc>
                <a:tc>
                  <a:txBody>
                    <a:bodyPr/>
                    <a:lstStyle/>
                    <a:p>
                      <a:r>
                        <a:rPr lang="en-US" sz="1800" b="1" dirty="0" smtClean="0"/>
                        <a:t>     10,964 T</a:t>
                      </a:r>
                      <a:endParaRPr lang="en-US" sz="1800" b="1" dirty="0"/>
                    </a:p>
                  </a:txBody>
                  <a:tcPr marL="85731" marR="85731" marT="42866" marB="42866">
                    <a:lnT w="12700" cap="flat" cmpd="sng" algn="ctr">
                      <a:solidFill>
                        <a:scrgbClr r="0" g="0" b="0"/>
                      </a:solidFill>
                      <a:prstDash val="solid"/>
                      <a:round/>
                      <a:headEnd type="none" w="med" len="med"/>
                      <a:tailEnd type="none" w="med" len="med"/>
                    </a:lnT>
                    <a:lnB w="28575" cap="flat" cmpd="sng" algn="ctr">
                      <a:noFill/>
                      <a:prstDash val="sysDash"/>
                      <a:round/>
                      <a:headEnd type="none" w="med" len="med"/>
                      <a:tailEnd type="none" w="med" len="med"/>
                    </a:lnB>
                    <a:solidFill>
                      <a:schemeClr val="bg1">
                        <a:lumMod val="65000"/>
                      </a:schemeClr>
                    </a:solidFill>
                  </a:tcPr>
                </a:tc>
              </a:tr>
            </a:tbl>
          </a:graphicData>
        </a:graphic>
      </p:graphicFrame>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230" y="1905000"/>
            <a:ext cx="177800" cy="274108"/>
          </a:xfrm>
          <a:prstGeom prst="rect">
            <a:avLst/>
          </a:prstGeom>
        </p:spPr>
      </p:pic>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2" y="1954741"/>
            <a:ext cx="222738" cy="241300"/>
          </a:xfrm>
          <a:prstGeom prst="rect">
            <a:avLst/>
          </a:prstGeom>
        </p:spPr>
      </p:pic>
      <p:pic>
        <p:nvPicPr>
          <p:cNvPr id="8" name="Picture 7"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5568" y="3546475"/>
            <a:ext cx="222738" cy="241300"/>
          </a:xfrm>
          <a:prstGeom prst="rect">
            <a:avLst/>
          </a:prstGeom>
        </p:spPr>
      </p:pic>
      <p:pic>
        <p:nvPicPr>
          <p:cNvPr id="11" name="Picture 10"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5944" y="2782360"/>
            <a:ext cx="222738" cy="241300"/>
          </a:xfrm>
          <a:prstGeom prst="rect">
            <a:avLst/>
          </a:prstGeom>
        </p:spPr>
      </p:pic>
      <p:sp>
        <p:nvSpPr>
          <p:cNvPr id="12" name="Rectangle 3"/>
          <p:cNvSpPr txBox="1">
            <a:spLocks noChangeArrowheads="1"/>
          </p:cNvSpPr>
          <p:nvPr/>
        </p:nvSpPr>
        <p:spPr bwMode="auto">
          <a:xfrm>
            <a:off x="457200" y="5933725"/>
            <a:ext cx="7845516" cy="733777"/>
          </a:xfrm>
          <a:prstGeom prst="rect">
            <a:avLst/>
          </a:prstGeom>
          <a:noFill/>
          <a:ln w="19050" cmpd="sng">
            <a:noFill/>
            <a:miter lim="800000"/>
            <a:headEnd/>
            <a:tailEnd/>
          </a:ln>
          <a:extLst/>
        </p:spPr>
        <p:txBody>
          <a:bodyPr vert="horz" wrap="square" lIns="274320" tIns="32146" rIns="0" bIns="32146" numCol="1" rtlCol="0" anchor="t" anchorCtr="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spcBef>
                <a:spcPts val="2400"/>
              </a:spcBef>
              <a:spcAft>
                <a:spcPts val="2400"/>
              </a:spcAft>
              <a:buFont typeface="Arial"/>
              <a:buNone/>
              <a:defRPr/>
            </a:pPr>
            <a:r>
              <a:rPr lang="en-US" sz="2400" b="1" dirty="0" smtClean="0">
                <a:cs typeface="Calibri" charset="0"/>
              </a:rPr>
              <a:t>6.6x fewer transistors in the analog neuron implementation</a:t>
            </a:r>
          </a:p>
        </p:txBody>
      </p:sp>
      <p:sp>
        <p:nvSpPr>
          <p:cNvPr id="3" name="Slide Number Placeholder 2"/>
          <p:cNvSpPr>
            <a:spLocks noGrp="1"/>
          </p:cNvSpPr>
          <p:nvPr>
            <p:ph type="sldNum" sz="quarter" idx="12"/>
          </p:nvPr>
        </p:nvSpPr>
        <p:spPr>
          <a:xfrm>
            <a:off x="7010400" y="6492875"/>
            <a:ext cx="2133600" cy="365125"/>
          </a:xfrm>
        </p:spPr>
        <p:txBody>
          <a:bodyPr/>
          <a:lstStyle/>
          <a:p>
            <a:fld id="{05FF3C1F-4485-8A47-A986-4823157539B1}" type="slidenum">
              <a:rPr lang="en-US" smtClean="0"/>
              <a:t>28</a:t>
            </a:fld>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753973515"/>
              </p:ext>
            </p:extLst>
          </p:nvPr>
        </p:nvGraphicFramePr>
        <p:xfrm>
          <a:off x="841284" y="4252070"/>
          <a:ext cx="7491710" cy="1528972"/>
        </p:xfrm>
        <a:graphic>
          <a:graphicData uri="http://schemas.openxmlformats.org/drawingml/2006/table">
            <a:tbl>
              <a:tblPr bandRow="1">
                <a:tableStyleId>{5C22544A-7EE6-4342-B048-85BDC9FD1C3A}</a:tableStyleId>
              </a:tblPr>
              <a:tblGrid>
                <a:gridCol w="3811148"/>
                <a:gridCol w="3680562"/>
              </a:tblGrid>
              <a:tr h="370840">
                <a:tc gridSpan="2">
                  <a:txBody>
                    <a:bodyPr/>
                    <a:lstStyle/>
                    <a:p>
                      <a:pPr algn="ctr"/>
                      <a:r>
                        <a:rPr lang="en-US" sz="1800" b="1" dirty="0" smtClean="0">
                          <a:solidFill>
                            <a:schemeClr val="tx1"/>
                          </a:solidFill>
                        </a:rPr>
                        <a:t>D-NPU</a:t>
                      </a:r>
                      <a:endParaRPr lang="en-US" sz="1800" b="1" dirty="0">
                        <a:solidFill>
                          <a:schemeClr val="tx1"/>
                        </a:solidFill>
                      </a:endParaRPr>
                    </a:p>
                  </a:txBody>
                  <a:tcPr>
                    <a:solidFill>
                      <a:srgbClr val="8FB4E4"/>
                    </a:solidFill>
                  </a:tcPr>
                </a:tc>
                <a:tc hMerge="1">
                  <a:txBody>
                    <a:bodyPr/>
                    <a:lstStyle/>
                    <a:p>
                      <a:endParaRPr lang="en-US" sz="2400" dirty="0"/>
                    </a:p>
                  </a:txBody>
                  <a:tcPr/>
                </a:tc>
              </a:tr>
              <a:tr h="370840">
                <a:tc>
                  <a:txBody>
                    <a:bodyPr/>
                    <a:lstStyle/>
                    <a:p>
                      <a:r>
                        <a:rPr lang="en-US" sz="1800" dirty="0" smtClean="0"/>
                        <a:t>8x8-bit multiply-adds</a:t>
                      </a:r>
                      <a:endParaRPr lang="en-US" sz="1800" baseline="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     56,000 T</a:t>
                      </a:r>
                    </a:p>
                  </a:txBody>
                  <a:tcPr/>
                </a:tc>
              </a:tr>
              <a:tr h="416452">
                <a:tc>
                  <a:txBody>
                    <a:bodyPr/>
                    <a:lstStyle/>
                    <a:p>
                      <a:r>
                        <a:rPr lang="en-US" sz="1800" dirty="0" smtClean="0"/>
                        <a:t>8-bit Sigmoid lookup table</a:t>
                      </a:r>
                      <a:endParaRPr 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16,456 T</a:t>
                      </a:r>
                    </a:p>
                  </a:txBody>
                  <a:tcPr/>
                </a:tc>
              </a:tr>
              <a:tr h="370840">
                <a:tc>
                  <a:txBody>
                    <a:bodyPr/>
                    <a:lstStyle/>
                    <a:p>
                      <a:r>
                        <a:rPr lang="en-US" sz="1800" b="1" dirty="0" smtClean="0"/>
                        <a:t>Total</a:t>
                      </a:r>
                      <a:endParaRPr lang="en-US" sz="1800" b="1" dirty="0"/>
                    </a:p>
                  </a:txBody>
                  <a:tcPr>
                    <a:lnB w="28575" cap="flat" cmpd="sng" algn="ctr">
                      <a:noFill/>
                      <a:prstDash val="sysDash"/>
                      <a:round/>
                      <a:headEnd type="none" w="med" len="med"/>
                      <a:tailEnd type="none" w="med" len="med"/>
                    </a:lnB>
                    <a:solidFill>
                      <a:schemeClr val="bg1">
                        <a:lumMod val="65000"/>
                      </a:schemeClr>
                    </a:solidFill>
                  </a:tcPr>
                </a:tc>
                <a:tc>
                  <a:txBody>
                    <a:bodyPr/>
                    <a:lstStyle/>
                    <a:p>
                      <a:r>
                        <a:rPr lang="en-US" sz="1800" b="1" dirty="0" smtClean="0"/>
                        <a:t>     72,456</a:t>
                      </a:r>
                      <a:endParaRPr lang="en-US" sz="1800" b="1" dirty="0"/>
                    </a:p>
                  </a:txBody>
                  <a:tcPr>
                    <a:lnB w="28575" cap="flat" cmpd="sng" algn="ctr">
                      <a:noFill/>
                      <a:prstDash val="sysDash"/>
                      <a:round/>
                      <a:headEnd type="none" w="med" len="med"/>
                      <a:tailEnd type="none" w="med" len="med"/>
                    </a:lnB>
                    <a:solidFill>
                      <a:schemeClr val="bg1">
                        <a:lumMod val="65000"/>
                      </a:schemeClr>
                    </a:solidFill>
                  </a:tcPr>
                </a:tc>
              </a:tr>
            </a:tbl>
          </a:graphicData>
        </a:graphic>
      </p:graphicFrame>
      <p:pic>
        <p:nvPicPr>
          <p:cNvPr id="16" name="Picture 1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149" y="5482170"/>
            <a:ext cx="222738" cy="241300"/>
          </a:xfrm>
          <a:prstGeom prst="rect">
            <a:avLst/>
          </a:prstGeom>
        </p:spPr>
      </p:pic>
      <p:pic>
        <p:nvPicPr>
          <p:cNvPr id="17" name="Picture 1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149" y="4719110"/>
            <a:ext cx="222738" cy="241300"/>
          </a:xfrm>
          <a:prstGeom prst="rect">
            <a:avLst/>
          </a:prstGeom>
        </p:spPr>
      </p:pic>
      <p:pic>
        <p:nvPicPr>
          <p:cNvPr id="18" name="Picture 1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0991" y="2761192"/>
            <a:ext cx="177800" cy="274108"/>
          </a:xfrm>
          <a:prstGeom prst="rect">
            <a:avLst/>
          </a:prstGeom>
        </p:spPr>
      </p:pic>
      <p:pic>
        <p:nvPicPr>
          <p:cNvPr id="19" name="Picture 1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5014" y="3941237"/>
            <a:ext cx="222738" cy="241300"/>
          </a:xfrm>
          <a:prstGeom prst="rect">
            <a:avLst/>
          </a:prstGeom>
        </p:spPr>
      </p:pic>
      <p:pic>
        <p:nvPicPr>
          <p:cNvPr id="20" name="Picture 19"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730" y="3564466"/>
            <a:ext cx="177800" cy="274108"/>
          </a:xfrm>
          <a:prstGeom prst="rect">
            <a:avLst/>
          </a:prstGeom>
        </p:spPr>
      </p:pic>
    </p:spTree>
    <p:extLst>
      <p:ext uri="{BB962C8B-B14F-4D97-AF65-F5344CB8AC3E}">
        <p14:creationId xmlns:p14="http://schemas.microsoft.com/office/powerpoint/2010/main" val="3492284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370094" y="4305300"/>
            <a:ext cx="8534400" cy="890182"/>
          </a:xfrm>
          <a:prstGeom prst="rect">
            <a:avLst/>
          </a:prstGeom>
        </p:spPr>
      </p:pic>
      <p:sp>
        <p:nvSpPr>
          <p:cNvPr id="2" name="Title 1"/>
          <p:cNvSpPr>
            <a:spLocks noGrp="1"/>
          </p:cNvSpPr>
          <p:nvPr>
            <p:ph type="title"/>
          </p:nvPr>
        </p:nvSpPr>
        <p:spPr>
          <a:xfrm>
            <a:off x="457200" y="-220662"/>
            <a:ext cx="8229600" cy="1143000"/>
          </a:xfrm>
        </p:spPr>
        <p:txBody>
          <a:bodyPr/>
          <a:lstStyle/>
          <a:p>
            <a:pPr algn="l"/>
            <a:r>
              <a:rPr lang="en-US" dirty="0" smtClean="0"/>
              <a:t>Power Breakdown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7196549"/>
              </p:ext>
            </p:extLst>
          </p:nvPr>
        </p:nvGraphicFramePr>
        <p:xfrm>
          <a:off x="841284" y="1980723"/>
          <a:ext cx="7491710" cy="1989964"/>
        </p:xfrm>
        <a:graphic>
          <a:graphicData uri="http://schemas.openxmlformats.org/drawingml/2006/table">
            <a:tbl>
              <a:tblPr firstRow="1" bandRow="1">
                <a:tableStyleId>{5C22544A-7EE6-4342-B048-85BDC9FD1C3A}</a:tableStyleId>
              </a:tblPr>
              <a:tblGrid>
                <a:gridCol w="3811148"/>
                <a:gridCol w="3680562"/>
              </a:tblGrid>
              <a:tr h="380513">
                <a:tc>
                  <a:txBody>
                    <a:bodyPr/>
                    <a:lstStyle/>
                    <a:p>
                      <a:pPr algn="ctr"/>
                      <a:r>
                        <a:rPr lang="en-US" sz="1800" b="1" dirty="0" smtClean="0"/>
                        <a:t>Sub-circuit</a:t>
                      </a:r>
                      <a:endParaRPr lang="en-US" sz="1800" b="1" dirty="0"/>
                    </a:p>
                  </a:txBody>
                  <a:tcPr marL="85731" marR="85731" marT="42866" marB="42866"/>
                </a:tc>
                <a:tc>
                  <a:txBody>
                    <a:bodyPr/>
                    <a:lstStyle/>
                    <a:p>
                      <a:pPr algn="ctr"/>
                      <a:r>
                        <a:rPr lang="en-US" sz="1800" b="1" dirty="0" smtClean="0"/>
                        <a:t>Percentage</a:t>
                      </a:r>
                      <a:r>
                        <a:rPr lang="en-US" sz="1800" b="1" baseline="0" dirty="0" smtClean="0"/>
                        <a:t> of total power</a:t>
                      </a:r>
                      <a:endParaRPr lang="en-US" sz="1800" b="1" dirty="0"/>
                    </a:p>
                  </a:txBody>
                  <a:tcPr marL="85731" marR="85731" marT="42866" marB="42866"/>
                </a:tc>
              </a:tr>
              <a:tr h="380513">
                <a:tc gridSpan="2">
                  <a:txBody>
                    <a:bodyPr/>
                    <a:lstStyle/>
                    <a:p>
                      <a:pPr algn="ctr"/>
                      <a:r>
                        <a:rPr lang="en-US" sz="1800" b="1" dirty="0" smtClean="0"/>
                        <a:t>A-NPU</a:t>
                      </a:r>
                      <a:endParaRPr lang="en-US" sz="1800" b="1" dirty="0"/>
                    </a:p>
                  </a:txBody>
                  <a:tcPr>
                    <a:solidFill>
                      <a:schemeClr val="tx2">
                        <a:lumMod val="40000"/>
                        <a:lumOff val="60000"/>
                      </a:schemeClr>
                    </a:solidFill>
                  </a:tcPr>
                </a:tc>
                <a:tc hMerge="1">
                  <a:txBody>
                    <a:bodyPr/>
                    <a:lstStyle/>
                    <a:p>
                      <a:endParaRPr lang="en-US"/>
                    </a:p>
                  </a:txBody>
                  <a:tcPr/>
                </a:tc>
              </a:tr>
              <a:tr h="380513">
                <a:tc>
                  <a:txBody>
                    <a:bodyPr/>
                    <a:lstStyle/>
                    <a:p>
                      <a:pPr algn="l"/>
                      <a:r>
                        <a:rPr lang="en-US" sz="1800" dirty="0" smtClean="0"/>
                        <a:t>SRAM-accesses</a:t>
                      </a:r>
                      <a:endParaRPr lang="en-US" sz="1800" baseline="0" dirty="0" smtClean="0"/>
                    </a:p>
                  </a:txBody>
                  <a:tcPr marL="85731" marR="85731" marT="42866" marB="42866"/>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13%</a:t>
                      </a:r>
                    </a:p>
                  </a:txBody>
                  <a:tcPr marL="85731" marR="85731" marT="42866" marB="42866"/>
                </a:tc>
              </a:tr>
              <a:tr h="467912">
                <a:tc>
                  <a:txBody>
                    <a:bodyPr/>
                    <a:lstStyle/>
                    <a:p>
                      <a:pPr algn="l"/>
                      <a:r>
                        <a:rPr lang="en-US" sz="1800" dirty="0" smtClean="0"/>
                        <a:t>DAC-Resistor Ladder-Diff</a:t>
                      </a:r>
                      <a:r>
                        <a:rPr lang="en-US" sz="1800" baseline="0" dirty="0" smtClean="0"/>
                        <a:t> Pair-Sum</a:t>
                      </a:r>
                      <a:endParaRPr lang="en-US" sz="1800" dirty="0"/>
                    </a:p>
                  </a:txBody>
                  <a:tcPr marL="85731" marR="85731" marT="42866" marB="42866"/>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t>54%</a:t>
                      </a:r>
                    </a:p>
                  </a:txBody>
                  <a:tcPr marL="85731" marR="85731" marT="42866" marB="42866"/>
                </a:tc>
              </a:tr>
              <a:tr h="380513">
                <a:tc>
                  <a:txBody>
                    <a:bodyPr/>
                    <a:lstStyle/>
                    <a:p>
                      <a:pPr algn="l"/>
                      <a:r>
                        <a:rPr lang="en-US" sz="1800" dirty="0" smtClean="0"/>
                        <a:t>Sigmoid-ADC</a:t>
                      </a:r>
                      <a:endParaRPr lang="en-US" sz="1800" dirty="0"/>
                    </a:p>
                  </a:txBody>
                  <a:tcPr marL="85731" marR="85731" marT="42866" marB="42866"/>
                </a:tc>
                <a:tc>
                  <a:txBody>
                    <a:bodyPr/>
                    <a:lstStyle/>
                    <a:p>
                      <a:pPr algn="ctr"/>
                      <a:r>
                        <a:rPr lang="en-US" sz="1800" dirty="0" smtClean="0"/>
                        <a:t>33%</a:t>
                      </a:r>
                      <a:endParaRPr lang="en-US" sz="1800" dirty="0"/>
                    </a:p>
                  </a:txBody>
                  <a:tcPr marL="85731" marR="85731" marT="42866" marB="42866"/>
                </a:tc>
              </a:tr>
            </a:tbl>
          </a:graphicData>
        </a:graphic>
      </p:graphicFrame>
      <p:sp>
        <p:nvSpPr>
          <p:cNvPr id="12" name="Rectangle 3"/>
          <p:cNvSpPr txBox="1">
            <a:spLocks noChangeArrowheads="1"/>
          </p:cNvSpPr>
          <p:nvPr/>
        </p:nvSpPr>
        <p:spPr bwMode="auto">
          <a:xfrm>
            <a:off x="547894" y="4358925"/>
            <a:ext cx="7845516" cy="733777"/>
          </a:xfrm>
          <a:prstGeom prst="rect">
            <a:avLst/>
          </a:prstGeom>
          <a:noFill/>
          <a:ln w="19050" cmpd="sng">
            <a:noFill/>
            <a:miter lim="800000"/>
            <a:headEnd/>
            <a:tailEnd/>
          </a:ln>
          <a:extLst/>
        </p:spPr>
        <p:txBody>
          <a:bodyPr vert="horz" wrap="square" lIns="274320" tIns="32146" rIns="0" bIns="32146" numCol="1" rtlCol="0" anchor="t" anchorCtr="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spcBef>
                <a:spcPts val="2400"/>
              </a:spcBef>
              <a:spcAft>
                <a:spcPts val="2400"/>
              </a:spcAft>
              <a:buFont typeface="Arial"/>
              <a:buNone/>
              <a:defRPr/>
            </a:pPr>
            <a:r>
              <a:rPr lang="en-US" sz="2400" b="1" dirty="0" smtClean="0">
                <a:cs typeface="Calibri" charset="0"/>
              </a:rPr>
              <a:t>Power numbers vary with applications</a:t>
            </a:r>
          </a:p>
        </p:txBody>
      </p:sp>
      <p:sp>
        <p:nvSpPr>
          <p:cNvPr id="3" name="Slide Number Placeholder 2"/>
          <p:cNvSpPr>
            <a:spLocks noGrp="1"/>
          </p:cNvSpPr>
          <p:nvPr>
            <p:ph type="sldNum" sz="quarter" idx="12"/>
          </p:nvPr>
        </p:nvSpPr>
        <p:spPr>
          <a:xfrm>
            <a:off x="7010400" y="6492875"/>
            <a:ext cx="2133600" cy="365125"/>
          </a:xfrm>
        </p:spPr>
        <p:txBody>
          <a:bodyPr/>
          <a:lstStyle/>
          <a:p>
            <a:fld id="{05FF3C1F-4485-8A47-A986-4823157539B1}" type="slidenum">
              <a:rPr lang="en-US" smtClean="0"/>
              <a:t>29</a:t>
            </a:fld>
            <a:endParaRPr lang="en-US"/>
          </a:p>
        </p:txBody>
      </p:sp>
    </p:spTree>
    <p:extLst>
      <p:ext uri="{BB962C8B-B14F-4D97-AF65-F5344CB8AC3E}">
        <p14:creationId xmlns:p14="http://schemas.microsoft.com/office/powerpoint/2010/main" val="1930567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228600"/>
            <a:ext cx="9144000" cy="2395095"/>
          </a:xfrm>
          <a:prstGeom prst="rect">
            <a:avLst/>
          </a:prstGeom>
        </p:spPr>
      </p:pic>
      <p:sp>
        <p:nvSpPr>
          <p:cNvPr id="4" name="Slide Number Placeholder 3"/>
          <p:cNvSpPr>
            <a:spLocks noGrp="1"/>
          </p:cNvSpPr>
          <p:nvPr>
            <p:ph type="sldNum" sz="quarter" idx="12"/>
          </p:nvPr>
        </p:nvSpPr>
        <p:spPr/>
        <p:txBody>
          <a:bodyPr/>
          <a:lstStyle/>
          <a:p>
            <a:fld id="{05FF3C1F-4485-8A47-A986-4823157539B1}" type="slidenum">
              <a:rPr lang="en-US" smtClean="0"/>
              <a:t>3</a:t>
            </a:fld>
            <a:endParaRPr lang="en-US"/>
          </a:p>
        </p:txBody>
      </p:sp>
      <p:sp>
        <p:nvSpPr>
          <p:cNvPr id="9" name="TextBox 8"/>
          <p:cNvSpPr txBox="1"/>
          <p:nvPr/>
        </p:nvSpPr>
        <p:spPr>
          <a:xfrm>
            <a:off x="0" y="324995"/>
            <a:ext cx="9189720" cy="1784962"/>
          </a:xfrm>
          <a:prstGeom prst="rect">
            <a:avLst/>
          </a:prstGeom>
          <a:noFill/>
        </p:spPr>
        <p:txBody>
          <a:bodyPr wrap="square" rtlCol="0">
            <a:spAutoFit/>
          </a:bodyPr>
          <a:lstStyle/>
          <a:p>
            <a:pPr algn="ctr"/>
            <a:r>
              <a:rPr lang="en-US" sz="4400" b="1" dirty="0" smtClean="0"/>
              <a:t>How to use analog circuits for accelerating programs written in conventional languages?</a:t>
            </a:r>
            <a:endParaRPr lang="en-US" sz="4400" b="1" dirty="0"/>
          </a:p>
        </p:txBody>
      </p:sp>
      <p:sp>
        <p:nvSpPr>
          <p:cNvPr id="5" name="Rectangle 4"/>
          <p:cNvSpPr/>
          <p:nvPr/>
        </p:nvSpPr>
        <p:spPr>
          <a:xfrm>
            <a:off x="393700" y="3047881"/>
            <a:ext cx="8534400" cy="3416320"/>
          </a:xfrm>
          <a:prstGeom prst="rect">
            <a:avLst/>
          </a:prstGeom>
          <a:ln>
            <a:solidFill>
              <a:schemeClr val="tx1"/>
            </a:solidFill>
          </a:ln>
        </p:spPr>
        <p:txBody>
          <a:bodyPr wrap="square">
            <a:spAutoFit/>
          </a:bodyPr>
          <a:lstStyle/>
          <a:p>
            <a:r>
              <a:rPr lang="en-US" sz="3600" b="1" dirty="0" smtClean="0"/>
              <a:t>1) Neural transformation</a:t>
            </a:r>
            <a:br>
              <a:rPr lang="en-US" sz="3600" b="1" dirty="0" smtClean="0"/>
            </a:br>
            <a:r>
              <a:rPr lang="en-US" sz="3600" b="1" dirty="0" smtClean="0"/>
              <a:t>	[</a:t>
            </a:r>
            <a:r>
              <a:rPr lang="en-US" sz="3600" b="1" dirty="0" err="1" smtClean="0"/>
              <a:t>Esmaeilzadeh</a:t>
            </a:r>
            <a:r>
              <a:rPr lang="en-US" sz="3600" b="1" dirty="0" smtClean="0"/>
              <a:t> et. al., MICRO 2012]</a:t>
            </a:r>
          </a:p>
          <a:p>
            <a:endParaRPr lang="en-US" sz="3600" b="1" dirty="0" smtClean="0"/>
          </a:p>
          <a:p>
            <a:r>
              <a:rPr lang="en-US" sz="3600" b="1" dirty="0" smtClean="0"/>
              <a:t>2) Analog neurons</a:t>
            </a:r>
          </a:p>
          <a:p>
            <a:endParaRPr lang="en-US" sz="3600" b="1" dirty="0" smtClean="0"/>
          </a:p>
          <a:p>
            <a:r>
              <a:rPr lang="en-US" sz="3600" b="1" dirty="0" smtClean="0"/>
              <a:t>3) Compiler-circuit co-design</a:t>
            </a:r>
            <a:endParaRPr lang="en-US" sz="3600" b="1" dirty="0"/>
          </a:p>
        </p:txBody>
      </p:sp>
    </p:spTree>
    <p:extLst>
      <p:ext uri="{BB962C8B-B14F-4D97-AF65-F5344CB8AC3E}">
        <p14:creationId xmlns:p14="http://schemas.microsoft.com/office/powerpoint/2010/main" val="59894206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540" y="455066"/>
            <a:ext cx="8229600" cy="1143000"/>
          </a:xfrm>
        </p:spPr>
        <p:txBody>
          <a:bodyPr>
            <a:normAutofit/>
          </a:bodyPr>
          <a:lstStyle/>
          <a:p>
            <a:pPr algn="l"/>
            <a:r>
              <a:rPr lang="en-US" sz="4800" dirty="0" smtClean="0"/>
              <a:t>Applications</a:t>
            </a:r>
            <a:endParaRPr lang="en-US" sz="4800" dirty="0"/>
          </a:p>
        </p:txBody>
      </p:sp>
      <p:sp>
        <p:nvSpPr>
          <p:cNvPr id="5" name="TextBox 4"/>
          <p:cNvSpPr txBox="1"/>
          <p:nvPr/>
        </p:nvSpPr>
        <p:spPr>
          <a:xfrm>
            <a:off x="328930" y="1963724"/>
            <a:ext cx="2651760" cy="1213918"/>
          </a:xfrm>
          <a:prstGeom prst="rect">
            <a:avLst/>
          </a:prstGeom>
          <a:solidFill>
            <a:schemeClr val="bg1"/>
          </a:solidFill>
          <a:ln w="19050" cmpd="sng">
            <a:solidFill>
              <a:schemeClr val="accent1"/>
            </a:solidFill>
          </a:ln>
        </p:spPr>
        <p:txBody>
          <a:bodyPr wrap="square" lIns="91440" tIns="91440" rIns="91440" bIns="91440" rtlCol="0" anchor="ctr" anchorCtr="0">
            <a:noAutofit/>
          </a:bodyPr>
          <a:lstStyle/>
          <a:p>
            <a:pPr algn="ctr"/>
            <a:r>
              <a:rPr lang="en-US" sz="2000" b="1" dirty="0" smtClean="0"/>
              <a:t>Signal Processing</a:t>
            </a:r>
            <a:br>
              <a:rPr lang="en-US" sz="2000" b="1" dirty="0" smtClean="0"/>
            </a:br>
            <a:r>
              <a:rPr lang="en-US" sz="2000" b="1" dirty="0" err="1" smtClean="0"/>
              <a:t>fft</a:t>
            </a:r>
            <a:endParaRPr lang="en-US" sz="2000" b="1" dirty="0" smtClean="0"/>
          </a:p>
          <a:p>
            <a:pPr algn="ctr"/>
            <a:r>
              <a:rPr lang="en-US" sz="1600" dirty="0" smtClean="0"/>
              <a:t>34 x86 instructions</a:t>
            </a:r>
          </a:p>
          <a:p>
            <a:pPr algn="ctr"/>
            <a:r>
              <a:rPr lang="en-US" sz="1600" dirty="0" smtClean="0"/>
              <a:t>67.4% dynamic instructions</a:t>
            </a:r>
          </a:p>
        </p:txBody>
      </p:sp>
      <p:sp>
        <p:nvSpPr>
          <p:cNvPr id="14" name="TextBox 13"/>
          <p:cNvSpPr txBox="1"/>
          <p:nvPr/>
        </p:nvSpPr>
        <p:spPr>
          <a:xfrm>
            <a:off x="2980690" y="1963724"/>
            <a:ext cx="1517650" cy="1213918"/>
          </a:xfrm>
          <a:prstGeom prst="rect">
            <a:avLst/>
          </a:prstGeom>
          <a:solidFill>
            <a:schemeClr val="tx2"/>
          </a:solidFill>
          <a:ln w="19050" cmpd="sng">
            <a:solidFill>
              <a:schemeClr val="accent1"/>
            </a:solidFill>
          </a:ln>
        </p:spPr>
        <p:txBody>
          <a:bodyPr wrap="square" lIns="91440" tIns="91440" rIns="91440" bIns="91440" rtlCol="0" anchor="ctr" anchorCtr="0">
            <a:noAutofit/>
          </a:bodyPr>
          <a:lstStyle/>
          <a:p>
            <a:pPr algn="ctr"/>
            <a:r>
              <a:rPr lang="en-US" sz="2000" dirty="0">
                <a:solidFill>
                  <a:schemeClr val="bg1"/>
                </a:solidFill>
                <a:ea typeface="ＭＳ Ｐゴシック" charset="0"/>
                <a:cs typeface="ＭＳ Ｐゴシック" charset="0"/>
                <a:sym typeface="Calibri Bold" charset="0"/>
              </a:rPr>
              <a:t>1➙4➙4➙2</a:t>
            </a:r>
          </a:p>
          <a:p>
            <a:pPr algn="ctr"/>
            <a:r>
              <a:rPr lang="en-US" sz="1600" dirty="0" smtClean="0">
                <a:solidFill>
                  <a:schemeClr val="bg1"/>
                </a:solidFill>
              </a:rPr>
              <a:t>Error: 4.1%</a:t>
            </a:r>
            <a:endParaRPr lang="en-US" sz="1600" dirty="0">
              <a:solidFill>
                <a:schemeClr val="bg1"/>
              </a:solidFill>
              <a:ea typeface="ＭＳ Ｐゴシック" charset="0"/>
              <a:cs typeface="ＭＳ Ｐゴシック" charset="0"/>
              <a:sym typeface="Calibri Bold" charset="0"/>
            </a:endParaRPr>
          </a:p>
        </p:txBody>
      </p:sp>
      <p:sp>
        <p:nvSpPr>
          <p:cNvPr id="6" name="TextBox 5"/>
          <p:cNvSpPr txBox="1"/>
          <p:nvPr/>
        </p:nvSpPr>
        <p:spPr>
          <a:xfrm>
            <a:off x="328930" y="3693566"/>
            <a:ext cx="2651760" cy="1213918"/>
          </a:xfrm>
          <a:prstGeom prst="rect">
            <a:avLst/>
          </a:prstGeom>
          <a:solidFill>
            <a:schemeClr val="bg1"/>
          </a:solidFill>
          <a:ln w="19050" cmpd="sng">
            <a:solidFill>
              <a:schemeClr val="accent1"/>
            </a:solidFill>
          </a:ln>
        </p:spPr>
        <p:txBody>
          <a:bodyPr wrap="square" lIns="91440" tIns="91440" rIns="91440" bIns="91440" rtlCol="0" anchor="ctr" anchorCtr="0">
            <a:noAutofit/>
          </a:bodyPr>
          <a:lstStyle/>
          <a:p>
            <a:pPr algn="ctr"/>
            <a:r>
              <a:rPr lang="en-US" sz="2000" b="1" dirty="0" smtClean="0"/>
              <a:t>Robotics</a:t>
            </a:r>
            <a:br>
              <a:rPr lang="en-US" sz="2000" b="1" dirty="0" smtClean="0"/>
            </a:br>
            <a:r>
              <a:rPr lang="en-US" sz="2000" b="1" dirty="0" smtClean="0"/>
              <a:t>inversek2j</a:t>
            </a:r>
          </a:p>
          <a:p>
            <a:pPr algn="ctr"/>
            <a:r>
              <a:rPr lang="en-US" sz="1600" dirty="0" smtClean="0"/>
              <a:t>100 x86 instructions</a:t>
            </a:r>
          </a:p>
          <a:p>
            <a:pPr algn="ctr"/>
            <a:r>
              <a:rPr lang="en-US" sz="1600" dirty="0" smtClean="0"/>
              <a:t>95.9% dynamic instructions</a:t>
            </a:r>
          </a:p>
        </p:txBody>
      </p:sp>
      <p:sp>
        <p:nvSpPr>
          <p:cNvPr id="15" name="TextBox 14"/>
          <p:cNvSpPr txBox="1"/>
          <p:nvPr/>
        </p:nvSpPr>
        <p:spPr>
          <a:xfrm>
            <a:off x="2980690" y="3693566"/>
            <a:ext cx="1517650" cy="1213918"/>
          </a:xfrm>
          <a:prstGeom prst="rect">
            <a:avLst/>
          </a:prstGeom>
          <a:solidFill>
            <a:schemeClr val="tx2"/>
          </a:solidFill>
          <a:ln w="19050" cmpd="sng">
            <a:solidFill>
              <a:schemeClr val="accent1"/>
            </a:solidFill>
          </a:ln>
        </p:spPr>
        <p:txBody>
          <a:bodyPr wrap="square" lIns="91440" tIns="91440" rIns="91440" bIns="91440" rtlCol="0" anchor="ctr" anchorCtr="0">
            <a:noAutofit/>
          </a:bodyPr>
          <a:lstStyle/>
          <a:p>
            <a:pPr algn="ctr"/>
            <a:r>
              <a:rPr lang="en-US" sz="2000" dirty="0">
                <a:solidFill>
                  <a:schemeClr val="bg1"/>
                </a:solidFill>
                <a:ea typeface="ＭＳ Ｐゴシック" charset="0"/>
                <a:cs typeface="ＭＳ Ｐゴシック" charset="0"/>
                <a:sym typeface="Calibri Bold" charset="0"/>
              </a:rPr>
              <a:t>2</a:t>
            </a:r>
            <a:r>
              <a:rPr lang="en-US" sz="2000" dirty="0" smtClean="0">
                <a:solidFill>
                  <a:schemeClr val="bg1"/>
                </a:solidFill>
                <a:ea typeface="ＭＳ Ｐゴシック" charset="0"/>
                <a:cs typeface="ＭＳ Ｐゴシック" charset="0"/>
                <a:sym typeface="Calibri Bold" charset="0"/>
              </a:rPr>
              <a:t>➙8➙</a:t>
            </a:r>
            <a:r>
              <a:rPr lang="en-US" sz="2000" dirty="0">
                <a:solidFill>
                  <a:schemeClr val="bg1"/>
                </a:solidFill>
                <a:ea typeface="ＭＳ Ｐゴシック" charset="0"/>
                <a:cs typeface="ＭＳ Ｐゴシック" charset="0"/>
                <a:sym typeface="Calibri Bold" charset="0"/>
              </a:rPr>
              <a:t>2</a:t>
            </a:r>
          </a:p>
          <a:p>
            <a:pPr algn="ctr"/>
            <a:r>
              <a:rPr lang="en-US" sz="1600" dirty="0" smtClean="0">
                <a:solidFill>
                  <a:schemeClr val="bg1"/>
                </a:solidFill>
              </a:rPr>
              <a:t>Error: 9.4%</a:t>
            </a:r>
            <a:endParaRPr lang="en-US" sz="1600" dirty="0">
              <a:solidFill>
                <a:schemeClr val="bg1"/>
              </a:solidFill>
              <a:ea typeface="ＭＳ Ｐゴシック" charset="0"/>
              <a:cs typeface="ＭＳ Ｐゴシック" charset="0"/>
              <a:sym typeface="Calibri Bold" charset="0"/>
            </a:endParaRPr>
          </a:p>
        </p:txBody>
      </p:sp>
      <p:sp>
        <p:nvSpPr>
          <p:cNvPr id="7" name="TextBox 6"/>
          <p:cNvSpPr txBox="1"/>
          <p:nvPr/>
        </p:nvSpPr>
        <p:spPr>
          <a:xfrm>
            <a:off x="328930" y="5427116"/>
            <a:ext cx="2651760" cy="1213918"/>
          </a:xfrm>
          <a:prstGeom prst="rect">
            <a:avLst/>
          </a:prstGeom>
          <a:solidFill>
            <a:schemeClr val="bg1"/>
          </a:solidFill>
          <a:ln w="19050" cmpd="sng">
            <a:solidFill>
              <a:schemeClr val="accent1"/>
            </a:solidFill>
          </a:ln>
        </p:spPr>
        <p:txBody>
          <a:bodyPr wrap="square" lIns="91440" tIns="91440" rIns="91440" bIns="91440" rtlCol="0" anchor="ctr" anchorCtr="0">
            <a:noAutofit/>
          </a:bodyPr>
          <a:lstStyle/>
          <a:p>
            <a:pPr algn="ctr"/>
            <a:r>
              <a:rPr lang="en-US" sz="2000" b="1" dirty="0" smtClean="0"/>
              <a:t>3D Gaming</a:t>
            </a:r>
            <a:r>
              <a:rPr lang="en-US" sz="2000" b="1" dirty="0"/>
              <a:t/>
            </a:r>
            <a:br>
              <a:rPr lang="en-US" sz="2000" b="1" dirty="0"/>
            </a:br>
            <a:r>
              <a:rPr lang="en-US" sz="2000" b="1" dirty="0" err="1"/>
              <a:t>jmeint</a:t>
            </a:r>
            <a:endParaRPr lang="en-US" sz="2000" b="1" dirty="0" smtClean="0"/>
          </a:p>
          <a:p>
            <a:pPr algn="ctr"/>
            <a:r>
              <a:rPr lang="en-US" sz="1600" dirty="0" smtClean="0"/>
              <a:t>1,079 x86 instructions</a:t>
            </a:r>
          </a:p>
          <a:p>
            <a:pPr algn="ctr"/>
            <a:r>
              <a:rPr lang="en-US" sz="1600" dirty="0" smtClean="0"/>
              <a:t>95.1% dynamic instructions</a:t>
            </a:r>
          </a:p>
        </p:txBody>
      </p:sp>
      <p:sp>
        <p:nvSpPr>
          <p:cNvPr id="16" name="TextBox 15"/>
          <p:cNvSpPr txBox="1"/>
          <p:nvPr/>
        </p:nvSpPr>
        <p:spPr>
          <a:xfrm>
            <a:off x="2980690" y="5427116"/>
            <a:ext cx="1517650" cy="1213918"/>
          </a:xfrm>
          <a:prstGeom prst="rect">
            <a:avLst/>
          </a:prstGeom>
          <a:solidFill>
            <a:schemeClr val="tx2"/>
          </a:solidFill>
          <a:ln w="19050" cmpd="sng">
            <a:solidFill>
              <a:schemeClr val="accent1"/>
            </a:solidFill>
          </a:ln>
        </p:spPr>
        <p:txBody>
          <a:bodyPr wrap="square" lIns="91440" tIns="91440" rIns="91440" bIns="91440" rtlCol="0" anchor="ctr" anchorCtr="0">
            <a:noAutofit/>
          </a:bodyPr>
          <a:lstStyle/>
          <a:p>
            <a:pPr algn="ctr"/>
            <a:r>
              <a:rPr lang="en-US" sz="2000" dirty="0" smtClean="0">
                <a:solidFill>
                  <a:schemeClr val="bg1"/>
                </a:solidFill>
                <a:ea typeface="ＭＳ Ｐゴシック" charset="0"/>
                <a:cs typeface="ＭＳ Ｐゴシック" charset="0"/>
                <a:sym typeface="Calibri Bold" charset="0"/>
              </a:rPr>
              <a:t>18➙32➙8➙2</a:t>
            </a:r>
            <a:endParaRPr lang="en-US" sz="2000" dirty="0">
              <a:solidFill>
                <a:schemeClr val="bg1"/>
              </a:solidFill>
              <a:ea typeface="ＭＳ Ｐゴシック" charset="0"/>
              <a:cs typeface="ＭＳ Ｐゴシック" charset="0"/>
              <a:sym typeface="Calibri Bold" charset="0"/>
            </a:endParaRPr>
          </a:p>
          <a:p>
            <a:pPr algn="ctr"/>
            <a:r>
              <a:rPr lang="en-US" sz="1600" dirty="0" smtClean="0">
                <a:solidFill>
                  <a:schemeClr val="bg1"/>
                </a:solidFill>
              </a:rPr>
              <a:t>Error: 19.7%</a:t>
            </a:r>
            <a:endParaRPr lang="en-US" sz="1600" dirty="0">
              <a:solidFill>
                <a:schemeClr val="bg1"/>
              </a:solidFill>
              <a:ea typeface="ＭＳ Ｐゴシック" charset="0"/>
              <a:cs typeface="ＭＳ Ｐゴシック" charset="0"/>
              <a:sym typeface="Calibri Bold" charset="0"/>
            </a:endParaRPr>
          </a:p>
        </p:txBody>
      </p:sp>
      <p:sp>
        <p:nvSpPr>
          <p:cNvPr id="10" name="TextBox 9"/>
          <p:cNvSpPr txBox="1"/>
          <p:nvPr/>
        </p:nvSpPr>
        <p:spPr>
          <a:xfrm>
            <a:off x="4645660" y="1963724"/>
            <a:ext cx="2651760" cy="1213918"/>
          </a:xfrm>
          <a:prstGeom prst="rect">
            <a:avLst/>
          </a:prstGeom>
          <a:solidFill>
            <a:schemeClr val="bg1"/>
          </a:solidFill>
          <a:ln w="19050" cmpd="sng">
            <a:solidFill>
              <a:schemeClr val="accent1"/>
            </a:solidFill>
          </a:ln>
        </p:spPr>
        <p:txBody>
          <a:bodyPr wrap="square" lIns="91440" tIns="91440" rIns="91440" bIns="91440" rtlCol="0" anchor="ctr" anchorCtr="0">
            <a:noAutofit/>
          </a:bodyPr>
          <a:lstStyle/>
          <a:p>
            <a:pPr algn="ctr"/>
            <a:r>
              <a:rPr lang="en-US" sz="2000" b="1" dirty="0" smtClean="0"/>
              <a:t>Compression</a:t>
            </a:r>
            <a:br>
              <a:rPr lang="en-US" sz="2000" b="1" dirty="0" smtClean="0"/>
            </a:br>
            <a:r>
              <a:rPr lang="en-US" sz="2000" b="1" dirty="0" smtClean="0"/>
              <a:t>jpeg</a:t>
            </a:r>
          </a:p>
          <a:p>
            <a:pPr algn="ctr"/>
            <a:r>
              <a:rPr lang="en-US" sz="1600" dirty="0" smtClean="0"/>
              <a:t>1,257 x86 instructions</a:t>
            </a:r>
          </a:p>
          <a:p>
            <a:pPr algn="ctr"/>
            <a:r>
              <a:rPr lang="en-US" sz="1600" dirty="0" smtClean="0"/>
              <a:t>56.3% dynamic instructions</a:t>
            </a:r>
          </a:p>
        </p:txBody>
      </p:sp>
      <p:sp>
        <p:nvSpPr>
          <p:cNvPr id="17" name="TextBox 16"/>
          <p:cNvSpPr txBox="1"/>
          <p:nvPr/>
        </p:nvSpPr>
        <p:spPr>
          <a:xfrm>
            <a:off x="7297420" y="1963724"/>
            <a:ext cx="1517650" cy="1213918"/>
          </a:xfrm>
          <a:prstGeom prst="rect">
            <a:avLst/>
          </a:prstGeom>
          <a:solidFill>
            <a:schemeClr val="tx2"/>
          </a:solidFill>
          <a:ln w="19050" cmpd="sng">
            <a:solidFill>
              <a:schemeClr val="accent1"/>
            </a:solidFill>
          </a:ln>
        </p:spPr>
        <p:txBody>
          <a:bodyPr wrap="square" lIns="91440" tIns="91440" rIns="91440" bIns="91440" rtlCol="0" anchor="ctr" anchorCtr="0">
            <a:noAutofit/>
          </a:bodyPr>
          <a:lstStyle/>
          <a:p>
            <a:pPr algn="ctr"/>
            <a:r>
              <a:rPr lang="en-US" sz="2000" dirty="0" smtClean="0">
                <a:solidFill>
                  <a:schemeClr val="bg1"/>
                </a:solidFill>
                <a:ea typeface="ＭＳ Ｐゴシック" charset="0"/>
                <a:cs typeface="ＭＳ Ｐゴシック" charset="0"/>
                <a:sym typeface="Calibri Bold" charset="0"/>
              </a:rPr>
              <a:t>64➙16➙8➙</a:t>
            </a:r>
            <a:r>
              <a:rPr lang="en-US" sz="2000" dirty="0">
                <a:solidFill>
                  <a:schemeClr val="bg1"/>
                </a:solidFill>
                <a:ea typeface="ＭＳ Ｐゴシック" charset="0"/>
                <a:cs typeface="ＭＳ Ｐゴシック" charset="0"/>
                <a:sym typeface="Calibri Bold" charset="0"/>
              </a:rPr>
              <a:t>64</a:t>
            </a:r>
          </a:p>
          <a:p>
            <a:pPr algn="ctr"/>
            <a:r>
              <a:rPr lang="en-US" sz="1600" dirty="0" smtClean="0">
                <a:solidFill>
                  <a:schemeClr val="bg1"/>
                </a:solidFill>
              </a:rPr>
              <a:t>Error: 8.4%</a:t>
            </a:r>
            <a:endParaRPr lang="en-US" sz="1600" dirty="0">
              <a:solidFill>
                <a:schemeClr val="bg1"/>
              </a:solidFill>
              <a:ea typeface="ＭＳ Ｐゴシック" charset="0"/>
              <a:cs typeface="ＭＳ Ｐゴシック" charset="0"/>
              <a:sym typeface="Calibri Bold" charset="0"/>
            </a:endParaRPr>
          </a:p>
        </p:txBody>
      </p:sp>
      <p:sp>
        <p:nvSpPr>
          <p:cNvPr id="11" name="TextBox 10"/>
          <p:cNvSpPr txBox="1"/>
          <p:nvPr/>
        </p:nvSpPr>
        <p:spPr>
          <a:xfrm>
            <a:off x="4645660" y="3694760"/>
            <a:ext cx="2651760" cy="1213918"/>
          </a:xfrm>
          <a:prstGeom prst="rect">
            <a:avLst/>
          </a:prstGeom>
          <a:solidFill>
            <a:schemeClr val="bg1"/>
          </a:solidFill>
          <a:ln w="19050" cmpd="sng">
            <a:solidFill>
              <a:schemeClr val="accent1"/>
            </a:solidFill>
          </a:ln>
        </p:spPr>
        <p:txBody>
          <a:bodyPr wrap="square" lIns="91440" tIns="91440" rIns="91440" bIns="91440" rtlCol="0" anchor="ctr" anchorCtr="0">
            <a:noAutofit/>
          </a:bodyPr>
          <a:lstStyle/>
          <a:p>
            <a:pPr algn="ctr"/>
            <a:r>
              <a:rPr lang="en-US" sz="2000" b="1" dirty="0" smtClean="0"/>
              <a:t>Machine Learning</a:t>
            </a:r>
            <a:br>
              <a:rPr lang="en-US" sz="2000" b="1" dirty="0" smtClean="0"/>
            </a:br>
            <a:r>
              <a:rPr lang="en-US" sz="2000" b="1" dirty="0" err="1" smtClean="0"/>
              <a:t>kmeans</a:t>
            </a:r>
            <a:endParaRPr lang="en-US" sz="2000" b="1" dirty="0" smtClean="0"/>
          </a:p>
          <a:p>
            <a:pPr algn="ctr"/>
            <a:r>
              <a:rPr lang="en-US" sz="1600" dirty="0" smtClean="0"/>
              <a:t>26 x86 instructions</a:t>
            </a:r>
          </a:p>
          <a:p>
            <a:pPr algn="ctr"/>
            <a:r>
              <a:rPr lang="en-US" sz="1600" dirty="0" smtClean="0"/>
              <a:t>29.7% dynamic instructions</a:t>
            </a:r>
          </a:p>
        </p:txBody>
      </p:sp>
      <p:sp>
        <p:nvSpPr>
          <p:cNvPr id="18" name="TextBox 17"/>
          <p:cNvSpPr txBox="1"/>
          <p:nvPr/>
        </p:nvSpPr>
        <p:spPr>
          <a:xfrm>
            <a:off x="7297420" y="3694760"/>
            <a:ext cx="1517650" cy="1213918"/>
          </a:xfrm>
          <a:prstGeom prst="rect">
            <a:avLst/>
          </a:prstGeom>
          <a:solidFill>
            <a:schemeClr val="tx2"/>
          </a:solidFill>
          <a:ln w="19050" cmpd="sng">
            <a:solidFill>
              <a:schemeClr val="accent1"/>
            </a:solidFill>
          </a:ln>
        </p:spPr>
        <p:txBody>
          <a:bodyPr wrap="square" lIns="91440" tIns="91440" rIns="91440" bIns="91440" rtlCol="0" anchor="ctr" anchorCtr="0">
            <a:noAutofit/>
          </a:bodyPr>
          <a:lstStyle/>
          <a:p>
            <a:pPr algn="ctr"/>
            <a:r>
              <a:rPr lang="en-US" sz="2000" dirty="0">
                <a:solidFill>
                  <a:schemeClr val="bg1"/>
                </a:solidFill>
                <a:ea typeface="ＭＳ Ｐゴシック" charset="0"/>
                <a:cs typeface="ＭＳ Ｐゴシック" charset="0"/>
                <a:sym typeface="Calibri Bold" charset="0"/>
              </a:rPr>
              <a:t>6</a:t>
            </a:r>
            <a:r>
              <a:rPr lang="en-US" sz="2000" dirty="0" smtClean="0">
                <a:solidFill>
                  <a:schemeClr val="bg1"/>
                </a:solidFill>
                <a:ea typeface="ＭＳ Ｐゴシック" charset="0"/>
                <a:cs typeface="ＭＳ Ｐゴシック" charset="0"/>
                <a:sym typeface="Calibri Bold" charset="0"/>
              </a:rPr>
              <a:t>➙8➙</a:t>
            </a:r>
            <a:r>
              <a:rPr lang="en-US" sz="2000" dirty="0">
                <a:solidFill>
                  <a:schemeClr val="bg1"/>
                </a:solidFill>
                <a:ea typeface="ＭＳ Ｐゴシック" charset="0"/>
                <a:cs typeface="ＭＳ Ｐゴシック" charset="0"/>
                <a:sym typeface="Calibri Bold" charset="0"/>
              </a:rPr>
              <a:t>4</a:t>
            </a:r>
            <a:r>
              <a:rPr lang="en-US" sz="2000" dirty="0" smtClean="0">
                <a:solidFill>
                  <a:schemeClr val="bg1"/>
                </a:solidFill>
                <a:ea typeface="ＭＳ Ｐゴシック" charset="0"/>
                <a:cs typeface="ＭＳ Ｐゴシック" charset="0"/>
                <a:sym typeface="Calibri Bold" charset="0"/>
              </a:rPr>
              <a:t>➙</a:t>
            </a:r>
            <a:r>
              <a:rPr lang="en-US" sz="2000" dirty="0">
                <a:solidFill>
                  <a:schemeClr val="bg1"/>
                </a:solidFill>
                <a:ea typeface="ＭＳ Ｐゴシック" charset="0"/>
                <a:cs typeface="ＭＳ Ｐゴシック" charset="0"/>
                <a:sym typeface="Calibri Bold" charset="0"/>
              </a:rPr>
              <a:t>1</a:t>
            </a:r>
          </a:p>
          <a:p>
            <a:pPr algn="ctr"/>
            <a:r>
              <a:rPr lang="en-US" sz="1600" dirty="0" smtClean="0">
                <a:solidFill>
                  <a:schemeClr val="bg1"/>
                </a:solidFill>
              </a:rPr>
              <a:t>Error: 7.3%</a:t>
            </a:r>
            <a:endParaRPr lang="en-US" sz="1600" dirty="0">
              <a:solidFill>
                <a:schemeClr val="bg1"/>
              </a:solidFill>
              <a:ea typeface="ＭＳ Ｐゴシック" charset="0"/>
              <a:cs typeface="ＭＳ Ｐゴシック" charset="0"/>
              <a:sym typeface="Calibri Bold" charset="0"/>
            </a:endParaRPr>
          </a:p>
        </p:txBody>
      </p:sp>
      <p:sp>
        <p:nvSpPr>
          <p:cNvPr id="12" name="TextBox 11"/>
          <p:cNvSpPr txBox="1"/>
          <p:nvPr/>
        </p:nvSpPr>
        <p:spPr>
          <a:xfrm>
            <a:off x="4645660" y="5428183"/>
            <a:ext cx="2651760" cy="1213918"/>
          </a:xfrm>
          <a:prstGeom prst="rect">
            <a:avLst/>
          </a:prstGeom>
          <a:solidFill>
            <a:schemeClr val="bg1"/>
          </a:solidFill>
          <a:ln w="19050" cmpd="sng">
            <a:solidFill>
              <a:schemeClr val="accent1"/>
            </a:solidFill>
          </a:ln>
        </p:spPr>
        <p:txBody>
          <a:bodyPr wrap="square" lIns="91440" tIns="91440" rIns="91440" bIns="91440" rtlCol="0" anchor="ctr" anchorCtr="0">
            <a:noAutofit/>
          </a:bodyPr>
          <a:lstStyle/>
          <a:p>
            <a:pPr algn="ctr"/>
            <a:r>
              <a:rPr lang="en-US" sz="2000" b="1" dirty="0" smtClean="0"/>
              <a:t>Image Processing</a:t>
            </a:r>
            <a:br>
              <a:rPr lang="en-US" sz="2000" b="1" dirty="0" smtClean="0"/>
            </a:br>
            <a:r>
              <a:rPr lang="en-US" sz="2000" b="1" dirty="0" err="1" smtClean="0"/>
              <a:t>sobel</a:t>
            </a:r>
            <a:endParaRPr lang="en-US" sz="2000" b="1" dirty="0" smtClean="0"/>
          </a:p>
          <a:p>
            <a:pPr algn="ctr"/>
            <a:r>
              <a:rPr lang="en-US" sz="1600" dirty="0" smtClean="0"/>
              <a:t>88 x86 instructions</a:t>
            </a:r>
          </a:p>
          <a:p>
            <a:pPr algn="ctr"/>
            <a:r>
              <a:rPr lang="en-US" sz="1600" dirty="0" smtClean="0"/>
              <a:t>57.1% dynamic instructions</a:t>
            </a:r>
          </a:p>
        </p:txBody>
      </p:sp>
      <p:sp>
        <p:nvSpPr>
          <p:cNvPr id="19" name="TextBox 18"/>
          <p:cNvSpPr txBox="1"/>
          <p:nvPr/>
        </p:nvSpPr>
        <p:spPr>
          <a:xfrm>
            <a:off x="7297420" y="5428183"/>
            <a:ext cx="1517650" cy="1213918"/>
          </a:xfrm>
          <a:prstGeom prst="rect">
            <a:avLst/>
          </a:prstGeom>
          <a:solidFill>
            <a:schemeClr val="tx2"/>
          </a:solidFill>
          <a:ln w="19050" cmpd="sng">
            <a:solidFill>
              <a:schemeClr val="accent1"/>
            </a:solidFill>
          </a:ln>
        </p:spPr>
        <p:txBody>
          <a:bodyPr wrap="square" lIns="91440" tIns="91440" rIns="91440" bIns="91440" rtlCol="0" anchor="ctr" anchorCtr="0">
            <a:noAutofit/>
          </a:bodyPr>
          <a:lstStyle/>
          <a:p>
            <a:pPr algn="ctr"/>
            <a:r>
              <a:rPr lang="en-US" sz="2000" dirty="0">
                <a:solidFill>
                  <a:schemeClr val="bg1"/>
                </a:solidFill>
                <a:ea typeface="ＭＳ Ｐゴシック" charset="0"/>
                <a:cs typeface="ＭＳ Ｐゴシック" charset="0"/>
                <a:sym typeface="Calibri Bold" charset="0"/>
              </a:rPr>
              <a:t>9</a:t>
            </a:r>
            <a:r>
              <a:rPr lang="en-US" sz="2000" dirty="0" smtClean="0">
                <a:solidFill>
                  <a:schemeClr val="bg1"/>
                </a:solidFill>
                <a:ea typeface="ＭＳ Ｐゴシック" charset="0"/>
                <a:cs typeface="ＭＳ Ｐゴシック" charset="0"/>
                <a:sym typeface="Calibri Bold" charset="0"/>
              </a:rPr>
              <a:t>➙8➙1</a:t>
            </a:r>
            <a:endParaRPr lang="en-US" sz="2000" dirty="0">
              <a:solidFill>
                <a:schemeClr val="bg1"/>
              </a:solidFill>
              <a:ea typeface="ＭＳ Ｐゴシック" charset="0"/>
              <a:cs typeface="ＭＳ Ｐゴシック" charset="0"/>
              <a:sym typeface="Calibri Bold" charset="0"/>
            </a:endParaRPr>
          </a:p>
          <a:p>
            <a:pPr algn="ctr"/>
            <a:r>
              <a:rPr lang="en-US" sz="1600" dirty="0" smtClean="0">
                <a:solidFill>
                  <a:schemeClr val="bg1"/>
                </a:solidFill>
              </a:rPr>
              <a:t>Error: 5.2%</a:t>
            </a:r>
            <a:endParaRPr lang="en-US" sz="1600" dirty="0">
              <a:solidFill>
                <a:schemeClr val="bg1"/>
              </a:solidFill>
              <a:ea typeface="ＭＳ Ｐゴシック" charset="0"/>
              <a:cs typeface="ＭＳ Ｐゴシック" charset="0"/>
              <a:sym typeface="Calibri Bold" charset="0"/>
            </a:endParaRPr>
          </a:p>
        </p:txBody>
      </p:sp>
      <p:sp>
        <p:nvSpPr>
          <p:cNvPr id="20" name="TextBox 19"/>
          <p:cNvSpPr txBox="1"/>
          <p:nvPr/>
        </p:nvSpPr>
        <p:spPr>
          <a:xfrm>
            <a:off x="4645660" y="579424"/>
            <a:ext cx="2651760" cy="1213918"/>
          </a:xfrm>
          <a:prstGeom prst="rect">
            <a:avLst/>
          </a:prstGeom>
          <a:solidFill>
            <a:schemeClr val="bg1"/>
          </a:solidFill>
          <a:ln w="19050" cmpd="sng">
            <a:solidFill>
              <a:schemeClr val="accent1"/>
            </a:solidFill>
          </a:ln>
        </p:spPr>
        <p:txBody>
          <a:bodyPr wrap="square" lIns="91440" tIns="91440" rIns="91440" bIns="91440" rtlCol="0" anchor="ctr" anchorCtr="0">
            <a:noAutofit/>
          </a:bodyPr>
          <a:lstStyle/>
          <a:p>
            <a:pPr algn="ctr"/>
            <a:r>
              <a:rPr lang="en-US" sz="2000" b="1" dirty="0" smtClean="0"/>
              <a:t>Financial</a:t>
            </a:r>
            <a:br>
              <a:rPr lang="en-US" sz="2000" b="1" dirty="0" smtClean="0"/>
            </a:br>
            <a:r>
              <a:rPr lang="en-US" sz="2000" b="1" dirty="0" err="1" smtClean="0"/>
              <a:t>blackscholes</a:t>
            </a:r>
            <a:endParaRPr lang="en-US" sz="2000" b="1" dirty="0" smtClean="0"/>
          </a:p>
          <a:p>
            <a:pPr algn="ctr"/>
            <a:r>
              <a:rPr lang="en-US" sz="1600" dirty="0" smtClean="0"/>
              <a:t>309 x86 instructions</a:t>
            </a:r>
          </a:p>
          <a:p>
            <a:pPr algn="ctr"/>
            <a:r>
              <a:rPr lang="en-US" sz="1600" dirty="0"/>
              <a:t>97.2% </a:t>
            </a:r>
            <a:r>
              <a:rPr lang="en-US" sz="1600" dirty="0" smtClean="0"/>
              <a:t>dynamic instructions</a:t>
            </a:r>
          </a:p>
        </p:txBody>
      </p:sp>
      <p:sp>
        <p:nvSpPr>
          <p:cNvPr id="21" name="TextBox 20"/>
          <p:cNvSpPr txBox="1"/>
          <p:nvPr/>
        </p:nvSpPr>
        <p:spPr>
          <a:xfrm>
            <a:off x="7297420" y="579424"/>
            <a:ext cx="1517650" cy="1213918"/>
          </a:xfrm>
          <a:prstGeom prst="rect">
            <a:avLst/>
          </a:prstGeom>
          <a:solidFill>
            <a:schemeClr val="tx2"/>
          </a:solidFill>
          <a:ln w="19050" cmpd="sng">
            <a:solidFill>
              <a:schemeClr val="accent1"/>
            </a:solidFill>
          </a:ln>
        </p:spPr>
        <p:txBody>
          <a:bodyPr wrap="square" lIns="91440" tIns="91440" rIns="91440" bIns="91440" rtlCol="0" anchor="ctr" anchorCtr="0">
            <a:noAutofit/>
          </a:bodyPr>
          <a:lstStyle/>
          <a:p>
            <a:pPr algn="ctr"/>
            <a:r>
              <a:rPr lang="en-US" sz="2000" dirty="0">
                <a:solidFill>
                  <a:schemeClr val="bg1"/>
                </a:solidFill>
                <a:ea typeface="ＭＳ Ｐゴシック" charset="0"/>
                <a:cs typeface="ＭＳ Ｐゴシック" charset="0"/>
                <a:sym typeface="Calibri Bold" charset="0"/>
              </a:rPr>
              <a:t>6</a:t>
            </a:r>
            <a:r>
              <a:rPr lang="en-US" sz="2000" dirty="0" smtClean="0">
                <a:solidFill>
                  <a:schemeClr val="bg1"/>
                </a:solidFill>
                <a:ea typeface="ＭＳ Ｐゴシック" charset="0"/>
                <a:cs typeface="ＭＳ Ｐゴシック" charset="0"/>
                <a:sym typeface="Calibri Bold" charset="0"/>
              </a:rPr>
              <a:t>➙</a:t>
            </a:r>
            <a:r>
              <a:rPr lang="en-US" sz="2000" dirty="0">
                <a:solidFill>
                  <a:schemeClr val="bg1"/>
                </a:solidFill>
                <a:ea typeface="ＭＳ Ｐゴシック" charset="0"/>
                <a:cs typeface="ＭＳ Ｐゴシック" charset="0"/>
                <a:sym typeface="Calibri Bold" charset="0"/>
              </a:rPr>
              <a:t>8</a:t>
            </a:r>
            <a:r>
              <a:rPr lang="en-US" sz="2000" dirty="0" smtClean="0">
                <a:solidFill>
                  <a:schemeClr val="bg1"/>
                </a:solidFill>
                <a:ea typeface="ＭＳ Ｐゴシック" charset="0"/>
                <a:cs typeface="ＭＳ Ｐゴシック" charset="0"/>
                <a:sym typeface="Calibri Bold" charset="0"/>
              </a:rPr>
              <a:t>➙</a:t>
            </a:r>
            <a:r>
              <a:rPr lang="en-US" sz="2000" dirty="0">
                <a:solidFill>
                  <a:schemeClr val="bg1"/>
                </a:solidFill>
                <a:ea typeface="ＭＳ Ｐゴシック" charset="0"/>
                <a:cs typeface="ＭＳ Ｐゴシック" charset="0"/>
                <a:sym typeface="Calibri Bold" charset="0"/>
              </a:rPr>
              <a:t>8</a:t>
            </a:r>
            <a:r>
              <a:rPr lang="en-US" sz="2000" dirty="0" smtClean="0">
                <a:solidFill>
                  <a:schemeClr val="bg1"/>
                </a:solidFill>
                <a:ea typeface="ＭＳ Ｐゴシック" charset="0"/>
                <a:cs typeface="ＭＳ Ｐゴシック" charset="0"/>
                <a:sym typeface="Calibri Bold" charset="0"/>
              </a:rPr>
              <a:t>➙</a:t>
            </a:r>
            <a:r>
              <a:rPr lang="en-US" sz="2000" dirty="0">
                <a:solidFill>
                  <a:schemeClr val="bg1"/>
                </a:solidFill>
                <a:ea typeface="ＭＳ Ｐゴシック" charset="0"/>
                <a:cs typeface="ＭＳ Ｐゴシック" charset="0"/>
                <a:sym typeface="Calibri Bold" charset="0"/>
              </a:rPr>
              <a:t>1</a:t>
            </a:r>
          </a:p>
          <a:p>
            <a:pPr algn="ctr"/>
            <a:r>
              <a:rPr lang="en-US" sz="1600" dirty="0" smtClean="0">
                <a:solidFill>
                  <a:schemeClr val="bg1"/>
                </a:solidFill>
              </a:rPr>
              <a:t>Error: 10.2%</a:t>
            </a:r>
            <a:endParaRPr lang="en-US" sz="1600" dirty="0">
              <a:solidFill>
                <a:schemeClr val="bg1"/>
              </a:solidFill>
              <a:ea typeface="ＭＳ Ｐゴシック" charset="0"/>
              <a:cs typeface="ＭＳ Ｐゴシック" charset="0"/>
              <a:sym typeface="Calibri Bold" charset="0"/>
            </a:endParaRPr>
          </a:p>
        </p:txBody>
      </p:sp>
      <p:sp>
        <p:nvSpPr>
          <p:cNvPr id="22" name="Slide Number Placeholder 1"/>
          <p:cNvSpPr txBox="1">
            <a:spLocks/>
          </p:cNvSpPr>
          <p:nvPr/>
        </p:nvSpPr>
        <p:spPr>
          <a:xfrm>
            <a:off x="7010400" y="649287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5FF3C1F-4485-8A47-A986-4823157539B1}" type="slidenum">
              <a:rPr lang="en-US" smtClean="0"/>
              <a:pPr/>
              <a:t>30</a:t>
            </a:fld>
            <a:endParaRPr lang="en-US" dirty="0"/>
          </a:p>
        </p:txBody>
      </p:sp>
    </p:spTree>
    <p:extLst>
      <p:ext uri="{BB962C8B-B14F-4D97-AF65-F5344CB8AC3E}">
        <p14:creationId xmlns:p14="http://schemas.microsoft.com/office/powerpoint/2010/main" val="289530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79400" y="5816600"/>
            <a:ext cx="8534400" cy="890182"/>
          </a:xfrm>
          <a:prstGeom prst="rect">
            <a:avLst/>
          </a:prstGeom>
        </p:spPr>
      </p:pic>
      <p:graphicFrame>
        <p:nvGraphicFramePr>
          <p:cNvPr id="18" name="Chart 17"/>
          <p:cNvGraphicFramePr>
            <a:graphicFrameLocks/>
          </p:cNvGraphicFramePr>
          <p:nvPr>
            <p:extLst>
              <p:ext uri="{D42A27DB-BD31-4B8C-83A1-F6EECF244321}">
                <p14:modId xmlns:p14="http://schemas.microsoft.com/office/powerpoint/2010/main" val="57195517"/>
              </p:ext>
            </p:extLst>
          </p:nvPr>
        </p:nvGraphicFramePr>
        <p:xfrm>
          <a:off x="-215900" y="1184148"/>
          <a:ext cx="9518904" cy="4489704"/>
        </p:xfrm>
        <a:graphic>
          <a:graphicData uri="http://schemas.openxmlformats.org/drawingml/2006/chart">
            <c:chart xmlns:c="http://schemas.openxmlformats.org/drawingml/2006/chart" xmlns:r="http://schemas.openxmlformats.org/officeDocument/2006/relationships" r:id="rId3"/>
          </a:graphicData>
        </a:graphic>
      </p:graphicFrame>
      <p:sp>
        <p:nvSpPr>
          <p:cNvPr id="58370" name="Rectangle 2"/>
          <p:cNvSpPr>
            <a:spLocks noGrp="1" noChangeArrowheads="1"/>
          </p:cNvSpPr>
          <p:nvPr>
            <p:ph type="title"/>
          </p:nvPr>
        </p:nvSpPr>
        <p:spPr>
          <a:xfrm>
            <a:off x="357188" y="29184"/>
            <a:ext cx="8429625" cy="1053703"/>
          </a:xfrm>
        </p:spPr>
        <p:txBody>
          <a:bodyPr>
            <a:normAutofit fontScale="90000"/>
          </a:bodyPr>
          <a:lstStyle/>
          <a:p>
            <a:pPr algn="l">
              <a:defRPr/>
            </a:pPr>
            <a:r>
              <a:rPr lang="en-US" sz="4200" dirty="0" smtClean="0"/>
              <a:t>Speedup with A-NPU over 8-bit D-NPU</a:t>
            </a:r>
            <a:endParaRPr lang="en-US" sz="4200" dirty="0"/>
          </a:p>
        </p:txBody>
      </p:sp>
      <p:cxnSp>
        <p:nvCxnSpPr>
          <p:cNvPr id="7" name="Straight Connector 6"/>
          <p:cNvCxnSpPr/>
          <p:nvPr/>
        </p:nvCxnSpPr>
        <p:spPr>
          <a:xfrm>
            <a:off x="706119" y="4956168"/>
            <a:ext cx="841248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10"/>
          <p:cNvSpPr>
            <a:spLocks/>
          </p:cNvSpPr>
          <p:nvPr/>
        </p:nvSpPr>
        <p:spPr bwMode="auto">
          <a:xfrm>
            <a:off x="5188905" y="1037551"/>
            <a:ext cx="4950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15.2×</a:t>
            </a:r>
            <a:endParaRPr lang="en-US" sz="1700" dirty="0">
              <a:latin typeface="Calibri" charset="0"/>
              <a:ea typeface="ＭＳ Ｐゴシック" charset="0"/>
              <a:sym typeface="Calibri" charset="0"/>
            </a:endParaRPr>
          </a:p>
        </p:txBody>
      </p:sp>
      <p:sp>
        <p:nvSpPr>
          <p:cNvPr id="9" name="Freeform 11"/>
          <p:cNvSpPr>
            <a:spLocks/>
          </p:cNvSpPr>
          <p:nvPr/>
        </p:nvSpPr>
        <p:spPr bwMode="auto">
          <a:xfrm>
            <a:off x="5084806" y="1298952"/>
            <a:ext cx="704088"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cxnSp>
        <p:nvCxnSpPr>
          <p:cNvPr id="20" name="Straight Connector 19"/>
          <p:cNvCxnSpPr/>
          <p:nvPr/>
        </p:nvCxnSpPr>
        <p:spPr>
          <a:xfrm>
            <a:off x="8077200" y="1273656"/>
            <a:ext cx="0" cy="392064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a:xfrm>
            <a:off x="7010400" y="6530950"/>
            <a:ext cx="2133600" cy="365125"/>
          </a:xfrm>
        </p:spPr>
        <p:txBody>
          <a:bodyPr/>
          <a:lstStyle/>
          <a:p>
            <a:fld id="{05FF3C1F-4485-8A47-A986-4823157539B1}" type="slidenum">
              <a:rPr lang="en-US" smtClean="0"/>
              <a:t>31</a:t>
            </a:fld>
            <a:endParaRPr lang="en-US" dirty="0"/>
          </a:p>
        </p:txBody>
      </p:sp>
      <p:sp>
        <p:nvSpPr>
          <p:cNvPr id="4" name="TextBox 3"/>
          <p:cNvSpPr txBox="1"/>
          <p:nvPr/>
        </p:nvSpPr>
        <p:spPr>
          <a:xfrm>
            <a:off x="6722533" y="7382933"/>
            <a:ext cx="184666" cy="369332"/>
          </a:xfrm>
          <a:prstGeom prst="rect">
            <a:avLst/>
          </a:prstGeom>
          <a:noFill/>
        </p:spPr>
        <p:txBody>
          <a:bodyPr wrap="none" rtlCol="0">
            <a:spAutoFit/>
          </a:bodyPr>
          <a:lstStyle/>
          <a:p>
            <a:endParaRPr lang="en-US" dirty="0"/>
          </a:p>
        </p:txBody>
      </p:sp>
      <p:sp>
        <p:nvSpPr>
          <p:cNvPr id="24" name="Rectangle 3"/>
          <p:cNvSpPr txBox="1">
            <a:spLocks noChangeArrowheads="1"/>
          </p:cNvSpPr>
          <p:nvPr/>
        </p:nvSpPr>
        <p:spPr bwMode="auto">
          <a:xfrm>
            <a:off x="451247" y="5810830"/>
            <a:ext cx="7625953" cy="924377"/>
          </a:xfrm>
          <a:prstGeom prst="rect">
            <a:avLst/>
          </a:prstGeom>
          <a:noFill/>
          <a:ln w="19050" cmpd="sng">
            <a:noFill/>
            <a:miter lim="800000"/>
            <a:headEnd/>
            <a:tailEnd/>
          </a:ln>
          <a:extLst/>
        </p:spPr>
        <p:txBody>
          <a:bodyPr vert="horz" wrap="square" lIns="274320" tIns="32146" rIns="0" bIns="32146" numCol="1" rtlCol="0" anchor="t" anchorCtr="0" compatLnSpc="1">
            <a:prstTxWarp prst="textNoShape">
              <a:avLst/>
            </a:prstTxWarp>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sz="2400" b="1" dirty="0" smtClean="0">
                <a:cs typeface="Calibri" charset="0"/>
              </a:rPr>
              <a:t>3.3× geometric mean speedup</a:t>
            </a:r>
            <a:endParaRPr lang="en-US" sz="2400" b="1" dirty="0" smtClean="0"/>
          </a:p>
          <a:p>
            <a:pPr marL="0" indent="0">
              <a:spcBef>
                <a:spcPts val="703"/>
              </a:spcBef>
              <a:buFont typeface="Arial"/>
              <a:buNone/>
              <a:defRPr/>
            </a:pPr>
            <a:r>
              <a:rPr lang="en-US" sz="2400" b="1" dirty="0" smtClean="0">
                <a:cs typeface="Calibri" charset="0"/>
              </a:rPr>
              <a:t>Ranges from 1.8× to 15.2×</a:t>
            </a:r>
            <a:endParaRPr lang="en-US" sz="2400" b="1" dirty="0"/>
          </a:p>
        </p:txBody>
      </p:sp>
    </p:spTree>
    <p:extLst>
      <p:ext uri="{BB962C8B-B14F-4D97-AF65-F5344CB8AC3E}">
        <p14:creationId xmlns:p14="http://schemas.microsoft.com/office/powerpoint/2010/main" val="4224182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279400" y="5816600"/>
            <a:ext cx="8534400" cy="890182"/>
          </a:xfrm>
          <a:prstGeom prst="rect">
            <a:avLst/>
          </a:prstGeom>
        </p:spPr>
      </p:pic>
      <p:graphicFrame>
        <p:nvGraphicFramePr>
          <p:cNvPr id="10" name="Chart 9"/>
          <p:cNvGraphicFramePr>
            <a:graphicFrameLocks/>
          </p:cNvGraphicFramePr>
          <p:nvPr>
            <p:extLst>
              <p:ext uri="{D42A27DB-BD31-4B8C-83A1-F6EECF244321}">
                <p14:modId xmlns:p14="http://schemas.microsoft.com/office/powerpoint/2010/main" val="1048159534"/>
              </p:ext>
            </p:extLst>
          </p:nvPr>
        </p:nvGraphicFramePr>
        <p:xfrm>
          <a:off x="-222504" y="1184148"/>
          <a:ext cx="9518904" cy="4489704"/>
        </p:xfrm>
        <a:graphic>
          <a:graphicData uri="http://schemas.openxmlformats.org/drawingml/2006/chart">
            <c:chart xmlns:c="http://schemas.openxmlformats.org/drawingml/2006/chart" xmlns:r="http://schemas.openxmlformats.org/officeDocument/2006/relationships" r:id="rId3"/>
          </a:graphicData>
        </a:graphic>
      </p:graphicFrame>
      <p:sp>
        <p:nvSpPr>
          <p:cNvPr id="58370" name="Rectangle 2"/>
          <p:cNvSpPr>
            <a:spLocks noGrp="1" noChangeArrowheads="1"/>
          </p:cNvSpPr>
          <p:nvPr>
            <p:ph type="title"/>
          </p:nvPr>
        </p:nvSpPr>
        <p:spPr>
          <a:xfrm>
            <a:off x="111792" y="14243"/>
            <a:ext cx="8920416" cy="1053703"/>
          </a:xfrm>
        </p:spPr>
        <p:txBody>
          <a:bodyPr>
            <a:normAutofit fontScale="90000"/>
          </a:bodyPr>
          <a:lstStyle/>
          <a:p>
            <a:pPr algn="l">
              <a:defRPr/>
            </a:pPr>
            <a:r>
              <a:rPr lang="en-US" sz="4200" dirty="0" smtClean="0"/>
              <a:t>Energy savings with A-NPU over 8-bit D-NPU</a:t>
            </a:r>
            <a:endParaRPr lang="en-US" sz="4200" dirty="0"/>
          </a:p>
        </p:txBody>
      </p:sp>
      <p:cxnSp>
        <p:nvCxnSpPr>
          <p:cNvPr id="7" name="Straight Connector 6"/>
          <p:cNvCxnSpPr/>
          <p:nvPr/>
        </p:nvCxnSpPr>
        <p:spPr>
          <a:xfrm>
            <a:off x="693419" y="4956168"/>
            <a:ext cx="841248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10"/>
          <p:cNvSpPr>
            <a:spLocks/>
          </p:cNvSpPr>
          <p:nvPr/>
        </p:nvSpPr>
        <p:spPr bwMode="auto">
          <a:xfrm>
            <a:off x="5176205" y="1037551"/>
            <a:ext cx="4950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82.2×</a:t>
            </a:r>
            <a:endParaRPr lang="en-US" sz="1700" dirty="0">
              <a:latin typeface="Calibri" charset="0"/>
              <a:ea typeface="ＭＳ Ｐゴシック" charset="0"/>
              <a:sym typeface="Calibri" charset="0"/>
            </a:endParaRPr>
          </a:p>
        </p:txBody>
      </p:sp>
      <p:sp>
        <p:nvSpPr>
          <p:cNvPr id="9" name="Freeform 11"/>
          <p:cNvSpPr>
            <a:spLocks/>
          </p:cNvSpPr>
          <p:nvPr/>
        </p:nvSpPr>
        <p:spPr bwMode="auto">
          <a:xfrm>
            <a:off x="5080573" y="1298952"/>
            <a:ext cx="704088"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cxnSp>
        <p:nvCxnSpPr>
          <p:cNvPr id="20" name="Straight Connector 19"/>
          <p:cNvCxnSpPr/>
          <p:nvPr/>
        </p:nvCxnSpPr>
        <p:spPr>
          <a:xfrm>
            <a:off x="8077200" y="1273656"/>
            <a:ext cx="0" cy="392064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1" name="Rectangle 10"/>
          <p:cNvSpPr>
            <a:spLocks/>
          </p:cNvSpPr>
          <p:nvPr/>
        </p:nvSpPr>
        <p:spPr bwMode="auto">
          <a:xfrm>
            <a:off x="4134805" y="1037551"/>
            <a:ext cx="4950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28.2×</a:t>
            </a:r>
            <a:endParaRPr lang="en-US" sz="1700" dirty="0">
              <a:latin typeface="Calibri" charset="0"/>
              <a:ea typeface="ＭＳ Ｐゴシック" charset="0"/>
              <a:sym typeface="Calibri" charset="0"/>
            </a:endParaRPr>
          </a:p>
        </p:txBody>
      </p:sp>
      <p:sp>
        <p:nvSpPr>
          <p:cNvPr id="12" name="Freeform 11"/>
          <p:cNvSpPr>
            <a:spLocks/>
          </p:cNvSpPr>
          <p:nvPr/>
        </p:nvSpPr>
        <p:spPr bwMode="auto">
          <a:xfrm>
            <a:off x="4022239" y="1298952"/>
            <a:ext cx="704088"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sp>
        <p:nvSpPr>
          <p:cNvPr id="14" name="Rectangle 3"/>
          <p:cNvSpPr txBox="1">
            <a:spLocks noChangeArrowheads="1"/>
          </p:cNvSpPr>
          <p:nvPr/>
        </p:nvSpPr>
        <p:spPr bwMode="auto">
          <a:xfrm>
            <a:off x="451247" y="5789136"/>
            <a:ext cx="7625953" cy="924377"/>
          </a:xfrm>
          <a:prstGeom prst="rect">
            <a:avLst/>
          </a:prstGeom>
          <a:noFill/>
          <a:ln w="19050" cmpd="sng">
            <a:noFill/>
            <a:miter lim="800000"/>
            <a:headEnd/>
            <a:tailEnd/>
          </a:ln>
          <a:extLst/>
        </p:spPr>
        <p:txBody>
          <a:bodyPr vert="horz" wrap="square" lIns="274320" tIns="32146" rIns="0" bIns="32146" numCol="1" rtlCol="0" anchor="t" anchorCtr="0" compatLnSpc="1">
            <a:prstTxWarp prst="textNoShape">
              <a:avLst/>
            </a:prstTxWarp>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sz="2400" b="1" dirty="0" smtClean="0">
                <a:cs typeface="Calibri" charset="0"/>
              </a:rPr>
              <a:t>12.1× geometric mean speedup</a:t>
            </a:r>
            <a:endParaRPr lang="en-US" sz="2400" b="1" dirty="0" smtClean="0"/>
          </a:p>
          <a:p>
            <a:pPr marL="0" indent="0">
              <a:spcBef>
                <a:spcPts val="703"/>
              </a:spcBef>
              <a:buFont typeface="Arial"/>
              <a:buNone/>
              <a:defRPr/>
            </a:pPr>
            <a:r>
              <a:rPr lang="en-US" sz="2400" b="1" dirty="0" smtClean="0">
                <a:cs typeface="Calibri" charset="0"/>
              </a:rPr>
              <a:t>Ranges from 3.7× to 82.2×</a:t>
            </a:r>
            <a:endParaRPr lang="en-US" sz="2400" b="1" dirty="0"/>
          </a:p>
        </p:txBody>
      </p:sp>
      <p:sp>
        <p:nvSpPr>
          <p:cNvPr id="3" name="Slide Number Placeholder 2"/>
          <p:cNvSpPr>
            <a:spLocks noGrp="1"/>
          </p:cNvSpPr>
          <p:nvPr>
            <p:ph type="sldNum" sz="quarter" idx="12"/>
          </p:nvPr>
        </p:nvSpPr>
        <p:spPr>
          <a:xfrm>
            <a:off x="6997700" y="6518250"/>
            <a:ext cx="2133600" cy="365125"/>
          </a:xfrm>
        </p:spPr>
        <p:txBody>
          <a:bodyPr/>
          <a:lstStyle/>
          <a:p>
            <a:fld id="{05FF3C1F-4485-8A47-A986-4823157539B1}" type="slidenum">
              <a:rPr lang="en-US" smtClean="0"/>
              <a:t>32</a:t>
            </a:fld>
            <a:endParaRPr lang="en-US" dirty="0"/>
          </a:p>
        </p:txBody>
      </p:sp>
    </p:spTree>
    <p:extLst>
      <p:ext uri="{BB962C8B-B14F-4D97-AF65-F5344CB8AC3E}">
        <p14:creationId xmlns:p14="http://schemas.microsoft.com/office/powerpoint/2010/main" val="2215818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57188" y="29184"/>
            <a:ext cx="8429625" cy="1053703"/>
          </a:xfrm>
        </p:spPr>
        <p:txBody>
          <a:bodyPr>
            <a:normAutofit/>
          </a:bodyPr>
          <a:lstStyle/>
          <a:p>
            <a:pPr algn="l">
              <a:defRPr/>
            </a:pPr>
            <a:r>
              <a:rPr lang="en-US" sz="4200" dirty="0" smtClean="0"/>
              <a:t>Dynamic Instruction Reduction</a:t>
            </a:r>
            <a:endParaRPr lang="en-US" sz="4200" dirty="0"/>
          </a:p>
        </p:txBody>
      </p:sp>
      <p:sp>
        <p:nvSpPr>
          <p:cNvPr id="3" name="Slide Number Placeholder 2"/>
          <p:cNvSpPr>
            <a:spLocks noGrp="1"/>
          </p:cNvSpPr>
          <p:nvPr>
            <p:ph type="sldNum" sz="quarter" idx="12"/>
          </p:nvPr>
        </p:nvSpPr>
        <p:spPr>
          <a:xfrm>
            <a:off x="7010400" y="6530950"/>
            <a:ext cx="2133600" cy="365125"/>
          </a:xfrm>
        </p:spPr>
        <p:txBody>
          <a:bodyPr/>
          <a:lstStyle/>
          <a:p>
            <a:fld id="{05FF3C1F-4485-8A47-A986-4823157539B1}" type="slidenum">
              <a:rPr lang="en-US" smtClean="0"/>
              <a:t>33</a:t>
            </a:fld>
            <a:endParaRPr lang="en-US" dirty="0"/>
          </a:p>
        </p:txBody>
      </p:sp>
      <p:sp>
        <p:nvSpPr>
          <p:cNvPr id="4" name="TextBox 3"/>
          <p:cNvSpPr txBox="1"/>
          <p:nvPr/>
        </p:nvSpPr>
        <p:spPr>
          <a:xfrm>
            <a:off x="6722533" y="7382933"/>
            <a:ext cx="184666" cy="369332"/>
          </a:xfrm>
          <a:prstGeom prst="rect">
            <a:avLst/>
          </a:prstGeom>
          <a:noFill/>
        </p:spPr>
        <p:txBody>
          <a:bodyPr wrap="none" rtlCol="0">
            <a:spAutoFit/>
          </a:bodyPr>
          <a:lstStyle/>
          <a:p>
            <a:endParaRPr lang="en-US" dirty="0"/>
          </a:p>
        </p:txBody>
      </p:sp>
      <p:graphicFrame>
        <p:nvGraphicFramePr>
          <p:cNvPr id="12" name="Chart 11"/>
          <p:cNvGraphicFramePr>
            <a:graphicFrameLocks/>
          </p:cNvGraphicFramePr>
          <p:nvPr>
            <p:extLst>
              <p:ext uri="{D42A27DB-BD31-4B8C-83A1-F6EECF244321}">
                <p14:modId xmlns:p14="http://schemas.microsoft.com/office/powerpoint/2010/main" val="1266486193"/>
              </p:ext>
            </p:extLst>
          </p:nvPr>
        </p:nvGraphicFramePr>
        <p:xfrm>
          <a:off x="141288" y="1111942"/>
          <a:ext cx="8850312" cy="53101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3119610316"/>
              </p:ext>
            </p:extLst>
          </p:nvPr>
        </p:nvGraphicFramePr>
        <p:xfrm>
          <a:off x="-126999" y="1004682"/>
          <a:ext cx="9385299" cy="5669859"/>
        </p:xfrm>
        <a:graphic>
          <a:graphicData uri="http://schemas.openxmlformats.org/drawingml/2006/chart">
            <c:chart xmlns:c="http://schemas.openxmlformats.org/drawingml/2006/chart" xmlns:r="http://schemas.openxmlformats.org/officeDocument/2006/relationships" r:id="rId3"/>
          </a:graphicData>
        </a:graphic>
      </p:graphicFrame>
      <p:cxnSp>
        <p:nvCxnSpPr>
          <p:cNvPr id="14" name="Straight Connector 13"/>
          <p:cNvCxnSpPr/>
          <p:nvPr/>
        </p:nvCxnSpPr>
        <p:spPr>
          <a:xfrm>
            <a:off x="8064500" y="1162742"/>
            <a:ext cx="0" cy="5034858"/>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8108583" y="2395125"/>
            <a:ext cx="959217" cy="461665"/>
          </a:xfrm>
          <a:prstGeom prst="rect">
            <a:avLst/>
          </a:prstGeom>
        </p:spPr>
        <p:txBody>
          <a:bodyPr wrap="none">
            <a:spAutoFit/>
          </a:bodyPr>
          <a:lstStyle/>
          <a:p>
            <a:r>
              <a:rPr lang="en-US" sz="2400" b="1" dirty="0" smtClean="0">
                <a:cs typeface="Calibri" charset="0"/>
              </a:rPr>
              <a:t>66.4% </a:t>
            </a:r>
            <a:endParaRPr lang="en-US" sz="2400" b="1" dirty="0"/>
          </a:p>
        </p:txBody>
      </p:sp>
    </p:spTree>
    <p:extLst>
      <p:ext uri="{BB962C8B-B14F-4D97-AF65-F5344CB8AC3E}">
        <p14:creationId xmlns:p14="http://schemas.microsoft.com/office/powerpoint/2010/main" val="2356047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279400" y="5816600"/>
            <a:ext cx="8534400" cy="890182"/>
          </a:xfrm>
          <a:prstGeom prst="rect">
            <a:avLst/>
          </a:prstGeom>
        </p:spPr>
      </p:pic>
      <p:graphicFrame>
        <p:nvGraphicFramePr>
          <p:cNvPr id="11" name="Chart 10"/>
          <p:cNvGraphicFramePr>
            <a:graphicFrameLocks/>
          </p:cNvGraphicFramePr>
          <p:nvPr>
            <p:extLst>
              <p:ext uri="{D42A27DB-BD31-4B8C-83A1-F6EECF244321}">
                <p14:modId xmlns:p14="http://schemas.microsoft.com/office/powerpoint/2010/main" val="2642707463"/>
              </p:ext>
            </p:extLst>
          </p:nvPr>
        </p:nvGraphicFramePr>
        <p:xfrm>
          <a:off x="-88900" y="1190897"/>
          <a:ext cx="9321800" cy="4483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1678919562"/>
              </p:ext>
            </p:extLst>
          </p:nvPr>
        </p:nvGraphicFramePr>
        <p:xfrm>
          <a:off x="-88900" y="1187450"/>
          <a:ext cx="9321800" cy="4483100"/>
        </p:xfrm>
        <a:graphic>
          <a:graphicData uri="http://schemas.openxmlformats.org/drawingml/2006/chart">
            <c:chart xmlns:c="http://schemas.openxmlformats.org/drawingml/2006/chart" xmlns:r="http://schemas.openxmlformats.org/officeDocument/2006/relationships" r:id="rId4"/>
          </a:graphicData>
        </a:graphic>
      </p:graphicFrame>
      <p:sp>
        <p:nvSpPr>
          <p:cNvPr id="58370" name="Rectangle 2"/>
          <p:cNvSpPr>
            <a:spLocks noGrp="1" noChangeArrowheads="1"/>
          </p:cNvSpPr>
          <p:nvPr>
            <p:ph type="title"/>
          </p:nvPr>
        </p:nvSpPr>
        <p:spPr>
          <a:xfrm>
            <a:off x="232172" y="14243"/>
            <a:ext cx="8429625" cy="1053703"/>
          </a:xfrm>
        </p:spPr>
        <p:txBody>
          <a:bodyPr>
            <a:normAutofit/>
          </a:bodyPr>
          <a:lstStyle/>
          <a:p>
            <a:pPr algn="l">
              <a:defRPr/>
            </a:pPr>
            <a:r>
              <a:rPr lang="en-US" sz="4200" dirty="0"/>
              <a:t>Speedup with A-NPU acceleration</a:t>
            </a:r>
          </a:p>
        </p:txBody>
      </p:sp>
      <p:sp>
        <p:nvSpPr>
          <p:cNvPr id="58371" name="Rectangle 3"/>
          <p:cNvSpPr>
            <a:spLocks noGrp="1" noChangeArrowheads="1"/>
          </p:cNvSpPr>
          <p:nvPr>
            <p:ph type="body" idx="1"/>
          </p:nvPr>
        </p:nvSpPr>
        <p:spPr bwMode="auto">
          <a:xfrm>
            <a:off x="451247" y="5789136"/>
            <a:ext cx="7625953" cy="924377"/>
          </a:xfrm>
          <a:noFill/>
          <a:ln w="19050" cmpd="sng">
            <a:noFill/>
            <a:miter lim="800000"/>
            <a:headEnd/>
            <a:tailEnd/>
          </a:ln>
          <a:extLst/>
        </p:spPr>
        <p:txBody>
          <a:bodyPr wrap="square" lIns="274320" tIns="32146" rIns="0" bIns="32146" numCol="1" anchor="t" anchorCtr="0" compatLnSpc="1">
            <a:prstTxWarp prst="textNoShape">
              <a:avLst/>
            </a:prstTxWarp>
            <a:normAutofit/>
          </a:bodyPr>
          <a:lstStyle/>
          <a:p>
            <a:pPr marL="0" indent="0">
              <a:buNone/>
              <a:defRPr/>
            </a:pPr>
            <a:r>
              <a:rPr lang="en-US" sz="2400" b="1" dirty="0" smtClean="0">
                <a:cs typeface="Calibri" charset="0"/>
              </a:rPr>
              <a:t>3.7</a:t>
            </a:r>
            <a:r>
              <a:rPr lang="en-US" sz="2400" b="1" dirty="0">
                <a:cs typeface="Calibri" charset="0"/>
              </a:rPr>
              <a:t>× geometric mean speedup</a:t>
            </a:r>
            <a:endParaRPr lang="en-US" sz="2400" b="1" dirty="0"/>
          </a:p>
          <a:p>
            <a:pPr marL="0" indent="0">
              <a:spcBef>
                <a:spcPts val="703"/>
              </a:spcBef>
              <a:buNone/>
              <a:defRPr/>
            </a:pPr>
            <a:r>
              <a:rPr lang="en-US" sz="2400" b="1" dirty="0" smtClean="0">
                <a:cs typeface="Calibri" charset="0"/>
              </a:rPr>
              <a:t>Ranges </a:t>
            </a:r>
            <a:r>
              <a:rPr lang="en-US" sz="2400" b="1" dirty="0">
                <a:cs typeface="Calibri" charset="0"/>
              </a:rPr>
              <a:t>from 0.8× </a:t>
            </a:r>
            <a:r>
              <a:rPr lang="en-US" sz="2400" b="1" dirty="0" smtClean="0">
                <a:cs typeface="Calibri" charset="0"/>
              </a:rPr>
              <a:t>to 24.5×</a:t>
            </a:r>
            <a:endParaRPr lang="en-US" sz="2400" b="1" dirty="0"/>
          </a:p>
        </p:txBody>
      </p:sp>
      <p:cxnSp>
        <p:nvCxnSpPr>
          <p:cNvPr id="7" name="Straight Connector 6"/>
          <p:cNvCxnSpPr/>
          <p:nvPr/>
        </p:nvCxnSpPr>
        <p:spPr>
          <a:xfrm>
            <a:off x="820420" y="4896749"/>
            <a:ext cx="822198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Group 5"/>
          <p:cNvGrpSpPr/>
          <p:nvPr/>
        </p:nvGrpSpPr>
        <p:grpSpPr>
          <a:xfrm>
            <a:off x="988178" y="1050146"/>
            <a:ext cx="669425" cy="364092"/>
            <a:chOff x="2359668" y="994336"/>
            <a:chExt cx="677209" cy="364092"/>
          </a:xfrm>
        </p:grpSpPr>
        <p:sp>
          <p:nvSpPr>
            <p:cNvPr id="8" name="Rectangle 10"/>
            <p:cNvSpPr>
              <a:spLocks/>
            </p:cNvSpPr>
            <p:nvPr/>
          </p:nvSpPr>
          <p:spPr bwMode="auto">
            <a:xfrm>
              <a:off x="2436755" y="994336"/>
              <a:ext cx="5008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24.5×</a:t>
              </a:r>
              <a:endParaRPr lang="en-US" sz="1700" dirty="0">
                <a:latin typeface="Calibri" charset="0"/>
                <a:ea typeface="ＭＳ Ｐゴシック" charset="0"/>
                <a:sym typeface="Calibri" charset="0"/>
              </a:endParaRPr>
            </a:p>
          </p:txBody>
        </p:sp>
        <p:sp>
          <p:nvSpPr>
            <p:cNvPr id="9" name="Freeform 11"/>
            <p:cNvSpPr>
              <a:spLocks/>
            </p:cNvSpPr>
            <p:nvPr/>
          </p:nvSpPr>
          <p:spPr bwMode="auto">
            <a:xfrm>
              <a:off x="2359668" y="1255737"/>
              <a:ext cx="677209"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grpSp>
      <p:cxnSp>
        <p:nvCxnSpPr>
          <p:cNvPr id="3" name="Straight Connector 2"/>
          <p:cNvCxnSpPr/>
          <p:nvPr/>
        </p:nvCxnSpPr>
        <p:spPr>
          <a:xfrm>
            <a:off x="8039100" y="1299056"/>
            <a:ext cx="0" cy="392064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xfrm>
            <a:off x="7010400" y="6538912"/>
            <a:ext cx="2133600" cy="365125"/>
          </a:xfrm>
        </p:spPr>
        <p:txBody>
          <a:bodyPr/>
          <a:lstStyle/>
          <a:p>
            <a:fld id="{05FF3C1F-4485-8A47-A986-4823157539B1}" type="slidenum">
              <a:rPr lang="en-US" smtClean="0"/>
              <a:t>34</a:t>
            </a:fld>
            <a:endParaRPr lang="en-US" dirty="0"/>
          </a:p>
        </p:txBody>
      </p:sp>
    </p:spTree>
    <p:extLst>
      <p:ext uri="{BB962C8B-B14F-4D97-AF65-F5344CB8AC3E}">
        <p14:creationId xmlns:p14="http://schemas.microsoft.com/office/powerpoint/2010/main" val="280674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279400" y="5816600"/>
            <a:ext cx="8534400" cy="890182"/>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2943239667"/>
              </p:ext>
            </p:extLst>
          </p:nvPr>
        </p:nvGraphicFramePr>
        <p:xfrm>
          <a:off x="-88900" y="1187450"/>
          <a:ext cx="9321800" cy="4483100"/>
        </p:xfrm>
        <a:graphic>
          <a:graphicData uri="http://schemas.openxmlformats.org/drawingml/2006/chart">
            <c:chart xmlns:c="http://schemas.openxmlformats.org/drawingml/2006/chart" xmlns:r="http://schemas.openxmlformats.org/officeDocument/2006/relationships" r:id="rId3"/>
          </a:graphicData>
        </a:graphic>
      </p:graphicFrame>
      <p:sp>
        <p:nvSpPr>
          <p:cNvPr id="58370" name="Rectangle 2"/>
          <p:cNvSpPr>
            <a:spLocks noGrp="1" noChangeArrowheads="1"/>
          </p:cNvSpPr>
          <p:nvPr>
            <p:ph type="title"/>
          </p:nvPr>
        </p:nvSpPr>
        <p:spPr>
          <a:xfrm>
            <a:off x="357188" y="14243"/>
            <a:ext cx="8429625" cy="1053703"/>
          </a:xfrm>
        </p:spPr>
        <p:txBody>
          <a:bodyPr>
            <a:normAutofit fontScale="90000"/>
          </a:bodyPr>
          <a:lstStyle/>
          <a:p>
            <a:pPr algn="l">
              <a:defRPr/>
            </a:pPr>
            <a:r>
              <a:rPr lang="en-US" sz="4200" dirty="0"/>
              <a:t>Energy savings with A-NPU acceleration</a:t>
            </a:r>
          </a:p>
        </p:txBody>
      </p:sp>
      <p:sp>
        <p:nvSpPr>
          <p:cNvPr id="58371" name="Rectangle 3"/>
          <p:cNvSpPr>
            <a:spLocks noGrp="1" noChangeArrowheads="1"/>
          </p:cNvSpPr>
          <p:nvPr>
            <p:ph type="body" idx="1"/>
          </p:nvPr>
        </p:nvSpPr>
        <p:spPr bwMode="auto">
          <a:xfrm>
            <a:off x="451247" y="5789136"/>
            <a:ext cx="7625953" cy="924377"/>
          </a:xfrm>
          <a:noFill/>
          <a:ln w="19050" cmpd="sng">
            <a:noFill/>
            <a:miter lim="800000"/>
            <a:headEnd/>
            <a:tailEnd/>
          </a:ln>
          <a:extLst/>
        </p:spPr>
        <p:txBody>
          <a:bodyPr wrap="square" lIns="274320" tIns="32146" rIns="0" bIns="32146" numCol="1" anchor="t" anchorCtr="0" compatLnSpc="1">
            <a:prstTxWarp prst="textNoShape">
              <a:avLst/>
            </a:prstTxWarp>
            <a:normAutofit/>
          </a:bodyPr>
          <a:lstStyle/>
          <a:p>
            <a:pPr marL="0" indent="0">
              <a:buNone/>
              <a:defRPr/>
            </a:pPr>
            <a:r>
              <a:rPr lang="en-US" sz="2400" b="1" dirty="0" smtClean="0">
                <a:cs typeface="Calibri" charset="0"/>
              </a:rPr>
              <a:t>6.3× </a:t>
            </a:r>
            <a:r>
              <a:rPr lang="en-US" sz="2400" b="1" dirty="0">
                <a:cs typeface="Calibri" charset="0"/>
              </a:rPr>
              <a:t>geometric mean energy reduction</a:t>
            </a:r>
            <a:endParaRPr lang="en-US" sz="2400" b="1" dirty="0"/>
          </a:p>
          <a:p>
            <a:pPr marL="0" indent="0">
              <a:spcBef>
                <a:spcPts val="703"/>
              </a:spcBef>
              <a:buNone/>
              <a:defRPr/>
            </a:pPr>
            <a:r>
              <a:rPr lang="en-US" sz="2400" b="1" dirty="0">
                <a:cs typeface="Calibri" charset="0"/>
              </a:rPr>
              <a:t>All benchmarks benefit</a:t>
            </a:r>
            <a:endParaRPr lang="en-US" sz="2400" b="1" dirty="0"/>
          </a:p>
        </p:txBody>
      </p:sp>
      <p:cxnSp>
        <p:nvCxnSpPr>
          <p:cNvPr id="7" name="Straight Connector 6"/>
          <p:cNvCxnSpPr/>
          <p:nvPr/>
        </p:nvCxnSpPr>
        <p:spPr>
          <a:xfrm>
            <a:off x="828887" y="4888282"/>
            <a:ext cx="822198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Group 5"/>
          <p:cNvGrpSpPr/>
          <p:nvPr/>
        </p:nvGrpSpPr>
        <p:grpSpPr>
          <a:xfrm>
            <a:off x="988178" y="1050146"/>
            <a:ext cx="669425" cy="364092"/>
            <a:chOff x="2359668" y="994336"/>
            <a:chExt cx="677209" cy="364092"/>
          </a:xfrm>
        </p:grpSpPr>
        <p:sp>
          <p:nvSpPr>
            <p:cNvPr id="8" name="Rectangle 10"/>
            <p:cNvSpPr>
              <a:spLocks/>
            </p:cNvSpPr>
            <p:nvPr/>
          </p:nvSpPr>
          <p:spPr bwMode="auto">
            <a:xfrm>
              <a:off x="2436755" y="994336"/>
              <a:ext cx="5008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51.2×</a:t>
              </a:r>
              <a:endParaRPr lang="en-US" sz="1700" dirty="0">
                <a:latin typeface="Calibri" charset="0"/>
                <a:ea typeface="ＭＳ Ｐゴシック" charset="0"/>
                <a:sym typeface="Calibri" charset="0"/>
              </a:endParaRPr>
            </a:p>
          </p:txBody>
        </p:sp>
        <p:sp>
          <p:nvSpPr>
            <p:cNvPr id="9" name="Freeform 11"/>
            <p:cNvSpPr>
              <a:spLocks/>
            </p:cNvSpPr>
            <p:nvPr/>
          </p:nvSpPr>
          <p:spPr bwMode="auto">
            <a:xfrm>
              <a:off x="2359668" y="1255737"/>
              <a:ext cx="677209"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grpSp>
      <p:grpSp>
        <p:nvGrpSpPr>
          <p:cNvPr id="13" name="Group 12"/>
          <p:cNvGrpSpPr/>
          <p:nvPr/>
        </p:nvGrpSpPr>
        <p:grpSpPr>
          <a:xfrm>
            <a:off x="3045578" y="1046192"/>
            <a:ext cx="669425" cy="364092"/>
            <a:chOff x="2359668" y="994336"/>
            <a:chExt cx="677209" cy="364092"/>
          </a:xfrm>
        </p:grpSpPr>
        <p:sp>
          <p:nvSpPr>
            <p:cNvPr id="14" name="Rectangle 10"/>
            <p:cNvSpPr>
              <a:spLocks/>
            </p:cNvSpPr>
            <p:nvPr/>
          </p:nvSpPr>
          <p:spPr bwMode="auto">
            <a:xfrm>
              <a:off x="2436755" y="994336"/>
              <a:ext cx="5008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30.0×</a:t>
              </a:r>
              <a:endParaRPr lang="en-US" sz="1700" dirty="0">
                <a:latin typeface="Calibri" charset="0"/>
                <a:ea typeface="ＭＳ Ｐゴシック" charset="0"/>
                <a:sym typeface="Calibri" charset="0"/>
              </a:endParaRPr>
            </a:p>
          </p:txBody>
        </p:sp>
        <p:sp>
          <p:nvSpPr>
            <p:cNvPr id="15" name="Freeform 11"/>
            <p:cNvSpPr>
              <a:spLocks/>
            </p:cNvSpPr>
            <p:nvPr/>
          </p:nvSpPr>
          <p:spPr bwMode="auto">
            <a:xfrm>
              <a:off x="2359668" y="1255737"/>
              <a:ext cx="677209"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grpSp>
      <p:grpSp>
        <p:nvGrpSpPr>
          <p:cNvPr id="16" name="Group 15"/>
          <p:cNvGrpSpPr/>
          <p:nvPr/>
        </p:nvGrpSpPr>
        <p:grpSpPr>
          <a:xfrm>
            <a:off x="4086978" y="1050251"/>
            <a:ext cx="669425" cy="364092"/>
            <a:chOff x="2359668" y="994336"/>
            <a:chExt cx="677209" cy="364092"/>
          </a:xfrm>
        </p:grpSpPr>
        <p:sp>
          <p:nvSpPr>
            <p:cNvPr id="17" name="Rectangle 10"/>
            <p:cNvSpPr>
              <a:spLocks/>
            </p:cNvSpPr>
            <p:nvPr/>
          </p:nvSpPr>
          <p:spPr bwMode="auto">
            <a:xfrm>
              <a:off x="2423907" y="994336"/>
              <a:ext cx="5008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17.8×</a:t>
              </a:r>
              <a:endParaRPr lang="en-US" sz="1700" dirty="0">
                <a:latin typeface="Calibri" charset="0"/>
                <a:ea typeface="ＭＳ Ｐゴシック" charset="0"/>
                <a:sym typeface="Calibri" charset="0"/>
              </a:endParaRPr>
            </a:p>
          </p:txBody>
        </p:sp>
        <p:sp>
          <p:nvSpPr>
            <p:cNvPr id="18" name="Freeform 11"/>
            <p:cNvSpPr>
              <a:spLocks/>
            </p:cNvSpPr>
            <p:nvPr/>
          </p:nvSpPr>
          <p:spPr bwMode="auto">
            <a:xfrm>
              <a:off x="2359668" y="1255737"/>
              <a:ext cx="677209"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grpSp>
      <p:cxnSp>
        <p:nvCxnSpPr>
          <p:cNvPr id="19" name="Straight Connector 18"/>
          <p:cNvCxnSpPr/>
          <p:nvPr/>
        </p:nvCxnSpPr>
        <p:spPr>
          <a:xfrm>
            <a:off x="8039100" y="1273656"/>
            <a:ext cx="0" cy="392064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a:xfrm>
            <a:off x="7010400" y="6492875"/>
            <a:ext cx="2133600" cy="365125"/>
          </a:xfrm>
        </p:spPr>
        <p:txBody>
          <a:bodyPr/>
          <a:lstStyle/>
          <a:p>
            <a:fld id="{05FF3C1F-4485-8A47-A986-4823157539B1}" type="slidenum">
              <a:rPr lang="en-US" smtClean="0"/>
              <a:t>35</a:t>
            </a:fld>
            <a:endParaRPr lang="en-US" dirty="0"/>
          </a:p>
        </p:txBody>
      </p:sp>
    </p:spTree>
    <p:extLst>
      <p:ext uri="{BB962C8B-B14F-4D97-AF65-F5344CB8AC3E}">
        <p14:creationId xmlns:p14="http://schemas.microsoft.com/office/powerpoint/2010/main" val="9228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graphicFrame>
        <p:nvGraphicFramePr>
          <p:cNvPr id="18" name="Chart 17"/>
          <p:cNvGraphicFramePr>
            <a:graphicFrameLocks/>
          </p:cNvGraphicFramePr>
          <p:nvPr>
            <p:extLst>
              <p:ext uri="{D42A27DB-BD31-4B8C-83A1-F6EECF244321}">
                <p14:modId xmlns:p14="http://schemas.microsoft.com/office/powerpoint/2010/main" val="2614046483"/>
              </p:ext>
            </p:extLst>
          </p:nvPr>
        </p:nvGraphicFramePr>
        <p:xfrm>
          <a:off x="-215900" y="1184148"/>
          <a:ext cx="9518904" cy="4489704"/>
        </p:xfrm>
        <a:graphic>
          <a:graphicData uri="http://schemas.openxmlformats.org/drawingml/2006/chart">
            <c:chart xmlns:c="http://schemas.openxmlformats.org/drawingml/2006/chart" xmlns:r="http://schemas.openxmlformats.org/officeDocument/2006/relationships" r:id="rId3"/>
          </a:graphicData>
        </a:graphic>
      </p:graphicFrame>
      <p:sp>
        <p:nvSpPr>
          <p:cNvPr id="58370" name="Rectangle 2"/>
          <p:cNvSpPr>
            <a:spLocks noGrp="1" noChangeArrowheads="1"/>
          </p:cNvSpPr>
          <p:nvPr>
            <p:ph type="title"/>
          </p:nvPr>
        </p:nvSpPr>
        <p:spPr>
          <a:xfrm>
            <a:off x="357188" y="29184"/>
            <a:ext cx="8429625" cy="1053703"/>
          </a:xfrm>
        </p:spPr>
        <p:txBody>
          <a:bodyPr>
            <a:normAutofit fontScale="90000"/>
          </a:bodyPr>
          <a:lstStyle/>
          <a:p>
            <a:pPr algn="l">
              <a:defRPr/>
            </a:pPr>
            <a:r>
              <a:rPr lang="en-US" sz="4200" dirty="0" smtClean="0"/>
              <a:t>Speedup with A-NPU over 8-bit D-NPU</a:t>
            </a:r>
            <a:endParaRPr lang="en-US" sz="4200" dirty="0"/>
          </a:p>
        </p:txBody>
      </p:sp>
      <p:cxnSp>
        <p:nvCxnSpPr>
          <p:cNvPr id="7" name="Straight Connector 6"/>
          <p:cNvCxnSpPr/>
          <p:nvPr/>
        </p:nvCxnSpPr>
        <p:spPr>
          <a:xfrm>
            <a:off x="706119" y="4956168"/>
            <a:ext cx="841248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10"/>
          <p:cNvSpPr>
            <a:spLocks/>
          </p:cNvSpPr>
          <p:nvPr/>
        </p:nvSpPr>
        <p:spPr bwMode="auto">
          <a:xfrm>
            <a:off x="5188905" y="1037551"/>
            <a:ext cx="4950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15.2×</a:t>
            </a:r>
            <a:endParaRPr lang="en-US" sz="1700" dirty="0">
              <a:latin typeface="Calibri" charset="0"/>
              <a:ea typeface="ＭＳ Ｐゴシック" charset="0"/>
              <a:sym typeface="Calibri" charset="0"/>
            </a:endParaRPr>
          </a:p>
        </p:txBody>
      </p:sp>
      <p:sp>
        <p:nvSpPr>
          <p:cNvPr id="9" name="Freeform 11"/>
          <p:cNvSpPr>
            <a:spLocks/>
          </p:cNvSpPr>
          <p:nvPr/>
        </p:nvSpPr>
        <p:spPr bwMode="auto">
          <a:xfrm>
            <a:off x="5084806" y="1298952"/>
            <a:ext cx="704088"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cxnSp>
        <p:nvCxnSpPr>
          <p:cNvPr id="20" name="Straight Connector 19"/>
          <p:cNvCxnSpPr/>
          <p:nvPr/>
        </p:nvCxnSpPr>
        <p:spPr>
          <a:xfrm>
            <a:off x="8077200" y="1273656"/>
            <a:ext cx="0" cy="392064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a:xfrm>
            <a:off x="7010400" y="6530950"/>
            <a:ext cx="2133600" cy="365125"/>
          </a:xfrm>
        </p:spPr>
        <p:txBody>
          <a:bodyPr/>
          <a:lstStyle/>
          <a:p>
            <a:fld id="{05FF3C1F-4485-8A47-A986-4823157539B1}" type="slidenum">
              <a:rPr lang="en-US" smtClean="0"/>
              <a:t>36</a:t>
            </a:fld>
            <a:endParaRPr lang="en-US" dirty="0"/>
          </a:p>
        </p:txBody>
      </p:sp>
      <p:sp>
        <p:nvSpPr>
          <p:cNvPr id="4" name="TextBox 3"/>
          <p:cNvSpPr txBox="1"/>
          <p:nvPr/>
        </p:nvSpPr>
        <p:spPr>
          <a:xfrm>
            <a:off x="6722533" y="7382933"/>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4"/>
          <a:stretch>
            <a:fillRect/>
          </a:stretch>
        </p:blipFill>
        <p:spPr>
          <a:xfrm>
            <a:off x="451247" y="5810603"/>
            <a:ext cx="8335566" cy="924830"/>
          </a:xfrm>
          <a:prstGeom prst="rect">
            <a:avLst/>
          </a:prstGeom>
        </p:spPr>
      </p:pic>
      <p:sp>
        <p:nvSpPr>
          <p:cNvPr id="24" name="Rectangle 3"/>
          <p:cNvSpPr txBox="1">
            <a:spLocks noChangeArrowheads="1"/>
          </p:cNvSpPr>
          <p:nvPr/>
        </p:nvSpPr>
        <p:spPr bwMode="auto">
          <a:xfrm>
            <a:off x="451247" y="5810830"/>
            <a:ext cx="7625953" cy="924377"/>
          </a:xfrm>
          <a:prstGeom prst="rect">
            <a:avLst/>
          </a:prstGeom>
          <a:noFill/>
          <a:ln w="19050" cmpd="sng">
            <a:noFill/>
            <a:miter lim="800000"/>
            <a:headEnd/>
            <a:tailEnd/>
          </a:ln>
          <a:extLst/>
        </p:spPr>
        <p:txBody>
          <a:bodyPr vert="horz" wrap="square" lIns="274320" tIns="32146" rIns="0" bIns="32146" numCol="1" rtlCol="0" anchor="t" anchorCtr="0" compatLnSpc="1">
            <a:prstTxWarp prst="textNoShape">
              <a:avLst/>
            </a:prstTxWarp>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sz="2400" b="1" dirty="0" smtClean="0">
                <a:cs typeface="Calibri" charset="0"/>
              </a:rPr>
              <a:t>3.3× geometric mean speedup</a:t>
            </a:r>
            <a:endParaRPr lang="en-US" sz="2400" b="1" dirty="0" smtClean="0"/>
          </a:p>
          <a:p>
            <a:pPr marL="0" indent="0">
              <a:spcBef>
                <a:spcPts val="703"/>
              </a:spcBef>
              <a:buFont typeface="Arial"/>
              <a:buNone/>
              <a:defRPr/>
            </a:pPr>
            <a:r>
              <a:rPr lang="en-US" sz="2400" b="1" dirty="0" smtClean="0">
                <a:cs typeface="Calibri" charset="0"/>
              </a:rPr>
              <a:t>Ranges from 1.8× to 15.2×</a:t>
            </a:r>
            <a:endParaRPr lang="en-US" sz="2400" b="1" dirty="0"/>
          </a:p>
        </p:txBody>
      </p:sp>
    </p:spTree>
    <p:extLst>
      <p:ext uri="{BB962C8B-B14F-4D97-AF65-F5344CB8AC3E}">
        <p14:creationId xmlns:p14="http://schemas.microsoft.com/office/powerpoint/2010/main" val="12773283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451247" y="5810603"/>
            <a:ext cx="8335566" cy="924830"/>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923244419"/>
              </p:ext>
            </p:extLst>
          </p:nvPr>
        </p:nvGraphicFramePr>
        <p:xfrm>
          <a:off x="-88900" y="1187450"/>
          <a:ext cx="9321800" cy="4483100"/>
        </p:xfrm>
        <a:graphic>
          <a:graphicData uri="http://schemas.openxmlformats.org/drawingml/2006/chart">
            <c:chart xmlns:c="http://schemas.openxmlformats.org/drawingml/2006/chart" xmlns:r="http://schemas.openxmlformats.org/officeDocument/2006/relationships" r:id="rId3"/>
          </a:graphicData>
        </a:graphic>
      </p:graphicFrame>
      <p:sp>
        <p:nvSpPr>
          <p:cNvPr id="58370" name="Rectangle 2"/>
          <p:cNvSpPr>
            <a:spLocks noGrp="1" noChangeArrowheads="1"/>
          </p:cNvSpPr>
          <p:nvPr>
            <p:ph type="title"/>
          </p:nvPr>
        </p:nvSpPr>
        <p:spPr>
          <a:xfrm>
            <a:off x="357188" y="14243"/>
            <a:ext cx="8429625" cy="1053703"/>
          </a:xfrm>
        </p:spPr>
        <p:txBody>
          <a:bodyPr>
            <a:normAutofit fontScale="90000"/>
          </a:bodyPr>
          <a:lstStyle/>
          <a:p>
            <a:pPr algn="l">
              <a:defRPr/>
            </a:pPr>
            <a:r>
              <a:rPr lang="en-US" sz="4200" dirty="0"/>
              <a:t>Energy savings with A-NPU acceleration</a:t>
            </a:r>
          </a:p>
        </p:txBody>
      </p:sp>
      <p:sp>
        <p:nvSpPr>
          <p:cNvPr id="58371" name="Rectangle 3"/>
          <p:cNvSpPr>
            <a:spLocks noGrp="1" noChangeArrowheads="1"/>
          </p:cNvSpPr>
          <p:nvPr>
            <p:ph type="body" idx="1"/>
          </p:nvPr>
        </p:nvSpPr>
        <p:spPr bwMode="auto">
          <a:xfrm>
            <a:off x="451247" y="5789136"/>
            <a:ext cx="7625953" cy="924377"/>
          </a:xfrm>
          <a:noFill/>
          <a:ln w="19050" cmpd="sng">
            <a:noFill/>
            <a:miter lim="800000"/>
            <a:headEnd/>
            <a:tailEnd/>
          </a:ln>
          <a:extLst/>
        </p:spPr>
        <p:txBody>
          <a:bodyPr wrap="square" lIns="274320" tIns="32146" rIns="0" bIns="32146" numCol="1" anchor="t" anchorCtr="0" compatLnSpc="1">
            <a:prstTxWarp prst="textNoShape">
              <a:avLst/>
            </a:prstTxWarp>
            <a:normAutofit/>
          </a:bodyPr>
          <a:lstStyle/>
          <a:p>
            <a:pPr marL="0" indent="0">
              <a:buNone/>
              <a:defRPr/>
            </a:pPr>
            <a:r>
              <a:rPr lang="en-US" sz="2400" b="1" dirty="0" smtClean="0">
                <a:cs typeface="Calibri" charset="0"/>
              </a:rPr>
              <a:t>6.3× </a:t>
            </a:r>
            <a:r>
              <a:rPr lang="en-US" sz="2400" b="1" dirty="0">
                <a:cs typeface="Calibri" charset="0"/>
              </a:rPr>
              <a:t>geometric mean energy reduction</a:t>
            </a:r>
            <a:endParaRPr lang="en-US" sz="2400" b="1" dirty="0"/>
          </a:p>
          <a:p>
            <a:pPr marL="0" indent="0">
              <a:spcBef>
                <a:spcPts val="703"/>
              </a:spcBef>
              <a:buNone/>
              <a:defRPr/>
            </a:pPr>
            <a:r>
              <a:rPr lang="en-US" sz="2400" b="1" dirty="0">
                <a:cs typeface="Calibri" charset="0"/>
              </a:rPr>
              <a:t>All benchmarks benefit</a:t>
            </a:r>
            <a:endParaRPr lang="en-US" sz="2400" b="1" dirty="0"/>
          </a:p>
        </p:txBody>
      </p:sp>
      <p:cxnSp>
        <p:nvCxnSpPr>
          <p:cNvPr id="7" name="Straight Connector 6"/>
          <p:cNvCxnSpPr/>
          <p:nvPr/>
        </p:nvCxnSpPr>
        <p:spPr>
          <a:xfrm>
            <a:off x="828887" y="4888282"/>
            <a:ext cx="822198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Group 5"/>
          <p:cNvGrpSpPr/>
          <p:nvPr/>
        </p:nvGrpSpPr>
        <p:grpSpPr>
          <a:xfrm>
            <a:off x="988178" y="1050146"/>
            <a:ext cx="669425" cy="364092"/>
            <a:chOff x="2359668" y="994336"/>
            <a:chExt cx="677209" cy="364092"/>
          </a:xfrm>
        </p:grpSpPr>
        <p:sp>
          <p:nvSpPr>
            <p:cNvPr id="8" name="Rectangle 10"/>
            <p:cNvSpPr>
              <a:spLocks/>
            </p:cNvSpPr>
            <p:nvPr/>
          </p:nvSpPr>
          <p:spPr bwMode="auto">
            <a:xfrm>
              <a:off x="2436755" y="994336"/>
              <a:ext cx="5008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51.2×</a:t>
              </a:r>
              <a:endParaRPr lang="en-US" sz="1700" dirty="0">
                <a:latin typeface="Calibri" charset="0"/>
                <a:ea typeface="ＭＳ Ｐゴシック" charset="0"/>
                <a:sym typeface="Calibri" charset="0"/>
              </a:endParaRPr>
            </a:p>
          </p:txBody>
        </p:sp>
        <p:sp>
          <p:nvSpPr>
            <p:cNvPr id="9" name="Freeform 11"/>
            <p:cNvSpPr>
              <a:spLocks/>
            </p:cNvSpPr>
            <p:nvPr/>
          </p:nvSpPr>
          <p:spPr bwMode="auto">
            <a:xfrm>
              <a:off x="2359668" y="1255737"/>
              <a:ext cx="677209"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grpSp>
      <p:grpSp>
        <p:nvGrpSpPr>
          <p:cNvPr id="13" name="Group 12"/>
          <p:cNvGrpSpPr/>
          <p:nvPr/>
        </p:nvGrpSpPr>
        <p:grpSpPr>
          <a:xfrm>
            <a:off x="3045578" y="1046192"/>
            <a:ext cx="669425" cy="364092"/>
            <a:chOff x="2359668" y="994336"/>
            <a:chExt cx="677209" cy="364092"/>
          </a:xfrm>
        </p:grpSpPr>
        <p:sp>
          <p:nvSpPr>
            <p:cNvPr id="14" name="Rectangle 10"/>
            <p:cNvSpPr>
              <a:spLocks/>
            </p:cNvSpPr>
            <p:nvPr/>
          </p:nvSpPr>
          <p:spPr bwMode="auto">
            <a:xfrm>
              <a:off x="2436755" y="994336"/>
              <a:ext cx="5008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30.0×</a:t>
              </a:r>
              <a:endParaRPr lang="en-US" sz="1700" dirty="0">
                <a:latin typeface="Calibri" charset="0"/>
                <a:ea typeface="ＭＳ Ｐゴシック" charset="0"/>
                <a:sym typeface="Calibri" charset="0"/>
              </a:endParaRPr>
            </a:p>
          </p:txBody>
        </p:sp>
        <p:sp>
          <p:nvSpPr>
            <p:cNvPr id="15" name="Freeform 11"/>
            <p:cNvSpPr>
              <a:spLocks/>
            </p:cNvSpPr>
            <p:nvPr/>
          </p:nvSpPr>
          <p:spPr bwMode="auto">
            <a:xfrm>
              <a:off x="2359668" y="1255737"/>
              <a:ext cx="677209"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grpSp>
      <p:grpSp>
        <p:nvGrpSpPr>
          <p:cNvPr id="16" name="Group 15"/>
          <p:cNvGrpSpPr/>
          <p:nvPr/>
        </p:nvGrpSpPr>
        <p:grpSpPr>
          <a:xfrm>
            <a:off x="4086978" y="1050251"/>
            <a:ext cx="669425" cy="364092"/>
            <a:chOff x="2359668" y="994336"/>
            <a:chExt cx="677209" cy="364092"/>
          </a:xfrm>
        </p:grpSpPr>
        <p:sp>
          <p:nvSpPr>
            <p:cNvPr id="17" name="Rectangle 10"/>
            <p:cNvSpPr>
              <a:spLocks/>
            </p:cNvSpPr>
            <p:nvPr/>
          </p:nvSpPr>
          <p:spPr bwMode="auto">
            <a:xfrm>
              <a:off x="2423907" y="994336"/>
              <a:ext cx="5008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17.8×</a:t>
              </a:r>
              <a:endParaRPr lang="en-US" sz="1700" dirty="0">
                <a:latin typeface="Calibri" charset="0"/>
                <a:ea typeface="ＭＳ Ｐゴシック" charset="0"/>
                <a:sym typeface="Calibri" charset="0"/>
              </a:endParaRPr>
            </a:p>
          </p:txBody>
        </p:sp>
        <p:sp>
          <p:nvSpPr>
            <p:cNvPr id="18" name="Freeform 11"/>
            <p:cNvSpPr>
              <a:spLocks/>
            </p:cNvSpPr>
            <p:nvPr/>
          </p:nvSpPr>
          <p:spPr bwMode="auto">
            <a:xfrm>
              <a:off x="2359668" y="1255737"/>
              <a:ext cx="677209"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grpSp>
      <p:cxnSp>
        <p:nvCxnSpPr>
          <p:cNvPr id="19" name="Straight Connector 18"/>
          <p:cNvCxnSpPr/>
          <p:nvPr/>
        </p:nvCxnSpPr>
        <p:spPr>
          <a:xfrm>
            <a:off x="8039100" y="1273656"/>
            <a:ext cx="0" cy="392064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a:xfrm>
            <a:off x="7010400" y="6492875"/>
            <a:ext cx="2133600" cy="365125"/>
          </a:xfrm>
        </p:spPr>
        <p:txBody>
          <a:bodyPr/>
          <a:lstStyle/>
          <a:p>
            <a:fld id="{05FF3C1F-4485-8A47-A986-4823157539B1}" type="slidenum">
              <a:rPr lang="en-US" smtClean="0"/>
              <a:t>37</a:t>
            </a:fld>
            <a:endParaRPr lang="en-US" dirty="0"/>
          </a:p>
        </p:txBody>
      </p:sp>
    </p:spTree>
    <p:extLst>
      <p:ext uri="{BB962C8B-B14F-4D97-AF65-F5344CB8AC3E}">
        <p14:creationId xmlns:p14="http://schemas.microsoft.com/office/powerpoint/2010/main" val="2909161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451247" y="5810603"/>
            <a:ext cx="8335566" cy="924830"/>
          </a:xfrm>
          <a:prstGeom prst="rect">
            <a:avLst/>
          </a:prstGeom>
        </p:spPr>
      </p:pic>
      <p:graphicFrame>
        <p:nvGraphicFramePr>
          <p:cNvPr id="10" name="Chart 9"/>
          <p:cNvGraphicFramePr>
            <a:graphicFrameLocks/>
          </p:cNvGraphicFramePr>
          <p:nvPr>
            <p:extLst>
              <p:ext uri="{D42A27DB-BD31-4B8C-83A1-F6EECF244321}">
                <p14:modId xmlns:p14="http://schemas.microsoft.com/office/powerpoint/2010/main" val="1778231486"/>
              </p:ext>
            </p:extLst>
          </p:nvPr>
        </p:nvGraphicFramePr>
        <p:xfrm>
          <a:off x="-222504" y="1184148"/>
          <a:ext cx="9518904" cy="4489704"/>
        </p:xfrm>
        <a:graphic>
          <a:graphicData uri="http://schemas.openxmlformats.org/drawingml/2006/chart">
            <c:chart xmlns:c="http://schemas.openxmlformats.org/drawingml/2006/chart" xmlns:r="http://schemas.openxmlformats.org/officeDocument/2006/relationships" r:id="rId4"/>
          </a:graphicData>
        </a:graphic>
      </p:graphicFrame>
      <p:sp>
        <p:nvSpPr>
          <p:cNvPr id="58370" name="Rectangle 2"/>
          <p:cNvSpPr>
            <a:spLocks noGrp="1" noChangeArrowheads="1"/>
          </p:cNvSpPr>
          <p:nvPr>
            <p:ph type="title"/>
          </p:nvPr>
        </p:nvSpPr>
        <p:spPr>
          <a:xfrm>
            <a:off x="111792" y="14243"/>
            <a:ext cx="8920416" cy="1053703"/>
          </a:xfrm>
        </p:spPr>
        <p:txBody>
          <a:bodyPr>
            <a:normAutofit fontScale="90000"/>
          </a:bodyPr>
          <a:lstStyle/>
          <a:p>
            <a:pPr algn="l">
              <a:defRPr/>
            </a:pPr>
            <a:r>
              <a:rPr lang="en-US" sz="4200" dirty="0" smtClean="0"/>
              <a:t>Energy savings with A-NPU over 8-bit D-NPU</a:t>
            </a:r>
            <a:endParaRPr lang="en-US" sz="4200" dirty="0"/>
          </a:p>
        </p:txBody>
      </p:sp>
      <p:cxnSp>
        <p:nvCxnSpPr>
          <p:cNvPr id="7" name="Straight Connector 6"/>
          <p:cNvCxnSpPr/>
          <p:nvPr/>
        </p:nvCxnSpPr>
        <p:spPr>
          <a:xfrm>
            <a:off x="693419" y="4956168"/>
            <a:ext cx="841248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10"/>
          <p:cNvSpPr>
            <a:spLocks/>
          </p:cNvSpPr>
          <p:nvPr/>
        </p:nvSpPr>
        <p:spPr bwMode="auto">
          <a:xfrm>
            <a:off x="5176205" y="1037551"/>
            <a:ext cx="4950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82.2×</a:t>
            </a:r>
            <a:endParaRPr lang="en-US" sz="1700" dirty="0">
              <a:latin typeface="Calibri" charset="0"/>
              <a:ea typeface="ＭＳ Ｐゴシック" charset="0"/>
              <a:sym typeface="Calibri" charset="0"/>
            </a:endParaRPr>
          </a:p>
        </p:txBody>
      </p:sp>
      <p:sp>
        <p:nvSpPr>
          <p:cNvPr id="9" name="Freeform 11"/>
          <p:cNvSpPr>
            <a:spLocks/>
          </p:cNvSpPr>
          <p:nvPr/>
        </p:nvSpPr>
        <p:spPr bwMode="auto">
          <a:xfrm>
            <a:off x="5080573" y="1298952"/>
            <a:ext cx="704088"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cxnSp>
        <p:nvCxnSpPr>
          <p:cNvPr id="20" name="Straight Connector 19"/>
          <p:cNvCxnSpPr/>
          <p:nvPr/>
        </p:nvCxnSpPr>
        <p:spPr>
          <a:xfrm>
            <a:off x="8077200" y="1273656"/>
            <a:ext cx="0" cy="392064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1" name="Rectangle 10"/>
          <p:cNvSpPr>
            <a:spLocks/>
          </p:cNvSpPr>
          <p:nvPr/>
        </p:nvSpPr>
        <p:spPr bwMode="auto">
          <a:xfrm>
            <a:off x="4134805" y="1037551"/>
            <a:ext cx="4950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28.2×</a:t>
            </a:r>
            <a:endParaRPr lang="en-US" sz="1700" dirty="0">
              <a:latin typeface="Calibri" charset="0"/>
              <a:ea typeface="ＭＳ Ｐゴシック" charset="0"/>
              <a:sym typeface="Calibri" charset="0"/>
            </a:endParaRPr>
          </a:p>
        </p:txBody>
      </p:sp>
      <p:sp>
        <p:nvSpPr>
          <p:cNvPr id="12" name="Freeform 11"/>
          <p:cNvSpPr>
            <a:spLocks/>
          </p:cNvSpPr>
          <p:nvPr/>
        </p:nvSpPr>
        <p:spPr bwMode="auto">
          <a:xfrm>
            <a:off x="4022239" y="1298952"/>
            <a:ext cx="704088"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sp>
        <p:nvSpPr>
          <p:cNvPr id="14" name="Rectangle 3"/>
          <p:cNvSpPr txBox="1">
            <a:spLocks noChangeArrowheads="1"/>
          </p:cNvSpPr>
          <p:nvPr/>
        </p:nvSpPr>
        <p:spPr bwMode="auto">
          <a:xfrm>
            <a:off x="451247" y="5789136"/>
            <a:ext cx="7625953" cy="924377"/>
          </a:xfrm>
          <a:prstGeom prst="rect">
            <a:avLst/>
          </a:prstGeom>
          <a:noFill/>
          <a:ln w="19050" cmpd="sng">
            <a:noFill/>
            <a:miter lim="800000"/>
            <a:headEnd/>
            <a:tailEnd/>
          </a:ln>
          <a:extLst/>
        </p:spPr>
        <p:txBody>
          <a:bodyPr vert="horz" wrap="square" lIns="274320" tIns="32146" rIns="0" bIns="32146" numCol="1" rtlCol="0" anchor="t" anchorCtr="0" compatLnSpc="1">
            <a:prstTxWarp prst="textNoShape">
              <a:avLst/>
            </a:prstTxWarp>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sz="2400" b="1" dirty="0" smtClean="0">
                <a:cs typeface="Calibri" charset="0"/>
              </a:rPr>
              <a:t>12.1× geometric mean speedup</a:t>
            </a:r>
            <a:endParaRPr lang="en-US" sz="2400" b="1" dirty="0" smtClean="0"/>
          </a:p>
          <a:p>
            <a:pPr marL="0" indent="0">
              <a:spcBef>
                <a:spcPts val="703"/>
              </a:spcBef>
              <a:buFont typeface="Arial"/>
              <a:buNone/>
              <a:defRPr/>
            </a:pPr>
            <a:r>
              <a:rPr lang="en-US" sz="2400" b="1" dirty="0" smtClean="0">
                <a:cs typeface="Calibri" charset="0"/>
              </a:rPr>
              <a:t>Ranges from 3.7× to 82.2×</a:t>
            </a:r>
            <a:endParaRPr lang="en-US" sz="2400" b="1" dirty="0"/>
          </a:p>
        </p:txBody>
      </p:sp>
      <p:sp>
        <p:nvSpPr>
          <p:cNvPr id="3" name="Slide Number Placeholder 2"/>
          <p:cNvSpPr>
            <a:spLocks noGrp="1"/>
          </p:cNvSpPr>
          <p:nvPr>
            <p:ph type="sldNum" sz="quarter" idx="12"/>
          </p:nvPr>
        </p:nvSpPr>
        <p:spPr>
          <a:xfrm>
            <a:off x="6997700" y="6518250"/>
            <a:ext cx="2133600" cy="365125"/>
          </a:xfrm>
        </p:spPr>
        <p:txBody>
          <a:bodyPr/>
          <a:lstStyle/>
          <a:p>
            <a:fld id="{05FF3C1F-4485-8A47-A986-4823157539B1}" type="slidenum">
              <a:rPr lang="en-US" smtClean="0"/>
              <a:t>38</a:t>
            </a:fld>
            <a:endParaRPr lang="en-US" dirty="0"/>
          </a:p>
        </p:txBody>
      </p:sp>
    </p:spTree>
    <p:extLst>
      <p:ext uri="{BB962C8B-B14F-4D97-AF65-F5344CB8AC3E}">
        <p14:creationId xmlns:p14="http://schemas.microsoft.com/office/powerpoint/2010/main" val="1097981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51247" y="5810603"/>
            <a:ext cx="8335566" cy="924830"/>
          </a:xfrm>
          <a:prstGeom prst="rect">
            <a:avLst/>
          </a:prstGeom>
        </p:spPr>
      </p:pic>
      <p:graphicFrame>
        <p:nvGraphicFramePr>
          <p:cNvPr id="11" name="Chart 10"/>
          <p:cNvGraphicFramePr>
            <a:graphicFrameLocks/>
          </p:cNvGraphicFramePr>
          <p:nvPr>
            <p:extLst>
              <p:ext uri="{D42A27DB-BD31-4B8C-83A1-F6EECF244321}">
                <p14:modId xmlns:p14="http://schemas.microsoft.com/office/powerpoint/2010/main" val="3170998207"/>
              </p:ext>
            </p:extLst>
          </p:nvPr>
        </p:nvGraphicFramePr>
        <p:xfrm>
          <a:off x="-88900" y="1190897"/>
          <a:ext cx="9321800" cy="44831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98782947"/>
              </p:ext>
            </p:extLst>
          </p:nvPr>
        </p:nvGraphicFramePr>
        <p:xfrm>
          <a:off x="-88900" y="1187450"/>
          <a:ext cx="9321800" cy="4483100"/>
        </p:xfrm>
        <a:graphic>
          <a:graphicData uri="http://schemas.openxmlformats.org/drawingml/2006/chart">
            <c:chart xmlns:c="http://schemas.openxmlformats.org/drawingml/2006/chart" xmlns:r="http://schemas.openxmlformats.org/officeDocument/2006/relationships" r:id="rId5"/>
          </a:graphicData>
        </a:graphic>
      </p:graphicFrame>
      <p:sp>
        <p:nvSpPr>
          <p:cNvPr id="58370" name="Rectangle 2"/>
          <p:cNvSpPr>
            <a:spLocks noGrp="1" noChangeArrowheads="1"/>
          </p:cNvSpPr>
          <p:nvPr>
            <p:ph type="title"/>
          </p:nvPr>
        </p:nvSpPr>
        <p:spPr>
          <a:xfrm>
            <a:off x="232172" y="14243"/>
            <a:ext cx="8429625" cy="1053703"/>
          </a:xfrm>
        </p:spPr>
        <p:txBody>
          <a:bodyPr>
            <a:normAutofit/>
          </a:bodyPr>
          <a:lstStyle/>
          <a:p>
            <a:pPr algn="l">
              <a:defRPr/>
            </a:pPr>
            <a:r>
              <a:rPr lang="en-US" sz="4200" dirty="0"/>
              <a:t>Speedup with A-NPU acceleration</a:t>
            </a:r>
          </a:p>
        </p:txBody>
      </p:sp>
      <p:sp>
        <p:nvSpPr>
          <p:cNvPr id="58371" name="Rectangle 3"/>
          <p:cNvSpPr>
            <a:spLocks noGrp="1" noChangeArrowheads="1"/>
          </p:cNvSpPr>
          <p:nvPr>
            <p:ph type="body" idx="1"/>
          </p:nvPr>
        </p:nvSpPr>
        <p:spPr bwMode="auto">
          <a:xfrm>
            <a:off x="451247" y="5789136"/>
            <a:ext cx="7625953" cy="924377"/>
          </a:xfrm>
          <a:noFill/>
          <a:ln w="19050" cmpd="sng">
            <a:noFill/>
            <a:miter lim="800000"/>
            <a:headEnd/>
            <a:tailEnd/>
          </a:ln>
          <a:extLst/>
        </p:spPr>
        <p:txBody>
          <a:bodyPr wrap="square" lIns="274320" tIns="32146" rIns="0" bIns="32146" numCol="1" anchor="t" anchorCtr="0" compatLnSpc="1">
            <a:prstTxWarp prst="textNoShape">
              <a:avLst/>
            </a:prstTxWarp>
            <a:normAutofit/>
          </a:bodyPr>
          <a:lstStyle/>
          <a:p>
            <a:pPr marL="0" indent="0">
              <a:buNone/>
              <a:defRPr/>
            </a:pPr>
            <a:r>
              <a:rPr lang="en-US" sz="2400" b="1" dirty="0" smtClean="0">
                <a:cs typeface="Calibri" charset="0"/>
              </a:rPr>
              <a:t>3.7</a:t>
            </a:r>
            <a:r>
              <a:rPr lang="en-US" sz="2400" b="1" dirty="0">
                <a:cs typeface="Calibri" charset="0"/>
              </a:rPr>
              <a:t>× geometric mean speedup</a:t>
            </a:r>
            <a:endParaRPr lang="en-US" sz="2400" b="1" dirty="0"/>
          </a:p>
          <a:p>
            <a:pPr marL="0" indent="0">
              <a:spcBef>
                <a:spcPts val="703"/>
              </a:spcBef>
              <a:buNone/>
              <a:defRPr/>
            </a:pPr>
            <a:r>
              <a:rPr lang="en-US" sz="2400" b="1" dirty="0" smtClean="0">
                <a:cs typeface="Calibri" charset="0"/>
              </a:rPr>
              <a:t>Ranges </a:t>
            </a:r>
            <a:r>
              <a:rPr lang="en-US" sz="2400" b="1" dirty="0">
                <a:cs typeface="Calibri" charset="0"/>
              </a:rPr>
              <a:t>from 0.8× </a:t>
            </a:r>
            <a:r>
              <a:rPr lang="en-US" sz="2400" b="1" dirty="0" smtClean="0">
                <a:cs typeface="Calibri" charset="0"/>
              </a:rPr>
              <a:t>to 24.5×</a:t>
            </a:r>
            <a:endParaRPr lang="en-US" sz="2400" b="1" dirty="0"/>
          </a:p>
        </p:txBody>
      </p:sp>
      <p:cxnSp>
        <p:nvCxnSpPr>
          <p:cNvPr id="7" name="Straight Connector 6"/>
          <p:cNvCxnSpPr/>
          <p:nvPr/>
        </p:nvCxnSpPr>
        <p:spPr>
          <a:xfrm>
            <a:off x="820420" y="4896749"/>
            <a:ext cx="8221980"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Group 5"/>
          <p:cNvGrpSpPr/>
          <p:nvPr/>
        </p:nvGrpSpPr>
        <p:grpSpPr>
          <a:xfrm>
            <a:off x="988178" y="1050146"/>
            <a:ext cx="669425" cy="364092"/>
            <a:chOff x="2359668" y="994336"/>
            <a:chExt cx="677209" cy="364092"/>
          </a:xfrm>
        </p:grpSpPr>
        <p:sp>
          <p:nvSpPr>
            <p:cNvPr id="8" name="Rectangle 10"/>
            <p:cNvSpPr>
              <a:spLocks/>
            </p:cNvSpPr>
            <p:nvPr/>
          </p:nvSpPr>
          <p:spPr bwMode="auto">
            <a:xfrm>
              <a:off x="2436755" y="994336"/>
              <a:ext cx="5008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smtClean="0">
                  <a:latin typeface="Calibri" charset="0"/>
                  <a:ea typeface="ＭＳ Ｐゴシック" charset="0"/>
                  <a:sym typeface="Calibri" charset="0"/>
                </a:rPr>
                <a:t>24.5×</a:t>
              </a:r>
              <a:endParaRPr lang="en-US" sz="1700" dirty="0">
                <a:latin typeface="Calibri" charset="0"/>
                <a:ea typeface="ＭＳ Ｐゴシック" charset="0"/>
                <a:sym typeface="Calibri" charset="0"/>
              </a:endParaRPr>
            </a:p>
          </p:txBody>
        </p:sp>
        <p:sp>
          <p:nvSpPr>
            <p:cNvPr id="9" name="Freeform 11"/>
            <p:cNvSpPr>
              <a:spLocks/>
            </p:cNvSpPr>
            <p:nvPr/>
          </p:nvSpPr>
          <p:spPr bwMode="auto">
            <a:xfrm>
              <a:off x="2359668" y="1255737"/>
              <a:ext cx="677209" cy="102691"/>
            </a:xfrm>
            <a:custGeom>
              <a:avLst/>
              <a:gdLst>
                <a:gd name="T0" fmla="*/ 0 w 21600"/>
                <a:gd name="T1" fmla="*/ 79 h 21600"/>
                <a:gd name="T2" fmla="*/ 0 w 21600"/>
                <a:gd name="T3" fmla="*/ 16 h 21600"/>
                <a:gd name="T4" fmla="*/ 79 w 21600"/>
                <a:gd name="T5" fmla="*/ 50 h 21600"/>
                <a:gd name="T6" fmla="*/ 157 w 21600"/>
                <a:gd name="T7" fmla="*/ 10 h 21600"/>
                <a:gd name="T8" fmla="*/ 246 w 21600"/>
                <a:gd name="T9" fmla="*/ 51 h 21600"/>
                <a:gd name="T10" fmla="*/ 323 w 21600"/>
                <a:gd name="T11" fmla="*/ 4 h 21600"/>
                <a:gd name="T12" fmla="*/ 417 w 21600"/>
                <a:gd name="T13" fmla="*/ 49 h 21600"/>
                <a:gd name="T14" fmla="*/ 480 w 21600"/>
                <a:gd name="T15" fmla="*/ 19 h 21600"/>
                <a:gd name="T16" fmla="*/ 526 w 21600"/>
                <a:gd name="T17" fmla="*/ 55 h 21600"/>
                <a:gd name="T18" fmla="*/ 584 w 21600"/>
                <a:gd name="T19" fmla="*/ 8 h 21600"/>
                <a:gd name="T20" fmla="*/ 632 w 21600"/>
                <a:gd name="T21" fmla="*/ 34 h 21600"/>
                <a:gd name="T22" fmla="*/ 696 w 21600"/>
                <a:gd name="T23" fmla="*/ 0 h 21600"/>
                <a:gd name="T24" fmla="*/ 696 w 21600"/>
                <a:gd name="T25" fmla="*/ 113 h 21600"/>
                <a:gd name="T26" fmla="*/ 0 w 21600"/>
                <a:gd name="T27" fmla="*/ 79 h 21600"/>
                <a:gd name="T28" fmla="*/ 0 w 21600"/>
                <a:gd name="T29" fmla="*/ 7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0" y="15160"/>
                  </a:moveTo>
                  <a:lnTo>
                    <a:pt x="0" y="3082"/>
                  </a:lnTo>
                  <a:lnTo>
                    <a:pt x="2438" y="9603"/>
                  </a:lnTo>
                  <a:lnTo>
                    <a:pt x="4885" y="1881"/>
                  </a:lnTo>
                  <a:lnTo>
                    <a:pt x="7636" y="9786"/>
                  </a:lnTo>
                  <a:lnTo>
                    <a:pt x="10010" y="715"/>
                  </a:lnTo>
                  <a:lnTo>
                    <a:pt x="12940" y="9456"/>
                  </a:lnTo>
                  <a:lnTo>
                    <a:pt x="14894" y="3653"/>
                  </a:lnTo>
                  <a:lnTo>
                    <a:pt x="16315" y="10430"/>
                  </a:lnTo>
                  <a:lnTo>
                    <a:pt x="18132" y="1573"/>
                  </a:lnTo>
                  <a:lnTo>
                    <a:pt x="19611" y="6559"/>
                  </a:lnTo>
                  <a:lnTo>
                    <a:pt x="21600" y="0"/>
                  </a:lnTo>
                  <a:lnTo>
                    <a:pt x="21600" y="21600"/>
                  </a:lnTo>
                  <a:lnTo>
                    <a:pt x="0" y="15160"/>
                  </a:lnTo>
                  <a:close/>
                  <a:moveTo>
                    <a:pt x="0" y="15160"/>
                  </a:moveTo>
                </a:path>
              </a:pathLst>
            </a:custGeom>
            <a:solidFill>
              <a:schemeClr val="accent1"/>
            </a:solidFill>
            <a:ln>
              <a:noFill/>
            </a:ln>
            <a:extLst/>
          </p:spPr>
          <p:txBody>
            <a:bodyPr lIns="0" tIns="0" rIns="0" bIns="0"/>
            <a:lstStyle/>
            <a:p>
              <a:endParaRPr lang="en-US"/>
            </a:p>
          </p:txBody>
        </p:sp>
      </p:grpSp>
      <p:cxnSp>
        <p:nvCxnSpPr>
          <p:cNvPr id="3" name="Straight Connector 2"/>
          <p:cNvCxnSpPr/>
          <p:nvPr/>
        </p:nvCxnSpPr>
        <p:spPr>
          <a:xfrm>
            <a:off x="8039100" y="1299056"/>
            <a:ext cx="0" cy="392064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xfrm>
            <a:off x="7010400" y="6538912"/>
            <a:ext cx="2133600" cy="365125"/>
          </a:xfrm>
        </p:spPr>
        <p:txBody>
          <a:bodyPr/>
          <a:lstStyle/>
          <a:p>
            <a:fld id="{05FF3C1F-4485-8A47-A986-4823157539B1}" type="slidenum">
              <a:rPr lang="en-US" smtClean="0"/>
              <a:t>39</a:t>
            </a:fld>
            <a:endParaRPr lang="en-US" dirty="0"/>
          </a:p>
        </p:txBody>
      </p:sp>
    </p:spTree>
    <p:extLst>
      <p:ext uri="{BB962C8B-B14F-4D97-AF65-F5344CB8AC3E}">
        <p14:creationId xmlns:p14="http://schemas.microsoft.com/office/powerpoint/2010/main" val="2012317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Challenges</a:t>
            </a:r>
            <a:endParaRPr lang="en-US" dirty="0"/>
          </a:p>
        </p:txBody>
      </p:sp>
      <p:sp>
        <p:nvSpPr>
          <p:cNvPr id="3" name="Content Placeholder 2"/>
          <p:cNvSpPr>
            <a:spLocks noGrp="1"/>
          </p:cNvSpPr>
          <p:nvPr>
            <p:ph idx="1"/>
          </p:nvPr>
        </p:nvSpPr>
        <p:spPr>
          <a:xfrm>
            <a:off x="457200" y="1016001"/>
            <a:ext cx="8229600" cy="2946399"/>
          </a:xfrm>
        </p:spPr>
        <p:txBody>
          <a:bodyPr>
            <a:normAutofit/>
          </a:bodyPr>
          <a:lstStyle/>
          <a:p>
            <a:pPr marL="0" indent="0">
              <a:buNone/>
            </a:pPr>
            <a:r>
              <a:rPr lang="en-US" dirty="0" smtClean="0">
                <a:solidFill>
                  <a:srgbClr val="074DF4"/>
                </a:solidFill>
              </a:rPr>
              <a:t> </a:t>
            </a:r>
            <a:r>
              <a:rPr lang="en-US" b="1" dirty="0" smtClean="0"/>
              <a:t>-</a:t>
            </a:r>
            <a:r>
              <a:rPr lang="en-US" dirty="0" smtClean="0">
                <a:solidFill>
                  <a:srgbClr val="074DF4"/>
                </a:solidFill>
              </a:rPr>
              <a:t> Analog circuits are mainly single function</a:t>
            </a:r>
          </a:p>
          <a:p>
            <a:pPr marL="0" indent="0">
              <a:buNone/>
            </a:pPr>
            <a:r>
              <a:rPr lang="en-US" dirty="0" smtClean="0">
                <a:solidFill>
                  <a:srgbClr val="074DF4"/>
                </a:solidFill>
              </a:rPr>
              <a:t> </a:t>
            </a:r>
            <a:r>
              <a:rPr lang="en-US" b="1" dirty="0" smtClean="0">
                <a:solidFill>
                  <a:srgbClr val="000000"/>
                </a:solidFill>
              </a:rPr>
              <a:t>-</a:t>
            </a:r>
            <a:r>
              <a:rPr lang="en-US" dirty="0" smtClean="0">
                <a:solidFill>
                  <a:srgbClr val="074DF4"/>
                </a:solidFill>
              </a:rPr>
              <a:t> Instruction </a:t>
            </a:r>
            <a:r>
              <a:rPr lang="en-US" dirty="0">
                <a:solidFill>
                  <a:srgbClr val="074DF4"/>
                </a:solidFill>
              </a:rPr>
              <a:t>control cannot be </a:t>
            </a:r>
            <a:r>
              <a:rPr lang="en-US" dirty="0" smtClean="0">
                <a:solidFill>
                  <a:srgbClr val="074DF4"/>
                </a:solidFill>
              </a:rPr>
              <a:t>analog</a:t>
            </a:r>
            <a:endParaRPr lang="en-US" dirty="0">
              <a:solidFill>
                <a:srgbClr val="074DF4"/>
              </a:solidFill>
            </a:endParaRPr>
          </a:p>
          <a:p>
            <a:pPr marL="0" indent="0">
              <a:buNone/>
            </a:pPr>
            <a:r>
              <a:rPr lang="en-US" dirty="0" smtClean="0">
                <a:solidFill>
                  <a:srgbClr val="074DF4"/>
                </a:solidFill>
              </a:rPr>
              <a:t> </a:t>
            </a:r>
            <a:r>
              <a:rPr lang="en-US" b="1" dirty="0" smtClean="0">
                <a:solidFill>
                  <a:srgbClr val="000000"/>
                </a:solidFill>
              </a:rPr>
              <a:t>-</a:t>
            </a:r>
            <a:r>
              <a:rPr lang="en-US" dirty="0" smtClean="0">
                <a:solidFill>
                  <a:srgbClr val="074DF4"/>
                </a:solidFill>
              </a:rPr>
              <a:t> </a:t>
            </a:r>
            <a:r>
              <a:rPr lang="en-US" dirty="0" smtClean="0"/>
              <a:t>Storing </a:t>
            </a:r>
            <a:r>
              <a:rPr lang="en-US" dirty="0"/>
              <a:t>intermediate results in analog domain </a:t>
            </a:r>
            <a:r>
              <a:rPr lang="en-US" dirty="0" smtClean="0"/>
              <a:t/>
            </a:r>
            <a:br>
              <a:rPr lang="en-US" dirty="0" smtClean="0"/>
            </a:br>
            <a:r>
              <a:rPr lang="en-US" dirty="0" smtClean="0"/>
              <a:t>   is </a:t>
            </a:r>
            <a:r>
              <a:rPr lang="en-US" dirty="0"/>
              <a:t>not </a:t>
            </a:r>
            <a:r>
              <a:rPr lang="en-US" dirty="0" smtClean="0"/>
              <a:t>effective</a:t>
            </a:r>
            <a:endParaRPr lang="en-US" dirty="0"/>
          </a:p>
          <a:p>
            <a:pPr marL="0" indent="0">
              <a:buNone/>
            </a:pPr>
            <a:r>
              <a:rPr lang="en-US" dirty="0" smtClean="0"/>
              <a:t> </a:t>
            </a:r>
            <a:r>
              <a:rPr lang="en-US" b="1" dirty="0" smtClean="0"/>
              <a:t>-</a:t>
            </a:r>
            <a:r>
              <a:rPr lang="en-US" dirty="0" smtClean="0"/>
              <a:t> Analog circuits have limited operational range</a:t>
            </a:r>
            <a:endParaRPr lang="en-US" dirty="0"/>
          </a:p>
        </p:txBody>
      </p:sp>
      <p:sp>
        <p:nvSpPr>
          <p:cNvPr id="4" name="Slide Number Placeholder 3"/>
          <p:cNvSpPr>
            <a:spLocks noGrp="1"/>
          </p:cNvSpPr>
          <p:nvPr>
            <p:ph type="sldNum" sz="quarter" idx="12"/>
          </p:nvPr>
        </p:nvSpPr>
        <p:spPr/>
        <p:txBody>
          <a:bodyPr/>
          <a:lstStyle/>
          <a:p>
            <a:fld id="{05FF3C1F-4485-8A47-A986-4823157539B1}" type="slidenum">
              <a:rPr lang="en-US" smtClean="0"/>
              <a:t>4</a:t>
            </a:fld>
            <a:endParaRPr lang="en-US"/>
          </a:p>
        </p:txBody>
      </p:sp>
      <p:sp>
        <p:nvSpPr>
          <p:cNvPr id="6" name="Rectangle 5"/>
          <p:cNvSpPr/>
          <p:nvPr/>
        </p:nvSpPr>
        <p:spPr>
          <a:xfrm>
            <a:off x="508000" y="3857526"/>
            <a:ext cx="8178800" cy="2862322"/>
          </a:xfrm>
          <a:prstGeom prst="rect">
            <a:avLst/>
          </a:prstGeom>
          <a:ln>
            <a:solidFill>
              <a:schemeClr val="tx1"/>
            </a:solidFill>
          </a:ln>
        </p:spPr>
        <p:txBody>
          <a:bodyPr wrap="square">
            <a:spAutoFit/>
          </a:bodyPr>
          <a:lstStyle/>
          <a:p>
            <a:r>
              <a:rPr lang="en-US" sz="3600" b="1" dirty="0" smtClean="0"/>
              <a:t>1)</a:t>
            </a:r>
            <a:r>
              <a:rPr lang="en-US" sz="3600" b="1" dirty="0" smtClean="0">
                <a:solidFill>
                  <a:srgbClr val="0E34E1"/>
                </a:solidFill>
              </a:rPr>
              <a:t> Neural transformation</a:t>
            </a:r>
          </a:p>
          <a:p>
            <a:endParaRPr lang="en-US" sz="3600" dirty="0" smtClean="0"/>
          </a:p>
          <a:p>
            <a:r>
              <a:rPr lang="en-US" sz="3600" dirty="0" smtClean="0"/>
              <a:t>2) Analog neurons</a:t>
            </a:r>
          </a:p>
          <a:p>
            <a:endParaRPr lang="en-US" sz="3600" dirty="0" smtClean="0"/>
          </a:p>
          <a:p>
            <a:r>
              <a:rPr lang="en-US" sz="3600" dirty="0" smtClean="0"/>
              <a:t>3) Compiler-circuit co-design</a:t>
            </a:r>
            <a:endParaRPr lang="en-US" sz="3600" dirty="0"/>
          </a:p>
        </p:txBody>
      </p:sp>
    </p:spTree>
    <p:extLst>
      <p:ext uri="{BB962C8B-B14F-4D97-AF65-F5344CB8AC3E}">
        <p14:creationId xmlns:p14="http://schemas.microsoft.com/office/powerpoint/2010/main" val="33499498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4832"/>
            <a:ext cx="8229600" cy="1143000"/>
          </a:xfrm>
        </p:spPr>
        <p:txBody>
          <a:bodyPr>
            <a:normAutofit/>
          </a:bodyPr>
          <a:lstStyle/>
          <a:p>
            <a:pPr algn="l"/>
            <a:r>
              <a:rPr lang="en-US" sz="3800" dirty="0" smtClean="0"/>
              <a:t>Neural </a:t>
            </a:r>
            <a:r>
              <a:rPr lang="en-US" sz="3800" dirty="0"/>
              <a:t>a</a:t>
            </a:r>
            <a:r>
              <a:rPr lang="en-US" sz="3800" dirty="0" smtClean="0"/>
              <a:t>lgorithmic </a:t>
            </a:r>
            <a:r>
              <a:rPr lang="en-US" sz="3800" dirty="0"/>
              <a:t>t</a:t>
            </a:r>
            <a:r>
              <a:rPr lang="en-US" sz="3800" dirty="0" smtClean="0"/>
              <a:t>ransformation</a:t>
            </a:r>
            <a:endParaRPr lang="en-US" sz="3800" dirty="0"/>
          </a:p>
        </p:txBody>
      </p:sp>
      <p:sp>
        <p:nvSpPr>
          <p:cNvPr id="5" name="Rectangle 4"/>
          <p:cNvSpPr/>
          <p:nvPr/>
        </p:nvSpPr>
        <p:spPr>
          <a:xfrm>
            <a:off x="1010920" y="2062025"/>
            <a:ext cx="1536192" cy="1490472"/>
          </a:xfrm>
          <a:prstGeom prst="rect">
            <a:avLst/>
          </a:prstGeom>
          <a:solidFill>
            <a:schemeClr val="accent1"/>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p:cNvPicPr>
            <a:picLocks noChangeAspect="1"/>
          </p:cNvPicPr>
          <p:nvPr/>
        </p:nvPicPr>
        <p:blipFill>
          <a:blip r:embed="rId3"/>
          <a:stretch>
            <a:fillRect/>
          </a:stretch>
        </p:blipFill>
        <p:spPr>
          <a:xfrm>
            <a:off x="762000" y="986407"/>
            <a:ext cx="1714500" cy="3707915"/>
          </a:xfrm>
          <a:prstGeom prst="rect">
            <a:avLst/>
          </a:prstGeom>
        </p:spPr>
      </p:pic>
      <p:sp>
        <p:nvSpPr>
          <p:cNvPr id="11" name="Right Arrow 10"/>
          <p:cNvSpPr/>
          <p:nvPr/>
        </p:nvSpPr>
        <p:spPr>
          <a:xfrm>
            <a:off x="4584700" y="2428884"/>
            <a:ext cx="1555750" cy="822960"/>
          </a:xfrm>
          <a:prstGeom prst="rightArrow">
            <a:avLst/>
          </a:prstGeom>
          <a:gradFill>
            <a:gsLst>
              <a:gs pos="0">
                <a:schemeClr val="accent1"/>
              </a:gs>
              <a:gs pos="100000">
                <a:srgbClr val="191919"/>
              </a:gs>
            </a:gsLst>
            <a:lin ang="0" scaled="0"/>
          </a:gra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9" name="Group 8"/>
          <p:cNvGrpSpPr/>
          <p:nvPr/>
        </p:nvGrpSpPr>
        <p:grpSpPr>
          <a:xfrm>
            <a:off x="6264391" y="986407"/>
            <a:ext cx="1827220" cy="3707915"/>
            <a:chOff x="6459971" y="1369071"/>
            <a:chExt cx="1827220" cy="3707915"/>
          </a:xfrm>
        </p:grpSpPr>
        <p:pic>
          <p:nvPicPr>
            <p:cNvPr id="17" name="Picture 16"/>
            <p:cNvPicPr>
              <a:picLocks noChangeAspect="1"/>
            </p:cNvPicPr>
            <p:nvPr/>
          </p:nvPicPr>
          <p:blipFill>
            <a:blip r:embed="rId3"/>
            <a:stretch>
              <a:fillRect/>
            </a:stretch>
          </p:blipFill>
          <p:spPr>
            <a:xfrm>
              <a:off x="6459971" y="1369071"/>
              <a:ext cx="1714500" cy="3707915"/>
            </a:xfrm>
            <a:prstGeom prst="rect">
              <a:avLst/>
            </a:prstGeom>
          </p:spPr>
        </p:pic>
        <p:sp>
          <p:nvSpPr>
            <p:cNvPr id="20" name="Rectangle 19"/>
            <p:cNvSpPr/>
            <p:nvPr/>
          </p:nvSpPr>
          <p:spPr>
            <a:xfrm>
              <a:off x="6670447" y="2444689"/>
              <a:ext cx="1616744" cy="1490472"/>
            </a:xfrm>
            <a:prstGeom prst="rect">
              <a:avLst/>
            </a:prstGeom>
            <a:solidFill>
              <a:srgbClr val="333333"/>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p:cNvSpPr txBox="1"/>
            <p:nvPr/>
          </p:nvSpPr>
          <p:spPr>
            <a:xfrm>
              <a:off x="6936108" y="2685058"/>
              <a:ext cx="1088359" cy="1015663"/>
            </a:xfrm>
            <a:prstGeom prst="rect">
              <a:avLst/>
            </a:prstGeom>
            <a:noFill/>
          </p:spPr>
          <p:txBody>
            <a:bodyPr wrap="none" rtlCol="0" anchor="ctr" anchorCtr="0">
              <a:spAutoFit/>
            </a:bodyPr>
            <a:lstStyle/>
            <a:p>
              <a:pPr algn="ctr"/>
              <a:r>
                <a:rPr lang="en-US" sz="2000" dirty="0">
                  <a:solidFill>
                    <a:schemeClr val="bg1"/>
                  </a:solidFill>
                </a:rPr>
                <a:t>Analog</a:t>
              </a:r>
              <a:br>
                <a:rPr lang="en-US" sz="2000" dirty="0">
                  <a:solidFill>
                    <a:schemeClr val="bg1"/>
                  </a:solidFill>
                </a:rPr>
              </a:br>
              <a:r>
                <a:rPr lang="en-US" sz="2000" dirty="0" smtClean="0">
                  <a:solidFill>
                    <a:schemeClr val="bg1"/>
                  </a:solidFill>
                </a:rPr>
                <a:t>Neural</a:t>
              </a:r>
              <a:br>
                <a:rPr lang="en-US" sz="2000" dirty="0" smtClean="0">
                  <a:solidFill>
                    <a:schemeClr val="bg1"/>
                  </a:solidFill>
                </a:rPr>
              </a:br>
              <a:r>
                <a:rPr lang="en-US" sz="2000" dirty="0" smtClean="0">
                  <a:solidFill>
                    <a:schemeClr val="bg1"/>
                  </a:solidFill>
                </a:rPr>
                <a:t>Network</a:t>
              </a:r>
              <a:endParaRPr lang="en-US" sz="2000" dirty="0">
                <a:solidFill>
                  <a:schemeClr val="bg1"/>
                </a:solidFill>
              </a:endParaRPr>
            </a:p>
          </p:txBody>
        </p:sp>
      </p:grpSp>
      <p:sp>
        <p:nvSpPr>
          <p:cNvPr id="21" name="Rectangle 20"/>
          <p:cNvSpPr/>
          <p:nvPr/>
        </p:nvSpPr>
        <p:spPr>
          <a:xfrm>
            <a:off x="609600" y="902515"/>
            <a:ext cx="7543800" cy="3916680"/>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p:cNvSpPr/>
          <p:nvPr/>
        </p:nvSpPr>
        <p:spPr>
          <a:xfrm>
            <a:off x="2405380" y="3803195"/>
            <a:ext cx="4389221" cy="2581275"/>
          </a:xfrm>
          <a:prstGeom prst="rect">
            <a:avLst/>
          </a:prstGeom>
          <a:solidFill>
            <a:schemeClr val="bg1"/>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36" name="Group 35"/>
          <p:cNvGrpSpPr/>
          <p:nvPr/>
        </p:nvGrpSpPr>
        <p:grpSpPr>
          <a:xfrm>
            <a:off x="2565401" y="4048395"/>
            <a:ext cx="4249521" cy="2369004"/>
            <a:chOff x="3009901" y="4423500"/>
            <a:chExt cx="4249521" cy="2369004"/>
          </a:xfrm>
        </p:grpSpPr>
        <p:sp>
          <p:nvSpPr>
            <p:cNvPr id="28" name="TextBox 27"/>
            <p:cNvSpPr txBox="1"/>
            <p:nvPr/>
          </p:nvSpPr>
          <p:spPr>
            <a:xfrm>
              <a:off x="3589342" y="6243140"/>
              <a:ext cx="771515" cy="461665"/>
            </a:xfrm>
            <a:prstGeom prst="rect">
              <a:avLst/>
            </a:prstGeom>
            <a:noFill/>
          </p:spPr>
          <p:txBody>
            <a:bodyPr wrap="none" rtlCol="0">
              <a:spAutoFit/>
            </a:bodyPr>
            <a:lstStyle/>
            <a:p>
              <a:pPr algn="ctr"/>
              <a:r>
                <a:rPr lang="en-US" sz="2400" dirty="0" smtClean="0"/>
                <a:t>Core</a:t>
              </a:r>
              <a:endParaRPr lang="en-US" sz="2400" dirty="0"/>
            </a:p>
          </p:txBody>
        </p:sp>
        <p:sp>
          <p:nvSpPr>
            <p:cNvPr id="29" name="TextBox 28"/>
            <p:cNvSpPr txBox="1"/>
            <p:nvPr/>
          </p:nvSpPr>
          <p:spPr>
            <a:xfrm>
              <a:off x="5142436" y="5961507"/>
              <a:ext cx="2116986" cy="830997"/>
            </a:xfrm>
            <a:prstGeom prst="rect">
              <a:avLst/>
            </a:prstGeom>
            <a:noFill/>
          </p:spPr>
          <p:txBody>
            <a:bodyPr wrap="none" rtlCol="0">
              <a:spAutoFit/>
            </a:bodyPr>
            <a:lstStyle/>
            <a:p>
              <a:pPr algn="ctr"/>
              <a:r>
                <a:rPr lang="en-US" sz="2400" dirty="0" smtClean="0"/>
                <a:t>Analog Neural</a:t>
              </a:r>
              <a:br>
                <a:rPr lang="en-US" sz="2400" dirty="0" smtClean="0"/>
              </a:br>
              <a:r>
                <a:rPr lang="en-US" sz="2400" dirty="0" smtClean="0"/>
                <a:t>Processing Unit</a:t>
              </a:r>
              <a:endParaRPr lang="en-US" sz="2400" dirty="0"/>
            </a:p>
          </p:txBody>
        </p:sp>
        <p:pic>
          <p:nvPicPr>
            <p:cNvPr id="25" name="Picture 24"/>
            <p:cNvPicPr>
              <a:picLocks noChangeAspect="1"/>
            </p:cNvPicPr>
            <p:nvPr/>
          </p:nvPicPr>
          <p:blipFill>
            <a:blip r:embed="rId4"/>
            <a:stretch>
              <a:fillRect/>
            </a:stretch>
          </p:blipFill>
          <p:spPr>
            <a:xfrm>
              <a:off x="4927600" y="5042336"/>
              <a:ext cx="752591" cy="787400"/>
            </a:xfrm>
            <a:prstGeom prst="rect">
              <a:avLst/>
            </a:prstGeom>
          </p:spPr>
        </p:pic>
        <p:pic>
          <p:nvPicPr>
            <p:cNvPr id="26" name="Picture 25"/>
            <p:cNvPicPr>
              <a:picLocks noChangeAspect="1"/>
            </p:cNvPicPr>
            <p:nvPr/>
          </p:nvPicPr>
          <p:blipFill>
            <a:blip r:embed="rId5"/>
            <a:stretch>
              <a:fillRect/>
            </a:stretch>
          </p:blipFill>
          <p:spPr>
            <a:xfrm>
              <a:off x="5616691" y="4686736"/>
              <a:ext cx="1397000" cy="1397000"/>
            </a:xfrm>
            <a:prstGeom prst="rect">
              <a:avLst/>
            </a:prstGeom>
          </p:spPr>
        </p:pic>
        <p:pic>
          <p:nvPicPr>
            <p:cNvPr id="33" name="Picture 32"/>
            <p:cNvPicPr>
              <a:picLocks noChangeAspect="1"/>
            </p:cNvPicPr>
            <p:nvPr/>
          </p:nvPicPr>
          <p:blipFill>
            <a:blip r:embed="rId6"/>
            <a:stretch>
              <a:fillRect/>
            </a:stretch>
          </p:blipFill>
          <p:spPr>
            <a:xfrm>
              <a:off x="3009901" y="4423500"/>
              <a:ext cx="1943099" cy="1923472"/>
            </a:xfrm>
            <a:prstGeom prst="rect">
              <a:avLst/>
            </a:prstGeom>
          </p:spPr>
        </p:pic>
      </p:grpSp>
      <p:sp>
        <p:nvSpPr>
          <p:cNvPr id="22" name="TextBox 21"/>
          <p:cNvSpPr txBox="1"/>
          <p:nvPr/>
        </p:nvSpPr>
        <p:spPr>
          <a:xfrm>
            <a:off x="5413913" y="4803667"/>
            <a:ext cx="943162" cy="430887"/>
          </a:xfrm>
          <a:prstGeom prst="rect">
            <a:avLst/>
          </a:prstGeom>
          <a:noFill/>
        </p:spPr>
        <p:txBody>
          <a:bodyPr wrap="none" rtlCol="0" anchor="ctr" anchorCtr="0">
            <a:spAutoFit/>
          </a:bodyPr>
          <a:lstStyle/>
          <a:p>
            <a:pPr algn="ctr"/>
            <a:r>
              <a:rPr lang="en-US" sz="2200" dirty="0" smtClean="0">
                <a:solidFill>
                  <a:schemeClr val="bg1"/>
                </a:solidFill>
              </a:rPr>
              <a:t>A-NPU</a:t>
            </a:r>
            <a:endParaRPr lang="en-US" sz="2200" dirty="0">
              <a:solidFill>
                <a:schemeClr val="bg1"/>
              </a:solidFill>
            </a:endParaRPr>
          </a:p>
        </p:txBody>
      </p:sp>
      <p:grpSp>
        <p:nvGrpSpPr>
          <p:cNvPr id="13" name="Group 12"/>
          <p:cNvGrpSpPr/>
          <p:nvPr/>
        </p:nvGrpSpPr>
        <p:grpSpPr>
          <a:xfrm>
            <a:off x="1828929" y="1910639"/>
            <a:ext cx="828055" cy="1806072"/>
            <a:chOff x="2273429" y="2285744"/>
            <a:chExt cx="828055" cy="1806072"/>
          </a:xfrm>
        </p:grpSpPr>
        <p:cxnSp>
          <p:nvCxnSpPr>
            <p:cNvPr id="23" name="Straight Connector 22"/>
            <p:cNvCxnSpPr/>
            <p:nvPr/>
          </p:nvCxnSpPr>
          <p:spPr>
            <a:xfrm flipH="1">
              <a:off x="2286387" y="2285744"/>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flipV="1">
              <a:off x="2273429" y="3966086"/>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2673177" y="2062025"/>
            <a:ext cx="1616744" cy="1490472"/>
            <a:chOff x="2868757" y="2444689"/>
            <a:chExt cx="1616744" cy="1490472"/>
          </a:xfrm>
        </p:grpSpPr>
        <p:sp>
          <p:nvSpPr>
            <p:cNvPr id="41" name="Rectangle 40"/>
            <p:cNvSpPr/>
            <p:nvPr/>
          </p:nvSpPr>
          <p:spPr>
            <a:xfrm>
              <a:off x="2868757" y="2444689"/>
              <a:ext cx="1616744" cy="1490472"/>
            </a:xfrm>
            <a:prstGeom prst="rect">
              <a:avLst/>
            </a:prstGeom>
            <a:solidFill>
              <a:srgbClr val="333333"/>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TextBox 41"/>
            <p:cNvSpPr txBox="1"/>
            <p:nvPr/>
          </p:nvSpPr>
          <p:spPr>
            <a:xfrm>
              <a:off x="3134421" y="2685058"/>
              <a:ext cx="1088359" cy="1015663"/>
            </a:xfrm>
            <a:prstGeom prst="rect">
              <a:avLst/>
            </a:prstGeom>
            <a:noFill/>
          </p:spPr>
          <p:txBody>
            <a:bodyPr wrap="none" rtlCol="0" anchor="ctr" anchorCtr="0">
              <a:spAutoFit/>
            </a:bodyPr>
            <a:lstStyle/>
            <a:p>
              <a:pPr algn="ctr"/>
              <a:r>
                <a:rPr lang="en-US" sz="2000" dirty="0" smtClean="0">
                  <a:solidFill>
                    <a:schemeClr val="bg1"/>
                  </a:solidFill>
                </a:rPr>
                <a:t>Analog</a:t>
              </a:r>
              <a:br>
                <a:rPr lang="en-US" sz="2000" dirty="0" smtClean="0">
                  <a:solidFill>
                    <a:schemeClr val="bg1"/>
                  </a:solidFill>
                </a:rPr>
              </a:br>
              <a:r>
                <a:rPr lang="en-US" sz="2000" dirty="0" smtClean="0">
                  <a:solidFill>
                    <a:schemeClr val="bg1"/>
                  </a:solidFill>
                </a:rPr>
                <a:t>Neural</a:t>
              </a:r>
              <a:br>
                <a:rPr lang="en-US" sz="2000" dirty="0" smtClean="0">
                  <a:solidFill>
                    <a:schemeClr val="bg1"/>
                  </a:solidFill>
                </a:rPr>
              </a:br>
              <a:r>
                <a:rPr lang="en-US" sz="2000" dirty="0" smtClean="0">
                  <a:solidFill>
                    <a:schemeClr val="bg1"/>
                  </a:solidFill>
                </a:rPr>
                <a:t>Network</a:t>
              </a:r>
              <a:endParaRPr lang="en-US" sz="2000" dirty="0">
                <a:solidFill>
                  <a:schemeClr val="bg1"/>
                </a:solidFill>
              </a:endParaRPr>
            </a:p>
          </p:txBody>
        </p:sp>
      </p:grpSp>
      <p:sp>
        <p:nvSpPr>
          <p:cNvPr id="32" name="TextBox 31"/>
          <p:cNvSpPr txBox="1"/>
          <p:nvPr/>
        </p:nvSpPr>
        <p:spPr>
          <a:xfrm>
            <a:off x="-12700" y="6556439"/>
            <a:ext cx="9144000" cy="307777"/>
          </a:xfrm>
          <a:prstGeom prst="rect">
            <a:avLst/>
          </a:prstGeom>
          <a:noFill/>
        </p:spPr>
        <p:txBody>
          <a:bodyPr wrap="square" rtlCol="0">
            <a:spAutoFit/>
          </a:bodyPr>
          <a:lstStyle/>
          <a:p>
            <a:pPr algn="ctr"/>
            <a:r>
              <a:rPr lang="en-US" sz="1400" dirty="0" smtClean="0"/>
              <a:t>Esmaeilzadeh, Sampson, </a:t>
            </a:r>
            <a:r>
              <a:rPr lang="en-US" sz="1400" dirty="0" err="1" smtClean="0"/>
              <a:t>Ceze</a:t>
            </a:r>
            <a:r>
              <a:rPr lang="en-US" sz="1400" dirty="0" smtClean="0"/>
              <a:t>, Burger, “Neural Acceleration for General-Purpose Approximate Programs,” MICRO 2012.</a:t>
            </a:r>
          </a:p>
        </p:txBody>
      </p:sp>
    </p:spTree>
    <p:extLst>
      <p:ext uri="{BB962C8B-B14F-4D97-AF65-F5344CB8AC3E}">
        <p14:creationId xmlns:p14="http://schemas.microsoft.com/office/powerpoint/2010/main" val="1911974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Challenges</a:t>
            </a:r>
            <a:endParaRPr lang="en-US" dirty="0"/>
          </a:p>
        </p:txBody>
      </p:sp>
      <p:sp>
        <p:nvSpPr>
          <p:cNvPr id="3" name="Content Placeholder 2"/>
          <p:cNvSpPr>
            <a:spLocks noGrp="1"/>
          </p:cNvSpPr>
          <p:nvPr>
            <p:ph idx="1"/>
          </p:nvPr>
        </p:nvSpPr>
        <p:spPr>
          <a:xfrm>
            <a:off x="457200" y="1016001"/>
            <a:ext cx="8229600" cy="2946399"/>
          </a:xfrm>
        </p:spPr>
        <p:txBody>
          <a:bodyPr>
            <a:normAutofit/>
          </a:bodyPr>
          <a:lstStyle/>
          <a:p>
            <a:pPr marL="0" indent="0">
              <a:buNone/>
            </a:pPr>
            <a:r>
              <a:rPr lang="en-US" dirty="0" smtClean="0">
                <a:solidFill>
                  <a:srgbClr val="074DF4"/>
                </a:solidFill>
              </a:rPr>
              <a:t> </a:t>
            </a:r>
            <a:r>
              <a:rPr lang="en-US" b="1" dirty="0" smtClean="0"/>
              <a:t>-</a:t>
            </a:r>
            <a:r>
              <a:rPr lang="en-US" dirty="0" smtClean="0"/>
              <a:t> Analog circuits are mainly single function</a:t>
            </a:r>
          </a:p>
          <a:p>
            <a:pPr marL="0" indent="0">
              <a:buNone/>
            </a:pPr>
            <a:r>
              <a:rPr lang="en-US" dirty="0" smtClean="0"/>
              <a:t> </a:t>
            </a:r>
            <a:r>
              <a:rPr lang="en-US" b="1" dirty="0" smtClean="0"/>
              <a:t>-</a:t>
            </a:r>
            <a:r>
              <a:rPr lang="en-US" dirty="0" smtClean="0"/>
              <a:t> Instruction </a:t>
            </a:r>
            <a:r>
              <a:rPr lang="en-US" dirty="0"/>
              <a:t>control cannot be </a:t>
            </a:r>
            <a:r>
              <a:rPr lang="en-US" dirty="0" smtClean="0"/>
              <a:t>analog</a:t>
            </a:r>
            <a:endParaRPr lang="en-US" dirty="0"/>
          </a:p>
          <a:p>
            <a:pPr marL="0" indent="0">
              <a:buNone/>
            </a:pPr>
            <a:r>
              <a:rPr lang="en-US" dirty="0" smtClean="0">
                <a:solidFill>
                  <a:srgbClr val="074DF4"/>
                </a:solidFill>
              </a:rPr>
              <a:t> </a:t>
            </a:r>
            <a:r>
              <a:rPr lang="en-US" b="1" dirty="0" smtClean="0">
                <a:solidFill>
                  <a:srgbClr val="000000"/>
                </a:solidFill>
              </a:rPr>
              <a:t>-</a:t>
            </a:r>
            <a:r>
              <a:rPr lang="en-US" dirty="0" smtClean="0">
                <a:solidFill>
                  <a:srgbClr val="074DF4"/>
                </a:solidFill>
              </a:rPr>
              <a:t> Storing </a:t>
            </a:r>
            <a:r>
              <a:rPr lang="en-US" dirty="0">
                <a:solidFill>
                  <a:srgbClr val="074DF4"/>
                </a:solidFill>
              </a:rPr>
              <a:t>intermediate results in </a:t>
            </a:r>
            <a:r>
              <a:rPr lang="en-US" dirty="0" smtClean="0">
                <a:solidFill>
                  <a:srgbClr val="074DF4"/>
                </a:solidFill>
              </a:rPr>
              <a:t>analog</a:t>
            </a:r>
            <a:br>
              <a:rPr lang="en-US" dirty="0" smtClean="0">
                <a:solidFill>
                  <a:srgbClr val="074DF4"/>
                </a:solidFill>
              </a:rPr>
            </a:br>
            <a:r>
              <a:rPr lang="en-US" dirty="0" smtClean="0">
                <a:solidFill>
                  <a:srgbClr val="074DF4"/>
                </a:solidFill>
              </a:rPr>
              <a:t>   is </a:t>
            </a:r>
            <a:r>
              <a:rPr lang="en-US" dirty="0">
                <a:solidFill>
                  <a:srgbClr val="074DF4"/>
                </a:solidFill>
              </a:rPr>
              <a:t>not </a:t>
            </a:r>
            <a:r>
              <a:rPr lang="en-US" dirty="0" smtClean="0">
                <a:solidFill>
                  <a:srgbClr val="074DF4"/>
                </a:solidFill>
              </a:rPr>
              <a:t>effective</a:t>
            </a:r>
            <a:endParaRPr lang="en-US" dirty="0">
              <a:solidFill>
                <a:srgbClr val="074DF4"/>
              </a:solidFill>
            </a:endParaRPr>
          </a:p>
          <a:p>
            <a:pPr marL="0" indent="0">
              <a:buNone/>
            </a:pPr>
            <a:r>
              <a:rPr lang="en-US" dirty="0" smtClean="0"/>
              <a:t> </a:t>
            </a:r>
            <a:r>
              <a:rPr lang="en-US" b="1" dirty="0" smtClean="0"/>
              <a:t>-</a:t>
            </a:r>
            <a:r>
              <a:rPr lang="en-US" dirty="0" smtClean="0"/>
              <a:t> Analog circuits have limited operational range</a:t>
            </a:r>
            <a:endParaRPr lang="en-US" dirty="0"/>
          </a:p>
        </p:txBody>
      </p:sp>
      <p:sp>
        <p:nvSpPr>
          <p:cNvPr id="4" name="Slide Number Placeholder 3"/>
          <p:cNvSpPr>
            <a:spLocks noGrp="1"/>
          </p:cNvSpPr>
          <p:nvPr>
            <p:ph type="sldNum" sz="quarter" idx="12"/>
          </p:nvPr>
        </p:nvSpPr>
        <p:spPr/>
        <p:txBody>
          <a:bodyPr/>
          <a:lstStyle/>
          <a:p>
            <a:fld id="{05FF3C1F-4485-8A47-A986-4823157539B1}" type="slidenum">
              <a:rPr lang="en-US" smtClean="0"/>
              <a:t>5</a:t>
            </a:fld>
            <a:endParaRPr lang="en-US"/>
          </a:p>
        </p:txBody>
      </p:sp>
      <p:sp>
        <p:nvSpPr>
          <p:cNvPr id="5" name="Rectangle 4"/>
          <p:cNvSpPr/>
          <p:nvPr/>
        </p:nvSpPr>
        <p:spPr>
          <a:xfrm>
            <a:off x="508000" y="3857526"/>
            <a:ext cx="8178800" cy="2862322"/>
          </a:xfrm>
          <a:prstGeom prst="rect">
            <a:avLst/>
          </a:prstGeom>
          <a:ln>
            <a:solidFill>
              <a:schemeClr val="tx1"/>
            </a:solidFill>
          </a:ln>
        </p:spPr>
        <p:txBody>
          <a:bodyPr wrap="square">
            <a:spAutoFit/>
          </a:bodyPr>
          <a:lstStyle/>
          <a:p>
            <a:r>
              <a:rPr lang="en-US" sz="3600" dirty="0" smtClean="0"/>
              <a:t>1) Neural transformation</a:t>
            </a:r>
          </a:p>
          <a:p>
            <a:endParaRPr lang="en-US" sz="3600" dirty="0" smtClean="0"/>
          </a:p>
          <a:p>
            <a:r>
              <a:rPr lang="en-US" sz="3600" b="1" dirty="0" smtClean="0"/>
              <a:t>2) </a:t>
            </a:r>
            <a:r>
              <a:rPr lang="en-US" sz="3600" b="1" dirty="0" smtClean="0">
                <a:solidFill>
                  <a:srgbClr val="074DF4"/>
                </a:solidFill>
              </a:rPr>
              <a:t>Analog neurons</a:t>
            </a:r>
          </a:p>
          <a:p>
            <a:endParaRPr lang="en-US" sz="3600" dirty="0" smtClean="0"/>
          </a:p>
          <a:p>
            <a:r>
              <a:rPr lang="en-US" sz="3600" dirty="0" smtClean="0"/>
              <a:t>3) Compiler-circuit co-design</a:t>
            </a:r>
            <a:endParaRPr lang="en-US" sz="3600" dirty="0"/>
          </a:p>
        </p:txBody>
      </p:sp>
    </p:spTree>
    <p:extLst>
      <p:ext uri="{BB962C8B-B14F-4D97-AF65-F5344CB8AC3E}">
        <p14:creationId xmlns:p14="http://schemas.microsoft.com/office/powerpoint/2010/main" val="29281192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Challenges</a:t>
            </a:r>
            <a:endParaRPr lang="en-US" dirty="0"/>
          </a:p>
        </p:txBody>
      </p:sp>
      <p:sp>
        <p:nvSpPr>
          <p:cNvPr id="3" name="Content Placeholder 2"/>
          <p:cNvSpPr>
            <a:spLocks noGrp="1"/>
          </p:cNvSpPr>
          <p:nvPr>
            <p:ph idx="1"/>
          </p:nvPr>
        </p:nvSpPr>
        <p:spPr>
          <a:xfrm>
            <a:off x="457200" y="1016001"/>
            <a:ext cx="8229600" cy="2946399"/>
          </a:xfrm>
        </p:spPr>
        <p:txBody>
          <a:bodyPr>
            <a:normAutofit/>
          </a:bodyPr>
          <a:lstStyle/>
          <a:p>
            <a:pPr marL="0" indent="0">
              <a:buNone/>
            </a:pPr>
            <a:r>
              <a:rPr lang="en-US" dirty="0" smtClean="0">
                <a:solidFill>
                  <a:srgbClr val="074DF4"/>
                </a:solidFill>
              </a:rPr>
              <a:t> </a:t>
            </a:r>
            <a:r>
              <a:rPr lang="en-US" b="1" dirty="0" smtClean="0"/>
              <a:t>-</a:t>
            </a:r>
            <a:r>
              <a:rPr lang="en-US" dirty="0" smtClean="0"/>
              <a:t> Analog circuits are mainly single function</a:t>
            </a:r>
          </a:p>
          <a:p>
            <a:pPr marL="0" indent="0">
              <a:buNone/>
            </a:pPr>
            <a:r>
              <a:rPr lang="en-US" dirty="0" smtClean="0"/>
              <a:t> </a:t>
            </a:r>
            <a:r>
              <a:rPr lang="en-US" b="1" dirty="0" smtClean="0"/>
              <a:t>-</a:t>
            </a:r>
            <a:r>
              <a:rPr lang="en-US" dirty="0" smtClean="0"/>
              <a:t> Instruction </a:t>
            </a:r>
            <a:r>
              <a:rPr lang="en-US" dirty="0"/>
              <a:t>control cannot be </a:t>
            </a:r>
            <a:r>
              <a:rPr lang="en-US" dirty="0" smtClean="0"/>
              <a:t>analog</a:t>
            </a:r>
            <a:endParaRPr lang="en-US" dirty="0"/>
          </a:p>
          <a:p>
            <a:pPr marL="0" indent="0">
              <a:buNone/>
            </a:pPr>
            <a:r>
              <a:rPr lang="en-US" dirty="0" smtClean="0">
                <a:solidFill>
                  <a:srgbClr val="074DF4"/>
                </a:solidFill>
              </a:rPr>
              <a:t> </a:t>
            </a:r>
            <a:r>
              <a:rPr lang="en-US" b="1" dirty="0" smtClean="0">
                <a:solidFill>
                  <a:srgbClr val="000000"/>
                </a:solidFill>
              </a:rPr>
              <a:t>-</a:t>
            </a:r>
            <a:r>
              <a:rPr lang="en-US" dirty="0" smtClean="0">
                <a:solidFill>
                  <a:srgbClr val="074DF4"/>
                </a:solidFill>
              </a:rPr>
              <a:t> </a:t>
            </a:r>
            <a:r>
              <a:rPr lang="en-US" dirty="0" smtClean="0">
                <a:solidFill>
                  <a:srgbClr val="000000"/>
                </a:solidFill>
              </a:rPr>
              <a:t>Storing </a:t>
            </a:r>
            <a:r>
              <a:rPr lang="en-US" dirty="0">
                <a:solidFill>
                  <a:srgbClr val="000000"/>
                </a:solidFill>
              </a:rPr>
              <a:t>intermediate results in analog domain </a:t>
            </a:r>
            <a:r>
              <a:rPr lang="en-US" dirty="0" smtClean="0">
                <a:solidFill>
                  <a:srgbClr val="000000"/>
                </a:solidFill>
              </a:rPr>
              <a:t/>
            </a:r>
            <a:br>
              <a:rPr lang="en-US" dirty="0" smtClean="0">
                <a:solidFill>
                  <a:srgbClr val="000000"/>
                </a:solidFill>
              </a:rPr>
            </a:br>
            <a:r>
              <a:rPr lang="en-US" dirty="0" smtClean="0">
                <a:solidFill>
                  <a:srgbClr val="000000"/>
                </a:solidFill>
              </a:rPr>
              <a:t>   is </a:t>
            </a:r>
            <a:r>
              <a:rPr lang="en-US" dirty="0">
                <a:solidFill>
                  <a:srgbClr val="000000"/>
                </a:solidFill>
              </a:rPr>
              <a:t>not </a:t>
            </a:r>
            <a:r>
              <a:rPr lang="en-US" dirty="0" smtClean="0">
                <a:solidFill>
                  <a:srgbClr val="000000"/>
                </a:solidFill>
              </a:rPr>
              <a:t>effective</a:t>
            </a:r>
            <a:endParaRPr lang="en-US" dirty="0">
              <a:solidFill>
                <a:srgbClr val="000000"/>
              </a:solidFill>
            </a:endParaRPr>
          </a:p>
          <a:p>
            <a:pPr marL="0" indent="0">
              <a:buNone/>
            </a:pPr>
            <a:r>
              <a:rPr lang="en-US" dirty="0" smtClean="0"/>
              <a:t> </a:t>
            </a:r>
            <a:r>
              <a:rPr lang="en-US" b="1" dirty="0" smtClean="0"/>
              <a:t>-</a:t>
            </a:r>
            <a:r>
              <a:rPr lang="en-US" dirty="0" smtClean="0"/>
              <a:t> </a:t>
            </a:r>
            <a:r>
              <a:rPr lang="en-US" dirty="0" smtClean="0">
                <a:solidFill>
                  <a:srgbClr val="074DF4"/>
                </a:solidFill>
              </a:rPr>
              <a:t>Analog circuits have limited operational range</a:t>
            </a:r>
            <a:endParaRPr lang="en-US" dirty="0">
              <a:solidFill>
                <a:srgbClr val="074DF4"/>
              </a:solidFill>
            </a:endParaRPr>
          </a:p>
        </p:txBody>
      </p:sp>
      <p:sp>
        <p:nvSpPr>
          <p:cNvPr id="4" name="Slide Number Placeholder 3"/>
          <p:cNvSpPr>
            <a:spLocks noGrp="1"/>
          </p:cNvSpPr>
          <p:nvPr>
            <p:ph type="sldNum" sz="quarter" idx="12"/>
          </p:nvPr>
        </p:nvSpPr>
        <p:spPr/>
        <p:txBody>
          <a:bodyPr/>
          <a:lstStyle/>
          <a:p>
            <a:fld id="{05FF3C1F-4485-8A47-A986-4823157539B1}" type="slidenum">
              <a:rPr lang="en-US" smtClean="0"/>
              <a:t>6</a:t>
            </a:fld>
            <a:endParaRPr lang="en-US"/>
          </a:p>
        </p:txBody>
      </p:sp>
      <p:sp>
        <p:nvSpPr>
          <p:cNvPr id="6" name="Rectangle 5"/>
          <p:cNvSpPr/>
          <p:nvPr/>
        </p:nvSpPr>
        <p:spPr>
          <a:xfrm>
            <a:off x="508000" y="3857526"/>
            <a:ext cx="8178800" cy="2862322"/>
          </a:xfrm>
          <a:prstGeom prst="rect">
            <a:avLst/>
          </a:prstGeom>
          <a:ln>
            <a:solidFill>
              <a:schemeClr val="tx1"/>
            </a:solidFill>
          </a:ln>
        </p:spPr>
        <p:txBody>
          <a:bodyPr wrap="square">
            <a:spAutoFit/>
          </a:bodyPr>
          <a:lstStyle/>
          <a:p>
            <a:r>
              <a:rPr lang="en-US" sz="3600" dirty="0" smtClean="0"/>
              <a:t>1) Neural transformation</a:t>
            </a:r>
          </a:p>
          <a:p>
            <a:endParaRPr lang="en-US" sz="3600" dirty="0" smtClean="0"/>
          </a:p>
          <a:p>
            <a:r>
              <a:rPr lang="en-US" sz="3600" dirty="0" smtClean="0"/>
              <a:t>2) </a:t>
            </a:r>
            <a:r>
              <a:rPr lang="en-US" sz="3600" dirty="0" smtClean="0">
                <a:solidFill>
                  <a:srgbClr val="000000"/>
                </a:solidFill>
              </a:rPr>
              <a:t>Analog neurons</a:t>
            </a:r>
          </a:p>
          <a:p>
            <a:endParaRPr lang="en-US" sz="3600" dirty="0" smtClean="0"/>
          </a:p>
          <a:p>
            <a:r>
              <a:rPr lang="en-US" sz="3600" b="1" dirty="0" smtClean="0"/>
              <a:t>3) </a:t>
            </a:r>
            <a:r>
              <a:rPr lang="en-US" sz="3600" b="1" dirty="0" smtClean="0">
                <a:solidFill>
                  <a:srgbClr val="0E34E1"/>
                </a:solidFill>
              </a:rPr>
              <a:t>Compiler-circuit co-design</a:t>
            </a:r>
            <a:endParaRPr lang="en-US" sz="3600" b="1" dirty="0">
              <a:solidFill>
                <a:srgbClr val="0E34E1"/>
              </a:solidFill>
            </a:endParaRPr>
          </a:p>
        </p:txBody>
      </p:sp>
    </p:spTree>
    <p:extLst>
      <p:ext uri="{BB962C8B-B14F-4D97-AF65-F5344CB8AC3E}">
        <p14:creationId xmlns:p14="http://schemas.microsoft.com/office/powerpoint/2010/main" val="26723924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FF3C1F-4485-8A47-A986-4823157539B1}" type="slidenum">
              <a:rPr lang="en-US" smtClean="0"/>
              <a:t>7</a:t>
            </a:fld>
            <a:endParaRPr lang="en-US"/>
          </a:p>
        </p:txBody>
      </p:sp>
      <p:pic>
        <p:nvPicPr>
          <p:cNvPr id="5" name="Picture 4"/>
          <p:cNvPicPr>
            <a:picLocks noChangeAspect="1"/>
          </p:cNvPicPr>
          <p:nvPr/>
        </p:nvPicPr>
        <p:blipFill>
          <a:blip r:embed="rId2"/>
          <a:stretch>
            <a:fillRect/>
          </a:stretch>
        </p:blipFill>
        <p:spPr>
          <a:xfrm>
            <a:off x="0" y="2231453"/>
            <a:ext cx="9144000" cy="2395095"/>
          </a:xfrm>
          <a:prstGeom prst="rect">
            <a:avLst/>
          </a:prstGeom>
        </p:spPr>
      </p:pic>
      <p:sp>
        <p:nvSpPr>
          <p:cNvPr id="6" name="TextBox 5"/>
          <p:cNvSpPr txBox="1"/>
          <p:nvPr/>
        </p:nvSpPr>
        <p:spPr>
          <a:xfrm>
            <a:off x="0" y="1476948"/>
            <a:ext cx="9189720" cy="646331"/>
          </a:xfrm>
          <a:prstGeom prst="rect">
            <a:avLst/>
          </a:prstGeom>
          <a:noFill/>
        </p:spPr>
        <p:txBody>
          <a:bodyPr wrap="square" rtlCol="0">
            <a:spAutoFit/>
          </a:bodyPr>
          <a:lstStyle/>
          <a:p>
            <a:pPr algn="ctr"/>
            <a:r>
              <a:rPr lang="en-US" sz="3600" b="1" dirty="0" smtClean="0"/>
              <a:t>1</a:t>
            </a:r>
            <a:r>
              <a:rPr lang="en-US" sz="3600" b="1" baseline="30000" dirty="0" smtClean="0"/>
              <a:t>st</a:t>
            </a:r>
            <a:r>
              <a:rPr lang="en-US" sz="3600" b="1" dirty="0" smtClean="0"/>
              <a:t> Design Principle</a:t>
            </a:r>
            <a:endParaRPr lang="en-US" sz="3600" b="1" dirty="0"/>
          </a:p>
        </p:txBody>
      </p:sp>
      <p:sp>
        <p:nvSpPr>
          <p:cNvPr id="7" name="TextBox 6"/>
          <p:cNvSpPr txBox="1"/>
          <p:nvPr/>
        </p:nvSpPr>
        <p:spPr>
          <a:xfrm>
            <a:off x="438150" y="2875002"/>
            <a:ext cx="8267700" cy="1107996"/>
          </a:xfrm>
          <a:prstGeom prst="rect">
            <a:avLst/>
          </a:prstGeom>
          <a:noFill/>
        </p:spPr>
        <p:txBody>
          <a:bodyPr wrap="square" rtlCol="0">
            <a:spAutoFit/>
          </a:bodyPr>
          <a:lstStyle/>
          <a:p>
            <a:pPr algn="ctr"/>
            <a:r>
              <a:rPr lang="en-US" sz="6600" b="1" dirty="0" smtClean="0"/>
              <a:t>Neural Transformation</a:t>
            </a:r>
            <a:endParaRPr lang="en-US" sz="6600" b="1" dirty="0"/>
          </a:p>
        </p:txBody>
      </p:sp>
    </p:spTree>
    <p:extLst>
      <p:ext uri="{BB962C8B-B14F-4D97-AF65-F5344CB8AC3E}">
        <p14:creationId xmlns:p14="http://schemas.microsoft.com/office/powerpoint/2010/main" val="15157630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716" y="177800"/>
            <a:ext cx="8229600" cy="1143000"/>
          </a:xfrm>
        </p:spPr>
        <p:txBody>
          <a:bodyPr>
            <a:normAutofit/>
          </a:bodyPr>
          <a:lstStyle/>
          <a:p>
            <a:pPr algn="l"/>
            <a:r>
              <a:rPr lang="en-US" sz="3800" dirty="0" smtClean="0"/>
              <a:t>Neural Transformation</a:t>
            </a:r>
            <a:endParaRPr lang="en-US" sz="3800" dirty="0"/>
          </a:p>
        </p:txBody>
      </p:sp>
      <p:sp>
        <p:nvSpPr>
          <p:cNvPr id="5" name="Rectangle 4"/>
          <p:cNvSpPr/>
          <p:nvPr/>
        </p:nvSpPr>
        <p:spPr>
          <a:xfrm>
            <a:off x="1206500" y="2875576"/>
            <a:ext cx="1536192" cy="1490472"/>
          </a:xfrm>
          <a:prstGeom prst="rect">
            <a:avLst/>
          </a:prstGeom>
          <a:solidFill>
            <a:schemeClr val="accent1"/>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p:cNvSpPr>
            <a:spLocks noGrp="1"/>
          </p:cNvSpPr>
          <p:nvPr>
            <p:ph type="sldNum" sz="quarter" idx="12"/>
          </p:nvPr>
        </p:nvSpPr>
        <p:spPr>
          <a:xfrm>
            <a:off x="6997700" y="6492875"/>
            <a:ext cx="2133600" cy="365125"/>
          </a:xfrm>
        </p:spPr>
        <p:txBody>
          <a:bodyPr/>
          <a:lstStyle/>
          <a:p>
            <a:fld id="{43E6274D-23B7-8E4D-B11C-FBF76E93AA39}" type="slidenum">
              <a:rPr lang="en-US" smtClean="0"/>
              <a:t>8</a:t>
            </a:fld>
            <a:endParaRPr lang="en-US" dirty="0"/>
          </a:p>
        </p:txBody>
      </p:sp>
      <p:pic>
        <p:nvPicPr>
          <p:cNvPr id="6" name="Picture 5"/>
          <p:cNvPicPr>
            <a:picLocks noChangeAspect="1"/>
          </p:cNvPicPr>
          <p:nvPr/>
        </p:nvPicPr>
        <p:blipFill>
          <a:blip r:embed="rId3"/>
          <a:stretch>
            <a:fillRect/>
          </a:stretch>
        </p:blipFill>
        <p:spPr>
          <a:xfrm>
            <a:off x="957580" y="1799958"/>
            <a:ext cx="1714500" cy="3707915"/>
          </a:xfrm>
          <a:prstGeom prst="rect">
            <a:avLst/>
          </a:prstGeom>
        </p:spPr>
      </p:pic>
      <p:sp>
        <p:nvSpPr>
          <p:cNvPr id="11" name="Right Arrow 10"/>
          <p:cNvSpPr/>
          <p:nvPr/>
        </p:nvSpPr>
        <p:spPr>
          <a:xfrm>
            <a:off x="4780280" y="3242435"/>
            <a:ext cx="1555750" cy="822960"/>
          </a:xfrm>
          <a:prstGeom prst="rightArrow">
            <a:avLst/>
          </a:prstGeom>
          <a:gradFill>
            <a:gsLst>
              <a:gs pos="0">
                <a:schemeClr val="accent1"/>
              </a:gs>
              <a:gs pos="100000">
                <a:srgbClr val="191919"/>
              </a:gs>
            </a:gsLst>
            <a:lin ang="0" scaled="0"/>
          </a:gra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9" name="Group 8"/>
          <p:cNvGrpSpPr/>
          <p:nvPr/>
        </p:nvGrpSpPr>
        <p:grpSpPr>
          <a:xfrm>
            <a:off x="6459971" y="1799958"/>
            <a:ext cx="1851596" cy="3707915"/>
            <a:chOff x="6459971" y="1369071"/>
            <a:chExt cx="1851596" cy="3707915"/>
          </a:xfrm>
        </p:grpSpPr>
        <p:pic>
          <p:nvPicPr>
            <p:cNvPr id="17" name="Picture 16"/>
            <p:cNvPicPr>
              <a:picLocks noChangeAspect="1"/>
            </p:cNvPicPr>
            <p:nvPr/>
          </p:nvPicPr>
          <p:blipFill>
            <a:blip r:embed="rId3"/>
            <a:stretch>
              <a:fillRect/>
            </a:stretch>
          </p:blipFill>
          <p:spPr>
            <a:xfrm>
              <a:off x="6459971" y="1369071"/>
              <a:ext cx="1714500" cy="3707915"/>
            </a:xfrm>
            <a:prstGeom prst="rect">
              <a:avLst/>
            </a:prstGeom>
          </p:spPr>
        </p:pic>
        <p:sp>
          <p:nvSpPr>
            <p:cNvPr id="20" name="Rectangle 19"/>
            <p:cNvSpPr/>
            <p:nvPr/>
          </p:nvSpPr>
          <p:spPr>
            <a:xfrm>
              <a:off x="6670447" y="2444689"/>
              <a:ext cx="1616744" cy="1490472"/>
            </a:xfrm>
            <a:prstGeom prst="rect">
              <a:avLst/>
            </a:prstGeom>
            <a:solidFill>
              <a:srgbClr val="333333"/>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p:cNvSpPr txBox="1"/>
            <p:nvPr/>
          </p:nvSpPr>
          <p:spPr>
            <a:xfrm>
              <a:off x="6649007" y="2838946"/>
              <a:ext cx="1662560" cy="707886"/>
            </a:xfrm>
            <a:prstGeom prst="rect">
              <a:avLst/>
            </a:prstGeom>
            <a:noFill/>
          </p:spPr>
          <p:txBody>
            <a:bodyPr wrap="none" rtlCol="0" anchor="ctr" anchorCtr="0">
              <a:spAutoFit/>
            </a:bodyPr>
            <a:lstStyle/>
            <a:p>
              <a:pPr algn="ctr"/>
              <a:r>
                <a:rPr lang="en-US" sz="2000" dirty="0" smtClean="0">
                  <a:solidFill>
                    <a:schemeClr val="bg1"/>
                  </a:solidFill>
                </a:rPr>
                <a:t>Analog Neural</a:t>
              </a:r>
              <a:br>
                <a:rPr lang="en-US" sz="2000" dirty="0" smtClean="0">
                  <a:solidFill>
                    <a:schemeClr val="bg1"/>
                  </a:solidFill>
                </a:rPr>
              </a:br>
              <a:r>
                <a:rPr lang="en-US" sz="2000" dirty="0" smtClean="0">
                  <a:solidFill>
                    <a:schemeClr val="bg1"/>
                  </a:solidFill>
                </a:rPr>
                <a:t>Network</a:t>
              </a:r>
              <a:endParaRPr lang="en-US" sz="2000" dirty="0">
                <a:solidFill>
                  <a:schemeClr val="bg1"/>
                </a:solidFill>
              </a:endParaRPr>
            </a:p>
          </p:txBody>
        </p:sp>
      </p:grpSp>
      <p:sp>
        <p:nvSpPr>
          <p:cNvPr id="21" name="Rectangle 20"/>
          <p:cNvSpPr/>
          <p:nvPr/>
        </p:nvSpPr>
        <p:spPr>
          <a:xfrm>
            <a:off x="843280" y="1700538"/>
            <a:ext cx="7543800" cy="3916680"/>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3" name="Group 12"/>
          <p:cNvGrpSpPr/>
          <p:nvPr/>
        </p:nvGrpSpPr>
        <p:grpSpPr>
          <a:xfrm>
            <a:off x="1998980" y="2749846"/>
            <a:ext cx="827797" cy="1741932"/>
            <a:chOff x="2247900" y="2311400"/>
            <a:chExt cx="827797" cy="1741932"/>
          </a:xfrm>
        </p:grpSpPr>
        <p:cxnSp>
          <p:nvCxnSpPr>
            <p:cNvPr id="23" name="Straight Connector 22"/>
            <p:cNvCxnSpPr/>
            <p:nvPr/>
          </p:nvCxnSpPr>
          <p:spPr>
            <a:xfrm flipH="1">
              <a:off x="2247900" y="2311400"/>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flipV="1">
              <a:off x="2260600" y="3927602"/>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2847317" y="2875576"/>
            <a:ext cx="1662560" cy="1490472"/>
            <a:chOff x="2847317" y="2444689"/>
            <a:chExt cx="1662560" cy="1490472"/>
          </a:xfrm>
        </p:grpSpPr>
        <p:sp>
          <p:nvSpPr>
            <p:cNvPr id="41" name="Rectangle 40"/>
            <p:cNvSpPr/>
            <p:nvPr/>
          </p:nvSpPr>
          <p:spPr>
            <a:xfrm>
              <a:off x="2868757" y="2444689"/>
              <a:ext cx="1616744" cy="1490472"/>
            </a:xfrm>
            <a:prstGeom prst="rect">
              <a:avLst/>
            </a:prstGeom>
            <a:solidFill>
              <a:srgbClr val="333333"/>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TextBox 41"/>
            <p:cNvSpPr txBox="1"/>
            <p:nvPr/>
          </p:nvSpPr>
          <p:spPr>
            <a:xfrm>
              <a:off x="2847317" y="2838946"/>
              <a:ext cx="1662560" cy="707886"/>
            </a:xfrm>
            <a:prstGeom prst="rect">
              <a:avLst/>
            </a:prstGeom>
            <a:noFill/>
          </p:spPr>
          <p:txBody>
            <a:bodyPr wrap="none" rtlCol="0" anchor="ctr" anchorCtr="0">
              <a:spAutoFit/>
            </a:bodyPr>
            <a:lstStyle/>
            <a:p>
              <a:pPr algn="ctr"/>
              <a:r>
                <a:rPr lang="en-US" sz="2000" dirty="0" smtClean="0">
                  <a:solidFill>
                    <a:schemeClr val="bg1"/>
                  </a:solidFill>
                </a:rPr>
                <a:t>Analog Neural</a:t>
              </a:r>
              <a:br>
                <a:rPr lang="en-US" sz="2000" dirty="0" smtClean="0">
                  <a:solidFill>
                    <a:schemeClr val="bg1"/>
                  </a:solidFill>
                </a:rPr>
              </a:br>
              <a:r>
                <a:rPr lang="en-US" sz="2000" dirty="0" smtClean="0">
                  <a:solidFill>
                    <a:schemeClr val="bg1"/>
                  </a:solidFill>
                </a:rPr>
                <a:t>Network</a:t>
              </a:r>
              <a:endParaRPr lang="en-US" sz="2000" dirty="0">
                <a:solidFill>
                  <a:schemeClr val="bg1"/>
                </a:solidFill>
              </a:endParaRPr>
            </a:p>
          </p:txBody>
        </p:sp>
      </p:grpSp>
      <p:sp>
        <p:nvSpPr>
          <p:cNvPr id="30" name="TextBox 29"/>
          <p:cNvSpPr txBox="1"/>
          <p:nvPr/>
        </p:nvSpPr>
        <p:spPr>
          <a:xfrm>
            <a:off x="-12700" y="5756339"/>
            <a:ext cx="9144000" cy="307777"/>
          </a:xfrm>
          <a:prstGeom prst="rect">
            <a:avLst/>
          </a:prstGeom>
          <a:noFill/>
        </p:spPr>
        <p:txBody>
          <a:bodyPr wrap="square" rtlCol="0">
            <a:spAutoFit/>
          </a:bodyPr>
          <a:lstStyle/>
          <a:p>
            <a:pPr algn="ctr"/>
            <a:r>
              <a:rPr lang="en-US" sz="1400" dirty="0" smtClean="0"/>
              <a:t>Esmaeilzadeh, Sampson, </a:t>
            </a:r>
            <a:r>
              <a:rPr lang="en-US" sz="1400" dirty="0" err="1" smtClean="0"/>
              <a:t>Ceze</a:t>
            </a:r>
            <a:r>
              <a:rPr lang="en-US" sz="1400" dirty="0" smtClean="0"/>
              <a:t>, Burger, “Neural Acceleration for General-Purpose Approximate Programs,” MICRO 2012.</a:t>
            </a:r>
          </a:p>
        </p:txBody>
      </p:sp>
    </p:spTree>
    <p:extLst>
      <p:ext uri="{BB962C8B-B14F-4D97-AF65-F5344CB8AC3E}">
        <p14:creationId xmlns:p14="http://schemas.microsoft.com/office/powerpoint/2010/main" val="2930326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1"/>
            <a:ext cx="8229600" cy="1143000"/>
          </a:xfrm>
        </p:spPr>
        <p:txBody>
          <a:bodyPr>
            <a:normAutofit/>
          </a:bodyPr>
          <a:lstStyle/>
          <a:p>
            <a:pPr algn="l"/>
            <a:r>
              <a:rPr lang="en-US" sz="3600" dirty="0" smtClean="0"/>
              <a:t>A-NPU acceleration</a:t>
            </a:r>
            <a:endParaRPr lang="en-US" sz="3600" dirty="0"/>
          </a:p>
        </p:txBody>
      </p:sp>
      <p:sp>
        <p:nvSpPr>
          <p:cNvPr id="7" name="TextBox 6"/>
          <p:cNvSpPr txBox="1"/>
          <p:nvPr/>
        </p:nvSpPr>
        <p:spPr>
          <a:xfrm>
            <a:off x="4351155" y="3361021"/>
            <a:ext cx="1838691" cy="914633"/>
          </a:xfrm>
          <a:prstGeom prst="rect">
            <a:avLst/>
          </a:prstGeom>
          <a:solidFill>
            <a:schemeClr val="tx2"/>
          </a:solidFill>
          <a:ln w="19050" cmpd="sng">
            <a:solidFill>
              <a:schemeClr val="accent1"/>
            </a:solidFill>
          </a:ln>
        </p:spPr>
        <p:txBody>
          <a:bodyPr wrap="square" lIns="91440" tIns="45720" rIns="91440" bIns="137160" rtlCol="0" anchor="ctr" anchorCtr="0">
            <a:noAutofit/>
          </a:bodyPr>
          <a:lstStyle/>
          <a:p>
            <a:pPr algn="ctr"/>
            <a:r>
              <a:rPr lang="en-US" sz="2000" b="1" dirty="0">
                <a:solidFill>
                  <a:schemeClr val="bg1"/>
                </a:solidFill>
              </a:rPr>
              <a:t>N</a:t>
            </a:r>
            <a:r>
              <a:rPr lang="en-US" sz="2000" b="1" dirty="0" smtClean="0">
                <a:solidFill>
                  <a:schemeClr val="bg1"/>
                </a:solidFill>
              </a:rPr>
              <a:t>eural</a:t>
            </a:r>
            <a:br>
              <a:rPr lang="en-US" sz="2000" b="1" dirty="0" smtClean="0">
                <a:solidFill>
                  <a:schemeClr val="bg1"/>
                </a:solidFill>
              </a:rPr>
            </a:br>
            <a:r>
              <a:rPr lang="en-US" sz="2000" b="1" dirty="0" smtClean="0">
                <a:solidFill>
                  <a:schemeClr val="bg1"/>
                </a:solidFill>
              </a:rPr>
              <a:t>Representation</a:t>
            </a:r>
            <a:endParaRPr lang="en-US" sz="1600" dirty="0" smtClean="0">
              <a:solidFill>
                <a:schemeClr val="bg1"/>
              </a:solidFill>
            </a:endParaRPr>
          </a:p>
        </p:txBody>
      </p:sp>
      <p:grpSp>
        <p:nvGrpSpPr>
          <p:cNvPr id="39" name="Group 38"/>
          <p:cNvGrpSpPr/>
          <p:nvPr/>
        </p:nvGrpSpPr>
        <p:grpSpPr>
          <a:xfrm>
            <a:off x="1539318" y="1441426"/>
            <a:ext cx="7462364" cy="1285632"/>
            <a:chOff x="1197980" y="2008594"/>
            <a:chExt cx="7462364" cy="1285632"/>
          </a:xfrm>
        </p:grpSpPr>
        <p:grpSp>
          <p:nvGrpSpPr>
            <p:cNvPr id="33" name="Group 32"/>
            <p:cNvGrpSpPr/>
            <p:nvPr/>
          </p:nvGrpSpPr>
          <p:grpSpPr>
            <a:xfrm>
              <a:off x="1197980" y="2008594"/>
              <a:ext cx="899935" cy="1285632"/>
              <a:chOff x="1197980" y="2008594"/>
              <a:chExt cx="899935" cy="1285632"/>
            </a:xfrm>
          </p:grpSpPr>
          <p:grpSp>
            <p:nvGrpSpPr>
              <p:cNvPr id="24" name="Group 23"/>
              <p:cNvGrpSpPr/>
              <p:nvPr/>
            </p:nvGrpSpPr>
            <p:grpSpPr>
              <a:xfrm>
                <a:off x="1197980" y="2364292"/>
                <a:ext cx="899935" cy="929934"/>
                <a:chOff x="602711" y="2046772"/>
                <a:chExt cx="899935" cy="929934"/>
              </a:xfrm>
            </p:grpSpPr>
            <p:sp>
              <p:nvSpPr>
                <p:cNvPr id="13" name="Rectangle 12"/>
                <p:cNvSpPr/>
                <p:nvPr/>
              </p:nvSpPr>
              <p:spPr>
                <a:xfrm>
                  <a:off x="602711" y="2348995"/>
                  <a:ext cx="899935" cy="495412"/>
                </a:xfrm>
                <a:prstGeom prst="rect">
                  <a:avLst/>
                </a:prstGeom>
                <a:solidFill>
                  <a:schemeClr val="accent1"/>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nip Single Corner Rectangle 4"/>
                <p:cNvSpPr/>
                <p:nvPr/>
              </p:nvSpPr>
              <p:spPr>
                <a:xfrm>
                  <a:off x="602711" y="2046772"/>
                  <a:ext cx="899935" cy="929934"/>
                </a:xfrm>
                <a:prstGeom prst="snip1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274320" bIns="137160" anchor="ctr" anchorCtr="0"/>
                <a:lstStyle/>
                <a:p>
                  <a:endParaRPr lang="en-US" sz="3200" dirty="0">
                    <a:solidFill>
                      <a:schemeClr val="tx1"/>
                    </a:solidFill>
                  </a:endParaRPr>
                </a:p>
              </p:txBody>
            </p:sp>
          </p:grpSp>
          <p:sp>
            <p:nvSpPr>
              <p:cNvPr id="26" name="TextBox 25"/>
              <p:cNvSpPr txBox="1"/>
              <p:nvPr/>
            </p:nvSpPr>
            <p:spPr>
              <a:xfrm>
                <a:off x="1337428" y="2008594"/>
                <a:ext cx="621038" cy="307777"/>
              </a:xfrm>
              <a:prstGeom prst="rect">
                <a:avLst/>
              </a:prstGeom>
              <a:noFill/>
            </p:spPr>
            <p:txBody>
              <a:bodyPr wrap="none" lIns="0" tIns="0" rIns="0" bIns="0" rtlCol="0">
                <a:spAutoFit/>
              </a:bodyPr>
              <a:lstStyle/>
              <a:p>
                <a:r>
                  <a:rPr lang="en-US" sz="2000" dirty="0" smtClean="0"/>
                  <a:t>Code</a:t>
                </a:r>
                <a:r>
                  <a:rPr lang="en-US" sz="2000" baseline="-25000" dirty="0" smtClean="0"/>
                  <a:t>1</a:t>
                </a:r>
                <a:endParaRPr lang="en-US" sz="2000" baseline="-25000" dirty="0"/>
              </a:p>
            </p:txBody>
          </p:sp>
        </p:grpSp>
        <p:grpSp>
          <p:nvGrpSpPr>
            <p:cNvPr id="34" name="Group 33"/>
            <p:cNvGrpSpPr/>
            <p:nvPr/>
          </p:nvGrpSpPr>
          <p:grpSpPr>
            <a:xfrm>
              <a:off x="2388583" y="2008594"/>
              <a:ext cx="899935" cy="1285632"/>
              <a:chOff x="2401852" y="2008594"/>
              <a:chExt cx="899935" cy="1285632"/>
            </a:xfrm>
          </p:grpSpPr>
          <p:grpSp>
            <p:nvGrpSpPr>
              <p:cNvPr id="23" name="Group 22"/>
              <p:cNvGrpSpPr/>
              <p:nvPr/>
            </p:nvGrpSpPr>
            <p:grpSpPr>
              <a:xfrm>
                <a:off x="2401852" y="2364292"/>
                <a:ext cx="899935" cy="929934"/>
                <a:chOff x="1806583" y="2046772"/>
                <a:chExt cx="899935" cy="929934"/>
              </a:xfrm>
            </p:grpSpPr>
            <p:sp>
              <p:nvSpPr>
                <p:cNvPr id="14" name="Rectangle 13"/>
                <p:cNvSpPr/>
                <p:nvPr/>
              </p:nvSpPr>
              <p:spPr>
                <a:xfrm>
                  <a:off x="1806583" y="2566581"/>
                  <a:ext cx="899935" cy="277825"/>
                </a:xfrm>
                <a:prstGeom prst="rect">
                  <a:avLst/>
                </a:prstGeom>
                <a:solidFill>
                  <a:schemeClr val="accent1"/>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Snip Single Corner Rectangle 7"/>
                <p:cNvSpPr/>
                <p:nvPr/>
              </p:nvSpPr>
              <p:spPr>
                <a:xfrm>
                  <a:off x="1806583" y="2046772"/>
                  <a:ext cx="899935" cy="929934"/>
                </a:xfrm>
                <a:prstGeom prst="snip1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274320" bIns="137160" anchor="ctr" anchorCtr="0"/>
                <a:lstStyle/>
                <a:p>
                  <a:endParaRPr lang="en-US" sz="3200" dirty="0">
                    <a:solidFill>
                      <a:schemeClr val="tx1"/>
                    </a:solidFill>
                  </a:endParaRPr>
                </a:p>
              </p:txBody>
            </p:sp>
          </p:grpSp>
          <p:sp>
            <p:nvSpPr>
              <p:cNvPr id="27" name="TextBox 26"/>
              <p:cNvSpPr txBox="1"/>
              <p:nvPr/>
            </p:nvSpPr>
            <p:spPr>
              <a:xfrm>
                <a:off x="2541300" y="2008594"/>
                <a:ext cx="621038" cy="307777"/>
              </a:xfrm>
              <a:prstGeom prst="rect">
                <a:avLst/>
              </a:prstGeom>
              <a:noFill/>
            </p:spPr>
            <p:txBody>
              <a:bodyPr wrap="none" lIns="0" tIns="0" rIns="0" bIns="0" rtlCol="0">
                <a:spAutoFit/>
              </a:bodyPr>
              <a:lstStyle/>
              <a:p>
                <a:r>
                  <a:rPr lang="en-US" sz="2000" dirty="0" smtClean="0"/>
                  <a:t>Code</a:t>
                </a:r>
                <a:r>
                  <a:rPr lang="en-US" sz="2000" baseline="-25000" dirty="0" smtClean="0"/>
                  <a:t>2</a:t>
                </a:r>
                <a:endParaRPr lang="en-US" sz="2000" baseline="-25000" dirty="0"/>
              </a:p>
            </p:txBody>
          </p:sp>
        </p:grpSp>
        <p:grpSp>
          <p:nvGrpSpPr>
            <p:cNvPr id="35" name="Group 34"/>
            <p:cNvGrpSpPr/>
            <p:nvPr/>
          </p:nvGrpSpPr>
          <p:grpSpPr>
            <a:xfrm>
              <a:off x="3579186" y="2008594"/>
              <a:ext cx="899935" cy="1285632"/>
              <a:chOff x="3605724" y="2008594"/>
              <a:chExt cx="899935" cy="1285632"/>
            </a:xfrm>
          </p:grpSpPr>
          <p:grpSp>
            <p:nvGrpSpPr>
              <p:cNvPr id="22" name="Group 21"/>
              <p:cNvGrpSpPr/>
              <p:nvPr/>
            </p:nvGrpSpPr>
            <p:grpSpPr>
              <a:xfrm>
                <a:off x="3605724" y="2364292"/>
                <a:ext cx="899935" cy="929934"/>
                <a:chOff x="3010455" y="2046772"/>
                <a:chExt cx="899935" cy="929934"/>
              </a:xfrm>
            </p:grpSpPr>
            <p:sp>
              <p:nvSpPr>
                <p:cNvPr id="15" name="Rectangle 14"/>
                <p:cNvSpPr/>
                <p:nvPr/>
              </p:nvSpPr>
              <p:spPr>
                <a:xfrm>
                  <a:off x="3010455" y="2210082"/>
                  <a:ext cx="899935" cy="356499"/>
                </a:xfrm>
                <a:prstGeom prst="rect">
                  <a:avLst/>
                </a:prstGeom>
                <a:solidFill>
                  <a:schemeClr val="accent1"/>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Snip Single Corner Rectangle 8"/>
                <p:cNvSpPr/>
                <p:nvPr/>
              </p:nvSpPr>
              <p:spPr>
                <a:xfrm>
                  <a:off x="3010455" y="2046772"/>
                  <a:ext cx="899935" cy="929934"/>
                </a:xfrm>
                <a:prstGeom prst="snip1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274320" bIns="137160" anchor="ctr" anchorCtr="0"/>
                <a:lstStyle/>
                <a:p>
                  <a:endParaRPr lang="en-US" sz="3200" dirty="0">
                    <a:solidFill>
                      <a:schemeClr val="tx1"/>
                    </a:solidFill>
                  </a:endParaRPr>
                </a:p>
              </p:txBody>
            </p:sp>
          </p:grpSp>
          <p:sp>
            <p:nvSpPr>
              <p:cNvPr id="28" name="TextBox 27"/>
              <p:cNvSpPr txBox="1"/>
              <p:nvPr/>
            </p:nvSpPr>
            <p:spPr>
              <a:xfrm>
                <a:off x="3745172" y="2008594"/>
                <a:ext cx="621038" cy="307777"/>
              </a:xfrm>
              <a:prstGeom prst="rect">
                <a:avLst/>
              </a:prstGeom>
              <a:noFill/>
            </p:spPr>
            <p:txBody>
              <a:bodyPr wrap="none" lIns="0" tIns="0" rIns="0" bIns="0" rtlCol="0">
                <a:spAutoFit/>
              </a:bodyPr>
              <a:lstStyle/>
              <a:p>
                <a:r>
                  <a:rPr lang="en-US" sz="2000" dirty="0" smtClean="0"/>
                  <a:t>Code</a:t>
                </a:r>
                <a:r>
                  <a:rPr lang="en-US" sz="2000" baseline="-25000" dirty="0"/>
                  <a:t>3</a:t>
                </a:r>
              </a:p>
            </p:txBody>
          </p:sp>
        </p:grpSp>
        <p:grpSp>
          <p:nvGrpSpPr>
            <p:cNvPr id="36" name="Group 35"/>
            <p:cNvGrpSpPr/>
            <p:nvPr/>
          </p:nvGrpSpPr>
          <p:grpSpPr>
            <a:xfrm>
              <a:off x="4769789" y="2008594"/>
              <a:ext cx="899935" cy="1285632"/>
              <a:chOff x="4809596" y="2008594"/>
              <a:chExt cx="899935" cy="1285632"/>
            </a:xfrm>
          </p:grpSpPr>
          <p:grpSp>
            <p:nvGrpSpPr>
              <p:cNvPr id="21" name="Group 20"/>
              <p:cNvGrpSpPr/>
              <p:nvPr/>
            </p:nvGrpSpPr>
            <p:grpSpPr>
              <a:xfrm>
                <a:off x="4809596" y="2364292"/>
                <a:ext cx="899935" cy="929934"/>
                <a:chOff x="4214327" y="2046772"/>
                <a:chExt cx="899935" cy="929934"/>
              </a:xfrm>
            </p:grpSpPr>
            <p:sp>
              <p:nvSpPr>
                <p:cNvPr id="16" name="Rectangle 15"/>
                <p:cNvSpPr/>
                <p:nvPr/>
              </p:nvSpPr>
              <p:spPr>
                <a:xfrm>
                  <a:off x="4214327" y="2348995"/>
                  <a:ext cx="899935" cy="627711"/>
                </a:xfrm>
                <a:prstGeom prst="rect">
                  <a:avLst/>
                </a:prstGeom>
                <a:solidFill>
                  <a:schemeClr val="accent1"/>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Snip Single Corner Rectangle 10"/>
                <p:cNvSpPr/>
                <p:nvPr/>
              </p:nvSpPr>
              <p:spPr>
                <a:xfrm>
                  <a:off x="4214327" y="2046772"/>
                  <a:ext cx="899935" cy="929934"/>
                </a:xfrm>
                <a:prstGeom prst="snip1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274320" bIns="137160" anchor="ctr" anchorCtr="0"/>
                <a:lstStyle/>
                <a:p>
                  <a:endParaRPr lang="en-US" sz="3200" dirty="0">
                    <a:solidFill>
                      <a:schemeClr val="tx1"/>
                    </a:solidFill>
                  </a:endParaRPr>
                </a:p>
              </p:txBody>
            </p:sp>
          </p:grpSp>
          <p:sp>
            <p:nvSpPr>
              <p:cNvPr id="29" name="TextBox 28"/>
              <p:cNvSpPr txBox="1"/>
              <p:nvPr/>
            </p:nvSpPr>
            <p:spPr>
              <a:xfrm>
                <a:off x="4945375" y="2008594"/>
                <a:ext cx="628377" cy="307777"/>
              </a:xfrm>
              <a:prstGeom prst="rect">
                <a:avLst/>
              </a:prstGeom>
              <a:noFill/>
            </p:spPr>
            <p:txBody>
              <a:bodyPr wrap="none" lIns="0" tIns="0" rIns="0" bIns="0" rtlCol="0">
                <a:spAutoFit/>
              </a:bodyPr>
              <a:lstStyle/>
              <a:p>
                <a:r>
                  <a:rPr lang="en-US" sz="2000" dirty="0" smtClean="0"/>
                  <a:t>Code</a:t>
                </a:r>
                <a:r>
                  <a:rPr lang="en-US" sz="2000" baseline="-25000" dirty="0" smtClean="0"/>
                  <a:t>4</a:t>
                </a:r>
                <a:endParaRPr lang="en-US" sz="2000" baseline="-25000" dirty="0"/>
              </a:p>
            </p:txBody>
          </p:sp>
        </p:grpSp>
        <p:grpSp>
          <p:nvGrpSpPr>
            <p:cNvPr id="37" name="Group 36"/>
            <p:cNvGrpSpPr/>
            <p:nvPr/>
          </p:nvGrpSpPr>
          <p:grpSpPr>
            <a:xfrm>
              <a:off x="5960392" y="2008594"/>
              <a:ext cx="899935" cy="1285632"/>
              <a:chOff x="6013468" y="2008594"/>
              <a:chExt cx="899935" cy="1285632"/>
            </a:xfrm>
          </p:grpSpPr>
          <p:grpSp>
            <p:nvGrpSpPr>
              <p:cNvPr id="20" name="Group 19"/>
              <p:cNvGrpSpPr/>
              <p:nvPr/>
            </p:nvGrpSpPr>
            <p:grpSpPr>
              <a:xfrm>
                <a:off x="6013468" y="2364292"/>
                <a:ext cx="899935" cy="929934"/>
                <a:chOff x="5418199" y="2046772"/>
                <a:chExt cx="899935" cy="929934"/>
              </a:xfrm>
            </p:grpSpPr>
            <p:sp>
              <p:nvSpPr>
                <p:cNvPr id="17" name="Rectangle 16"/>
                <p:cNvSpPr/>
                <p:nvPr/>
              </p:nvSpPr>
              <p:spPr>
                <a:xfrm>
                  <a:off x="5418199" y="2454836"/>
                  <a:ext cx="899935" cy="217586"/>
                </a:xfrm>
                <a:prstGeom prst="rect">
                  <a:avLst/>
                </a:prstGeom>
                <a:solidFill>
                  <a:schemeClr val="accent1"/>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Snip Single Corner Rectangle 11"/>
                <p:cNvSpPr/>
                <p:nvPr/>
              </p:nvSpPr>
              <p:spPr>
                <a:xfrm>
                  <a:off x="5418199" y="2046772"/>
                  <a:ext cx="899935" cy="929934"/>
                </a:xfrm>
                <a:prstGeom prst="snip1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274320" bIns="137160" anchor="ctr" anchorCtr="0"/>
                <a:lstStyle/>
                <a:p>
                  <a:endParaRPr lang="en-US" sz="3200" dirty="0">
                    <a:solidFill>
                      <a:schemeClr val="tx1"/>
                    </a:solidFill>
                  </a:endParaRPr>
                </a:p>
              </p:txBody>
            </p:sp>
          </p:grpSp>
          <p:sp>
            <p:nvSpPr>
              <p:cNvPr id="30" name="TextBox 29"/>
              <p:cNvSpPr txBox="1"/>
              <p:nvPr/>
            </p:nvSpPr>
            <p:spPr>
              <a:xfrm>
                <a:off x="6152916" y="2008594"/>
                <a:ext cx="621038" cy="307777"/>
              </a:xfrm>
              <a:prstGeom prst="rect">
                <a:avLst/>
              </a:prstGeom>
              <a:noFill/>
            </p:spPr>
            <p:txBody>
              <a:bodyPr wrap="none" lIns="0" tIns="0" rIns="0" bIns="0" rtlCol="0">
                <a:spAutoFit/>
              </a:bodyPr>
              <a:lstStyle/>
              <a:p>
                <a:r>
                  <a:rPr lang="en-US" sz="2000" dirty="0" smtClean="0"/>
                  <a:t>Code</a:t>
                </a:r>
                <a:r>
                  <a:rPr lang="en-US" sz="2000" baseline="-25000" dirty="0"/>
                  <a:t>5</a:t>
                </a:r>
              </a:p>
            </p:txBody>
          </p:sp>
        </p:grpSp>
        <p:grpSp>
          <p:nvGrpSpPr>
            <p:cNvPr id="38" name="Group 37"/>
            <p:cNvGrpSpPr/>
            <p:nvPr/>
          </p:nvGrpSpPr>
          <p:grpSpPr>
            <a:xfrm>
              <a:off x="7150995" y="2008594"/>
              <a:ext cx="899935" cy="1285632"/>
              <a:chOff x="7217338" y="2008594"/>
              <a:chExt cx="899935" cy="1285632"/>
            </a:xfrm>
          </p:grpSpPr>
          <p:grpSp>
            <p:nvGrpSpPr>
              <p:cNvPr id="19" name="Group 18"/>
              <p:cNvGrpSpPr/>
              <p:nvPr/>
            </p:nvGrpSpPr>
            <p:grpSpPr>
              <a:xfrm>
                <a:off x="7217338" y="2364292"/>
                <a:ext cx="899935" cy="929934"/>
                <a:chOff x="6622069" y="2046772"/>
                <a:chExt cx="899935" cy="929934"/>
              </a:xfrm>
            </p:grpSpPr>
            <p:sp>
              <p:nvSpPr>
                <p:cNvPr id="18" name="Rectangle 17"/>
                <p:cNvSpPr/>
                <p:nvPr/>
              </p:nvSpPr>
              <p:spPr>
                <a:xfrm>
                  <a:off x="6622069" y="2196144"/>
                  <a:ext cx="899935" cy="462078"/>
                </a:xfrm>
                <a:prstGeom prst="rect">
                  <a:avLst/>
                </a:prstGeom>
                <a:solidFill>
                  <a:schemeClr val="accent1"/>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Snip Single Corner Rectangle 9"/>
                <p:cNvSpPr/>
                <p:nvPr/>
              </p:nvSpPr>
              <p:spPr>
                <a:xfrm>
                  <a:off x="6622069" y="2046772"/>
                  <a:ext cx="899935" cy="929934"/>
                </a:xfrm>
                <a:prstGeom prst="snip1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274320" bIns="137160" anchor="ctr" anchorCtr="0"/>
                <a:lstStyle/>
                <a:p>
                  <a:endParaRPr lang="en-US" sz="3200" dirty="0">
                    <a:solidFill>
                      <a:schemeClr val="tx1"/>
                    </a:solidFill>
                  </a:endParaRPr>
                </a:p>
              </p:txBody>
            </p:sp>
          </p:grpSp>
          <p:sp>
            <p:nvSpPr>
              <p:cNvPr id="31" name="TextBox 30"/>
              <p:cNvSpPr txBox="1"/>
              <p:nvPr/>
            </p:nvSpPr>
            <p:spPr>
              <a:xfrm>
                <a:off x="7356786" y="2008594"/>
                <a:ext cx="621038" cy="307777"/>
              </a:xfrm>
              <a:prstGeom prst="rect">
                <a:avLst/>
              </a:prstGeom>
              <a:noFill/>
            </p:spPr>
            <p:txBody>
              <a:bodyPr wrap="none" lIns="0" tIns="0" rIns="0" bIns="0" rtlCol="0">
                <a:spAutoFit/>
              </a:bodyPr>
              <a:lstStyle/>
              <a:p>
                <a:r>
                  <a:rPr lang="en-US" sz="2000" dirty="0" smtClean="0"/>
                  <a:t>Code</a:t>
                </a:r>
                <a:r>
                  <a:rPr lang="en-US" sz="2000" baseline="-25000" dirty="0" smtClean="0"/>
                  <a:t>6</a:t>
                </a:r>
                <a:endParaRPr lang="en-US" sz="2000" baseline="-25000" dirty="0"/>
              </a:p>
            </p:txBody>
          </p:sp>
        </p:grpSp>
        <p:sp>
          <p:nvSpPr>
            <p:cNvPr id="32" name="TextBox 31"/>
            <p:cNvSpPr txBox="1"/>
            <p:nvPr/>
          </p:nvSpPr>
          <p:spPr>
            <a:xfrm>
              <a:off x="8341597" y="2488035"/>
              <a:ext cx="318747" cy="553998"/>
            </a:xfrm>
            <a:prstGeom prst="rect">
              <a:avLst/>
            </a:prstGeom>
            <a:noFill/>
          </p:spPr>
          <p:txBody>
            <a:bodyPr wrap="none" lIns="0" tIns="0" rIns="0" bIns="0" rtlCol="0">
              <a:spAutoFit/>
            </a:bodyPr>
            <a:lstStyle/>
            <a:p>
              <a:r>
                <a:rPr lang="en-US" sz="3600" dirty="0" smtClean="0"/>
                <a:t>…</a:t>
              </a:r>
              <a:endParaRPr lang="en-US" sz="3600" baseline="-25000" dirty="0"/>
            </a:p>
          </p:txBody>
        </p:sp>
      </p:grpSp>
      <p:grpSp>
        <p:nvGrpSpPr>
          <p:cNvPr id="44" name="Group 43"/>
          <p:cNvGrpSpPr/>
          <p:nvPr/>
        </p:nvGrpSpPr>
        <p:grpSpPr>
          <a:xfrm>
            <a:off x="3465207" y="4514970"/>
            <a:ext cx="2269652" cy="1644650"/>
            <a:chOff x="3465207" y="4711700"/>
            <a:chExt cx="2269652" cy="1644650"/>
          </a:xfrm>
        </p:grpSpPr>
        <p:sp>
          <p:nvSpPr>
            <p:cNvPr id="40" name="TextBox 39"/>
            <p:cNvSpPr txBox="1">
              <a:spLocks noChangeAspect="1"/>
            </p:cNvSpPr>
            <p:nvPr/>
          </p:nvSpPr>
          <p:spPr>
            <a:xfrm>
              <a:off x="3465207" y="4711700"/>
              <a:ext cx="1645920" cy="1644650"/>
            </a:xfrm>
            <a:prstGeom prst="rect">
              <a:avLst/>
            </a:prstGeom>
            <a:solidFill>
              <a:schemeClr val="bg1">
                <a:lumMod val="65000"/>
              </a:schemeClr>
            </a:solidFill>
            <a:ln w="38100" cmpd="dbl">
              <a:solidFill>
                <a:schemeClr val="tx1"/>
              </a:solidFill>
            </a:ln>
          </p:spPr>
          <p:txBody>
            <a:bodyPr wrap="none" lIns="0" tIns="91440" rIns="0" bIns="91440" rtlCol="0" anchor="ctr" anchorCtr="0">
              <a:noAutofit/>
            </a:bodyPr>
            <a:lstStyle/>
            <a:p>
              <a:pPr algn="ctr"/>
              <a:r>
                <a:rPr lang="en-US" sz="3600" b="1" dirty="0" smtClean="0"/>
                <a:t>CPU</a:t>
              </a:r>
            </a:p>
          </p:txBody>
        </p:sp>
        <p:sp>
          <p:nvSpPr>
            <p:cNvPr id="43" name="TextBox 42"/>
            <p:cNvSpPr txBox="1">
              <a:spLocks/>
            </p:cNvSpPr>
            <p:nvPr/>
          </p:nvSpPr>
          <p:spPr>
            <a:xfrm>
              <a:off x="4820459" y="5105777"/>
              <a:ext cx="914400" cy="914400"/>
            </a:xfrm>
            <a:prstGeom prst="rect">
              <a:avLst/>
            </a:prstGeom>
            <a:solidFill>
              <a:schemeClr val="accent1"/>
            </a:solidFill>
            <a:ln w="28575" cmpd="sng">
              <a:solidFill>
                <a:srgbClr val="000000"/>
              </a:solidFill>
            </a:ln>
          </p:spPr>
          <p:txBody>
            <a:bodyPr wrap="none" lIns="0" tIns="91440" rIns="0" bIns="91440" rtlCol="0" anchor="ctr" anchorCtr="0">
              <a:noAutofit/>
            </a:bodyPr>
            <a:lstStyle/>
            <a:p>
              <a:pPr algn="ctr"/>
              <a:r>
                <a:rPr lang="en-US" sz="2400" b="1" dirty="0" smtClean="0">
                  <a:solidFill>
                    <a:schemeClr val="bg1"/>
                  </a:solidFill>
                </a:rPr>
                <a:t>A-NPU</a:t>
              </a:r>
            </a:p>
          </p:txBody>
        </p:sp>
      </p:grpSp>
      <p:cxnSp>
        <p:nvCxnSpPr>
          <p:cNvPr id="49" name="Straight Connector 48"/>
          <p:cNvCxnSpPr>
            <a:stCxn id="13" idx="2"/>
            <a:endCxn id="7" idx="0"/>
          </p:cNvCxnSpPr>
          <p:nvPr/>
        </p:nvCxnSpPr>
        <p:spPr>
          <a:xfrm>
            <a:off x="1989286" y="2594759"/>
            <a:ext cx="3281215" cy="766262"/>
          </a:xfrm>
          <a:prstGeom prst="line">
            <a:avLst/>
          </a:prstGeom>
          <a:ln w="28575"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2"/>
            <a:endCxn id="7" idx="0"/>
          </p:cNvCxnSpPr>
          <p:nvPr/>
        </p:nvCxnSpPr>
        <p:spPr>
          <a:xfrm>
            <a:off x="3179889" y="2594758"/>
            <a:ext cx="2090612" cy="766263"/>
          </a:xfrm>
          <a:prstGeom prst="line">
            <a:avLst/>
          </a:prstGeom>
          <a:ln w="28575"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15" idx="2"/>
            <a:endCxn id="7" idx="0"/>
          </p:cNvCxnSpPr>
          <p:nvPr/>
        </p:nvCxnSpPr>
        <p:spPr>
          <a:xfrm>
            <a:off x="4370492" y="2316933"/>
            <a:ext cx="900009" cy="1044088"/>
          </a:xfrm>
          <a:prstGeom prst="line">
            <a:avLst/>
          </a:prstGeom>
          <a:ln w="28575"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11" idx="1"/>
            <a:endCxn id="7" idx="0"/>
          </p:cNvCxnSpPr>
          <p:nvPr/>
        </p:nvCxnSpPr>
        <p:spPr>
          <a:xfrm flipH="1">
            <a:off x="5270501" y="2727058"/>
            <a:ext cx="290594" cy="633963"/>
          </a:xfrm>
          <a:prstGeom prst="line">
            <a:avLst/>
          </a:prstGeom>
          <a:ln w="28575"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7" idx="2"/>
            <a:endCxn id="7" idx="0"/>
          </p:cNvCxnSpPr>
          <p:nvPr/>
        </p:nvCxnSpPr>
        <p:spPr>
          <a:xfrm flipH="1">
            <a:off x="5270501" y="2422774"/>
            <a:ext cx="1481197" cy="938247"/>
          </a:xfrm>
          <a:prstGeom prst="line">
            <a:avLst/>
          </a:prstGeom>
          <a:ln w="28575"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18" idx="2"/>
            <a:endCxn id="7" idx="0"/>
          </p:cNvCxnSpPr>
          <p:nvPr/>
        </p:nvCxnSpPr>
        <p:spPr>
          <a:xfrm flipH="1">
            <a:off x="5270501" y="2408574"/>
            <a:ext cx="2671800" cy="952447"/>
          </a:xfrm>
          <a:prstGeom prst="line">
            <a:avLst/>
          </a:prstGeom>
          <a:ln w="28575"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32" idx="2"/>
            <a:endCxn id="7" idx="0"/>
          </p:cNvCxnSpPr>
          <p:nvPr/>
        </p:nvCxnSpPr>
        <p:spPr>
          <a:xfrm flipH="1">
            <a:off x="5270501" y="2474865"/>
            <a:ext cx="3571808" cy="886156"/>
          </a:xfrm>
          <a:prstGeom prst="line">
            <a:avLst/>
          </a:prstGeom>
          <a:ln w="28575"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7" idx="2"/>
            <a:endCxn id="43" idx="0"/>
          </p:cNvCxnSpPr>
          <p:nvPr/>
        </p:nvCxnSpPr>
        <p:spPr>
          <a:xfrm>
            <a:off x="5270501" y="4275654"/>
            <a:ext cx="7158" cy="633393"/>
          </a:xfrm>
          <a:prstGeom prst="line">
            <a:avLst/>
          </a:prstGeom>
          <a:ln w="28575"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92655" y="1730299"/>
            <a:ext cx="898002" cy="707886"/>
          </a:xfrm>
          <a:prstGeom prst="rect">
            <a:avLst/>
          </a:prstGeom>
          <a:noFill/>
        </p:spPr>
        <p:txBody>
          <a:bodyPr wrap="none" rtlCol="0">
            <a:spAutoFit/>
          </a:bodyPr>
          <a:lstStyle/>
          <a:p>
            <a:pPr algn="ctr"/>
            <a:r>
              <a:rPr lang="en-US" sz="2000" dirty="0" smtClean="0"/>
              <a:t>Source</a:t>
            </a:r>
            <a:br>
              <a:rPr lang="en-US" sz="2000" dirty="0" smtClean="0"/>
            </a:br>
            <a:r>
              <a:rPr lang="en-US" sz="2000" dirty="0" smtClean="0"/>
              <a:t>Codes</a:t>
            </a:r>
            <a:endParaRPr lang="en-US" sz="2000" dirty="0"/>
          </a:p>
        </p:txBody>
      </p:sp>
      <p:sp>
        <p:nvSpPr>
          <p:cNvPr id="60" name="TextBox 59"/>
          <p:cNvSpPr txBox="1"/>
          <p:nvPr/>
        </p:nvSpPr>
        <p:spPr>
          <a:xfrm>
            <a:off x="47822" y="3310506"/>
            <a:ext cx="1787669" cy="1015663"/>
          </a:xfrm>
          <a:prstGeom prst="rect">
            <a:avLst/>
          </a:prstGeom>
          <a:noFill/>
        </p:spPr>
        <p:txBody>
          <a:bodyPr wrap="none" rtlCol="0">
            <a:spAutoFit/>
          </a:bodyPr>
          <a:lstStyle/>
          <a:p>
            <a:pPr algn="ctr"/>
            <a:r>
              <a:rPr lang="en-US" sz="2000" dirty="0" smtClean="0"/>
              <a:t>Common</a:t>
            </a:r>
            <a:br>
              <a:rPr lang="en-US" sz="2000" dirty="0" smtClean="0"/>
            </a:br>
            <a:r>
              <a:rPr lang="en-US" sz="2000" dirty="0" smtClean="0"/>
              <a:t>Intermediate</a:t>
            </a:r>
            <a:br>
              <a:rPr lang="en-US" sz="2000" dirty="0" smtClean="0"/>
            </a:br>
            <a:r>
              <a:rPr lang="en-US" sz="2000" dirty="0" smtClean="0"/>
              <a:t>Representation</a:t>
            </a:r>
            <a:endParaRPr lang="en-US" sz="2000" dirty="0"/>
          </a:p>
        </p:txBody>
      </p:sp>
      <p:sp>
        <p:nvSpPr>
          <p:cNvPr id="62" name="TextBox 61"/>
          <p:cNvSpPr txBox="1"/>
          <p:nvPr/>
        </p:nvSpPr>
        <p:spPr>
          <a:xfrm>
            <a:off x="203399" y="5137240"/>
            <a:ext cx="1489235" cy="400110"/>
          </a:xfrm>
          <a:prstGeom prst="rect">
            <a:avLst/>
          </a:prstGeom>
          <a:noFill/>
        </p:spPr>
        <p:txBody>
          <a:bodyPr wrap="none" rtlCol="0">
            <a:spAutoFit/>
          </a:bodyPr>
          <a:lstStyle/>
          <a:p>
            <a:pPr algn="ctr"/>
            <a:r>
              <a:rPr lang="en-US" sz="2000" dirty="0" smtClean="0"/>
              <a:t>Acceleration</a:t>
            </a:r>
            <a:endParaRPr lang="en-US" sz="2000" dirty="0"/>
          </a:p>
        </p:txBody>
      </p:sp>
      <p:cxnSp>
        <p:nvCxnSpPr>
          <p:cNvPr id="63" name="Straight Connector 62"/>
          <p:cNvCxnSpPr>
            <a:stCxn id="3" idx="2"/>
            <a:endCxn id="60" idx="0"/>
          </p:cNvCxnSpPr>
          <p:nvPr/>
        </p:nvCxnSpPr>
        <p:spPr>
          <a:xfrm>
            <a:off x="941656" y="2438185"/>
            <a:ext cx="1" cy="872321"/>
          </a:xfrm>
          <a:prstGeom prst="line">
            <a:avLst/>
          </a:prstGeom>
          <a:ln w="28575"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60" idx="2"/>
            <a:endCxn id="62" idx="0"/>
          </p:cNvCxnSpPr>
          <p:nvPr/>
        </p:nvCxnSpPr>
        <p:spPr>
          <a:xfrm>
            <a:off x="941657" y="4326169"/>
            <a:ext cx="6360" cy="811071"/>
          </a:xfrm>
          <a:prstGeom prst="line">
            <a:avLst/>
          </a:prstGeom>
          <a:ln w="28575" cmpd="sng">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6301730" y="3425922"/>
            <a:ext cx="153888" cy="784830"/>
          </a:xfrm>
          <a:prstGeom prst="rect">
            <a:avLst/>
          </a:prstGeom>
          <a:noFill/>
        </p:spPr>
        <p:txBody>
          <a:bodyPr wrap="none" lIns="0" tIns="0" rIns="0" bIns="45720" rtlCol="0" anchor="t" anchorCtr="1">
            <a:spAutoFit/>
          </a:bodyPr>
          <a:lstStyle/>
          <a:p>
            <a:r>
              <a:rPr lang="en-US" sz="2400" dirty="0" smtClean="0"/>
              <a:t>+</a:t>
            </a:r>
          </a:p>
          <a:p>
            <a:r>
              <a:rPr lang="en-US" sz="2400" dirty="0" smtClean="0"/>
              <a:t>×</a:t>
            </a:r>
            <a:endParaRPr lang="en-US" sz="2400" dirty="0"/>
          </a:p>
        </p:txBody>
      </p:sp>
      <p:graphicFrame>
        <p:nvGraphicFramePr>
          <p:cNvPr id="68" name="Chart 67"/>
          <p:cNvGraphicFramePr/>
          <p:nvPr>
            <p:extLst>
              <p:ext uri="{D42A27DB-BD31-4B8C-83A1-F6EECF244321}">
                <p14:modId xmlns:p14="http://schemas.microsoft.com/office/powerpoint/2010/main" val="3667632820"/>
              </p:ext>
            </p:extLst>
          </p:nvPr>
        </p:nvGraphicFramePr>
        <p:xfrm>
          <a:off x="6384916" y="3467713"/>
          <a:ext cx="868565" cy="701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00630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8683</TotalTime>
  <Words>4715</Words>
  <Application>Microsoft Macintosh PowerPoint</Application>
  <PresentationFormat>On-screen Show (4:3)</PresentationFormat>
  <Paragraphs>550</Paragraphs>
  <Slides>40</Slides>
  <Notes>28</Notes>
  <HiddenSlides>5</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PowerPoint Presentation</vt:lpstr>
      <vt:lpstr>Challenges</vt:lpstr>
      <vt:lpstr>Challenges</vt:lpstr>
      <vt:lpstr>Challenges</vt:lpstr>
      <vt:lpstr>PowerPoint Presentation</vt:lpstr>
      <vt:lpstr>Neural Transformation</vt:lpstr>
      <vt:lpstr>A-NPU acceleration</vt:lpstr>
      <vt:lpstr>PowerPoint Presentation</vt:lpstr>
      <vt:lpstr>Analog Neurons for Accelerated Computation</vt:lpstr>
      <vt:lpstr>Mixed-signal A-NPU</vt:lpstr>
      <vt:lpstr>PowerPoint Presentation</vt:lpstr>
      <vt:lpstr>Limitations of Analog Neuron</vt:lpstr>
      <vt:lpstr>PowerPoint Presentation</vt:lpstr>
      <vt:lpstr>Digital Compilation Workflow</vt:lpstr>
      <vt:lpstr>Analog Compilation Workflow</vt:lpstr>
      <vt:lpstr>(1) Training with Limited Bit-width </vt:lpstr>
      <vt:lpstr>(2) Training with topology restrictions and non-idealities</vt:lpstr>
      <vt:lpstr>Measurements Signal Processing, Robotics, 3D Gaming, Financial Analysis, Compression, Machine Learning, Image Processing  </vt:lpstr>
      <vt:lpstr>Speedup</vt:lpstr>
      <vt:lpstr>Energy Savings</vt:lpstr>
      <vt:lpstr>Application quality loss</vt:lpstr>
      <vt:lpstr>PowerPoint Presentation</vt:lpstr>
      <vt:lpstr>PowerPoint Presentation</vt:lpstr>
      <vt:lpstr>PowerPoint Presentation</vt:lpstr>
      <vt:lpstr>PowerPoint Presentation</vt:lpstr>
      <vt:lpstr>Area Breakdown</vt:lpstr>
      <vt:lpstr>Power Breakdown</vt:lpstr>
      <vt:lpstr>Applications</vt:lpstr>
      <vt:lpstr>Speedup with A-NPU over 8-bit D-NPU</vt:lpstr>
      <vt:lpstr>Energy savings with A-NPU over 8-bit D-NPU</vt:lpstr>
      <vt:lpstr>Dynamic Instruction Reduction</vt:lpstr>
      <vt:lpstr>Speedup with A-NPU acceleration</vt:lpstr>
      <vt:lpstr>Energy savings with A-NPU acceleration</vt:lpstr>
      <vt:lpstr>Speedup with A-NPU over 8-bit D-NPU</vt:lpstr>
      <vt:lpstr>Energy savings with A-NPU acceleration</vt:lpstr>
      <vt:lpstr>Energy savings with A-NPU over 8-bit D-NPU</vt:lpstr>
      <vt:lpstr>Speedup with A-NPU acceleration</vt:lpstr>
      <vt:lpstr>Neural algorithmic transformation</vt:lpstr>
    </vt:vector>
  </TitlesOfParts>
  <Company>University of Wisconsin-Madison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Yazdanbakhsh</dc:creator>
  <cp:lastModifiedBy>Amir Yazdanbakhsh</cp:lastModifiedBy>
  <cp:revision>1907</cp:revision>
  <dcterms:created xsi:type="dcterms:W3CDTF">2014-05-30T02:00:01Z</dcterms:created>
  <dcterms:modified xsi:type="dcterms:W3CDTF">2014-06-18T15:10:01Z</dcterms:modified>
</cp:coreProperties>
</file>