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emf" ContentType="image/x-emf"/>
  <Default Extension="xlsx" ContentType="application/vnd.openxmlformats-officedocument.spreadsheetml.sheet"/>
  <Default Extension="rels" ContentType="application/vnd.openxmlformats-package.relationships+xml"/>
  <Default Extension="wdp" ContentType="image/vnd.ms-photo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2.xml" ContentType="application/vnd.openxmlformats-officedocument.drawingml.chart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charts/chart3.xml" ContentType="application/vnd.openxmlformats-officedocument.drawingml.chart+xml"/>
  <Override PartName="/ppt/drawings/drawing1.xml" ContentType="application/vnd.openxmlformats-officedocument.drawingml.chartshapes+xml"/>
  <Override PartName="/ppt/notesSlides/notesSlide34.xml" ContentType="application/vnd.openxmlformats-officedocument.presentationml.notesSlide+xml"/>
  <Override PartName="/ppt/charts/chart4.xml" ContentType="application/vnd.openxmlformats-officedocument.drawingml.chart+xml"/>
  <Override PartName="/ppt/notesSlides/notesSlide35.xml" ContentType="application/vnd.openxmlformats-officedocument.presentationml.notesSlide+xml"/>
  <Override PartName="/ppt/charts/chart5.xml" ContentType="application/vnd.openxmlformats-officedocument.drawingml.chart+xml"/>
  <Override PartName="/ppt/notesSlides/notesSlide36.xml" ContentType="application/vnd.openxmlformats-officedocument.presentationml.notesSlide+xml"/>
  <Override PartName="/ppt/charts/chart6.xml" ContentType="application/vnd.openxmlformats-officedocument.drawingml.chart+xml"/>
  <Override PartName="/ppt/notesSlides/notesSlide37.xml" ContentType="application/vnd.openxmlformats-officedocument.presentationml.notesSlide+xml"/>
  <Override PartName="/ppt/charts/chart7.xml" ContentType="application/vnd.openxmlformats-officedocument.drawingml.chart+xml"/>
  <Override PartName="/ppt/notesSlides/notesSlide38.xml" ContentType="application/vnd.openxmlformats-officedocument.presentationml.notesSlide+xml"/>
  <Override PartName="/ppt/charts/chart8.xml" ContentType="application/vnd.openxmlformats-officedocument.drawingml.chart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rts/chart9.xml" ContentType="application/vnd.openxmlformats-officedocument.drawingml.chart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256" r:id="rId2"/>
    <p:sldId id="379" r:id="rId3"/>
    <p:sldId id="391" r:id="rId4"/>
    <p:sldId id="392" r:id="rId5"/>
    <p:sldId id="404" r:id="rId6"/>
    <p:sldId id="406" r:id="rId7"/>
    <p:sldId id="414" r:id="rId8"/>
    <p:sldId id="415" r:id="rId9"/>
    <p:sldId id="416" r:id="rId10"/>
    <p:sldId id="412" r:id="rId11"/>
    <p:sldId id="483" r:id="rId12"/>
    <p:sldId id="442" r:id="rId13"/>
    <p:sldId id="439" r:id="rId14"/>
    <p:sldId id="440" r:id="rId15"/>
    <p:sldId id="443" r:id="rId16"/>
    <p:sldId id="449" r:id="rId17"/>
    <p:sldId id="466" r:id="rId18"/>
    <p:sldId id="464" r:id="rId19"/>
    <p:sldId id="467" r:id="rId20"/>
    <p:sldId id="468" r:id="rId21"/>
    <p:sldId id="479" r:id="rId22"/>
    <p:sldId id="469" r:id="rId23"/>
    <p:sldId id="470" r:id="rId24"/>
    <p:sldId id="471" r:id="rId25"/>
    <p:sldId id="472" r:id="rId26"/>
    <p:sldId id="473" r:id="rId27"/>
    <p:sldId id="474" r:id="rId28"/>
    <p:sldId id="475" r:id="rId29"/>
    <p:sldId id="476" r:id="rId30"/>
    <p:sldId id="477" r:id="rId31"/>
    <p:sldId id="478" r:id="rId32"/>
    <p:sldId id="374" r:id="rId33"/>
    <p:sldId id="409" r:id="rId34"/>
    <p:sldId id="444" r:id="rId35"/>
    <p:sldId id="445" r:id="rId36"/>
    <p:sldId id="446" r:id="rId37"/>
    <p:sldId id="448" r:id="rId38"/>
    <p:sldId id="299" r:id="rId39"/>
    <p:sldId id="407" r:id="rId40"/>
    <p:sldId id="393" r:id="rId41"/>
    <p:sldId id="418" r:id="rId42"/>
    <p:sldId id="413" r:id="rId43"/>
    <p:sldId id="384" r:id="rId44"/>
    <p:sldId id="386" r:id="rId45"/>
    <p:sldId id="395" r:id="rId46"/>
    <p:sldId id="381" r:id="rId47"/>
    <p:sldId id="460" r:id="rId48"/>
    <p:sldId id="461" r:id="rId49"/>
    <p:sldId id="462" r:id="rId50"/>
    <p:sldId id="463" r:id="rId51"/>
    <p:sldId id="435" r:id="rId52"/>
    <p:sldId id="382" r:id="rId53"/>
    <p:sldId id="405" r:id="rId54"/>
    <p:sldId id="480" r:id="rId55"/>
    <p:sldId id="482" r:id="rId56"/>
    <p:sldId id="378" r:id="rId57"/>
    <p:sldId id="481" r:id="rId58"/>
    <p:sldId id="419" r:id="rId5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493"/>
    <a:srgbClr val="008F00"/>
    <a:srgbClr val="558ED5"/>
    <a:srgbClr val="FF9300"/>
    <a:srgbClr val="275D90"/>
    <a:srgbClr val="2B8F00"/>
    <a:srgbClr val="2C8F00"/>
    <a:srgbClr val="56AD87"/>
    <a:srgbClr val="73E4B2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0" autoAdjust="0"/>
    <p:restoredTop sz="83144" autoAdjust="0"/>
  </p:normalViewPr>
  <p:slideViewPr>
    <p:cSldViewPr snapToGrid="0" snapToObjects="1">
      <p:cViewPr>
        <p:scale>
          <a:sx n="90" d="100"/>
          <a:sy n="90" d="100"/>
        </p:scale>
        <p:origin x="3264" y="10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5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viewProps" Target="viewProps.xml"/><Relationship Id="rId64" Type="http://schemas.openxmlformats.org/officeDocument/2006/relationships/theme" Target="theme/theme1.xml"/><Relationship Id="rId65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notesMaster" Target="notesMasters/notesMaster1.xml"/><Relationship Id="rId61" Type="http://schemas.openxmlformats.org/officeDocument/2006/relationships/handoutMaster" Target="handoutMasters/handoutMaster1.xml"/><Relationship Id="rId62" Type="http://schemas.openxmlformats.org/officeDocument/2006/relationships/presProps" Target="pres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Volumes/other/Tresorit/phd/publications/ngpu.paper/slides/result/slides-results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Relationship Id="rId2" Type="http://schemas.openxmlformats.org/officeDocument/2006/relationships/chartUserShapes" Target="../drawings/drawing1.xm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localhost/Users/amiryazdanbakhsh/Documents/phd/pubs/ngpu.paper/slides/result/slides-results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'runtime-breakdown'!$B$1</c:f>
              <c:strCache>
                <c:ptCount val="1"/>
                <c:pt idx="0">
                  <c:v>approximable</c:v>
                </c:pt>
              </c:strCache>
            </c:strRef>
          </c:tx>
          <c:spPr>
            <a:solidFill>
              <a:schemeClr val="tx2"/>
            </a:solidFill>
          </c:spPr>
          <c:invertIfNegative val="0"/>
          <c:cat>
            <c:strRef>
              <c:f>'runtime-breakdown'!$A$2:$A$12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'runtime-breakdown'!$B$2:$B$12</c:f>
              <c:numCache>
                <c:formatCode>0%</c:formatCode>
                <c:ptCount val="11"/>
                <c:pt idx="0">
                  <c:v>0.71</c:v>
                </c:pt>
                <c:pt idx="1">
                  <c:v>0.62</c:v>
                </c:pt>
                <c:pt idx="2">
                  <c:v>0.29</c:v>
                </c:pt>
                <c:pt idx="3">
                  <c:v>0.04</c:v>
                </c:pt>
                <c:pt idx="4">
                  <c:v>0.42</c:v>
                </c:pt>
                <c:pt idx="5">
                  <c:v>0.63</c:v>
                </c:pt>
                <c:pt idx="6">
                  <c:v>0.38</c:v>
                </c:pt>
                <c:pt idx="7">
                  <c:v>0.03</c:v>
                </c:pt>
                <c:pt idx="8">
                  <c:v>0.64</c:v>
                </c:pt>
                <c:pt idx="9">
                  <c:v>0.61</c:v>
                </c:pt>
                <c:pt idx="10">
                  <c:v>0.44</c:v>
                </c:pt>
              </c:numCache>
            </c:numRef>
          </c:val>
        </c:ser>
        <c:ser>
          <c:idx val="1"/>
          <c:order val="1"/>
          <c:tx>
            <c:strRef>
              <c:f>'runtime-breakdown'!$C$1</c:f>
              <c:strCache>
                <c:ptCount val="1"/>
                <c:pt idx="0">
                  <c:v>non-approximable</c:v>
                </c:pt>
              </c:strCache>
            </c:strRef>
          </c:tx>
          <c:spPr>
            <a:solidFill>
              <a:srgbClr val="008000"/>
            </a:solidFill>
          </c:spPr>
          <c:invertIfNegative val="0"/>
          <c:cat>
            <c:strRef>
              <c:f>'runtime-breakdown'!$A$2:$A$12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'runtime-breakdown'!$C$2:$C$12</c:f>
              <c:numCache>
                <c:formatCode>0%</c:formatCode>
                <c:ptCount val="11"/>
                <c:pt idx="0">
                  <c:v>0.29</c:v>
                </c:pt>
                <c:pt idx="1">
                  <c:v>0.38</c:v>
                </c:pt>
                <c:pt idx="2">
                  <c:v>0.71</c:v>
                </c:pt>
                <c:pt idx="3">
                  <c:v>0.96</c:v>
                </c:pt>
                <c:pt idx="4">
                  <c:v>0.58</c:v>
                </c:pt>
                <c:pt idx="5">
                  <c:v>0.37</c:v>
                </c:pt>
                <c:pt idx="6">
                  <c:v>0.62</c:v>
                </c:pt>
                <c:pt idx="7">
                  <c:v>0.97</c:v>
                </c:pt>
                <c:pt idx="8">
                  <c:v>0.36</c:v>
                </c:pt>
                <c:pt idx="9">
                  <c:v>0.39</c:v>
                </c:pt>
                <c:pt idx="10">
                  <c:v>0.56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overlap val="100"/>
        <c:axId val="-2017523920"/>
        <c:axId val="1931930288"/>
      </c:barChart>
      <c:catAx>
        <c:axId val="-2017523920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2800" b="1"/>
            </a:pPr>
            <a:endParaRPr lang="en-US"/>
          </a:p>
        </c:txPr>
        <c:crossAx val="1931930288"/>
        <c:crosses val="autoZero"/>
        <c:auto val="1"/>
        <c:lblAlgn val="ctr"/>
        <c:lblOffset val="100"/>
        <c:noMultiLvlLbl val="0"/>
      </c:catAx>
      <c:valAx>
        <c:axId val="1931930288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/>
            </a:pPr>
            <a:endParaRPr lang="en-US"/>
          </a:p>
        </c:txPr>
        <c:crossAx val="-2017523920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-5.0</c:v>
                </c:pt>
                <c:pt idx="1">
                  <c:v>-4.9</c:v>
                </c:pt>
                <c:pt idx="2">
                  <c:v>-4.800000000000001</c:v>
                </c:pt>
                <c:pt idx="3">
                  <c:v>-4.700000000000001</c:v>
                </c:pt>
                <c:pt idx="4">
                  <c:v>-4.6</c:v>
                </c:pt>
                <c:pt idx="5">
                  <c:v>-4.500000000000002</c:v>
                </c:pt>
                <c:pt idx="6">
                  <c:v>-4.400000000000002</c:v>
                </c:pt>
                <c:pt idx="7">
                  <c:v>-4.300000000000002</c:v>
                </c:pt>
                <c:pt idx="8">
                  <c:v>-4.200000000000003</c:v>
                </c:pt>
                <c:pt idx="9">
                  <c:v>-4.100000000000001</c:v>
                </c:pt>
                <c:pt idx="10">
                  <c:v>-4.000000000000004</c:v>
                </c:pt>
                <c:pt idx="11">
                  <c:v>-3.900000000000003</c:v>
                </c:pt>
                <c:pt idx="12">
                  <c:v>-3.800000000000003</c:v>
                </c:pt>
                <c:pt idx="13">
                  <c:v>-3.700000000000003</c:v>
                </c:pt>
                <c:pt idx="14">
                  <c:v>-3.600000000000003</c:v>
                </c:pt>
                <c:pt idx="15">
                  <c:v>-3.500000000000003</c:v>
                </c:pt>
                <c:pt idx="16">
                  <c:v>-3.400000000000003</c:v>
                </c:pt>
                <c:pt idx="17">
                  <c:v>-3.300000000000003</c:v>
                </c:pt>
                <c:pt idx="18">
                  <c:v>-3.200000000000003</c:v>
                </c:pt>
                <c:pt idx="19">
                  <c:v>-3.100000000000003</c:v>
                </c:pt>
                <c:pt idx="20">
                  <c:v>-3.000000000000003</c:v>
                </c:pt>
                <c:pt idx="21">
                  <c:v>-2.900000000000003</c:v>
                </c:pt>
                <c:pt idx="22">
                  <c:v>-2.800000000000002</c:v>
                </c:pt>
                <c:pt idx="23">
                  <c:v>-2.700000000000002</c:v>
                </c:pt>
                <c:pt idx="24">
                  <c:v>-2.600000000000002</c:v>
                </c:pt>
                <c:pt idx="25">
                  <c:v>-2.500000000000002</c:v>
                </c:pt>
                <c:pt idx="26">
                  <c:v>-2.400000000000002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-2.100000000000002</c:v>
                </c:pt>
                <c:pt idx="30">
                  <c:v>-2.000000000000002</c:v>
                </c:pt>
                <c:pt idx="31">
                  <c:v>-1.900000000000002</c:v>
                </c:pt>
                <c:pt idx="32">
                  <c:v>-1.800000000000002</c:v>
                </c:pt>
                <c:pt idx="33">
                  <c:v>-1.700000000000001</c:v>
                </c:pt>
                <c:pt idx="34">
                  <c:v>-1.600000000000001</c:v>
                </c:pt>
                <c:pt idx="35">
                  <c:v>-1.500000000000001</c:v>
                </c:pt>
                <c:pt idx="36">
                  <c:v>-1.400000000000001</c:v>
                </c:pt>
                <c:pt idx="37">
                  <c:v>-1.300000000000001</c:v>
                </c:pt>
                <c:pt idx="38">
                  <c:v>-1.200000000000001</c:v>
                </c:pt>
                <c:pt idx="39">
                  <c:v>-1.100000000000001</c:v>
                </c:pt>
                <c:pt idx="40">
                  <c:v>-1.000000000000001</c:v>
                </c:pt>
                <c:pt idx="41">
                  <c:v>-0.900000000000001</c:v>
                </c:pt>
                <c:pt idx="42">
                  <c:v>-0.800000000000001</c:v>
                </c:pt>
                <c:pt idx="43">
                  <c:v>-0.700000000000001</c:v>
                </c:pt>
                <c:pt idx="44">
                  <c:v>-0.600000000000001</c:v>
                </c:pt>
                <c:pt idx="45">
                  <c:v>-0.500000000000001</c:v>
                </c:pt>
                <c:pt idx="46">
                  <c:v>-0.400000000000001</c:v>
                </c:pt>
                <c:pt idx="47">
                  <c:v>-0.300000000000001</c:v>
                </c:pt>
                <c:pt idx="48">
                  <c:v>-0.200000000000001</c:v>
                </c:pt>
                <c:pt idx="49">
                  <c:v>-0.100000000000001</c:v>
                </c:pt>
                <c:pt idx="50">
                  <c:v>-1.02695629777827E-15</c:v>
                </c:pt>
                <c:pt idx="51">
                  <c:v>0.099999999999999</c:v>
                </c:pt>
                <c:pt idx="52">
                  <c:v>0.199999999999999</c:v>
                </c:pt>
                <c:pt idx="53">
                  <c:v>0.299999999999999</c:v>
                </c:pt>
                <c:pt idx="54">
                  <c:v>0.399999999999999</c:v>
                </c:pt>
                <c:pt idx="55">
                  <c:v>0.499999999999999</c:v>
                </c:pt>
                <c:pt idx="56">
                  <c:v>0.599999999999999</c:v>
                </c:pt>
                <c:pt idx="57">
                  <c:v>0.699999999999999</c:v>
                </c:pt>
                <c:pt idx="58">
                  <c:v>0.799999999999999</c:v>
                </c:pt>
                <c:pt idx="59">
                  <c:v>0.899999999999999</c:v>
                </c:pt>
                <c:pt idx="60">
                  <c:v>0.999999999999999</c:v>
                </c:pt>
                <c:pt idx="61">
                  <c:v>1.099999999999999</c:v>
                </c:pt>
                <c:pt idx="62">
                  <c:v>1.199999999999999</c:v>
                </c:pt>
                <c:pt idx="63">
                  <c:v>1.299999999999999</c:v>
                </c:pt>
                <c:pt idx="64">
                  <c:v>1.399999999999999</c:v>
                </c:pt>
                <c:pt idx="65">
                  <c:v>1.499999999999999</c:v>
                </c:pt>
                <c:pt idx="66">
                  <c:v>1.599999999999999</c:v>
                </c:pt>
                <c:pt idx="67">
                  <c:v>1.699999999999999</c:v>
                </c:pt>
                <c:pt idx="68">
                  <c:v>1.8</c:v>
                </c:pt>
                <c:pt idx="69">
                  <c:v>1.9</c:v>
                </c:pt>
                <c:pt idx="70">
                  <c:v>2.0</c:v>
                </c:pt>
                <c:pt idx="71">
                  <c:v>2.1</c:v>
                </c:pt>
                <c:pt idx="72">
                  <c:v>2.2</c:v>
                </c:pt>
                <c:pt idx="73">
                  <c:v>2.3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3.0</c:v>
                </c:pt>
                <c:pt idx="81">
                  <c:v>3.100000000000001</c:v>
                </c:pt>
                <c:pt idx="82">
                  <c:v>3.200000000000001</c:v>
                </c:pt>
                <c:pt idx="83">
                  <c:v>3.300000000000001</c:v>
                </c:pt>
                <c:pt idx="84">
                  <c:v>3.400000000000001</c:v>
                </c:pt>
                <c:pt idx="85">
                  <c:v>3.500000000000001</c:v>
                </c:pt>
                <c:pt idx="86">
                  <c:v>3.600000000000001</c:v>
                </c:pt>
                <c:pt idx="87">
                  <c:v>3.700000000000001</c:v>
                </c:pt>
                <c:pt idx="88">
                  <c:v>3.800000000000001</c:v>
                </c:pt>
                <c:pt idx="89">
                  <c:v>3.900000000000001</c:v>
                </c:pt>
                <c:pt idx="90">
                  <c:v>4.000000000000001</c:v>
                </c:pt>
                <c:pt idx="91">
                  <c:v>4.100000000000001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</c:v>
                </c:pt>
                <c:pt idx="95">
                  <c:v>4.5</c:v>
                </c:pt>
                <c:pt idx="96">
                  <c:v>4.599999999999999</c:v>
                </c:pt>
                <c:pt idx="97">
                  <c:v>4.699999999999997</c:v>
                </c:pt>
                <c:pt idx="98">
                  <c:v>4.799999999999998</c:v>
                </c:pt>
                <c:pt idx="99">
                  <c:v>4.899999999999998</c:v>
                </c:pt>
                <c:pt idx="100">
                  <c:v>4.999999999999997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-0.999909204262595</c:v>
                </c:pt>
                <c:pt idx="1">
                  <c:v>-0.999889102950554</c:v>
                </c:pt>
                <c:pt idx="2">
                  <c:v>-0.99986455170076</c:v>
                </c:pt>
                <c:pt idx="3">
                  <c:v>-0.999834565554297</c:v>
                </c:pt>
                <c:pt idx="4">
                  <c:v>-0.999797941612184</c:v>
                </c:pt>
                <c:pt idx="5">
                  <c:v>-0.999753210848028</c:v>
                </c:pt>
                <c:pt idx="6">
                  <c:v>-0.999698579283881</c:v>
                </c:pt>
                <c:pt idx="7">
                  <c:v>-0.999631856190073</c:v>
                </c:pt>
                <c:pt idx="8">
                  <c:v>-0.999550366459533</c:v>
                </c:pt>
                <c:pt idx="9">
                  <c:v>-0.999450843687797</c:v>
                </c:pt>
                <c:pt idx="10">
                  <c:v>-0.999329299739067</c:v>
                </c:pt>
                <c:pt idx="11">
                  <c:v>-0.999180865670028</c:v>
                </c:pt>
                <c:pt idx="12">
                  <c:v>-0.998999597785841</c:v>
                </c:pt>
                <c:pt idx="13">
                  <c:v>-0.998778241281131</c:v>
                </c:pt>
                <c:pt idx="14">
                  <c:v>-0.998507942332327</c:v>
                </c:pt>
                <c:pt idx="15">
                  <c:v>-0.998177897611199</c:v>
                </c:pt>
                <c:pt idx="16">
                  <c:v>-0.997774927934279</c:v>
                </c:pt>
                <c:pt idx="17">
                  <c:v>-0.997282960099142</c:v>
                </c:pt>
                <c:pt idx="18">
                  <c:v>-0.996682397839651</c:v>
                </c:pt>
                <c:pt idx="19">
                  <c:v>-0.9959493592219</c:v>
                </c:pt>
                <c:pt idx="20">
                  <c:v>-0.995054753686731</c:v>
                </c:pt>
                <c:pt idx="21">
                  <c:v>-0.993963167350583</c:v>
                </c:pt>
                <c:pt idx="22">
                  <c:v>-0.992631520201128</c:v>
                </c:pt>
                <c:pt idx="23">
                  <c:v>-0.991007453678118</c:v>
                </c:pt>
                <c:pt idx="24">
                  <c:v>-0.989027402201099</c:v>
                </c:pt>
                <c:pt idx="25">
                  <c:v>-0.98661429815143</c:v>
                </c:pt>
                <c:pt idx="26">
                  <c:v>-0.98367485769368</c:v>
                </c:pt>
                <c:pt idx="27">
                  <c:v>-0.980096396266191</c:v>
                </c:pt>
                <c:pt idx="28">
                  <c:v>-0.975743130031452</c:v>
                </c:pt>
                <c:pt idx="29">
                  <c:v>-0.970451936613454</c:v>
                </c:pt>
                <c:pt idx="30">
                  <c:v>-0.964027580075817</c:v>
                </c:pt>
                <c:pt idx="31">
                  <c:v>-0.956237458127739</c:v>
                </c:pt>
                <c:pt idx="32">
                  <c:v>-0.946806012846268</c:v>
                </c:pt>
                <c:pt idx="33">
                  <c:v>-0.935409070603099</c:v>
                </c:pt>
                <c:pt idx="34">
                  <c:v>-0.921668554406472</c:v>
                </c:pt>
                <c:pt idx="35">
                  <c:v>-0.905148253644866</c:v>
                </c:pt>
                <c:pt idx="36">
                  <c:v>-0.885351648202263</c:v>
                </c:pt>
                <c:pt idx="37">
                  <c:v>-0.861723159313307</c:v>
                </c:pt>
                <c:pt idx="38">
                  <c:v>-0.833654607012156</c:v>
                </c:pt>
                <c:pt idx="39">
                  <c:v>-0.80049902176063</c:v>
                </c:pt>
                <c:pt idx="40">
                  <c:v>-0.761594155955765</c:v>
                </c:pt>
                <c:pt idx="41">
                  <c:v>-0.716297870199025</c:v>
                </c:pt>
                <c:pt idx="42">
                  <c:v>-0.664036770267849</c:v>
                </c:pt>
                <c:pt idx="43">
                  <c:v>-0.604367777117164</c:v>
                </c:pt>
                <c:pt idx="44">
                  <c:v>-0.537049566998036</c:v>
                </c:pt>
                <c:pt idx="45">
                  <c:v>-0.46211715726001</c:v>
                </c:pt>
                <c:pt idx="46">
                  <c:v>-0.379948962255226</c:v>
                </c:pt>
                <c:pt idx="47">
                  <c:v>-0.291312612451592</c:v>
                </c:pt>
                <c:pt idx="48">
                  <c:v>-0.197375320224905</c:v>
                </c:pt>
                <c:pt idx="49">
                  <c:v>-0.0996679946249568</c:v>
                </c:pt>
                <c:pt idx="50">
                  <c:v>-1.02695629777827E-15</c:v>
                </c:pt>
                <c:pt idx="51">
                  <c:v>0.0996679946249548</c:v>
                </c:pt>
                <c:pt idx="52">
                  <c:v>0.197375320224903</c:v>
                </c:pt>
                <c:pt idx="53">
                  <c:v>0.29131261245159</c:v>
                </c:pt>
                <c:pt idx="54">
                  <c:v>0.379948962255224</c:v>
                </c:pt>
                <c:pt idx="55">
                  <c:v>0.462117157260009</c:v>
                </c:pt>
                <c:pt idx="56">
                  <c:v>0.537049566998034</c:v>
                </c:pt>
                <c:pt idx="57">
                  <c:v>0.604367777117163</c:v>
                </c:pt>
                <c:pt idx="58">
                  <c:v>0.664036770267848</c:v>
                </c:pt>
                <c:pt idx="59">
                  <c:v>0.716297870199024</c:v>
                </c:pt>
                <c:pt idx="60">
                  <c:v>0.761594155955764</c:v>
                </c:pt>
                <c:pt idx="61">
                  <c:v>0.800499021760629</c:v>
                </c:pt>
                <c:pt idx="62">
                  <c:v>0.833654607012155</c:v>
                </c:pt>
                <c:pt idx="63">
                  <c:v>0.861723159313306</c:v>
                </c:pt>
                <c:pt idx="64">
                  <c:v>0.885351648202262</c:v>
                </c:pt>
                <c:pt idx="65">
                  <c:v>0.905148253644866</c:v>
                </c:pt>
                <c:pt idx="66">
                  <c:v>0.921668554406471</c:v>
                </c:pt>
                <c:pt idx="67">
                  <c:v>0.935409070603099</c:v>
                </c:pt>
                <c:pt idx="68">
                  <c:v>0.946806012846268</c:v>
                </c:pt>
                <c:pt idx="69">
                  <c:v>0.956237458127739</c:v>
                </c:pt>
                <c:pt idx="70">
                  <c:v>0.964027580075817</c:v>
                </c:pt>
                <c:pt idx="71">
                  <c:v>0.970451936613454</c:v>
                </c:pt>
                <c:pt idx="72">
                  <c:v>0.975743130031451</c:v>
                </c:pt>
                <c:pt idx="73">
                  <c:v>0.980096396266191</c:v>
                </c:pt>
                <c:pt idx="74">
                  <c:v>0.98367485769368</c:v>
                </c:pt>
                <c:pt idx="75">
                  <c:v>0.98661429815143</c:v>
                </c:pt>
                <c:pt idx="76">
                  <c:v>0.989027402201099</c:v>
                </c:pt>
                <c:pt idx="77">
                  <c:v>0.991007453678117</c:v>
                </c:pt>
                <c:pt idx="78">
                  <c:v>0.992631520201128</c:v>
                </c:pt>
                <c:pt idx="79">
                  <c:v>0.993963167350583</c:v>
                </c:pt>
                <c:pt idx="80">
                  <c:v>0.995054753686731</c:v>
                </c:pt>
                <c:pt idx="81">
                  <c:v>0.9959493592219</c:v>
                </c:pt>
                <c:pt idx="82">
                  <c:v>0.996682397839651</c:v>
                </c:pt>
                <c:pt idx="83">
                  <c:v>0.997282960099142</c:v>
                </c:pt>
                <c:pt idx="84">
                  <c:v>0.997774927934279</c:v>
                </c:pt>
                <c:pt idx="85">
                  <c:v>0.998177897611199</c:v>
                </c:pt>
                <c:pt idx="86">
                  <c:v>0.998507942332327</c:v>
                </c:pt>
                <c:pt idx="87">
                  <c:v>0.998778241281131</c:v>
                </c:pt>
                <c:pt idx="88">
                  <c:v>0.998999597785841</c:v>
                </c:pt>
                <c:pt idx="89">
                  <c:v>0.999180865670028</c:v>
                </c:pt>
                <c:pt idx="90">
                  <c:v>0.999329299739067</c:v>
                </c:pt>
                <c:pt idx="91">
                  <c:v>0.999450843687797</c:v>
                </c:pt>
                <c:pt idx="92">
                  <c:v>0.999550366459533</c:v>
                </c:pt>
                <c:pt idx="93">
                  <c:v>0.999631856190073</c:v>
                </c:pt>
                <c:pt idx="94">
                  <c:v>0.999698579283881</c:v>
                </c:pt>
                <c:pt idx="95">
                  <c:v>0.999753210848028</c:v>
                </c:pt>
                <c:pt idx="96">
                  <c:v>0.999797941612184</c:v>
                </c:pt>
                <c:pt idx="97">
                  <c:v>0.999834565554297</c:v>
                </c:pt>
                <c:pt idx="98">
                  <c:v>0.99986455170076</c:v>
                </c:pt>
                <c:pt idx="99">
                  <c:v>0.999889102950554</c:v>
                </c:pt>
                <c:pt idx="100">
                  <c:v>0.999909204262595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1850112"/>
        <c:axId val="-2131833280"/>
      </c:scatterChart>
      <c:valAx>
        <c:axId val="-2131850112"/>
        <c:scaling>
          <c:orientation val="minMax"/>
          <c:max val="5.0"/>
          <c:min val="-5.0"/>
        </c:scaling>
        <c:delete val="1"/>
        <c:axPos val="b"/>
        <c:numFmt formatCode="General" sourceLinked="1"/>
        <c:majorTickMark val="out"/>
        <c:minorTickMark val="none"/>
        <c:tickLblPos val="nextTo"/>
        <c:crossAx val="-2131833280"/>
        <c:crosses val="autoZero"/>
        <c:crossBetween val="midCat"/>
        <c:majorUnit val="1.0"/>
      </c:valAx>
      <c:valAx>
        <c:axId val="-2131833280"/>
        <c:scaling>
          <c:orientation val="minMax"/>
          <c:max val="1.5"/>
          <c:min val="-1.5"/>
        </c:scaling>
        <c:delete val="1"/>
        <c:axPos val="l"/>
        <c:numFmt formatCode="General" sourceLinked="1"/>
        <c:majorTickMark val="out"/>
        <c:minorTickMark val="none"/>
        <c:tickLblPos val="nextTo"/>
        <c:crossAx val="-2131850112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F00"/>
            </a:solidFill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effectLst/>
            </c:spPr>
          </c:dPt>
          <c:cat>
            <c:strRef>
              <c:f>speedup!$A$2:$A$12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speedup!$B$2:$B$12</c:f>
              <c:numCache>
                <c:formatCode>0.0</c:formatCode>
                <c:ptCount val="11"/>
                <c:pt idx="0">
                  <c:v>1.39</c:v>
                </c:pt>
                <c:pt idx="1">
                  <c:v>1.02</c:v>
                </c:pt>
                <c:pt idx="2">
                  <c:v>2.96</c:v>
                </c:pt>
                <c:pt idx="3">
                  <c:v>9.81</c:v>
                </c:pt>
                <c:pt idx="4">
                  <c:v>1.92</c:v>
                </c:pt>
                <c:pt idx="5">
                  <c:v>1.49</c:v>
                </c:pt>
                <c:pt idx="6">
                  <c:v>2.21</c:v>
                </c:pt>
                <c:pt idx="7">
                  <c:v>14.29</c:v>
                </c:pt>
                <c:pt idx="8">
                  <c:v>1.47</c:v>
                </c:pt>
                <c:pt idx="9">
                  <c:v>1.05</c:v>
                </c:pt>
                <c:pt idx="10">
                  <c:v>2.37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045474928"/>
        <c:axId val="-2064059088"/>
      </c:barChart>
      <c:catAx>
        <c:axId val="-204547492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064059088"/>
        <c:crosses val="autoZero"/>
        <c:auto val="1"/>
        <c:lblAlgn val="ctr"/>
        <c:lblOffset val="100"/>
        <c:noMultiLvlLbl val="0"/>
      </c:catAx>
      <c:valAx>
        <c:axId val="-2064059088"/>
        <c:scaling>
          <c:orientation val="minMax"/>
          <c:max val="3.0"/>
          <c:min val="1.0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045474928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F00"/>
            </a:solidFill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effectLst/>
            </c:spPr>
          </c:dPt>
          <c:cat>
            <c:strRef>
              <c:f>speedup!$A$2:$A$12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speedup!$B$2:$B$12</c:f>
              <c:numCache>
                <c:formatCode>0.0</c:formatCode>
                <c:ptCount val="11"/>
                <c:pt idx="0">
                  <c:v>1.39</c:v>
                </c:pt>
                <c:pt idx="1">
                  <c:v>1.02</c:v>
                </c:pt>
                <c:pt idx="2">
                  <c:v>2.96</c:v>
                </c:pt>
                <c:pt idx="3">
                  <c:v>9.81</c:v>
                </c:pt>
                <c:pt idx="4">
                  <c:v>1.92</c:v>
                </c:pt>
                <c:pt idx="5">
                  <c:v>1.49</c:v>
                </c:pt>
                <c:pt idx="6">
                  <c:v>2.21</c:v>
                </c:pt>
                <c:pt idx="7">
                  <c:v>14.29</c:v>
                </c:pt>
                <c:pt idx="8">
                  <c:v>1.47</c:v>
                </c:pt>
                <c:pt idx="9">
                  <c:v>1.05</c:v>
                </c:pt>
                <c:pt idx="10">
                  <c:v>2.37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-2045053984"/>
        <c:axId val="-2045044256"/>
      </c:barChart>
      <c:catAx>
        <c:axId val="-204505398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-2045044256"/>
        <c:crosses val="autoZero"/>
        <c:auto val="1"/>
        <c:lblAlgn val="ctr"/>
        <c:lblOffset val="100"/>
        <c:noMultiLvlLbl val="0"/>
      </c:catAx>
      <c:valAx>
        <c:axId val="-2045044256"/>
        <c:scaling>
          <c:orientation val="minMax"/>
          <c:max val="3.0"/>
          <c:min val="1.0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-2045053984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F00"/>
            </a:solidFill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effectLst/>
            </c:spPr>
          </c:dPt>
          <c:cat>
            <c:strRef>
              <c:f>speedup!$A$2:$A$12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speedup!$B$2:$B$12</c:f>
              <c:numCache>
                <c:formatCode>0.0</c:formatCode>
                <c:ptCount val="11"/>
                <c:pt idx="0">
                  <c:v>1.39</c:v>
                </c:pt>
                <c:pt idx="1">
                  <c:v>1.02</c:v>
                </c:pt>
                <c:pt idx="2">
                  <c:v>2.96</c:v>
                </c:pt>
                <c:pt idx="3">
                  <c:v>9.81</c:v>
                </c:pt>
                <c:pt idx="4">
                  <c:v>1.92</c:v>
                </c:pt>
                <c:pt idx="5">
                  <c:v>1.49</c:v>
                </c:pt>
                <c:pt idx="6">
                  <c:v>2.21</c:v>
                </c:pt>
                <c:pt idx="7">
                  <c:v>14.29</c:v>
                </c:pt>
                <c:pt idx="8">
                  <c:v>1.47</c:v>
                </c:pt>
                <c:pt idx="9">
                  <c:v>1.05</c:v>
                </c:pt>
                <c:pt idx="10">
                  <c:v>2.37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932372224"/>
        <c:axId val="1817738208"/>
      </c:barChart>
      <c:catAx>
        <c:axId val="193237222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17738208"/>
        <c:crosses val="autoZero"/>
        <c:auto val="1"/>
        <c:lblAlgn val="ctr"/>
        <c:lblOffset val="100"/>
        <c:noMultiLvlLbl val="0"/>
      </c:catAx>
      <c:valAx>
        <c:axId val="1817738208"/>
        <c:scaling>
          <c:orientation val="minMax"/>
          <c:max val="3.0"/>
          <c:min val="1.0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32372224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F00"/>
            </a:solidFill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effectLst/>
            </c:spPr>
          </c:dPt>
          <c:cat>
            <c:strRef>
              <c:f>energy!$A$2:$A$12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energy!$B$2:$B$12</c:f>
              <c:numCache>
                <c:formatCode>0.0</c:formatCode>
                <c:ptCount val="11"/>
                <c:pt idx="0">
                  <c:v>1.99</c:v>
                </c:pt>
                <c:pt idx="1">
                  <c:v>2.12</c:v>
                </c:pt>
                <c:pt idx="2">
                  <c:v>3.02</c:v>
                </c:pt>
                <c:pt idx="3">
                  <c:v>18.93</c:v>
                </c:pt>
                <c:pt idx="4">
                  <c:v>1.3</c:v>
                </c:pt>
                <c:pt idx="5">
                  <c:v>1.56</c:v>
                </c:pt>
                <c:pt idx="6">
                  <c:v>1.63</c:v>
                </c:pt>
                <c:pt idx="7">
                  <c:v>14.7</c:v>
                </c:pt>
                <c:pt idx="8">
                  <c:v>1.6</c:v>
                </c:pt>
                <c:pt idx="9">
                  <c:v>1.41</c:v>
                </c:pt>
                <c:pt idx="10">
                  <c:v>2.77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958253152"/>
        <c:axId val="1960272048"/>
      </c:barChart>
      <c:catAx>
        <c:axId val="1958253152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960272048"/>
        <c:crosses val="autoZero"/>
        <c:auto val="1"/>
        <c:lblAlgn val="ctr"/>
        <c:lblOffset val="100"/>
        <c:noMultiLvlLbl val="0"/>
      </c:catAx>
      <c:valAx>
        <c:axId val="1960272048"/>
        <c:scaling>
          <c:orientation val="minMax"/>
          <c:max val="3.0"/>
          <c:min val="1.0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8253152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008F00"/>
            </a:solidFill>
            <a:effectLst/>
          </c:spPr>
          <c:invertIfNegative val="0"/>
          <c:dPt>
            <c:idx val="10"/>
            <c:invertIfNegative val="0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effectLst/>
            </c:spPr>
          </c:dPt>
          <c:cat>
            <c:strRef>
              <c:f>energy!$A$2:$A$12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geomean</c:v>
                </c:pt>
              </c:strCache>
            </c:strRef>
          </c:cat>
          <c:val>
            <c:numRef>
              <c:f>energy!$B$2:$B$12</c:f>
              <c:numCache>
                <c:formatCode>0.0</c:formatCode>
                <c:ptCount val="11"/>
                <c:pt idx="0">
                  <c:v>1.99</c:v>
                </c:pt>
                <c:pt idx="1">
                  <c:v>2.12</c:v>
                </c:pt>
                <c:pt idx="2">
                  <c:v>3.02</c:v>
                </c:pt>
                <c:pt idx="3">
                  <c:v>18.93</c:v>
                </c:pt>
                <c:pt idx="4">
                  <c:v>1.3</c:v>
                </c:pt>
                <c:pt idx="5">
                  <c:v>1.56</c:v>
                </c:pt>
                <c:pt idx="6">
                  <c:v>1.63</c:v>
                </c:pt>
                <c:pt idx="7">
                  <c:v>14.7</c:v>
                </c:pt>
                <c:pt idx="8">
                  <c:v>1.6</c:v>
                </c:pt>
                <c:pt idx="9">
                  <c:v>1.41</c:v>
                </c:pt>
                <c:pt idx="10">
                  <c:v>2.77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958962688"/>
        <c:axId val="1959022128"/>
      </c:barChart>
      <c:catAx>
        <c:axId val="1958962688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959022128"/>
        <c:crosses val="autoZero"/>
        <c:auto val="1"/>
        <c:lblAlgn val="ctr"/>
        <c:lblOffset val="100"/>
        <c:noMultiLvlLbl val="0"/>
      </c:catAx>
      <c:valAx>
        <c:axId val="1959022128"/>
        <c:scaling>
          <c:orientation val="minMax"/>
          <c:max val="3.0"/>
          <c:min val="1.0"/>
        </c:scaling>
        <c:delete val="0"/>
        <c:axPos val="l"/>
        <c:majorGridlines/>
        <c:numFmt formatCode="0.0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58962688"/>
        <c:crosses val="autoZero"/>
        <c:crossBetween val="between"/>
        <c:majorUnit val="0.5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FF0000"/>
            </a:solidFill>
          </c:spPr>
          <c:invertIfNegative val="0"/>
          <c:cat>
            <c:strRef>
              <c:f>error!$A$2:$A$12</c:f>
              <c:strCache>
                <c:ptCount val="11"/>
                <c:pt idx="0">
                  <c:v>binarization</c:v>
                </c:pt>
                <c:pt idx="1">
                  <c:v>blackscholes</c:v>
                </c:pt>
                <c:pt idx="2">
                  <c:v>convolution</c:v>
                </c:pt>
                <c:pt idx="3">
                  <c:v>inversek2j</c:v>
                </c:pt>
                <c:pt idx="4">
                  <c:v>jmeint</c:v>
                </c:pt>
                <c:pt idx="5">
                  <c:v>laplacian</c:v>
                </c:pt>
                <c:pt idx="6">
                  <c:v>meanfilter</c:v>
                </c:pt>
                <c:pt idx="7">
                  <c:v>newton-raph</c:v>
                </c:pt>
                <c:pt idx="8">
                  <c:v>sobel</c:v>
                </c:pt>
                <c:pt idx="9">
                  <c:v>srad</c:v>
                </c:pt>
                <c:pt idx="10">
                  <c:v>average</c:v>
                </c:pt>
              </c:strCache>
            </c:strRef>
          </c:cat>
          <c:val>
            <c:numRef>
              <c:f>error!$B$2:$B$12</c:f>
              <c:numCache>
                <c:formatCode>0%</c:formatCode>
                <c:ptCount val="11"/>
                <c:pt idx="0">
                  <c:v>0.0823</c:v>
                </c:pt>
                <c:pt idx="1">
                  <c:v>0.0435</c:v>
                </c:pt>
                <c:pt idx="2">
                  <c:v>0.0525</c:v>
                </c:pt>
                <c:pt idx="3">
                  <c:v>0.0873</c:v>
                </c:pt>
                <c:pt idx="4">
                  <c:v>0.097</c:v>
                </c:pt>
                <c:pt idx="5">
                  <c:v>0.0601</c:v>
                </c:pt>
                <c:pt idx="6">
                  <c:v>0.0706</c:v>
                </c:pt>
                <c:pt idx="7">
                  <c:v>0.0308</c:v>
                </c:pt>
                <c:pt idx="8">
                  <c:v>0.0545</c:v>
                </c:pt>
                <c:pt idx="9">
                  <c:v>0.0743</c:v>
                </c:pt>
                <c:pt idx="10">
                  <c:v>0.06529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"/>
        <c:axId val="1929930544"/>
        <c:axId val="1817805568"/>
      </c:barChart>
      <c:catAx>
        <c:axId val="192993054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/>
          <a:lstStyle/>
          <a:p>
            <a:pPr>
              <a:defRPr sz="1800" b="1"/>
            </a:pPr>
            <a:endParaRPr lang="en-US"/>
          </a:p>
        </c:txPr>
        <c:crossAx val="1817805568"/>
        <c:crosses val="autoZero"/>
        <c:auto val="1"/>
        <c:lblAlgn val="ctr"/>
        <c:lblOffset val="100"/>
        <c:noMultiLvlLbl val="0"/>
      </c:catAx>
      <c:valAx>
        <c:axId val="1817805568"/>
        <c:scaling>
          <c:orientation val="minMax"/>
          <c:max val="1.0"/>
        </c:scaling>
        <c:delete val="0"/>
        <c:axPos val="l"/>
        <c:majorGridlines/>
        <c:numFmt formatCode="0%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800"/>
            </a:pPr>
            <a:endParaRPr lang="en-US"/>
          </a:p>
        </c:txPr>
        <c:crossAx val="1929930544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</c:chart>
  <c:spPr>
    <a:ln>
      <a:noFill/>
    </a:ln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Y-Value 1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Sheet1!$A$2:$A$102</c:f>
              <c:numCache>
                <c:formatCode>General</c:formatCode>
                <c:ptCount val="101"/>
                <c:pt idx="0">
                  <c:v>-5.0</c:v>
                </c:pt>
                <c:pt idx="1">
                  <c:v>-4.9</c:v>
                </c:pt>
                <c:pt idx="2">
                  <c:v>-4.800000000000001</c:v>
                </c:pt>
                <c:pt idx="3">
                  <c:v>-4.700000000000001</c:v>
                </c:pt>
                <c:pt idx="4">
                  <c:v>-4.6</c:v>
                </c:pt>
                <c:pt idx="5">
                  <c:v>-4.500000000000002</c:v>
                </c:pt>
                <c:pt idx="6">
                  <c:v>-4.400000000000002</c:v>
                </c:pt>
                <c:pt idx="7">
                  <c:v>-4.300000000000002</c:v>
                </c:pt>
                <c:pt idx="8">
                  <c:v>-4.200000000000003</c:v>
                </c:pt>
                <c:pt idx="9">
                  <c:v>-4.100000000000001</c:v>
                </c:pt>
                <c:pt idx="10">
                  <c:v>-4.000000000000004</c:v>
                </c:pt>
                <c:pt idx="11">
                  <c:v>-3.900000000000003</c:v>
                </c:pt>
                <c:pt idx="12">
                  <c:v>-3.800000000000003</c:v>
                </c:pt>
                <c:pt idx="13">
                  <c:v>-3.700000000000003</c:v>
                </c:pt>
                <c:pt idx="14">
                  <c:v>-3.600000000000003</c:v>
                </c:pt>
                <c:pt idx="15">
                  <c:v>-3.500000000000003</c:v>
                </c:pt>
                <c:pt idx="16">
                  <c:v>-3.400000000000003</c:v>
                </c:pt>
                <c:pt idx="17">
                  <c:v>-3.300000000000003</c:v>
                </c:pt>
                <c:pt idx="18">
                  <c:v>-3.200000000000003</c:v>
                </c:pt>
                <c:pt idx="19">
                  <c:v>-3.100000000000003</c:v>
                </c:pt>
                <c:pt idx="20">
                  <c:v>-3.000000000000003</c:v>
                </c:pt>
                <c:pt idx="21">
                  <c:v>-2.900000000000003</c:v>
                </c:pt>
                <c:pt idx="22">
                  <c:v>-2.800000000000002</c:v>
                </c:pt>
                <c:pt idx="23">
                  <c:v>-2.700000000000002</c:v>
                </c:pt>
                <c:pt idx="24">
                  <c:v>-2.600000000000002</c:v>
                </c:pt>
                <c:pt idx="25">
                  <c:v>-2.500000000000002</c:v>
                </c:pt>
                <c:pt idx="26">
                  <c:v>-2.400000000000002</c:v>
                </c:pt>
                <c:pt idx="27">
                  <c:v>-2.300000000000002</c:v>
                </c:pt>
                <c:pt idx="28">
                  <c:v>-2.200000000000002</c:v>
                </c:pt>
                <c:pt idx="29">
                  <c:v>-2.100000000000002</c:v>
                </c:pt>
                <c:pt idx="30">
                  <c:v>-2.000000000000002</c:v>
                </c:pt>
                <c:pt idx="31">
                  <c:v>-1.900000000000002</c:v>
                </c:pt>
                <c:pt idx="32">
                  <c:v>-1.800000000000002</c:v>
                </c:pt>
                <c:pt idx="33">
                  <c:v>-1.700000000000001</c:v>
                </c:pt>
                <c:pt idx="34">
                  <c:v>-1.600000000000001</c:v>
                </c:pt>
                <c:pt idx="35">
                  <c:v>-1.500000000000001</c:v>
                </c:pt>
                <c:pt idx="36">
                  <c:v>-1.400000000000001</c:v>
                </c:pt>
                <c:pt idx="37">
                  <c:v>-1.300000000000001</c:v>
                </c:pt>
                <c:pt idx="38">
                  <c:v>-1.200000000000001</c:v>
                </c:pt>
                <c:pt idx="39">
                  <c:v>-1.100000000000001</c:v>
                </c:pt>
                <c:pt idx="40">
                  <c:v>-1.000000000000001</c:v>
                </c:pt>
                <c:pt idx="41">
                  <c:v>-0.900000000000001</c:v>
                </c:pt>
                <c:pt idx="42">
                  <c:v>-0.800000000000001</c:v>
                </c:pt>
                <c:pt idx="43">
                  <c:v>-0.700000000000001</c:v>
                </c:pt>
                <c:pt idx="44">
                  <c:v>-0.600000000000001</c:v>
                </c:pt>
                <c:pt idx="45">
                  <c:v>-0.500000000000001</c:v>
                </c:pt>
                <c:pt idx="46">
                  <c:v>-0.400000000000001</c:v>
                </c:pt>
                <c:pt idx="47">
                  <c:v>-0.300000000000001</c:v>
                </c:pt>
                <c:pt idx="48">
                  <c:v>-0.200000000000001</c:v>
                </c:pt>
                <c:pt idx="49">
                  <c:v>-0.100000000000001</c:v>
                </c:pt>
                <c:pt idx="50">
                  <c:v>-1.02695629777827E-15</c:v>
                </c:pt>
                <c:pt idx="51">
                  <c:v>0.099999999999999</c:v>
                </c:pt>
                <c:pt idx="52">
                  <c:v>0.199999999999999</c:v>
                </c:pt>
                <c:pt idx="53">
                  <c:v>0.299999999999999</c:v>
                </c:pt>
                <c:pt idx="54">
                  <c:v>0.399999999999999</c:v>
                </c:pt>
                <c:pt idx="55">
                  <c:v>0.499999999999999</c:v>
                </c:pt>
                <c:pt idx="56">
                  <c:v>0.599999999999999</c:v>
                </c:pt>
                <c:pt idx="57">
                  <c:v>0.699999999999999</c:v>
                </c:pt>
                <c:pt idx="58">
                  <c:v>0.799999999999999</c:v>
                </c:pt>
                <c:pt idx="59">
                  <c:v>0.899999999999999</c:v>
                </c:pt>
                <c:pt idx="60">
                  <c:v>0.999999999999999</c:v>
                </c:pt>
                <c:pt idx="61">
                  <c:v>1.099999999999999</c:v>
                </c:pt>
                <c:pt idx="62">
                  <c:v>1.199999999999999</c:v>
                </c:pt>
                <c:pt idx="63">
                  <c:v>1.299999999999999</c:v>
                </c:pt>
                <c:pt idx="64">
                  <c:v>1.399999999999999</c:v>
                </c:pt>
                <c:pt idx="65">
                  <c:v>1.499999999999999</c:v>
                </c:pt>
                <c:pt idx="66">
                  <c:v>1.599999999999999</c:v>
                </c:pt>
                <c:pt idx="67">
                  <c:v>1.699999999999999</c:v>
                </c:pt>
                <c:pt idx="68">
                  <c:v>1.8</c:v>
                </c:pt>
                <c:pt idx="69">
                  <c:v>1.9</c:v>
                </c:pt>
                <c:pt idx="70">
                  <c:v>2.0</c:v>
                </c:pt>
                <c:pt idx="71">
                  <c:v>2.1</c:v>
                </c:pt>
                <c:pt idx="72">
                  <c:v>2.2</c:v>
                </c:pt>
                <c:pt idx="73">
                  <c:v>2.3</c:v>
                </c:pt>
                <c:pt idx="74">
                  <c:v>2.4</c:v>
                </c:pt>
                <c:pt idx="75">
                  <c:v>2.5</c:v>
                </c:pt>
                <c:pt idx="76">
                  <c:v>2.6</c:v>
                </c:pt>
                <c:pt idx="77">
                  <c:v>2.7</c:v>
                </c:pt>
                <c:pt idx="78">
                  <c:v>2.8</c:v>
                </c:pt>
                <c:pt idx="79">
                  <c:v>2.9</c:v>
                </c:pt>
                <c:pt idx="80">
                  <c:v>3.0</c:v>
                </c:pt>
                <c:pt idx="81">
                  <c:v>3.100000000000001</c:v>
                </c:pt>
                <c:pt idx="82">
                  <c:v>3.200000000000001</c:v>
                </c:pt>
                <c:pt idx="83">
                  <c:v>3.300000000000001</c:v>
                </c:pt>
                <c:pt idx="84">
                  <c:v>3.400000000000001</c:v>
                </c:pt>
                <c:pt idx="85">
                  <c:v>3.500000000000001</c:v>
                </c:pt>
                <c:pt idx="86">
                  <c:v>3.600000000000001</c:v>
                </c:pt>
                <c:pt idx="87">
                  <c:v>3.700000000000001</c:v>
                </c:pt>
                <c:pt idx="88">
                  <c:v>3.800000000000001</c:v>
                </c:pt>
                <c:pt idx="89">
                  <c:v>3.900000000000001</c:v>
                </c:pt>
                <c:pt idx="90">
                  <c:v>4.000000000000001</c:v>
                </c:pt>
                <c:pt idx="91">
                  <c:v>4.100000000000001</c:v>
                </c:pt>
                <c:pt idx="92">
                  <c:v>4.2</c:v>
                </c:pt>
                <c:pt idx="93">
                  <c:v>4.3</c:v>
                </c:pt>
                <c:pt idx="94">
                  <c:v>4.399999999999999</c:v>
                </c:pt>
                <c:pt idx="95">
                  <c:v>4.5</c:v>
                </c:pt>
                <c:pt idx="96">
                  <c:v>4.599999999999999</c:v>
                </c:pt>
                <c:pt idx="97">
                  <c:v>4.699999999999997</c:v>
                </c:pt>
                <c:pt idx="98">
                  <c:v>4.799999999999998</c:v>
                </c:pt>
                <c:pt idx="99">
                  <c:v>4.899999999999998</c:v>
                </c:pt>
                <c:pt idx="100">
                  <c:v>4.999999999999997</c:v>
                </c:pt>
              </c:numCache>
            </c:numRef>
          </c:xVal>
          <c:yVal>
            <c:numRef>
              <c:f>Sheet1!$B$2:$B$102</c:f>
              <c:numCache>
                <c:formatCode>General</c:formatCode>
                <c:ptCount val="101"/>
                <c:pt idx="0">
                  <c:v>-0.999909204262595</c:v>
                </c:pt>
                <c:pt idx="1">
                  <c:v>-0.999889102950554</c:v>
                </c:pt>
                <c:pt idx="2">
                  <c:v>-0.99986455170076</c:v>
                </c:pt>
                <c:pt idx="3">
                  <c:v>-0.999834565554297</c:v>
                </c:pt>
                <c:pt idx="4">
                  <c:v>-0.999797941612184</c:v>
                </c:pt>
                <c:pt idx="5">
                  <c:v>-0.999753210848028</c:v>
                </c:pt>
                <c:pt idx="6">
                  <c:v>-0.999698579283881</c:v>
                </c:pt>
                <c:pt idx="7">
                  <c:v>-0.999631856190073</c:v>
                </c:pt>
                <c:pt idx="8">
                  <c:v>-0.999550366459533</c:v>
                </c:pt>
                <c:pt idx="9">
                  <c:v>-0.999450843687797</c:v>
                </c:pt>
                <c:pt idx="10">
                  <c:v>-0.999329299739067</c:v>
                </c:pt>
                <c:pt idx="11">
                  <c:v>-0.999180865670028</c:v>
                </c:pt>
                <c:pt idx="12">
                  <c:v>-0.998999597785841</c:v>
                </c:pt>
                <c:pt idx="13">
                  <c:v>-0.998778241281131</c:v>
                </c:pt>
                <c:pt idx="14">
                  <c:v>-0.998507942332327</c:v>
                </c:pt>
                <c:pt idx="15">
                  <c:v>-0.998177897611199</c:v>
                </c:pt>
                <c:pt idx="16">
                  <c:v>-0.997774927934279</c:v>
                </c:pt>
                <c:pt idx="17">
                  <c:v>-0.997282960099142</c:v>
                </c:pt>
                <c:pt idx="18">
                  <c:v>-0.996682397839651</c:v>
                </c:pt>
                <c:pt idx="19">
                  <c:v>-0.9959493592219</c:v>
                </c:pt>
                <c:pt idx="20">
                  <c:v>-0.995054753686731</c:v>
                </c:pt>
                <c:pt idx="21">
                  <c:v>-0.993963167350583</c:v>
                </c:pt>
                <c:pt idx="22">
                  <c:v>-0.992631520201128</c:v>
                </c:pt>
                <c:pt idx="23">
                  <c:v>-0.991007453678118</c:v>
                </c:pt>
                <c:pt idx="24">
                  <c:v>-0.989027402201099</c:v>
                </c:pt>
                <c:pt idx="25">
                  <c:v>-0.98661429815143</c:v>
                </c:pt>
                <c:pt idx="26">
                  <c:v>-0.98367485769368</c:v>
                </c:pt>
                <c:pt idx="27">
                  <c:v>-0.980096396266191</c:v>
                </c:pt>
                <c:pt idx="28">
                  <c:v>-0.975743130031452</c:v>
                </c:pt>
                <c:pt idx="29">
                  <c:v>-0.970451936613454</c:v>
                </c:pt>
                <c:pt idx="30">
                  <c:v>-0.964027580075817</c:v>
                </c:pt>
                <c:pt idx="31">
                  <c:v>-0.956237458127739</c:v>
                </c:pt>
                <c:pt idx="32">
                  <c:v>-0.946806012846268</c:v>
                </c:pt>
                <c:pt idx="33">
                  <c:v>-0.935409070603099</c:v>
                </c:pt>
                <c:pt idx="34">
                  <c:v>-0.921668554406472</c:v>
                </c:pt>
                <c:pt idx="35">
                  <c:v>-0.905148253644866</c:v>
                </c:pt>
                <c:pt idx="36">
                  <c:v>-0.885351648202263</c:v>
                </c:pt>
                <c:pt idx="37">
                  <c:v>-0.861723159313307</c:v>
                </c:pt>
                <c:pt idx="38">
                  <c:v>-0.833654607012156</c:v>
                </c:pt>
                <c:pt idx="39">
                  <c:v>-0.80049902176063</c:v>
                </c:pt>
                <c:pt idx="40">
                  <c:v>-0.761594155955765</c:v>
                </c:pt>
                <c:pt idx="41">
                  <c:v>-0.716297870199025</c:v>
                </c:pt>
                <c:pt idx="42">
                  <c:v>-0.664036770267849</c:v>
                </c:pt>
                <c:pt idx="43">
                  <c:v>-0.604367777117164</c:v>
                </c:pt>
                <c:pt idx="44">
                  <c:v>-0.537049566998036</c:v>
                </c:pt>
                <c:pt idx="45">
                  <c:v>-0.46211715726001</c:v>
                </c:pt>
                <c:pt idx="46">
                  <c:v>-0.379948962255226</c:v>
                </c:pt>
                <c:pt idx="47">
                  <c:v>-0.291312612451592</c:v>
                </c:pt>
                <c:pt idx="48">
                  <c:v>-0.197375320224905</c:v>
                </c:pt>
                <c:pt idx="49">
                  <c:v>-0.0996679946249568</c:v>
                </c:pt>
                <c:pt idx="50">
                  <c:v>-1.02695629777827E-15</c:v>
                </c:pt>
                <c:pt idx="51">
                  <c:v>0.0996679946249548</c:v>
                </c:pt>
                <c:pt idx="52">
                  <c:v>0.197375320224903</c:v>
                </c:pt>
                <c:pt idx="53">
                  <c:v>0.29131261245159</c:v>
                </c:pt>
                <c:pt idx="54">
                  <c:v>0.379948962255224</c:v>
                </c:pt>
                <c:pt idx="55">
                  <c:v>0.462117157260009</c:v>
                </c:pt>
                <c:pt idx="56">
                  <c:v>0.537049566998034</c:v>
                </c:pt>
                <c:pt idx="57">
                  <c:v>0.604367777117163</c:v>
                </c:pt>
                <c:pt idx="58">
                  <c:v>0.664036770267848</c:v>
                </c:pt>
                <c:pt idx="59">
                  <c:v>0.716297870199024</c:v>
                </c:pt>
                <c:pt idx="60">
                  <c:v>0.761594155955764</c:v>
                </c:pt>
                <c:pt idx="61">
                  <c:v>0.800499021760629</c:v>
                </c:pt>
                <c:pt idx="62">
                  <c:v>0.833654607012155</c:v>
                </c:pt>
                <c:pt idx="63">
                  <c:v>0.861723159313306</c:v>
                </c:pt>
                <c:pt idx="64">
                  <c:v>0.885351648202262</c:v>
                </c:pt>
                <c:pt idx="65">
                  <c:v>0.905148253644866</c:v>
                </c:pt>
                <c:pt idx="66">
                  <c:v>0.921668554406471</c:v>
                </c:pt>
                <c:pt idx="67">
                  <c:v>0.935409070603099</c:v>
                </c:pt>
                <c:pt idx="68">
                  <c:v>0.946806012846268</c:v>
                </c:pt>
                <c:pt idx="69">
                  <c:v>0.956237458127739</c:v>
                </c:pt>
                <c:pt idx="70">
                  <c:v>0.964027580075817</c:v>
                </c:pt>
                <c:pt idx="71">
                  <c:v>0.970451936613454</c:v>
                </c:pt>
                <c:pt idx="72">
                  <c:v>0.975743130031451</c:v>
                </c:pt>
                <c:pt idx="73">
                  <c:v>0.980096396266191</c:v>
                </c:pt>
                <c:pt idx="74">
                  <c:v>0.98367485769368</c:v>
                </c:pt>
                <c:pt idx="75">
                  <c:v>0.98661429815143</c:v>
                </c:pt>
                <c:pt idx="76">
                  <c:v>0.989027402201099</c:v>
                </c:pt>
                <c:pt idx="77">
                  <c:v>0.991007453678117</c:v>
                </c:pt>
                <c:pt idx="78">
                  <c:v>0.992631520201128</c:v>
                </c:pt>
                <c:pt idx="79">
                  <c:v>0.993963167350583</c:v>
                </c:pt>
                <c:pt idx="80">
                  <c:v>0.995054753686731</c:v>
                </c:pt>
                <c:pt idx="81">
                  <c:v>0.9959493592219</c:v>
                </c:pt>
                <c:pt idx="82">
                  <c:v>0.996682397839651</c:v>
                </c:pt>
                <c:pt idx="83">
                  <c:v>0.997282960099142</c:v>
                </c:pt>
                <c:pt idx="84">
                  <c:v>0.997774927934279</c:v>
                </c:pt>
                <c:pt idx="85">
                  <c:v>0.998177897611199</c:v>
                </c:pt>
                <c:pt idx="86">
                  <c:v>0.998507942332327</c:v>
                </c:pt>
                <c:pt idx="87">
                  <c:v>0.998778241281131</c:v>
                </c:pt>
                <c:pt idx="88">
                  <c:v>0.998999597785841</c:v>
                </c:pt>
                <c:pt idx="89">
                  <c:v>0.999180865670028</c:v>
                </c:pt>
                <c:pt idx="90">
                  <c:v>0.999329299739067</c:v>
                </c:pt>
                <c:pt idx="91">
                  <c:v>0.999450843687797</c:v>
                </c:pt>
                <c:pt idx="92">
                  <c:v>0.999550366459533</c:v>
                </c:pt>
                <c:pt idx="93">
                  <c:v>0.999631856190073</c:v>
                </c:pt>
                <c:pt idx="94">
                  <c:v>0.999698579283881</c:v>
                </c:pt>
                <c:pt idx="95">
                  <c:v>0.999753210848028</c:v>
                </c:pt>
                <c:pt idx="96">
                  <c:v>0.999797941612184</c:v>
                </c:pt>
                <c:pt idx="97">
                  <c:v>0.999834565554297</c:v>
                </c:pt>
                <c:pt idx="98">
                  <c:v>0.99986455170076</c:v>
                </c:pt>
                <c:pt idx="99">
                  <c:v>0.999889102950554</c:v>
                </c:pt>
                <c:pt idx="100">
                  <c:v>0.999909204262595</c:v>
                </c:pt>
              </c:numCache>
            </c:numRef>
          </c:y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17221888"/>
        <c:axId val="1984043232"/>
      </c:scatterChart>
      <c:valAx>
        <c:axId val="-2117221888"/>
        <c:scaling>
          <c:orientation val="minMax"/>
          <c:max val="5.0"/>
          <c:min val="-5.0"/>
        </c:scaling>
        <c:delete val="1"/>
        <c:axPos val="b"/>
        <c:numFmt formatCode="General" sourceLinked="1"/>
        <c:majorTickMark val="out"/>
        <c:minorTickMark val="none"/>
        <c:tickLblPos val="nextTo"/>
        <c:crossAx val="1984043232"/>
        <c:crosses val="autoZero"/>
        <c:crossBetween val="midCat"/>
        <c:majorUnit val="1.0"/>
      </c:valAx>
      <c:valAx>
        <c:axId val="1984043232"/>
        <c:scaling>
          <c:orientation val="minMax"/>
          <c:max val="1.5"/>
          <c:min val="-1.5"/>
        </c:scaling>
        <c:delete val="1"/>
        <c:axPos val="l"/>
        <c:numFmt formatCode="General" sourceLinked="1"/>
        <c:majorTickMark val="out"/>
        <c:minorTickMark val="none"/>
        <c:tickLblPos val="nextTo"/>
        <c:crossAx val="-2117221888"/>
        <c:crosses val="autoZero"/>
        <c:crossBetween val="midCat"/>
        <c:majorUnit val="0.5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0.04021</cdr:x>
      <cdr:y>0.5331</cdr:y>
    </cdr:from>
    <cdr:to>
      <cdr:x>0.0633</cdr:x>
      <cdr:y>0.60525</cdr:y>
    </cdr:to>
    <cdr:sp macro="" textlink="">
      <cdr:nvSpPr>
        <cdr:cNvPr id="2" name="Rectangle 1"/>
        <cdr:cNvSpPr/>
      </cdr:nvSpPr>
      <cdr:spPr>
        <a:xfrm xmlns:a="http://schemas.openxmlformats.org/drawingml/2006/main">
          <a:off x="321836" y="2729178"/>
          <a:ext cx="184731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  <cdr:relSizeAnchor xmlns:cdr="http://schemas.openxmlformats.org/drawingml/2006/chartDrawing">
    <cdr:from>
      <cdr:x>0.04021</cdr:x>
      <cdr:y>0.70971</cdr:y>
    </cdr:from>
    <cdr:to>
      <cdr:x>0.0633</cdr:x>
      <cdr:y>0.78185</cdr:y>
    </cdr:to>
    <cdr:sp macro="" textlink="">
      <cdr:nvSpPr>
        <cdr:cNvPr id="3" name="Rectangle 2"/>
        <cdr:cNvSpPr/>
      </cdr:nvSpPr>
      <cdr:spPr>
        <a:xfrm xmlns:a="http://schemas.openxmlformats.org/drawingml/2006/main">
          <a:off x="321836" y="3633294"/>
          <a:ext cx="184731" cy="36933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wrap="none">
          <a:spAutoFit/>
        </a:bodyPr>
        <a:lstStyle xmlns:a="http://schemas.openxmlformats.org/drawingml/2006/main">
          <a:defPPr>
            <a:defRPr lang="en-US"/>
          </a:defPPr>
          <a:lvl1pPr marL="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1pPr>
          <a:lvl2pPr marL="457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2pPr>
          <a:lvl3pPr marL="914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3pPr>
          <a:lvl4pPr marL="1371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4pPr>
          <a:lvl5pPr marL="18288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5pPr>
          <a:lvl6pPr marL="22860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6pPr>
          <a:lvl7pPr marL="27432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7pPr>
          <a:lvl8pPr marL="32004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8pPr>
          <a:lvl9pPr marL="3657600" algn="l" defTabSz="457200" rtl="0" eaLnBrk="1" latinLnBrk="0" hangingPunct="1">
            <a:defRPr sz="1800" kern="1200">
              <a:solidFill>
                <a:schemeClr val="tx1"/>
              </a:solidFill>
              <a:latin typeface="+mn-lt"/>
              <a:ea typeface="+mn-ea"/>
              <a:cs typeface="+mn-cs"/>
            </a:defRPr>
          </a:lvl9pPr>
        </a:lstStyle>
        <a:p xmlns:a="http://schemas.openxmlformats.org/drawingml/2006/main">
          <a:endParaRPr lang="en-US" dirty="0"/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C2FC3C-DF1D-7845-9847-56390BEA7022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19170-E6BA-1542-9516-7B16B86C9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31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5B6F9A-8148-6640-B024-30AA3EC30AB7}" type="datetimeFigureOut">
              <a:rPr lang="en-US" smtClean="0"/>
              <a:t>10/2/16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E74116-C29E-064D-8881-89955D0E0B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354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2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7.xml"/></Relationships>
</file>

<file path=ppt/notesSlides/_rels/notesSlide4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8.xml"/></Relationships>
</file>

<file path=ppt/notesSlides/_rels/notesSlide4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9.xml"/></Relationships>
</file>

<file path=ppt/notesSlides/_rels/notesSlide4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0.xml"/></Relationships>
</file>

<file path=ppt/notesSlides/_rels/notesSlide4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1.xml"/></Relationships>
</file>

<file path=ppt/notesSlides/_rels/notesSlide4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2.xml"/></Relationships>
</file>

<file path=ppt/notesSlides/_rels/notesSlide4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5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5.xml"/></Relationships>
</file>

<file path=ppt/notesSlides/_rels/notesSlide5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6.xml"/></Relationships>
</file>

<file path=ppt/notesSlides/_rels/notesSlide5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Thank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you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Babak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for the introduction.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Aloha everyone 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sym typeface="Wingdings"/>
              </a:rPr>
              <a:t></a:t>
            </a:r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Today I am going to explain how to design a scalable low-overhead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neurally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accelerated GPU or as how we name it NGPU.</a:t>
            </a:r>
          </a:p>
          <a:p>
            <a:pPr lvl="0"/>
            <a:endParaRPr lang="en-US" sz="1200" kern="1200" baseline="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is a collaborative work between Georgia Institute of Technology, where I am working under the supervision of Prof.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Hadi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Esmaeilzadeh</a:t>
            </a:r>
            <a:r>
              <a:rPr lang="en-US" sz="120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the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Institute for Research in Fundamental Sciences in Iran.</a:t>
            </a:r>
            <a:endParaRPr lang="en-US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1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</a:t>
            </a:r>
            <a:r>
              <a:rPr lang="en-US" baseline="0" dirty="0" smtClean="0"/>
              <a:t> let’s take a look at the </a:t>
            </a:r>
            <a:r>
              <a:rPr lang="en-US" baseline="0" dirty="0" err="1" smtClean="0"/>
              <a:t>microarchitecuture</a:t>
            </a:r>
            <a:r>
              <a:rPr lang="en-US" baseline="0" dirty="0" smtClean="0"/>
              <a:t> of NGPU.</a:t>
            </a:r>
          </a:p>
          <a:p>
            <a:endParaRPr lang="en-US" dirty="0" smtClean="0"/>
          </a:p>
          <a:p>
            <a:r>
              <a:rPr lang="en-US" dirty="0" smtClean="0"/>
              <a:t>So in NGPU, instead of adding bulky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-based neural processing unit to each core,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just modified the part of SIMD lanes that </a:t>
            </a:r>
            <a:r>
              <a:rPr lang="en-US" baseline="0" smtClean="0"/>
              <a:t>performs arithmetic computations </a:t>
            </a:r>
            <a:r>
              <a:rPr lang="en-US" baseline="0" dirty="0" smtClean="0"/>
              <a:t>in GPUs and make them capable of efficient execution of neural networks.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kept the front-end and back-end of GPUs almost intact.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7372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Before diving into the details of </a:t>
            </a:r>
            <a:r>
              <a:rPr lang="en-US" dirty="0" err="1" smtClean="0"/>
              <a:t>microarchitecure</a:t>
            </a:r>
            <a:r>
              <a:rPr lang="en-US" dirty="0" smtClean="0"/>
              <a:t>,</a:t>
            </a:r>
          </a:p>
          <a:p>
            <a:endParaRPr lang="en-US" dirty="0" smtClean="0"/>
          </a:p>
          <a:p>
            <a:r>
              <a:rPr lang="en-US" dirty="0" smtClean="0"/>
              <a:t>let me say</a:t>
            </a:r>
            <a:r>
              <a:rPr lang="en-US" baseline="0" dirty="0" smtClean="0"/>
              <a:t> what we want to do with a neural network.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computation of a neural network has very simple operations multiply and add and a sigmoid operation at the end.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3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you can see the microarchitecture of NGPU.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touch upon some of the consideration that we had in our design to make the architecture simple.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10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We reuse the existing ALU units in each SIMD lane because they are already capable of execution multiply accumulate.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and we added a Sigmoid unit which is synthesized as a ROM.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027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utilized the same SIMD execution model in NGPU.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model, SIMD lanes execute same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can actually share the weight buffer across all the threads which actually reduces the area overhead.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But we have to add an input/output buffer which holds the inputs and outputs of the neural network</a:t>
            </a:r>
          </a:p>
          <a:p>
            <a:endParaRPr lang="en-US" baseline="0" dirty="0" smtClean="0"/>
          </a:p>
          <a:p>
            <a:r>
              <a:rPr lang="en-US" baseline="0" dirty="0" smtClean="0"/>
              <a:t> and an accumulate register to each SIMD lane.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 all these considerations, our design adds around 1% area overhead to the GPU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87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that we</a:t>
            </a:r>
            <a:r>
              <a:rPr lang="en-US" baseline="0" dirty="0" smtClean="0"/>
              <a:t> got familiar </a:t>
            </a:r>
            <a:r>
              <a:rPr lang="en-US" dirty="0" smtClean="0"/>
              <a:t>with the microarchitecture of our design.</a:t>
            </a:r>
          </a:p>
          <a:p>
            <a:endParaRPr lang="en-US" dirty="0" smtClean="0"/>
          </a:p>
          <a:p>
            <a:r>
              <a:rPr lang="en-US" dirty="0" smtClean="0"/>
              <a:t>Let’s take a look at</a:t>
            </a:r>
            <a:r>
              <a:rPr lang="en-US" baseline="0" dirty="0" smtClean="0"/>
              <a:t> the </a:t>
            </a:r>
            <a:r>
              <a:rPr lang="en-US" baseline="0" dirty="0" err="1" smtClean="0"/>
              <a:t>ngpu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exeuction</a:t>
            </a:r>
            <a:r>
              <a:rPr lang="en-US" baseline="0" dirty="0" smtClean="0"/>
              <a:t> model.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neural transformation, the code has two parts: </a:t>
            </a:r>
          </a:p>
          <a:p>
            <a:endParaRPr lang="en-US" baseline="0" dirty="0" smtClean="0"/>
          </a:p>
          <a:p>
            <a:r>
              <a:rPr lang="en-US" baseline="0" dirty="0" smtClean="0"/>
              <a:t>(1) one is the normal part which performs exact computation </a:t>
            </a:r>
          </a:p>
          <a:p>
            <a:endParaRPr lang="en-US" dirty="0" smtClean="0"/>
          </a:p>
          <a:p>
            <a:r>
              <a:rPr lang="en-US" dirty="0" smtClean="0"/>
              <a:t>(2)</a:t>
            </a:r>
            <a:r>
              <a:rPr lang="en-US" baseline="0" dirty="0" smtClean="0"/>
              <a:t> the other part which invokes the GPU to enter the neural mode.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activation happens through a set of ISA extensions that actually send the data to the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accelerated SIMD lanes and retrieves the results.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027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Just explain what is here!!!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2519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35679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You start sending the inputs to SIMD lanes</a:t>
            </a:r>
            <a:r>
              <a:rPr lang="en-US" baseline="0" dirty="0" smtClean="0"/>
              <a:t> through our ISA extensions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also takes the SIMD lanes into the neural mode.</a:t>
            </a:r>
            <a:endParaRPr lang="en-US" dirty="0" smtClean="0"/>
          </a:p>
          <a:p>
            <a:endParaRPr lang="en-US" baseline="0" dirty="0" smtClean="0"/>
          </a:p>
          <a:p>
            <a:endParaRPr lang="en-US" baseline="0" dirty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09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Approximate computing provides an opportunity to relax the abstraction of near perfect accuracy in</a:t>
            </a:r>
          </a:p>
          <a:p>
            <a:endParaRPr lang="en-US" baseline="0" dirty="0" smtClean="0"/>
          </a:p>
          <a:p>
            <a:r>
              <a:rPr lang="en-US" baseline="0" dirty="0" smtClean="0"/>
              <a:t>Data Processing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Storage</a:t>
            </a:r>
          </a:p>
          <a:p>
            <a:endParaRPr lang="en-US" baseline="0" dirty="0" smtClean="0"/>
          </a:p>
          <a:p>
            <a:r>
              <a:rPr lang="en-US" baseline="0" dirty="0" smtClean="0"/>
              <a:t>Communication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you can get significant benefits in terms of performance, energy efficiency and hardware cost 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this work we focus on approximation in data processing within GPUs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518-EFF0-6E49-A03F-E22804BBACF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01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the GPU stops issuing new instructions and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SIMD lanes get into the neural mode and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start calculating the neural network.</a:t>
            </a:r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2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200" b="0" dirty="0" smtClean="0">
                <a:solidFill>
                  <a:srgbClr val="008F00"/>
                </a:solidFill>
              </a:rPr>
              <a:t>The </a:t>
            </a:r>
            <a:r>
              <a:rPr lang="en-US" sz="1200" b="0" dirty="0" err="1" smtClean="0">
                <a:solidFill>
                  <a:srgbClr val="008F00"/>
                </a:solidFill>
              </a:rPr>
              <a:t>neurally</a:t>
            </a:r>
            <a:r>
              <a:rPr lang="en-US" sz="1200" b="0" dirty="0" smtClean="0">
                <a:solidFill>
                  <a:srgbClr val="008F00"/>
                </a:solidFill>
              </a:rPr>
              <a:t> accelerated SIMD lanes autonomously</a:t>
            </a:r>
            <a:r>
              <a:rPr lang="en-US" sz="1200" b="0" baseline="0" dirty="0" smtClean="0">
                <a:solidFill>
                  <a:srgbClr val="008F00"/>
                </a:solidFill>
              </a:rPr>
              <a:t> </a:t>
            </a:r>
            <a:r>
              <a:rPr lang="en-US" sz="1200" b="0" dirty="0" smtClean="0">
                <a:solidFill>
                  <a:srgbClr val="008F00"/>
                </a:solidFill>
              </a:rPr>
              <a:t>calculate the neural outputs in lock-step</a:t>
            </a:r>
          </a:p>
          <a:p>
            <a:pPr algn="l"/>
            <a:endParaRPr lang="en-US" sz="1200" b="0" dirty="0" smtClean="0">
              <a:solidFill>
                <a:srgbClr val="008F00"/>
              </a:solidFill>
            </a:endParaRPr>
          </a:p>
          <a:p>
            <a:pPr algn="l"/>
            <a:r>
              <a:rPr lang="en-US" sz="1200" b="0" dirty="0" smtClean="0">
                <a:solidFill>
                  <a:srgbClr val="008F00"/>
                </a:solidFill>
              </a:rPr>
              <a:t>For</a:t>
            </a:r>
            <a:r>
              <a:rPr lang="en-US" sz="1200" b="0" baseline="0" dirty="0" smtClean="0">
                <a:solidFill>
                  <a:srgbClr val="008F00"/>
                </a:solidFill>
              </a:rPr>
              <a:t> example here you can see that weight zero is multiplied by the corresponding input in each SIMD lane</a:t>
            </a:r>
            <a:endParaRPr lang="en-US" sz="1200" b="0" dirty="0">
              <a:solidFill>
                <a:srgbClr val="008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01243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12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265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6886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504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4476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50054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42540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9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Many </a:t>
            </a:r>
            <a:r>
              <a:rPr lang="en-US" baseline="0" dirty="0" smtClean="0"/>
              <a:t>GPU applications from variety of domains such as augmented reality, computer vision, sensor processing and machine learning </a:t>
            </a:r>
          </a:p>
          <a:p>
            <a:r>
              <a:rPr lang="en-US" baseline="0" dirty="0" smtClean="0"/>
              <a:t>are amenable to approximation.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if I introduce a little bit of error in their computation, it’s not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be end of the world.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541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At this</a:t>
            </a:r>
            <a:r>
              <a:rPr lang="en-US" baseline="0" dirty="0" smtClean="0"/>
              <a:t> point that the output data is ready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we can unblock</a:t>
            </a:r>
            <a:r>
              <a:rPr lang="en-US" baseline="0" dirty="0" smtClean="0"/>
              <a:t> the issuing new instructions and retrieve the data from the output FIFOs in SIMD lanes.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95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now</a:t>
            </a:r>
            <a:r>
              <a:rPr lang="en-US" baseline="0" dirty="0" smtClean="0"/>
              <a:t> we are back into the normal mode and SIMD lanes continue the execution in the </a:t>
            </a:r>
            <a:r>
              <a:rPr lang="en-US" baseline="0" dirty="0" err="1" smtClean="0"/>
              <a:t>nornal</a:t>
            </a:r>
            <a:r>
              <a:rPr lang="en-US" baseline="0" dirty="0" smtClean="0"/>
              <a:t> mode.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23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We evaluated NGPU with a diverse set</a:t>
            </a:r>
            <a:r>
              <a:rPr lang="en-US" baseline="0" dirty="0" smtClean="0"/>
              <a:t> of applications such as machine learning, finance, vision, medical imaging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the simulation, we use the </a:t>
            </a:r>
            <a:r>
              <a:rPr lang="en-US" baseline="0" dirty="0" err="1" smtClean="0"/>
              <a:t>GPGPUSim</a:t>
            </a:r>
            <a:r>
              <a:rPr lang="en-US" baseline="0" dirty="0" smtClean="0"/>
              <a:t> cycle-level simulator. We modified the </a:t>
            </a:r>
            <a:r>
              <a:rPr lang="en-US" baseline="0" dirty="0" err="1" smtClean="0"/>
              <a:t>GPGPUSim</a:t>
            </a:r>
            <a:r>
              <a:rPr lang="en-US" baseline="0" dirty="0" smtClean="0"/>
              <a:t> to include the NGPU ISA and the extra </a:t>
            </a:r>
            <a:r>
              <a:rPr lang="en-US" baseline="0" dirty="0" err="1" smtClean="0"/>
              <a:t>microarchitectural</a:t>
            </a:r>
            <a:r>
              <a:rPr lang="en-US" baseline="0" dirty="0" smtClean="0"/>
              <a:t> components necessary for the integration of neural accelerators within GPUs.</a:t>
            </a:r>
          </a:p>
          <a:p>
            <a:r>
              <a:rPr lang="en-US" baseline="0" dirty="0" smtClean="0"/>
              <a:t>We use </a:t>
            </a:r>
            <a:r>
              <a:rPr lang="en-US" baseline="0" dirty="0" err="1" smtClean="0"/>
              <a:t>GPGPUSim’s</a:t>
            </a:r>
            <a:r>
              <a:rPr lang="en-US" baseline="0" dirty="0" smtClean="0"/>
              <a:t> default configuration that closely model GTX 480 chipset which is based on the Fermi microarchitecture.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Having said that, let’s take a look at some of the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6468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r>
              <a:rPr lang="en-US" baseline="0" dirty="0" smtClean="0"/>
              <a:t>Most of the applications see speedup with NGPU and on average, NGPU delivers 2.4 speedup.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Some application such as inversek2j and newton-</a:t>
            </a:r>
            <a:r>
              <a:rPr lang="en-US" baseline="0" dirty="0" err="1" smtClean="0"/>
              <a:t>raph</a:t>
            </a:r>
            <a:r>
              <a:rPr lang="en-US" baseline="0" dirty="0" smtClean="0"/>
              <a:t> see significant speedup with NGPU and these are the applications that large region of code is replaced with a neural network.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2470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There are two outliers here highlighted with red circles.</a:t>
            </a:r>
          </a:p>
          <a:p>
            <a:r>
              <a:rPr lang="en-US" baseline="0" dirty="0" err="1" smtClean="0"/>
              <a:t>Blackscholes</a:t>
            </a:r>
            <a:r>
              <a:rPr lang="en-US" baseline="0" dirty="0" smtClean="0"/>
              <a:t> and </a:t>
            </a:r>
            <a:r>
              <a:rPr lang="en-US" baseline="0" dirty="0" err="1" smtClean="0"/>
              <a:t>srad</a:t>
            </a:r>
            <a:r>
              <a:rPr lang="en-US" baseline="0" dirty="0" smtClean="0"/>
              <a:t>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These applications belong to the category of bandwidth-sensitive applications.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When we accelerate these codes we put more pressure on the bandwidth.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we see small speedup in these applications.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34906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However, if we increase the bandwidth by the factor of 2 which can be obtained with 3d stacking and compression, the bandwidth sensitive applications also see speedup.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see how NGPU improves the energy efficiency.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16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Here </a:t>
            </a:r>
            <a:r>
              <a:rPr lang="en-US" baseline="0" dirty="0" smtClean="0"/>
              <a:t> we shows the whole application energy reduction with the baseline bandwidth.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On average we see 2.8x energy reduction by using NGPU.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result is due to the fact the NPGU eliminates the von </a:t>
            </a:r>
            <a:r>
              <a:rPr lang="en-US" baseline="0" dirty="0" err="1" smtClean="0"/>
              <a:t>Neuman</a:t>
            </a:r>
            <a:r>
              <a:rPr lang="en-US" baseline="0" dirty="0" smtClean="0"/>
              <a:t> overhead such as fetching and decoding the instructions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Moreover, we perform computations locally inside each SIMD lane and we don’t access the register file after each operation.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88819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These are all help to save power that translate to energy saving even though in bandwidth-sensitive applications the speedup is marginal.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26917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But this is not the end of story, we are paying something for these benefits.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it is the loss in the output quality.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Here, I show you the output quality loss across all the </a:t>
            </a:r>
            <a:r>
              <a:rPr lang="en-US" baseline="0" dirty="0" err="1" smtClean="0"/>
              <a:t>benechmarks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All the quality losses are measured based on the application-specific quality metric.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have introduced a quality control mechanism that helps us to keep the quality loss in all application below 10%.</a:t>
            </a:r>
          </a:p>
          <a:p>
            <a:endParaRPr lang="en-US" baseline="0" dirty="0" smtClean="0"/>
          </a:p>
          <a:p>
            <a:r>
              <a:rPr lang="en-US" baseline="0" dirty="0" smtClean="0"/>
              <a:t>Our quality control mechanism for NGPU is explained in details in the paper and I encourage you all to read the paper for more details about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5953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we look at what we have done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With around 1% area overhead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2.5% loss in the output quality, NGPU delivers around 2.0x in speedup and energy reduction.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if we allow 10% loss in the quality, the benefits increase and NGPU provides 2.4x speedup and 2.8x energy reduction.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these results suggest that NGPU may be a fair bargain.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******* WAIT A LITTLE ********</a:t>
            </a:r>
          </a:p>
          <a:p>
            <a:endParaRPr lang="en-US" dirty="0" smtClean="0"/>
          </a:p>
          <a:p>
            <a:r>
              <a:rPr lang="en-US" dirty="0" smtClean="0"/>
              <a:t>When we published the neural</a:t>
            </a:r>
            <a:r>
              <a:rPr lang="en-US" baseline="0" dirty="0" smtClean="0"/>
              <a:t> accelerator paper for CPUs, many people asked us why not using GPUs.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there you go.</a:t>
            </a:r>
          </a:p>
          <a:p>
            <a:endParaRPr lang="en-US" dirty="0" smtClean="0"/>
          </a:p>
          <a:p>
            <a:r>
              <a:rPr lang="en-US" dirty="0" smtClean="0"/>
              <a:t>In this work,</a:t>
            </a:r>
            <a:r>
              <a:rPr lang="en-US" baseline="0" dirty="0" smtClean="0"/>
              <a:t> we introduced NGPU, a scalable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accelerated GPU that can even accelerate GPU accelerators.</a:t>
            </a:r>
          </a:p>
          <a:p>
            <a:endParaRPr lang="en-US" dirty="0" smtClean="0"/>
          </a:p>
          <a:p>
            <a:r>
              <a:rPr lang="en-US" dirty="0" smtClean="0"/>
              <a:t>And by</a:t>
            </a:r>
            <a:r>
              <a:rPr lang="en-US" baseline="0" dirty="0" smtClean="0"/>
              <a:t> that I’d be h</a:t>
            </a:r>
            <a:r>
              <a:rPr lang="en-US" dirty="0" smtClean="0"/>
              <a:t>appy</a:t>
            </a:r>
            <a:r>
              <a:rPr lang="en-US" baseline="0" dirty="0" smtClean="0"/>
              <a:t> to take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753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fact, as you can see here and we have observed in our study on average more than 55% of application runtime and energy is spent on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approximable</a:t>
            </a:r>
            <a:r>
              <a:rPr lang="en-US" baseline="0" dirty="0" smtClean="0"/>
              <a:t> regions.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In some applications such as inverke2j, this number increases to more than 90%.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There is clearly an opportunity here that motivates us to explore the design of neural accelerators for GPUs.</a:t>
            </a:r>
          </a:p>
          <a:p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Let me</a:t>
            </a:r>
            <a:r>
              <a:rPr lang="en-US" baseline="0" dirty="0" smtClean="0"/>
              <a:t> explain what is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approximable</a:t>
            </a:r>
            <a:r>
              <a:rPr lang="en-US" baseline="0" dirty="0" smtClean="0"/>
              <a:t> region in GPUs.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3470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69053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876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76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6806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691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7406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26744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Happy</a:t>
            </a:r>
            <a:r>
              <a:rPr lang="en-US" baseline="0" dirty="0" smtClean="0"/>
              <a:t> to take questions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05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4639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actual reason that I come up with the idea was to use analog circuits to do general-purpose</a:t>
            </a:r>
            <a:r>
              <a:rPr lang="en-US" baseline="0" dirty="0" smtClean="0"/>
              <a:t> computing without changing the programing model.</a:t>
            </a:r>
          </a:p>
          <a:p>
            <a:r>
              <a:rPr lang="en-US" baseline="0" dirty="0" smtClean="0"/>
              <a:t>I thought about this algorithmic transformation.</a:t>
            </a:r>
          </a:p>
          <a:p>
            <a:r>
              <a:rPr lang="en-US" baseline="0" dirty="0" smtClean="0"/>
              <a:t>Now, what I am aspiring toward is using biological nervous tissues to do parts of the programs written in C or Java.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619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ask the programmer to write a program in CUDA.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programmer annotates a region of code as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approximable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means If I introduce a little bit of error it’s not going to be terrible to the user.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From now on, everything is automatic and the programmer does not have to be involved at all.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 am going to put two probes in the input and output of that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Then, I’m going to run the program with a lot of test inputs and monitor the inputs and outputs to that particular region.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I start training a neural network with the captured input-output pairs.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goal here is to find a neural network that mimics the annotated region of code.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After the neural network model reaches a certain level of accuracy, I can replace this code with that neural network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43256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 in NGPU, instead of adding bulky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cpu</a:t>
            </a:r>
            <a:r>
              <a:rPr lang="en-US" baseline="0" dirty="0" smtClean="0"/>
              <a:t>-based </a:t>
            </a:r>
            <a:r>
              <a:rPr lang="en-US" baseline="0" dirty="0" err="1" smtClean="0"/>
              <a:t>npu</a:t>
            </a:r>
            <a:r>
              <a:rPr lang="en-US" baseline="0" dirty="0" smtClean="0"/>
              <a:t> to each core, we slightly modify the SIMD lanes in the GPUs and make them capable of efficient execution of neural networks.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302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Our goal here is to take different regions of code from diverse sets of applications and execute</a:t>
            </a:r>
            <a:r>
              <a:rPr lang="en-US" baseline="0" dirty="0" smtClean="0"/>
              <a:t> them using a neural model.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Our studies show that different regions require different topologies of the neural network.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Therefore, it is critical that our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accelerated hardware be reconfigurable, dynamically adapting to many different regions of code.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To this end we are taking different parts from various GPU applications and converting them to an intermediate neural representation which has simple operations 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aseline="0" dirty="0" smtClean="0"/>
              <a:t>Addition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aseline="0" dirty="0" smtClean="0"/>
              <a:t>Multiplication</a:t>
            </a:r>
          </a:p>
          <a:p>
            <a:pPr marL="228600" marR="0" indent="-228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arenBoth"/>
              <a:tabLst/>
              <a:defRPr/>
            </a:pPr>
            <a:r>
              <a:rPr lang="en-US" baseline="0" dirty="0" smtClean="0"/>
              <a:t>Sigmoid unit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let’s take a look at what are the challenges to design a </a:t>
            </a:r>
            <a:r>
              <a:rPr lang="en-US" baseline="0" dirty="0" err="1" smtClean="0"/>
              <a:t>neurally</a:t>
            </a:r>
            <a:r>
              <a:rPr lang="en-US" baseline="0" dirty="0" smtClean="0"/>
              <a:t> accelerated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9977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E14518-EFF0-6E49-A03F-E22804BBACF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457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1C26AB-D1D9-4A46-85A7-8A39E465ACDE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369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Let’s see what are the challenges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GPUs have many many SIMD lanes.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want to augment each of these cores with a neural accelerator. The reason is that we do not want to hurt the SIMD execution model in GPUs.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means that we need to design a scalable low-overhead hardware that can be embedded into each of the core in GPU.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349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And also remember</a:t>
            </a:r>
            <a:r>
              <a:rPr lang="en-US" baseline="0" dirty="0" smtClean="0"/>
              <a:t> that each core is just a simple in-order core and we don’t want to add too much complexity around each of these cores.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cores are simple and we want to keep them simple.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210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Finally, GPU already exploits</a:t>
            </a:r>
            <a:r>
              <a:rPr lang="en-US" baseline="0" dirty="0" smtClean="0"/>
              <a:t> </a:t>
            </a:r>
            <a:r>
              <a:rPr lang="en-US" dirty="0" smtClean="0"/>
              <a:t>large-scale</a:t>
            </a:r>
            <a:r>
              <a:rPr lang="en-US" baseline="0" dirty="0" smtClean="0"/>
              <a:t> data-level parallelism so it is not clear whether or not accelerating each thread beyond a certain point lead to significant benefits.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Because there are other bottlenecks in the system such as bandwidth.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0655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</a:t>
            </a:r>
            <a:r>
              <a:rPr lang="en-US" baseline="0" dirty="0" smtClean="0"/>
              <a:t> fact, if we take our CPU based neural processing unit and glue it to each core, you will see a significant area-overhead (almost 31%).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Which I don’t think it is a reasonable approach.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74116-C29E-064D-8881-89955D0E0BF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48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808A74-72A2-204F-B298-40940DFD6D4A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012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1CC4E-409A-9E44-A61A-060F129AD182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38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AFFC8-67CF-F34E-BBE1-DFBA05473318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06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641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5D00E-D637-C942-B5CA-FB041F1A4CF9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81902" y="6356350"/>
            <a:ext cx="2133600" cy="365125"/>
          </a:xfrm>
        </p:spPr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32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293BE-6CE6-5948-B4C6-8B2D4FD6E39F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415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BB68-BCB0-D147-86E5-D61CF43DE97F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12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9BDE9-E81E-504B-BA47-2C6898EB1207}" type="datetime1">
              <a:rPr lang="en-US" smtClean="0"/>
              <a:t>10/2/16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27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729DD-F2C4-E542-8A23-DA4C26855E06}" type="datetime1">
              <a:rPr lang="en-US" smtClean="0"/>
              <a:t>10/2/16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899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453E2-BA53-7645-86F3-BC392607531F}" type="datetime1">
              <a:rPr lang="en-US" smtClean="0"/>
              <a:t>10/2/16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010400" y="6492875"/>
            <a:ext cx="2133600" cy="365125"/>
          </a:xfrm>
        </p:spPr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0093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E5168-6EDC-D94A-974B-C4A7D325A338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5802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55D01-EB91-A646-9825-24014BC956B9}" type="datetime1">
              <a:rPr lang="en-US" smtClean="0"/>
              <a:t>10/2/16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01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048A7-661E-9D4C-A193-B5772BAFA9B9}" type="datetime1">
              <a:rPr lang="en-US" smtClean="0"/>
              <a:t>10/2/16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FF3C1F-4485-8A47-A986-4823157539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10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emf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jpe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5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chart" Target="../charts/char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chart" Target="../charts/char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4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chart" Target="../charts/char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0.emf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4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29.e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jpeg"/><Relationship Id="rId5" Type="http://schemas.openxmlformats.org/officeDocument/2006/relationships/image" Target="../media/image25.jpeg"/><Relationship Id="rId6" Type="http://schemas.openxmlformats.org/officeDocument/2006/relationships/image" Target="../media/image26.jpeg"/><Relationship Id="rId7" Type="http://schemas.openxmlformats.org/officeDocument/2006/relationships/image" Target="../media/image27.png"/><Relationship Id="rId8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4" Type="http://schemas.microsoft.com/office/2007/relationships/hdphoto" Target="../media/hdphoto1.wdp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11.e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9.xml"/><Relationship Id="rId4" Type="http://schemas.openxmlformats.org/officeDocument/2006/relationships/image" Target="../media/image3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4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461" y="835496"/>
            <a:ext cx="843307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5600" b="1" dirty="0" smtClean="0">
                <a:cs typeface="Helvetica"/>
              </a:rPr>
              <a:t>Neural Acceleration for GPU Throughput Processors</a:t>
            </a:r>
            <a:endParaRPr lang="en-US" sz="5600" b="1" dirty="0">
              <a:cs typeface="Helvetic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154549" y="5259900"/>
            <a:ext cx="483490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en-US" baseline="30000" dirty="0" smtClean="0"/>
          </a:p>
        </p:txBody>
      </p:sp>
      <p:sp>
        <p:nvSpPr>
          <p:cNvPr id="2" name="Rectangle 1"/>
          <p:cNvSpPr/>
          <p:nvPr/>
        </p:nvSpPr>
        <p:spPr>
          <a:xfrm>
            <a:off x="1043726" y="3618583"/>
            <a:ext cx="6999671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400" b="1" dirty="0" smtClean="0">
                <a:solidFill>
                  <a:srgbClr val="005493"/>
                </a:solidFill>
              </a:rPr>
              <a:t>Alternative </a:t>
            </a:r>
            <a:r>
              <a:rPr lang="en-US" sz="2400" b="1" dirty="0">
                <a:solidFill>
                  <a:srgbClr val="005493"/>
                </a:solidFill>
              </a:rPr>
              <a:t>Computing Technologies (</a:t>
            </a:r>
            <a:r>
              <a:rPr lang="en-US" sz="2400" b="1" dirty="0">
                <a:solidFill>
                  <a:srgbClr val="008F00"/>
                </a:solidFill>
              </a:rPr>
              <a:t>ACT</a:t>
            </a:r>
            <a:r>
              <a:rPr lang="en-US" sz="2400" b="1" dirty="0">
                <a:solidFill>
                  <a:srgbClr val="275D90"/>
                </a:solidFill>
              </a:rPr>
              <a:t>) </a:t>
            </a:r>
            <a:r>
              <a:rPr lang="en-US" sz="2400" b="1" dirty="0" smtClean="0">
                <a:solidFill>
                  <a:srgbClr val="275D90"/>
                </a:solidFill>
              </a:rPr>
              <a:t>Lab</a:t>
            </a:r>
          </a:p>
          <a:p>
            <a:pPr algn="ctr">
              <a:lnSpc>
                <a:spcPts val="2660"/>
              </a:lnSpc>
            </a:pPr>
            <a:r>
              <a:rPr lang="en-US" sz="2400" b="1" dirty="0">
                <a:solidFill>
                  <a:srgbClr val="005493"/>
                </a:solidFill>
              </a:rPr>
              <a:t>Georgia Institute of </a:t>
            </a:r>
            <a:r>
              <a:rPr lang="en-US" sz="2400" b="1" dirty="0" smtClean="0">
                <a:solidFill>
                  <a:srgbClr val="005493"/>
                </a:solidFill>
              </a:rPr>
              <a:t>Technology</a:t>
            </a:r>
            <a:endParaRPr lang="en-US" sz="2400" b="1" dirty="0">
              <a:solidFill>
                <a:srgbClr val="005493"/>
              </a:solidFill>
            </a:endParaRPr>
          </a:p>
        </p:txBody>
      </p:sp>
      <p:pic>
        <p:nvPicPr>
          <p:cNvPr id="9" name="Picture 4" descr="logo-georgia.g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23969" cy="110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" descr="act-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43397" y="-16329"/>
            <a:ext cx="1100603" cy="11053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Group 2"/>
          <p:cNvGrpSpPr/>
          <p:nvPr/>
        </p:nvGrpSpPr>
        <p:grpSpPr>
          <a:xfrm>
            <a:off x="377493" y="2777317"/>
            <a:ext cx="8389014" cy="848455"/>
            <a:chOff x="377493" y="2598212"/>
            <a:chExt cx="8389014" cy="848455"/>
          </a:xfrm>
        </p:grpSpPr>
        <p:grpSp>
          <p:nvGrpSpPr>
            <p:cNvPr id="17" name="Group 16"/>
            <p:cNvGrpSpPr/>
            <p:nvPr/>
          </p:nvGrpSpPr>
          <p:grpSpPr>
            <a:xfrm>
              <a:off x="377493" y="2598212"/>
              <a:ext cx="8389014" cy="489080"/>
              <a:chOff x="439016" y="3401387"/>
              <a:chExt cx="8389014" cy="489080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439016" y="3428802"/>
                <a:ext cx="272493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400" b="1" dirty="0" smtClean="0">
                    <a:solidFill>
                      <a:srgbClr val="2B8F00"/>
                    </a:solidFill>
                  </a:rPr>
                  <a:t>Amir </a:t>
                </a:r>
                <a:r>
                  <a:rPr lang="en-US" sz="2400" b="1" dirty="0" err="1" smtClean="0">
                    <a:solidFill>
                      <a:srgbClr val="2B8F00"/>
                    </a:solidFill>
                  </a:rPr>
                  <a:t>Yazdanbakhsh</a:t>
                </a:r>
                <a:endParaRPr lang="en-US" sz="2400" b="1" dirty="0" smtClean="0">
                  <a:solidFill>
                    <a:srgbClr val="2B8F0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4104005" y="3415975"/>
                <a:ext cx="1639977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 smtClean="0"/>
                  <a:t>Jongse</a:t>
                </a:r>
                <a:r>
                  <a:rPr lang="en-US" sz="2400" dirty="0" smtClean="0"/>
                  <a:t> Park</a:t>
                </a: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6812686" y="3401387"/>
                <a:ext cx="2015344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 smtClean="0"/>
                  <a:t>Hardik</a:t>
                </a:r>
                <a:r>
                  <a:rPr lang="en-US" sz="2400" dirty="0" smtClean="0"/>
                  <a:t> Sharma</a:t>
                </a:r>
              </a:p>
            </p:txBody>
          </p:sp>
        </p:grpSp>
        <p:grpSp>
          <p:nvGrpSpPr>
            <p:cNvPr id="18" name="Group 17"/>
            <p:cNvGrpSpPr/>
            <p:nvPr/>
          </p:nvGrpSpPr>
          <p:grpSpPr>
            <a:xfrm>
              <a:off x="1604630" y="2985002"/>
              <a:ext cx="5934741" cy="461665"/>
              <a:chOff x="1951959" y="3962198"/>
              <a:chExt cx="5934741" cy="461665"/>
            </a:xfrm>
          </p:grpSpPr>
          <p:sp>
            <p:nvSpPr>
              <p:cNvPr id="14" name="Rectangle 13"/>
              <p:cNvSpPr/>
              <p:nvPr/>
            </p:nvSpPr>
            <p:spPr>
              <a:xfrm>
                <a:off x="5356227" y="3962198"/>
                <a:ext cx="2530473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 smtClean="0"/>
                  <a:t>Hadi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Esmaeilzadeh</a:t>
                </a:r>
                <a:endParaRPr lang="en-US" sz="2400" dirty="0" smtClean="0"/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1951959" y="3962198"/>
                <a:ext cx="290896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 err="1" smtClean="0"/>
                  <a:t>Pejman</a:t>
                </a:r>
                <a:r>
                  <a:rPr lang="en-US" sz="2400" dirty="0" smtClean="0"/>
                  <a:t> </a:t>
                </a:r>
                <a:r>
                  <a:rPr lang="en-US" sz="2400" dirty="0" err="1" smtClean="0"/>
                  <a:t>Lotfi</a:t>
                </a:r>
                <a:r>
                  <a:rPr lang="en-US" sz="2400" dirty="0" smtClean="0"/>
                  <a:t>-Kamran</a:t>
                </a:r>
                <a:r>
                  <a:rPr lang="en-US" sz="2400" baseline="30000" dirty="0" smtClean="0"/>
                  <a:t>*</a:t>
                </a:r>
              </a:p>
            </p:txBody>
          </p:sp>
        </p:grpSp>
      </p:grpSp>
      <p:cxnSp>
        <p:nvCxnSpPr>
          <p:cNvPr id="8" name="Straight Connector 7"/>
          <p:cNvCxnSpPr/>
          <p:nvPr/>
        </p:nvCxnSpPr>
        <p:spPr>
          <a:xfrm>
            <a:off x="355461" y="4829686"/>
            <a:ext cx="8517125" cy="0"/>
          </a:xfrm>
          <a:prstGeom prst="line">
            <a:avLst/>
          </a:prstGeom>
          <a:ln w="38100">
            <a:solidFill>
              <a:schemeClr val="accent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1013762" y="4367948"/>
            <a:ext cx="6999671" cy="4385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660"/>
              </a:lnSpc>
            </a:pPr>
            <a:r>
              <a:rPr lang="en-US" sz="2400" b="1" baseline="30000" dirty="0">
                <a:solidFill>
                  <a:srgbClr val="005493"/>
                </a:solidFill>
              </a:rPr>
              <a:t>*</a:t>
            </a:r>
            <a:r>
              <a:rPr lang="en-US" sz="2400" b="1" dirty="0" smtClean="0">
                <a:solidFill>
                  <a:srgbClr val="005493"/>
                </a:solidFill>
              </a:rPr>
              <a:t>The Institute for Research in Fundamental Sciences</a:t>
            </a:r>
            <a:endParaRPr lang="en-US" sz="2400" b="1" dirty="0">
              <a:solidFill>
                <a:srgbClr val="005493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570373" y="4934501"/>
            <a:ext cx="8087300" cy="1834902"/>
            <a:chOff x="637072" y="4934501"/>
            <a:chExt cx="8087300" cy="1834902"/>
          </a:xfrm>
        </p:grpSpPr>
        <p:sp>
          <p:nvSpPr>
            <p:cNvPr id="6" name="TextBox 5"/>
            <p:cNvSpPr txBox="1"/>
            <p:nvPr/>
          </p:nvSpPr>
          <p:spPr>
            <a:xfrm>
              <a:off x="3070516" y="5190233"/>
              <a:ext cx="5653856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dirty="0" smtClean="0">
                  <a:solidFill>
                    <a:srgbClr val="008F00"/>
                  </a:solidFill>
                </a:rPr>
                <a:t>NGPU</a:t>
              </a:r>
            </a:p>
            <a:p>
              <a:pPr algn="ctr"/>
              <a:r>
                <a:rPr lang="en-US" sz="4000" b="1" dirty="0" err="1" smtClean="0">
                  <a:solidFill>
                    <a:srgbClr val="008F00"/>
                  </a:solidFill>
                </a:rPr>
                <a:t>Neurally</a:t>
              </a:r>
              <a:r>
                <a:rPr lang="en-US" sz="4000" b="1" dirty="0" smtClean="0">
                  <a:solidFill>
                    <a:srgbClr val="008F00"/>
                  </a:solidFill>
                </a:rPr>
                <a:t> Accelerated GPU</a:t>
              </a:r>
              <a:endParaRPr lang="en-US" sz="4000" b="1" dirty="0">
                <a:solidFill>
                  <a:srgbClr val="008F00"/>
                </a:solidFill>
              </a:endParaRPr>
            </a:p>
          </p:txBody>
        </p: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7072" y="4934501"/>
              <a:ext cx="1834902" cy="18349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162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230983"/>
            <a:ext cx="93280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496"/>
            <a:ext cx="9144000" cy="3493008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00000">
            <a:off x="3233704" y="1330636"/>
            <a:ext cx="3511609" cy="397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Neuronal Network Operations </a:t>
            </a:r>
            <a:endParaRPr lang="en-US" sz="28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74D-23B7-8E4D-B11C-FBF76E93AA39}" type="slidenum">
              <a:rPr lang="en-US" smtClean="0"/>
              <a:t>11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973875" y="2020311"/>
            <a:ext cx="7196250" cy="3946331"/>
            <a:chOff x="992012" y="2020311"/>
            <a:chExt cx="7196250" cy="394633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2012" y="2020311"/>
              <a:ext cx="7196250" cy="3946331"/>
            </a:xfrm>
            <a:prstGeom prst="rect">
              <a:avLst/>
            </a:prstGeom>
          </p:spPr>
        </p:pic>
        <p:graphicFrame>
          <p:nvGraphicFramePr>
            <p:cNvPr id="6" name="Chart 5"/>
            <p:cNvGraphicFramePr/>
            <p:nvPr>
              <p:extLst/>
            </p:nvPr>
          </p:nvGraphicFramePr>
          <p:xfrm>
            <a:off x="1667767" y="4207565"/>
            <a:ext cx="2129883" cy="103881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1898695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0983"/>
            <a:ext cx="9328068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8" y="1614055"/>
            <a:ext cx="6695425" cy="416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6710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0983"/>
            <a:ext cx="9328068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6892" y="6158315"/>
            <a:ext cx="9144000" cy="570729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400" b="1" dirty="0" smtClean="0">
                <a:solidFill>
                  <a:srgbClr val="008F00"/>
                </a:solidFill>
                <a:cs typeface="Calibri" charset="0"/>
              </a:rPr>
              <a:t>NGPU</a:t>
            </a:r>
            <a:r>
              <a:rPr lang="en-US" sz="3400" dirty="0" smtClean="0">
                <a:solidFill>
                  <a:srgbClr val="008F00"/>
                </a:solidFill>
                <a:cs typeface="Calibri" charset="0"/>
              </a:rPr>
              <a:t> </a:t>
            </a:r>
            <a:r>
              <a:rPr lang="en-US" sz="3400" dirty="0" smtClean="0">
                <a:cs typeface="Calibri" charset="0"/>
              </a:rPr>
              <a:t>reuses the existing ALU in each SIMD lane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8" y="1614055"/>
            <a:ext cx="6695425" cy="4166681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1294" y="2039816"/>
            <a:ext cx="2210118" cy="1639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743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0983"/>
            <a:ext cx="9328068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17230" y="6107020"/>
            <a:ext cx="9144000" cy="68796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3400" b="1" dirty="0" smtClean="0">
                <a:cs typeface="Calibri" charset="0"/>
              </a:rPr>
              <a:t>Weight FIFO </a:t>
            </a:r>
            <a:r>
              <a:rPr lang="en-US" sz="3400" dirty="0" smtClean="0">
                <a:cs typeface="Calibri" charset="0"/>
              </a:rPr>
              <a:t>is shared among all the SIMD lanes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8" y="1614055"/>
            <a:ext cx="6695425" cy="41666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00000">
            <a:off x="1009305" y="1507447"/>
            <a:ext cx="2093985" cy="2368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17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0983"/>
            <a:ext cx="9328068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8" y="1614055"/>
            <a:ext cx="6695425" cy="4166681"/>
          </a:xfrm>
          <a:prstGeom prst="rect">
            <a:avLst/>
          </a:prstGeom>
        </p:spPr>
      </p:pic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0" y="6060128"/>
            <a:ext cx="9144000" cy="693511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4000" dirty="0" smtClean="0">
                <a:cs typeface="Calibri" charset="0"/>
              </a:rPr>
              <a:t>Overall</a:t>
            </a:r>
            <a:r>
              <a:rPr lang="en-US" sz="4000" b="1" dirty="0" smtClean="0">
                <a:solidFill>
                  <a:srgbClr val="008F00"/>
                </a:solidFill>
                <a:cs typeface="Calibri" charset="0"/>
              </a:rPr>
              <a:t> NGPU</a:t>
            </a:r>
            <a:r>
              <a:rPr lang="en-US" sz="4000" dirty="0" smtClean="0">
                <a:solidFill>
                  <a:srgbClr val="008F00"/>
                </a:solidFill>
                <a:cs typeface="Calibri" charset="0"/>
              </a:rPr>
              <a:t> </a:t>
            </a:r>
            <a:r>
              <a:rPr lang="en-US" sz="4000" dirty="0" smtClean="0">
                <a:cs typeface="Calibri" charset="0"/>
              </a:rPr>
              <a:t>has </a:t>
            </a:r>
            <a:r>
              <a:rPr lang="en-US" sz="4000" b="1" dirty="0" smtClean="0">
                <a:solidFill>
                  <a:srgbClr val="008F00"/>
                </a:solidFill>
                <a:cs typeface="Calibri" charset="0"/>
              </a:rPr>
              <a:t>≤1%</a:t>
            </a:r>
            <a:r>
              <a:rPr lang="en-US" sz="4000" dirty="0" smtClean="0">
                <a:cs typeface="Calibri" charset="0"/>
              </a:rPr>
              <a:t> area overhead</a:t>
            </a:r>
          </a:p>
        </p:txBody>
      </p:sp>
    </p:spTree>
    <p:extLst>
      <p:ext uri="{BB962C8B-B14F-4D97-AF65-F5344CB8AC3E}">
        <p14:creationId xmlns:p14="http://schemas.microsoft.com/office/powerpoint/2010/main" val="82418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9735" y="1741941"/>
            <a:ext cx="2671952" cy="283256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294400" y="5230605"/>
            <a:ext cx="29002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smtClean="0"/>
              <a:t>Neural Network</a:t>
            </a:r>
            <a:endParaRPr lang="en-US" sz="32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57399" y="1741941"/>
            <a:ext cx="342472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l</a:t>
            </a:r>
            <a:r>
              <a:rPr lang="en-US" sz="2800" dirty="0" err="1" smtClean="0"/>
              <a:t>d.global</a:t>
            </a:r>
            <a:r>
              <a:rPr lang="en-US" sz="2800" dirty="0" smtClean="0"/>
              <a:t> %r0, [addr0];</a:t>
            </a:r>
          </a:p>
          <a:p>
            <a:r>
              <a:rPr lang="en-US" sz="2800" dirty="0" err="1"/>
              <a:t>l</a:t>
            </a:r>
            <a:r>
              <a:rPr lang="en-US" sz="2800" dirty="0" err="1" smtClean="0"/>
              <a:t>d.global</a:t>
            </a:r>
            <a:r>
              <a:rPr lang="en-US" sz="2800" dirty="0" smtClean="0"/>
              <a:t> %r1, [addr1];</a:t>
            </a:r>
          </a:p>
          <a:p>
            <a:r>
              <a:rPr lang="en-US" sz="28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8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8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8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8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800" b="1" dirty="0" smtClean="0">
                <a:solidFill>
                  <a:srgbClr val="008F00"/>
                </a:solidFill>
              </a:rPr>
              <a:t> %r2;</a:t>
            </a:r>
          </a:p>
          <a:p>
            <a:r>
              <a:rPr lang="en-US" sz="2800" dirty="0" err="1" smtClean="0"/>
              <a:t>st.global</a:t>
            </a:r>
            <a:r>
              <a:rPr lang="en-US" sz="2800" dirty="0" smtClean="0"/>
              <a:t> [addr2], %r2;</a:t>
            </a:r>
            <a:endParaRPr lang="en-US" sz="2800" dirty="0"/>
          </a:p>
        </p:txBody>
      </p:sp>
      <p:sp>
        <p:nvSpPr>
          <p:cNvPr id="33" name="Rectangle 32"/>
          <p:cNvSpPr/>
          <p:nvPr/>
        </p:nvSpPr>
        <p:spPr>
          <a:xfrm>
            <a:off x="699948" y="4958753"/>
            <a:ext cx="371588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b="1" dirty="0" err="1" smtClean="0"/>
              <a:t>Neurally</a:t>
            </a:r>
            <a:r>
              <a:rPr lang="en-US" sz="3200" b="1" dirty="0" smtClean="0"/>
              <a:t> Accelerated</a:t>
            </a:r>
            <a:br>
              <a:rPr lang="en-US" sz="3200" b="1" dirty="0" smtClean="0"/>
            </a:br>
            <a:r>
              <a:rPr lang="en-US" sz="3200" b="1" dirty="0" smtClean="0"/>
              <a:t>GPU Application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05896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527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57655" y="1039272"/>
            <a:ext cx="6022037" cy="703988"/>
          </a:xfrm>
          <a:prstGeom prst="rect">
            <a:avLst/>
          </a:prstGeom>
          <a:solidFill>
            <a:schemeClr val="tx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     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pic>
        <p:nvPicPr>
          <p:cNvPr id="30" name="Picture 29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31" name="Picture 30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32" name="Picture 3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33" name="Rectangle 32"/>
          <p:cNvSpPr/>
          <p:nvPr/>
        </p:nvSpPr>
        <p:spPr>
          <a:xfrm>
            <a:off x="234370" y="6099690"/>
            <a:ext cx="86752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5493"/>
                </a:solidFill>
              </a:rPr>
              <a:t>SIMD lanes are in normal mode and performs precise computation</a:t>
            </a:r>
            <a:endParaRPr lang="en-US" sz="2400" b="1" dirty="0">
              <a:solidFill>
                <a:srgbClr val="0054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668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57655" y="1654128"/>
            <a:ext cx="6022037" cy="703988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246904" y="1783853"/>
            <a:ext cx="1286660" cy="533319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7655432" y="1783852"/>
            <a:ext cx="1286660" cy="533319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481848" y="6099048"/>
            <a:ext cx="41803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SIMD lanes enter neural mode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660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7931"/>
            <a:ext cx="7886700" cy="994172"/>
          </a:xfrm>
        </p:spPr>
        <p:txBody>
          <a:bodyPr>
            <a:normAutofit fontScale="90000"/>
          </a:bodyPr>
          <a:lstStyle/>
          <a:p>
            <a:r>
              <a:rPr kumimoji="1" lang="en-US" altLang="ja-JP" sz="4800" b="1" dirty="0"/>
              <a:t>Approximate computing</a:t>
            </a:r>
            <a:r>
              <a:rPr kumimoji="1" lang="en-US" altLang="ja-JP" dirty="0"/>
              <a:t/>
            </a:r>
            <a:br>
              <a:rPr kumimoji="1" lang="en-US" altLang="ja-JP" dirty="0"/>
            </a:br>
            <a:r>
              <a:rPr kumimoji="1" lang="en-US" altLang="ja-JP" sz="3600" dirty="0"/>
              <a:t>Embracing </a:t>
            </a:r>
            <a:r>
              <a:rPr kumimoji="1" lang="en-US" altLang="ja-JP" sz="3600" dirty="0" smtClean="0"/>
              <a:t>imprecision</a:t>
            </a:r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854678" y="1407739"/>
            <a:ext cx="7535562" cy="6480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b="1" dirty="0">
                <a:solidFill>
                  <a:srgbClr val="005493"/>
                </a:solidFill>
                <a:latin typeface="Calibri" charset="0"/>
                <a:ea typeface="Calibri" charset="0"/>
                <a:cs typeface="Calibri" charset="0"/>
              </a:rPr>
              <a:t>Relax</a:t>
            </a:r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the abstraction of “</a:t>
            </a:r>
            <a:r>
              <a:rPr lang="en-US" sz="2800" b="1" i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near perfect”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>
                <a:solidFill>
                  <a:srgbClr val="005493"/>
                </a:solidFill>
                <a:latin typeface="Calibri" charset="0"/>
                <a:ea typeface="Calibri" charset="0"/>
                <a:cs typeface="Calibri" charset="0"/>
              </a:rPr>
              <a:t>accuracy</a:t>
            </a:r>
            <a:r>
              <a:rPr lang="en-US" sz="2800" b="1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b="1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in</a:t>
            </a:r>
            <a:endParaRPr lang="en-US" sz="2800" b="1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89452" y="2167020"/>
            <a:ext cx="1672328" cy="1805632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907375" y="2178736"/>
            <a:ext cx="1709591" cy="1901709"/>
            <a:chOff x="3754044" y="2600765"/>
            <a:chExt cx="1709591" cy="190170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969791" y="3066364"/>
              <a:ext cx="1335583" cy="143611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754044" y="2600765"/>
              <a:ext cx="1709591" cy="414324"/>
            </a:xfrm>
            <a:prstGeom prst="rect">
              <a:avLst/>
            </a:prstGeom>
          </p:spPr>
        </p:pic>
      </p:grpSp>
      <p:sp>
        <p:nvSpPr>
          <p:cNvPr id="9" name="Rectangle 8"/>
          <p:cNvSpPr/>
          <p:nvPr/>
        </p:nvSpPr>
        <p:spPr>
          <a:xfrm>
            <a:off x="1794141" y="4986179"/>
            <a:ext cx="5555718" cy="1631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Accept </a:t>
            </a:r>
            <a:r>
              <a:rPr lang="en-US" sz="2800" b="1" dirty="0" smtClean="0">
                <a:solidFill>
                  <a:srgbClr val="005493"/>
                </a:solidFill>
                <a:latin typeface="Calibri" charset="0"/>
                <a:ea typeface="Calibri" charset="0"/>
                <a:cs typeface="Calibri" charset="0"/>
              </a:rPr>
              <a:t>imprecision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to </a:t>
            </a:r>
            <a:r>
              <a:rPr lang="en-US" sz="2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improve </a:t>
            </a:r>
            <a:endParaRPr lang="en-US" sz="280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1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sz="2800" b="1" dirty="0" smtClean="0">
                <a:solidFill>
                  <a:srgbClr val="008F00"/>
                </a:solidFill>
                <a:latin typeface="Calibri" charset="0"/>
                <a:ea typeface="Calibri" charset="0"/>
                <a:cs typeface="Calibri" charset="0"/>
              </a:rPr>
              <a:t>performance</a:t>
            </a:r>
            <a:endParaRPr lang="en-US" sz="2800" dirty="0">
              <a:solidFill>
                <a:srgbClr val="008F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b="1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b="1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sz="2800" b="1" dirty="0" smtClean="0">
                <a:solidFill>
                  <a:srgbClr val="008F00"/>
                </a:solidFill>
                <a:latin typeface="Calibri" charset="0"/>
                <a:ea typeface="Calibri" charset="0"/>
                <a:cs typeface="Calibri" charset="0"/>
              </a:rPr>
              <a:t>energy dissipation</a:t>
            </a:r>
            <a:endParaRPr lang="en-US" sz="2800" b="1" dirty="0">
              <a:solidFill>
                <a:srgbClr val="008F00"/>
              </a:solidFill>
              <a:latin typeface="Calibri" charset="0"/>
              <a:ea typeface="Calibri" charset="0"/>
              <a:cs typeface="Calibri" charset="0"/>
            </a:endParaRPr>
          </a:p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	</a:t>
            </a:r>
            <a:r>
              <a:rPr lang="en-US" sz="2800" dirty="0" smtClean="0">
                <a:solidFill>
                  <a:schemeClr val="accent6">
                    <a:lumMod val="75000"/>
                  </a:schemeClr>
                </a:solidFill>
                <a:latin typeface="Calibri" charset="0"/>
                <a:ea typeface="Calibri" charset="0"/>
                <a:cs typeface="Calibri" charset="0"/>
              </a:rPr>
              <a:t>        </a:t>
            </a:r>
            <a:r>
              <a:rPr lang="en-US" sz="28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resource </a:t>
            </a:r>
            <a:r>
              <a:rPr lang="en-US" sz="28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utilization </a:t>
            </a:r>
            <a:r>
              <a:rPr lang="en-US" sz="2800" b="1" dirty="0">
                <a:solidFill>
                  <a:srgbClr val="008F00"/>
                </a:solidFill>
                <a:latin typeface="Calibri" charset="0"/>
                <a:ea typeface="Calibri" charset="0"/>
                <a:cs typeface="Calibri" charset="0"/>
              </a:rPr>
              <a:t>efficiency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674" y="2178736"/>
            <a:ext cx="2087152" cy="17939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8582" y="4290667"/>
            <a:ext cx="24893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 smtClean="0">
                <a:latin typeface="Calibri" charset="0"/>
                <a:ea typeface="Calibri" charset="0"/>
                <a:cs typeface="Calibri" charset="0"/>
              </a:rPr>
              <a:t>Data Processing</a:t>
            </a:r>
            <a:endParaRPr lang="en-US" dirty="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117827" y="4290667"/>
            <a:ext cx="12886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Storage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077358" y="4290667"/>
            <a:ext cx="24965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Communication</a:t>
            </a:r>
          </a:p>
        </p:txBody>
      </p:sp>
    </p:spTree>
    <p:extLst>
      <p:ext uri="{BB962C8B-B14F-4D97-AF65-F5344CB8AC3E}">
        <p14:creationId xmlns:p14="http://schemas.microsoft.com/office/powerpoint/2010/main" val="203295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241" y="2283602"/>
            <a:ext cx="2740458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1333964" y="6099048"/>
            <a:ext cx="6476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SIMD starts the calculation of the neural network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15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18241" y="2283602"/>
            <a:ext cx="2740458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6892120" y="2201527"/>
            <a:ext cx="4" cy="582616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214242" y="5908618"/>
            <a:ext cx="6715557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dirty="0" err="1" smtClean="0">
                <a:solidFill>
                  <a:srgbClr val="008F00"/>
                </a:solidFill>
              </a:rPr>
              <a:t>neurally</a:t>
            </a:r>
            <a:r>
              <a:rPr lang="en-US" sz="2400" b="1" dirty="0" smtClean="0">
                <a:solidFill>
                  <a:srgbClr val="008F00"/>
                </a:solidFill>
              </a:rPr>
              <a:t> accelerated SIMD lanes autonomously</a:t>
            </a:r>
            <a:br>
              <a:rPr lang="en-US" sz="2400" b="1" dirty="0" smtClean="0">
                <a:solidFill>
                  <a:srgbClr val="008F00"/>
                </a:solidFill>
              </a:rPr>
            </a:br>
            <a:r>
              <a:rPr lang="en-US" sz="2400" b="1" dirty="0" smtClean="0">
                <a:solidFill>
                  <a:srgbClr val="008F00"/>
                </a:solidFill>
              </a:rPr>
              <a:t>calculate the 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871609" y="2289862"/>
            <a:ext cx="3349289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814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2583149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7055893" y="2197290"/>
            <a:ext cx="968991" cy="708101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587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73975" y="2890578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6" name="Picture 25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6584199" y="2714323"/>
            <a:ext cx="576438" cy="576438"/>
          </a:xfrm>
          <a:prstGeom prst="ellipse">
            <a:avLst/>
          </a:prstGeom>
          <a:solidFill>
            <a:srgbClr val="008F00">
              <a:alpha val="2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8707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3198007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7137779" y="2197290"/>
            <a:ext cx="996287" cy="708101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930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3505435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8284190" y="2197290"/>
            <a:ext cx="13648" cy="586853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64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3812865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8017215" y="2718930"/>
            <a:ext cx="576438" cy="576438"/>
          </a:xfrm>
          <a:prstGeom prst="ellipse">
            <a:avLst/>
          </a:prstGeom>
          <a:solidFill>
            <a:srgbClr val="008F00">
              <a:alpha val="2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2426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2773975" y="4120293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>
            <a:off x="7042245" y="3152633"/>
            <a:ext cx="395785" cy="436728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255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4419840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cxnSp>
        <p:nvCxnSpPr>
          <p:cNvPr id="26" name="Straight Arrow Connector 25"/>
          <p:cNvCxnSpPr/>
          <p:nvPr/>
        </p:nvCxnSpPr>
        <p:spPr>
          <a:xfrm flipH="1">
            <a:off x="7738281" y="3152633"/>
            <a:ext cx="409433" cy="436728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2306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4735154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6" name="Oval 25"/>
          <p:cNvSpPr/>
          <p:nvPr/>
        </p:nvSpPr>
        <p:spPr>
          <a:xfrm>
            <a:off x="7306279" y="3432030"/>
            <a:ext cx="576438" cy="576438"/>
          </a:xfrm>
          <a:prstGeom prst="ellipse">
            <a:avLst/>
          </a:prstGeom>
          <a:solidFill>
            <a:srgbClr val="008F00">
              <a:alpha val="2902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1767244" y="5908618"/>
            <a:ext cx="5609548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The accelerated SIMD </a:t>
            </a:r>
            <a:r>
              <a:rPr lang="en-US" sz="2400" b="1" smtClean="0">
                <a:solidFill>
                  <a:srgbClr val="008F00"/>
                </a:solidFill>
              </a:rPr>
              <a:t>lanes autonomously</a:t>
            </a:r>
            <a:br>
              <a:rPr lang="en-US" sz="2400" b="1" smtClean="0">
                <a:solidFill>
                  <a:srgbClr val="008F00"/>
                </a:solidFill>
              </a:rPr>
            </a:br>
            <a:r>
              <a:rPr lang="en-US" sz="2400" b="1" smtClean="0">
                <a:solidFill>
                  <a:srgbClr val="008F00"/>
                </a:solidFill>
              </a:rPr>
              <a:t>calculate </a:t>
            </a:r>
            <a:r>
              <a:rPr lang="en-US" sz="2400" b="1" dirty="0" smtClean="0">
                <a:solidFill>
                  <a:srgbClr val="008F00"/>
                </a:solidFill>
              </a:rPr>
              <a:t>the </a:t>
            </a:r>
            <a:r>
              <a:rPr lang="en-US" sz="2400" b="1" smtClean="0">
                <a:solidFill>
                  <a:srgbClr val="008F00"/>
                </a:solidFill>
              </a:rPr>
              <a:t>neural outputs in lock-step 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49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-26537" y="1422400"/>
            <a:ext cx="9311213" cy="1695445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Opportunity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457200" y="168103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smtClean="0">
                <a:solidFill>
                  <a:schemeClr val="bg1"/>
                </a:solidFill>
              </a:rPr>
              <a:t>Many GPU applications are</a:t>
            </a:r>
            <a:br>
              <a:rPr lang="en-US" sz="5400" dirty="0" smtClean="0">
                <a:solidFill>
                  <a:schemeClr val="bg1"/>
                </a:solidFill>
              </a:rPr>
            </a:br>
            <a:r>
              <a:rPr lang="en-US" sz="5400" dirty="0" smtClean="0">
                <a:solidFill>
                  <a:schemeClr val="bg1"/>
                </a:solidFill>
              </a:rPr>
              <a:t>amenable to approximation</a:t>
            </a:r>
            <a:endParaRPr lang="en-US" sz="5400" dirty="0">
              <a:solidFill>
                <a:schemeClr val="bg1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372197" y="3451088"/>
            <a:ext cx="2166940" cy="3018836"/>
            <a:chOff x="372197" y="3257659"/>
            <a:chExt cx="2166940" cy="3018836"/>
          </a:xfrm>
        </p:grpSpPr>
        <p:sp>
          <p:nvSpPr>
            <p:cNvPr id="9" name="TextBox 8"/>
            <p:cNvSpPr txBox="1"/>
            <p:nvPr/>
          </p:nvSpPr>
          <p:spPr>
            <a:xfrm>
              <a:off x="372197" y="3257659"/>
              <a:ext cx="216694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5493"/>
                  </a:solidFill>
                </a:rPr>
                <a:t>Augmented</a:t>
              </a:r>
              <a:br>
                <a:rPr lang="en-US" sz="3200" b="1" dirty="0">
                  <a:solidFill>
                    <a:srgbClr val="005493"/>
                  </a:solidFill>
                </a:rPr>
              </a:br>
              <a:r>
                <a:rPr lang="en-US" sz="3200" b="1" dirty="0">
                  <a:solidFill>
                    <a:srgbClr val="005493"/>
                  </a:solidFill>
                </a:rPr>
                <a:t>Reality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12204" y="4474690"/>
              <a:ext cx="1886927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rgbClr val="005493"/>
                  </a:solidFill>
                </a:defRPr>
              </a:lvl1pPr>
            </a:lstStyle>
            <a:p>
              <a:r>
                <a:rPr lang="en-US" dirty="0"/>
                <a:t>Computer</a:t>
              </a:r>
              <a:br>
                <a:rPr lang="en-US" dirty="0"/>
              </a:br>
              <a:r>
                <a:rPr lang="en-US" dirty="0"/>
                <a:t>Vision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31050" y="5691720"/>
              <a:ext cx="1649234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3200" b="1">
                  <a:solidFill>
                    <a:srgbClr val="005493"/>
                  </a:solidFill>
                </a:defRPr>
              </a:lvl1pPr>
            </a:lstStyle>
            <a:p>
              <a:r>
                <a:rPr lang="en-US" dirty="0"/>
                <a:t>Robotics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51792" y="3451088"/>
            <a:ext cx="2170787" cy="3018836"/>
            <a:chOff x="6551792" y="3105259"/>
            <a:chExt cx="2170787" cy="3018836"/>
          </a:xfrm>
        </p:grpSpPr>
        <p:sp>
          <p:nvSpPr>
            <p:cNvPr id="7" name="TextBox 6"/>
            <p:cNvSpPr txBox="1"/>
            <p:nvPr/>
          </p:nvSpPr>
          <p:spPr>
            <a:xfrm>
              <a:off x="6805066" y="3105259"/>
              <a:ext cx="1664238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rgbClr val="005493"/>
                  </a:solidFill>
                </a:rPr>
                <a:t>Machine</a:t>
              </a:r>
              <a:br>
                <a:rPr lang="en-US" sz="3200" b="1" dirty="0" smtClean="0">
                  <a:solidFill>
                    <a:srgbClr val="005493"/>
                  </a:solidFill>
                </a:rPr>
              </a:br>
              <a:r>
                <a:rPr lang="en-US" sz="3200" b="1" dirty="0" smtClean="0">
                  <a:solidFill>
                    <a:srgbClr val="005493"/>
                  </a:solidFill>
                </a:rPr>
                <a:t>Learning</a:t>
              </a:r>
              <a:endParaRPr lang="en-US" sz="3200" b="1" dirty="0">
                <a:solidFill>
                  <a:srgbClr val="005493"/>
                </a:solidFill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644830" y="4322290"/>
              <a:ext cx="198471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5493"/>
                  </a:solidFill>
                </a:rPr>
                <a:t>Sensor</a:t>
              </a:r>
              <a:r>
                <a:rPr lang="en-US" dirty="0" smtClean="0"/>
                <a:t/>
              </a:r>
              <a:br>
                <a:rPr lang="en-US" dirty="0" smtClean="0"/>
              </a:br>
              <a:r>
                <a:rPr lang="en-US" sz="3200" b="1" dirty="0">
                  <a:solidFill>
                    <a:srgbClr val="005493"/>
                  </a:solidFill>
                </a:rPr>
                <a:t>Processing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551792" y="5539320"/>
              <a:ext cx="21707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005493"/>
                  </a:solidFill>
                </a:rPr>
                <a:t>Multimedia</a:t>
              </a: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2167" y="3273126"/>
            <a:ext cx="3339665" cy="3339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144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2773975" y="5034700"/>
            <a:ext cx="339982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0113" y="2293033"/>
            <a:ext cx="2653862" cy="37288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5" name="Picture 24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6956833" y="4178338"/>
            <a:ext cx="1286660" cy="533319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549256" y="6098909"/>
            <a:ext cx="38492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8F00"/>
                </a:solidFill>
              </a:rPr>
              <a:t>SIMD lanes exit neural mode</a:t>
            </a:r>
            <a:endParaRPr lang="en-US" sz="24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18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autoRev="1" fill="remove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7358" y="1040476"/>
            <a:ext cx="2497158" cy="470898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%r0, [addr0];</a:t>
            </a:r>
          </a:p>
          <a:p>
            <a:r>
              <a:rPr lang="en-US" sz="2000" dirty="0" err="1"/>
              <a:t>l</a:t>
            </a:r>
            <a:r>
              <a:rPr lang="en-US" sz="2000" dirty="0" err="1" smtClean="0"/>
              <a:t>d.global</a:t>
            </a:r>
            <a:r>
              <a:rPr lang="en-US" sz="2000" dirty="0" smtClean="0"/>
              <a:t> %r1, [addr1];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0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0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0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dirty="0" err="1" smtClean="0"/>
              <a:t>st.global</a:t>
            </a:r>
            <a:r>
              <a:rPr lang="en-US" sz="2000" dirty="0" smtClean="0"/>
              <a:t> [addr2], %r2;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2858700" y="1040476"/>
            <a:ext cx="3230372" cy="53245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b="1" dirty="0" smtClean="0">
              <a:solidFill>
                <a:srgbClr val="008F00"/>
              </a:solidFill>
            </a:endParaRPr>
          </a:p>
          <a:p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	       ( </a:t>
            </a:r>
            <a:r>
              <a:rPr lang="en-US" sz="2000" b="1" dirty="0">
                <a:solidFill>
                  <a:srgbClr val="008F00"/>
                </a:solidFill>
              </a:rPr>
              <a:t>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 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  <a:endParaRPr lang="en-U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 smtClean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2</a:t>
            </a:r>
            <a:r>
              <a:rPr lang="en-US" sz="2000" b="1" dirty="0" smtClean="0">
                <a:solidFill>
                  <a:srgbClr val="008F00"/>
                </a:solidFill>
              </a:rPr>
              <a:t> ×    (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in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, </a:t>
            </a:r>
            <a:r>
              <a:rPr lang="is-IS" sz="2000" b="1" dirty="0" smtClean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 smtClean="0">
                <a:solidFill>
                  <a:srgbClr val="008F00"/>
                </a:solidFill>
              </a:rPr>
              <a:t>)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sigmoid  </a:t>
            </a:r>
          </a:p>
          <a:p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3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in</a:t>
            </a:r>
            <a:r>
              <a:rPr lang="en-US" sz="2000" b="1" baseline="-25000" dirty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in</a:t>
            </a:r>
            <a:r>
              <a:rPr lang="is-IS" sz="2000" b="1" baseline="-25000" dirty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is-IS" sz="2000" b="1" dirty="0" smtClean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 </a:t>
            </a:r>
            <a:r>
              <a:rPr lang="en-US" sz="2000" b="1" dirty="0" smtClean="0">
                <a:solidFill>
                  <a:srgbClr val="008F00"/>
                </a:solidFill>
              </a:rPr>
              <a:t>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4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+ w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5</a:t>
            </a:r>
            <a:r>
              <a:rPr lang="en-US" sz="2000" b="1" dirty="0" smtClean="0">
                <a:solidFill>
                  <a:srgbClr val="008F00"/>
                </a:solidFill>
              </a:rPr>
              <a:t> </a:t>
            </a:r>
            <a:r>
              <a:rPr lang="en-US" sz="2000" b="1" dirty="0">
                <a:solidFill>
                  <a:srgbClr val="008F00"/>
                </a:solidFill>
              </a:rPr>
              <a:t>×    (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 n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 n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1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r>
              <a:rPr lang="en-US" sz="2000" b="1" dirty="0">
                <a:solidFill>
                  <a:srgbClr val="008F00"/>
                </a:solidFill>
              </a:rPr>
              <a:t>s</a:t>
            </a:r>
            <a:r>
              <a:rPr lang="is-IS" sz="2000" b="1" dirty="0" smtClean="0">
                <a:solidFill>
                  <a:srgbClr val="008F00"/>
                </a:solidFill>
              </a:rPr>
              <a:t>igmoid</a:t>
            </a:r>
          </a:p>
          <a:p>
            <a:r>
              <a:rPr lang="is-IS" sz="2000" b="1" dirty="0">
                <a:solidFill>
                  <a:srgbClr val="008F00"/>
                </a:solidFill>
              </a:rPr>
              <a:t>	</a:t>
            </a:r>
            <a:r>
              <a:rPr lang="is-IS" sz="2000" b="1" dirty="0" smtClean="0">
                <a:solidFill>
                  <a:srgbClr val="008F00"/>
                </a:solidFill>
              </a:rPr>
              <a:t>	</a:t>
            </a:r>
            <a:r>
              <a:rPr lang="en-US" sz="2000" b="1" dirty="0">
                <a:solidFill>
                  <a:srgbClr val="008F00"/>
                </a:solidFill>
              </a:rPr>
              <a:t>(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en-US" sz="2000" b="1" dirty="0" smtClean="0">
                <a:solidFill>
                  <a:srgbClr val="008F00"/>
                </a:solidFill>
              </a:rPr>
              <a:t>out</a:t>
            </a:r>
            <a:r>
              <a:rPr lang="en-U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en-US" sz="2000" b="1" dirty="0">
                <a:solidFill>
                  <a:srgbClr val="008F00"/>
                </a:solidFill>
              </a:rPr>
              <a:t>, </a:t>
            </a:r>
            <a:r>
              <a:rPr lang="is-IS" sz="2000" b="1" dirty="0">
                <a:solidFill>
                  <a:srgbClr val="008F00"/>
                </a:solidFill>
              </a:rPr>
              <a:t>…, </a:t>
            </a:r>
            <a:r>
              <a:rPr lang="is-IS" sz="2000" b="1" dirty="0" smtClean="0">
                <a:solidFill>
                  <a:srgbClr val="008F00"/>
                </a:solidFill>
              </a:rPr>
              <a:t>out</a:t>
            </a:r>
            <a:r>
              <a:rPr lang="is-IS" sz="2000" b="1" baseline="-25000" dirty="0" smtClean="0">
                <a:solidFill>
                  <a:srgbClr val="008F00"/>
                </a:solidFill>
              </a:rPr>
              <a:t>0</a:t>
            </a:r>
            <a:r>
              <a:rPr lang="is-IS" sz="2000" b="1" dirty="0">
                <a:solidFill>
                  <a:srgbClr val="008F00"/>
                </a:solidFill>
              </a:rPr>
              <a:t>)</a:t>
            </a:r>
            <a:endParaRPr lang="en-US" sz="2000" b="1" dirty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 smtClean="0">
              <a:solidFill>
                <a:srgbClr val="008F00"/>
              </a:solidFill>
            </a:endParaRPr>
          </a:p>
          <a:p>
            <a:endParaRPr lang="is-IS" sz="2000" b="1" dirty="0">
              <a:solidFill>
                <a:srgbClr val="008F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63126" y="1040476"/>
            <a:ext cx="3225945" cy="4708981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22" y="1824797"/>
            <a:ext cx="2671952" cy="2832561"/>
          </a:xfrm>
          <a:prstGeom prst="rect">
            <a:avLst/>
          </a:prstGeom>
        </p:spPr>
      </p:pic>
      <p:pic>
        <p:nvPicPr>
          <p:cNvPr id="19" name="Picture 18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056539"/>
            <a:ext cx="1627632" cy="402336"/>
          </a:xfrm>
          <a:prstGeom prst="rect">
            <a:avLst/>
          </a:prstGeom>
        </p:spPr>
      </p:pic>
      <p:pic>
        <p:nvPicPr>
          <p:cNvPr id="21" name="Picture 20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1340924"/>
            <a:ext cx="1627632" cy="402336"/>
          </a:xfrm>
          <a:prstGeom prst="rect">
            <a:avLst/>
          </a:prstGeom>
        </p:spPr>
      </p:pic>
      <p:pic>
        <p:nvPicPr>
          <p:cNvPr id="24" name="Picture 23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848045" y="5369126"/>
            <a:ext cx="1627632" cy="402336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49772" y="5381543"/>
            <a:ext cx="6024025" cy="372887"/>
          </a:xfrm>
          <a:prstGeom prst="rect">
            <a:avLst/>
          </a:prstGeom>
          <a:solidFill>
            <a:srgbClr val="005493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808630" y="2905391"/>
            <a:ext cx="1627632" cy="402336"/>
          </a:xfrm>
          <a:prstGeom prst="rect">
            <a:avLst/>
          </a:prstGeom>
        </p:spPr>
      </p:pic>
      <p:pic>
        <p:nvPicPr>
          <p:cNvPr id="22" name="Picture 21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3820948"/>
            <a:ext cx="1627632" cy="402336"/>
          </a:xfrm>
          <a:prstGeom prst="rect">
            <a:avLst/>
          </a:prstGeom>
        </p:spPr>
      </p:pic>
      <p:pic>
        <p:nvPicPr>
          <p:cNvPr id="23" name="Picture 22"/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3758184" y="4736505"/>
            <a:ext cx="1627632" cy="402336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>
          <a:xfrm>
            <a:off x="2374689" y="6099690"/>
            <a:ext cx="41983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005493"/>
                </a:solidFill>
              </a:rPr>
              <a:t>SIMD lanes are in normal mode</a:t>
            </a:r>
            <a:endParaRPr lang="en-US" sz="2400" b="1" dirty="0">
              <a:solidFill>
                <a:srgbClr val="0054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673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 smtClean="0"/>
              <a:t>Experimental Setup</a:t>
            </a:r>
            <a:endParaRPr lang="en-US" sz="4800" b="1" dirty="0"/>
          </a:p>
        </p:txBody>
      </p:sp>
      <p:grpSp>
        <p:nvGrpSpPr>
          <p:cNvPr id="5" name="Group 4"/>
          <p:cNvGrpSpPr/>
          <p:nvPr/>
        </p:nvGrpSpPr>
        <p:grpSpPr>
          <a:xfrm>
            <a:off x="457200" y="4828672"/>
            <a:ext cx="8229600" cy="1794628"/>
            <a:chOff x="457200" y="5053260"/>
            <a:chExt cx="8229600" cy="1794628"/>
          </a:xfrm>
        </p:grpSpPr>
        <p:sp>
          <p:nvSpPr>
            <p:cNvPr id="43" name="Rectangle 42"/>
            <p:cNvSpPr/>
            <p:nvPr/>
          </p:nvSpPr>
          <p:spPr>
            <a:xfrm>
              <a:off x="457200" y="5053260"/>
              <a:ext cx="8229600" cy="47507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Power Model 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59567" y="5647559"/>
              <a:ext cx="5411449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400" dirty="0" smtClean="0"/>
                <a:t>Technology Node 40 nm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400" dirty="0" err="1" smtClean="0"/>
                <a:t>GPUWattch</a:t>
              </a:r>
              <a:endParaRPr lang="en-US" sz="2400" dirty="0" smtClean="0"/>
            </a:p>
            <a:p>
              <a:pPr marL="285750" indent="-285750">
                <a:buFont typeface="Arial" charset="0"/>
                <a:buChar char="•"/>
              </a:pPr>
              <a:r>
                <a:rPr lang="en-US" sz="2400" dirty="0" err="1" smtClean="0"/>
                <a:t>McPAT</a:t>
              </a:r>
              <a:r>
                <a:rPr lang="en-US" sz="2400" dirty="0"/>
                <a:t> </a:t>
              </a:r>
              <a:r>
                <a:rPr lang="en-US" sz="2400" dirty="0" smtClean="0"/>
                <a:t>and CACTI, Verilog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457200" y="2792483"/>
            <a:ext cx="8229600" cy="1841444"/>
            <a:chOff x="457200" y="3189798"/>
            <a:chExt cx="8229600" cy="1841444"/>
          </a:xfrm>
        </p:grpSpPr>
        <p:sp>
          <p:nvSpPr>
            <p:cNvPr id="36" name="Rectangle 35"/>
            <p:cNvSpPr/>
            <p:nvPr/>
          </p:nvSpPr>
          <p:spPr>
            <a:xfrm>
              <a:off x="457200" y="3189798"/>
              <a:ext cx="8229600" cy="475488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 b="1" dirty="0" smtClean="0">
                  <a:solidFill>
                    <a:schemeClr val="tx1"/>
                  </a:solidFill>
                </a:rPr>
                <a:t>GPU Simulator</a:t>
              </a:r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59567" y="3830913"/>
              <a:ext cx="7147469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charset="0"/>
                <a:buChar char="•"/>
              </a:pPr>
              <a:r>
                <a:rPr lang="en-US" sz="2400" dirty="0" err="1" smtClean="0"/>
                <a:t>GPGPUSim</a:t>
              </a:r>
              <a:r>
                <a:rPr lang="en-US" sz="2400" dirty="0" smtClean="0"/>
                <a:t> Cycle-Level Simulator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400" dirty="0" smtClean="0"/>
                <a:t>Fermi-based GTX 480, </a:t>
              </a:r>
              <a:r>
                <a:rPr lang="en-US" sz="2400" dirty="0" err="1" smtClean="0"/>
                <a:t>Shader</a:t>
              </a:r>
              <a:r>
                <a:rPr lang="en-US" sz="2400" dirty="0" smtClean="0"/>
                <a:t> Core Frequency 1.4 GHz</a:t>
              </a:r>
            </a:p>
            <a:p>
              <a:pPr marL="285750" indent="-285750">
                <a:buFont typeface="Arial" charset="0"/>
                <a:buChar char="•"/>
              </a:pPr>
              <a:r>
                <a:rPr lang="en-US" sz="2400" dirty="0" smtClean="0"/>
                <a:t>NVCC Compiler –O3</a:t>
              </a:r>
            </a:p>
          </p:txBody>
        </p:sp>
      </p:grpSp>
      <p:sp>
        <p:nvSpPr>
          <p:cNvPr id="40" name="Rectangle 39"/>
          <p:cNvSpPr/>
          <p:nvPr/>
        </p:nvSpPr>
        <p:spPr>
          <a:xfrm>
            <a:off x="192039" y="949647"/>
            <a:ext cx="87175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/>
              <a:t>Machine Learning, Finance, Vision</a:t>
            </a:r>
            <a:br>
              <a:rPr lang="en-US" sz="3600" dirty="0" smtClean="0"/>
            </a:br>
            <a:r>
              <a:rPr lang="en-US" sz="3600" dirty="0" smtClean="0"/>
              <a:t>3D Gaming</a:t>
            </a:r>
            <a:r>
              <a:rPr lang="en-US" sz="3600" dirty="0"/>
              <a:t>, Medical </a:t>
            </a:r>
            <a:r>
              <a:rPr lang="en-US" sz="3600" dirty="0" smtClean="0"/>
              <a:t>Imaging</a:t>
            </a:r>
            <a:br>
              <a:rPr lang="en-US" sz="3600" dirty="0" smtClean="0"/>
            </a:br>
            <a:r>
              <a:rPr lang="en-US" sz="3600" dirty="0" smtClean="0"/>
              <a:t>Numerical Analysis,</a:t>
            </a:r>
            <a:r>
              <a:rPr lang="en-US" sz="3600" dirty="0"/>
              <a:t> </a:t>
            </a:r>
            <a:r>
              <a:rPr lang="en-US" sz="3600" dirty="0" smtClean="0"/>
              <a:t>Image Processing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669495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 rot="16200000">
            <a:off x="-469520" y="276836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Speedup</a:t>
            </a:r>
            <a:endParaRPr lang="en-US" sz="280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8180" y="-7517"/>
            <a:ext cx="3167641" cy="1053703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b="1" dirty="0" smtClean="0">
                <a:solidFill>
                  <a:srgbClr val="008F00"/>
                </a:solidFill>
              </a:rPr>
              <a:t>NGPU </a:t>
            </a:r>
            <a:r>
              <a:rPr lang="en-US" sz="4000" b="1" dirty="0" smtClean="0"/>
              <a:t>Speedup</a:t>
            </a:r>
            <a:endParaRPr lang="en-US" sz="32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45607" y="1343025"/>
            <a:ext cx="0" cy="3586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6111964"/>
            <a:ext cx="9144000" cy="7460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1247970" y="6175817"/>
            <a:ext cx="6178501" cy="61833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703"/>
              </a:spcBef>
              <a:buFont typeface="Arial"/>
              <a:buNone/>
              <a:defRPr/>
            </a:pPr>
            <a:r>
              <a:rPr lang="en-US" sz="2600" b="1" smtClean="0">
                <a:solidFill>
                  <a:schemeClr val="bg1"/>
                </a:solidFill>
              </a:rPr>
              <a:t>Most </a:t>
            </a:r>
            <a:r>
              <a:rPr lang="en-US" sz="2600" b="1" dirty="0" smtClean="0">
                <a:solidFill>
                  <a:schemeClr val="bg1"/>
                </a:solidFill>
              </a:rPr>
              <a:t>applications </a:t>
            </a:r>
            <a:r>
              <a:rPr lang="en-US" sz="2600" dirty="0" smtClean="0">
                <a:solidFill>
                  <a:schemeClr val="bg1"/>
                </a:solidFill>
              </a:rPr>
              <a:t>see </a:t>
            </a:r>
            <a:r>
              <a:rPr lang="en-US" sz="2600" b="1" dirty="0" smtClean="0">
                <a:solidFill>
                  <a:schemeClr val="bg1"/>
                </a:solidFill>
              </a:rPr>
              <a:t>speedup </a:t>
            </a:r>
            <a:r>
              <a:rPr lang="en-US" sz="2600" dirty="0" smtClean="0">
                <a:solidFill>
                  <a:schemeClr val="bg1"/>
                </a:solidFill>
              </a:rPr>
              <a:t>with</a:t>
            </a:r>
            <a:r>
              <a:rPr lang="en-US" sz="2600" b="1" dirty="0" smtClean="0">
                <a:solidFill>
                  <a:schemeClr val="bg1"/>
                </a:solidFill>
              </a:rPr>
              <a:t> NGPU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4113407"/>
              </p:ext>
            </p:extLst>
          </p:nvPr>
        </p:nvGraphicFramePr>
        <p:xfrm>
          <a:off x="570423" y="1139678"/>
          <a:ext cx="8003153" cy="511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69067" y="1908615"/>
            <a:ext cx="7264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2.4×</a:t>
            </a:r>
            <a:endParaRPr lang="en-US" sz="2400" b="1" dirty="0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 rot="21438211">
            <a:off x="3219317" y="1185068"/>
            <a:ext cx="509771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12113" y="83936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9.8×</a:t>
            </a:r>
            <a:endParaRPr lang="en-US" sz="2400" b="1" dirty="0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 rot="21438211">
            <a:off x="5843799" y="1193080"/>
            <a:ext cx="517399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42273" y="78116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14.3</a:t>
            </a:r>
            <a:r>
              <a:rPr lang="en-US" sz="2800" b="1" dirty="0" smtClean="0"/>
              <a:t>×</a:t>
            </a:r>
            <a:endParaRPr lang="en-US" sz="2800" b="1" dirty="0"/>
          </a:p>
        </p:txBody>
      </p:sp>
      <p:sp>
        <p:nvSpPr>
          <p:cNvPr id="3" name="Rectangle 2"/>
          <p:cNvSpPr/>
          <p:nvPr/>
        </p:nvSpPr>
        <p:spPr>
          <a:xfrm>
            <a:off x="892259" y="11565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2259" y="20606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×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259" y="29647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2259" y="3868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2259" y="47831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41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 rot="16200000">
            <a:off x="-469520" y="276836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Speedup</a:t>
            </a:r>
            <a:endParaRPr lang="en-US" sz="280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2988180" y="-7517"/>
            <a:ext cx="3167641" cy="1053703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b="1" dirty="0" smtClean="0">
                <a:solidFill>
                  <a:srgbClr val="008F00"/>
                </a:solidFill>
              </a:rPr>
              <a:t>NGPU </a:t>
            </a:r>
            <a:r>
              <a:rPr lang="en-US" sz="4000" b="1" dirty="0" smtClean="0"/>
              <a:t>Speedup</a:t>
            </a:r>
            <a:endParaRPr lang="en-US" sz="32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45607" y="1343025"/>
            <a:ext cx="0" cy="3586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6111964"/>
            <a:ext cx="9144000" cy="7460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316092" y="6175817"/>
            <a:ext cx="8412961" cy="61833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3"/>
              </a:spcBef>
              <a:buNone/>
              <a:defRPr/>
            </a:pPr>
            <a:r>
              <a:rPr lang="en-US" sz="2600" dirty="0">
                <a:solidFill>
                  <a:schemeClr val="bg1"/>
                </a:solidFill>
              </a:rPr>
              <a:t>The speedup for</a:t>
            </a:r>
            <a:r>
              <a:rPr lang="en-US" sz="2600" b="1" dirty="0">
                <a:solidFill>
                  <a:schemeClr val="bg1"/>
                </a:solidFill>
              </a:rPr>
              <a:t> bandwidth-sensitive </a:t>
            </a:r>
            <a:r>
              <a:rPr lang="en-US" sz="2600" dirty="0">
                <a:solidFill>
                  <a:schemeClr val="bg1"/>
                </a:solidFill>
              </a:rPr>
              <a:t>applications is limited</a:t>
            </a:r>
          </a:p>
        </p:txBody>
      </p:sp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45244767"/>
              </p:ext>
            </p:extLst>
          </p:nvPr>
        </p:nvGraphicFramePr>
        <p:xfrm>
          <a:off x="570423" y="1139678"/>
          <a:ext cx="8003153" cy="511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7769067" y="1908615"/>
            <a:ext cx="72648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2.4×</a:t>
            </a:r>
            <a:endParaRPr lang="en-US" sz="2400" b="1" dirty="0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 rot="21438211">
            <a:off x="3219317" y="1185068"/>
            <a:ext cx="509771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12113" y="839365"/>
            <a:ext cx="7264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9.8×</a:t>
            </a:r>
            <a:endParaRPr lang="en-US" sz="2400" b="1" dirty="0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 rot="21438211">
            <a:off x="5843799" y="1193080"/>
            <a:ext cx="517399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42273" y="781162"/>
            <a:ext cx="9076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14.3</a:t>
            </a:r>
            <a:r>
              <a:rPr lang="en-US" sz="2800" b="1" dirty="0" smtClean="0"/>
              <a:t>×</a:t>
            </a:r>
            <a:endParaRPr lang="en-US" sz="28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69101" y="4441461"/>
            <a:ext cx="833966" cy="7659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25202" y="4404888"/>
            <a:ext cx="833966" cy="765965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892259" y="11565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92259" y="20606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×</a:t>
            </a:r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892259" y="29647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2259" y="3868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892259" y="47831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920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Chart 1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006855"/>
              </p:ext>
            </p:extLst>
          </p:nvPr>
        </p:nvGraphicFramePr>
        <p:xfrm>
          <a:off x="570423" y="1139678"/>
          <a:ext cx="8003153" cy="51194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/>
          <p:cNvSpPr txBox="1"/>
          <p:nvPr/>
        </p:nvSpPr>
        <p:spPr>
          <a:xfrm rot="16200000">
            <a:off x="-469520" y="2768363"/>
            <a:ext cx="14622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Speedup</a:t>
            </a:r>
            <a:endParaRPr lang="en-US" sz="2800" dirty="0"/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>
          <a:xfrm>
            <a:off x="1184564" y="-7517"/>
            <a:ext cx="6774873" cy="1053703"/>
          </a:xfrm>
        </p:spPr>
        <p:txBody>
          <a:bodyPr>
            <a:normAutofit fontScale="90000"/>
          </a:bodyPr>
          <a:lstStyle/>
          <a:p>
            <a:pPr algn="l">
              <a:defRPr/>
            </a:pPr>
            <a:r>
              <a:rPr lang="en-US" sz="4000" b="1" smtClean="0">
                <a:solidFill>
                  <a:srgbClr val="008F00"/>
                </a:solidFill>
              </a:rPr>
              <a:t>NGPU </a:t>
            </a:r>
            <a:r>
              <a:rPr lang="en-US" sz="4000" b="1" smtClean="0"/>
              <a:t>Speedup with 2x Bandwidth</a:t>
            </a:r>
            <a:endParaRPr lang="en-US" sz="32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745607" y="1343025"/>
            <a:ext cx="0" cy="3586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0" y="6111964"/>
            <a:ext cx="9144000" cy="7460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0" y="6175817"/>
            <a:ext cx="9144000" cy="61833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3"/>
              </a:spcBef>
              <a:buNone/>
              <a:defRPr/>
            </a:pPr>
            <a:r>
              <a:rPr lang="en-US" sz="2500" b="1" dirty="0">
                <a:solidFill>
                  <a:schemeClr val="bg1"/>
                </a:solidFill>
              </a:rPr>
              <a:t>Bandwidth-sensitive</a:t>
            </a:r>
            <a:r>
              <a:rPr lang="en-US" sz="2500" dirty="0">
                <a:solidFill>
                  <a:schemeClr val="bg1"/>
                </a:solidFill>
              </a:rPr>
              <a:t> applications see </a:t>
            </a:r>
            <a:r>
              <a:rPr lang="en-US" sz="2500" b="1" dirty="0">
                <a:solidFill>
                  <a:schemeClr val="bg1"/>
                </a:solidFill>
              </a:rPr>
              <a:t>speedup </a:t>
            </a:r>
            <a:r>
              <a:rPr lang="en-US" sz="2500" dirty="0">
                <a:solidFill>
                  <a:schemeClr val="bg1"/>
                </a:solidFill>
              </a:rPr>
              <a:t>with 2x bandwidth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761853" y="877000"/>
            <a:ext cx="7312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b="1" smtClean="0"/>
              <a:t>3.0×</a:t>
            </a:r>
            <a:endParaRPr lang="en-US" sz="2400" b="1" dirty="0"/>
          </a:p>
        </p:txBody>
      </p:sp>
      <p:sp>
        <p:nvSpPr>
          <p:cNvPr id="24" name="Freeform 11"/>
          <p:cNvSpPr>
            <a:spLocks/>
          </p:cNvSpPr>
          <p:nvPr/>
        </p:nvSpPr>
        <p:spPr bwMode="auto">
          <a:xfrm rot="21438211">
            <a:off x="3219317" y="1185068"/>
            <a:ext cx="509771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3112113" y="839365"/>
            <a:ext cx="8867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14.6×</a:t>
            </a:r>
            <a:endParaRPr lang="en-US" sz="2400" b="1" dirty="0"/>
          </a:p>
        </p:txBody>
      </p:sp>
      <p:sp>
        <p:nvSpPr>
          <p:cNvPr id="31" name="Freeform 11"/>
          <p:cNvSpPr>
            <a:spLocks/>
          </p:cNvSpPr>
          <p:nvPr/>
        </p:nvSpPr>
        <p:spPr bwMode="auto">
          <a:xfrm rot="21438211">
            <a:off x="5843799" y="1193080"/>
            <a:ext cx="517399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chemeClr val="tx2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5642273" y="781162"/>
            <a:ext cx="9124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15.3</a:t>
            </a:r>
            <a:r>
              <a:rPr lang="en-US" sz="2800" b="1" dirty="0" smtClean="0"/>
              <a:t>×</a:t>
            </a:r>
            <a:endParaRPr lang="en-US" sz="2800" b="1" dirty="0"/>
          </a:p>
        </p:txBody>
      </p:sp>
      <p:sp>
        <p:nvSpPr>
          <p:cNvPr id="16" name="Rectangle 15"/>
          <p:cNvSpPr/>
          <p:nvPr/>
        </p:nvSpPr>
        <p:spPr>
          <a:xfrm>
            <a:off x="1911869" y="3926541"/>
            <a:ext cx="502920" cy="984627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1255485" y="4190116"/>
            <a:ext cx="502920" cy="83580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564555" y="1292409"/>
            <a:ext cx="502920" cy="12457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3879123" y="2035505"/>
            <a:ext cx="512064" cy="1260864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41815" y="4027239"/>
            <a:ext cx="502920" cy="45719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5197619" y="2726871"/>
            <a:ext cx="502920" cy="45719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6513401" y="4065814"/>
            <a:ext cx="502920" cy="45719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7169621" y="3861781"/>
            <a:ext cx="502920" cy="1015429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7821612" y="1338665"/>
            <a:ext cx="512064" cy="1162604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66521" y="3670731"/>
            <a:ext cx="833966" cy="76596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032404" y="3355903"/>
            <a:ext cx="833966" cy="765965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892259" y="11565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33" name="Rectangle 32"/>
          <p:cNvSpPr/>
          <p:nvPr/>
        </p:nvSpPr>
        <p:spPr>
          <a:xfrm>
            <a:off x="892259" y="20606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×</a:t>
            </a:r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892259" y="29647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892259" y="3868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36" name="Rectangle 35"/>
          <p:cNvSpPr/>
          <p:nvPr/>
        </p:nvSpPr>
        <p:spPr>
          <a:xfrm>
            <a:off x="892259" y="47831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988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959154"/>
              </p:ext>
            </p:extLst>
          </p:nvPr>
        </p:nvGraphicFramePr>
        <p:xfrm>
          <a:off x="566928" y="1143000"/>
          <a:ext cx="80010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6111964"/>
            <a:ext cx="9144000" cy="7460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 rot="21438211">
            <a:off x="5861895" y="1185055"/>
            <a:ext cx="479461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 rot="21438211">
            <a:off x="3224589" y="1183078"/>
            <a:ext cx="491110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46579" y="838002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18.9×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715640" y="857052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14.8×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1090611" y="2768365"/>
            <a:ext cx="273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Energy Reduction</a:t>
            </a:r>
            <a:endParaRPr lang="en-US" sz="280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3647" y="6192750"/>
            <a:ext cx="8893212" cy="61833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ts val="2660"/>
              </a:lnSpc>
              <a:spcBef>
                <a:spcPts val="703"/>
              </a:spcBef>
              <a:buFont typeface="Arial"/>
              <a:buNone/>
              <a:defRPr/>
            </a:pPr>
            <a:r>
              <a:rPr lang="en-US" sz="2800" b="1" dirty="0" smtClean="0">
                <a:solidFill>
                  <a:schemeClr val="bg1"/>
                </a:solidFill>
              </a:rPr>
              <a:t>NGPU</a:t>
            </a:r>
            <a:r>
              <a:rPr lang="en-US" sz="2800" dirty="0" smtClean="0">
                <a:solidFill>
                  <a:schemeClr val="bg1"/>
                </a:solidFill>
              </a:rPr>
              <a:t> eliminates the von Neumann overhead which results in energy reduction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989" y="12996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</a:t>
            </a:r>
            <a:r>
              <a:rPr lang="en-US" sz="2400" b="1" smtClean="0"/>
              <a:t>.8</a:t>
            </a:r>
            <a:r>
              <a:rPr lang="en-US" sz="2400" b="1" dirty="0" smtClean="0"/>
              <a:t>×</a:t>
            </a:r>
            <a:endParaRPr lang="en-US" sz="2800" b="1" dirty="0"/>
          </a:p>
        </p:txBody>
      </p:sp>
      <p:sp>
        <p:nvSpPr>
          <p:cNvPr id="22" name="Rectangle 2"/>
          <p:cNvSpPr txBox="1">
            <a:spLocks noChangeArrowheads="1"/>
          </p:cNvSpPr>
          <p:nvPr/>
        </p:nvSpPr>
        <p:spPr>
          <a:xfrm>
            <a:off x="0" y="-7517"/>
            <a:ext cx="9144000" cy="1053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000" b="1" dirty="0" smtClean="0">
                <a:solidFill>
                  <a:srgbClr val="008F00"/>
                </a:solidFill>
              </a:rPr>
              <a:t>NGPU </a:t>
            </a:r>
            <a:r>
              <a:rPr lang="en-US" sz="4000" b="1" dirty="0" smtClean="0"/>
              <a:t>Energy Savings with </a:t>
            </a:r>
            <a:r>
              <a:rPr lang="en-US" sz="4000" b="1" smtClean="0"/>
              <a:t>Baseline Bandwidth</a:t>
            </a:r>
            <a:endParaRPr lang="en-US" sz="32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45607" y="1343025"/>
            <a:ext cx="0" cy="3586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892259" y="11565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892259" y="20606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×</a:t>
            </a:r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92259" y="29647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7" name="Rectangle 26"/>
          <p:cNvSpPr/>
          <p:nvPr/>
        </p:nvSpPr>
        <p:spPr>
          <a:xfrm>
            <a:off x="892259" y="3868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8" name="Rectangle 27"/>
          <p:cNvSpPr/>
          <p:nvPr/>
        </p:nvSpPr>
        <p:spPr>
          <a:xfrm>
            <a:off x="892259" y="47831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23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5959154"/>
              </p:ext>
            </p:extLst>
          </p:nvPr>
        </p:nvGraphicFramePr>
        <p:xfrm>
          <a:off x="566928" y="1143000"/>
          <a:ext cx="8001000" cy="5120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" name="Rectangle 11"/>
          <p:cNvSpPr/>
          <p:nvPr/>
        </p:nvSpPr>
        <p:spPr>
          <a:xfrm>
            <a:off x="0" y="6111964"/>
            <a:ext cx="9144000" cy="7460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11"/>
          <p:cNvSpPr>
            <a:spLocks/>
          </p:cNvSpPr>
          <p:nvPr/>
        </p:nvSpPr>
        <p:spPr bwMode="auto">
          <a:xfrm rot="21438211">
            <a:off x="5861895" y="1185055"/>
            <a:ext cx="479461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ffectLst/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4" name="Freeform 11"/>
          <p:cNvSpPr>
            <a:spLocks/>
          </p:cNvSpPr>
          <p:nvPr/>
        </p:nvSpPr>
        <p:spPr bwMode="auto">
          <a:xfrm rot="21438211">
            <a:off x="3224589" y="1183078"/>
            <a:ext cx="491110" cy="214112"/>
          </a:xfrm>
          <a:custGeom>
            <a:avLst/>
            <a:gdLst>
              <a:gd name="T0" fmla="*/ 0 w 21600"/>
              <a:gd name="T1" fmla="*/ 79 h 21600"/>
              <a:gd name="T2" fmla="*/ 0 w 21600"/>
              <a:gd name="T3" fmla="*/ 16 h 21600"/>
              <a:gd name="T4" fmla="*/ 79 w 21600"/>
              <a:gd name="T5" fmla="*/ 50 h 21600"/>
              <a:gd name="T6" fmla="*/ 157 w 21600"/>
              <a:gd name="T7" fmla="*/ 10 h 21600"/>
              <a:gd name="T8" fmla="*/ 246 w 21600"/>
              <a:gd name="T9" fmla="*/ 51 h 21600"/>
              <a:gd name="T10" fmla="*/ 323 w 21600"/>
              <a:gd name="T11" fmla="*/ 4 h 21600"/>
              <a:gd name="T12" fmla="*/ 417 w 21600"/>
              <a:gd name="T13" fmla="*/ 49 h 21600"/>
              <a:gd name="T14" fmla="*/ 480 w 21600"/>
              <a:gd name="T15" fmla="*/ 19 h 21600"/>
              <a:gd name="T16" fmla="*/ 526 w 21600"/>
              <a:gd name="T17" fmla="*/ 55 h 21600"/>
              <a:gd name="T18" fmla="*/ 584 w 21600"/>
              <a:gd name="T19" fmla="*/ 8 h 21600"/>
              <a:gd name="T20" fmla="*/ 632 w 21600"/>
              <a:gd name="T21" fmla="*/ 34 h 21600"/>
              <a:gd name="T22" fmla="*/ 696 w 21600"/>
              <a:gd name="T23" fmla="*/ 0 h 21600"/>
              <a:gd name="T24" fmla="*/ 696 w 21600"/>
              <a:gd name="T25" fmla="*/ 113 h 21600"/>
              <a:gd name="T26" fmla="*/ 0 w 21600"/>
              <a:gd name="T27" fmla="*/ 79 h 21600"/>
              <a:gd name="T28" fmla="*/ 0 w 21600"/>
              <a:gd name="T29" fmla="*/ 79 h 21600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</a:gdLst>
            <a:ahLst/>
            <a:cxnLst>
              <a:cxn ang="T30">
                <a:pos x="T0" y="T1"/>
              </a:cxn>
              <a:cxn ang="T31">
                <a:pos x="T2" y="T3"/>
              </a:cxn>
              <a:cxn ang="T32">
                <a:pos x="T4" y="T5"/>
              </a:cxn>
              <a:cxn ang="T33">
                <a:pos x="T6" y="T7"/>
              </a:cxn>
              <a:cxn ang="T34">
                <a:pos x="T8" y="T9"/>
              </a:cxn>
              <a:cxn ang="T35">
                <a:pos x="T10" y="T11"/>
              </a:cxn>
              <a:cxn ang="T36">
                <a:pos x="T12" y="T13"/>
              </a:cxn>
              <a:cxn ang="T37">
                <a:pos x="T14" y="T15"/>
              </a:cxn>
              <a:cxn ang="T38">
                <a:pos x="T16" y="T17"/>
              </a:cxn>
              <a:cxn ang="T39">
                <a:pos x="T18" y="T19"/>
              </a:cxn>
              <a:cxn ang="T40">
                <a:pos x="T20" y="T21"/>
              </a:cxn>
              <a:cxn ang="T41">
                <a:pos x="T22" y="T23"/>
              </a:cxn>
              <a:cxn ang="T42">
                <a:pos x="T24" y="T25"/>
              </a:cxn>
              <a:cxn ang="T43">
                <a:pos x="T26" y="T27"/>
              </a:cxn>
              <a:cxn ang="T44">
                <a:pos x="T28" y="T29"/>
              </a:cxn>
            </a:cxnLst>
            <a:rect l="0" t="0" r="r" b="b"/>
            <a:pathLst>
              <a:path w="21600" h="21600">
                <a:moveTo>
                  <a:pt x="0" y="15160"/>
                </a:moveTo>
                <a:lnTo>
                  <a:pt x="0" y="3082"/>
                </a:lnTo>
                <a:lnTo>
                  <a:pt x="2438" y="9603"/>
                </a:lnTo>
                <a:lnTo>
                  <a:pt x="4885" y="1881"/>
                </a:lnTo>
                <a:lnTo>
                  <a:pt x="7636" y="9786"/>
                </a:lnTo>
                <a:lnTo>
                  <a:pt x="10010" y="715"/>
                </a:lnTo>
                <a:lnTo>
                  <a:pt x="12940" y="9456"/>
                </a:lnTo>
                <a:lnTo>
                  <a:pt x="14894" y="3653"/>
                </a:lnTo>
                <a:lnTo>
                  <a:pt x="16315" y="10430"/>
                </a:lnTo>
                <a:lnTo>
                  <a:pt x="18132" y="1573"/>
                </a:lnTo>
                <a:lnTo>
                  <a:pt x="19611" y="6559"/>
                </a:lnTo>
                <a:lnTo>
                  <a:pt x="21600" y="0"/>
                </a:lnTo>
                <a:lnTo>
                  <a:pt x="21600" y="21600"/>
                </a:lnTo>
                <a:lnTo>
                  <a:pt x="0" y="15160"/>
                </a:lnTo>
                <a:close/>
                <a:moveTo>
                  <a:pt x="0" y="15160"/>
                </a:moveTo>
              </a:path>
            </a:pathLst>
          </a:custGeom>
          <a:solidFill>
            <a:srgbClr val="008F00"/>
          </a:solidFill>
          <a:ln>
            <a:noFill/>
          </a:ln>
          <a:extLst/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046579" y="838002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18.9×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5715640" y="857052"/>
            <a:ext cx="881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14.8×</a:t>
            </a:r>
            <a:endParaRPr lang="en-US" sz="2800" b="1" dirty="0"/>
          </a:p>
        </p:txBody>
      </p:sp>
      <p:sp>
        <p:nvSpPr>
          <p:cNvPr id="52" name="TextBox 51"/>
          <p:cNvSpPr txBox="1"/>
          <p:nvPr/>
        </p:nvSpPr>
        <p:spPr>
          <a:xfrm rot="16200000">
            <a:off x="-1090611" y="2768365"/>
            <a:ext cx="27370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Energy Reduction</a:t>
            </a:r>
            <a:endParaRPr lang="en-US" sz="2800" dirty="0"/>
          </a:p>
        </p:txBody>
      </p:sp>
      <p:sp>
        <p:nvSpPr>
          <p:cNvPr id="54" name="Rectangle 3"/>
          <p:cNvSpPr txBox="1">
            <a:spLocks noChangeArrowheads="1"/>
          </p:cNvSpPr>
          <p:nvPr/>
        </p:nvSpPr>
        <p:spPr bwMode="auto">
          <a:xfrm>
            <a:off x="250787" y="6192750"/>
            <a:ext cx="8893212" cy="61833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703"/>
              </a:spcBef>
              <a:buNone/>
              <a:defRPr/>
            </a:pPr>
            <a:r>
              <a:rPr lang="en-US" sz="2800" dirty="0">
                <a:solidFill>
                  <a:schemeClr val="bg1"/>
                </a:solidFill>
              </a:rPr>
              <a:t>Even bandwidth-sensitive applications </a:t>
            </a:r>
            <a:r>
              <a:rPr lang="en-US" sz="2800" b="1" dirty="0">
                <a:solidFill>
                  <a:schemeClr val="bg1"/>
                </a:solidFill>
              </a:rPr>
              <a:t>see energy saving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772989" y="1299667"/>
            <a:ext cx="7312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/>
              <a:t>2</a:t>
            </a:r>
            <a:r>
              <a:rPr lang="en-US" sz="2400" b="1" smtClean="0"/>
              <a:t>.8</a:t>
            </a:r>
            <a:r>
              <a:rPr lang="en-US" sz="2400" b="1" dirty="0" smtClean="0"/>
              <a:t>×</a:t>
            </a:r>
            <a:endParaRPr lang="en-US" sz="28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7745607" y="1343025"/>
            <a:ext cx="0" cy="35861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1713675" y="2586812"/>
            <a:ext cx="833966" cy="7659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6973023" y="3686553"/>
            <a:ext cx="833966" cy="765965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92259" y="1156508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2259" y="2060624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/>
              <a:t>×</a:t>
            </a:r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2259" y="2964740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892259" y="3868856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892259" y="4783152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×</a:t>
            </a:r>
            <a:endParaRPr lang="en-US" dirty="0"/>
          </a:p>
        </p:txBody>
      </p:sp>
      <p:sp>
        <p:nvSpPr>
          <p:cNvPr id="24" name="Rectangle 2"/>
          <p:cNvSpPr txBox="1">
            <a:spLocks noChangeArrowheads="1"/>
          </p:cNvSpPr>
          <p:nvPr/>
        </p:nvSpPr>
        <p:spPr>
          <a:xfrm>
            <a:off x="0" y="-7517"/>
            <a:ext cx="9144000" cy="10537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n-US" sz="4000" b="1" dirty="0" smtClean="0">
                <a:solidFill>
                  <a:srgbClr val="008F00"/>
                </a:solidFill>
              </a:rPr>
              <a:t>NGPU </a:t>
            </a:r>
            <a:r>
              <a:rPr lang="en-US" sz="4000" b="1" dirty="0" smtClean="0"/>
              <a:t>Energy Savings with Baseline Bandwidth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33851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" name="Chart 2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6996104"/>
              </p:ext>
            </p:extLst>
          </p:nvPr>
        </p:nvGraphicFramePr>
        <p:xfrm>
          <a:off x="347472" y="623524"/>
          <a:ext cx="8932333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Rectangle 9"/>
          <p:cNvSpPr/>
          <p:nvPr/>
        </p:nvSpPr>
        <p:spPr>
          <a:xfrm>
            <a:off x="-148503" y="6202653"/>
            <a:ext cx="9505863" cy="659178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38755" y="6301946"/>
            <a:ext cx="5666490" cy="509873"/>
          </a:xfrm>
          <a:noFill/>
          <a:ln w="19050" cmpd="sng">
            <a:noFill/>
            <a:miter lim="800000"/>
            <a:headEnd/>
            <a:tailEnd/>
          </a:ln>
          <a:extLst/>
        </p:spPr>
        <p:txBody>
          <a:bodyPr wrap="square" lIns="274320" tIns="32146" rIns="0" bIns="32146" numCol="1" anchor="t" anchorCtr="0" compatLnSpc="1">
            <a:prstTxWarp prst="textNoShape">
              <a:avLst/>
            </a:prstTxWarp>
            <a:noAutofit/>
          </a:bodyPr>
          <a:lstStyle/>
          <a:p>
            <a:pPr marL="0" indent="0">
              <a:lnSpc>
                <a:spcPts val="3060"/>
              </a:lnSpc>
              <a:buNone/>
              <a:defRPr/>
            </a:pPr>
            <a:r>
              <a:rPr lang="en-US" sz="2800" b="1" dirty="0">
                <a:solidFill>
                  <a:schemeClr val="bg1"/>
                </a:solidFill>
                <a:cs typeface="Calibri" charset="0"/>
              </a:rPr>
              <a:t>Quality loss</a:t>
            </a:r>
            <a:r>
              <a:rPr lang="en-US" sz="2800" dirty="0">
                <a:solidFill>
                  <a:schemeClr val="bg1"/>
                </a:solidFill>
                <a:cs typeface="Calibri" charset="0"/>
              </a:rPr>
              <a:t> </a:t>
            </a:r>
            <a:r>
              <a:rPr lang="en-US" sz="2800" dirty="0" smtClean="0">
                <a:solidFill>
                  <a:schemeClr val="bg1"/>
                </a:solidFill>
                <a:cs typeface="Calibri" charset="0"/>
              </a:rPr>
              <a:t>is </a:t>
            </a:r>
            <a:r>
              <a:rPr lang="en-US" sz="2800" b="1" dirty="0" smtClean="0">
                <a:solidFill>
                  <a:schemeClr val="bg1"/>
                </a:solidFill>
                <a:cs typeface="Calibri" charset="0"/>
              </a:rPr>
              <a:t>below </a:t>
            </a:r>
            <a:r>
              <a:rPr lang="en-US" sz="2800" b="1" dirty="0">
                <a:solidFill>
                  <a:schemeClr val="bg1"/>
                </a:solidFill>
                <a:cs typeface="Calibri" charset="0"/>
              </a:rPr>
              <a:t>10% </a:t>
            </a:r>
            <a:r>
              <a:rPr lang="en-US" sz="2800" dirty="0">
                <a:solidFill>
                  <a:schemeClr val="bg1"/>
                </a:solidFill>
                <a:cs typeface="Calibri" charset="0"/>
              </a:rPr>
              <a:t>in all </a:t>
            </a:r>
            <a:r>
              <a:rPr lang="en-US" sz="2800" dirty="0" smtClean="0">
                <a:solidFill>
                  <a:schemeClr val="bg1"/>
                </a:solidFill>
                <a:cs typeface="Calibri" charset="0"/>
              </a:rPr>
              <a:t>cases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 rot="16200000">
            <a:off x="-706763" y="2830381"/>
            <a:ext cx="19367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Quality Loss</a:t>
            </a:r>
            <a:endParaRPr lang="en-US" sz="28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8384977" y="850858"/>
            <a:ext cx="0" cy="42100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1104900" y="4622196"/>
            <a:ext cx="8039100" cy="0"/>
          </a:xfrm>
          <a:prstGeom prst="line">
            <a:avLst/>
          </a:prstGeom>
          <a:ln w="5080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>
          <a:xfrm>
            <a:off x="2184899" y="-252532"/>
            <a:ext cx="4774202" cy="1053703"/>
          </a:xfrm>
          <a:solidFill>
            <a:schemeClr val="bg1"/>
          </a:solidFill>
        </p:spPr>
        <p:txBody>
          <a:bodyPr>
            <a:normAutofit/>
          </a:bodyPr>
          <a:lstStyle/>
          <a:p>
            <a:pPr>
              <a:defRPr/>
            </a:pPr>
            <a:r>
              <a:rPr lang="en-US" sz="3200" b="1" dirty="0" smtClean="0"/>
              <a:t>Application Quality Loss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4038296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is a Fair Bargain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719832" y="2272186"/>
            <a:ext cx="2989384" cy="7209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727531" y="2324895"/>
            <a:ext cx="30091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400" b="1" dirty="0" err="1" smtClean="0">
                <a:solidFill>
                  <a:schemeClr val="bg1"/>
                </a:solidFill>
                <a:latin typeface="Calibri" charset="0"/>
              </a:rPr>
              <a:t>Quality</a:t>
            </a:r>
            <a:r>
              <a:rPr lang="nb-NO" sz="3400" b="1" dirty="0" smtClean="0">
                <a:solidFill>
                  <a:schemeClr val="bg1"/>
                </a:solidFill>
                <a:latin typeface="Calibri" charset="0"/>
              </a:rPr>
              <a:t> ≥ 97.5</a:t>
            </a:r>
            <a:r>
              <a:rPr lang="nb-NO" sz="3400" dirty="0" smtClean="0">
                <a:solidFill>
                  <a:schemeClr val="bg1"/>
                </a:solidFill>
                <a:latin typeface="Calibri" charset="0"/>
              </a:rPr>
              <a:t>%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2725613" y="3548112"/>
            <a:ext cx="2989384" cy="2566030"/>
          </a:xfrm>
          <a:prstGeom prst="rect">
            <a:avLst/>
          </a:prstGeom>
          <a:solidFill>
            <a:srgbClr val="008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3132379" y="3516003"/>
            <a:ext cx="2175851" cy="1081808"/>
            <a:chOff x="3132379" y="2904489"/>
            <a:chExt cx="2175851" cy="1081808"/>
          </a:xfrm>
        </p:grpSpPr>
        <p:sp>
          <p:nvSpPr>
            <p:cNvPr id="33" name="Rectangle 32"/>
            <p:cNvSpPr/>
            <p:nvPr/>
          </p:nvSpPr>
          <p:spPr>
            <a:xfrm>
              <a:off x="3742037" y="2904489"/>
              <a:ext cx="96051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1.9</a:t>
              </a:r>
              <a:r>
                <a:rPr lang="hr-HR" sz="3400" dirty="0" smtClean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3400" dirty="0">
                <a:solidFill>
                  <a:schemeClr val="bg1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3132379" y="3370744"/>
              <a:ext cx="217585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3400" b="1" dirty="0" err="1" smtClean="0">
                  <a:solidFill>
                    <a:schemeClr val="bg1"/>
                  </a:solidFill>
                  <a:latin typeface="Calibri" charset="0"/>
                </a:rPr>
                <a:t>Speedup</a:t>
              </a:r>
              <a:endParaRPr 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956530" y="4679207"/>
            <a:ext cx="2543613" cy="1434934"/>
            <a:chOff x="2956530" y="4014938"/>
            <a:chExt cx="2543613" cy="1434934"/>
          </a:xfrm>
        </p:grpSpPr>
        <p:sp>
          <p:nvSpPr>
            <p:cNvPr id="39" name="Rectangle 38"/>
            <p:cNvSpPr/>
            <p:nvPr/>
          </p:nvSpPr>
          <p:spPr>
            <a:xfrm>
              <a:off x="3751849" y="4014938"/>
              <a:ext cx="96051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2.1</a:t>
              </a:r>
              <a:r>
                <a:rPr lang="hr-HR" sz="3400" dirty="0" smtClean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3400" dirty="0">
                <a:solidFill>
                  <a:schemeClr val="bg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956530" y="4485505"/>
              <a:ext cx="2543613" cy="964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Energy</a:t>
              </a:r>
              <a:b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</a:br>
              <a:r>
                <a:rPr lang="hr-HR" sz="3400" b="1" dirty="0" err="1" smtClean="0">
                  <a:solidFill>
                    <a:schemeClr val="bg1"/>
                  </a:solidFill>
                  <a:latin typeface="Calibri" charset="0"/>
                </a:rPr>
                <a:t>Reduction</a:t>
              </a:r>
              <a:endParaRPr 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808861" y="2272186"/>
            <a:ext cx="2989384" cy="72097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Rectangle 43"/>
          <p:cNvSpPr/>
          <p:nvPr/>
        </p:nvSpPr>
        <p:spPr>
          <a:xfrm>
            <a:off x="5798975" y="2324895"/>
            <a:ext cx="3009157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400" b="1" dirty="0" err="1" smtClean="0">
                <a:solidFill>
                  <a:schemeClr val="bg1"/>
                </a:solidFill>
                <a:latin typeface="Calibri" charset="0"/>
              </a:rPr>
              <a:t>Quality</a:t>
            </a:r>
            <a:r>
              <a:rPr lang="nb-NO" sz="3400" b="1" dirty="0" smtClean="0">
                <a:solidFill>
                  <a:schemeClr val="bg1"/>
                </a:solidFill>
                <a:latin typeface="Calibri" charset="0"/>
              </a:rPr>
              <a:t> ≥ 90.0</a:t>
            </a:r>
            <a:r>
              <a:rPr lang="nb-NO" sz="3400" dirty="0" smtClean="0">
                <a:solidFill>
                  <a:schemeClr val="bg1"/>
                </a:solidFill>
                <a:latin typeface="Calibri" charset="0"/>
              </a:rPr>
              <a:t>%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5797057" y="3548110"/>
            <a:ext cx="2989384" cy="2566031"/>
          </a:xfrm>
          <a:prstGeom prst="rect">
            <a:avLst/>
          </a:prstGeom>
          <a:solidFill>
            <a:srgbClr val="008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Group 25"/>
          <p:cNvGrpSpPr/>
          <p:nvPr/>
        </p:nvGrpSpPr>
        <p:grpSpPr>
          <a:xfrm>
            <a:off x="6203823" y="3480834"/>
            <a:ext cx="2175851" cy="1063147"/>
            <a:chOff x="6203823" y="2869320"/>
            <a:chExt cx="2175851" cy="1063147"/>
          </a:xfrm>
        </p:grpSpPr>
        <p:sp>
          <p:nvSpPr>
            <p:cNvPr id="47" name="Rectangle 46"/>
            <p:cNvSpPr/>
            <p:nvPr/>
          </p:nvSpPr>
          <p:spPr>
            <a:xfrm>
              <a:off x="6813481" y="2869320"/>
              <a:ext cx="96051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2.4</a:t>
              </a:r>
              <a:r>
                <a:rPr lang="hr-HR" sz="3400" dirty="0" smtClean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3400" dirty="0">
                <a:solidFill>
                  <a:schemeClr val="bg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203823" y="3316914"/>
              <a:ext cx="2175851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3400" b="1" dirty="0" err="1" smtClean="0">
                  <a:solidFill>
                    <a:schemeClr val="bg1"/>
                  </a:solidFill>
                  <a:latin typeface="Calibri" charset="0"/>
                </a:rPr>
                <a:t>Speedup</a:t>
              </a:r>
              <a:endParaRPr lang="en-US" sz="34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027974" y="4623948"/>
            <a:ext cx="2543613" cy="1452875"/>
            <a:chOff x="6027974" y="4065187"/>
            <a:chExt cx="2543613" cy="1452875"/>
          </a:xfrm>
        </p:grpSpPr>
        <p:sp>
          <p:nvSpPr>
            <p:cNvPr id="51" name="Rectangle 50"/>
            <p:cNvSpPr/>
            <p:nvPr/>
          </p:nvSpPr>
          <p:spPr>
            <a:xfrm>
              <a:off x="6819520" y="4065187"/>
              <a:ext cx="960519" cy="6155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2.8</a:t>
              </a:r>
              <a:r>
                <a:rPr lang="hr-HR" sz="3400" dirty="0" smtClean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3400" dirty="0">
                <a:solidFill>
                  <a:schemeClr val="bg1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027974" y="4553695"/>
              <a:ext cx="2543613" cy="96436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ts val="3400"/>
                </a:lnSpc>
              </a:pPr>
              <a: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  <a:t>Energy</a:t>
              </a:r>
              <a:br>
                <a:rPr lang="hr-HR" sz="3400" b="1" dirty="0" smtClean="0">
                  <a:solidFill>
                    <a:schemeClr val="bg1"/>
                  </a:solidFill>
                  <a:latin typeface="Calibri" charset="0"/>
                </a:rPr>
              </a:br>
              <a:r>
                <a:rPr lang="hr-HR" sz="3400" b="1" dirty="0" err="1" smtClean="0">
                  <a:solidFill>
                    <a:schemeClr val="bg1"/>
                  </a:solidFill>
                  <a:latin typeface="Calibri" charset="0"/>
                </a:rPr>
                <a:t>Reduction</a:t>
              </a:r>
              <a:endParaRPr lang="en-US" sz="3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64" name="Rectangle 63"/>
          <p:cNvSpPr/>
          <p:nvPr/>
        </p:nvSpPr>
        <p:spPr>
          <a:xfrm>
            <a:off x="2725613" y="1381490"/>
            <a:ext cx="6060828" cy="79966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89031" y="1483206"/>
            <a:ext cx="4294061" cy="6155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3400" b="1" dirty="0" smtClean="0">
                <a:solidFill>
                  <a:schemeClr val="bg1"/>
                </a:solidFill>
                <a:latin typeface="Calibri" charset="0"/>
              </a:rPr>
              <a:t>Area Overhead </a:t>
            </a:r>
            <a:r>
              <a:rPr lang="hr-HR" sz="3400" b="1" dirty="0">
                <a:solidFill>
                  <a:schemeClr val="bg1"/>
                </a:solidFill>
                <a:latin typeface="Calibri" charset="0"/>
              </a:rPr>
              <a:t>≤ 1.0%</a:t>
            </a:r>
            <a:r>
              <a:rPr lang="nb-NO" sz="3400" b="1" dirty="0" smtClean="0">
                <a:solidFill>
                  <a:schemeClr val="bg1"/>
                </a:solidFill>
                <a:latin typeface="Calibri" charset="0"/>
              </a:rPr>
              <a:t> </a:t>
            </a:r>
            <a:endParaRPr lang="en-US" sz="3400" dirty="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713" y="1867910"/>
            <a:ext cx="227196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000" b="1" dirty="0" smtClean="0">
                <a:latin typeface="Calibri" charset="0"/>
              </a:rPr>
              <a:t>Overhead</a:t>
            </a:r>
            <a:endParaRPr lang="en-US" sz="4000" dirty="0"/>
          </a:p>
        </p:txBody>
      </p:sp>
      <p:sp>
        <p:nvSpPr>
          <p:cNvPr id="65" name="Rectangle 64"/>
          <p:cNvSpPr/>
          <p:nvPr/>
        </p:nvSpPr>
        <p:spPr>
          <a:xfrm>
            <a:off x="394455" y="4471426"/>
            <a:ext cx="193155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b-NO" sz="4000" b="1" dirty="0" smtClean="0">
                <a:solidFill>
                  <a:srgbClr val="008F00"/>
                </a:solidFill>
                <a:latin typeface="Calibri" charset="0"/>
              </a:rPr>
              <a:t>Benefits</a:t>
            </a:r>
            <a:endParaRPr lang="en-US" sz="4000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72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Chart 1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8043656"/>
              </p:ext>
            </p:extLst>
          </p:nvPr>
        </p:nvGraphicFramePr>
        <p:xfrm>
          <a:off x="530633" y="846274"/>
          <a:ext cx="8082734" cy="53079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6" name="Rectangle 15"/>
          <p:cNvSpPr/>
          <p:nvPr/>
        </p:nvSpPr>
        <p:spPr>
          <a:xfrm>
            <a:off x="1" y="5992451"/>
            <a:ext cx="9144000" cy="870836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3225"/>
            <a:ext cx="8229600" cy="1143000"/>
          </a:xfrm>
        </p:spPr>
        <p:txBody>
          <a:bodyPr/>
          <a:lstStyle/>
          <a:p>
            <a:r>
              <a:rPr lang="en-US" b="1" dirty="0" smtClean="0"/>
              <a:t>Opportunity</a:t>
            </a:r>
            <a:endParaRPr lang="en-US" b="1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50201" y="5884331"/>
            <a:ext cx="867092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ts val="3040"/>
              </a:lnSpc>
            </a:pPr>
            <a:r>
              <a:rPr lang="en-US" sz="3200" dirty="0">
                <a:solidFill>
                  <a:schemeClr val="bg1"/>
                </a:solidFill>
              </a:rPr>
              <a:t>M</a:t>
            </a:r>
            <a:r>
              <a:rPr lang="en-US" sz="3200" dirty="0" smtClean="0">
                <a:solidFill>
                  <a:schemeClr val="bg1"/>
                </a:solidFill>
              </a:rPr>
              <a:t>ore than </a:t>
            </a:r>
            <a:r>
              <a:rPr lang="en-US" sz="3200" b="1" dirty="0" smtClean="0">
                <a:solidFill>
                  <a:schemeClr val="bg1"/>
                </a:solidFill>
              </a:rPr>
              <a:t>55%</a:t>
            </a:r>
            <a:r>
              <a:rPr lang="en-US" sz="3200" dirty="0" smtClean="0">
                <a:solidFill>
                  <a:schemeClr val="bg1"/>
                </a:solidFill>
              </a:rPr>
              <a:t> of application </a:t>
            </a:r>
            <a:r>
              <a:rPr lang="en-US" sz="3200" b="1" dirty="0" smtClean="0">
                <a:solidFill>
                  <a:schemeClr val="bg1"/>
                </a:solidFill>
              </a:rPr>
              <a:t>runtime</a:t>
            </a:r>
            <a:r>
              <a:rPr lang="en-US" sz="3200" dirty="0" smtClean="0">
                <a:solidFill>
                  <a:schemeClr val="bg1"/>
                </a:solidFill>
              </a:rPr>
              <a:t> and </a:t>
            </a:r>
            <a:r>
              <a:rPr lang="en-US" sz="3200" b="1" dirty="0" smtClean="0">
                <a:solidFill>
                  <a:schemeClr val="bg1"/>
                </a:solidFill>
              </a:rPr>
              <a:t>energy</a:t>
            </a:r>
            <a:r>
              <a:rPr lang="en-US" sz="3200" dirty="0" smtClean="0">
                <a:solidFill>
                  <a:schemeClr val="bg1"/>
                </a:solidFill>
              </a:rPr>
              <a:t> is in </a:t>
            </a:r>
            <a:r>
              <a:rPr lang="en-US" sz="3200" b="1" dirty="0" err="1" smtClean="0">
                <a:solidFill>
                  <a:schemeClr val="bg1"/>
                </a:solidFill>
              </a:rPr>
              <a:t>neurally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err="1" smtClean="0">
                <a:solidFill>
                  <a:schemeClr val="bg1"/>
                </a:solidFill>
              </a:rPr>
              <a:t>approximable</a:t>
            </a:r>
            <a:r>
              <a:rPr lang="en-US" sz="3200" b="1" dirty="0" smtClean="0">
                <a:solidFill>
                  <a:schemeClr val="bg1"/>
                </a:solidFill>
              </a:rPr>
              <a:t> regions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 rot="16200000">
            <a:off x="-280430" y="2565854"/>
            <a:ext cx="1366157" cy="5026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</a:t>
            </a:r>
            <a:endParaRPr lang="en-US" sz="2800" dirty="0"/>
          </a:p>
        </p:txBody>
      </p:sp>
      <p:grpSp>
        <p:nvGrpSpPr>
          <p:cNvPr id="19" name="Group 18"/>
          <p:cNvGrpSpPr/>
          <p:nvPr/>
        </p:nvGrpSpPr>
        <p:grpSpPr>
          <a:xfrm>
            <a:off x="3159305" y="1278153"/>
            <a:ext cx="2825390" cy="810393"/>
            <a:chOff x="3605843" y="1278153"/>
            <a:chExt cx="2825390" cy="810393"/>
          </a:xfrm>
        </p:grpSpPr>
        <p:sp>
          <p:nvSpPr>
            <p:cNvPr id="9" name="Rectangle 8"/>
            <p:cNvSpPr/>
            <p:nvPr/>
          </p:nvSpPr>
          <p:spPr>
            <a:xfrm>
              <a:off x="3605843" y="1292805"/>
              <a:ext cx="2825390" cy="7618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666505" y="1350877"/>
              <a:ext cx="298021" cy="298021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964527" y="1278153"/>
              <a:ext cx="1851643" cy="44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Approximable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66505" y="1717801"/>
              <a:ext cx="298021" cy="298021"/>
            </a:xfrm>
            <a:prstGeom prst="rect">
              <a:avLst/>
            </a:prstGeom>
            <a:solidFill>
              <a:srgbClr val="275D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964527" y="1645068"/>
              <a:ext cx="2444487" cy="4434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Non-</a:t>
              </a:r>
              <a:r>
                <a:rPr lang="en-US" sz="2400" dirty="0" err="1" smtClean="0"/>
                <a:t>Approximable</a:t>
              </a:r>
              <a:endParaRPr lang="en-US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824152" y="1114330"/>
            <a:ext cx="0" cy="3444754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99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2403236"/>
            <a:ext cx="9144000" cy="2051528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0"/>
            <a:ext cx="8229600" cy="1143000"/>
          </a:xfrm>
        </p:spPr>
        <p:txBody>
          <a:bodyPr>
            <a:normAutofit/>
          </a:bodyPr>
          <a:lstStyle/>
          <a:p>
            <a:r>
              <a:rPr lang="en-US" sz="6600" b="1" dirty="0" smtClean="0">
                <a:solidFill>
                  <a:schemeClr val="bg1"/>
                </a:solidFill>
              </a:rPr>
              <a:t>Backup Slides</a:t>
            </a:r>
            <a:endParaRPr lang="en-US" sz="6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4034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178"/>
            <a:ext cx="8229600" cy="1143000"/>
          </a:xfrm>
        </p:spPr>
        <p:txBody>
          <a:bodyPr/>
          <a:lstStyle/>
          <a:p>
            <a:r>
              <a:rPr lang="en-US" b="1" dirty="0" smtClean="0"/>
              <a:t>Overheads</a:t>
            </a:r>
            <a:endParaRPr lang="en-US" b="1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9446901"/>
              </p:ext>
            </p:extLst>
          </p:nvPr>
        </p:nvGraphicFramePr>
        <p:xfrm>
          <a:off x="719665" y="2147870"/>
          <a:ext cx="7704670" cy="25622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87700"/>
                <a:gridCol w="4616970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GNPU Components</a:t>
                      </a:r>
                      <a:endParaRPr lang="en-US" sz="2800" b="1" dirty="0"/>
                    </a:p>
                  </a:txBody>
                  <a:tcPr marL="85731" marR="85731" marT="42866" marB="42866">
                    <a:solidFill>
                      <a:srgbClr val="00549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 smtClean="0"/>
                        <a:t>Configuration</a:t>
                      </a:r>
                      <a:endParaRPr lang="en-US" sz="2800" b="1" dirty="0"/>
                    </a:p>
                  </a:txBody>
                  <a:tcPr marL="85731" marR="85731" marT="42866" marB="42866">
                    <a:solidFill>
                      <a:srgbClr val="005493"/>
                    </a:solidFill>
                  </a:tcPr>
                </a:tc>
              </a:tr>
              <a:tr h="380513">
                <a:tc>
                  <a:txBody>
                    <a:bodyPr/>
                    <a:lstStyle/>
                    <a:p>
                      <a:r>
                        <a:rPr lang="en-US" sz="2800" baseline="0" dirty="0" smtClean="0"/>
                        <a:t>Weight FIFO</a:t>
                      </a:r>
                    </a:p>
                  </a:txBody>
                  <a:tcPr marL="85731" marR="85731" marT="42866" marB="4286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 KB /</a:t>
                      </a:r>
                      <a:r>
                        <a:rPr lang="en-US" sz="2800" baseline="0" dirty="0" smtClean="0"/>
                        <a:t> SM</a:t>
                      </a:r>
                      <a:endParaRPr lang="en-US" sz="2800" dirty="0" smtClean="0"/>
                    </a:p>
                  </a:txBody>
                  <a:tcPr marL="85731" marR="85731" marT="42866" marB="42866"/>
                </a:tc>
              </a:tr>
              <a:tr h="467912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Input FIFO</a:t>
                      </a:r>
                      <a:endParaRPr lang="en-US" sz="2800" dirty="0"/>
                    </a:p>
                  </a:txBody>
                  <a:tcPr marL="85731" marR="85731" marT="42866" marB="42866"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/>
                        <a:t>256 bytes / SIMD Lane</a:t>
                      </a:r>
                    </a:p>
                  </a:txBody>
                  <a:tcPr marL="85731" marR="85731" marT="42866" marB="42866"/>
                </a:tc>
              </a:tr>
              <a:tr h="3805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Output FIFO</a:t>
                      </a:r>
                      <a:endParaRPr lang="en-US" sz="2800" dirty="0"/>
                    </a:p>
                  </a:txBody>
                  <a:tcPr marL="85731" marR="85731" marT="42866" marB="4286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256 bytes / SIMD Lane</a:t>
                      </a:r>
                      <a:endParaRPr lang="en-US" sz="2800" dirty="0"/>
                    </a:p>
                  </a:txBody>
                  <a:tcPr marL="85731" marR="85731" marT="42866" marB="42866"/>
                </a:tc>
              </a:tr>
              <a:tr h="380513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Sigmoid</a:t>
                      </a:r>
                      <a:r>
                        <a:rPr lang="en-US" sz="2800" baseline="0" dirty="0" smtClean="0"/>
                        <a:t> LUT</a:t>
                      </a:r>
                      <a:endParaRPr lang="en-US" sz="2800" dirty="0"/>
                    </a:p>
                  </a:txBody>
                  <a:tcPr marL="85731" marR="85731" marT="42866" marB="42866"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2048 x 32-bit / SIMD Lane</a:t>
                      </a:r>
                      <a:endParaRPr lang="en-US" sz="2800" dirty="0"/>
                    </a:p>
                  </a:txBody>
                  <a:tcPr marL="85731" marR="85731" marT="42866" marB="42866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3501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Benchmarks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10198100" y="619760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5" name="Group 4"/>
          <p:cNvGrpSpPr/>
          <p:nvPr/>
        </p:nvGrpSpPr>
        <p:grpSpPr>
          <a:xfrm>
            <a:off x="604817" y="1529988"/>
            <a:ext cx="1683624" cy="1382287"/>
            <a:chOff x="4286640" y="2755995"/>
            <a:chExt cx="568333" cy="466612"/>
          </a:xfrm>
        </p:grpSpPr>
        <p:sp>
          <p:nvSpPr>
            <p:cNvPr id="6" name="TextBox 5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Image Processing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binarization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27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3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➙4➙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8.23%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2737603" y="1533366"/>
            <a:ext cx="1683624" cy="1382287"/>
            <a:chOff x="4286640" y="2755995"/>
            <a:chExt cx="568333" cy="466612"/>
          </a:xfrm>
        </p:grpSpPr>
        <p:sp>
          <p:nvSpPr>
            <p:cNvPr id="9" name="TextBox 8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Finance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blackscholes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96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6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➙8➙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4.35%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870389" y="1534192"/>
            <a:ext cx="1683624" cy="1382287"/>
            <a:chOff x="4286640" y="2755995"/>
            <a:chExt cx="568333" cy="466612"/>
          </a:xfrm>
        </p:grpSpPr>
        <p:sp>
          <p:nvSpPr>
            <p:cNvPr id="12" name="TextBox 11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/>
                <a:t>Machine Learning</a:t>
              </a:r>
              <a:br>
                <a:rPr lang="en-US" sz="1400" b="1" dirty="0"/>
              </a:br>
              <a:r>
                <a:rPr lang="en-US" sz="1400" b="1" dirty="0"/>
                <a:t>convolution</a:t>
              </a:r>
            </a:p>
            <a:p>
              <a:pPr algn="ctr"/>
              <a:r>
                <a:rPr lang="en-US" sz="1200" dirty="0"/>
                <a:t>886 PTX instructions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17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5.25%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003176" y="1529988"/>
            <a:ext cx="1683624" cy="1382287"/>
            <a:chOff x="4286640" y="2755995"/>
            <a:chExt cx="568333" cy="466612"/>
          </a:xfrm>
        </p:grpSpPr>
        <p:sp>
          <p:nvSpPr>
            <p:cNvPr id="15" name="TextBox 14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Robotics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smtClean="0"/>
                <a:t>inversek2j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132 </a:t>
              </a:r>
              <a:r>
                <a:rPr lang="en-US" sz="1200" dirty="0"/>
                <a:t>PTX instructions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2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➙16➙3</a:t>
              </a:r>
              <a:endParaRPr lang="en-US" sz="16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8.73%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04817" y="3349172"/>
            <a:ext cx="1683624" cy="1382287"/>
            <a:chOff x="4286640" y="2755995"/>
            <a:chExt cx="568333" cy="466612"/>
          </a:xfrm>
        </p:grpSpPr>
        <p:sp>
          <p:nvSpPr>
            <p:cNvPr id="18" name="TextBox 17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3D Gaming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jmeint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2,250PTX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18➙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8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2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9.70%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2737603" y="3349172"/>
            <a:ext cx="1683624" cy="1382287"/>
            <a:chOff x="4286640" y="2755995"/>
            <a:chExt cx="568333" cy="466612"/>
          </a:xfrm>
        </p:grpSpPr>
        <p:sp>
          <p:nvSpPr>
            <p:cNvPr id="21" name="TextBox 20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Image Processing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laplacian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51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9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➙2➙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6.01%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4870389" y="3352550"/>
            <a:ext cx="1683624" cy="1382287"/>
            <a:chOff x="4286640" y="2755995"/>
            <a:chExt cx="568333" cy="466612"/>
          </a:xfrm>
        </p:grpSpPr>
        <p:sp>
          <p:nvSpPr>
            <p:cNvPr id="24" name="TextBox 23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Machine Vision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meanfilter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35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7➙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4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7.06%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7003176" y="3349172"/>
            <a:ext cx="1683624" cy="1382287"/>
            <a:chOff x="4286640" y="2755995"/>
            <a:chExt cx="568333" cy="466612"/>
          </a:xfrm>
        </p:grpSpPr>
        <p:sp>
          <p:nvSpPr>
            <p:cNvPr id="27" name="TextBox 26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Numerical Analysis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smtClean="0"/>
                <a:t>newton-</a:t>
              </a:r>
              <a:r>
                <a:rPr lang="en-US" sz="1400" b="1" dirty="0" err="1" smtClean="0"/>
                <a:t>raph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44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5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➙2➙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3.08%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737603" y="5050657"/>
            <a:ext cx="1683624" cy="1382287"/>
            <a:chOff x="4286640" y="2755995"/>
            <a:chExt cx="568333" cy="466612"/>
          </a:xfrm>
        </p:grpSpPr>
        <p:sp>
          <p:nvSpPr>
            <p:cNvPr id="30" name="TextBox 29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Image Processing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sobel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86 </a:t>
              </a:r>
              <a:r>
                <a:rPr lang="en-US" sz="1200" dirty="0"/>
                <a:t>PTX instructions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9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➙4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5.45%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4870389" y="5050657"/>
            <a:ext cx="1683624" cy="1382287"/>
            <a:chOff x="4286640" y="2755995"/>
            <a:chExt cx="568333" cy="466612"/>
          </a:xfrm>
        </p:grpSpPr>
        <p:sp>
          <p:nvSpPr>
            <p:cNvPr id="34" name="TextBox 33"/>
            <p:cNvSpPr txBox="1"/>
            <p:nvPr/>
          </p:nvSpPr>
          <p:spPr>
            <a:xfrm>
              <a:off x="4286640" y="2755995"/>
              <a:ext cx="568333" cy="242183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400" b="1" dirty="0" smtClean="0"/>
                <a:t>Medical Imaging</a:t>
              </a:r>
              <a:r>
                <a:rPr lang="en-US" sz="1400" b="1" dirty="0"/>
                <a:t/>
              </a:r>
              <a:br>
                <a:rPr lang="en-US" sz="1400" b="1" dirty="0"/>
              </a:br>
              <a:r>
                <a:rPr lang="en-US" sz="1400" b="1" dirty="0" err="1" smtClean="0"/>
                <a:t>srad</a:t>
              </a:r>
              <a:endParaRPr lang="en-US" sz="1400" b="1" dirty="0"/>
            </a:p>
            <a:p>
              <a:pPr algn="ctr"/>
              <a:r>
                <a:rPr lang="en-US" sz="1200" dirty="0" smtClean="0"/>
                <a:t>110 PTX </a:t>
              </a:r>
              <a:r>
                <a:rPr lang="en-US" sz="1200" dirty="0"/>
                <a:t>instructions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4286640" y="2996809"/>
              <a:ext cx="568333" cy="225798"/>
            </a:xfrm>
            <a:prstGeom prst="rect">
              <a:avLst/>
            </a:prstGeom>
            <a:solidFill>
              <a:srgbClr val="1F4E79"/>
            </a:solidFill>
            <a:ln w="19050" cmpd="sng">
              <a:solidFill>
                <a:schemeClr val="accent1"/>
              </a:solidFill>
            </a:ln>
          </p:spPr>
          <p:txBody>
            <a:bodyPr wrap="square" lIns="14280" tIns="14280" rIns="14280" bIns="1428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5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4</a:t>
              </a:r>
              <a:r>
                <a:rPr lang="en-US" sz="1600" dirty="0" smtClean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➙</a:t>
              </a:r>
              <a:r>
                <a:rPr lang="en-US" sz="1600" dirty="0">
                  <a:solidFill>
                    <a:schemeClr val="bg1"/>
                  </a:solidFill>
                  <a:ea typeface="ＭＳ Ｐゴシック" charset="0"/>
                  <a:cs typeface="ＭＳ Ｐゴシック" charset="0"/>
                  <a:sym typeface="Calibri Bold" charset="0"/>
                </a:rPr>
                <a:t>1</a:t>
              </a:r>
            </a:p>
            <a:p>
              <a:pPr algn="ctr"/>
              <a:r>
                <a:rPr lang="en-US" sz="1400" dirty="0">
                  <a:solidFill>
                    <a:schemeClr val="bg1"/>
                  </a:solidFill>
                </a:rPr>
                <a:t>Error: </a:t>
              </a:r>
              <a:r>
                <a:rPr lang="en-US" sz="1400" dirty="0" smtClean="0">
                  <a:solidFill>
                    <a:schemeClr val="bg1"/>
                  </a:solidFill>
                </a:rPr>
                <a:t>7.43%</a:t>
              </a:r>
              <a:endParaRPr lang="en-US" sz="1400" dirty="0">
                <a:solidFill>
                  <a:schemeClr val="bg1"/>
                </a:solidFill>
                <a:ea typeface="ＭＳ Ｐゴシック" charset="0"/>
                <a:cs typeface="ＭＳ Ｐゴシック" charset="0"/>
                <a:sym typeface="Calibri Bold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8265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" y="115644"/>
            <a:ext cx="892430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Runtime Breakdown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449482" y="3127591"/>
            <a:ext cx="14221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Runtime</a:t>
            </a:r>
            <a:endParaRPr lang="en-US" sz="28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575" y="1405601"/>
            <a:ext cx="8584941" cy="5289113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3584123" y="1725526"/>
            <a:ext cx="3010100" cy="847619"/>
            <a:chOff x="5788480" y="762264"/>
            <a:chExt cx="3010100" cy="847619"/>
          </a:xfrm>
        </p:grpSpPr>
        <p:sp>
          <p:nvSpPr>
            <p:cNvPr id="12" name="Rectangle 11"/>
            <p:cNvSpPr/>
            <p:nvPr/>
          </p:nvSpPr>
          <p:spPr>
            <a:xfrm>
              <a:off x="5788480" y="784082"/>
              <a:ext cx="3010100" cy="79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927272" y="1223929"/>
              <a:ext cx="310243" cy="310243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237515" y="1148218"/>
              <a:ext cx="1927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Approximable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927272" y="837975"/>
              <a:ext cx="310243" cy="310243"/>
            </a:xfrm>
            <a:prstGeom prst="rect">
              <a:avLst/>
            </a:prstGeom>
            <a:solidFill>
              <a:srgbClr val="275D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237515" y="762264"/>
              <a:ext cx="25447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Non-</a:t>
              </a:r>
              <a:r>
                <a:rPr lang="en-US" sz="2400" dirty="0" err="1" smtClean="0"/>
                <a:t>Approximable</a:t>
              </a:r>
              <a:endParaRPr lang="en-US" dirty="0"/>
            </a:p>
          </p:txBody>
        </p:sp>
      </p:grpSp>
      <p:cxnSp>
        <p:nvCxnSpPr>
          <p:cNvPr id="17" name="Straight Connector 16"/>
          <p:cNvCxnSpPr/>
          <p:nvPr/>
        </p:nvCxnSpPr>
        <p:spPr>
          <a:xfrm>
            <a:off x="8188036" y="1583871"/>
            <a:ext cx="0" cy="35818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145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5" y="1405601"/>
            <a:ext cx="8584941" cy="528911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78" y="1401850"/>
            <a:ext cx="8574024" cy="52823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" y="115644"/>
            <a:ext cx="892430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Energy Breakdown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FF3C1F-4485-8A47-A986-4823157539B1}" type="slidenum">
              <a:rPr lang="en-US" smtClean="0"/>
              <a:t>44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326915" y="3127591"/>
            <a:ext cx="11770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Energy</a:t>
            </a:r>
            <a:endParaRPr lang="en-US" sz="2800" dirty="0"/>
          </a:p>
        </p:txBody>
      </p:sp>
      <p:grpSp>
        <p:nvGrpSpPr>
          <p:cNvPr id="6" name="Group 5"/>
          <p:cNvGrpSpPr/>
          <p:nvPr/>
        </p:nvGrpSpPr>
        <p:grpSpPr>
          <a:xfrm>
            <a:off x="3584123" y="1725526"/>
            <a:ext cx="3010100" cy="847619"/>
            <a:chOff x="5788480" y="762264"/>
            <a:chExt cx="3010100" cy="847619"/>
          </a:xfrm>
        </p:grpSpPr>
        <p:sp>
          <p:nvSpPr>
            <p:cNvPr id="8" name="Rectangle 7"/>
            <p:cNvSpPr/>
            <p:nvPr/>
          </p:nvSpPr>
          <p:spPr>
            <a:xfrm>
              <a:off x="5788480" y="784082"/>
              <a:ext cx="3010100" cy="7931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27272" y="1223929"/>
              <a:ext cx="310243" cy="310243"/>
            </a:xfrm>
            <a:prstGeom prst="rect">
              <a:avLst/>
            </a:prstGeom>
            <a:solidFill>
              <a:srgbClr val="008F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6237515" y="1148218"/>
              <a:ext cx="192757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err="1" smtClean="0"/>
                <a:t>Approximable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927272" y="837975"/>
              <a:ext cx="310243" cy="310243"/>
            </a:xfrm>
            <a:prstGeom prst="rect">
              <a:avLst/>
            </a:prstGeom>
            <a:solidFill>
              <a:srgbClr val="275D9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237515" y="762264"/>
              <a:ext cx="2544736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/>
                <a:t>Non-</a:t>
              </a:r>
              <a:r>
                <a:rPr lang="en-US" sz="2400" dirty="0" err="1" smtClean="0"/>
                <a:t>Approximable</a:t>
              </a:r>
              <a:endParaRPr lang="en-US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>
            <a:off x="8188036" y="1583871"/>
            <a:ext cx="0" cy="3581899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97279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762" y="1258644"/>
            <a:ext cx="8716488" cy="515527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196" y="115644"/>
            <a:ext cx="8924306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sz="5300" dirty="0" smtClean="0"/>
              <a:t>Motivation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3100" dirty="0" smtClean="0"/>
              <a:t>Software Implementation</a:t>
            </a:r>
            <a:endParaRPr lang="en-US" sz="2700" dirty="0"/>
          </a:p>
        </p:txBody>
      </p:sp>
      <p:sp>
        <p:nvSpPr>
          <p:cNvPr id="7" name="TextBox 6"/>
          <p:cNvSpPr txBox="1"/>
          <p:nvPr/>
        </p:nvSpPr>
        <p:spPr>
          <a:xfrm rot="16200000">
            <a:off x="-586411" y="3094933"/>
            <a:ext cx="1696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Slowdown</a:t>
            </a:r>
            <a:endParaRPr lang="en-US" sz="2800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8253352" y="1472540"/>
            <a:ext cx="0" cy="3693228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278868" y="5010150"/>
            <a:ext cx="563336" cy="115167"/>
          </a:xfrm>
          <a:prstGeom prst="rect">
            <a:avLst/>
          </a:prstGeom>
          <a:solidFill>
            <a:srgbClr val="008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161314" y="4899025"/>
            <a:ext cx="563336" cy="229467"/>
          </a:xfrm>
          <a:prstGeom prst="rect">
            <a:avLst/>
          </a:prstGeom>
          <a:solidFill>
            <a:srgbClr val="008F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96041" y="4775749"/>
            <a:ext cx="8003132" cy="1935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33303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58" y="1822902"/>
            <a:ext cx="6246993" cy="33253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92952" y="4832587"/>
            <a:ext cx="970035" cy="1142036"/>
            <a:chOff x="596900" y="4947920"/>
            <a:chExt cx="1442720" cy="179895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96900" y="4947920"/>
              <a:ext cx="1442720" cy="1798955"/>
            </a:xfrm>
            <a:prstGeom prst="line">
              <a:avLst/>
            </a:prstGeom>
            <a:ln w="38100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524507">
              <a:off x="693087" y="5516333"/>
              <a:ext cx="852164" cy="446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libri" charset="0"/>
                  <a:ea typeface="Calibri" charset="0"/>
                  <a:cs typeface="Calibri" charset="0"/>
                </a:rPr>
                <a:t>Error</a:t>
              </a:r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1911115" y="4228913"/>
            <a:ext cx="4645611" cy="1052576"/>
            <a:chOff x="1621855" y="4216400"/>
            <a:chExt cx="5515545" cy="1249680"/>
          </a:xfrm>
        </p:grpSpPr>
        <p:sp>
          <p:nvSpPr>
            <p:cNvPr id="13" name="Rectangle 12"/>
            <p:cNvSpPr/>
            <p:nvPr/>
          </p:nvSpPr>
          <p:spPr>
            <a:xfrm>
              <a:off x="2039620" y="4216400"/>
              <a:ext cx="5097780" cy="73152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13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621855" y="4734560"/>
              <a:ext cx="5097780" cy="731520"/>
            </a:xfrm>
            <a:prstGeom prst="rect">
              <a:avLst/>
            </a:prstGeom>
            <a:noFill/>
            <a:ln w="25400" cmpd="sng">
              <a:solidFill>
                <a:schemeClr val="tx1"/>
              </a:solidFill>
              <a:prstDash val="sysDash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1013">
                <a:latin typeface="Calibri" charset="0"/>
                <a:ea typeface="Calibri" charset="0"/>
                <a:cs typeface="Calibri" charset="0"/>
              </a:endParaRPr>
            </a:p>
          </p:txBody>
        </p:sp>
        <p:cxnSp>
          <p:nvCxnSpPr>
            <p:cNvPr id="18" name="Straight Connector 17"/>
            <p:cNvCxnSpPr/>
            <p:nvPr/>
          </p:nvCxnSpPr>
          <p:spPr>
            <a:xfrm flipH="1">
              <a:off x="1621855" y="4216400"/>
              <a:ext cx="417765" cy="5181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6719635" y="4216400"/>
              <a:ext cx="417765" cy="5181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6719635" y="4947920"/>
              <a:ext cx="417765" cy="518160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Oval 23"/>
          <p:cNvSpPr>
            <a:spLocks noChangeAspect="1"/>
          </p:cNvSpPr>
          <p:nvPr/>
        </p:nvSpPr>
        <p:spPr>
          <a:xfrm>
            <a:off x="6118207" y="4566234"/>
            <a:ext cx="173290" cy="17329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6503953" y="4166384"/>
            <a:ext cx="100123" cy="10012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26" name="Straight Connector 25"/>
          <p:cNvCxnSpPr>
            <a:endCxn id="24" idx="1"/>
          </p:cNvCxnSpPr>
          <p:nvPr/>
        </p:nvCxnSpPr>
        <p:spPr>
          <a:xfrm>
            <a:off x="5164817" y="3681601"/>
            <a:ext cx="978768" cy="910011"/>
          </a:xfrm>
          <a:prstGeom prst="line">
            <a:avLst/>
          </a:prstGeom>
          <a:ln w="50800" cmpd="sng">
            <a:solidFill>
              <a:srgbClr val="2E75B6"/>
            </a:solidFill>
            <a:tailEnd type="stealth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25" idx="0"/>
          </p:cNvCxnSpPr>
          <p:nvPr/>
        </p:nvCxnSpPr>
        <p:spPr>
          <a:xfrm>
            <a:off x="6548047" y="3646947"/>
            <a:ext cx="5966" cy="519439"/>
          </a:xfrm>
          <a:prstGeom prst="line">
            <a:avLst/>
          </a:prstGeom>
          <a:ln w="50800" cmpd="sng">
            <a:solidFill>
              <a:srgbClr val="008000"/>
            </a:solidFill>
            <a:tailEnd type="stealth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180863" y="3646944"/>
            <a:ext cx="1375863" cy="0"/>
          </a:xfrm>
          <a:prstGeom prst="line">
            <a:avLst/>
          </a:prstGeom>
          <a:ln w="50800" cmpd="sng">
            <a:solidFill>
              <a:srgbClr val="008000"/>
            </a:solidFill>
            <a:tailEnd type="stealth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 flipV="1">
            <a:off x="5144734" y="2964908"/>
            <a:ext cx="278120" cy="631117"/>
          </a:xfrm>
          <a:prstGeom prst="line">
            <a:avLst/>
          </a:prstGeom>
          <a:ln w="50800" cmpd="sng">
            <a:solidFill>
              <a:srgbClr val="2E75B6"/>
            </a:solidFill>
            <a:tailEnd type="stealth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2706811" y="3725916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4598330" y="3662257"/>
            <a:ext cx="231053" cy="23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3578199" y="3516760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149429" y="3190994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255163" y="2746845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4379459" y="1997890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4280694" y="2523462"/>
            <a:ext cx="997730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4933623" y="2173719"/>
            <a:ext cx="510252" cy="3397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cxnSp>
        <p:nvCxnSpPr>
          <p:cNvPr id="49" name="Straight Connector 48"/>
          <p:cNvCxnSpPr/>
          <p:nvPr/>
        </p:nvCxnSpPr>
        <p:spPr>
          <a:xfrm flipH="1">
            <a:off x="4481525" y="3674662"/>
            <a:ext cx="609724" cy="339517"/>
          </a:xfrm>
          <a:prstGeom prst="line">
            <a:avLst/>
          </a:prstGeom>
          <a:ln w="50800" cmpd="sng">
            <a:solidFill>
              <a:srgbClr val="2E75B6"/>
            </a:solidFill>
            <a:tailEnd type="stealth" w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2338754" y="2078926"/>
            <a:ext cx="2142770" cy="667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196604" y="4123551"/>
            <a:ext cx="512292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IoT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3396396" y="3785951"/>
            <a:ext cx="853334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94544" y="3307191"/>
            <a:ext cx="853334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Desktop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4312774" y="1824895"/>
            <a:ext cx="1254090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 center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486" y="3927934"/>
            <a:ext cx="331821" cy="231821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991" y="3442530"/>
            <a:ext cx="666077" cy="40351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07" y="2554086"/>
            <a:ext cx="673925" cy="872340"/>
          </a:xfrm>
          <a:prstGeom prst="rect">
            <a:avLst/>
          </a:prstGeom>
        </p:spPr>
      </p:pic>
      <p:pic>
        <p:nvPicPr>
          <p:cNvPr id="40" name="Picture 3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910" y="1334431"/>
            <a:ext cx="1063965" cy="56934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579" y="192926"/>
            <a:ext cx="7886700" cy="994172"/>
          </a:xfrm>
        </p:spPr>
        <p:txBody>
          <a:bodyPr>
            <a:noAutofit/>
          </a:bodyPr>
          <a:lstStyle/>
          <a:p>
            <a:pPr algn="l"/>
            <a:r>
              <a:rPr lang="en-US" sz="4800" dirty="0"/>
              <a:t>Adding a third dimension</a:t>
            </a:r>
            <a:br>
              <a:rPr lang="en-US" sz="4800" dirty="0"/>
            </a:br>
            <a:r>
              <a:rPr lang="en-US" sz="3200" dirty="0"/>
              <a:t>Embracing Error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244047" y="-1288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48" name="Oval 47"/>
          <p:cNvSpPr/>
          <p:nvPr/>
        </p:nvSpPr>
        <p:spPr>
          <a:xfrm>
            <a:off x="5293879" y="2373054"/>
            <a:ext cx="153171" cy="153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2799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57" y="1911934"/>
            <a:ext cx="2075180" cy="2199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913" y="1978297"/>
            <a:ext cx="295613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%r0, [addr0];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%r1, [addr1];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400" b="1" dirty="0" smtClean="0">
                <a:solidFill>
                  <a:srgbClr val="008F00"/>
                </a:solidFill>
              </a:rPr>
              <a:t> %r2;</a:t>
            </a:r>
          </a:p>
          <a:p>
            <a:endParaRPr lang="en-US" sz="2400" b="1" dirty="0">
              <a:solidFill>
                <a:srgbClr val="008F00"/>
              </a:solidFill>
            </a:endParaRPr>
          </a:p>
          <a:p>
            <a:endParaRPr lang="en-US" sz="2400" b="1" dirty="0" smtClean="0">
              <a:solidFill>
                <a:srgbClr val="008F00"/>
              </a:solidFill>
            </a:endParaRPr>
          </a:p>
          <a:p>
            <a:endParaRPr lang="en-US" sz="2400" b="1" dirty="0">
              <a:solidFill>
                <a:srgbClr val="008F00"/>
              </a:solidFill>
            </a:endParaRPr>
          </a:p>
          <a:p>
            <a:endParaRPr lang="en-US" sz="2400" b="1" dirty="0" smtClean="0">
              <a:solidFill>
                <a:srgbClr val="008F00"/>
              </a:solidFill>
            </a:endParaRPr>
          </a:p>
          <a:p>
            <a:endParaRPr lang="en-US" sz="2400" b="1" dirty="0">
              <a:solidFill>
                <a:srgbClr val="008F00"/>
              </a:solidFill>
            </a:endParaRPr>
          </a:p>
          <a:p>
            <a:endParaRPr lang="en-US" sz="2400" b="1" dirty="0" smtClean="0">
              <a:solidFill>
                <a:srgbClr val="008F00"/>
              </a:solidFill>
            </a:endParaRPr>
          </a:p>
          <a:p>
            <a:r>
              <a:rPr lang="en-US" sz="2400" dirty="0" err="1" smtClean="0"/>
              <a:t>st.global</a:t>
            </a:r>
            <a:r>
              <a:rPr lang="en-US" sz="2400" dirty="0" smtClean="0"/>
              <a:t> [addr2], %r2;</a:t>
            </a: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33" y="1991907"/>
            <a:ext cx="2280684" cy="5418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8733" y="2396243"/>
            <a:ext cx="2280684" cy="541866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31699" y="2009167"/>
            <a:ext cx="3266782" cy="774152"/>
          </a:xfrm>
          <a:prstGeom prst="rect">
            <a:avLst/>
          </a:prstGeom>
          <a:solidFill>
            <a:schemeClr val="tx2">
              <a:alpha val="29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3884" y="2396243"/>
            <a:ext cx="414180" cy="0"/>
          </a:xfrm>
          <a:prstGeom prst="straightConnector1">
            <a:avLst/>
          </a:prstGeom>
          <a:ln w="76200">
            <a:solidFill>
              <a:srgbClr val="005493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867892" y="3240465"/>
            <a:ext cx="278236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5493"/>
                </a:solidFill>
              </a:rPr>
              <a:t>SIMD </a:t>
            </a:r>
            <a:r>
              <a:rPr lang="en-US" sz="2800" b="1" dirty="0">
                <a:solidFill>
                  <a:srgbClr val="005493"/>
                </a:solidFill>
              </a:rPr>
              <a:t>lanes are </a:t>
            </a:r>
            <a:r>
              <a:rPr lang="en-US" sz="2800" b="1" dirty="0" smtClean="0">
                <a:solidFill>
                  <a:srgbClr val="005493"/>
                </a:solidFill>
              </a:rPr>
              <a:t>in</a:t>
            </a:r>
            <a:br>
              <a:rPr lang="en-US" sz="2800" b="1" dirty="0" smtClean="0">
                <a:solidFill>
                  <a:srgbClr val="005493"/>
                </a:solidFill>
              </a:rPr>
            </a:br>
            <a:r>
              <a:rPr lang="en-US" sz="2800" b="1" dirty="0" smtClean="0">
                <a:solidFill>
                  <a:srgbClr val="005493"/>
                </a:solidFill>
              </a:rPr>
              <a:t>normal </a:t>
            </a:r>
            <a:r>
              <a:rPr lang="en-US" sz="2800" b="1" dirty="0">
                <a:solidFill>
                  <a:srgbClr val="005493"/>
                </a:solidFill>
              </a:rPr>
              <a:t>mode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544162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5493"/>
                </a:solidFill>
              </a:rPr>
              <a:t>The </a:t>
            </a:r>
            <a:r>
              <a:rPr lang="en-US" sz="2800" b="1" smtClean="0">
                <a:solidFill>
                  <a:srgbClr val="005493"/>
                </a:solidFill>
              </a:rPr>
              <a:t>SM performs precise </a:t>
            </a:r>
            <a:r>
              <a:rPr lang="en-US" sz="2800" b="1" dirty="0" smtClean="0">
                <a:solidFill>
                  <a:srgbClr val="005493"/>
                </a:solidFill>
              </a:rPr>
              <a:t>computation</a:t>
            </a:r>
            <a:endParaRPr lang="en-US" sz="2800" b="1" dirty="0">
              <a:solidFill>
                <a:srgbClr val="00549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46030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57" y="1911934"/>
            <a:ext cx="2075180" cy="2199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913" y="1978297"/>
            <a:ext cx="295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%r0, [addr0];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%r1, [addr1];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400" b="1" dirty="0" smtClean="0">
                <a:solidFill>
                  <a:srgbClr val="008F00"/>
                </a:solidFill>
              </a:rPr>
              <a:t> %r2;</a:t>
            </a:r>
          </a:p>
          <a:p>
            <a:r>
              <a:rPr lang="en-US" sz="2400" dirty="0" err="1" smtClean="0"/>
              <a:t>st.global</a:t>
            </a:r>
            <a:r>
              <a:rPr lang="en-US" sz="2400" dirty="0" smtClean="0"/>
              <a:t> [addr2], %r2;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1699" y="2769021"/>
            <a:ext cx="3266782" cy="774152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3884" y="3156097"/>
            <a:ext cx="414180" cy="0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28469" y="3449168"/>
            <a:ext cx="250999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SIMD </a:t>
            </a:r>
            <a:r>
              <a:rPr lang="en-US" sz="2800" b="1" dirty="0">
                <a:solidFill>
                  <a:srgbClr val="008F00"/>
                </a:solidFill>
              </a:rPr>
              <a:t>lanes </a:t>
            </a:r>
            <a:r>
              <a:rPr lang="en-US" sz="2800" b="1" dirty="0" smtClean="0">
                <a:solidFill>
                  <a:srgbClr val="008F00"/>
                </a:solidFill>
              </a:rPr>
              <a:t>enter neural mode</a:t>
            </a:r>
            <a:endParaRPr lang="en-US" sz="2800" b="1" dirty="0">
              <a:solidFill>
                <a:srgbClr val="008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441625"/>
            <a:ext cx="9144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The SM sends the inputs to each of the SIMD lanes</a:t>
            </a:r>
            <a:endParaRPr lang="en-US" sz="2800" b="1" dirty="0">
              <a:solidFill>
                <a:srgbClr val="008F00"/>
              </a:solidFill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95" y="2830982"/>
            <a:ext cx="2276856" cy="539496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650257" y="1911934"/>
            <a:ext cx="956256" cy="348291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7762912" y="1911933"/>
            <a:ext cx="956256" cy="348291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794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57" y="1911934"/>
            <a:ext cx="2075180" cy="2199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913" y="1978297"/>
            <a:ext cx="295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%r0, [addr0];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%r1, [addr1];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400" b="1" dirty="0" smtClean="0">
                <a:solidFill>
                  <a:srgbClr val="008F00"/>
                </a:solidFill>
              </a:rPr>
              <a:t> %r2;</a:t>
            </a:r>
          </a:p>
          <a:p>
            <a:r>
              <a:rPr lang="en-US" sz="2400" dirty="0" err="1" smtClean="0"/>
              <a:t>st.global</a:t>
            </a:r>
            <a:r>
              <a:rPr lang="en-US" sz="2400" dirty="0" smtClean="0"/>
              <a:t> [addr2], %r2;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1699" y="3539986"/>
            <a:ext cx="3266782" cy="31483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3884" y="3693980"/>
            <a:ext cx="414180" cy="0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50149" y="1474497"/>
            <a:ext cx="2509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SIMD </a:t>
            </a:r>
            <a:r>
              <a:rPr lang="en-US" sz="2800" b="1" dirty="0">
                <a:solidFill>
                  <a:srgbClr val="008F00"/>
                </a:solidFill>
              </a:rPr>
              <a:t>lanes </a:t>
            </a:r>
            <a:r>
              <a:rPr lang="en-US" sz="2800" b="1" dirty="0" smtClean="0">
                <a:solidFill>
                  <a:srgbClr val="008F00"/>
                </a:solidFill>
              </a:rPr>
              <a:t>autonomously</a:t>
            </a:r>
          </a:p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calculate the neural outputs</a:t>
            </a:r>
            <a:endParaRPr lang="en-US" sz="2800" b="1" dirty="0">
              <a:solidFill>
                <a:srgbClr val="008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44162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The SM waits for the </a:t>
            </a:r>
            <a:r>
              <a:rPr lang="en-US" sz="2800" b="1" dirty="0" err="1" smtClean="0">
                <a:solidFill>
                  <a:srgbClr val="008F00"/>
                </a:solidFill>
              </a:rPr>
              <a:t>neurally</a:t>
            </a:r>
            <a:r>
              <a:rPr lang="en-US" sz="2800" b="1" dirty="0" smtClean="0">
                <a:solidFill>
                  <a:srgbClr val="008F00"/>
                </a:solidFill>
              </a:rPr>
              <a:t> enhanced SIMD lanes to finish calculating the neural outputs</a:t>
            </a:r>
            <a:endParaRPr lang="en-US" sz="2800" b="1" dirty="0">
              <a:solidFill>
                <a:srgbClr val="008F00"/>
              </a:solidFill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95" y="3368866"/>
            <a:ext cx="2276856" cy="53949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>
            <a:off x="7132320" y="2240280"/>
            <a:ext cx="0" cy="456624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560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77800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sz="5600" b="1" dirty="0" smtClean="0"/>
              <a:t>Neural Transformation for GPUs</a:t>
            </a:r>
            <a:endParaRPr lang="en-US" sz="5600" b="1" dirty="0"/>
          </a:p>
        </p:txBody>
      </p:sp>
      <p:sp>
        <p:nvSpPr>
          <p:cNvPr id="5" name="Rectangle 4"/>
          <p:cNvSpPr/>
          <p:nvPr/>
        </p:nvSpPr>
        <p:spPr>
          <a:xfrm>
            <a:off x="1206500" y="2875576"/>
            <a:ext cx="1536192" cy="1490472"/>
          </a:xfrm>
          <a:prstGeom prst="rect">
            <a:avLst/>
          </a:prstGeom>
          <a:solidFill>
            <a:schemeClr val="accent1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580" y="1799958"/>
            <a:ext cx="1714500" cy="3707915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780280" y="3242435"/>
            <a:ext cx="1555750" cy="822960"/>
          </a:xfrm>
          <a:prstGeom prst="rightArrow">
            <a:avLst/>
          </a:prstGeom>
          <a:gradFill>
            <a:gsLst>
              <a:gs pos="0">
                <a:schemeClr val="accent1"/>
              </a:gs>
              <a:gs pos="100000">
                <a:srgbClr val="191919"/>
              </a:gs>
            </a:gsLst>
            <a:lin ang="0" scaled="0"/>
          </a:gradFill>
          <a:ln>
            <a:solidFill>
              <a:srgbClr val="0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6459971" y="1799958"/>
            <a:ext cx="1827220" cy="3707915"/>
            <a:chOff x="6459971" y="1369071"/>
            <a:chExt cx="1827220" cy="3707915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9971" y="1369071"/>
              <a:ext cx="1714500" cy="3707915"/>
            </a:xfrm>
            <a:prstGeom prst="rect">
              <a:avLst/>
            </a:prstGeom>
          </p:spPr>
        </p:pic>
        <p:sp>
          <p:nvSpPr>
            <p:cNvPr id="20" name="Rectangle 19"/>
            <p:cNvSpPr/>
            <p:nvPr/>
          </p:nvSpPr>
          <p:spPr>
            <a:xfrm>
              <a:off x="6670447" y="2444689"/>
              <a:ext cx="1616744" cy="1490472"/>
            </a:xfrm>
            <a:prstGeom prst="rect">
              <a:avLst/>
            </a:prstGeom>
            <a:solidFill>
              <a:srgbClr val="33333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937702" y="2838946"/>
              <a:ext cx="1085169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Neural</a:t>
              </a:r>
              <a:br>
                <a:rPr lang="en-US" sz="2000" dirty="0" smtClean="0">
                  <a:solidFill>
                    <a:schemeClr val="bg1"/>
                  </a:solidFill>
                </a:rPr>
              </a:br>
              <a:r>
                <a:rPr lang="en-US" sz="2000" dirty="0" smtClean="0">
                  <a:solidFill>
                    <a:schemeClr val="bg1"/>
                  </a:solidFill>
                </a:rPr>
                <a:t>Network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  <p:sp>
        <p:nvSpPr>
          <p:cNvPr id="21" name="Rectangle 20"/>
          <p:cNvSpPr/>
          <p:nvPr/>
        </p:nvSpPr>
        <p:spPr>
          <a:xfrm>
            <a:off x="843280" y="1700538"/>
            <a:ext cx="7543800" cy="3916680"/>
          </a:xfrm>
          <a:prstGeom prst="rect">
            <a:avLst/>
          </a:prstGeom>
          <a:noFill/>
          <a:ln w="38100" cmpd="sng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1998980" y="2749846"/>
            <a:ext cx="827797" cy="1741932"/>
            <a:chOff x="2247900" y="2311400"/>
            <a:chExt cx="827797" cy="1741932"/>
          </a:xfrm>
        </p:grpSpPr>
        <p:cxnSp>
          <p:nvCxnSpPr>
            <p:cNvPr id="23" name="Straight Connector 22"/>
            <p:cNvCxnSpPr/>
            <p:nvPr/>
          </p:nvCxnSpPr>
          <p:spPr>
            <a:xfrm flipH="1">
              <a:off x="2247900" y="2311400"/>
              <a:ext cx="815097" cy="125730"/>
            </a:xfrm>
            <a:prstGeom prst="line">
              <a:avLst/>
            </a:prstGeom>
            <a:ln w="28575" cmpd="sng">
              <a:solidFill>
                <a:schemeClr val="accent1"/>
              </a:solidFill>
              <a:tailEnd type="stealth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H="1" flipV="1">
              <a:off x="2260600" y="3927602"/>
              <a:ext cx="815097" cy="125730"/>
            </a:xfrm>
            <a:prstGeom prst="line">
              <a:avLst/>
            </a:prstGeom>
            <a:ln w="28575" cmpd="sng">
              <a:solidFill>
                <a:schemeClr val="accent1"/>
              </a:solidFill>
              <a:tailEnd type="stealth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868757" y="2875576"/>
            <a:ext cx="1616744" cy="1490472"/>
            <a:chOff x="2868757" y="2444689"/>
            <a:chExt cx="1616744" cy="1490472"/>
          </a:xfrm>
        </p:grpSpPr>
        <p:sp>
          <p:nvSpPr>
            <p:cNvPr id="41" name="Rectangle 40"/>
            <p:cNvSpPr/>
            <p:nvPr/>
          </p:nvSpPr>
          <p:spPr>
            <a:xfrm>
              <a:off x="2868757" y="2444689"/>
              <a:ext cx="1616744" cy="1490472"/>
            </a:xfrm>
            <a:prstGeom prst="rect">
              <a:avLst/>
            </a:prstGeom>
            <a:solidFill>
              <a:srgbClr val="333333"/>
            </a:solidFill>
            <a:ln w="190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136012" y="2838946"/>
              <a:ext cx="1085169" cy="707886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2000" dirty="0" smtClean="0">
                  <a:solidFill>
                    <a:schemeClr val="bg1"/>
                  </a:solidFill>
                </a:rPr>
                <a:t>Neural</a:t>
              </a:r>
              <a:br>
                <a:rPr lang="en-US" sz="2000" dirty="0" smtClean="0">
                  <a:solidFill>
                    <a:schemeClr val="bg1"/>
                  </a:solidFill>
                </a:rPr>
              </a:br>
              <a:r>
                <a:rPr lang="en-US" sz="2000" dirty="0" smtClean="0">
                  <a:solidFill>
                    <a:schemeClr val="bg1"/>
                  </a:solidFill>
                </a:rPr>
                <a:t>Network</a:t>
              </a:r>
              <a:endParaRPr lang="en-US" sz="20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340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Execution Model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257" y="1911934"/>
            <a:ext cx="2075180" cy="21999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79913" y="1978297"/>
            <a:ext cx="295613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%r0, [addr0];</a:t>
            </a:r>
          </a:p>
          <a:p>
            <a:r>
              <a:rPr lang="en-US" sz="2400" dirty="0" err="1"/>
              <a:t>l</a:t>
            </a:r>
            <a:r>
              <a:rPr lang="en-US" sz="2400" dirty="0" err="1" smtClean="0"/>
              <a:t>d.global</a:t>
            </a:r>
            <a:r>
              <a:rPr lang="en-US" sz="2400" dirty="0" smtClean="0"/>
              <a:t> %r1, [addr1];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%r0;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send.n_data</a:t>
            </a:r>
            <a:r>
              <a:rPr lang="en-US" sz="2400" b="1" dirty="0" smtClean="0">
                <a:solidFill>
                  <a:srgbClr val="008F00"/>
                </a:solidFill>
              </a:rPr>
              <a:t> %r1;</a:t>
            </a:r>
          </a:p>
          <a:p>
            <a:r>
              <a:rPr lang="en-US" sz="2400" b="1" dirty="0" err="1" smtClean="0">
                <a:solidFill>
                  <a:srgbClr val="008F00"/>
                </a:solidFill>
              </a:rPr>
              <a:t>recv.n_data</a:t>
            </a:r>
            <a:r>
              <a:rPr lang="en-US" sz="2400" b="1" dirty="0" smtClean="0">
                <a:solidFill>
                  <a:srgbClr val="008F00"/>
                </a:solidFill>
              </a:rPr>
              <a:t> %r2;</a:t>
            </a:r>
          </a:p>
          <a:p>
            <a:r>
              <a:rPr lang="en-US" sz="2400" dirty="0" err="1" smtClean="0"/>
              <a:t>st.global</a:t>
            </a:r>
            <a:r>
              <a:rPr lang="en-US" sz="2400" dirty="0" smtClean="0"/>
              <a:t> [addr2], %r2;</a:t>
            </a:r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631699" y="3539986"/>
            <a:ext cx="3266782" cy="314837"/>
          </a:xfrm>
          <a:prstGeom prst="rect">
            <a:avLst/>
          </a:prstGeom>
          <a:solidFill>
            <a:srgbClr val="008F00">
              <a:alpha val="29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233884" y="3693980"/>
            <a:ext cx="414180" cy="0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3950149" y="1474497"/>
            <a:ext cx="2509999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SIMD </a:t>
            </a:r>
            <a:r>
              <a:rPr lang="en-US" sz="2800" b="1" dirty="0">
                <a:solidFill>
                  <a:srgbClr val="008F00"/>
                </a:solidFill>
              </a:rPr>
              <a:t>lanes </a:t>
            </a:r>
            <a:r>
              <a:rPr lang="en-US" sz="2800" b="1" dirty="0" smtClean="0">
                <a:solidFill>
                  <a:srgbClr val="008F00"/>
                </a:solidFill>
              </a:rPr>
              <a:t>autonomously</a:t>
            </a:r>
          </a:p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calculate the neural outputs</a:t>
            </a:r>
            <a:endParaRPr lang="en-US" sz="2800" b="1" dirty="0">
              <a:solidFill>
                <a:srgbClr val="008F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441625"/>
            <a:ext cx="91440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solidFill>
                  <a:srgbClr val="008F00"/>
                </a:solidFill>
              </a:rPr>
              <a:t>The SM waits for the </a:t>
            </a:r>
            <a:r>
              <a:rPr lang="en-US" sz="2800" b="1" dirty="0" err="1" smtClean="0">
                <a:solidFill>
                  <a:srgbClr val="008F00"/>
                </a:solidFill>
              </a:rPr>
              <a:t>neurally</a:t>
            </a:r>
            <a:r>
              <a:rPr lang="en-US" sz="2800" b="1" dirty="0" smtClean="0">
                <a:solidFill>
                  <a:srgbClr val="008F00"/>
                </a:solidFill>
              </a:rPr>
              <a:t> enhanced SIMD lanes to finish calculating the neural outputs</a:t>
            </a:r>
            <a:endParaRPr lang="en-US" sz="2800" b="1" dirty="0">
              <a:solidFill>
                <a:srgbClr val="008F00"/>
              </a:solidFill>
            </a:endParaRPr>
          </a:p>
        </p:txBody>
      </p:sp>
      <p:pic>
        <p:nvPicPr>
          <p:cNvPr id="3" name="Picture 2"/>
          <p:cNvPicPr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4159295" y="3368866"/>
            <a:ext cx="2276856" cy="539496"/>
          </a:xfrm>
          <a:prstGeom prst="rect">
            <a:avLst/>
          </a:prstGeom>
        </p:spPr>
      </p:pic>
      <p:cxnSp>
        <p:nvCxnSpPr>
          <p:cNvPr id="17" name="Straight Arrow Connector 16"/>
          <p:cNvCxnSpPr/>
          <p:nvPr/>
        </p:nvCxnSpPr>
        <p:spPr>
          <a:xfrm flipH="1">
            <a:off x="7206712" y="2185261"/>
            <a:ext cx="836908" cy="557939"/>
          </a:xfrm>
          <a:prstGeom prst="straightConnector1">
            <a:avLst/>
          </a:prstGeom>
          <a:ln w="76200">
            <a:solidFill>
              <a:srgbClr val="008F00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583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/>
          <p:cNvSpPr/>
          <p:nvPr/>
        </p:nvSpPr>
        <p:spPr>
          <a:xfrm>
            <a:off x="0" y="4790276"/>
            <a:ext cx="9144000" cy="984799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 48"/>
          <p:cNvSpPr/>
          <p:nvPr/>
        </p:nvSpPr>
        <p:spPr>
          <a:xfrm>
            <a:off x="0" y="5862448"/>
            <a:ext cx="9144000" cy="1210124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008F00"/>
                </a:solidFill>
              </a:rPr>
              <a:t>NGPU</a:t>
            </a:r>
            <a:r>
              <a:rPr lang="en-US" dirty="0" smtClean="0">
                <a:solidFill>
                  <a:srgbClr val="008F00"/>
                </a:solidFill>
              </a:rPr>
              <a:t> </a:t>
            </a:r>
            <a:r>
              <a:rPr lang="en-US" dirty="0" smtClean="0"/>
              <a:t>is a Fair Bargain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142" y="1259385"/>
            <a:ext cx="3189841" cy="3236579"/>
          </a:xfrm>
          <a:prstGeom prst="rect">
            <a:avLst/>
          </a:prstGeom>
        </p:spPr>
      </p:pic>
      <p:grpSp>
        <p:nvGrpSpPr>
          <p:cNvPr id="27" name="Group 26"/>
          <p:cNvGrpSpPr/>
          <p:nvPr/>
        </p:nvGrpSpPr>
        <p:grpSpPr>
          <a:xfrm>
            <a:off x="215328" y="5846431"/>
            <a:ext cx="8312983" cy="983569"/>
            <a:chOff x="555424" y="4841143"/>
            <a:chExt cx="8312983" cy="983569"/>
          </a:xfrm>
        </p:grpSpPr>
        <p:grpSp>
          <p:nvGrpSpPr>
            <p:cNvPr id="25" name="Group 24"/>
            <p:cNvGrpSpPr/>
            <p:nvPr/>
          </p:nvGrpSpPr>
          <p:grpSpPr>
            <a:xfrm>
              <a:off x="555424" y="4841143"/>
              <a:ext cx="2175851" cy="983569"/>
              <a:chOff x="255624" y="4931083"/>
              <a:chExt cx="2175851" cy="983569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702989" y="4931083"/>
                <a:ext cx="12811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r-HR" sz="4800" b="1" dirty="0">
                    <a:solidFill>
                      <a:schemeClr val="bg1"/>
                    </a:solidFill>
                    <a:latin typeface="Calibri" charset="0"/>
                  </a:rPr>
                  <a:t>2.4</a:t>
                </a:r>
                <a:r>
                  <a:rPr lang="hr-HR" sz="4800" dirty="0">
                    <a:solidFill>
                      <a:schemeClr val="bg1"/>
                    </a:solidFill>
                    <a:latin typeface="Calibri" charset="0"/>
                  </a:rPr>
                  <a:t>×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255624" y="5514542"/>
                <a:ext cx="21758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Speedup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3" name="Group 22"/>
            <p:cNvGrpSpPr/>
            <p:nvPr/>
          </p:nvGrpSpPr>
          <p:grpSpPr>
            <a:xfrm>
              <a:off x="2795569" y="4841143"/>
              <a:ext cx="3592063" cy="983569"/>
              <a:chOff x="2275551" y="4931083"/>
              <a:chExt cx="3592063" cy="983569"/>
            </a:xfrm>
          </p:grpSpPr>
          <p:sp>
            <p:nvSpPr>
              <p:cNvPr id="17" name="Rectangle 16"/>
              <p:cNvSpPr/>
              <p:nvPr/>
            </p:nvSpPr>
            <p:spPr>
              <a:xfrm>
                <a:off x="3431023" y="4931083"/>
                <a:ext cx="1281120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r-HR" sz="4800" b="1" dirty="0">
                    <a:solidFill>
                      <a:schemeClr val="bg1"/>
                    </a:solidFill>
                    <a:latin typeface="Calibri" charset="0"/>
                  </a:rPr>
                  <a:t>2.8</a:t>
                </a:r>
                <a:r>
                  <a:rPr lang="hr-HR" sz="4800" dirty="0">
                    <a:solidFill>
                      <a:schemeClr val="bg1"/>
                    </a:solidFill>
                    <a:latin typeface="Calibri" charset="0"/>
                  </a:rPr>
                  <a:t>×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2275551" y="5514542"/>
                <a:ext cx="35920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smtClean="0">
                    <a:solidFill>
                      <a:schemeClr val="bg1"/>
                    </a:solidFill>
                    <a:latin typeface="Calibri" charset="0"/>
                  </a:rPr>
                  <a:t>Energy </a:t>
                </a:r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Reduction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6676474" y="4841143"/>
              <a:ext cx="2191933" cy="983569"/>
              <a:chOff x="5556199" y="4931083"/>
              <a:chExt cx="2191933" cy="983569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5556199" y="4931083"/>
                <a:ext cx="203453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b-NO" sz="4800" b="1" dirty="0">
                    <a:solidFill>
                      <a:schemeClr val="bg1"/>
                    </a:solidFill>
                    <a:latin typeface="Calibri" charset="0"/>
                  </a:rPr>
                  <a:t>≥</a:t>
                </a:r>
                <a:r>
                  <a:rPr lang="nb-NO" sz="4800" b="1" dirty="0" smtClean="0">
                    <a:solidFill>
                      <a:schemeClr val="bg1"/>
                    </a:solidFill>
                    <a:latin typeface="Calibri" charset="0"/>
                  </a:rPr>
                  <a:t>90.0</a:t>
                </a:r>
                <a:r>
                  <a:rPr lang="nb-NO" sz="4800" dirty="0" smtClean="0">
                    <a:solidFill>
                      <a:schemeClr val="bg1"/>
                    </a:solidFill>
                    <a:latin typeface="Calibri" charset="0"/>
                  </a:rPr>
                  <a:t>%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5572281" y="5514542"/>
                <a:ext cx="21758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Quality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45" name="Rectangle 44"/>
          <p:cNvSpPr/>
          <p:nvPr/>
        </p:nvSpPr>
        <p:spPr>
          <a:xfrm>
            <a:off x="3997441" y="2185177"/>
            <a:ext cx="4802427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2800" b="1" dirty="0" smtClean="0">
                <a:latin typeface="Calibri" charset="0"/>
              </a:rPr>
              <a:t>A </a:t>
            </a:r>
            <a:r>
              <a:rPr lang="hr-HR" sz="2800" b="1" dirty="0" err="1" smtClean="0">
                <a:latin typeface="Calibri" charset="0"/>
              </a:rPr>
              <a:t>scalable</a:t>
            </a:r>
            <a:r>
              <a:rPr lang="hr-HR" sz="2800" b="1" dirty="0" smtClean="0">
                <a:latin typeface="Calibri" charset="0"/>
              </a:rPr>
              <a:t> </a:t>
            </a:r>
            <a:r>
              <a:rPr lang="hr-HR" sz="2800" b="1" dirty="0" err="1" smtClean="0">
                <a:latin typeface="Calibri" charset="0"/>
              </a:rPr>
              <a:t>neurally</a:t>
            </a:r>
            <a:r>
              <a:rPr lang="hr-HR" sz="2800" b="1" dirty="0" smtClean="0">
                <a:latin typeface="Calibri" charset="0"/>
              </a:rPr>
              <a:t> </a:t>
            </a:r>
            <a:r>
              <a:rPr lang="hr-HR" sz="2800" b="1" dirty="0" err="1" smtClean="0">
                <a:latin typeface="Calibri" charset="0"/>
              </a:rPr>
              <a:t>accelerated</a:t>
            </a:r>
            <a:r>
              <a:rPr lang="hr-HR" sz="2800" b="1" dirty="0" smtClean="0">
                <a:latin typeface="Calibri" charset="0"/>
              </a:rPr>
              <a:t> </a:t>
            </a:r>
            <a:r>
              <a:rPr lang="hr-HR" sz="2800" b="1" dirty="0" err="1" smtClean="0">
                <a:latin typeface="Calibri" charset="0"/>
              </a:rPr>
              <a:t>architecture</a:t>
            </a:r>
            <a:r>
              <a:rPr lang="hr-HR" sz="2800" b="1" dirty="0" smtClean="0">
                <a:latin typeface="Calibri" charset="0"/>
              </a:rPr>
              <a:t> for </a:t>
            </a:r>
            <a:r>
              <a:rPr lang="hr-HR" sz="2800" b="1" dirty="0" err="1" smtClean="0">
                <a:latin typeface="Calibri" charset="0"/>
              </a:rPr>
              <a:t>GPUs</a:t>
            </a:r>
            <a:r>
              <a:rPr lang="hr-HR" sz="2800" b="1" dirty="0">
                <a:latin typeface="Calibri" charset="0"/>
              </a:rPr>
              <a:t/>
            </a:r>
            <a:br>
              <a:rPr lang="hr-HR" sz="2800" b="1" dirty="0">
                <a:latin typeface="Calibri" charset="0"/>
              </a:rPr>
            </a:br>
            <a:r>
              <a:rPr lang="hr-HR" sz="2800" b="1" dirty="0" err="1" smtClean="0">
                <a:latin typeface="Calibri" charset="0"/>
              </a:rPr>
              <a:t>with</a:t>
            </a:r>
            <a:r>
              <a:rPr lang="hr-HR" sz="2800" b="1" dirty="0" smtClean="0">
                <a:latin typeface="Calibri" charset="0"/>
              </a:rPr>
              <a:t> ≤ 1.0% </a:t>
            </a:r>
            <a:r>
              <a:rPr lang="hr-HR" sz="2800" b="1" dirty="0" err="1" smtClean="0">
                <a:latin typeface="Calibri" charset="0"/>
              </a:rPr>
              <a:t>area</a:t>
            </a:r>
            <a:r>
              <a:rPr lang="hr-HR" sz="2800" b="1" dirty="0" smtClean="0">
                <a:latin typeface="Calibri" charset="0"/>
              </a:rPr>
              <a:t> </a:t>
            </a:r>
            <a:r>
              <a:rPr lang="hr-HR" sz="2800" b="1" dirty="0" err="1" smtClean="0">
                <a:latin typeface="Calibri" charset="0"/>
              </a:rPr>
              <a:t>overhead</a:t>
            </a:r>
            <a:endParaRPr lang="en-US" sz="2800" dirty="0"/>
          </a:p>
        </p:txBody>
      </p:sp>
      <p:cxnSp>
        <p:nvCxnSpPr>
          <p:cNvPr id="48" name="Straight Connector 47"/>
          <p:cNvCxnSpPr/>
          <p:nvPr/>
        </p:nvCxnSpPr>
        <p:spPr>
          <a:xfrm>
            <a:off x="-168443" y="5814322"/>
            <a:ext cx="9520989" cy="0"/>
          </a:xfrm>
          <a:prstGeom prst="line">
            <a:avLst/>
          </a:prstGeom>
          <a:ln w="10160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215328" y="4751029"/>
            <a:ext cx="8312983" cy="983569"/>
            <a:chOff x="555424" y="4841143"/>
            <a:chExt cx="8312983" cy="983569"/>
          </a:xfrm>
        </p:grpSpPr>
        <p:grpSp>
          <p:nvGrpSpPr>
            <p:cNvPr id="55" name="Group 54"/>
            <p:cNvGrpSpPr/>
            <p:nvPr/>
          </p:nvGrpSpPr>
          <p:grpSpPr>
            <a:xfrm>
              <a:off x="555424" y="4841143"/>
              <a:ext cx="2175851" cy="983569"/>
              <a:chOff x="255624" y="4931083"/>
              <a:chExt cx="2175851" cy="983569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702988" y="4931083"/>
                <a:ext cx="128112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r-HR" sz="4800" b="1" dirty="0" smtClean="0">
                    <a:solidFill>
                      <a:schemeClr val="bg1"/>
                    </a:solidFill>
                    <a:latin typeface="Calibri" charset="0"/>
                  </a:rPr>
                  <a:t>1.9</a:t>
                </a:r>
                <a:r>
                  <a:rPr lang="hr-HR" sz="4800" dirty="0" smtClean="0">
                    <a:solidFill>
                      <a:schemeClr val="bg1"/>
                    </a:solidFill>
                    <a:latin typeface="Calibri" charset="0"/>
                  </a:rPr>
                  <a:t>×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255624" y="5514542"/>
                <a:ext cx="21758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Speedup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2795569" y="4841143"/>
              <a:ext cx="3592063" cy="983569"/>
              <a:chOff x="2275551" y="4931083"/>
              <a:chExt cx="3592063" cy="983569"/>
            </a:xfrm>
          </p:grpSpPr>
          <p:sp>
            <p:nvSpPr>
              <p:cNvPr id="60" name="Rectangle 59"/>
              <p:cNvSpPr/>
              <p:nvPr/>
            </p:nvSpPr>
            <p:spPr>
              <a:xfrm>
                <a:off x="3431023" y="4931083"/>
                <a:ext cx="128112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hr-HR" sz="4800" b="1" dirty="0" smtClean="0">
                    <a:solidFill>
                      <a:schemeClr val="bg1"/>
                    </a:solidFill>
                    <a:latin typeface="Calibri" charset="0"/>
                  </a:rPr>
                  <a:t>2.1</a:t>
                </a:r>
                <a:r>
                  <a:rPr lang="hr-HR" sz="4800" dirty="0" smtClean="0">
                    <a:solidFill>
                      <a:schemeClr val="bg1"/>
                    </a:solidFill>
                    <a:latin typeface="Calibri" charset="0"/>
                  </a:rPr>
                  <a:t>×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2275551" y="5514542"/>
                <a:ext cx="3592063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smtClean="0">
                    <a:solidFill>
                      <a:schemeClr val="bg1"/>
                    </a:solidFill>
                    <a:latin typeface="Calibri" charset="0"/>
                  </a:rPr>
                  <a:t>Energy </a:t>
                </a:r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Reduction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6676474" y="4841143"/>
              <a:ext cx="2191933" cy="983569"/>
              <a:chOff x="5556199" y="4931083"/>
              <a:chExt cx="2191933" cy="983569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556199" y="4931083"/>
                <a:ext cx="2034531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nb-NO" sz="4800" b="1" dirty="0">
                    <a:solidFill>
                      <a:schemeClr val="bg1"/>
                    </a:solidFill>
                    <a:latin typeface="Calibri" charset="0"/>
                  </a:rPr>
                  <a:t>≥</a:t>
                </a:r>
                <a:r>
                  <a:rPr lang="nb-NO" sz="4800" b="1" dirty="0" smtClean="0">
                    <a:solidFill>
                      <a:schemeClr val="bg1"/>
                    </a:solidFill>
                    <a:latin typeface="Calibri" charset="0"/>
                  </a:rPr>
                  <a:t>97.5</a:t>
                </a:r>
                <a:r>
                  <a:rPr lang="nb-NO" sz="4800" dirty="0" smtClean="0">
                    <a:solidFill>
                      <a:schemeClr val="bg1"/>
                    </a:solidFill>
                    <a:latin typeface="Calibri" charset="0"/>
                  </a:rPr>
                  <a:t>%</a:t>
                </a:r>
                <a:endParaRPr lang="en-US" sz="9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5572281" y="5514542"/>
                <a:ext cx="2175851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hr-HR" sz="2000" b="1" dirty="0" err="1" smtClean="0">
                    <a:solidFill>
                      <a:schemeClr val="bg1"/>
                    </a:solidFill>
                    <a:latin typeface="Calibri" charset="0"/>
                  </a:rPr>
                  <a:t>Quality</a:t>
                </a:r>
                <a:endParaRPr lang="en-US" sz="9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39392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4058" y="1822902"/>
            <a:ext cx="6246993" cy="332539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292952" y="4832587"/>
            <a:ext cx="970035" cy="1142036"/>
            <a:chOff x="596900" y="4947920"/>
            <a:chExt cx="1442720" cy="1798955"/>
          </a:xfrm>
        </p:grpSpPr>
        <p:cxnSp>
          <p:nvCxnSpPr>
            <p:cNvPr id="6" name="Straight Connector 5"/>
            <p:cNvCxnSpPr/>
            <p:nvPr/>
          </p:nvCxnSpPr>
          <p:spPr>
            <a:xfrm flipH="1">
              <a:off x="596900" y="4947920"/>
              <a:ext cx="1442720" cy="1798955"/>
            </a:xfrm>
            <a:prstGeom prst="line">
              <a:avLst/>
            </a:prstGeom>
            <a:ln w="38100" cmpd="sng">
              <a:solidFill>
                <a:schemeClr val="tx1"/>
              </a:solidFill>
              <a:tailEnd type="triangle" w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 rot="18524507">
              <a:off x="693087" y="5516333"/>
              <a:ext cx="852164" cy="4463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350" dirty="0">
                  <a:latin typeface="Calibri" charset="0"/>
                  <a:ea typeface="Calibri" charset="0"/>
                  <a:cs typeface="Calibri" charset="0"/>
                </a:rPr>
                <a:t>Error</a:t>
              </a:r>
            </a:p>
          </p:txBody>
        </p:sp>
      </p:grpSp>
      <p:sp>
        <p:nvSpPr>
          <p:cNvPr id="5" name="Oval 4"/>
          <p:cNvSpPr/>
          <p:nvPr/>
        </p:nvSpPr>
        <p:spPr>
          <a:xfrm>
            <a:off x="4598330" y="3662257"/>
            <a:ext cx="231053" cy="23105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13"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0" y="-1460"/>
            <a:ext cx="9630887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600" dirty="0"/>
              <a:t>Navigating a three dimensional space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196604" y="4123551"/>
            <a:ext cx="512292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 err="1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IoT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3396396" y="3785951"/>
            <a:ext cx="853334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Mobile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294544" y="3307191"/>
            <a:ext cx="853334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Desktop</a:t>
            </a:r>
            <a:endParaRPr lang="en-US" sz="1350" dirty="0">
              <a:solidFill>
                <a:schemeClr val="tx1"/>
              </a:solidFill>
              <a:latin typeface="Calibri" charset="0"/>
              <a:ea typeface="Calibri" charset="0"/>
              <a:cs typeface="Calibri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4312774" y="1824895"/>
            <a:ext cx="1254090" cy="38747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1435" tIns="25718" rIns="51435" bIns="2571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35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rPr>
              <a:t>Data center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76486" y="3927934"/>
            <a:ext cx="331821" cy="231821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8991" y="3442530"/>
            <a:ext cx="666077" cy="403517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6407" y="2554086"/>
            <a:ext cx="673925" cy="87234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79910" y="1334431"/>
            <a:ext cx="1063965" cy="56934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2412363" y="2062905"/>
            <a:ext cx="2029008" cy="82146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2771755" y="3728510"/>
            <a:ext cx="552085" cy="235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3354246" y="3846046"/>
            <a:ext cx="196897" cy="235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4262549" y="3593187"/>
            <a:ext cx="474915" cy="1927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988534" y="3238537"/>
            <a:ext cx="178496" cy="235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712492" y="2094831"/>
            <a:ext cx="552085" cy="2350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5054931" y="2867944"/>
            <a:ext cx="238947" cy="220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20000">
            <a:off x="2645192" y="2210913"/>
            <a:ext cx="5093383" cy="3557805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5293879" y="2373054"/>
            <a:ext cx="153171" cy="15317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244047" y="-128886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980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056"/>
            <a:ext cx="9144000" cy="1143000"/>
          </a:xfrm>
        </p:spPr>
        <p:txBody>
          <a:bodyPr>
            <a:normAutofit/>
          </a:bodyPr>
          <a:lstStyle/>
          <a:p>
            <a:r>
              <a:rPr lang="en-US" b="1" dirty="0" smtClean="0"/>
              <a:t>Neural Accelerator Design </a:t>
            </a:r>
            <a:r>
              <a:rPr lang="en-US" b="1" dirty="0"/>
              <a:t>A</a:t>
            </a:r>
            <a:r>
              <a:rPr lang="en-US" b="1" dirty="0" smtClean="0"/>
              <a:t>lternatives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6274D-23B7-8E4D-B11C-FBF76E93AA39}" type="slidenum">
              <a:rPr lang="en-US" smtClean="0"/>
              <a:t>53</a:t>
            </a:fld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1978429" y="1543239"/>
            <a:ext cx="2269652" cy="1644650"/>
            <a:chOff x="3465207" y="4711700"/>
            <a:chExt cx="2269652" cy="1644650"/>
          </a:xfrm>
        </p:grpSpPr>
        <p:sp>
          <p:nvSpPr>
            <p:cNvPr id="28" name="TextBox 27"/>
            <p:cNvSpPr txBox="1">
              <a:spLocks noChangeAspect="1"/>
            </p:cNvSpPr>
            <p:nvPr/>
          </p:nvSpPr>
          <p:spPr>
            <a:xfrm>
              <a:off x="3465207" y="4711700"/>
              <a:ext cx="1645920" cy="164465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/>
            <a:p>
              <a:pPr algn="ctr"/>
              <a:r>
                <a:rPr lang="en-US" sz="2400" b="1" dirty="0" smtClean="0"/>
                <a:t>CPU</a:t>
              </a:r>
            </a:p>
          </p:txBody>
        </p:sp>
        <p:sp>
          <p:nvSpPr>
            <p:cNvPr id="29" name="TextBox 28"/>
            <p:cNvSpPr txBox="1">
              <a:spLocks/>
            </p:cNvSpPr>
            <p:nvPr/>
          </p:nvSpPr>
          <p:spPr>
            <a:xfrm>
              <a:off x="4820459" y="5105777"/>
              <a:ext cx="914400" cy="914400"/>
            </a:xfrm>
            <a:prstGeom prst="rect">
              <a:avLst/>
            </a:prstGeom>
            <a:solidFill>
              <a:schemeClr val="accent1"/>
            </a:solidFill>
            <a:ln w="19050" cmpd="sng">
              <a:solidFill>
                <a:schemeClr val="tx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/>
            <a:p>
              <a:pPr algn="ctr"/>
              <a:r>
                <a:rPr lang="en-US" sz="2400" b="1" dirty="0" smtClean="0">
                  <a:solidFill>
                    <a:schemeClr val="bg1"/>
                  </a:solidFill>
                </a:rPr>
                <a:t>NPU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95990" y="4502716"/>
            <a:ext cx="7391254" cy="914400"/>
            <a:chOff x="1183515" y="5780505"/>
            <a:chExt cx="6881880" cy="914400"/>
          </a:xfrm>
        </p:grpSpPr>
        <p:sp>
          <p:nvSpPr>
            <p:cNvPr id="14" name="TextBox 13"/>
            <p:cNvSpPr txBox="1">
              <a:spLocks/>
            </p:cNvSpPr>
            <p:nvPr/>
          </p:nvSpPr>
          <p:spPr>
            <a:xfrm>
              <a:off x="1183515" y="5780505"/>
              <a:ext cx="914400" cy="9144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CPU</a:t>
              </a:r>
            </a:p>
          </p:txBody>
        </p:sp>
        <p:sp>
          <p:nvSpPr>
            <p:cNvPr id="15" name="TextBox 14"/>
            <p:cNvSpPr txBox="1">
              <a:spLocks/>
            </p:cNvSpPr>
            <p:nvPr/>
          </p:nvSpPr>
          <p:spPr>
            <a:xfrm>
              <a:off x="2377011" y="5780505"/>
              <a:ext cx="914400" cy="9144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GPU</a:t>
              </a:r>
            </a:p>
          </p:txBody>
        </p:sp>
        <p:sp>
          <p:nvSpPr>
            <p:cNvPr id="16" name="TextBox 15"/>
            <p:cNvSpPr txBox="1">
              <a:spLocks/>
            </p:cNvSpPr>
            <p:nvPr/>
          </p:nvSpPr>
          <p:spPr>
            <a:xfrm>
              <a:off x="3570507" y="5780505"/>
              <a:ext cx="914400" cy="914400"/>
            </a:xfrm>
            <a:prstGeom prst="rect">
              <a:avLst/>
            </a:prstGeom>
            <a:solidFill>
              <a:srgbClr val="FFE708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>
                  <a:solidFill>
                    <a:schemeClr val="tx1"/>
                  </a:solidFill>
                </a:rPr>
                <a:t>FPGA</a:t>
              </a:r>
            </a:p>
          </p:txBody>
        </p:sp>
        <p:sp>
          <p:nvSpPr>
            <p:cNvPr id="17" name="TextBox 16"/>
            <p:cNvSpPr txBox="1">
              <a:spLocks/>
            </p:cNvSpPr>
            <p:nvPr/>
          </p:nvSpPr>
          <p:spPr>
            <a:xfrm>
              <a:off x="4764003" y="5780505"/>
              <a:ext cx="914400" cy="914400"/>
            </a:xfrm>
            <a:prstGeom prst="rect">
              <a:avLst/>
            </a:prstGeom>
            <a:solidFill>
              <a:srgbClr val="FFE708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>
              <a:defPPr>
                <a:defRPr lang="en-US"/>
              </a:defPPr>
              <a:lvl1pPr algn="ctr">
                <a:defRPr b="1"/>
              </a:lvl1pPr>
            </a:lstStyle>
            <a:p>
              <a:r>
                <a:rPr lang="en-US" dirty="0"/>
                <a:t>Digital</a:t>
              </a:r>
              <a:br>
                <a:rPr lang="en-US" dirty="0"/>
              </a:br>
              <a:r>
                <a:rPr lang="en-US" dirty="0"/>
                <a:t>ASIC</a:t>
              </a:r>
            </a:p>
          </p:txBody>
        </p:sp>
        <p:sp>
          <p:nvSpPr>
            <p:cNvPr id="18" name="TextBox 17"/>
            <p:cNvSpPr txBox="1">
              <a:spLocks/>
            </p:cNvSpPr>
            <p:nvPr/>
          </p:nvSpPr>
          <p:spPr>
            <a:xfrm>
              <a:off x="5957499" y="5780505"/>
              <a:ext cx="914400" cy="914400"/>
            </a:xfrm>
            <a:prstGeom prst="rect">
              <a:avLst/>
            </a:prstGeom>
            <a:solidFill>
              <a:schemeClr val="bg1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/>
            <a:p>
              <a:pPr algn="ctr"/>
              <a:r>
                <a:rPr lang="en-US" b="1" dirty="0" smtClean="0"/>
                <a:t>FPAA</a:t>
              </a:r>
            </a:p>
          </p:txBody>
        </p:sp>
        <p:sp>
          <p:nvSpPr>
            <p:cNvPr id="19" name="TextBox 18"/>
            <p:cNvSpPr txBox="1">
              <a:spLocks/>
            </p:cNvSpPr>
            <p:nvPr/>
          </p:nvSpPr>
          <p:spPr>
            <a:xfrm>
              <a:off x="7150995" y="5780505"/>
              <a:ext cx="914400" cy="914400"/>
            </a:xfrm>
            <a:prstGeom prst="rect">
              <a:avLst/>
            </a:prstGeom>
            <a:solidFill>
              <a:schemeClr val="tx2"/>
            </a:solidFill>
            <a:ln w="19050" cmpd="sng">
              <a:solidFill>
                <a:schemeClr val="accent1"/>
              </a:solidFill>
            </a:ln>
          </p:spPr>
          <p:txBody>
            <a:bodyPr wrap="none" lIns="0" tIns="91440" rIns="0" bIns="91440" rtlCol="0" anchor="ctr" anchorCtr="0">
              <a:noAutofit/>
            </a:bodyPr>
            <a:lstStyle>
              <a:defPPr>
                <a:defRPr lang="en-US"/>
              </a:defPPr>
              <a:lvl1pPr algn="ctr">
                <a:defRPr b="1">
                  <a:solidFill>
                    <a:schemeClr val="bg1"/>
                  </a:solidFill>
                </a:defRPr>
              </a:lvl1pPr>
            </a:lstStyle>
            <a:p>
              <a:r>
                <a:rPr lang="en-US" dirty="0"/>
                <a:t>Analog</a:t>
              </a:r>
              <a:br>
                <a:rPr lang="en-US" dirty="0"/>
              </a:br>
              <a:r>
                <a:rPr lang="en-US" dirty="0"/>
                <a:t>ASIC</a:t>
              </a:r>
            </a:p>
          </p:txBody>
        </p:sp>
      </p:grpSp>
      <p:cxnSp>
        <p:nvCxnSpPr>
          <p:cNvPr id="20" name="Straight Connector 19"/>
          <p:cNvCxnSpPr>
            <a:stCxn id="29" idx="2"/>
            <a:endCxn id="14" idx="0"/>
          </p:cNvCxnSpPr>
          <p:nvPr/>
        </p:nvCxnSpPr>
        <p:spPr>
          <a:xfrm flipH="1">
            <a:off x="587031" y="2851716"/>
            <a:ext cx="3203850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9" idx="2"/>
            <a:endCxn id="15" idx="0"/>
          </p:cNvCxnSpPr>
          <p:nvPr/>
        </p:nvCxnSpPr>
        <p:spPr>
          <a:xfrm flipH="1">
            <a:off x="1868866" y="2851716"/>
            <a:ext cx="1922015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29" idx="2"/>
            <a:endCxn id="16" idx="0"/>
          </p:cNvCxnSpPr>
          <p:nvPr/>
        </p:nvCxnSpPr>
        <p:spPr>
          <a:xfrm flipH="1">
            <a:off x="3150700" y="2851716"/>
            <a:ext cx="640181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29" idx="2"/>
            <a:endCxn id="17" idx="0"/>
          </p:cNvCxnSpPr>
          <p:nvPr/>
        </p:nvCxnSpPr>
        <p:spPr>
          <a:xfrm>
            <a:off x="3790881" y="2851716"/>
            <a:ext cx="641654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29" idx="2"/>
            <a:endCxn id="18" idx="0"/>
          </p:cNvCxnSpPr>
          <p:nvPr/>
        </p:nvCxnSpPr>
        <p:spPr>
          <a:xfrm>
            <a:off x="3790881" y="2851716"/>
            <a:ext cx="1923489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3790881" y="2839016"/>
            <a:ext cx="5268031" cy="2727928"/>
            <a:chOff x="3790881" y="3181916"/>
            <a:chExt cx="4987439" cy="2727928"/>
          </a:xfrm>
        </p:grpSpPr>
        <p:cxnSp>
          <p:nvCxnSpPr>
            <p:cNvPr id="25" name="Straight Connector 24"/>
            <p:cNvCxnSpPr>
              <a:stCxn id="29" idx="2"/>
              <a:endCxn id="31" idx="0"/>
            </p:cNvCxnSpPr>
            <p:nvPr/>
          </p:nvCxnSpPr>
          <p:spPr>
            <a:xfrm>
              <a:off x="3790881" y="3181916"/>
              <a:ext cx="4285560" cy="1540230"/>
            </a:xfrm>
            <a:prstGeom prst="line">
              <a:avLst/>
            </a:prstGeom>
            <a:ln w="28575" cmpd="sng">
              <a:solidFill>
                <a:schemeClr val="tx1"/>
              </a:solidFill>
              <a:tailEnd type="triangle" w="med" len="lg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1" name="Picture 30" descr="brain-structure-corbis-631.jpg"/>
            <p:cNvPicPr>
              <a:picLocks noChangeAspect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918" r="22889"/>
            <a:stretch/>
          </p:blipFill>
          <p:spPr>
            <a:xfrm>
              <a:off x="7374561" y="4722146"/>
              <a:ext cx="1403759" cy="1187698"/>
            </a:xfrm>
            <a:prstGeom prst="rect">
              <a:avLst/>
            </a:prstGeom>
          </p:spPr>
        </p:pic>
      </p:grpSp>
      <p:sp>
        <p:nvSpPr>
          <p:cNvPr id="26" name="TextBox 25"/>
          <p:cNvSpPr txBox="1"/>
          <p:nvPr/>
        </p:nvSpPr>
        <p:spPr>
          <a:xfrm>
            <a:off x="3790881" y="5413738"/>
            <a:ext cx="165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(Speed: </a:t>
            </a:r>
            <a:r>
              <a:rPr lang="en-US" b="1" dirty="0" smtClean="0">
                <a:solidFill>
                  <a:srgbClr val="4F81BD"/>
                </a:solidFill>
              </a:rPr>
              <a:t>2.3×</a:t>
            </a:r>
            <a:r>
              <a:rPr lang="en-US" b="1" dirty="0">
                <a:solidFill>
                  <a:srgbClr val="4F81BD"/>
                </a:solidFill>
              </a:rPr>
              <a:t>↑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Energy: </a:t>
            </a:r>
            <a:r>
              <a:rPr lang="en-US" b="1" dirty="0" smtClean="0">
                <a:solidFill>
                  <a:srgbClr val="4F81BD"/>
                </a:solidFill>
              </a:rPr>
              <a:t>3.0</a:t>
            </a:r>
            <a:r>
              <a:rPr lang="en-US" b="1" dirty="0">
                <a:solidFill>
                  <a:srgbClr val="4F81BD"/>
                </a:solidFill>
              </a:rPr>
              <a:t>×↓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Quality: 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  <a:r>
              <a:rPr lang="en-US" b="1" dirty="0">
                <a:solidFill>
                  <a:srgbClr val="FF0000"/>
                </a:solidFill>
              </a:rPr>
              <a:t>↓</a:t>
            </a:r>
            <a:r>
              <a:rPr lang="en-US" dirty="0" smtClean="0"/>
              <a:t>)</a:t>
            </a:r>
            <a:endParaRPr lang="en-US" dirty="0"/>
          </a:p>
        </p:txBody>
      </p:sp>
      <p:cxnSp>
        <p:nvCxnSpPr>
          <p:cNvPr id="32" name="Straight Connector 31"/>
          <p:cNvCxnSpPr>
            <a:stCxn id="29" idx="2"/>
            <a:endCxn id="19" idx="0"/>
          </p:cNvCxnSpPr>
          <p:nvPr/>
        </p:nvCxnSpPr>
        <p:spPr>
          <a:xfrm>
            <a:off x="3790881" y="2851716"/>
            <a:ext cx="3205323" cy="165100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061661" y="5434160"/>
            <a:ext cx="165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(Speed: </a:t>
            </a:r>
            <a:r>
              <a:rPr lang="en-US" b="1" dirty="0" smtClean="0">
                <a:solidFill>
                  <a:srgbClr val="4F81BD"/>
                </a:solidFill>
              </a:rPr>
              <a:t>3.7×</a:t>
            </a:r>
            <a:r>
              <a:rPr lang="en-US" b="1" dirty="0">
                <a:solidFill>
                  <a:srgbClr val="4F81BD"/>
                </a:solidFill>
              </a:rPr>
              <a:t>↑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Energy: </a:t>
            </a:r>
            <a:r>
              <a:rPr lang="en-US" b="1" dirty="0" smtClean="0">
                <a:solidFill>
                  <a:srgbClr val="4F81BD"/>
                </a:solidFill>
              </a:rPr>
              <a:t>6.3×</a:t>
            </a:r>
            <a:r>
              <a:rPr lang="en-US" b="1" dirty="0">
                <a:solidFill>
                  <a:srgbClr val="4F81BD"/>
                </a:solidFill>
              </a:rPr>
              <a:t>↓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Quality: 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  <a:r>
              <a:rPr lang="en-US" b="1" dirty="0">
                <a:solidFill>
                  <a:srgbClr val="FF0000"/>
                </a:solidFill>
              </a:rPr>
              <a:t>↓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2323321" y="5432469"/>
            <a:ext cx="1654757" cy="92333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(Speed: </a:t>
            </a:r>
            <a:r>
              <a:rPr lang="en-US" b="1" dirty="0" smtClean="0">
                <a:solidFill>
                  <a:srgbClr val="4F81BD"/>
                </a:solidFill>
              </a:rPr>
              <a:t>1.8×</a:t>
            </a:r>
            <a:r>
              <a:rPr lang="en-US" b="1" dirty="0">
                <a:solidFill>
                  <a:srgbClr val="4F81BD"/>
                </a:solidFill>
              </a:rPr>
              <a:t>↑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Energy: </a:t>
            </a:r>
            <a:r>
              <a:rPr lang="en-US" b="1" dirty="0" smtClean="0">
                <a:solidFill>
                  <a:srgbClr val="4F81BD"/>
                </a:solidFill>
              </a:rPr>
              <a:t>1.7×</a:t>
            </a:r>
            <a:r>
              <a:rPr lang="en-US" b="1" dirty="0">
                <a:solidFill>
                  <a:srgbClr val="4F81BD"/>
                </a:solidFill>
              </a:rPr>
              <a:t>↓</a:t>
            </a:r>
            <a:r>
              <a:rPr lang="en-US" dirty="0" smtClean="0"/>
              <a:t>,</a:t>
            </a:r>
            <a:br>
              <a:rPr lang="en-US" dirty="0" smtClean="0"/>
            </a:br>
            <a:r>
              <a:rPr lang="en-US" dirty="0" smtClean="0"/>
              <a:t>Quality: </a:t>
            </a:r>
            <a:r>
              <a:rPr lang="en-US" b="1" dirty="0" smtClean="0">
                <a:solidFill>
                  <a:srgbClr val="FF0000"/>
                </a:solidFill>
              </a:rPr>
              <a:t>10%</a:t>
            </a:r>
            <a:r>
              <a:rPr lang="en-US" b="1" dirty="0">
                <a:solidFill>
                  <a:srgbClr val="FF0000"/>
                </a:solidFill>
              </a:rPr>
              <a:t>↓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58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/>
        </p:nvSpPr>
        <p:spPr>
          <a:xfrm>
            <a:off x="0" y="230983"/>
            <a:ext cx="932806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pic>
        <p:nvPicPr>
          <p:cNvPr id="7" name="Picture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2496"/>
            <a:ext cx="9144000" cy="34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6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4351155" y="3361021"/>
            <a:ext cx="1838691" cy="914633"/>
          </a:xfrm>
          <a:prstGeom prst="rect">
            <a:avLst/>
          </a:prstGeom>
          <a:solidFill>
            <a:schemeClr val="tx2"/>
          </a:solidFill>
          <a:ln w="19050" cmpd="sng">
            <a:solidFill>
              <a:schemeClr val="accent1"/>
            </a:solidFill>
          </a:ln>
        </p:spPr>
        <p:txBody>
          <a:bodyPr wrap="square" lIns="91440" tIns="45720" rIns="91440" bIns="137160" rtlCol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</a:t>
            </a:r>
            <a:r>
              <a:rPr lang="en-US" sz="2000" b="1" dirty="0" smtClean="0">
                <a:solidFill>
                  <a:schemeClr val="bg1"/>
                </a:solidFill>
              </a:rPr>
              <a:t>eural</a:t>
            </a:r>
            <a:br>
              <a:rPr lang="en-US" sz="2000" b="1" dirty="0" smtClean="0">
                <a:solidFill>
                  <a:schemeClr val="bg1"/>
                </a:solidFill>
              </a:rPr>
            </a:br>
            <a:r>
              <a:rPr lang="en-US" sz="2000" b="1" dirty="0" smtClean="0">
                <a:solidFill>
                  <a:schemeClr val="bg1"/>
                </a:solidFill>
              </a:rPr>
              <a:t>Representation</a:t>
            </a:r>
            <a:endParaRPr lang="en-US" sz="1600" dirty="0" smtClean="0">
              <a:solidFill>
                <a:schemeClr val="bg1"/>
              </a:solidFill>
            </a:endParaRPr>
          </a:p>
        </p:txBody>
      </p:sp>
      <p:grpSp>
        <p:nvGrpSpPr>
          <p:cNvPr id="39" name="Group 38"/>
          <p:cNvGrpSpPr/>
          <p:nvPr/>
        </p:nvGrpSpPr>
        <p:grpSpPr>
          <a:xfrm>
            <a:off x="1539318" y="1441426"/>
            <a:ext cx="7462364" cy="1285632"/>
            <a:chOff x="1197980" y="2008594"/>
            <a:chExt cx="7462364" cy="1285632"/>
          </a:xfrm>
        </p:grpSpPr>
        <p:grpSp>
          <p:nvGrpSpPr>
            <p:cNvPr id="33" name="Group 32"/>
            <p:cNvGrpSpPr/>
            <p:nvPr/>
          </p:nvGrpSpPr>
          <p:grpSpPr>
            <a:xfrm>
              <a:off x="1197980" y="2008594"/>
              <a:ext cx="899935" cy="1285632"/>
              <a:chOff x="1197980" y="2008594"/>
              <a:chExt cx="899935" cy="1285632"/>
            </a:xfrm>
          </p:grpSpPr>
          <p:grpSp>
            <p:nvGrpSpPr>
              <p:cNvPr id="24" name="Group 23"/>
              <p:cNvGrpSpPr/>
              <p:nvPr/>
            </p:nvGrpSpPr>
            <p:grpSpPr>
              <a:xfrm>
                <a:off x="1197980" y="2364292"/>
                <a:ext cx="899935" cy="929934"/>
                <a:chOff x="602711" y="2046772"/>
                <a:chExt cx="899935" cy="929934"/>
              </a:xfrm>
            </p:grpSpPr>
            <p:sp>
              <p:nvSpPr>
                <p:cNvPr id="13" name="Rectangle 12"/>
                <p:cNvSpPr/>
                <p:nvPr/>
              </p:nvSpPr>
              <p:spPr>
                <a:xfrm>
                  <a:off x="602711" y="2348995"/>
                  <a:ext cx="899935" cy="495412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" name="Snip Single Corner Rectangle 4"/>
                <p:cNvSpPr/>
                <p:nvPr/>
              </p:nvSpPr>
              <p:spPr>
                <a:xfrm>
                  <a:off x="602711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6" name="TextBox 25"/>
              <p:cNvSpPr txBox="1"/>
              <p:nvPr/>
            </p:nvSpPr>
            <p:spPr>
              <a:xfrm>
                <a:off x="1337428" y="2008594"/>
                <a:ext cx="621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 smtClean="0"/>
                  <a:t>1</a:t>
                </a:r>
                <a:endParaRPr lang="en-US" sz="2000" baseline="-25000" dirty="0"/>
              </a:p>
            </p:txBody>
          </p:sp>
        </p:grpSp>
        <p:grpSp>
          <p:nvGrpSpPr>
            <p:cNvPr id="34" name="Group 33"/>
            <p:cNvGrpSpPr/>
            <p:nvPr/>
          </p:nvGrpSpPr>
          <p:grpSpPr>
            <a:xfrm>
              <a:off x="2388583" y="2008594"/>
              <a:ext cx="899935" cy="1285632"/>
              <a:chOff x="2401852" y="2008594"/>
              <a:chExt cx="899935" cy="1285632"/>
            </a:xfrm>
          </p:grpSpPr>
          <p:grpSp>
            <p:nvGrpSpPr>
              <p:cNvPr id="23" name="Group 22"/>
              <p:cNvGrpSpPr/>
              <p:nvPr/>
            </p:nvGrpSpPr>
            <p:grpSpPr>
              <a:xfrm>
                <a:off x="2401852" y="2364292"/>
                <a:ext cx="899935" cy="929934"/>
                <a:chOff x="1806583" y="2046772"/>
                <a:chExt cx="899935" cy="929934"/>
              </a:xfrm>
            </p:grpSpPr>
            <p:sp>
              <p:nvSpPr>
                <p:cNvPr id="14" name="Rectangle 13"/>
                <p:cNvSpPr/>
                <p:nvPr/>
              </p:nvSpPr>
              <p:spPr>
                <a:xfrm>
                  <a:off x="1806583" y="2566581"/>
                  <a:ext cx="899935" cy="277825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" name="Snip Single Corner Rectangle 7"/>
                <p:cNvSpPr/>
                <p:nvPr/>
              </p:nvSpPr>
              <p:spPr>
                <a:xfrm>
                  <a:off x="1806583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7" name="TextBox 26"/>
              <p:cNvSpPr txBox="1"/>
              <p:nvPr/>
            </p:nvSpPr>
            <p:spPr>
              <a:xfrm>
                <a:off x="2541300" y="2008594"/>
                <a:ext cx="621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 smtClean="0"/>
                  <a:t>2</a:t>
                </a:r>
                <a:endParaRPr lang="en-US" sz="2000" baseline="-25000" dirty="0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3579186" y="2008594"/>
              <a:ext cx="899935" cy="1285632"/>
              <a:chOff x="3605724" y="2008594"/>
              <a:chExt cx="899935" cy="1285632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3605724" y="2364292"/>
                <a:ext cx="899935" cy="929934"/>
                <a:chOff x="3010455" y="2046772"/>
                <a:chExt cx="899935" cy="929934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3010455" y="2210082"/>
                  <a:ext cx="899935" cy="356499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" name="Snip Single Corner Rectangle 8"/>
                <p:cNvSpPr/>
                <p:nvPr/>
              </p:nvSpPr>
              <p:spPr>
                <a:xfrm>
                  <a:off x="3010455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3745172" y="2008594"/>
                <a:ext cx="621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/>
                  <a:t>3</a:t>
                </a:r>
              </a:p>
            </p:txBody>
          </p:sp>
        </p:grpSp>
        <p:grpSp>
          <p:nvGrpSpPr>
            <p:cNvPr id="36" name="Group 35"/>
            <p:cNvGrpSpPr/>
            <p:nvPr/>
          </p:nvGrpSpPr>
          <p:grpSpPr>
            <a:xfrm>
              <a:off x="4769789" y="2008594"/>
              <a:ext cx="899935" cy="1285632"/>
              <a:chOff x="4809596" y="2008594"/>
              <a:chExt cx="899935" cy="1285632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4809596" y="2364292"/>
                <a:ext cx="899935" cy="929934"/>
                <a:chOff x="4214327" y="2046772"/>
                <a:chExt cx="899935" cy="929934"/>
              </a:xfrm>
            </p:grpSpPr>
            <p:sp>
              <p:nvSpPr>
                <p:cNvPr id="16" name="Rectangle 15"/>
                <p:cNvSpPr/>
                <p:nvPr/>
              </p:nvSpPr>
              <p:spPr>
                <a:xfrm>
                  <a:off x="4214327" y="2348995"/>
                  <a:ext cx="899935" cy="627711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Snip Single Corner Rectangle 10"/>
                <p:cNvSpPr/>
                <p:nvPr/>
              </p:nvSpPr>
              <p:spPr>
                <a:xfrm>
                  <a:off x="4214327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9" name="TextBox 28"/>
              <p:cNvSpPr txBox="1"/>
              <p:nvPr/>
            </p:nvSpPr>
            <p:spPr>
              <a:xfrm>
                <a:off x="4945375" y="2008594"/>
                <a:ext cx="62837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 smtClean="0"/>
                  <a:t>4</a:t>
                </a:r>
                <a:endParaRPr lang="en-US" sz="2000" baseline="-25000" dirty="0"/>
              </a:p>
            </p:txBody>
          </p:sp>
        </p:grpSp>
        <p:grpSp>
          <p:nvGrpSpPr>
            <p:cNvPr id="37" name="Group 36"/>
            <p:cNvGrpSpPr/>
            <p:nvPr/>
          </p:nvGrpSpPr>
          <p:grpSpPr>
            <a:xfrm>
              <a:off x="5960392" y="2008594"/>
              <a:ext cx="899935" cy="1285632"/>
              <a:chOff x="6013468" y="2008594"/>
              <a:chExt cx="899935" cy="1285632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6013468" y="2364292"/>
                <a:ext cx="899935" cy="929934"/>
                <a:chOff x="5418199" y="2046772"/>
                <a:chExt cx="899935" cy="929934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5418199" y="2454836"/>
                  <a:ext cx="899935" cy="217586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" name="Snip Single Corner Rectangle 11"/>
                <p:cNvSpPr/>
                <p:nvPr/>
              </p:nvSpPr>
              <p:spPr>
                <a:xfrm>
                  <a:off x="5418199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6152916" y="2008594"/>
                <a:ext cx="621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/>
                  <a:t>5</a:t>
                </a:r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7150995" y="2008594"/>
              <a:ext cx="899935" cy="1285632"/>
              <a:chOff x="7217338" y="2008594"/>
              <a:chExt cx="899935" cy="1285632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7217338" y="2364292"/>
                <a:ext cx="899935" cy="929934"/>
                <a:chOff x="6622069" y="2046772"/>
                <a:chExt cx="899935" cy="929934"/>
              </a:xfrm>
            </p:grpSpPr>
            <p:sp>
              <p:nvSpPr>
                <p:cNvPr id="18" name="Rectangle 17"/>
                <p:cNvSpPr/>
                <p:nvPr/>
              </p:nvSpPr>
              <p:spPr>
                <a:xfrm>
                  <a:off x="6622069" y="2196144"/>
                  <a:ext cx="899935" cy="462078"/>
                </a:xfrm>
                <a:prstGeom prst="rect">
                  <a:avLst/>
                </a:prstGeom>
                <a:solidFill>
                  <a:schemeClr val="accent1"/>
                </a:solidFill>
                <a:ln w="19050" cmpd="sng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" name="Snip Single Corner Rectangle 9"/>
                <p:cNvSpPr/>
                <p:nvPr/>
              </p:nvSpPr>
              <p:spPr>
                <a:xfrm>
                  <a:off x="6622069" y="2046772"/>
                  <a:ext cx="899935" cy="929934"/>
                </a:xfrm>
                <a:prstGeom prst="snip1Rect">
                  <a:avLst/>
                </a:prstGeom>
                <a:noFill/>
                <a:ln w="28575" cmpd="sng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lIns="274320" bIns="137160" anchor="ctr" anchorCtr="0"/>
                <a:lstStyle/>
                <a:p>
                  <a:endParaRPr lang="en-US" sz="3200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31" name="TextBox 30"/>
              <p:cNvSpPr txBox="1"/>
              <p:nvPr/>
            </p:nvSpPr>
            <p:spPr>
              <a:xfrm>
                <a:off x="7356786" y="2008594"/>
                <a:ext cx="62103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 smtClean="0"/>
                  <a:t>Code</a:t>
                </a:r>
                <a:r>
                  <a:rPr lang="en-US" sz="2000" baseline="-25000" dirty="0" smtClean="0"/>
                  <a:t>6</a:t>
                </a:r>
                <a:endParaRPr lang="en-US" sz="2000" baseline="-25000" dirty="0"/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8341597" y="2488035"/>
              <a:ext cx="318747" cy="55399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3600" dirty="0" smtClean="0"/>
                <a:t>…</a:t>
              </a:r>
              <a:endParaRPr lang="en-US" sz="3600" baseline="-25000" dirty="0"/>
            </a:p>
          </p:txBody>
        </p:sp>
      </p:grpSp>
      <p:cxnSp>
        <p:nvCxnSpPr>
          <p:cNvPr id="49" name="Straight Connector 48"/>
          <p:cNvCxnSpPr>
            <a:stCxn id="13" idx="2"/>
            <a:endCxn id="7" idx="0"/>
          </p:cNvCxnSpPr>
          <p:nvPr/>
        </p:nvCxnSpPr>
        <p:spPr>
          <a:xfrm>
            <a:off x="1989286" y="2594759"/>
            <a:ext cx="3281215" cy="766262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14" idx="2"/>
            <a:endCxn id="7" idx="0"/>
          </p:cNvCxnSpPr>
          <p:nvPr/>
        </p:nvCxnSpPr>
        <p:spPr>
          <a:xfrm>
            <a:off x="3179889" y="2594758"/>
            <a:ext cx="2090612" cy="766263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>
            <a:stCxn id="15" idx="2"/>
            <a:endCxn id="7" idx="0"/>
          </p:cNvCxnSpPr>
          <p:nvPr/>
        </p:nvCxnSpPr>
        <p:spPr>
          <a:xfrm>
            <a:off x="4370492" y="2316933"/>
            <a:ext cx="900009" cy="1044088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>
            <a:stCxn id="11" idx="1"/>
            <a:endCxn id="7" idx="0"/>
          </p:cNvCxnSpPr>
          <p:nvPr/>
        </p:nvCxnSpPr>
        <p:spPr>
          <a:xfrm flipH="1">
            <a:off x="5270501" y="2727058"/>
            <a:ext cx="290594" cy="633963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stCxn id="17" idx="2"/>
            <a:endCxn id="7" idx="0"/>
          </p:cNvCxnSpPr>
          <p:nvPr/>
        </p:nvCxnSpPr>
        <p:spPr>
          <a:xfrm flipH="1">
            <a:off x="5270501" y="2422774"/>
            <a:ext cx="1481197" cy="93824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18" idx="2"/>
            <a:endCxn id="7" idx="0"/>
          </p:cNvCxnSpPr>
          <p:nvPr/>
        </p:nvCxnSpPr>
        <p:spPr>
          <a:xfrm flipH="1">
            <a:off x="5270501" y="2408574"/>
            <a:ext cx="2671800" cy="952447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32" idx="2"/>
            <a:endCxn id="7" idx="0"/>
          </p:cNvCxnSpPr>
          <p:nvPr/>
        </p:nvCxnSpPr>
        <p:spPr>
          <a:xfrm flipH="1">
            <a:off x="5270501" y="2474865"/>
            <a:ext cx="3571808" cy="886156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stCxn id="7" idx="2"/>
          </p:cNvCxnSpPr>
          <p:nvPr/>
        </p:nvCxnSpPr>
        <p:spPr>
          <a:xfrm flipH="1">
            <a:off x="5270500" y="4275654"/>
            <a:ext cx="1" cy="456050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492655" y="1730299"/>
            <a:ext cx="8980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Source</a:t>
            </a:r>
            <a:br>
              <a:rPr lang="en-US" sz="2000" dirty="0" smtClean="0"/>
            </a:br>
            <a:r>
              <a:rPr lang="en-US" sz="2000" dirty="0" smtClean="0"/>
              <a:t>Codes</a:t>
            </a:r>
            <a:endParaRPr lang="en-US" sz="2000" dirty="0"/>
          </a:p>
        </p:txBody>
      </p:sp>
      <p:sp>
        <p:nvSpPr>
          <p:cNvPr id="60" name="TextBox 59"/>
          <p:cNvSpPr txBox="1"/>
          <p:nvPr/>
        </p:nvSpPr>
        <p:spPr>
          <a:xfrm>
            <a:off x="47822" y="3310506"/>
            <a:ext cx="178766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Common</a:t>
            </a:r>
            <a:br>
              <a:rPr lang="en-US" sz="2000" dirty="0" smtClean="0"/>
            </a:br>
            <a:r>
              <a:rPr lang="en-US" sz="2000" dirty="0" smtClean="0"/>
              <a:t>Intermediate</a:t>
            </a:r>
            <a:br>
              <a:rPr lang="en-US" sz="2000" dirty="0" smtClean="0"/>
            </a:br>
            <a:r>
              <a:rPr lang="en-US" sz="2000" dirty="0" smtClean="0"/>
              <a:t>Representation</a:t>
            </a:r>
            <a:endParaRPr lang="en-US" sz="2000" dirty="0"/>
          </a:p>
        </p:txBody>
      </p:sp>
      <p:sp>
        <p:nvSpPr>
          <p:cNvPr id="62" name="TextBox 61"/>
          <p:cNvSpPr txBox="1"/>
          <p:nvPr/>
        </p:nvSpPr>
        <p:spPr>
          <a:xfrm>
            <a:off x="203399" y="5137240"/>
            <a:ext cx="14892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smtClean="0"/>
              <a:t>Acceleration</a:t>
            </a:r>
            <a:endParaRPr lang="en-US" sz="2000" dirty="0"/>
          </a:p>
        </p:txBody>
      </p:sp>
      <p:cxnSp>
        <p:nvCxnSpPr>
          <p:cNvPr id="63" name="Straight Connector 62"/>
          <p:cNvCxnSpPr>
            <a:stCxn id="3" idx="2"/>
            <a:endCxn id="60" idx="0"/>
          </p:cNvCxnSpPr>
          <p:nvPr/>
        </p:nvCxnSpPr>
        <p:spPr>
          <a:xfrm>
            <a:off x="941656" y="2438185"/>
            <a:ext cx="1" cy="872321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60" idx="2"/>
            <a:endCxn id="62" idx="0"/>
          </p:cNvCxnSpPr>
          <p:nvPr/>
        </p:nvCxnSpPr>
        <p:spPr>
          <a:xfrm>
            <a:off x="941657" y="4326169"/>
            <a:ext cx="6360" cy="811071"/>
          </a:xfrm>
          <a:prstGeom prst="line">
            <a:avLst/>
          </a:prstGeom>
          <a:ln w="28575" cmpd="sng">
            <a:solidFill>
              <a:schemeClr val="tx1"/>
            </a:solidFill>
            <a:tailEnd type="triangle" w="med" len="lg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6301730" y="3425922"/>
            <a:ext cx="153888" cy="784830"/>
          </a:xfrm>
          <a:prstGeom prst="rect">
            <a:avLst/>
          </a:prstGeom>
          <a:noFill/>
        </p:spPr>
        <p:txBody>
          <a:bodyPr wrap="none" lIns="0" tIns="0" rIns="0" bIns="45720" rtlCol="0" anchor="t" anchorCtr="1">
            <a:spAutoFit/>
          </a:bodyPr>
          <a:lstStyle/>
          <a:p>
            <a:r>
              <a:rPr lang="en-US" sz="2400" dirty="0" smtClean="0"/>
              <a:t>+</a:t>
            </a:r>
          </a:p>
          <a:p>
            <a:r>
              <a:rPr lang="en-US" sz="2400" dirty="0" smtClean="0"/>
              <a:t>×</a:t>
            </a:r>
            <a:endParaRPr lang="en-US" sz="2400" dirty="0"/>
          </a:p>
        </p:txBody>
      </p:sp>
      <p:graphicFrame>
        <p:nvGraphicFramePr>
          <p:cNvPr id="68" name="Chart 67"/>
          <p:cNvGraphicFramePr/>
          <p:nvPr>
            <p:extLst/>
          </p:nvPr>
        </p:nvGraphicFramePr>
        <p:xfrm>
          <a:off x="6384916" y="3467713"/>
          <a:ext cx="868565" cy="7012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5" name="Picture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250" y="4699444"/>
            <a:ext cx="1566499" cy="1562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622006" y="4829175"/>
            <a:ext cx="1307307" cy="1307307"/>
          </a:xfrm>
          <a:prstGeom prst="rect">
            <a:avLst/>
          </a:prstGeom>
          <a:solidFill>
            <a:srgbClr val="008F00"/>
          </a:solidFill>
          <a:ln w="254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622632" y="5030881"/>
            <a:ext cx="1308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err="1" smtClean="0">
                <a:solidFill>
                  <a:schemeClr val="bg1"/>
                </a:solidFill>
              </a:rPr>
              <a:t>Neurally</a:t>
            </a:r>
            <a:r>
              <a:rPr lang="en-US" b="1" dirty="0" smtClean="0">
                <a:solidFill>
                  <a:schemeClr val="bg1"/>
                </a:solidFill>
              </a:rPr>
              <a:t/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Accelerated</a:t>
            </a:r>
            <a:br>
              <a:rPr lang="en-US" b="1" dirty="0" smtClean="0">
                <a:solidFill>
                  <a:schemeClr val="bg1"/>
                </a:solidFill>
              </a:rPr>
            </a:br>
            <a:r>
              <a:rPr lang="en-US" b="1" dirty="0" smtClean="0">
                <a:solidFill>
                  <a:schemeClr val="bg1"/>
                </a:solidFill>
              </a:rPr>
              <a:t>GPU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56" name="Title 1"/>
          <p:cNvSpPr>
            <a:spLocks noGrp="1"/>
          </p:cNvSpPr>
          <p:nvPr>
            <p:ph type="title"/>
          </p:nvPr>
        </p:nvSpPr>
        <p:spPr>
          <a:xfrm>
            <a:off x="457200" y="20641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Neural Networks and Intermediate Representation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66402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48043" y="296169"/>
            <a:ext cx="9440087" cy="53138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1405" y="-4737"/>
            <a:ext cx="7886700" cy="994172"/>
          </a:xfrm>
        </p:spPr>
        <p:txBody>
          <a:bodyPr>
            <a:normAutofit/>
          </a:bodyPr>
          <a:lstStyle/>
          <a:p>
            <a:r>
              <a:rPr lang="en-US" sz="4800" smtClean="0"/>
              <a:t>Data Growth vs. </a:t>
            </a:r>
            <a:r>
              <a:rPr lang="en-US" sz="4800" dirty="0" smtClean="0"/>
              <a:t>Performance</a:t>
            </a:r>
            <a:endParaRPr lang="en-US" sz="4800" dirty="0"/>
          </a:p>
        </p:txBody>
      </p:sp>
      <p:grpSp>
        <p:nvGrpSpPr>
          <p:cNvPr id="3" name="Group 2"/>
          <p:cNvGrpSpPr/>
          <p:nvPr/>
        </p:nvGrpSpPr>
        <p:grpSpPr>
          <a:xfrm>
            <a:off x="272716" y="5370576"/>
            <a:ext cx="8694821" cy="1375521"/>
            <a:chOff x="233238" y="5511255"/>
            <a:chExt cx="9105782" cy="1375521"/>
          </a:xfrm>
        </p:grpSpPr>
        <p:sp>
          <p:nvSpPr>
            <p:cNvPr id="8" name="TextBox 7"/>
            <p:cNvSpPr txBox="1"/>
            <p:nvPr/>
          </p:nvSpPr>
          <p:spPr>
            <a:xfrm>
              <a:off x="233238" y="6055779"/>
              <a:ext cx="891076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latin typeface="Calibri" charset="0"/>
                  <a:ea typeface="Calibri" charset="0"/>
                  <a:cs typeface="Calibri" charset="0"/>
                </a:rPr>
                <a:t>Performance growth trends: </a:t>
              </a:r>
              <a:r>
                <a:rPr lang="en-US" sz="2400" dirty="0">
                  <a:latin typeface="Calibri" charset="0"/>
                  <a:ea typeface="Calibri" charset="0"/>
                  <a:cs typeface="Calibri" charset="0"/>
                </a:rPr>
                <a:t>Esmaeilzadeh et al, “Dark Silicon and the End of Multicore Scaling,” ISCA </a:t>
              </a: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2011.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3238" y="5511255"/>
              <a:ext cx="910578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latin typeface="Calibri" charset="0"/>
                  <a:ea typeface="Calibri" charset="0"/>
                  <a:cs typeface="Calibri" charset="0"/>
                </a:rPr>
                <a:t>Data </a:t>
              </a:r>
              <a:r>
                <a:rPr lang="en-US" sz="2400" b="1" dirty="0">
                  <a:latin typeface="Calibri" charset="0"/>
                  <a:ea typeface="Calibri" charset="0"/>
                  <a:cs typeface="Calibri" charset="0"/>
                </a:rPr>
                <a:t>growth trends: </a:t>
              </a:r>
              <a:r>
                <a:rPr lang="en-US" sz="2400" dirty="0">
                  <a:latin typeface="Calibri" charset="0"/>
                  <a:ea typeface="Calibri" charset="0"/>
                  <a:cs typeface="Calibri" charset="0"/>
                </a:rPr>
                <a:t>IDC's Digital Universe Study, December </a:t>
              </a:r>
              <a:r>
                <a:rPr lang="en-US" sz="2400" dirty="0" smtClean="0">
                  <a:latin typeface="Calibri" charset="0"/>
                  <a:ea typeface="Calibri" charset="0"/>
                  <a:cs typeface="Calibri" charset="0"/>
                </a:rPr>
                <a:t>2012.</a:t>
              </a:r>
              <a:endParaRPr lang="en-US" sz="2400" dirty="0">
                <a:latin typeface="Calibri" charset="0"/>
                <a:ea typeface="Calibri" charset="0"/>
                <a:cs typeface="Calibri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8722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0" y="230983"/>
            <a:ext cx="9328068" cy="1143000"/>
          </a:xfrm>
        </p:spPr>
        <p:txBody>
          <a:bodyPr>
            <a:noAutofit/>
          </a:bodyPr>
          <a:lstStyle/>
          <a:p>
            <a:r>
              <a:rPr lang="en-US" sz="6000" b="1" dirty="0" smtClean="0">
                <a:solidFill>
                  <a:srgbClr val="008F00"/>
                </a:solidFill>
              </a:rPr>
              <a:t>NGPU</a:t>
            </a:r>
            <a:r>
              <a:rPr lang="en-US" b="1" dirty="0" smtClean="0">
                <a:solidFill>
                  <a:srgbClr val="008F00"/>
                </a:solidFill>
              </a:rPr>
              <a:t/>
            </a:r>
            <a:br>
              <a:rPr lang="en-US" b="1" dirty="0" smtClean="0">
                <a:solidFill>
                  <a:srgbClr val="008F00"/>
                </a:solidFill>
              </a:rPr>
            </a:br>
            <a:r>
              <a:rPr lang="en-US" sz="3200" b="1" dirty="0" err="1" smtClean="0"/>
              <a:t>Neurally</a:t>
            </a:r>
            <a:r>
              <a:rPr lang="en-US" sz="3200" b="1" dirty="0" smtClean="0"/>
              <a:t>-Accelerated GPU Architecture</a:t>
            </a:r>
            <a:endParaRPr lang="en-US" sz="32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4288" y="1614055"/>
            <a:ext cx="6695425" cy="41666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6300000">
            <a:off x="962413" y="3647965"/>
            <a:ext cx="2093985" cy="2368796"/>
          </a:xfrm>
          <a:prstGeom prst="rect">
            <a:avLst/>
          </a:prstGeom>
        </p:spPr>
      </p:pic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5984220"/>
            <a:ext cx="9144000" cy="687960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400" b="1" dirty="0" smtClean="0">
                <a:cs typeface="Calibri" charset="0"/>
              </a:rPr>
              <a:t>Controller </a:t>
            </a:r>
            <a:r>
              <a:rPr lang="en-US" sz="3400" dirty="0" smtClean="0">
                <a:cs typeface="Calibri" charset="0"/>
              </a:rPr>
              <a:t>handles</a:t>
            </a:r>
            <a:r>
              <a:rPr lang="en-US" sz="3400" b="1" dirty="0" smtClean="0">
                <a:cs typeface="Calibri" charset="0"/>
              </a:rPr>
              <a:t> </a:t>
            </a:r>
            <a:r>
              <a:rPr lang="en-US" sz="3400" dirty="0" smtClean="0">
                <a:cs typeface="Calibri" charset="0"/>
              </a:rPr>
              <a:t>the</a:t>
            </a:r>
            <a:br>
              <a:rPr lang="en-US" sz="3400" dirty="0" smtClean="0">
                <a:cs typeface="Calibri" charset="0"/>
              </a:rPr>
            </a:br>
            <a:r>
              <a:rPr lang="en-US" sz="3400" dirty="0" smtClean="0">
                <a:cs typeface="Calibri" charset="0"/>
              </a:rPr>
              <a:t>neural execution of all the SIMD lanes</a:t>
            </a:r>
          </a:p>
        </p:txBody>
      </p:sp>
    </p:spTree>
    <p:extLst>
      <p:ext uri="{BB962C8B-B14F-4D97-AF65-F5344CB8AC3E}">
        <p14:creationId xmlns:p14="http://schemas.microsoft.com/office/powerpoint/2010/main" val="19881446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/>
          <p:cNvSpPr/>
          <p:nvPr/>
        </p:nvSpPr>
        <p:spPr>
          <a:xfrm>
            <a:off x="0" y="4806472"/>
            <a:ext cx="9144000" cy="2051528"/>
          </a:xfrm>
          <a:prstGeom prst="rect">
            <a:avLst/>
          </a:prstGeom>
          <a:solidFill>
            <a:srgbClr val="00549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/>
          <p:cNvGrpSpPr/>
          <p:nvPr/>
        </p:nvGrpSpPr>
        <p:grpSpPr>
          <a:xfrm>
            <a:off x="4843734" y="26760"/>
            <a:ext cx="3874779" cy="4200022"/>
            <a:chOff x="4579574" y="-71336"/>
            <a:chExt cx="3874779" cy="4200022"/>
          </a:xfrm>
        </p:grpSpPr>
        <p:sp>
          <p:nvSpPr>
            <p:cNvPr id="14" name="Rectangle 13"/>
            <p:cNvSpPr/>
            <p:nvPr/>
          </p:nvSpPr>
          <p:spPr>
            <a:xfrm>
              <a:off x="4579574" y="-71336"/>
              <a:ext cx="3874779" cy="26468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16600" b="1" dirty="0" smtClean="0">
                  <a:solidFill>
                    <a:prstClr val="black"/>
                  </a:solidFill>
                  <a:latin typeface="Calibri" charset="0"/>
                </a:rPr>
                <a:t>≤1%</a:t>
              </a:r>
              <a:endParaRPr lang="en-US" sz="28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4702012" y="2266638"/>
              <a:ext cx="3629904" cy="186204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ts val="6920"/>
                </a:lnSpc>
              </a:pPr>
              <a:r>
                <a:rPr lang="hr-HR" sz="6600" b="1" dirty="0" err="1" smtClean="0">
                  <a:solidFill>
                    <a:prstClr val="black"/>
                  </a:solidFill>
                  <a:latin typeface="Calibri" charset="0"/>
                </a:rPr>
                <a:t>Area</a:t>
              </a:r>
              <a:r>
                <a:rPr lang="hr-HR" sz="6600" b="1" dirty="0">
                  <a:solidFill>
                    <a:prstClr val="black"/>
                  </a:solidFill>
                  <a:latin typeface="Calibri" charset="0"/>
                </a:rPr>
                <a:t/>
              </a:r>
              <a:br>
                <a:rPr lang="hr-HR" sz="6600" b="1" dirty="0">
                  <a:solidFill>
                    <a:prstClr val="black"/>
                  </a:solidFill>
                  <a:latin typeface="Calibri" charset="0"/>
                </a:rPr>
              </a:br>
              <a:r>
                <a:rPr lang="hr-HR" sz="6600" b="1" dirty="0" err="1" smtClean="0">
                  <a:solidFill>
                    <a:prstClr val="black"/>
                  </a:solidFill>
                  <a:latin typeface="Calibri" charset="0"/>
                </a:rPr>
                <a:t>Overhead</a:t>
              </a:r>
              <a:endParaRPr lang="en-US" sz="1100" b="1" dirty="0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420038" y="4812183"/>
            <a:ext cx="8348528" cy="1805647"/>
            <a:chOff x="420038" y="4806472"/>
            <a:chExt cx="8348528" cy="1805647"/>
          </a:xfrm>
        </p:grpSpPr>
        <p:sp>
          <p:nvSpPr>
            <p:cNvPr id="6" name="Rectangle 5"/>
            <p:cNvSpPr/>
            <p:nvPr/>
          </p:nvSpPr>
          <p:spPr>
            <a:xfrm>
              <a:off x="503522" y="4806472"/>
              <a:ext cx="200888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8000" b="1" dirty="0">
                  <a:solidFill>
                    <a:schemeClr val="bg1"/>
                  </a:solidFill>
                  <a:latin typeface="Calibri" charset="0"/>
                </a:rPr>
                <a:t>2.4</a:t>
              </a:r>
              <a:r>
                <a:rPr lang="hr-HR" sz="8000" dirty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420038" y="5965788"/>
              <a:ext cx="21758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3600" b="1" dirty="0" err="1" smtClean="0">
                  <a:solidFill>
                    <a:schemeClr val="bg1"/>
                  </a:solidFill>
                  <a:latin typeface="Calibri" charset="0"/>
                </a:rPr>
                <a:t>Speedup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443313" y="4806472"/>
              <a:ext cx="2008883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hr-HR" sz="8000" b="1" dirty="0">
                  <a:solidFill>
                    <a:schemeClr val="bg1"/>
                  </a:solidFill>
                  <a:latin typeface="Calibri" charset="0"/>
                </a:rPr>
                <a:t>2.8</a:t>
              </a:r>
              <a:r>
                <a:rPr lang="hr-HR" sz="8000" dirty="0">
                  <a:solidFill>
                    <a:schemeClr val="bg1"/>
                  </a:solidFill>
                  <a:latin typeface="Calibri" charset="0"/>
                </a:rPr>
                <a:t>×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707557" y="5965788"/>
              <a:ext cx="3592063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3600" b="1" dirty="0" smtClean="0">
                  <a:solidFill>
                    <a:schemeClr val="bg1"/>
                  </a:solidFill>
                  <a:latin typeface="Calibri" charset="0"/>
                </a:rPr>
                <a:t>Energy </a:t>
              </a:r>
              <a:r>
                <a:rPr lang="hr-HR" sz="3600" b="1" dirty="0" err="1" smtClean="0">
                  <a:solidFill>
                    <a:schemeClr val="bg1"/>
                  </a:solidFill>
                  <a:latin typeface="Calibri" charset="0"/>
                </a:rPr>
                <a:t>Reduction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6299620" y="4806472"/>
              <a:ext cx="2468946" cy="132343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nb-NO" sz="8000" b="1" dirty="0">
                  <a:solidFill>
                    <a:schemeClr val="bg1"/>
                  </a:solidFill>
                  <a:latin typeface="Calibri" charset="0"/>
                </a:rPr>
                <a:t>≥</a:t>
              </a:r>
              <a:r>
                <a:rPr lang="nb-NO" sz="8000" b="1" dirty="0" smtClean="0">
                  <a:solidFill>
                    <a:schemeClr val="bg1"/>
                  </a:solidFill>
                  <a:latin typeface="Calibri" charset="0"/>
                </a:rPr>
                <a:t>90</a:t>
              </a:r>
              <a:r>
                <a:rPr lang="nb-NO" sz="8000" dirty="0" smtClean="0">
                  <a:solidFill>
                    <a:schemeClr val="bg1"/>
                  </a:solidFill>
                  <a:latin typeface="Calibri" charset="0"/>
                </a:rPr>
                <a:t>%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446168" y="5965788"/>
              <a:ext cx="2175851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3600" b="1" dirty="0" err="1" smtClean="0">
                  <a:solidFill>
                    <a:schemeClr val="bg1"/>
                  </a:solidFill>
                  <a:latin typeface="Calibri" charset="0"/>
                </a:rPr>
                <a:t>Quality</a:t>
              </a:r>
              <a:endParaRPr lang="en-US" sz="1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00" y="402336"/>
            <a:ext cx="3590593" cy="3643202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479634" y="3858140"/>
            <a:ext cx="34803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r-HR" sz="6600" b="1" dirty="0" smtClean="0">
                <a:solidFill>
                  <a:srgbClr val="008F00"/>
                </a:solidFill>
                <a:latin typeface="Calibri" charset="0"/>
              </a:rPr>
              <a:t>NGPU</a:t>
            </a:r>
            <a:endParaRPr lang="en-US" sz="2800" b="1" dirty="0">
              <a:solidFill>
                <a:srgbClr val="008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74173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14" name="Freeform 13"/>
          <p:cNvSpPr/>
          <p:nvPr/>
        </p:nvSpPr>
        <p:spPr>
          <a:xfrm>
            <a:off x="4887294" y="1290279"/>
            <a:ext cx="3245902" cy="3245902"/>
          </a:xfrm>
          <a:custGeom>
            <a:avLst/>
            <a:gdLst>
              <a:gd name="connsiteX0" fmla="*/ 228679 w 3413760"/>
              <a:gd name="connsiteY0" fmla="*/ 2560320 h 3413760"/>
              <a:gd name="connsiteX1" fmla="*/ 228679 w 3413760"/>
              <a:gd name="connsiteY1" fmla="*/ 853440 h 3413760"/>
              <a:gd name="connsiteX2" fmla="*/ 1706880 w 3413760"/>
              <a:gd name="connsiteY2" fmla="*/ 0 h 3413760"/>
              <a:gd name="connsiteX3" fmla="*/ 1706880 w 3413760"/>
              <a:gd name="connsiteY3" fmla="*/ 1706880 h 3413760"/>
              <a:gd name="connsiteX4" fmla="*/ 228679 w 3413760"/>
              <a:gd name="connsiteY4" fmla="*/ 2560320 h 3413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13760" h="3413760">
                <a:moveTo>
                  <a:pt x="228679" y="2560320"/>
                </a:moveTo>
                <a:cubicBezTo>
                  <a:pt x="-76226" y="2032209"/>
                  <a:pt x="-76226" y="1381551"/>
                  <a:pt x="228679" y="853440"/>
                </a:cubicBezTo>
                <a:cubicBezTo>
                  <a:pt x="533584" y="325329"/>
                  <a:pt x="1097071" y="0"/>
                  <a:pt x="1706880" y="0"/>
                </a:cubicBezTo>
                <a:lnTo>
                  <a:pt x="1706880" y="1706880"/>
                </a:lnTo>
                <a:lnTo>
                  <a:pt x="228679" y="2560320"/>
                </a:lnTo>
                <a:close/>
              </a:path>
            </a:pathLst>
          </a:custGeom>
          <a:solidFill>
            <a:srgbClr val="005493"/>
          </a:solidFill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43688" tIns="771652" rIns="1847392" bIns="1722628" numCol="1" spcCol="1270" anchor="ctr" anchorCtr="0">
            <a:noAutofit/>
          </a:bodyPr>
          <a:lstStyle/>
          <a:p>
            <a:pPr lvl="0" algn="ctr" defTabSz="1689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3800" kern="1200"/>
          </a:p>
        </p:txBody>
      </p:sp>
      <p:sp>
        <p:nvSpPr>
          <p:cNvPr id="19" name="TextBox 18"/>
          <p:cNvSpPr txBox="1"/>
          <p:nvPr/>
        </p:nvSpPr>
        <p:spPr>
          <a:xfrm>
            <a:off x="5130217" y="1965747"/>
            <a:ext cx="11519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bg1"/>
                </a:solidFill>
              </a:rPr>
              <a:t>Many</a:t>
            </a:r>
            <a:br>
              <a:rPr lang="en-US" sz="3200" b="1" dirty="0" smtClean="0">
                <a:solidFill>
                  <a:schemeClr val="bg1"/>
                </a:solidFill>
              </a:rPr>
            </a:br>
            <a:r>
              <a:rPr lang="en-US" sz="3200" b="1" dirty="0" smtClean="0">
                <a:solidFill>
                  <a:schemeClr val="bg1"/>
                </a:solidFill>
              </a:rPr>
              <a:t>Core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3641"/>
            <a:ext cx="4299750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519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887294" y="1290279"/>
            <a:ext cx="3379603" cy="3245902"/>
            <a:chOff x="228600" y="1036915"/>
            <a:chExt cx="4243203" cy="4075337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1036915"/>
              <a:ext cx="4243203" cy="4075337"/>
              <a:chOff x="2794812" y="1661159"/>
              <a:chExt cx="3554375" cy="341376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2935427" y="1661159"/>
                <a:ext cx="3413760" cy="3413760"/>
              </a:xfrm>
              <a:custGeom>
                <a:avLst/>
                <a:gdLst>
                  <a:gd name="connsiteX0" fmla="*/ 1706880 w 3413760"/>
                  <a:gd name="connsiteY0" fmla="*/ 0 h 3413760"/>
                  <a:gd name="connsiteX1" fmla="*/ 3185081 w 3413760"/>
                  <a:gd name="connsiteY1" fmla="*/ 853440 h 3413760"/>
                  <a:gd name="connsiteX2" fmla="*/ 3185081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1706880 w 3413760"/>
                  <a:gd name="connsiteY4" fmla="*/ 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1706880" y="0"/>
                    </a:moveTo>
                    <a:cubicBezTo>
                      <a:pt x="2316689" y="0"/>
                      <a:pt x="2880177" y="325329"/>
                      <a:pt x="3185081" y="853440"/>
                    </a:cubicBezTo>
                    <a:cubicBezTo>
                      <a:pt x="3489986" y="1381551"/>
                      <a:pt x="3489986" y="2032209"/>
                      <a:pt x="3185081" y="2560320"/>
                    </a:cubicBezTo>
                    <a:lnTo>
                      <a:pt x="1706880" y="1706880"/>
                    </a:lnTo>
                    <a:lnTo>
                      <a:pt x="1706880" y="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7393" tIns="771652" rIns="443687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 dirty="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94812" y="1661159"/>
                <a:ext cx="3413760" cy="3413760"/>
              </a:xfrm>
              <a:custGeom>
                <a:avLst/>
                <a:gdLst>
                  <a:gd name="connsiteX0" fmla="*/ 228679 w 3413760"/>
                  <a:gd name="connsiteY0" fmla="*/ 2560320 h 3413760"/>
                  <a:gd name="connsiteX1" fmla="*/ 228679 w 3413760"/>
                  <a:gd name="connsiteY1" fmla="*/ 853440 h 3413760"/>
                  <a:gd name="connsiteX2" fmla="*/ 1706880 w 3413760"/>
                  <a:gd name="connsiteY2" fmla="*/ 0 h 3413760"/>
                  <a:gd name="connsiteX3" fmla="*/ 1706880 w 3413760"/>
                  <a:gd name="connsiteY3" fmla="*/ 1706880 h 3413760"/>
                  <a:gd name="connsiteX4" fmla="*/ 228679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228679" y="2560320"/>
                    </a:moveTo>
                    <a:cubicBezTo>
                      <a:pt x="-76226" y="2032209"/>
                      <a:pt x="-76226" y="1381551"/>
                      <a:pt x="228679" y="853440"/>
                    </a:cubicBezTo>
                    <a:cubicBezTo>
                      <a:pt x="533584" y="325329"/>
                      <a:pt x="1097071" y="0"/>
                      <a:pt x="1706880" y="0"/>
                    </a:cubicBezTo>
                    <a:lnTo>
                      <a:pt x="1706880" y="1706880"/>
                    </a:lnTo>
                    <a:lnTo>
                      <a:pt x="228679" y="256032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3688" tIns="771652" rIns="1847392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3598" y="1884987"/>
              <a:ext cx="1446271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Many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Core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658" y="1937617"/>
              <a:ext cx="2004815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Simple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In Order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211820" y="3792580"/>
              <a:ext cx="2276760" cy="11979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Data-level</a:t>
              </a:r>
            </a:p>
            <a:p>
              <a:pPr algn="ctr"/>
              <a:r>
                <a:rPr lang="en-US" sz="2800" b="1" dirty="0" smtClean="0">
                  <a:solidFill>
                    <a:schemeClr val="bg1"/>
                  </a:solidFill>
                </a:rPr>
                <a:t>Parallelism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3641"/>
            <a:ext cx="4299750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024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grpSp>
        <p:nvGrpSpPr>
          <p:cNvPr id="22" name="Group 21"/>
          <p:cNvGrpSpPr/>
          <p:nvPr/>
        </p:nvGrpSpPr>
        <p:grpSpPr>
          <a:xfrm>
            <a:off x="4887294" y="1290279"/>
            <a:ext cx="3379603" cy="3361827"/>
            <a:chOff x="228600" y="1036915"/>
            <a:chExt cx="4243203" cy="4220885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1036915"/>
              <a:ext cx="4243203" cy="4220885"/>
              <a:chOff x="2794812" y="1661159"/>
              <a:chExt cx="3554375" cy="353568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2935427" y="1661159"/>
                <a:ext cx="3413760" cy="3413760"/>
              </a:xfrm>
              <a:custGeom>
                <a:avLst/>
                <a:gdLst>
                  <a:gd name="connsiteX0" fmla="*/ 1706880 w 3413760"/>
                  <a:gd name="connsiteY0" fmla="*/ 0 h 3413760"/>
                  <a:gd name="connsiteX1" fmla="*/ 3185081 w 3413760"/>
                  <a:gd name="connsiteY1" fmla="*/ 853440 h 3413760"/>
                  <a:gd name="connsiteX2" fmla="*/ 3185081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1706880 w 3413760"/>
                  <a:gd name="connsiteY4" fmla="*/ 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1706880" y="0"/>
                    </a:moveTo>
                    <a:cubicBezTo>
                      <a:pt x="2316689" y="0"/>
                      <a:pt x="2880177" y="325329"/>
                      <a:pt x="3185081" y="853440"/>
                    </a:cubicBezTo>
                    <a:cubicBezTo>
                      <a:pt x="3489986" y="1381551"/>
                      <a:pt x="3489986" y="2032209"/>
                      <a:pt x="3185081" y="2560320"/>
                    </a:cubicBezTo>
                    <a:lnTo>
                      <a:pt x="1706880" y="1706880"/>
                    </a:lnTo>
                    <a:lnTo>
                      <a:pt x="1706880" y="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7393" tIns="771652" rIns="443687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865120" y="1783079"/>
                <a:ext cx="3413760" cy="3413760"/>
              </a:xfrm>
              <a:custGeom>
                <a:avLst/>
                <a:gdLst>
                  <a:gd name="connsiteX0" fmla="*/ 3185081 w 3413760"/>
                  <a:gd name="connsiteY0" fmla="*/ 2560320 h 3413760"/>
                  <a:gd name="connsiteX1" fmla="*/ 1706880 w 3413760"/>
                  <a:gd name="connsiteY1" fmla="*/ 3413760 h 3413760"/>
                  <a:gd name="connsiteX2" fmla="*/ 228679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3185081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3185081" y="2560320"/>
                    </a:moveTo>
                    <a:cubicBezTo>
                      <a:pt x="2880176" y="3088431"/>
                      <a:pt x="2316689" y="3413760"/>
                      <a:pt x="1706880" y="3413760"/>
                    </a:cubicBezTo>
                    <a:cubicBezTo>
                      <a:pt x="1097071" y="3413760"/>
                      <a:pt x="533583" y="3088431"/>
                      <a:pt x="228679" y="2560320"/>
                    </a:cubicBezTo>
                    <a:lnTo>
                      <a:pt x="1706880" y="1706880"/>
                    </a:lnTo>
                    <a:lnTo>
                      <a:pt x="3185081" y="256032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1380" tIns="2283461" rIns="840740" bIns="373379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94812" y="1661159"/>
                <a:ext cx="3413760" cy="3413760"/>
              </a:xfrm>
              <a:custGeom>
                <a:avLst/>
                <a:gdLst>
                  <a:gd name="connsiteX0" fmla="*/ 228679 w 3413760"/>
                  <a:gd name="connsiteY0" fmla="*/ 2560320 h 3413760"/>
                  <a:gd name="connsiteX1" fmla="*/ 228679 w 3413760"/>
                  <a:gd name="connsiteY1" fmla="*/ 853440 h 3413760"/>
                  <a:gd name="connsiteX2" fmla="*/ 1706880 w 3413760"/>
                  <a:gd name="connsiteY2" fmla="*/ 0 h 3413760"/>
                  <a:gd name="connsiteX3" fmla="*/ 1706880 w 3413760"/>
                  <a:gd name="connsiteY3" fmla="*/ 1706880 h 3413760"/>
                  <a:gd name="connsiteX4" fmla="*/ 228679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228679" y="2560320"/>
                    </a:moveTo>
                    <a:cubicBezTo>
                      <a:pt x="-76226" y="2032209"/>
                      <a:pt x="-76226" y="1381551"/>
                      <a:pt x="228679" y="853440"/>
                    </a:cubicBezTo>
                    <a:cubicBezTo>
                      <a:pt x="533584" y="325329"/>
                      <a:pt x="1097071" y="0"/>
                      <a:pt x="1706880" y="0"/>
                    </a:cubicBezTo>
                    <a:lnTo>
                      <a:pt x="1706880" y="1706880"/>
                    </a:lnTo>
                    <a:lnTo>
                      <a:pt x="228679" y="256032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3688" tIns="771652" rIns="1847392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3598" y="1884987"/>
              <a:ext cx="1446271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Many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Core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658" y="1937617"/>
              <a:ext cx="2004815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Simple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In Order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7193" y="3665018"/>
              <a:ext cx="2566016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Data-level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Parallelism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3641"/>
            <a:ext cx="4299750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2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Challenges</a:t>
            </a:r>
            <a:endParaRPr lang="en-US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-304800" y="5381474"/>
            <a:ext cx="9448800" cy="1474524"/>
          </a:xfrm>
          <a:prstGeom prst="rect">
            <a:avLst/>
          </a:prstGeom>
          <a:noFill/>
          <a:ln w="19050" cmpd="sng">
            <a:noFill/>
            <a:miter lim="800000"/>
            <a:headEnd/>
            <a:tailEnd/>
          </a:ln>
          <a:extLst/>
        </p:spPr>
        <p:txBody>
          <a:bodyPr vert="horz" wrap="square" lIns="274320" tIns="32146" rIns="0" bIns="32146" numCol="1" rtlCol="0" anchor="ctr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3400" dirty="0" smtClean="0">
                <a:cs typeface="Calibri" charset="0"/>
              </a:rPr>
              <a:t> Augmenting the CPU based neural processing units to each SIMD lane imposes </a:t>
            </a:r>
            <a:r>
              <a:rPr lang="en-US" sz="3400" b="1" dirty="0" smtClean="0">
                <a:solidFill>
                  <a:srgbClr val="FF0000"/>
                </a:solidFill>
                <a:cs typeface="Calibri" charset="0"/>
              </a:rPr>
              <a:t>31.2%</a:t>
            </a:r>
            <a:r>
              <a:rPr lang="en-US" sz="3400" dirty="0" smtClean="0">
                <a:cs typeface="Calibri" charset="0"/>
              </a:rPr>
              <a:t> area overhead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4887294" y="1290279"/>
            <a:ext cx="3379603" cy="3361827"/>
            <a:chOff x="228600" y="1036915"/>
            <a:chExt cx="4243203" cy="4220885"/>
          </a:xfrm>
        </p:grpSpPr>
        <p:grpSp>
          <p:nvGrpSpPr>
            <p:cNvPr id="18" name="Group 17"/>
            <p:cNvGrpSpPr/>
            <p:nvPr/>
          </p:nvGrpSpPr>
          <p:grpSpPr>
            <a:xfrm>
              <a:off x="228600" y="1036915"/>
              <a:ext cx="4243203" cy="4220885"/>
              <a:chOff x="2794812" y="1661159"/>
              <a:chExt cx="3554375" cy="3535680"/>
            </a:xfrm>
            <a:solidFill>
              <a:schemeClr val="tx1">
                <a:lumMod val="75000"/>
                <a:lumOff val="25000"/>
              </a:schemeClr>
            </a:solidFill>
          </p:grpSpPr>
          <p:sp>
            <p:nvSpPr>
              <p:cNvPr id="12" name="Freeform 11"/>
              <p:cNvSpPr/>
              <p:nvPr/>
            </p:nvSpPr>
            <p:spPr>
              <a:xfrm>
                <a:off x="2935427" y="1661159"/>
                <a:ext cx="3413760" cy="3413760"/>
              </a:xfrm>
              <a:custGeom>
                <a:avLst/>
                <a:gdLst>
                  <a:gd name="connsiteX0" fmla="*/ 1706880 w 3413760"/>
                  <a:gd name="connsiteY0" fmla="*/ 0 h 3413760"/>
                  <a:gd name="connsiteX1" fmla="*/ 3185081 w 3413760"/>
                  <a:gd name="connsiteY1" fmla="*/ 853440 h 3413760"/>
                  <a:gd name="connsiteX2" fmla="*/ 3185081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1706880 w 3413760"/>
                  <a:gd name="connsiteY4" fmla="*/ 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1706880" y="0"/>
                    </a:moveTo>
                    <a:cubicBezTo>
                      <a:pt x="2316689" y="0"/>
                      <a:pt x="2880177" y="325329"/>
                      <a:pt x="3185081" y="853440"/>
                    </a:cubicBezTo>
                    <a:cubicBezTo>
                      <a:pt x="3489986" y="1381551"/>
                      <a:pt x="3489986" y="2032209"/>
                      <a:pt x="3185081" y="2560320"/>
                    </a:cubicBezTo>
                    <a:lnTo>
                      <a:pt x="1706880" y="1706880"/>
                    </a:lnTo>
                    <a:lnTo>
                      <a:pt x="1706880" y="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847393" tIns="771652" rIns="443687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 dirty="0"/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865120" y="1783079"/>
                <a:ext cx="3413760" cy="3413760"/>
              </a:xfrm>
              <a:custGeom>
                <a:avLst/>
                <a:gdLst>
                  <a:gd name="connsiteX0" fmla="*/ 3185081 w 3413760"/>
                  <a:gd name="connsiteY0" fmla="*/ 2560320 h 3413760"/>
                  <a:gd name="connsiteX1" fmla="*/ 1706880 w 3413760"/>
                  <a:gd name="connsiteY1" fmla="*/ 3413760 h 3413760"/>
                  <a:gd name="connsiteX2" fmla="*/ 228679 w 3413760"/>
                  <a:gd name="connsiteY2" fmla="*/ 2560320 h 3413760"/>
                  <a:gd name="connsiteX3" fmla="*/ 1706880 w 3413760"/>
                  <a:gd name="connsiteY3" fmla="*/ 1706880 h 3413760"/>
                  <a:gd name="connsiteX4" fmla="*/ 3185081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3185081" y="2560320"/>
                    </a:moveTo>
                    <a:cubicBezTo>
                      <a:pt x="2880176" y="3088431"/>
                      <a:pt x="2316689" y="3413760"/>
                      <a:pt x="1706880" y="3413760"/>
                    </a:cubicBezTo>
                    <a:cubicBezTo>
                      <a:pt x="1097071" y="3413760"/>
                      <a:pt x="533583" y="3088431"/>
                      <a:pt x="228679" y="2560320"/>
                    </a:cubicBezTo>
                    <a:lnTo>
                      <a:pt x="1706880" y="1706880"/>
                    </a:lnTo>
                    <a:lnTo>
                      <a:pt x="3185081" y="256032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881380" tIns="2283461" rIns="840740" bIns="373379" numCol="1" spcCol="1270" anchor="ctr" anchorCtr="0">
                <a:noAutofit/>
              </a:bodyPr>
              <a:lstStyle/>
              <a:p>
                <a:pPr lvl="0" algn="ctr" defTabSz="2400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5400" kern="1200"/>
              </a:p>
            </p:txBody>
          </p:sp>
          <p:sp>
            <p:nvSpPr>
              <p:cNvPr id="14" name="Freeform 13"/>
              <p:cNvSpPr/>
              <p:nvPr/>
            </p:nvSpPr>
            <p:spPr>
              <a:xfrm>
                <a:off x="2794812" y="1661159"/>
                <a:ext cx="3413760" cy="3413760"/>
              </a:xfrm>
              <a:custGeom>
                <a:avLst/>
                <a:gdLst>
                  <a:gd name="connsiteX0" fmla="*/ 228679 w 3413760"/>
                  <a:gd name="connsiteY0" fmla="*/ 2560320 h 3413760"/>
                  <a:gd name="connsiteX1" fmla="*/ 228679 w 3413760"/>
                  <a:gd name="connsiteY1" fmla="*/ 853440 h 3413760"/>
                  <a:gd name="connsiteX2" fmla="*/ 1706880 w 3413760"/>
                  <a:gd name="connsiteY2" fmla="*/ 0 h 3413760"/>
                  <a:gd name="connsiteX3" fmla="*/ 1706880 w 3413760"/>
                  <a:gd name="connsiteY3" fmla="*/ 1706880 h 3413760"/>
                  <a:gd name="connsiteX4" fmla="*/ 228679 w 3413760"/>
                  <a:gd name="connsiteY4" fmla="*/ 2560320 h 34137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13760" h="3413760">
                    <a:moveTo>
                      <a:pt x="228679" y="2560320"/>
                    </a:moveTo>
                    <a:cubicBezTo>
                      <a:pt x="-76226" y="2032209"/>
                      <a:pt x="-76226" y="1381551"/>
                      <a:pt x="228679" y="853440"/>
                    </a:cubicBezTo>
                    <a:cubicBezTo>
                      <a:pt x="533584" y="325329"/>
                      <a:pt x="1097071" y="0"/>
                      <a:pt x="1706880" y="0"/>
                    </a:cubicBezTo>
                    <a:lnTo>
                      <a:pt x="1706880" y="1706880"/>
                    </a:lnTo>
                    <a:lnTo>
                      <a:pt x="228679" y="2560320"/>
                    </a:lnTo>
                    <a:close/>
                  </a:path>
                </a:pathLst>
              </a:custGeom>
              <a:solidFill>
                <a:srgbClr val="005493"/>
              </a:solidFill>
            </p:spPr>
            <p:style>
              <a:lnRef idx="0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3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2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443688" tIns="771652" rIns="1847392" bIns="1722628" numCol="1" spcCol="1270" anchor="ctr" anchorCtr="0">
                <a:noAutofit/>
              </a:bodyPr>
              <a:lstStyle/>
              <a:p>
                <a:pPr lvl="0" algn="ctr" defTabSz="1689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US" sz="3800" kern="1200"/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533598" y="1884987"/>
              <a:ext cx="1446271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Many</a:t>
              </a:r>
              <a:br>
                <a:rPr lang="en-US" sz="3200" b="1" dirty="0" smtClean="0">
                  <a:solidFill>
                    <a:schemeClr val="bg1"/>
                  </a:solidFill>
                </a:rPr>
              </a:br>
              <a:r>
                <a:rPr lang="en-US" sz="3200" b="1" dirty="0" smtClean="0">
                  <a:solidFill>
                    <a:schemeClr val="bg1"/>
                  </a:solidFill>
                </a:rPr>
                <a:t>Core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13658" y="1937617"/>
              <a:ext cx="2004815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Simple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In Order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067193" y="3665018"/>
              <a:ext cx="2566016" cy="13524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Data-level</a:t>
              </a:r>
            </a:p>
            <a:p>
              <a:pPr algn="ctr"/>
              <a:r>
                <a:rPr lang="en-US" sz="3200" b="1" dirty="0" smtClean="0">
                  <a:solidFill>
                    <a:schemeClr val="bg1"/>
                  </a:solidFill>
                </a:rPr>
                <a:t>Parallelism</a:t>
              </a:r>
              <a:endParaRPr lang="en-US" sz="3200" b="1" dirty="0">
                <a:solidFill>
                  <a:schemeClr val="bg1"/>
                </a:solidFill>
              </a:endParaRPr>
            </a:p>
          </p:txBody>
        </p:sp>
      </p:grp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63641"/>
            <a:ext cx="4299750" cy="4133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80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14237</TotalTime>
  <Words>3420</Words>
  <Application>Microsoft Macintosh PowerPoint</Application>
  <PresentationFormat>On-screen Show (4:3)</PresentationFormat>
  <Paragraphs>1072</Paragraphs>
  <Slides>58</Slides>
  <Notes>53</Notes>
  <HiddenSlides>19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Calibri</vt:lpstr>
      <vt:lpstr>Calibri Bold</vt:lpstr>
      <vt:lpstr>Helvetica</vt:lpstr>
      <vt:lpstr>ＭＳ Ｐゴシック</vt:lpstr>
      <vt:lpstr>Wingdings</vt:lpstr>
      <vt:lpstr>Arial</vt:lpstr>
      <vt:lpstr>Office Theme</vt:lpstr>
      <vt:lpstr>PowerPoint Presentation</vt:lpstr>
      <vt:lpstr>Approximate computing Embracing imprecision</vt:lpstr>
      <vt:lpstr>Opportunity</vt:lpstr>
      <vt:lpstr>Opportunity</vt:lpstr>
      <vt:lpstr>Neural Transformation for GPUs</vt:lpstr>
      <vt:lpstr>Challenges</vt:lpstr>
      <vt:lpstr>Challenges</vt:lpstr>
      <vt:lpstr>Challenges</vt:lpstr>
      <vt:lpstr>Challenges</vt:lpstr>
      <vt:lpstr>PowerPoint Presentation</vt:lpstr>
      <vt:lpstr>Neuronal Network Operations </vt:lpstr>
      <vt:lpstr>NGPU Neurally-Accelerated GPU Architecture</vt:lpstr>
      <vt:lpstr>NGPU Neurally-Accelerated GPU Architecture</vt:lpstr>
      <vt:lpstr>NGPU Neurally-Accelerated GPU Architecture</vt:lpstr>
      <vt:lpstr>NGPU Neurally-Accelerated GPU Architecture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NGPU Execution Model</vt:lpstr>
      <vt:lpstr>Experimental Setup</vt:lpstr>
      <vt:lpstr>NGPU Speedup</vt:lpstr>
      <vt:lpstr>NGPU Speedup</vt:lpstr>
      <vt:lpstr>NGPU Speedup with 2x Bandwidth</vt:lpstr>
      <vt:lpstr>PowerPoint Presentation</vt:lpstr>
      <vt:lpstr>PowerPoint Presentation</vt:lpstr>
      <vt:lpstr>Application Quality Loss</vt:lpstr>
      <vt:lpstr>NGPU is a Fair Bargain</vt:lpstr>
      <vt:lpstr>Backup Slides</vt:lpstr>
      <vt:lpstr>Overheads</vt:lpstr>
      <vt:lpstr>Benchmarks</vt:lpstr>
      <vt:lpstr>Motivation  Runtime Breakdown</vt:lpstr>
      <vt:lpstr>Motivation  Energy Breakdown</vt:lpstr>
      <vt:lpstr>Motivation  Software Implementation</vt:lpstr>
      <vt:lpstr>Adding a third dimension Embracing Error</vt:lpstr>
      <vt:lpstr>NGPU Execution Model</vt:lpstr>
      <vt:lpstr>NGPU Execution Model</vt:lpstr>
      <vt:lpstr>NGPU Execution Model</vt:lpstr>
      <vt:lpstr>NGPU Execution Model</vt:lpstr>
      <vt:lpstr>NGPU is a Fair Bargain</vt:lpstr>
      <vt:lpstr>PowerPoint Presentation</vt:lpstr>
      <vt:lpstr>Neural Accelerator Design Alternatives</vt:lpstr>
      <vt:lpstr>PowerPoint Presentation</vt:lpstr>
      <vt:lpstr>Neural Networks and Intermediate Representation</vt:lpstr>
      <vt:lpstr>Data Growth vs. Performance</vt:lpstr>
      <vt:lpstr>NGPU Neurally-Accelerated GPU Architecture</vt:lpstr>
      <vt:lpstr>PowerPoint Presentation</vt:lpstr>
    </vt:vector>
  </TitlesOfParts>
  <Company>University of Wisconsin-Madison</Company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Amir Yazdanbakhsh</dc:creator>
  <cp:lastModifiedBy>Yazdan Bakhsh, Amir</cp:lastModifiedBy>
  <cp:revision>2768</cp:revision>
  <cp:lastPrinted>2015-12-06T08:23:39Z</cp:lastPrinted>
  <dcterms:created xsi:type="dcterms:W3CDTF">2014-05-30T02:00:01Z</dcterms:created>
  <dcterms:modified xsi:type="dcterms:W3CDTF">2016-10-03T13:31:52Z</dcterms:modified>
</cp:coreProperties>
</file>